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6" r:id="rId5"/>
    <p:sldId id="277" r:id="rId6"/>
    <p:sldId id="280" r:id="rId7"/>
    <p:sldId id="281" r:id="rId8"/>
    <p:sldId id="279" r:id="rId9"/>
    <p:sldId id="278" r:id="rId10"/>
    <p:sldId id="286" r:id="rId11"/>
    <p:sldId id="269" r:id="rId12"/>
    <p:sldId id="262" r:id="rId1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69F31-4F0A-41CD-86C3-62886E5544AE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AB2C2-DC7F-4415-9C09-0C982B8CCBC1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33D42-19D9-486A-A074-27B4BFEA9D6F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15575-540E-4373-A9B5-86B98CBDFF3A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5E728-E95F-48D5-B493-B26DF9D6D11E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9D76E-4861-4C2F-BBA6-1498E2563235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BF6F4D-F6DB-42DE-B74D-5FB7A4B69DA3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774F94-07B3-45FD-923F-D7815F07E794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A637-6FDF-495A-BEAE-F19998487E0C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DD5A6-45AA-473C-A41B-D6CBD4E56661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B5515-482F-4879-96EC-5C15551DC204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8E5F9-BFF8-4A2D-91C6-B0B20B4DF6F1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988E7-F287-4D51-8638-B4F6A1C47851}" type="datetimeFigureOut">
              <a:rPr lang="id-ID" altLang="en-US"/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87A0-43C4-4964-8D8B-981AB115CB48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556DC-C595-41D3-88A0-1F4FA9833D58}" type="datetimeFigureOut">
              <a:rPr lang="id-ID" altLang="en-US"/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080A2-7250-48B7-9171-1DC36C8568B8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97E012-F2D7-4772-88C9-B98AD989F16D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EB060B-D309-4C75-AD8A-88C08E4189F7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2707B-9251-4E8B-ABCE-418BE6B6F770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7385-EDC0-4FA8-B70B-A85E5B29343A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6FC92-8856-4F49-A924-1820308D82C0}" type="datetimeFigureOut">
              <a:rPr lang="id-ID" altLang="en-US"/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8C82-2B1C-445B-8639-A84058BA701F}" type="slidenum">
              <a:rPr lang="id-ID" altLang="en-US"/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4196A2-7290-4765-9C42-6685E1B759AF}" type="datetimeFigureOut">
              <a:rPr lang="id-ID" altLang="en-US"/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F34031-45F8-4FF9-852C-6E485F3549A7}" type="slidenum">
              <a:rPr lang="id-ID" altLang="en-US"/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assmotion.tumblr.com/post/39846424551/kesamaan-derajat-warga-negar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2819400"/>
            <a:ext cx="7467600" cy="3581400"/>
          </a:xfrm>
        </p:spPr>
        <p:txBody>
          <a:bodyPr/>
          <a:lstStyle/>
          <a:p>
            <a:r>
              <a:rPr lang="en-AU" altLang="en-US" smtClean="0"/>
              <a:t>Justice and Civilized Humanity </a:t>
            </a:r>
            <a:br>
              <a:rPr lang="en-AU" altLang="en-US" smtClean="0"/>
            </a:br>
            <a:br>
              <a:rPr lang="en-AU" altLang="en-US" smtClean="0"/>
            </a:br>
            <a:r>
              <a:rPr lang="en-US" altLang="en-US" sz="2800" smtClean="0"/>
              <a:t>Session  07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1739900" y="1652905"/>
            <a:ext cx="6837680" cy="4580255"/>
          </a:xfrm>
        </p:spPr>
        <p:txBody>
          <a:bodyPr/>
          <a:lstStyle/>
          <a:p>
            <a:pPr eaLnBrk="1" hangingPunct="1"/>
            <a:r>
              <a:rPr lang="id-ID" altLang="en-US" sz="1800" u="sng" smtClean="0"/>
              <a:t>Tim </a:t>
            </a:r>
            <a:r>
              <a:rPr lang="en-US" altLang="en-US" sz="1800" u="sng" smtClean="0"/>
              <a:t>Penulis </a:t>
            </a:r>
            <a:r>
              <a:rPr lang="id-ID" altLang="en-US" sz="1800" u="sng" smtClean="0"/>
              <a:t>CB</a:t>
            </a:r>
            <a:r>
              <a:rPr lang="en-US" altLang="en-US" sz="1800" u="sng" smtClean="0"/>
              <a:t>: Pancasila (2014).</a:t>
            </a:r>
            <a:r>
              <a:rPr lang="id-ID" altLang="en-US" sz="1800" u="sng" smtClean="0"/>
              <a:t>  </a:t>
            </a:r>
            <a:r>
              <a:rPr lang="en-US" altLang="en-US" sz="1800" u="sng" smtClean="0"/>
              <a:t>Diktat Kuliah Character Building: Pancasila. Binus University: CBDC, 000</a:t>
            </a:r>
            <a:endParaRPr lang="en-US" altLang="en-US" sz="1800" u="sng" smtClean="0"/>
          </a:p>
          <a:p>
            <a:pPr eaLnBrk="1" hangingPunct="1"/>
            <a:r>
              <a:rPr lang="en-AU" altLang="en-US" sz="1800" u="sng" smtClean="0">
                <a:hlinkClick r:id="rId1"/>
              </a:rPr>
              <a:t>Kesamaan derajat warga negara: http://bassmotion.tumblr.com/post/39846424551/kesamaan-derajat-warga-negara</a:t>
            </a:r>
            <a:endParaRPr lang="en-US" altLang="en-US" sz="1800" u="sng" smtClean="0"/>
          </a:p>
          <a:p>
            <a:pPr eaLnBrk="1" hangingPunct="1"/>
            <a:r>
              <a:rPr lang="en-US" altLang="en-US" sz="1800" smtClean="0"/>
              <a:t>Gambar  orang berjabat tangan: http://lipi.go.id/berita/Halal-bihalal-Keluarga-Besar-LIPI-Hubungan-Positif-Bantu-Tingkatkan-Kinerja-Lembaga/15799</a:t>
            </a:r>
            <a:endParaRPr lang="en-US" altLang="en-US" sz="1800" smtClean="0"/>
          </a:p>
          <a:p>
            <a:pPr eaLnBrk="1" hangingPunct="1"/>
            <a:r>
              <a:rPr lang="en-US" altLang="en-US" sz="1800" smtClean="0"/>
              <a:t>Gambar dan artikel : </a:t>
            </a:r>
            <a:r>
              <a:rPr lang="en-US" sz="1800">
                <a:sym typeface="+mn-ea"/>
              </a:rPr>
              <a:t>http://www.netralnews.com/news/kesra/read/26867/perbudakan.modern.dengan.diskriminasi.pembantu.rumah.tangga</a:t>
            </a:r>
            <a:endParaRPr lang="en-US" sz="1800"/>
          </a:p>
          <a:p>
            <a:pPr eaLnBrk="1" hangingPunct="1"/>
            <a:endParaRPr lang="en-US" altLang="en-US" smtClean="0"/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4495800" y="3810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1350" y="3200400"/>
            <a:ext cx="6837363" cy="1676400"/>
          </a:xfrm>
        </p:spPr>
        <p:txBody>
          <a:bodyPr/>
          <a:lstStyle/>
          <a:p>
            <a:pPr eaLnBrk="1" hangingPunct="1"/>
            <a:r>
              <a:rPr lang="en-US" altLang="en-US" smtClean="0"/>
              <a:t>Student will be able to explain and apply the humanity values in social action</a:t>
            </a:r>
            <a:endParaRPr lang="en-US" altLang="en-US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048000" y="1981200"/>
            <a:ext cx="43640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Learning Objectives</a:t>
            </a:r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03905" y="1009015"/>
            <a:ext cx="5638800" cy="838200"/>
          </a:xfrm>
        </p:spPr>
        <p:txBody>
          <a:bodyPr/>
          <a:lstStyle/>
          <a:p>
            <a:pPr algn="ctr"/>
            <a:r>
              <a:rPr lang="en-US" altLang="en-US" smtClean="0"/>
              <a:t>The Nature of Humanity 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391400" cy="44116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z="2800" smtClean="0"/>
              <a:t>1). Human have soul and body</a:t>
            </a:r>
            <a:endParaRPr lang="en-US" altLang="en-US" sz="280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smtClean="0"/>
              <a:t>2). Human as autonomy subject </a:t>
            </a:r>
            <a:endParaRPr lang="en-US" altLang="en-US" sz="280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smtClean="0"/>
              <a:t>3). Human as relational subject;</a:t>
            </a:r>
            <a:endParaRPr lang="en-US" altLang="en-US" sz="280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mtClean="0"/>
              <a:t>	</a:t>
            </a:r>
            <a:r>
              <a:rPr lang="en-US" altLang="en-US" sz="2400" smtClean="0"/>
              <a:t>God</a:t>
            </a:r>
            <a:endParaRPr lang="en-US" altLang="en-US" sz="240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smtClean="0"/>
              <a:t> 	Others</a:t>
            </a:r>
            <a:endParaRPr lang="en-US" altLang="en-US" sz="240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smtClean="0"/>
              <a:t> 	Environment </a:t>
            </a:r>
            <a:endParaRPr lang="en-US" altLang="en-US" sz="2400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05810" y="651510"/>
            <a:ext cx="4953000" cy="1295400"/>
          </a:xfrm>
        </p:spPr>
        <p:txBody>
          <a:bodyPr/>
          <a:lstStyle/>
          <a:p>
            <a:r>
              <a:rPr lang="en-US" altLang="en-US" smtClean="0"/>
              <a:t>Justice and Civilized Humanity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11350" y="2209800"/>
            <a:ext cx="6837680" cy="3157220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1). Recognize and treat people according to their status and dignity as  creatures of God Almighty</a:t>
            </a: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2). Recognizes equality, fundamental rights and obligations of every human being, regardless of race, ethnicity, religion, creed, sex, skin color, and etc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1911350" y="1676400"/>
            <a:ext cx="6837363" cy="47926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/>
              <a:t>3). Develop mutual love amongst human</a:t>
            </a: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/>
              <a:t>4). Develop a taste and considerate tolerance attitude</a:t>
            </a: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/>
              <a:t>5). Float attitude arbitrarily against others</a:t>
            </a: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/>
              <a:t>6). Uphold humanity values</a:t>
            </a: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dirty="0" smtClean="0"/>
              <a:t>7). To implement the humanity values in our lives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911350" y="1676400"/>
            <a:ext cx="6837363" cy="47926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8). Dare to stand for truth and justice</a:t>
            </a: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9). Indonesian nation as a part of the whole human race</a:t>
            </a: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10). Develop an attitude of respect to other nations.</a:t>
            </a: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25320" y="660083"/>
            <a:ext cx="7067550" cy="1143000"/>
          </a:xfrm>
        </p:spPr>
        <p:txBody>
          <a:bodyPr/>
          <a:lstStyle/>
          <a:p>
            <a:r>
              <a:rPr lang="en-US" altLang="en-US" sz="2800" dirty="0" smtClean="0"/>
              <a:t>Ethical Relationship </a:t>
            </a:r>
            <a:br>
              <a:rPr lang="en-US" altLang="en-US" sz="2800" dirty="0" smtClean="0"/>
            </a:br>
            <a:r>
              <a:rPr lang="en-US" altLang="en-US" sz="2800" dirty="0" smtClean="0"/>
              <a:t>among Humans</a:t>
            </a:r>
            <a:endParaRPr lang="en-US" altLang="en-US" sz="2800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>
          <a:xfrm>
            <a:off x="3241675" y="3924300"/>
            <a:ext cx="4239895" cy="2242185"/>
          </a:xfrm>
        </p:spPr>
        <p:txBody>
          <a:bodyPr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endParaRPr lang="en-US" altLang="en-US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smtClean="0"/>
              <a:t>1). Ethical relationships</a:t>
            </a:r>
            <a:endParaRPr lang="en-US" altLang="en-US" sz="240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smtClean="0"/>
              <a:t>2). Good Attitude Principle </a:t>
            </a:r>
            <a:endParaRPr lang="en-US" altLang="en-US" sz="240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smtClean="0"/>
              <a:t>3). Principle of Respect for Others</a:t>
            </a:r>
            <a:endParaRPr lang="en-US" altLang="en-US" sz="2400" smtClean="0"/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 smtClean="0"/>
              <a:t>4). Share with Others</a:t>
            </a:r>
            <a:endParaRPr lang="en-US" altLang="en-US" sz="2400" smtClean="0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11600" y="1896110"/>
            <a:ext cx="2394585" cy="180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571875" y="1106805"/>
            <a:ext cx="3299460" cy="12954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3600" smtClean="0"/>
              <a:t>Discussion</a:t>
            </a:r>
            <a:endParaRPr lang="en-US" altLang="en-US" sz="360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114550" y="2809875"/>
            <a:ext cx="6213475" cy="26162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altLang="en-US" smtClean="0"/>
          </a:p>
          <a:p>
            <a:r>
              <a:rPr lang="en-US" altLang="en-US" sz="2400" smtClean="0"/>
              <a:t>Do you think </a:t>
            </a:r>
            <a:r>
              <a:rPr lang="en-AU" altLang="en-US" sz="2400" smtClean="0">
                <a:sym typeface="+mn-ea"/>
              </a:rPr>
              <a:t>Justice and Civilized Humanity</a:t>
            </a:r>
            <a:r>
              <a:rPr lang="en-US" altLang="en-AU" sz="2400" smtClean="0">
                <a:sym typeface="+mn-ea"/>
              </a:rPr>
              <a:t> </a:t>
            </a:r>
            <a:r>
              <a:rPr lang="en-US" altLang="en-US" sz="2400" smtClean="0"/>
              <a:t>applied in Indonesia?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Please descript your answer? </a:t>
            </a: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smtClean="0"/>
              <a:t>   </a:t>
            </a:r>
            <a:endParaRPr lang="en-US" altLang="en-US" sz="2400" smtClean="0"/>
          </a:p>
          <a:p>
            <a:pPr>
              <a:buFont typeface="Arial" panose="020B0604020202020204" pitchFamily="34" charset="0"/>
              <a:buNone/>
            </a:pP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280" y="1489348"/>
            <a:ext cx="6837114" cy="792088"/>
          </a:xfrm>
        </p:spPr>
        <p:txBody>
          <a:bodyPr/>
          <a:p>
            <a:r>
              <a:rPr lang="en-US"/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960" y="2918461"/>
            <a:ext cx="6837114" cy="3040422"/>
          </a:xfrm>
        </p:spPr>
        <p:txBody>
          <a:bodyPr/>
          <a:p>
            <a:endParaRPr lang="en-US"/>
          </a:p>
          <a:p>
            <a:r>
              <a:rPr lang="en-US"/>
              <a:t>Modern slavery with</a:t>
            </a:r>
            <a:endParaRPr lang="en-US"/>
          </a:p>
          <a:p>
            <a:pPr marL="0" indent="0">
              <a:buNone/>
            </a:pPr>
            <a:r>
              <a:rPr lang="en-US"/>
              <a:t>discrimination</a:t>
            </a:r>
            <a:endParaRPr lang="en-US"/>
          </a:p>
          <a:p>
            <a:pPr marL="0" indent="0">
              <a:buNone/>
            </a:pPr>
            <a:r>
              <a:rPr lang="en-US"/>
              <a:t>domestic workers</a:t>
            </a:r>
            <a:endParaRPr lang="en-US"/>
          </a:p>
          <a:p>
            <a:endParaRPr lang="en-US"/>
          </a:p>
          <a:p>
            <a:r>
              <a:rPr lang="en-US"/>
              <a:t>http://www.netralnews.com/news/kesra/read/26867/perbudakan.modern.dengan.diskriminasi.pembantu.rumah.tangga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601470" y="2188210"/>
            <a:ext cx="6840855" cy="729615"/>
          </a:xfrm>
        </p:spPr>
        <p:txBody>
          <a:bodyPr>
            <a:noAutofit/>
          </a:bodyPr>
          <a:p>
            <a:r>
              <a:rPr lang="en-US" sz="1600">
                <a:sym typeface="+mn-ea"/>
              </a:rPr>
              <a:t>Read the article based on the following link ….</a:t>
            </a:r>
            <a:r>
              <a:rPr lang="en-US" sz="1600" b="0">
                <a:sym typeface="+mn-ea"/>
              </a:rPr>
              <a:t> </a:t>
            </a:r>
            <a:endParaRPr lang="en-US" sz="1600"/>
          </a:p>
          <a:p>
            <a:r>
              <a:rPr lang="en-US" sz="1600"/>
              <a:t>And give your opinion 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0955" y="3261360"/>
            <a:ext cx="2880360" cy="1398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1985</Words>
  <Application>WPS Presentation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Open Sans</vt:lpstr>
      <vt:lpstr>Segoe Print</vt:lpstr>
      <vt:lpstr>Microsoft YaHei</vt:lpstr>
      <vt:lpstr>Template PPT 2015</vt:lpstr>
      <vt:lpstr>Justice and Civilized Humanity   Session  07</vt:lpstr>
      <vt:lpstr>Student will be able to explain and apply the humanity values in social action</vt:lpstr>
      <vt:lpstr>The Nature of Humanity </vt:lpstr>
      <vt:lpstr>Justice and Civilized Humanity</vt:lpstr>
      <vt:lpstr>PowerPoint 演示文稿</vt:lpstr>
      <vt:lpstr>PowerPoint 演示文稿</vt:lpstr>
      <vt:lpstr>Ethical Relationship  among Humans</vt:lpstr>
      <vt:lpstr>Discussion</vt:lpstr>
      <vt:lpstr>Case study</vt:lpstr>
      <vt:lpstr>Question and Answer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user</cp:lastModifiedBy>
  <cp:revision>65</cp:revision>
  <dcterms:created xsi:type="dcterms:W3CDTF">2015-05-04T03:33:00Z</dcterms:created>
  <dcterms:modified xsi:type="dcterms:W3CDTF">2017-06-06T15:16:47Z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