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72" r:id="rId7"/>
    <p:sldId id="276" r:id="rId8"/>
    <p:sldId id="273" r:id="rId9"/>
    <p:sldId id="274" r:id="rId10"/>
    <p:sldId id="281" r:id="rId11"/>
    <p:sldId id="284" r:id="rId12"/>
    <p:sldId id="269" r:id="rId13"/>
    <p:sldId id="262" r:id="rId14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A43A-C30B-4E67-AE22-E5B5AFD18D57}" type="doc">
      <dgm:prSet loTypeId="urn:microsoft.com/office/officeart/2005/8/layout/pyramid1#1" loCatId="pyramid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0BCDD4-47C2-4605-BF9B-8CBA010A7C9F}">
      <dgm:prSet phldrT="[Text]" custT="1"/>
      <dgm:spPr/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endParaRPr lang="en-US" sz="1400" dirty="0" smtClean="0"/>
        </a:p>
        <a:p>
          <a:r>
            <a:rPr lang="en-US" sz="1800" dirty="0" smtClean="0"/>
            <a:t>Opening</a:t>
          </a:r>
          <a:endParaRPr lang="en-US" sz="1800" dirty="0"/>
        </a:p>
      </dgm:t>
    </dgm:pt>
    <dgm:pt modelId="{D01BEDB9-18EB-4FDF-A123-A20FC65D7D7C}" type="parTrans" cxnId="{D0E2F72A-F6CD-4D65-BD37-99B4C426B359}">
      <dgm:prSet/>
      <dgm:spPr/>
      <dgm:t>
        <a:bodyPr/>
        <a:lstStyle/>
        <a:p>
          <a:endParaRPr lang="en-US"/>
        </a:p>
      </dgm:t>
    </dgm:pt>
    <dgm:pt modelId="{82DE5889-9E23-4CEE-9EC9-12683A948EA8}" type="sibTrans" cxnId="{D0E2F72A-F6CD-4D65-BD37-99B4C426B359}">
      <dgm:prSet/>
      <dgm:spPr/>
      <dgm:t>
        <a:bodyPr/>
        <a:lstStyle/>
        <a:p>
          <a:endParaRPr lang="en-US"/>
        </a:p>
      </dgm:t>
    </dgm:pt>
    <dgm:pt modelId="{A6AC8689-87DE-4AF4-B846-60C866854A87}">
      <dgm:prSet phldrT="[Text]" custT="1"/>
      <dgm:spPr/>
      <dgm:t>
        <a:bodyPr/>
        <a:lstStyle/>
        <a:p>
          <a:r>
            <a:rPr lang="en-US" sz="1800" dirty="0" smtClean="0"/>
            <a:t>Body of  1945 Constitution</a:t>
          </a:r>
          <a:endParaRPr lang="en-US" sz="1800" dirty="0"/>
        </a:p>
      </dgm:t>
    </dgm:pt>
    <dgm:pt modelId="{225CC3B4-92D5-4E03-9072-E72499757FAE}" type="parTrans" cxnId="{C906A410-E914-4AF4-B841-03F4896AEB90}">
      <dgm:prSet/>
      <dgm:spPr/>
      <dgm:t>
        <a:bodyPr/>
        <a:lstStyle/>
        <a:p>
          <a:endParaRPr lang="en-US"/>
        </a:p>
      </dgm:t>
    </dgm:pt>
    <dgm:pt modelId="{BD2027F0-1FBD-4C11-B365-DB1E83635080}" type="sibTrans" cxnId="{C906A410-E914-4AF4-B841-03F4896AEB90}">
      <dgm:prSet/>
      <dgm:spPr/>
      <dgm:t>
        <a:bodyPr/>
        <a:lstStyle/>
        <a:p>
          <a:endParaRPr lang="en-US"/>
        </a:p>
      </dgm:t>
    </dgm:pt>
    <dgm:pt modelId="{60AA8D10-CB26-4BAA-8B74-72433B0B4370}">
      <dgm:prSet phldrT="[Text]" custT="1"/>
      <dgm:spPr/>
      <dgm:t>
        <a:bodyPr/>
        <a:lstStyle/>
        <a:p>
          <a:r>
            <a:rPr lang="en-US" sz="1800" dirty="0" smtClean="0"/>
            <a:t>People</a:t>
          </a:r>
          <a:endParaRPr lang="en-US" sz="1800" dirty="0"/>
        </a:p>
      </dgm:t>
    </dgm:pt>
    <dgm:pt modelId="{06832EF2-A097-400B-845A-A4F3E685A368}" type="parTrans" cxnId="{7C8F4A05-DCD2-40ED-A6B1-51554E3DCA1A}">
      <dgm:prSet/>
      <dgm:spPr/>
      <dgm:t>
        <a:bodyPr/>
        <a:lstStyle/>
        <a:p>
          <a:endParaRPr lang="en-US"/>
        </a:p>
      </dgm:t>
    </dgm:pt>
    <dgm:pt modelId="{67C5B99A-D1F4-48DC-956F-0B9ECF98D693}" type="sibTrans" cxnId="{7C8F4A05-DCD2-40ED-A6B1-51554E3DCA1A}">
      <dgm:prSet/>
      <dgm:spPr/>
      <dgm:t>
        <a:bodyPr/>
        <a:lstStyle/>
        <a:p>
          <a:endParaRPr lang="en-US"/>
        </a:p>
      </dgm:t>
    </dgm:pt>
    <dgm:pt modelId="{295B64E0-54A6-406F-8D7F-40F02DD1DDDD}" type="pres">
      <dgm:prSet presAssocID="{C26AA43A-C30B-4E67-AE22-E5B5AFD18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62925-222F-4CD2-8FF9-8712F92380D9}" type="pres">
      <dgm:prSet presAssocID="{8B0BCDD4-47C2-4605-BF9B-8CBA010A7C9F}" presName="Name8" presStyleCnt="0"/>
      <dgm:spPr/>
    </dgm:pt>
    <dgm:pt modelId="{F5466824-5DCA-4BF4-B21A-C6C868E47C1D}" type="pres">
      <dgm:prSet presAssocID="{8B0BCDD4-47C2-4605-BF9B-8CBA010A7C9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252F3-E2F6-4739-AB37-29E437854961}" type="pres">
      <dgm:prSet presAssocID="{8B0BCDD4-47C2-4605-BF9B-8CBA010A7C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FCE3A-9D9D-45FD-833A-6ED2B69D3A57}" type="pres">
      <dgm:prSet presAssocID="{A6AC8689-87DE-4AF4-B846-60C866854A87}" presName="Name8" presStyleCnt="0"/>
      <dgm:spPr/>
    </dgm:pt>
    <dgm:pt modelId="{2CB23DC7-1C24-42AE-B74E-3F694A4F5FDD}" type="pres">
      <dgm:prSet presAssocID="{A6AC8689-87DE-4AF4-B846-60C866854A8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8F5A8-B832-46E9-AC56-4A4A00BE5831}" type="pres">
      <dgm:prSet presAssocID="{A6AC8689-87DE-4AF4-B846-60C866854A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E2F80-99CD-4E5C-9F2B-41DB2085F7EE}" type="pres">
      <dgm:prSet presAssocID="{60AA8D10-CB26-4BAA-8B74-72433B0B4370}" presName="Name8" presStyleCnt="0"/>
      <dgm:spPr/>
    </dgm:pt>
    <dgm:pt modelId="{F21F4DE9-0D5D-4EA1-81C5-764A29DB95A2}" type="pres">
      <dgm:prSet presAssocID="{60AA8D10-CB26-4BAA-8B74-72433B0B437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3A44C-E4BF-4564-B808-660CCB498C90}" type="pres">
      <dgm:prSet presAssocID="{60AA8D10-CB26-4BAA-8B74-72433B0B43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443D6-DF33-4B3C-BAD3-42911CB9926B}" type="presOf" srcId="{C26AA43A-C30B-4E67-AE22-E5B5AFD18D57}" destId="{295B64E0-54A6-406F-8D7F-40F02DD1DDDD}" srcOrd="0" destOrd="0" presId="urn:microsoft.com/office/officeart/2005/8/layout/pyramid1#1"/>
    <dgm:cxn modelId="{41634D98-6917-49F6-B7D1-934C5A43F129}" type="presOf" srcId="{A6AC8689-87DE-4AF4-B846-60C866854A87}" destId="{0878F5A8-B832-46E9-AC56-4A4A00BE5831}" srcOrd="1" destOrd="0" presId="urn:microsoft.com/office/officeart/2005/8/layout/pyramid1#1"/>
    <dgm:cxn modelId="{BA3C145A-E491-425E-93EF-D095AC4D7874}" type="presOf" srcId="{60AA8D10-CB26-4BAA-8B74-72433B0B4370}" destId="{F21F4DE9-0D5D-4EA1-81C5-764A29DB95A2}" srcOrd="0" destOrd="0" presId="urn:microsoft.com/office/officeart/2005/8/layout/pyramid1#1"/>
    <dgm:cxn modelId="{1856EEF8-F88D-4A03-90DF-FDE7CC57B813}" type="presOf" srcId="{60AA8D10-CB26-4BAA-8B74-72433B0B4370}" destId="{17F3A44C-E4BF-4564-B808-660CCB498C90}" srcOrd="1" destOrd="0" presId="urn:microsoft.com/office/officeart/2005/8/layout/pyramid1#1"/>
    <dgm:cxn modelId="{85BE61A5-0C0A-4FC0-A18D-6C47FE28B9C5}" type="presOf" srcId="{8B0BCDD4-47C2-4605-BF9B-8CBA010A7C9F}" destId="{79A252F3-E2F6-4739-AB37-29E437854961}" srcOrd="1" destOrd="0" presId="urn:microsoft.com/office/officeart/2005/8/layout/pyramid1#1"/>
    <dgm:cxn modelId="{1B0E2200-A54D-4EB8-8801-0492C2DAC6F5}" type="presOf" srcId="{8B0BCDD4-47C2-4605-BF9B-8CBA010A7C9F}" destId="{F5466824-5DCA-4BF4-B21A-C6C868E47C1D}" srcOrd="0" destOrd="0" presId="urn:microsoft.com/office/officeart/2005/8/layout/pyramid1#1"/>
    <dgm:cxn modelId="{D0E2F72A-F6CD-4D65-BD37-99B4C426B359}" srcId="{C26AA43A-C30B-4E67-AE22-E5B5AFD18D57}" destId="{8B0BCDD4-47C2-4605-BF9B-8CBA010A7C9F}" srcOrd="0" destOrd="0" parTransId="{D01BEDB9-18EB-4FDF-A123-A20FC65D7D7C}" sibTransId="{82DE5889-9E23-4CEE-9EC9-12683A948EA8}"/>
    <dgm:cxn modelId="{5B78A7E9-1E62-4823-BCD7-5743CD8CCEB5}" type="presOf" srcId="{A6AC8689-87DE-4AF4-B846-60C866854A87}" destId="{2CB23DC7-1C24-42AE-B74E-3F694A4F5FDD}" srcOrd="0" destOrd="0" presId="urn:microsoft.com/office/officeart/2005/8/layout/pyramid1#1"/>
    <dgm:cxn modelId="{C906A410-E914-4AF4-B841-03F4896AEB90}" srcId="{C26AA43A-C30B-4E67-AE22-E5B5AFD18D57}" destId="{A6AC8689-87DE-4AF4-B846-60C866854A87}" srcOrd="1" destOrd="0" parTransId="{225CC3B4-92D5-4E03-9072-E72499757FAE}" sibTransId="{BD2027F0-1FBD-4C11-B365-DB1E83635080}"/>
    <dgm:cxn modelId="{7C8F4A05-DCD2-40ED-A6B1-51554E3DCA1A}" srcId="{C26AA43A-C30B-4E67-AE22-E5B5AFD18D57}" destId="{60AA8D10-CB26-4BAA-8B74-72433B0B4370}" srcOrd="2" destOrd="0" parTransId="{06832EF2-A097-400B-845A-A4F3E685A368}" sibTransId="{67C5B99A-D1F4-48DC-956F-0B9ECF98D693}"/>
    <dgm:cxn modelId="{5F200F32-6B6E-448B-97D7-2A58F4DD9E75}" type="presParOf" srcId="{295B64E0-54A6-406F-8D7F-40F02DD1DDDD}" destId="{6DB62925-222F-4CD2-8FF9-8712F92380D9}" srcOrd="0" destOrd="0" presId="urn:microsoft.com/office/officeart/2005/8/layout/pyramid1#1"/>
    <dgm:cxn modelId="{5D5B43EF-3D6B-420C-BB04-74638D3DA34A}" type="presParOf" srcId="{6DB62925-222F-4CD2-8FF9-8712F92380D9}" destId="{F5466824-5DCA-4BF4-B21A-C6C868E47C1D}" srcOrd="0" destOrd="0" presId="urn:microsoft.com/office/officeart/2005/8/layout/pyramid1#1"/>
    <dgm:cxn modelId="{B4933A9E-755F-460A-91A3-8BF185E8AAD1}" type="presParOf" srcId="{6DB62925-222F-4CD2-8FF9-8712F92380D9}" destId="{79A252F3-E2F6-4739-AB37-29E437854961}" srcOrd="1" destOrd="0" presId="urn:microsoft.com/office/officeart/2005/8/layout/pyramid1#1"/>
    <dgm:cxn modelId="{1BE7F1CF-4FF8-4BDE-BA8A-8B57A5DECB62}" type="presParOf" srcId="{295B64E0-54A6-406F-8D7F-40F02DD1DDDD}" destId="{18FFCE3A-9D9D-45FD-833A-6ED2B69D3A57}" srcOrd="1" destOrd="0" presId="urn:microsoft.com/office/officeart/2005/8/layout/pyramid1#1"/>
    <dgm:cxn modelId="{09F33ACF-6262-49B4-A340-6DC20F1EA4E3}" type="presParOf" srcId="{18FFCE3A-9D9D-45FD-833A-6ED2B69D3A57}" destId="{2CB23DC7-1C24-42AE-B74E-3F694A4F5FDD}" srcOrd="0" destOrd="0" presId="urn:microsoft.com/office/officeart/2005/8/layout/pyramid1#1"/>
    <dgm:cxn modelId="{38FBB41B-D584-4C79-AD7F-6AFA379F350D}" type="presParOf" srcId="{18FFCE3A-9D9D-45FD-833A-6ED2B69D3A57}" destId="{0878F5A8-B832-46E9-AC56-4A4A00BE5831}" srcOrd="1" destOrd="0" presId="urn:microsoft.com/office/officeart/2005/8/layout/pyramid1#1"/>
    <dgm:cxn modelId="{0296FD4E-EF3A-4051-A5C4-BB2E37D6A33E}" type="presParOf" srcId="{295B64E0-54A6-406F-8D7F-40F02DD1DDDD}" destId="{2B9E2F80-99CD-4E5C-9F2B-41DB2085F7EE}" srcOrd="2" destOrd="0" presId="urn:microsoft.com/office/officeart/2005/8/layout/pyramid1#1"/>
    <dgm:cxn modelId="{16BD1F6E-3AA9-4570-9C00-DE0A0EB38889}" type="presParOf" srcId="{2B9E2F80-99CD-4E5C-9F2B-41DB2085F7EE}" destId="{F21F4DE9-0D5D-4EA1-81C5-764A29DB95A2}" srcOrd="0" destOrd="0" presId="urn:microsoft.com/office/officeart/2005/8/layout/pyramid1#1"/>
    <dgm:cxn modelId="{B17F9589-0789-4FC8-8533-3042D42E7F25}" type="presParOf" srcId="{2B9E2F80-99CD-4E5C-9F2B-41DB2085F7EE}" destId="{17F3A44C-E4BF-4564-B808-660CCB498C90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66824-5DCA-4BF4-B21A-C6C868E47C1D}">
      <dsp:nvSpPr>
        <dsp:cNvPr id="0" name=""/>
        <dsp:cNvSpPr/>
      </dsp:nvSpPr>
      <dsp:spPr>
        <a:xfrm>
          <a:off x="2279120" y="0"/>
          <a:ext cx="2279121" cy="1394354"/>
        </a:xfrm>
        <a:prstGeom prst="trapezoid">
          <a:avLst>
            <a:gd name="adj" fmla="val 817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Opening</a:t>
          </a:r>
          <a:endParaRPr lang="en-US" sz="1800" kern="1200" dirty="0"/>
        </a:p>
      </dsp:txBody>
      <dsp:txXfrm>
        <a:off x="2279120" y="0"/>
        <a:ext cx="2279121" cy="1394354"/>
      </dsp:txXfrm>
    </dsp:sp>
    <dsp:sp modelId="{2CB23DC7-1C24-42AE-B74E-3F694A4F5FDD}">
      <dsp:nvSpPr>
        <dsp:cNvPr id="0" name=""/>
        <dsp:cNvSpPr/>
      </dsp:nvSpPr>
      <dsp:spPr>
        <a:xfrm>
          <a:off x="1139560" y="1394354"/>
          <a:ext cx="4558242" cy="1394354"/>
        </a:xfrm>
        <a:prstGeom prst="trapezoid">
          <a:avLst>
            <a:gd name="adj" fmla="val 817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Body of  1945 Constitution</a:t>
          </a:r>
          <a:endParaRPr lang="en-US" sz="1800" kern="1200" dirty="0"/>
        </a:p>
      </dsp:txBody>
      <dsp:txXfrm>
        <a:off x="1937252" y="1394354"/>
        <a:ext cx="2962857" cy="1394354"/>
      </dsp:txXfrm>
    </dsp:sp>
    <dsp:sp modelId="{F21F4DE9-0D5D-4EA1-81C5-764A29DB95A2}">
      <dsp:nvSpPr>
        <dsp:cNvPr id="0" name=""/>
        <dsp:cNvSpPr/>
      </dsp:nvSpPr>
      <dsp:spPr>
        <a:xfrm>
          <a:off x="0" y="2788708"/>
          <a:ext cx="6837363" cy="1394354"/>
        </a:xfrm>
        <a:prstGeom prst="trapezoid">
          <a:avLst>
            <a:gd name="adj" fmla="val 817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People</a:t>
          </a:r>
          <a:endParaRPr lang="en-US" sz="1800" kern="1200" dirty="0"/>
        </a:p>
      </dsp:txBody>
      <dsp:txXfrm>
        <a:off x="1196538" y="2788708"/>
        <a:ext cx="4444285" cy="1394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0E0D3-2BE6-42F9-B1E9-75707EF7898E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196AD5-00CB-4CCB-9A1B-024ABA55B7B1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DC65B-7373-418C-8978-D8B20CBC42D0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17D-11FE-41D4-9C94-1F415DD272FE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A206-3416-4497-94BD-C097295A0917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00C05-FEDE-46A1-B8EC-06EA53A1CEA5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AF057-56EA-4513-8AC9-31C309B78B8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000C2E-B079-4EB4-AE3B-94B6EA8CD065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DC20-8628-4D82-9C25-E9C08DD62E67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4AE96-83C8-428C-BA32-FF7AADD0CA84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EBB02-77AD-4DE7-9E9B-69E636A21F8D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368E7-743A-41C7-8B22-3F5720323A33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799E-F56A-4659-922B-DD5005F8D35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1242-3B33-4292-91D6-F26AC44A7D5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9ACB9-B648-450C-95FF-D2493B0BED84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8544-274B-415A-B928-F7E7BDC39F86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68EE-312E-49E3-8E6E-923C5148F4D1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5DCF5F-7F1B-4F66-BA04-D11A13C1A31D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328C-B6EF-44F9-B399-BFC03B122D7A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35AFE-E74D-4F12-AAC0-200594E6AB80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0B1F1-05E0-4623-98FF-A1501FD4C73E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D602-7341-4E31-830E-A59A421FBABF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9102F1-F11F-4FF7-82EA-8105E1945B3F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FE2120-12AE-4592-B754-1EBCA7BA386F}" type="slidenum">
              <a:rPr lang="id-ID" altLang="en-US"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ediasulut.co/detailpost/demokrasi-kebablasan-negara-terancam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</p:spPr>
        <p:txBody>
          <a:bodyPr/>
          <a:lstStyle/>
          <a:p>
            <a:r>
              <a:rPr lang="en-AU" altLang="en-US" sz="4000" smtClean="0"/>
              <a:t>Pancasila as the State Ideology</a:t>
            </a:r>
            <a:r>
              <a:rPr lang="en-AU" altLang="en-US" smtClean="0"/>
              <a:t/>
            </a:r>
            <a:br>
              <a:rPr lang="en-AU" altLang="en-US" smtClean="0"/>
            </a:br>
            <a:r>
              <a:rPr lang="en-AU" altLang="en-US" smtClean="0"/>
              <a:t/>
            </a:r>
            <a:br>
              <a:rPr lang="en-AU" altLang="en-US" smtClean="0"/>
            </a:br>
            <a:r>
              <a:rPr lang="en-US" altLang="en-US" sz="2800" smtClean="0"/>
              <a:t>Session 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20415" y="454660"/>
            <a:ext cx="2651125" cy="1158240"/>
          </a:xfrm>
        </p:spPr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Discussion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00760" y="1967865"/>
            <a:ext cx="3456305" cy="2861945"/>
          </a:xfrm>
        </p:spPr>
        <p:txBody>
          <a:bodyPr>
            <a:normAutofit/>
          </a:bodyPr>
          <a:lstStyle/>
          <a:p>
            <a:pPr algn="l"/>
            <a:r>
              <a:rPr lang="en-US"/>
              <a:t>Do you think ideology of Pancasila still relevant to the present? </a:t>
            </a:r>
            <a:br>
              <a:rPr lang="en-US"/>
            </a:br>
            <a:endParaRPr lang="en-US"/>
          </a:p>
          <a:p>
            <a:pPr algn="l"/>
            <a:r>
              <a:rPr lang="en-US"/>
              <a:t>What your opinion if somebody want to change Pancasila with other ideology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7065" y="2738755"/>
            <a:ext cx="1514475" cy="1790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65" y="4741545"/>
            <a:ext cx="1743075" cy="1456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0" y="4199890"/>
            <a:ext cx="2005965" cy="1918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70" y="2738755"/>
            <a:ext cx="1656715" cy="121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95" y="1533525"/>
            <a:ext cx="268859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235" y="953135"/>
            <a:ext cx="3692525" cy="1143000"/>
          </a:xfrm>
        </p:spPr>
        <p:txBody>
          <a:bodyPr/>
          <a:lstStyle/>
          <a:p>
            <a:r>
              <a:rPr lang="en-US"/>
              <a:t>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2397" y="2096527"/>
            <a:ext cx="3456384" cy="3489251"/>
          </a:xfrm>
        </p:spPr>
        <p:txBody>
          <a:bodyPr/>
          <a:lstStyle/>
          <a:p>
            <a:r>
              <a:rPr lang="en-US" dirty="0">
                <a:sym typeface="+mn-ea"/>
              </a:rPr>
              <a:t>Read the article based on the following link ….</a:t>
            </a:r>
            <a:r>
              <a:rPr lang="en-US" dirty="0"/>
              <a:t> </a:t>
            </a:r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mediasulut.co/detailpost/demokrasi-kebablasan-negara-terancam</a:t>
            </a:r>
            <a:endParaRPr lang="en-US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your opinion about it!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8800" y="2439670"/>
            <a:ext cx="233045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837363" cy="5181600"/>
          </a:xfrm>
        </p:spPr>
        <p:txBody>
          <a:bodyPr/>
          <a:lstStyle/>
          <a:p>
            <a:pPr eaLnBrk="1" hangingPunct="1"/>
            <a:r>
              <a:rPr lang="id-ID" altLang="en-US" sz="1200" u="sng" smtClean="0"/>
              <a:t>Tim </a:t>
            </a:r>
            <a:r>
              <a:rPr lang="en-US" altLang="en-US" sz="1200" u="sng" smtClean="0"/>
              <a:t>Penulis </a:t>
            </a:r>
            <a:r>
              <a:rPr lang="id-ID" altLang="en-US" sz="1200" u="sng" smtClean="0"/>
              <a:t>CB</a:t>
            </a:r>
            <a:r>
              <a:rPr lang="en-US" altLang="en-US" sz="1200" u="sng" smtClean="0"/>
              <a:t>: Pancasila (2014).</a:t>
            </a:r>
            <a:r>
              <a:rPr lang="id-ID" altLang="en-US" sz="1200" u="sng" smtClean="0"/>
              <a:t>  </a:t>
            </a:r>
            <a:r>
              <a:rPr lang="en-US" altLang="en-US" sz="1200" u="sng" smtClean="0"/>
              <a:t>Diktat Kuliah Character Building: Pancasila. Binus University: CBDC, 000</a:t>
            </a:r>
          </a:p>
          <a:p>
            <a:pPr eaLnBrk="1" hangingPunct="1"/>
            <a:r>
              <a:rPr lang="en-US" altLang="en-US" sz="1200" u="sng" smtClean="0"/>
              <a:t> </a:t>
            </a:r>
            <a:r>
              <a:rPr lang="en-US" altLang="en-US" sz="1200" smtClean="0"/>
              <a:t>Materi Ajar Matakuliah Pendidikan Pancasila (2013). Buku Modul Kuliah Pancasila oleh Direktorat Pembelajaran dan Kemahasiswaan Direktorat Jenderal Pendidikan Tinggi Depdiknas , Kementerian Pendidikan dan Kebudayaan RI.</a:t>
            </a:r>
          </a:p>
          <a:p>
            <a:pPr eaLnBrk="1" hangingPunct="1"/>
            <a:r>
              <a:rPr lang="en-US" altLang="en-US" sz="1200" smtClean="0"/>
              <a:t>Gambar Learning Objective: barbarabray.net </a:t>
            </a:r>
          </a:p>
          <a:p>
            <a:pPr eaLnBrk="1" hangingPunct="1"/>
            <a:r>
              <a:rPr lang="en-US" altLang="en-US" sz="1200" smtClean="0"/>
              <a:t>Gambar  Bendera Pancasila: bp.blogspot.com</a:t>
            </a:r>
          </a:p>
          <a:p>
            <a:pPr eaLnBrk="1" hangingPunct="1"/>
            <a:r>
              <a:rPr lang="en-US" altLang="en-US" sz="1200" smtClean="0"/>
              <a:t>Gambar World: clipartpanda.com </a:t>
            </a:r>
          </a:p>
          <a:p>
            <a:pPr eaLnBrk="1" hangingPunct="1"/>
            <a:r>
              <a:rPr lang="en-US" altLang="en-US" sz="1200" smtClean="0"/>
              <a:t>Gambar waspada komunis: http://buletininfo.com/cegah-paham-komunisme-dan-radikalisme/</a:t>
            </a:r>
          </a:p>
          <a:p>
            <a:pPr eaLnBrk="1" hangingPunct="1"/>
            <a:r>
              <a:rPr lang="en-US" altLang="en-US" sz="1200" smtClean="0"/>
              <a:t>Gambar anti ISIS: http://www.kompasiana.com/semuellusi/radikalisme-sukses-kandaskan-globalisme-bagaimana-nasib-indonesia_585a5ca1e3afbda3318a83a2</a:t>
            </a:r>
          </a:p>
          <a:p>
            <a:pPr eaLnBrk="1" hangingPunct="1"/>
            <a:r>
              <a:rPr lang="en-US" altLang="en-US" sz="1200" smtClean="0"/>
              <a:t>Gambar no radikalisme: https://lampungpro.com/post/2292/radikalisme-musuh-besar-masyarakat-indonesia</a:t>
            </a:r>
          </a:p>
          <a:p>
            <a:pPr eaLnBrk="1" hangingPunct="1"/>
            <a:r>
              <a:rPr lang="en-US" altLang="en-US" sz="1200" smtClean="0"/>
              <a:t>gambar karikatur radikalisme: http://www.kompasiana.com/ridwan78/anatomi-radikalisme-islam-di-indonesia-bagian-kedua_569d18ec119773da13f1aeca</a:t>
            </a:r>
          </a:p>
          <a:p>
            <a:pPr eaLnBrk="1" hangingPunct="1"/>
            <a:r>
              <a:rPr lang="en-US" altLang="en-US" sz="1200" smtClean="0"/>
              <a:t>Gambar pancasila sebagai ideologi: https://redaksiindonesia.com/read/pancasila-dalam-percobaan.html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400" u="sng" smtClean="0"/>
          </a:p>
          <a:p>
            <a:pPr eaLnBrk="1" hangingPunct="1"/>
            <a:endParaRPr lang="en-US" altLang="en-US" sz="1400" smtClean="0"/>
          </a:p>
          <a:p>
            <a:pPr eaLnBrk="1" hangingPunct="1"/>
            <a:endParaRPr lang="en-US" altLang="en-US" sz="1400" smtClean="0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4495800" y="661035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76095" y="4199890"/>
            <a:ext cx="6837680" cy="14077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smtClean="0"/>
              <a:t>		    </a:t>
            </a:r>
            <a:br>
              <a:rPr lang="en-US" altLang="en-US" sz="2700" smtClean="0"/>
            </a:br>
            <a:r>
              <a:rPr lang="en-US" altLang="en-US" sz="2700" smtClean="0"/>
              <a:t>Student will be able to explain Pancasila as the state ideology and the system of nation philosophy 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429000" y="12954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</a:p>
        </p:txBody>
      </p:sp>
      <p:pic>
        <p:nvPicPr>
          <p:cNvPr id="6148" name="Picture 5" descr="Hasil gambar untuk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362200"/>
            <a:ext cx="2466975" cy="142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810000" y="3348355"/>
            <a:ext cx="19056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mtClean="0">
                <a:sym typeface="+mn-ea"/>
              </a:rPr>
              <a:t> barbarabray.net </a:t>
            </a:r>
            <a:br>
              <a:rPr lang="en-US" altLang="en-US" smtClean="0">
                <a:sym typeface="+mn-ea"/>
              </a:rPr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86200" y="381000"/>
            <a:ext cx="4191000" cy="1173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Pancasila</a:t>
            </a:r>
            <a:r>
              <a:rPr lang="en-US" dirty="0" smtClean="0"/>
              <a:t> Relationship with the 1945 Opening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11350" y="2286000"/>
          <a:ext cx="683736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3"/>
          </p:nvPr>
        </p:nvSpPr>
        <p:spPr>
          <a:xfrm>
            <a:off x="2971800" y="1752600"/>
            <a:ext cx="5181600" cy="9144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2000" err="1" smtClean="0">
                <a:solidFill>
                  <a:srgbClr val="C00000"/>
                </a:solidFill>
              </a:rPr>
              <a:t>Pancasila</a:t>
            </a:r>
            <a:r>
              <a:rPr lang="en-US" sz="2000" smtClean="0">
                <a:solidFill>
                  <a:srgbClr val="C00000"/>
                </a:solidFill>
              </a:rPr>
              <a:t>: </a:t>
            </a:r>
            <a:r>
              <a:rPr lang="en-US" sz="2000" err="1" smtClean="0">
                <a:solidFill>
                  <a:srgbClr val="C00000"/>
                </a:solidFill>
              </a:rPr>
              <a:t>Rechts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err="1" smtClean="0">
                <a:solidFill>
                  <a:srgbClr val="C00000"/>
                </a:solidFill>
              </a:rPr>
              <a:t>Idee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48000" y="815975"/>
            <a:ext cx="1841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638800" cy="792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</a:t>
            </a:r>
            <a:r>
              <a:rPr lang="en-US" dirty="0" err="1" smtClean="0"/>
              <a:t>Pancasila</a:t>
            </a:r>
            <a:br>
              <a:rPr lang="en-US" dirty="0" err="1" smtClean="0"/>
            </a:br>
            <a:r>
              <a:rPr lang="en-US" dirty="0" smtClean="0"/>
              <a:t> in the State Policy 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11350" y="3810000"/>
            <a:ext cx="6837363" cy="2659063"/>
          </a:xfrm>
        </p:spPr>
        <p:txBody>
          <a:bodyPr/>
          <a:lstStyle/>
          <a:p>
            <a:r>
              <a:rPr lang="en-US" altLang="en-US" sz="2800" smtClean="0"/>
              <a:t>Politics</a:t>
            </a:r>
          </a:p>
          <a:p>
            <a:r>
              <a:rPr lang="en-US" altLang="en-US" sz="2800" smtClean="0"/>
              <a:t> Economic</a:t>
            </a:r>
          </a:p>
          <a:p>
            <a:r>
              <a:rPr lang="en-US" altLang="en-US" sz="2800" smtClean="0"/>
              <a:t> Culture social</a:t>
            </a:r>
          </a:p>
          <a:p>
            <a:r>
              <a:rPr lang="en-US" altLang="en-US" sz="2800" smtClean="0"/>
              <a:t> Defense and security 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3"/>
          </p:nvPr>
        </p:nvSpPr>
        <p:spPr>
          <a:xfrm>
            <a:off x="3886200" y="3048000"/>
            <a:ext cx="6840538" cy="5048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mtClean="0"/>
              <a:t>       </a:t>
            </a:r>
            <a:r>
              <a:rPr lang="en-US" smtClean="0">
                <a:solidFill>
                  <a:srgbClr val="C00000"/>
                </a:solidFill>
              </a:rPr>
              <a:t>bp.blogspot.com 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8197" name="Picture 2" descr="http://ts1.mm.bing.net/th?id=JN.Foy5JTzhsAxRpNRT2yFBwA&amp;pid=15.1&amp;H=103&amp;W=1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306638" y="381000"/>
            <a:ext cx="6837362" cy="792163"/>
          </a:xfrm>
        </p:spPr>
        <p:txBody>
          <a:bodyPr/>
          <a:lstStyle/>
          <a:p>
            <a:pPr algn="ctr"/>
            <a:r>
              <a:rPr lang="en-US" altLang="en-US" smtClean="0"/>
              <a:t>Definition of Ideology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28800" y="2209800"/>
            <a:ext cx="6324600" cy="3449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14350" indent="-514350" algn="just">
              <a:buFont typeface="Arial" panose="020B0604020202020204" pitchFamily="34" charset="0"/>
              <a:buNone/>
            </a:pPr>
            <a:r>
              <a:rPr lang="en-US" altLang="en-US"/>
              <a:t>    	</a:t>
            </a:r>
            <a:r>
              <a:rPr lang="en-US" altLang="en-US" sz="2800">
                <a:latin typeface="Segoe Print" panose="02000600000000000000" charset="0"/>
              </a:rPr>
              <a:t>Ideology is derived from the Greek word meaning </a:t>
            </a:r>
            <a:r>
              <a:rPr lang="en-US" altLang="en-US" sz="2800" i="1">
                <a:latin typeface="Segoe Print" panose="02000600000000000000" charset="0"/>
              </a:rPr>
              <a:t>idein </a:t>
            </a:r>
            <a:r>
              <a:rPr lang="en-US" altLang="en-US" sz="2800">
                <a:latin typeface="Segoe Print" panose="02000600000000000000" charset="0"/>
              </a:rPr>
              <a:t>that look, or Idea meaningful expression, posture, ideas, thoughts. Logic means teaching. Or </a:t>
            </a:r>
            <a:r>
              <a:rPr lang="en-US" altLang="en-US" sz="2800" i="1">
                <a:latin typeface="Segoe Print" panose="02000600000000000000" charset="0"/>
              </a:rPr>
              <a:t>logos </a:t>
            </a:r>
            <a:r>
              <a:rPr lang="en-US" altLang="en-US" sz="2800">
                <a:latin typeface="Segoe Print" panose="02000600000000000000" charset="0"/>
              </a:rPr>
              <a:t>which means science.</a:t>
            </a:r>
          </a:p>
          <a:p>
            <a:pPr marL="514350" indent="-514350" algn="just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911350" y="1295400"/>
            <a:ext cx="6837363" cy="51736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z="3200" smtClean="0"/>
              <a:t>In general, ideology is a collection of thoughts, ideas, and beliefs that are systematically directing a person's behavior in various areas of life, such as politics, legal, defense and security, social, cultural and religious fields.</a:t>
            </a:r>
            <a:br>
              <a:rPr lang="en-US" altLang="en-US" sz="3200" smtClean="0"/>
            </a:b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Pancasila</a:t>
            </a:r>
            <a:r>
              <a:rPr lang="en-US" dirty="0" smtClean="0"/>
              <a:t> in the Indonesia’s Constitution (UUD 1945)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thought : Unity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thought : Social Justice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thought : Sovereignty of the People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thought : Belief in the one and only God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Basic Thoughts in the </a:t>
            </a:r>
            <a:r>
              <a:rPr lang="en-US" dirty="0" err="1" smtClean="0"/>
              <a:t>Preambule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274560" cy="2286000"/>
          </a:xfrm>
        </p:spPr>
        <p:txBody>
          <a:bodyPr/>
          <a:lstStyle/>
          <a:p>
            <a:pPr algn="ctr"/>
            <a:r>
              <a:rPr lang="en-US" altLang="en-US" sz="3600" smtClean="0"/>
              <a:t>Pancasila and the World Ideology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84680" y="2859405"/>
            <a:ext cx="6837680" cy="3355340"/>
          </a:xfrm>
        </p:spPr>
        <p:txBody>
          <a:bodyPr/>
          <a:lstStyle/>
          <a:p>
            <a:pPr marL="514350" indent="-514350" algn="just">
              <a:buFontTx/>
              <a:buAutoNum type="arabicParenR"/>
            </a:pPr>
            <a:r>
              <a:rPr lang="en-US" altLang="en-US" sz="3600" smtClean="0"/>
              <a:t>Liberalism</a:t>
            </a:r>
          </a:p>
          <a:p>
            <a:pPr marL="514350" indent="-514350" algn="just">
              <a:buFontTx/>
              <a:buAutoNum type="arabicParenR"/>
            </a:pPr>
            <a:r>
              <a:rPr lang="en-US" altLang="en-US" sz="3600" smtClean="0"/>
              <a:t>Comunism</a:t>
            </a:r>
          </a:p>
          <a:p>
            <a:pPr marL="514350" indent="-514350" algn="just">
              <a:buFontTx/>
              <a:buAutoNum type="arabicParenR"/>
            </a:pPr>
            <a:r>
              <a:rPr lang="en-US" altLang="en-US" sz="3600" smtClean="0"/>
              <a:t>Socialism</a:t>
            </a:r>
          </a:p>
          <a:p>
            <a:pPr marL="514350" indent="-514350" algn="just">
              <a:buFontTx/>
              <a:buAutoNum type="arabicParenR"/>
            </a:pPr>
            <a:r>
              <a:rPr lang="en-US" altLang="en-US" sz="3600" smtClean="0"/>
              <a:t>Capitalism          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sz="3600" smtClean="0"/>
              <a:t>                                  </a:t>
            </a:r>
            <a:endParaRPr lang="en-US" altLang="en-US" sz="1800" smtClean="0"/>
          </a:p>
        </p:txBody>
      </p:sp>
      <p:pic>
        <p:nvPicPr>
          <p:cNvPr id="11268" name="Picture 5" descr="Hasil gambar untuk 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8340" y="3007995"/>
            <a:ext cx="228536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6400165" y="4941570"/>
            <a:ext cx="1021080" cy="2286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900" smtClean="0">
                <a:sym typeface="+mn-ea"/>
              </a:rPr>
              <a:t>cliparpanda.com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429000" y="1524000"/>
            <a:ext cx="5029200" cy="792163"/>
          </a:xfrm>
        </p:spPr>
        <p:txBody>
          <a:bodyPr/>
          <a:lstStyle/>
          <a:p>
            <a:r>
              <a:rPr lang="en-US" altLang="en-US" sz="3200" smtClean="0"/>
              <a:t>Pancasila and Religion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78635" y="2997835"/>
            <a:ext cx="6837680" cy="2434590"/>
          </a:xfrm>
        </p:spPr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en-US" sz="3200" smtClean="0"/>
              <a:t>	Pancasila acknowledge the existence of God, although Indonesia is not the state religion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</TotalTime>
  <Words>241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 PPT 2015</vt:lpstr>
      <vt:lpstr>Pancasila as the State Ideology  Session  02</vt:lpstr>
      <vt:lpstr>       Student will be able to explain Pancasila as the state ideology and the system of nation philosophy </vt:lpstr>
      <vt:lpstr>Pancasila Relationship with the 1945 Opening</vt:lpstr>
      <vt:lpstr>Implementation of Pancasila  in the State Policy </vt:lpstr>
      <vt:lpstr>Definition of Ideology</vt:lpstr>
      <vt:lpstr>PowerPoint Presentation</vt:lpstr>
      <vt:lpstr>Pancasila in the Indonesia’s Constitution (UUD 1945)</vt:lpstr>
      <vt:lpstr>Pancasila and the World Ideology</vt:lpstr>
      <vt:lpstr>Pancasila and Religion</vt:lpstr>
      <vt:lpstr>Discussion</vt:lpstr>
      <vt:lpstr>Case study </vt:lpstr>
      <vt:lpstr>Question and Answer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PC Dosen</cp:lastModifiedBy>
  <cp:revision>43</cp:revision>
  <dcterms:created xsi:type="dcterms:W3CDTF">2015-05-04T03:33:00Z</dcterms:created>
  <dcterms:modified xsi:type="dcterms:W3CDTF">2017-06-06T03:59:36Z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