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6" r:id="rId4"/>
    <p:sldId id="280" r:id="rId5"/>
    <p:sldId id="277" r:id="rId6"/>
    <p:sldId id="279" r:id="rId7"/>
    <p:sldId id="278" r:id="rId8"/>
    <p:sldId id="286" r:id="rId9"/>
    <p:sldId id="269" r:id="rId10"/>
    <p:sldId id="262" r:id="rId11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3" y="4763"/>
            <a:ext cx="9139237" cy="646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692275" y="1628775"/>
            <a:ext cx="7451725" cy="5229225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68E0B1-47D4-4F7F-961B-AFBA1C4FE7CC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BACB6D-348F-4950-BC35-B7CD70B5292D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BD0D5-11BB-4919-A809-E872FC506B64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F6D35-54F5-402C-BC16-2EA05119BD41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4535B-3B8A-40BE-A8D9-903BC14242CB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5B899-9C7F-4155-B49F-B7452735723D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612EA8-68E4-418E-AA0D-68257621587B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5C55C-3A8C-49FB-AA6A-21E3F1D54FB7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90C08-A7FA-4769-B950-2DB3613A8274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CC717-59D3-42B6-880F-7EF4CACF519A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65EA6-D4D8-454C-BC0E-3E7C3D233F6C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7DF7C-C476-4E5F-BD10-5F942A7FD3AC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08FF1-8FFF-4215-8F5E-28E737EA2207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70748-CDF0-4FFF-AC8C-D79695C6B78A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58EEC-541E-46D2-A09B-28B685183DA5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62AFE-18DC-45B6-8C8F-A3144E0F1308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90F8BB-3C01-477A-B574-456ABF6240E2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7C2D75-4E6A-4784-A786-75316F0A3FB6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6CC60-8138-450F-AD4E-8442CBBF5553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42C46-F252-4DC9-A475-37AFA58AA4F9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19230-B75F-4E52-9ACC-47FDF3717583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68076-1934-4BFF-8ECE-A225C22F4987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19250" y="1484313"/>
            <a:ext cx="706755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id-ID" alt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19250" y="2636838"/>
            <a:ext cx="7067550" cy="3489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id-ID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95DC986-4E23-4064-9D6F-42AB3D43A66B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907C7C4-B7C1-4B1E-A603-7B0C6D5EC9D7}" type="slidenum">
              <a:rPr lang="id-ID" altLang="en-US"/>
              <a:t>‹#›</a:t>
            </a:fld>
            <a:endParaRPr lang="id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1766888" y="1676400"/>
            <a:ext cx="7072312" cy="935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-635"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altLang="en-US" sz="2400" dirty="0">
                <a:solidFill>
                  <a:schemeClr val="bg1"/>
                </a:solidFill>
                <a:latin typeface="Open Sans"/>
              </a:rPr>
              <a:t>Course		        :  CB </a:t>
            </a:r>
            <a:r>
              <a:rPr lang="en-US" altLang="en-US" sz="2400" dirty="0" err="1">
                <a:solidFill>
                  <a:schemeClr val="bg1"/>
                </a:solidFill>
                <a:latin typeface="Open Sans"/>
              </a:rPr>
              <a:t>Pancasila</a:t>
            </a:r>
            <a:endParaRPr lang="en-US" altLang="en-US" sz="2400" dirty="0">
              <a:solidFill>
                <a:schemeClr val="bg1"/>
              </a:solidFill>
              <a:latin typeface="Open Sans"/>
            </a:endParaRPr>
          </a:p>
          <a:p>
            <a:pPr defTabSz="-635"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altLang="en-US" sz="2400" dirty="0">
                <a:solidFill>
                  <a:schemeClr val="bg1"/>
                </a:solidFill>
                <a:latin typeface="Open Sans"/>
              </a:rPr>
              <a:t>Effective Period	:  </a:t>
            </a:r>
            <a:r>
              <a:rPr lang="en-US" altLang="en-US" sz="2400" dirty="0" smtClean="0">
                <a:solidFill>
                  <a:schemeClr val="bg1"/>
                </a:solidFill>
                <a:latin typeface="Open Sans"/>
              </a:rPr>
              <a:t>2017</a:t>
            </a:r>
            <a:endParaRPr lang="en-US" alt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2819400"/>
            <a:ext cx="7467600" cy="3581400"/>
          </a:xfrm>
        </p:spPr>
        <p:txBody>
          <a:bodyPr/>
          <a:lstStyle/>
          <a:p>
            <a:r>
              <a:rPr lang="en-AU" altLang="en-US" smtClean="0"/>
              <a:t>Faith in God </a:t>
            </a:r>
            <a:br>
              <a:rPr lang="en-AU" altLang="en-US" smtClean="0"/>
            </a:br>
            <a:r>
              <a:rPr lang="en-AU" altLang="en-US" smtClean="0"/>
              <a:t/>
            </a:r>
            <a:br>
              <a:rPr lang="en-AU" altLang="en-US" smtClean="0"/>
            </a:br>
            <a:r>
              <a:rPr lang="en-US" altLang="en-US" sz="2800" smtClean="0"/>
              <a:t>Session  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1752600" y="1533525"/>
            <a:ext cx="6837680" cy="4221480"/>
          </a:xfrm>
        </p:spPr>
        <p:txBody>
          <a:bodyPr/>
          <a:lstStyle/>
          <a:p>
            <a:pPr eaLnBrk="1" hangingPunct="1"/>
            <a:r>
              <a:rPr lang="id-ID" altLang="en-US" u="sng" smtClean="0"/>
              <a:t>Tim </a:t>
            </a:r>
            <a:r>
              <a:rPr lang="en-US" altLang="en-US" u="sng" smtClean="0"/>
              <a:t>Penulis </a:t>
            </a:r>
            <a:r>
              <a:rPr lang="id-ID" altLang="en-US" u="sng" smtClean="0"/>
              <a:t>CB</a:t>
            </a:r>
            <a:r>
              <a:rPr lang="en-US" altLang="en-US" u="sng" smtClean="0"/>
              <a:t>: Pancasila (2014).</a:t>
            </a:r>
            <a:r>
              <a:rPr lang="id-ID" altLang="en-US" u="sng" smtClean="0"/>
              <a:t>  </a:t>
            </a:r>
            <a:r>
              <a:rPr lang="en-US" altLang="en-US" u="sng" smtClean="0"/>
              <a:t>Diktat Kuliah Character Building: Pancasila. Binus University: CBDC, 000</a:t>
            </a:r>
          </a:p>
          <a:p>
            <a:pPr eaLnBrk="1" hangingPunct="1"/>
            <a:r>
              <a:rPr lang="en-US" altLang="en-US" i="1" smtClean="0"/>
              <a:t>Gambar lambang sila 1: http://blognyavarra.blogspot.co.id/2010/08/pkn-maknaarti-lambang-garuda-pancasila.html</a:t>
            </a:r>
          </a:p>
          <a:p>
            <a:pPr eaLnBrk="1" hangingPunct="1"/>
            <a:r>
              <a:rPr lang="en-US" altLang="en-US" smtClean="0"/>
              <a:t>Gambar  ibadah: </a:t>
            </a:r>
            <a:r>
              <a:rPr lang="en-US">
                <a:sym typeface="+mn-ea"/>
              </a:rPr>
              <a:t>http://blogcadiak.blogspot.co.id/2016/08/beriman-dan-bertakwa-kepada-tuhan-yang.html</a:t>
            </a:r>
          </a:p>
          <a:p>
            <a:pPr eaLnBrk="1" hangingPunct="1"/>
            <a:r>
              <a:rPr lang="en-US" altLang="en-US" smtClean="0"/>
              <a:t>Gambar Departemen Agama &amp; Case Study:</a:t>
            </a:r>
          </a:p>
          <a:p>
            <a:pPr eaLnBrk="1" hangingPunct="1"/>
            <a:r>
              <a:rPr lang="en-US">
                <a:sym typeface="+mn-ea"/>
              </a:rPr>
              <a:t>http://www.jurnas.com/artikel/15574/RUU-Perlindungan-Umat-Beragama-Segera-Masuk-BPHN/</a:t>
            </a:r>
            <a:endParaRPr lang="en-US"/>
          </a:p>
          <a:p>
            <a:pPr eaLnBrk="1" hangingPunct="1"/>
            <a:endParaRPr lang="en-US" altLang="en-US" smtClean="0"/>
          </a:p>
        </p:txBody>
      </p:sp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4495800" y="381000"/>
            <a:ext cx="2519363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en-US" sz="4000" b="1">
                <a:latin typeface="Calibri" panose="020F0502020204030204" pitchFamily="34" charset="0"/>
              </a:rPr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911350" y="3352800"/>
            <a:ext cx="6837363" cy="1752600"/>
          </a:xfrm>
        </p:spPr>
        <p:txBody>
          <a:bodyPr/>
          <a:lstStyle/>
          <a:p>
            <a:pPr eaLnBrk="1" hangingPunct="1"/>
            <a:r>
              <a:rPr lang="en-US" altLang="en-US" smtClean="0"/>
              <a:t>Student will be able to explain and apply their faith to God Almighty </a:t>
            </a: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3048000" y="1981200"/>
            <a:ext cx="4364038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4000" b="1">
                <a:latin typeface="Calibri" panose="020F0502020204030204" pitchFamily="34" charset="0"/>
              </a:rPr>
              <a:t>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971800" y="304800"/>
            <a:ext cx="5638800" cy="838200"/>
          </a:xfrm>
        </p:spPr>
        <p:txBody>
          <a:bodyPr/>
          <a:lstStyle/>
          <a:p>
            <a:pPr algn="ctr"/>
            <a:r>
              <a:rPr lang="en-US" altLang="en-US" smtClean="0"/>
              <a:t>Trust in God 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447800" y="2057400"/>
            <a:ext cx="7391400" cy="44116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 smtClean="0">
                <a:solidFill>
                  <a:srgbClr val="800080"/>
                </a:solidFill>
                <a:latin typeface="Tahoma" panose="020B0604030504040204" pitchFamily="34" charset="0"/>
              </a:rPr>
              <a:t>Is God Plural? What is the role of God in the life? 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800" smtClean="0">
              <a:solidFill>
                <a:srgbClr val="800080"/>
              </a:solidFill>
              <a:latin typeface="Tahom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en-US" sz="2800" smtClean="0">
                <a:solidFill>
                  <a:srgbClr val="800080"/>
                </a:solidFill>
                <a:latin typeface="Tahoma" panose="020B0604030504040204" pitchFamily="34" charset="0"/>
              </a:rPr>
              <a:t>What are the consequences of our picture of God?</a:t>
            </a:r>
          </a:p>
          <a:p>
            <a:pPr algn="just">
              <a:buFont typeface="Arial" panose="020B0604020202020204" pitchFamily="34" charset="0"/>
              <a:buNone/>
            </a:pP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Practices of The Principle of Believe in God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3352800"/>
            <a:ext cx="6837114" cy="2286000"/>
          </a:xfrm>
        </p:spPr>
        <p:txBody>
          <a:bodyPr/>
          <a:lstStyle/>
          <a:p>
            <a:r>
              <a:rPr lang="en-US" dirty="0" smtClean="0"/>
              <a:t>Believe in God as their own religions</a:t>
            </a:r>
          </a:p>
          <a:p>
            <a:r>
              <a:rPr lang="en-US" dirty="0" smtClean="0"/>
              <a:t>The mutual respects and cooperation of inter religions</a:t>
            </a:r>
          </a:p>
          <a:p>
            <a:r>
              <a:rPr lang="en-US" dirty="0" smtClean="0"/>
              <a:t>The mutual respects in doing the rituals of their own religions</a:t>
            </a:r>
          </a:p>
          <a:p>
            <a:r>
              <a:rPr lang="en-US" dirty="0" smtClean="0"/>
              <a:t>The ‘not imposing’ practices of their own religions to others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252470" y="716915"/>
            <a:ext cx="4953000" cy="1295400"/>
          </a:xfrm>
        </p:spPr>
        <p:txBody>
          <a:bodyPr/>
          <a:lstStyle/>
          <a:p>
            <a:r>
              <a:rPr lang="en-US" altLang="en-US" smtClean="0"/>
              <a:t>Concept of God in Religions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937385" y="2555240"/>
            <a:ext cx="6837680" cy="3289300"/>
          </a:xfrm>
        </p:spPr>
        <p:txBody>
          <a:bodyPr/>
          <a:lstStyle/>
          <a:p>
            <a:pPr algn="just"/>
            <a:r>
              <a:rPr lang="en-US" altLang="en-US" sz="2800" smtClean="0">
                <a:latin typeface="Tahoma" panose="020B0604030504040204" pitchFamily="34" charset="0"/>
              </a:rPr>
              <a:t>How do humans in describe God?</a:t>
            </a:r>
            <a:endParaRPr lang="id-ID" altLang="en-US" sz="2800" smtClean="0">
              <a:latin typeface="Tahoma" panose="020B0604030504040204" pitchFamily="34" charset="0"/>
            </a:endParaRPr>
          </a:p>
          <a:p>
            <a:pPr algn="just">
              <a:buFont typeface="Arial" panose="020B0604020202020204" pitchFamily="34" charset="0"/>
              <a:buNone/>
            </a:pPr>
            <a:endParaRPr lang="en-US" altLang="en-US" sz="2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960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? ? ? ? ? </a:t>
            </a:r>
            <a:endParaRPr lang="en-US" altLang="en-US" sz="9600" smtClean="0">
              <a:solidFill>
                <a:srgbClr val="FFC000"/>
              </a:solidFill>
            </a:endParaRPr>
          </a:p>
          <a:p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1391285"/>
            <a:ext cx="6709410" cy="95694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Vertical Human Relation with God</a:t>
            </a:r>
            <a:endParaRPr lang="en-US" sz="2800" dirty="0"/>
          </a:p>
        </p:txBody>
      </p:sp>
      <p:sp>
        <p:nvSpPr>
          <p:cNvPr id="9219" name="Content Placeholder 2"/>
          <p:cNvSpPr>
            <a:spLocks noGrp="1"/>
          </p:cNvSpPr>
          <p:nvPr>
            <p:ph sz="half" idx="1"/>
          </p:nvPr>
        </p:nvSpPr>
        <p:spPr>
          <a:xfrm>
            <a:off x="2534285" y="3900805"/>
            <a:ext cx="5036185" cy="1934845"/>
          </a:xfrm>
        </p:spPr>
        <p:txBody>
          <a:bodyPr>
            <a:normAutofit lnSpcReduction="10000"/>
          </a:bodyPr>
          <a:lstStyle/>
          <a:p>
            <a:pPr algn="just">
              <a:buFontTx/>
              <a:buChar char="•"/>
            </a:pPr>
            <a:endParaRPr lang="en-US" altLang="en-US" sz="1800" smtClean="0">
              <a:solidFill>
                <a:srgbClr val="984807"/>
              </a:solidFill>
            </a:endParaRPr>
          </a:p>
          <a:p>
            <a:pPr algn="just">
              <a:buFontTx/>
              <a:buChar char="•"/>
            </a:pPr>
            <a:r>
              <a:rPr lang="en-US" altLang="en-US" sz="1800" smtClean="0"/>
              <a:t>The meaning of worship to God: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1800" smtClean="0">
                <a:solidFill>
                  <a:srgbClr val="00B050"/>
                </a:solidFill>
              </a:rPr>
              <a:t> </a:t>
            </a:r>
            <a:r>
              <a:rPr lang="en-US" altLang="en-US" sz="1800" i="1" smtClean="0">
                <a:solidFill>
                  <a:srgbClr val="00B050"/>
                </a:solidFill>
              </a:rPr>
              <a:t>Faith celebration </a:t>
            </a:r>
            <a:endParaRPr lang="en-US" altLang="en-US" sz="1800" smtClean="0">
              <a:solidFill>
                <a:srgbClr val="00B05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1800" smtClean="0">
                <a:solidFill>
                  <a:srgbClr val="00B050"/>
                </a:solidFill>
              </a:rPr>
              <a:t>Bring all life activities to God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1800" smtClean="0">
                <a:solidFill>
                  <a:srgbClr val="00B050"/>
                </a:solidFill>
              </a:rPr>
              <a:t>Get inspiration for life 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mtClean="0"/>
              <a:t> 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11450" y="2215515"/>
            <a:ext cx="4295775" cy="168529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787650" y="3687445"/>
            <a:ext cx="4144010" cy="2133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800">
                <a:sym typeface="+mn-ea"/>
              </a:rPr>
              <a:t>http://blogcadiak.blogspot.co.id/2016/08/beriman-dan-bertakwa-kepada-tuhan-yang.html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718560" y="621030"/>
            <a:ext cx="2961005" cy="1143000"/>
          </a:xfrm>
        </p:spPr>
        <p:txBody>
          <a:bodyPr/>
          <a:lstStyle/>
          <a:p>
            <a:pPr algn="ctr"/>
            <a:r>
              <a:rPr lang="en-US" altLang="en-US" sz="3600" smtClean="0"/>
              <a:t>Discussion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half" idx="1"/>
          </p:nvPr>
        </p:nvSpPr>
        <p:spPr>
          <a:xfrm>
            <a:off x="1619885" y="3261360"/>
            <a:ext cx="6548120" cy="2865120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en-US" dirty="0" smtClean="0"/>
              <a:t>   </a:t>
            </a:r>
            <a:r>
              <a:rPr lang="en-US" altLang="en-US" sz="3600" dirty="0" smtClean="0"/>
              <a:t>Could you descript the application of belief in the One God in Indonesia?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42155" y="1998345"/>
            <a:ext cx="1028700" cy="102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11350" y="1623060"/>
            <a:ext cx="6837045" cy="950595"/>
          </a:xfrm>
        </p:spPr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Case study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http://www.jurnas.com/artikel/15574/RUU-Perlindungan-Umat-Beragama-Segera-Masuk-BPHN/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3"/>
          </p:nvPr>
        </p:nvSpPr>
        <p:spPr>
          <a:xfrm>
            <a:off x="1907540" y="2375535"/>
            <a:ext cx="6840855" cy="981710"/>
          </a:xfrm>
        </p:spPr>
        <p:txBody>
          <a:bodyPr/>
          <a:lstStyle/>
          <a:p>
            <a:r>
              <a:rPr lang="en-US" dirty="0">
                <a:sym typeface="+mn-ea"/>
              </a:rPr>
              <a:t>Read the article based on the following link </a:t>
            </a:r>
            <a:r>
              <a:rPr lang="en-US" dirty="0" smtClean="0">
                <a:sym typeface="+mn-ea"/>
              </a:rPr>
              <a:t>….</a:t>
            </a:r>
          </a:p>
          <a:p>
            <a:r>
              <a:rPr lang="en-US" b="0" dirty="0" smtClean="0"/>
              <a:t> </a:t>
            </a:r>
            <a:r>
              <a:rPr lang="en-US" dirty="0" smtClean="0">
                <a:sym typeface="+mn-ea"/>
              </a:rPr>
              <a:t>And </a:t>
            </a:r>
            <a:r>
              <a:rPr lang="en-US" dirty="0">
                <a:sym typeface="+mn-ea"/>
              </a:rPr>
              <a:t>give your opinion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3923665" y="4293870"/>
            <a:ext cx="2808605" cy="1549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971800" y="2060575"/>
            <a:ext cx="5776913" cy="792163"/>
          </a:xfrm>
        </p:spPr>
        <p:txBody>
          <a:bodyPr/>
          <a:lstStyle/>
          <a:p>
            <a:r>
              <a:rPr lang="en-US" altLang="en-US" smtClean="0"/>
              <a:t>Question and Answer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350" y="3429000"/>
            <a:ext cx="6837363" cy="3040063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dirty="0" smtClean="0"/>
              <a:t>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? </a:t>
            </a:r>
            <a:endParaRPr lang="en-US" sz="9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2</TotalTime>
  <Words>227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Template PPT 2015</vt:lpstr>
      <vt:lpstr>Faith in God   Session  05</vt:lpstr>
      <vt:lpstr>Student will be able to explain and apply their faith to God Almighty </vt:lpstr>
      <vt:lpstr>Trust in God  </vt:lpstr>
      <vt:lpstr>Some Practices of The Principle of Believe in God</vt:lpstr>
      <vt:lpstr>Concept of God in Religions</vt:lpstr>
      <vt:lpstr>Vertical Human Relation with God</vt:lpstr>
      <vt:lpstr>Discussion</vt:lpstr>
      <vt:lpstr>Case study </vt:lpstr>
      <vt:lpstr>Question and Answer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PC Dosen</cp:lastModifiedBy>
  <cp:revision>54</cp:revision>
  <dcterms:created xsi:type="dcterms:W3CDTF">2015-05-04T03:33:00Z</dcterms:created>
  <dcterms:modified xsi:type="dcterms:W3CDTF">2017-06-06T04:18:48Z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1033-10.2.0.5845</vt:lpwstr>
  </property>
</Properties>
</file>