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79" r:id="rId6"/>
    <p:sldId id="282" r:id="rId7"/>
    <p:sldId id="281" r:id="rId8"/>
    <p:sldId id="280" r:id="rId9"/>
    <p:sldId id="287" r:id="rId10"/>
    <p:sldId id="269" r:id="rId11"/>
    <p:sldId id="262" r:id="rId1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7BA3AC-7916-4137-8C8C-E58897B2153A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792BEA-0019-4154-A7D8-D1A2581A2B14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B10E5-5D0C-43E2-8E52-DFFB0B1DAEC2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B5D7E-91C6-480E-BA2A-B151697BFF3F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D18C-923D-4DE8-AD1D-164D7D52BFC3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3CB42-0CFC-4ED5-BB40-6BCC906CF891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52FEB-151F-4523-ABFE-CB243F32F8FC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2B41E1-8BE1-46DC-B23E-F8940A5F46E5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6173-24E9-4922-96F2-AA6A1AD0FEEF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BF94-1312-495F-9BFD-668718BC36E5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ECCD-30E8-4E4E-89D8-E701B1360B1C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323D-3D6E-4235-9BCD-192E0009CA9C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8AFCB-C1F8-4809-9692-778EB743919E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4B54-CE8F-4CE0-8952-86885A936C63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BB250-BCF2-4017-98F0-827B970A465B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CB14A-5C14-4A0B-BF13-83C4925B592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1EF5B-F6C8-40A7-9B09-EC8273253F0F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9FA1F-6E99-4453-860F-A38BFD33C660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8155C-A7D9-408C-89E8-201E99E57067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325F-490A-4E16-8EB9-128C7B114FE0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9F156-232A-4B38-8674-B14F82977623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A2E54-30FF-4541-80D1-A6F005CC103C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3B533EE-F35C-4F01-946D-0F8926C7D22C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6A7F28-F174-451C-B42D-24A227B870AF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ktanovia-berwandi.blogspot.com/2013/10/rule-of-law-dan-hak-asasi-manusi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Human Rights </a:t>
            </a:r>
            <a:br>
              <a:rPr lang="en-AU" altLang="en-US" smtClean="0"/>
            </a:br>
            <a:br>
              <a:rPr lang="en-AU" altLang="en-US" smtClean="0"/>
            </a:br>
            <a:r>
              <a:rPr lang="en-US" altLang="en-US" sz="2800" smtClean="0"/>
              <a:t>Session  08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53210" y="1492885"/>
            <a:ext cx="6837680" cy="5217795"/>
          </a:xfrm>
        </p:spPr>
        <p:txBody>
          <a:bodyPr/>
          <a:lstStyle/>
          <a:p>
            <a:pPr eaLnBrk="1" hangingPunct="1"/>
            <a:r>
              <a:rPr lang="id-ID" altLang="en-US" sz="1800" u="sng" smtClean="0"/>
              <a:t>Tim </a:t>
            </a:r>
            <a:r>
              <a:rPr lang="en-US" altLang="en-US" sz="1800" u="sng" smtClean="0"/>
              <a:t>Penulis </a:t>
            </a:r>
            <a:r>
              <a:rPr lang="id-ID" altLang="en-US" sz="1800" u="sng" smtClean="0"/>
              <a:t>CB</a:t>
            </a:r>
            <a:r>
              <a:rPr lang="en-US" altLang="en-US" sz="1800" u="sng" smtClean="0"/>
              <a:t>: Pancasila (2014).</a:t>
            </a:r>
            <a:r>
              <a:rPr lang="id-ID" altLang="en-US" sz="1800" u="sng" smtClean="0"/>
              <a:t>  </a:t>
            </a:r>
            <a:r>
              <a:rPr lang="en-US" altLang="en-US" sz="1800" u="sng" smtClean="0"/>
              <a:t>Diktat Kuliah Character Building: Pancasila. Binus University: CBDC, 000</a:t>
            </a:r>
            <a:endParaRPr lang="en-US" altLang="en-US" sz="1800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u="sng" smtClean="0"/>
          </a:p>
          <a:p>
            <a:pPr eaLnBrk="1" hangingPunct="1"/>
            <a:r>
              <a:rPr lang="en-AU" altLang="en-US" sz="1800" smtClean="0"/>
              <a:t>Rule of the Law dan hak azasi  manusia: </a:t>
            </a:r>
            <a:r>
              <a:rPr lang="en-AU" altLang="en-US" sz="1800" u="sng" smtClean="0">
                <a:hlinkClick r:id="rId1"/>
              </a:rPr>
              <a:t>http://oktanovia-berwandi.blogspot.com/2013/10/rule-of-law-dan-hak-asasi-manusia.html</a:t>
            </a:r>
            <a:endParaRPr lang="en-AU" altLang="en-US" sz="1800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1800" u="sng" smtClean="0"/>
          </a:p>
          <a:p>
            <a:pPr eaLnBrk="1" hangingPunct="1"/>
            <a:r>
              <a:rPr lang="en-AU" altLang="en-US" sz="1800" u="sng" smtClean="0"/>
              <a:t>Gambar human rights </a:t>
            </a:r>
            <a:r>
              <a:rPr lang="en-US" altLang="en-AU" sz="1800" u="sng" smtClean="0"/>
              <a:t>&amp; Pancasila </a:t>
            </a:r>
            <a:r>
              <a:rPr lang="en-AU" altLang="en-US" sz="1800" u="sng" smtClean="0"/>
              <a:t>: https://smartgoo.blogspot.co.id/2015/12/pancasila-memayungi-hak-asasi-manusia.html</a:t>
            </a:r>
            <a:endParaRPr lang="en-AU" altLang="en-US" sz="1800" u="sng" smtClean="0"/>
          </a:p>
          <a:p>
            <a:pPr eaLnBrk="1" hangingPunct="1"/>
            <a:endParaRPr lang="en-AU" altLang="en-US" sz="1800" u="sng" smtClean="0"/>
          </a:p>
          <a:p>
            <a:pPr eaLnBrk="1" hangingPunct="1"/>
            <a:r>
              <a:rPr lang="en-US" altLang="en-AU" sz="1800" u="sng" smtClean="0"/>
              <a:t>Case study: </a:t>
            </a:r>
            <a:r>
              <a:rPr lang="en-US" sz="1800">
                <a:sym typeface="+mn-ea"/>
              </a:rPr>
              <a:t>http://www.voaindonesia.com/a/dewan-ham-pbb-kembali-evaluai-kondisi-ham-di-indonesia/3833583.html</a:t>
            </a:r>
            <a:endParaRPr lang="en-US" sz="1800"/>
          </a:p>
          <a:p>
            <a:pPr eaLnBrk="1" hangingPunct="1"/>
            <a:endParaRPr lang="en-US" altLang="en-AU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	</a:t>
            </a:r>
            <a:r>
              <a:rPr lang="en-US" altLang="en-US" b="0" smtClean="0"/>
              <a:t>       </a:t>
            </a:r>
            <a:br>
              <a:rPr lang="en-US" altLang="en-US" b="0" smtClean="0"/>
            </a:br>
            <a:br>
              <a:rPr lang="en-US" altLang="en-US" smtClean="0"/>
            </a:br>
            <a:r>
              <a:rPr lang="en-US" altLang="en-US" smtClean="0"/>
              <a:t>Student will be able to explain the human rights</a:t>
            </a:r>
            <a:endParaRPr lang="en-US" altLang="en-US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352800" y="6096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924300" y="2450465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105150" y="636905"/>
            <a:ext cx="5638800" cy="838200"/>
          </a:xfrm>
        </p:spPr>
        <p:txBody>
          <a:bodyPr/>
          <a:lstStyle/>
          <a:p>
            <a:pPr algn="ctr"/>
            <a:r>
              <a:rPr lang="en-US" altLang="en-US" smtClean="0"/>
              <a:t>Concept of Human Rights 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391400" cy="48688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smtClean="0"/>
              <a:t>1 ) Human Rights literally as a right held by a person solely because he is human. </a:t>
            </a:r>
            <a:endParaRPr lang="en-US" alt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smtClean="0"/>
              <a:t>2 ) Human Rights are moral rights concerning something fundamentally important owned equally by all human beings, unconditional and inviolable</a:t>
            </a:r>
            <a:endParaRPr lang="en-US" altLang="en-US" sz="280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24200" y="1143000"/>
            <a:ext cx="6837363" cy="792163"/>
          </a:xfrm>
        </p:spPr>
        <p:txBody>
          <a:bodyPr/>
          <a:lstStyle/>
          <a:p>
            <a:r>
              <a:rPr lang="en-US" altLang="en-US" smtClean="0"/>
              <a:t>History of Human Rights 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39265" y="2231390"/>
            <a:ext cx="6837363" cy="35734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 Magna Charta  1215 : Freedom which was captured by the  English nobility from the grip of the king of England </a:t>
            </a: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Bill of Rights, England 1689 : Rights and freedoms of  citizens </a:t>
            </a: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French Revolution 1789 </a:t>
            </a: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Universal Declaration of Human Rights 1948 </a:t>
            </a: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International Convention on Civil Rights, Political and 	Economy, Social and Cultural Rights 1966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Essence of Human Rights in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615055"/>
            <a:ext cx="6837045" cy="1020445"/>
          </a:xfrm>
        </p:spPr>
        <p:txBody>
          <a:bodyPr/>
          <a:lstStyle/>
          <a:p>
            <a:r>
              <a:rPr lang="en-US" dirty="0" smtClean="0"/>
              <a:t>Read the Clause 28 of UUD 1945 (A – J)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911514" y="2924691"/>
            <a:ext cx="6840760" cy="504056"/>
          </a:xfrm>
        </p:spPr>
        <p:txBody>
          <a:bodyPr/>
          <a:lstStyle/>
          <a:p>
            <a:r>
              <a:rPr lang="en-US" dirty="0" smtClean="0"/>
              <a:t>UUD 1945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6227763" cy="792163"/>
          </a:xfrm>
        </p:spPr>
        <p:txBody>
          <a:bodyPr/>
          <a:lstStyle/>
          <a:p>
            <a:r>
              <a:rPr lang="en-US" altLang="en-US" smtClean="0"/>
              <a:t>Human Rights Issues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7467600" cy="44878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mtClean="0"/>
              <a:t>Corruption </a:t>
            </a: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mtClean="0"/>
              <a:t> Violence Primordial (religion, race, ethnic, etc)</a:t>
            </a: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mtClean="0"/>
              <a:t> Poverty   </a:t>
            </a: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endParaRPr lang="fr-FR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mtClean="0"/>
              <a:t> Discrimination</a:t>
            </a:r>
            <a:endParaRPr lang="fr-FR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9220" name="AutoShape 2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1" name="AutoShape 4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2" name="AutoShape 6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3" name="AutoShape 8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4" name="AutoShape 10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5" name="AutoShape 12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6" name="AutoShape 14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7" name="AutoShape 16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8" name="AutoShape 18" descr="Hasil gambar untuk discrimin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9" name="AutoShape 22" descr="Hasil gambar untuk discrimination"/>
          <p:cNvSpPr>
            <a:spLocks noChangeAspect="1" noChangeArrowheads="1"/>
          </p:cNvSpPr>
          <p:nvPr/>
        </p:nvSpPr>
        <p:spPr bwMode="auto">
          <a:xfrm>
            <a:off x="0" y="-136525"/>
            <a:ext cx="14859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30" name="AutoShape 24" descr="Hasil gambar untuk discrimination"/>
          <p:cNvSpPr>
            <a:spLocks noChangeAspect="1" noChangeArrowheads="1"/>
          </p:cNvSpPr>
          <p:nvPr/>
        </p:nvSpPr>
        <p:spPr bwMode="auto">
          <a:xfrm>
            <a:off x="0" y="-136525"/>
            <a:ext cx="14859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94455" y="1108710"/>
            <a:ext cx="3251200" cy="792480"/>
          </a:xfr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20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Discussion</a:t>
            </a:r>
            <a:endParaRPr lang="en-US" altLang="en-US" sz="320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599180" y="2165985"/>
            <a:ext cx="4133215" cy="2880995"/>
          </a:xfr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mtClean="0"/>
              <a:t>Find human right abuse case in Indonesia!</a:t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mtClean="0"/>
              <a:t>And give your opinion how to resolve the case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30" y="1516018"/>
            <a:ext cx="6837114" cy="792088"/>
          </a:xfrm>
        </p:spPr>
        <p:txBody>
          <a:bodyPr/>
          <a:p>
            <a:r>
              <a:rPr lang="en-US"/>
              <a:t>Case Study: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045" cy="2185035"/>
          </a:xfrm>
        </p:spPr>
        <p:txBody>
          <a:bodyPr/>
          <a:p>
            <a:r>
              <a:rPr lang="en-US"/>
              <a:t>The human rights council of the united nations evaluation human rights situation in Indonesia</a:t>
            </a:r>
            <a:br>
              <a:rPr lang="en-US"/>
            </a:br>
            <a:endParaRPr lang="en-US"/>
          </a:p>
          <a:p>
            <a:r>
              <a:rPr lang="en-US"/>
              <a:t>http://www.voaindonesia.com/a/dewan-ham-pbb-kembali-evaluai-kondisi-ham-di-indonesia/3833583.html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907540" y="2307590"/>
            <a:ext cx="6840855" cy="104965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Read the article based on the following link ….</a:t>
            </a:r>
            <a:r>
              <a:rPr lang="en-US" b="0">
                <a:sym typeface="+mn-ea"/>
              </a:rPr>
              <a:t> </a:t>
            </a:r>
            <a:endParaRPr lang="en-US"/>
          </a:p>
          <a:p>
            <a:r>
              <a:rPr lang="en-US">
                <a:sym typeface="+mn-ea"/>
              </a:rPr>
              <a:t>And give your opinion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1828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Human Rights   Session  08</vt:lpstr>
      <vt:lpstr>	         Student will be able to explain the human rights</vt:lpstr>
      <vt:lpstr>Concept of Human Rights </vt:lpstr>
      <vt:lpstr>History of Human Rights </vt:lpstr>
      <vt:lpstr>The Essence of Human Rights in Indonesia</vt:lpstr>
      <vt:lpstr>Human Rights Issues</vt:lpstr>
      <vt:lpstr>Discussion</vt:lpstr>
      <vt:lpstr>Case Study: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65</cp:revision>
  <dcterms:created xsi:type="dcterms:W3CDTF">2015-05-04T03:33:00Z</dcterms:created>
  <dcterms:modified xsi:type="dcterms:W3CDTF">2017-06-06T15:19:11Z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