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0" r:id="rId11"/>
    <p:sldId id="290" r:id="rId12"/>
    <p:sldId id="269" r:id="rId13"/>
    <p:sldId id="262" r:id="rId14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40EC4D-0176-4F2A-BEC2-F90B8B38F37A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C762EC-1583-4A3F-B0D7-D0BE70D275B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8FBE0-A8E7-4742-97BD-5B262CABED4C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90A42-46CD-4780-962C-610512418FCC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CE54A-2550-4660-9282-4BD7E92FAE4A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45AC1-A105-4810-9CC3-B204426B16D8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FEA150-0D24-4E12-A2AC-25FDC5ECDF06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8C612E-F78F-4AB0-9B51-D4A31DB5A988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1191-3B0A-4392-90D2-F3132FEA8D02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4C28B-F841-4EE2-9E10-A010DD17A809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B388-F163-4B59-94A7-F68BA322CFDF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8DCA8-CAEA-4489-A567-C9C2A62B2F60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5EB4-074C-4D0B-935C-556D27B1DC04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C2BE0-09AA-413D-A4A6-91ADC8BFD83C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D7361-C207-4BA3-907A-C9F74113E734}" type="datetimeFigureOut">
              <a:rPr lang="id-ID" altLang="en-US"/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FB6D7-6D44-4B70-ADF4-EC03B1563F6A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0F3DB-155C-4FB8-A562-9246F7199AA7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046644-528A-44C1-BB14-AD2168370A62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17BB3-64B5-4E8B-B23C-155DEBBAE543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7E20C-24C6-4212-9E3C-BFD07963DA1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58ED6-6946-4145-9537-285A368FB03B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C77F1-D1A3-4C64-B08D-2E4C12CE0B03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FFC6B6-E9E2-462E-A630-2B6F9F91623B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7C8A12-885A-4DFB-B946-C4EE1CABDC7F}" type="slidenum">
              <a:rPr lang="id-ID" altLang="en-US"/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khairulazharsaragih.blogspot.com/2013/01/masyarakat-multikultural-di-indonesi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2819400"/>
            <a:ext cx="7467600" cy="3581400"/>
          </a:xfrm>
        </p:spPr>
        <p:txBody>
          <a:bodyPr/>
          <a:lstStyle/>
          <a:p>
            <a:r>
              <a:rPr lang="en-AU" altLang="en-US" smtClean="0"/>
              <a:t>Multiculturalism </a:t>
            </a:r>
            <a:br>
              <a:rPr lang="en-AU" altLang="en-US" smtClean="0"/>
            </a:br>
            <a:br>
              <a:rPr lang="en-AU" altLang="en-US" smtClean="0"/>
            </a:br>
            <a:r>
              <a:rPr lang="en-US" altLang="en-US" sz="2800" smtClean="0"/>
              <a:t>Session  09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1960" y="1515383"/>
            <a:ext cx="6837114" cy="792088"/>
          </a:xfrm>
        </p:spPr>
        <p:txBody>
          <a:bodyPr/>
          <a:p>
            <a:r>
              <a:rPr lang="en-US"/>
              <a:t>Case Study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11960" y="2839086"/>
            <a:ext cx="6837114" cy="3040422"/>
          </a:xfrm>
        </p:spPr>
        <p:txBody>
          <a:bodyPr/>
          <a:p>
            <a:r>
              <a:rPr lang="en-US"/>
              <a:t>Indonesia dan Akomodasi Multikultural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http://nasional.kompas.com/read/2017/04/06/19121881/indonesia.dan.akomodasi.multikultural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1711960" y="2120900"/>
            <a:ext cx="6840855" cy="836930"/>
          </a:xfrm>
        </p:spPr>
        <p:txBody>
          <a:bodyPr>
            <a:normAutofit/>
          </a:bodyPr>
          <a:p>
            <a:r>
              <a:rPr lang="en-US" sz="1800">
                <a:sym typeface="+mn-ea"/>
              </a:rPr>
              <a:t>Read the article based on the following link ….</a:t>
            </a:r>
            <a:r>
              <a:rPr lang="en-US" sz="1800" b="0">
                <a:sym typeface="+mn-ea"/>
              </a:rPr>
              <a:t> </a:t>
            </a:r>
            <a:endParaRPr lang="en-US" sz="1800"/>
          </a:p>
          <a:p>
            <a:r>
              <a:rPr lang="en-US" sz="1800">
                <a:sym typeface="+mn-ea"/>
              </a:rPr>
              <a:t>And give your opinion </a:t>
            </a: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255" y="3346450"/>
            <a:ext cx="1615440" cy="1122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739265" y="1532890"/>
            <a:ext cx="6837363" cy="4953000"/>
          </a:xfrm>
        </p:spPr>
        <p:txBody>
          <a:bodyPr/>
          <a:lstStyle/>
          <a:p>
            <a:pPr eaLnBrk="1" hangingPunct="1"/>
            <a:r>
              <a:rPr lang="id-ID" altLang="en-US" u="sng" smtClean="0"/>
              <a:t>Tim </a:t>
            </a:r>
            <a:r>
              <a:rPr lang="en-US" altLang="en-US" u="sng" smtClean="0"/>
              <a:t>Penulis </a:t>
            </a:r>
            <a:r>
              <a:rPr lang="id-ID" altLang="en-US" u="sng" smtClean="0"/>
              <a:t>CB</a:t>
            </a:r>
            <a:r>
              <a:rPr lang="en-US" altLang="en-US" u="sng" smtClean="0"/>
              <a:t>: Pancasila (2014).</a:t>
            </a:r>
            <a:r>
              <a:rPr lang="id-ID" altLang="en-US" u="sng" smtClean="0"/>
              <a:t>  </a:t>
            </a:r>
            <a:r>
              <a:rPr lang="en-US" altLang="en-US" u="sng" smtClean="0"/>
              <a:t>Diktat Kuliah Character Building: Pancasila. Binus University: CBDC, 000</a:t>
            </a:r>
            <a:endParaRPr lang="en-US" altLang="en-US" u="sng" smtClean="0"/>
          </a:p>
          <a:p>
            <a:pPr eaLnBrk="1" hangingPunct="1"/>
            <a:r>
              <a:rPr lang="en-AU" altLang="en-US" smtClean="0"/>
              <a:t>Belajar ilmu sosial: </a:t>
            </a:r>
            <a:r>
              <a:rPr lang="en-AU" altLang="en-US" smtClean="0">
                <a:hlinkClick r:id="rId1"/>
              </a:rPr>
              <a:t>http://khairulazharsaragih.blogspot.com/2013/01/masyarakat-multikultural-di-indonesia.html</a:t>
            </a:r>
            <a:endParaRPr lang="en-AU" altLang="en-US" smtClean="0"/>
          </a:p>
          <a:p>
            <a:pPr eaLnBrk="1" hangingPunct="1"/>
            <a:r>
              <a:rPr lang="en-AU" altLang="en-US" u="sng" smtClean="0"/>
              <a:t> Gambar multikulturalisme: https://sociologypolitik.blogspot.co.id/2015/05/makalah-pendidikan-multikultural.html</a:t>
            </a:r>
            <a:endParaRPr lang="en-AU" altLang="en-US" u="sng" smtClean="0"/>
          </a:p>
          <a:p>
            <a:pPr eaLnBrk="1" hangingPunct="1"/>
            <a:r>
              <a:rPr lang="en-US">
                <a:sym typeface="+mn-ea"/>
              </a:rPr>
              <a:t>Case Study &amp; picture:</a:t>
            </a:r>
            <a:endParaRPr lang="en-US">
              <a:sym typeface="+mn-ea"/>
            </a:endParaRPr>
          </a:p>
          <a:p>
            <a:pPr marL="457200" lvl="1" indent="0" eaLnBrk="1" hangingPunct="1">
              <a:buNone/>
            </a:pPr>
            <a:r>
              <a:rPr lang="en-US">
                <a:sym typeface="+mn-ea"/>
              </a:rPr>
              <a:t>http://nasional.kompas.com/read/2017/04/06/19121881/indonesia.dan.akomodasi.multikultural</a:t>
            </a:r>
            <a:endParaRPr lang="en-US">
              <a:sym typeface="+mn-ea"/>
            </a:endParaRPr>
          </a:p>
          <a:p>
            <a:pPr marL="457200" lvl="1" indent="0" eaLnBrk="1" hangingPunct="1">
              <a:buNone/>
            </a:pPr>
            <a:endParaRPr lang="en-US"/>
          </a:p>
          <a:p>
            <a:pPr eaLnBrk="1" hangingPunct="1"/>
            <a:endParaRPr lang="en-AU" altLang="en-US" u="sng" smtClean="0"/>
          </a:p>
          <a:p>
            <a:pPr eaLnBrk="1" hangingPunct="1"/>
            <a:endParaRPr lang="en-US" altLang="en-US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smtClean="0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4495800" y="38100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10715" y="1926590"/>
            <a:ext cx="6837045" cy="97853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700" smtClean="0"/>
              <a:t>		  </a:t>
            </a:r>
            <a:br>
              <a:rPr lang="en-US" altLang="en-US" sz="2700" smtClean="0"/>
            </a:br>
            <a:r>
              <a:rPr lang="en-US" altLang="en-US" sz="2700" smtClean="0"/>
              <a:t>Student will be able to explain the relevance of multiculturalism in Indonesia </a:t>
            </a:r>
            <a:endParaRPr lang="en-US" altLang="en-US" sz="2700" smtClean="0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505200" y="914400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5805" y="3202940"/>
            <a:ext cx="4281805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15" y="773430"/>
            <a:ext cx="6837363" cy="7921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Monism, </a:t>
            </a:r>
            <a:r>
              <a:rPr lang="en-US" dirty="0" err="1" smtClean="0"/>
              <a:t>Culturalism</a:t>
            </a:r>
            <a:r>
              <a:rPr lang="en-US" dirty="0" smtClean="0"/>
              <a:t> and Multiculturalism 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81200" y="2525395"/>
            <a:ext cx="6837363" cy="3040063"/>
          </a:xfrm>
        </p:spPr>
        <p:txBody>
          <a:bodyPr/>
          <a:lstStyle/>
          <a:p>
            <a:pPr marL="457200" indent="-457200">
              <a:buFontTx/>
              <a:buAutoNum type="alphaLcParenR"/>
            </a:pPr>
            <a:r>
              <a:rPr lang="en-US" altLang="en-US" sz="2400" smtClean="0">
                <a:solidFill>
                  <a:srgbClr val="C00000"/>
                </a:solidFill>
              </a:rPr>
              <a:t>There is only one single value in terms of reaching the truth  (although diverse human cultures) 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pPr marL="457200" indent="-457200">
              <a:buFontTx/>
              <a:buAutoNum type="alphaLcParenR"/>
            </a:pPr>
            <a:r>
              <a:rPr lang="en-US" altLang="en-US" sz="2400" smtClean="0">
                <a:solidFill>
                  <a:srgbClr val="C00000"/>
                </a:solidFill>
              </a:rPr>
              <a:t>Same morality in terms of human, natural structure of the world, the idea of ​​God that unites all human beings from different cultural backgrounds 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pPr marL="457200" indent="-457200">
              <a:buFontTx/>
              <a:buAutoNum type="alphaLcParenR"/>
            </a:pPr>
            <a:r>
              <a:rPr lang="en-US" altLang="en-US" sz="2400" smtClean="0">
                <a:solidFill>
                  <a:srgbClr val="C00000"/>
                </a:solidFill>
              </a:rPr>
              <a:t>Naturalism (same human nature) and pluralism (cultures can be universalized)</a:t>
            </a:r>
            <a:endParaRPr lang="en-US" altLang="en-US" sz="2400" smtClean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3469005" y="1715135"/>
            <a:ext cx="4423410" cy="81026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smtClean="0">
                <a:solidFill>
                  <a:srgbClr val="FFC000"/>
                </a:solidFill>
              </a:rPr>
              <a:t>Monism </a:t>
            </a:r>
            <a:endParaRPr 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845310" y="1955165"/>
            <a:ext cx="6837680" cy="3943350"/>
          </a:xfrm>
        </p:spPr>
        <p:txBody>
          <a:bodyPr/>
          <a:lstStyle/>
          <a:p>
            <a:pPr marL="457200" indent="-457200">
              <a:buFontTx/>
              <a:buAutoNum type="alphaLcParenR"/>
            </a:pPr>
            <a:r>
              <a:rPr lang="en-US" altLang="en-US" smtClean="0">
                <a:solidFill>
                  <a:srgbClr val="FF0000"/>
                </a:solidFill>
              </a:rPr>
              <a:t>Human social reality is different 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lphaLcParenR"/>
            </a:pPr>
            <a:r>
              <a:rPr lang="en-US" altLang="en-US" smtClean="0">
                <a:solidFill>
                  <a:srgbClr val="FF0000"/>
                </a:solidFill>
              </a:rPr>
              <a:t>Vico : geography , history and community organizations make different communities 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lphaLcParenR"/>
            </a:pPr>
            <a:r>
              <a:rPr lang="en-US" altLang="en-US" smtClean="0">
                <a:solidFill>
                  <a:srgbClr val="FF0000"/>
                </a:solidFill>
              </a:rPr>
              <a:t>Montesquieu:  divide European-Non European societies  (diversity arises because many human cultures develop slowly and absolute) 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lphaLcParenR"/>
            </a:pPr>
            <a:r>
              <a:rPr lang="en-US" altLang="en-US" smtClean="0">
                <a:solidFill>
                  <a:srgbClr val="FF0000"/>
                </a:solidFill>
              </a:rPr>
              <a:t>Herder: experience of each community is different,  different relationship with nature, creativity-innovation different, different verbal language in communication)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en-US" sz="240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2303463" y="828040"/>
            <a:ext cx="6840537" cy="88582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en-US" sz="2400" smtClean="0">
                <a:solidFill>
                  <a:srgbClr val="FFC000"/>
                </a:solidFill>
              </a:rPr>
              <a:t>Culturalism/Pluralism</a:t>
            </a:r>
            <a:r>
              <a:rPr lang="en-US" altLang="en-US" smtClean="0">
                <a:solidFill>
                  <a:srgbClr val="0D0D0D"/>
                </a:solidFill>
              </a:rPr>
              <a:t> </a:t>
            </a:r>
            <a:endParaRPr lang="en-US" altLang="en-US" smtClean="0">
              <a:solidFill>
                <a:srgbClr val="0D0D0D"/>
              </a:solidFill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1613535" y="1920875"/>
            <a:ext cx="7224713" cy="4335463"/>
          </a:xfrm>
        </p:spPr>
        <p:txBody>
          <a:bodyPr/>
          <a:lstStyle/>
          <a:p>
            <a:pPr marL="457200" indent="-457200">
              <a:buFontTx/>
              <a:buAutoNum type="alphaLcParenR"/>
            </a:pPr>
            <a:r>
              <a:rPr lang="en-US" altLang="en-US" smtClean="0">
                <a:solidFill>
                  <a:srgbClr val="FF0000"/>
                </a:solidFill>
              </a:rPr>
              <a:t>Monism and pluralism is not quite up to conceptualize human and cultural 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lphaLcParenR"/>
            </a:pPr>
            <a:r>
              <a:rPr lang="en-US" altLang="en-US" smtClean="0">
                <a:solidFill>
                  <a:srgbClr val="FF0000"/>
                </a:solidFill>
              </a:rPr>
              <a:t>We still have to learn to live together (H.G Gadamer ) 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lphaLcParenR"/>
            </a:pPr>
            <a:r>
              <a:rPr lang="en-US" altLang="en-US" smtClean="0">
                <a:solidFill>
                  <a:srgbClr val="FF0000"/>
                </a:solidFill>
              </a:rPr>
              <a:t>The philosophy of multiculturalism: a critical reflection on the reality of pluralism (ethnicity, religion, class , ethnicity, race) 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lphaLcParenR"/>
            </a:pPr>
            <a:r>
              <a:rPr lang="en-US" altLang="en-US" smtClean="0">
                <a:solidFill>
                  <a:srgbClr val="FF0000"/>
                </a:solidFill>
              </a:rPr>
              <a:t>Multiculturalism: cultural &amp; construction strategy perspective justifying cultural diversity, awareness of cultural differences and appreciation of diversity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en-US" sz="240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3073400" y="1138555"/>
            <a:ext cx="5765165" cy="50482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en-US" smtClean="0">
                <a:solidFill>
                  <a:srgbClr val="FFC000"/>
                </a:solidFill>
              </a:rPr>
              <a:t>Multiculturalism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5334000" cy="792163"/>
          </a:xfrm>
        </p:spPr>
        <p:txBody>
          <a:bodyPr/>
          <a:lstStyle/>
          <a:p>
            <a:r>
              <a:rPr lang="en-US" altLang="en-US" smtClean="0"/>
              <a:t>Nature of Multiculturalism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645920" y="1530350"/>
            <a:ext cx="6837363" cy="47926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smtClean="0"/>
              <a:t>Multi means a lot; culturalism means cultural ideology </a:t>
            </a:r>
            <a:endParaRPr lang="en-US" altLang="en-US" sz="2400" smtClean="0"/>
          </a:p>
          <a:p>
            <a:endParaRPr lang="en-US" altLang="en-US" sz="2400" smtClean="0"/>
          </a:p>
          <a:p>
            <a:pPr>
              <a:buFontTx/>
              <a:buChar char="•"/>
            </a:pPr>
            <a:r>
              <a:rPr lang="en-US" altLang="en-US" sz="2400" smtClean="0"/>
              <a:t> The outlook accommodate many streams and different culture ideologies</a:t>
            </a:r>
            <a:endParaRPr lang="en-US" altLang="en-US" sz="2400" smtClean="0"/>
          </a:p>
          <a:p>
            <a:pPr>
              <a:buFontTx/>
              <a:buChar char="•"/>
            </a:pPr>
            <a:endParaRPr lang="en-US" altLang="en-US" sz="2400" smtClean="0"/>
          </a:p>
          <a:p>
            <a:r>
              <a:rPr lang="en-US" altLang="en-US" sz="2400" smtClean="0"/>
              <a:t>Multiculturalism tolerate the differences, supporting diversity, fighting for the various interest groups and cultures, including minority groups in the various dimensions of social (ethnic, racial, religious, political, cultural, gender, etc)</a:t>
            </a:r>
            <a:endParaRPr lang="en-US" altLang="en-US" sz="2400" smtClean="0"/>
          </a:p>
          <a:p>
            <a:pPr>
              <a:buFont typeface="Arial" panose="020B0604020202020204" pitchFamily="34" charset="0"/>
              <a:buNone/>
            </a:pPr>
            <a:endParaRPr lang="en-US" altLang="en-US" sz="2400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60700" y="656590"/>
            <a:ext cx="6096000" cy="792163"/>
          </a:xfrm>
        </p:spPr>
        <p:txBody>
          <a:bodyPr/>
          <a:lstStyle/>
          <a:p>
            <a:r>
              <a:rPr lang="en-US" altLang="en-US" sz="2800" smtClean="0"/>
              <a:t>Multiculturalism in Indonesia</a:t>
            </a:r>
            <a:endParaRPr lang="en-US" altLang="en-US" sz="280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818640" y="1799590"/>
            <a:ext cx="6837363" cy="4868863"/>
          </a:xfrm>
        </p:spPr>
        <p:txBody>
          <a:bodyPr/>
          <a:lstStyle/>
          <a:p>
            <a:pPr marL="457200" indent="-457200">
              <a:buFontTx/>
              <a:buAutoNum type="alphaLcPeriod"/>
            </a:pPr>
            <a:r>
              <a:rPr lang="en-US" altLang="en-US" sz="2400" smtClean="0"/>
              <a:t>Multiculturalism cause by the background of geographic  climatic, natural environment  </a:t>
            </a:r>
            <a:endParaRPr lang="en-US" altLang="en-US" sz="2400" smtClean="0"/>
          </a:p>
          <a:p>
            <a:pPr marL="457200" indent="-457200">
              <a:buFontTx/>
              <a:buAutoNum type="alphaLcPeriod"/>
            </a:pPr>
            <a:r>
              <a:rPr lang="en-US" altLang="en-US" sz="2400" smtClean="0"/>
              <a:t>Respect and recognition of different cultural identities need to be fought </a:t>
            </a:r>
            <a:endParaRPr lang="en-US" altLang="en-US" sz="2400" smtClean="0"/>
          </a:p>
          <a:p>
            <a:pPr marL="457200" indent="-457200">
              <a:buFontTx/>
              <a:buAutoNum type="alphaLcPeriod"/>
            </a:pPr>
            <a:r>
              <a:rPr lang="en-US" altLang="en-US" sz="2400" smtClean="0"/>
              <a:t>Cultural differences is a grace   </a:t>
            </a:r>
            <a:endParaRPr lang="en-US" altLang="en-US" sz="2400" smtClean="0"/>
          </a:p>
          <a:p>
            <a:pPr marL="457200" indent="-457200">
              <a:buFontTx/>
              <a:buAutoNum type="alphaLcPeriod"/>
            </a:pPr>
            <a:r>
              <a:rPr lang="en-US" altLang="en-US" sz="2400" smtClean="0"/>
              <a:t>Multiculturalism should be placed in the cultural strategy to a better life</a:t>
            </a:r>
            <a:r>
              <a:rPr lang="en-US" altLang="en-US" sz="2800" smtClean="0"/>
              <a:t>  </a:t>
            </a:r>
            <a:endParaRPr lang="en-US" altLang="en-US" sz="2800" smtClean="0"/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570" y="563245"/>
            <a:ext cx="5564505" cy="79248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dirty="0" smtClean="0"/>
              <a:t>The Relevance of Multiculturalism </a:t>
            </a:r>
            <a:br>
              <a:rPr lang="en-US" sz="2400" dirty="0" smtClean="0"/>
            </a:br>
            <a:r>
              <a:rPr lang="en-US" sz="2400" dirty="0" smtClean="0"/>
              <a:t>to NKRI</a:t>
            </a:r>
            <a:endParaRPr lang="en-US" sz="2400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79245" y="1716405"/>
            <a:ext cx="6837363" cy="47926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28 October 1928 </a:t>
            </a:r>
            <a:endParaRPr lang="en-US" altLang="en-US" sz="24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17 August 1945</a:t>
            </a:r>
            <a:endParaRPr lang="en-US" altLang="en-US" sz="24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 dirty="0" err="1" smtClean="0"/>
              <a:t>Konghu</a:t>
            </a:r>
            <a:r>
              <a:rPr lang="en-US" altLang="en-US" sz="2400" dirty="0" smtClean="0"/>
              <a:t> Chu becomes a new religion in reformation era </a:t>
            </a:r>
            <a:endParaRPr lang="en-US" altLang="en-US" sz="24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Civilization to the ‘Good Life ‘in the Future of Indonesia</a:t>
            </a:r>
            <a:br>
              <a:rPr lang="en-US" altLang="en-US" sz="2400" dirty="0" smtClean="0"/>
            </a:br>
            <a:br>
              <a:rPr lang="en-US" altLang="en-US" sz="2400" dirty="0" smtClean="0"/>
            </a:br>
            <a:r>
              <a:rPr lang="en-US" altLang="en-US" sz="2400" dirty="0" smtClean="0"/>
              <a:t> </a:t>
            </a:r>
            <a:endParaRPr lang="en-US" altLang="en-US" sz="2400" dirty="0" smtClean="0"/>
          </a:p>
          <a:p>
            <a:pPr marL="457200" indent="-457200">
              <a:buNone/>
            </a:pPr>
            <a:r>
              <a:rPr lang="en-US" altLang="en-US" sz="2400" dirty="0" smtClean="0">
                <a:sym typeface="Wingdings" panose="05000000000000000000" pitchFamily="2" charset="2"/>
              </a:rPr>
              <a:t> Further reflections of the importance of multiculturalism in Indonesia is a must!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444240" y="1273810"/>
            <a:ext cx="3449320" cy="792480"/>
          </a:xfr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en-US" sz="320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Discussion</a:t>
            </a:r>
            <a:endParaRPr lang="en-US" altLang="en-US" sz="3200" smtClean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120265" y="2588895"/>
            <a:ext cx="5895340" cy="2841625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3200" dirty="0" smtClean="0"/>
              <a:t>What do you think about multiculturalism  in Indonesia?</a:t>
            </a:r>
            <a:endParaRPr lang="en-US" altLang="en-US" sz="3200" dirty="0" smtClean="0"/>
          </a:p>
          <a:p>
            <a:r>
              <a:rPr lang="en-US" altLang="en-US" sz="3200" dirty="0" smtClean="0"/>
              <a:t>And how do you respond it?</a:t>
            </a:r>
            <a:endParaRPr lang="en-US" altLang="en-US" sz="3200" dirty="0" smtClean="0"/>
          </a:p>
          <a:p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3158</Words>
  <Application>WPS Presentation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Open Sans</vt:lpstr>
      <vt:lpstr>Segoe Print</vt:lpstr>
      <vt:lpstr>Microsoft YaHei</vt:lpstr>
      <vt:lpstr>Template PPT 2015</vt:lpstr>
      <vt:lpstr>Multiculturalism   Session  09</vt:lpstr>
      <vt:lpstr>		   Student will be able to explain the relevance of multiculturalism in Indonesia </vt:lpstr>
      <vt:lpstr>Monism, Culturalism and Multiculturalism </vt:lpstr>
      <vt:lpstr>PowerPoint 演示文稿</vt:lpstr>
      <vt:lpstr>PowerPoint 演示文稿</vt:lpstr>
      <vt:lpstr>Nature of Multiculturalism</vt:lpstr>
      <vt:lpstr>Multiculturalism in Indonesia</vt:lpstr>
      <vt:lpstr>The Relevance of Multiculturalism  to NKRI</vt:lpstr>
      <vt:lpstr>Discussion</vt:lpstr>
      <vt:lpstr>Case Study</vt:lpstr>
      <vt:lpstr>Question and Answer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74</cp:revision>
  <dcterms:created xsi:type="dcterms:W3CDTF">2015-05-04T03:33:00Z</dcterms:created>
  <dcterms:modified xsi:type="dcterms:W3CDTF">2017-06-06T15:24:10Z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