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1" r:id="rId5"/>
    <p:sldId id="282" r:id="rId6"/>
    <p:sldId id="283" r:id="rId7"/>
    <p:sldId id="284" r:id="rId8"/>
    <p:sldId id="285" r:id="rId9"/>
    <p:sldId id="280" r:id="rId10"/>
    <p:sldId id="289" r:id="rId11"/>
    <p:sldId id="269" r:id="rId12"/>
    <p:sldId id="262" r:id="rId1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88637-BA61-48F9-99ED-FE9A44319854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293502-28CA-4428-B582-210B721E689D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C1ED-EC0A-4EEC-91FF-5AF70CBE75AB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6A5C8-071A-4B98-AA05-84542ACFC909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37C55-9CDA-4C6E-BE25-296418681F81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660D-2E73-41B5-BADD-2B6C8E5EC488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1D2823-4A21-4550-B9FD-EBAE0275376A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F965A8-46BE-41B6-91F8-0ADC07A8E433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2B27-E733-4405-A079-074F93FB9099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7839-E34A-4E9A-A9EC-714D846703EB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11EE5-EBB9-4B32-88E6-FAE1EA5651B0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34C43-D492-45C0-B253-F1E242229180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0831-C946-4BD5-AB56-74C75DA0AD3C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8141-E8DF-4A45-B747-2AD7CF13701B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DE904-DF64-4DCB-9656-C2A0E2DDB633}" type="datetimeFigureOut">
              <a:rPr lang="id-ID" altLang="en-US"/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3FCA8-4B57-46B9-80C8-09E7AFDD504F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ED5B43-8B35-476F-AB6E-B7DFFA2ED7F8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EEFC32-138B-4F87-A7D6-28C31B285129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76885-EBC0-4AA4-8171-597AA99DBCB2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4BE80-9D07-46D0-99EB-E2D29F00BF6E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3BF0-E00B-4F5E-A900-2AF5E1EE0296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FAEA-975C-4A9C-9FED-ECF308E8157E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1CE853-12DE-4DAE-A511-A583BCB2C702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93B5F03-E025-4B70-A4E2-1DE309179D72}" type="slidenum">
              <a:rPr lang="id-ID" altLang="en-US"/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ancasilazone.blogspot.com/2012/04/wawasan-nusantar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2819400"/>
            <a:ext cx="7467600" cy="3581400"/>
          </a:xfrm>
        </p:spPr>
        <p:txBody>
          <a:bodyPr/>
          <a:lstStyle/>
          <a:p>
            <a:r>
              <a:rPr lang="en-AU" altLang="en-US" dirty="0" smtClean="0"/>
              <a:t>Intercultural Interactions</a:t>
            </a:r>
            <a:br>
              <a:rPr lang="en-AU" altLang="en-US" dirty="0" smtClean="0"/>
            </a:br>
            <a:br>
              <a:rPr lang="en-AU" altLang="en-US" dirty="0" smtClean="0"/>
            </a:br>
            <a:r>
              <a:rPr lang="en-US" altLang="en-US" sz="2800" dirty="0" smtClean="0"/>
              <a:t>Session  10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699260" y="1493520"/>
            <a:ext cx="6837363" cy="4953000"/>
          </a:xfrm>
        </p:spPr>
        <p:txBody>
          <a:bodyPr/>
          <a:lstStyle/>
          <a:p>
            <a:pPr eaLnBrk="1" hangingPunct="1"/>
            <a:r>
              <a:rPr lang="id-ID" altLang="en-US" u="sng" smtClean="0"/>
              <a:t>Tim </a:t>
            </a:r>
            <a:r>
              <a:rPr lang="en-US" altLang="en-US" u="sng" smtClean="0"/>
              <a:t>Penulis </a:t>
            </a:r>
            <a:r>
              <a:rPr lang="id-ID" altLang="en-US" u="sng" smtClean="0"/>
              <a:t>CB</a:t>
            </a:r>
            <a:r>
              <a:rPr lang="en-US" altLang="en-US" u="sng" smtClean="0"/>
              <a:t>: Pancasila (2014).</a:t>
            </a:r>
            <a:r>
              <a:rPr lang="id-ID" altLang="en-US" u="sng" smtClean="0"/>
              <a:t>  </a:t>
            </a:r>
            <a:r>
              <a:rPr lang="en-US" altLang="en-US" u="sng" smtClean="0"/>
              <a:t>Diktat Kuliah Character Building: Pancasila. Binus University: CBDC, 00</a:t>
            </a:r>
            <a:endParaRPr lang="en-US" altLang="en-US" u="sng" smtClean="0"/>
          </a:p>
          <a:p>
            <a:pPr eaLnBrk="1" hangingPunct="1"/>
            <a:r>
              <a:rPr lang="en-AU" altLang="en-US" smtClean="0"/>
              <a:t>Wawasan nusantara: </a:t>
            </a:r>
            <a:r>
              <a:rPr lang="en-AU" altLang="en-US" u="sng" smtClean="0">
                <a:hlinkClick r:id="rId1"/>
              </a:rPr>
              <a:t>http://pancasilazone.blogspot.com/2012/04/wawasan-nusantara.html</a:t>
            </a:r>
            <a:endParaRPr lang="en-AU" altLang="en-US" u="sng" smtClean="0"/>
          </a:p>
          <a:p>
            <a:pPr eaLnBrk="1" hangingPunct="1"/>
            <a:r>
              <a:rPr lang="en-AU" altLang="en-US" u="sng" smtClean="0"/>
              <a:t>Gambar pada Learning Objective: behance.net </a:t>
            </a:r>
            <a:endParaRPr lang="en-AU" altLang="en-US" u="sng" smtClean="0"/>
          </a:p>
          <a:p>
            <a:pPr eaLnBrk="1" hangingPunct="1"/>
            <a:r>
              <a:rPr lang="en-US" altLang="en-AU" u="sng" smtClean="0"/>
              <a:t>Gambar orang berinteraksi : http://www.irmanfsp.com/2015/08/pengertian-komunikasi-antar-budaya.html</a:t>
            </a:r>
            <a:endParaRPr lang="en-US" altLang="en-AU" u="sng" smtClean="0"/>
          </a:p>
          <a:p>
            <a:pPr eaLnBrk="1" hangingPunct="1"/>
            <a:r>
              <a:rPr lang="en-US" altLang="en-AU" u="sng" smtClean="0"/>
              <a:t>Case study &amp; gambar: </a:t>
            </a:r>
            <a:r>
              <a:rPr lang="en-US">
                <a:sym typeface="+mn-ea"/>
              </a:rPr>
              <a:t>http://www.beritasatu.com/nasional/183636-ekspatriat-wajib-patuhi-norma-dan-budaya-kerja-di-indonesia.ht</a:t>
            </a:r>
            <a:r>
              <a:rPr lang="en-US" altLang="en-AU" u="sng" smtClean="0"/>
              <a:t>ml</a:t>
            </a: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u="sng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u="sng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u="sng" smtClean="0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4495800" y="381000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811020" y="4010025"/>
            <a:ext cx="6837680" cy="14643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		       </a:t>
            </a:r>
            <a:br>
              <a:rPr lang="en-US" altLang="en-US" smtClean="0"/>
            </a:br>
            <a:r>
              <a:rPr lang="en-US" altLang="en-US" smtClean="0"/>
              <a:t>Student will be able to explain the cultures interaction in human life  </a:t>
            </a:r>
            <a:endParaRPr lang="en-US" altLang="en-US" smtClean="0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332480" y="672465"/>
            <a:ext cx="43640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Learning Objectives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  <p:pic>
        <p:nvPicPr>
          <p:cNvPr id="6148" name="Picture 5" descr="Hasil gambar untuk indonesian culture interact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20160" y="1909445"/>
            <a:ext cx="2819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4935220" y="3372485"/>
            <a:ext cx="1503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mtClean="0">
                <a:sym typeface="+mn-ea"/>
              </a:rPr>
              <a:t>behance.net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962400" y="0"/>
            <a:ext cx="4786313" cy="1828800"/>
          </a:xfrm>
        </p:spPr>
        <p:txBody>
          <a:bodyPr/>
          <a:lstStyle/>
          <a:p>
            <a:r>
              <a:rPr lang="en-US" altLang="en-US" smtClean="0"/>
              <a:t>Culture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11350" y="1524000"/>
            <a:ext cx="6837363" cy="49450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Culture is derived from the Sanskrit, </a:t>
            </a:r>
            <a:r>
              <a:rPr lang="en-US" altLang="en-US" i="1" smtClean="0"/>
              <a:t>buddhayah </a:t>
            </a:r>
            <a:r>
              <a:rPr lang="en-US" altLang="en-US" smtClean="0"/>
              <a:t>which is the plural of the word </a:t>
            </a:r>
            <a:r>
              <a:rPr lang="en-US" altLang="en-US" i="1" smtClean="0"/>
              <a:t>buddhi</a:t>
            </a:r>
            <a:r>
              <a:rPr lang="en-US" altLang="en-US" smtClean="0"/>
              <a:t>, which means “mind" or “reason”.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 Culture associated with the forces of reason that manifests itself in creativity, taste and intention </a:t>
            </a: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 The word </a:t>
            </a:r>
            <a:r>
              <a:rPr lang="en-US" altLang="en-US" i="1" smtClean="0"/>
              <a:t>culture </a:t>
            </a:r>
            <a:r>
              <a:rPr lang="en-US" altLang="en-US" smtClean="0"/>
              <a:t>(English) </a:t>
            </a:r>
            <a:r>
              <a:rPr lang="en-US" altLang="en-US" i="1" smtClean="0"/>
              <a:t>collere </a:t>
            </a:r>
            <a:r>
              <a:rPr lang="en-US" altLang="en-US" smtClean="0"/>
              <a:t>(Latin) means cultivating the soil or farming, relations with nature.  </a:t>
            </a: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Culture relates to the value that is considered valuable by a group as a reference of life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911350" y="1600200"/>
            <a:ext cx="6837363" cy="4868863"/>
          </a:xfrm>
        </p:spPr>
        <p:txBody>
          <a:bodyPr/>
          <a:lstStyle/>
          <a:p>
            <a:r>
              <a:rPr lang="en-US" altLang="en-US" smtClean="0">
                <a:solidFill>
                  <a:srgbClr val="7030A0"/>
                </a:solidFill>
              </a:rPr>
              <a:t>According to Tylor</a:t>
            </a:r>
            <a:r>
              <a:rPr lang="en-US" altLang="en-US" smtClean="0"/>
              <a:t>: culture is the overall complexity which includes knowledge, belief, art , morals, law, customs and any other capabilities and habits of humans as members of society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 </a:t>
            </a:r>
            <a:endParaRPr lang="en-US" altLang="en-US" smtClean="0"/>
          </a:p>
          <a:p>
            <a:r>
              <a:rPr lang="en-US" altLang="en-US" smtClean="0">
                <a:solidFill>
                  <a:srgbClr val="7030A0"/>
                </a:solidFill>
              </a:rPr>
              <a:t>According to Geertz</a:t>
            </a:r>
            <a:r>
              <a:rPr lang="en-US" altLang="en-US" smtClean="0"/>
              <a:t>: culture is a pattern of meanings embodied in symbols inherited , communicated , preserved and developed historically through a system of knowledge and attitude to life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227070" y="607695"/>
            <a:ext cx="5553075" cy="1143000"/>
          </a:xfrm>
        </p:spPr>
        <p:txBody>
          <a:bodyPr/>
          <a:lstStyle/>
          <a:p>
            <a:r>
              <a:rPr lang="en-US" altLang="en-US" dirty="0" smtClean="0"/>
              <a:t>Intercultural Interactions</a:t>
            </a:r>
            <a:endParaRPr lang="en-US" alt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1699682" y="1998737"/>
            <a:ext cx="3456384" cy="3489251"/>
          </a:xfrm>
        </p:spPr>
        <p:txBody>
          <a:bodyPr>
            <a:normAutofit fontScale="80000"/>
          </a:bodyPr>
          <a:lstStyle/>
          <a:p>
            <a:pPr marL="457200" indent="-457200">
              <a:buFontTx/>
              <a:buAutoNum type="alphaLcPeriod"/>
            </a:pPr>
            <a:r>
              <a:rPr lang="en-US" altLang="en-US" sz="1800" dirty="0" smtClean="0"/>
              <a:t>Intercultural interaction can be implemented through communication </a:t>
            </a:r>
            <a:endParaRPr lang="en-US" altLang="en-US" sz="1800" dirty="0" smtClean="0"/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en-US" sz="1800" dirty="0" smtClean="0"/>
              <a:t>b. 	Intercultural communication occurs between people who have different cultures (in race, ethnicity, socioeconomic, or a combination of all these differences ) </a:t>
            </a:r>
            <a:endParaRPr lang="en-US" altLang="en-US" sz="1800" dirty="0" smtClean="0"/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en-US" sz="1800" dirty="0" smtClean="0"/>
              <a:t>c.	One cultural group meetings with other cultural groups create interaction and mutual influence each other that brings positive and negative influences.</a:t>
            </a:r>
            <a:endParaRPr lang="en-US" altLang="en-US" sz="1800" dirty="0" smtClean="0"/>
          </a:p>
          <a:p>
            <a:pPr marL="457200" indent="-457200"/>
            <a:endParaRPr lang="en-US" altLang="en-US" dirty="0" smtClean="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77815" y="2341245"/>
            <a:ext cx="3048000" cy="17811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759450" y="4258945"/>
            <a:ext cx="254000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/>
              <a:t>http://www.irmanfsp.com/2015/08/pengertian-komunikasi-antar-budaya.html</a:t>
            </a:r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800"/>
            <a:ext cx="5319713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Challenges of </a:t>
            </a:r>
            <a:br>
              <a:rPr lang="en-US" dirty="0" smtClean="0"/>
            </a:br>
            <a:r>
              <a:rPr lang="en-US" dirty="0" smtClean="0"/>
              <a:t>Intercultural Interactions 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11350" y="1752600"/>
            <a:ext cx="6837363" cy="47164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Intercultural interactions can bring out conflicts between / among cultures </a:t>
            </a:r>
            <a:endParaRPr lang="en-US" altLang="en-US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>
              <a:buFontTx/>
              <a:buChar char="•"/>
            </a:pPr>
            <a:r>
              <a:rPr lang="en-US" altLang="en-US" dirty="0" smtClean="0"/>
              <a:t> Psycho-personal challenge: anxiety, shock, antipathy, racist, ethnocentric, suspicion, intolerance, negative thinking, exclusive, etc. </a:t>
            </a:r>
            <a:endParaRPr lang="en-US" altLang="en-US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>
              <a:buFontTx/>
              <a:buChar char="•"/>
            </a:pPr>
            <a:r>
              <a:rPr lang="en-US" altLang="en-US" dirty="0" smtClean="0"/>
              <a:t> Serious challenges of cross-cultural interaction in the context of Indonesia is cultural disorientation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608705" y="647065"/>
            <a:ext cx="3781425" cy="792480"/>
          </a:xfrm>
        </p:spPr>
        <p:txBody>
          <a:bodyPr/>
          <a:lstStyle/>
          <a:p>
            <a:r>
              <a:rPr lang="en-US" altLang="en-US" smtClean="0"/>
              <a:t>Unity in Diversity 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11350" y="2133600"/>
            <a:ext cx="6837363" cy="4335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Every culture owner should perceive a positive culture of other cultures different actors.  </a:t>
            </a:r>
            <a:endParaRPr lang="en-US" altLang="en-US" smtClean="0"/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 Interaction between cultures needs to be done in the spirit of promoting mutual develop, supporting each other, learning from each other to enrich each other</a:t>
            </a:r>
            <a:endParaRPr lang="en-US" altLang="en-US" smtClean="0"/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 Intercultural cooperation and cultural education should be encouraged in various fields towards a better life in Indonesia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600450" y="1398270"/>
            <a:ext cx="3524885" cy="79248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en-US" sz="3200" dirty="0" smtClean="0"/>
              <a:t>Discussion</a:t>
            </a:r>
            <a:endParaRPr lang="en-US" altLang="en-US" sz="3200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663825" y="2736215"/>
            <a:ext cx="5275580" cy="2458085"/>
          </a:xfr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dirty="0" smtClean="0"/>
          </a:p>
          <a:p>
            <a:r>
              <a:rPr lang="en-US" altLang="en-US" sz="3200" dirty="0" smtClean="0"/>
              <a:t>What is your idea to face globalization</a:t>
            </a:r>
            <a:endParaRPr lang="en-US" altLang="en-US" sz="3200" dirty="0" smtClean="0"/>
          </a:p>
          <a:p>
            <a:endParaRPr lang="en-US" altLang="en-US" sz="3200" dirty="0" smtClean="0"/>
          </a:p>
          <a:p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dirty="0" smtClean="0"/>
              <a:t> </a:t>
            </a: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1350" y="1404893"/>
            <a:ext cx="6837114" cy="792088"/>
          </a:xfrm>
        </p:spPr>
        <p:txBody>
          <a:bodyPr/>
          <a:p>
            <a:r>
              <a:rPr lang="en-US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045" cy="2741930"/>
          </a:xfrm>
        </p:spPr>
        <p:txBody>
          <a:bodyPr/>
          <a:p>
            <a:r>
              <a:rPr lang="en-US"/>
              <a:t>http://www.beritasatu.com/nasional/183636-ekspatriat-wajib-patuhi-norma-dan-budaya-kerja-di-indonesia.html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3"/>
          </p:nvPr>
        </p:nvSpPr>
        <p:spPr>
          <a:xfrm>
            <a:off x="2026920" y="2268220"/>
            <a:ext cx="6840855" cy="1089025"/>
          </a:xfrm>
        </p:spPr>
        <p:txBody>
          <a:bodyPr>
            <a:normAutofit fontScale="80000"/>
          </a:bodyPr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Read the article based on the following link ….</a:t>
            </a:r>
            <a:r>
              <a:rPr lang="en-US" b="0">
                <a:sym typeface="+mn-ea"/>
              </a:rPr>
              <a:t> </a:t>
            </a:r>
            <a:endParaRPr lang="en-US"/>
          </a:p>
          <a:p>
            <a:r>
              <a:rPr lang="en-US">
                <a:sym typeface="+mn-ea"/>
              </a:rPr>
              <a:t>And give your opinion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4512310" y="4516120"/>
            <a:ext cx="1870075" cy="1412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2968</Words>
  <Application>WPS Presentation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Open Sans</vt:lpstr>
      <vt:lpstr>Segoe Print</vt:lpstr>
      <vt:lpstr>Microsoft YaHei</vt:lpstr>
      <vt:lpstr>Template PPT 2015</vt:lpstr>
      <vt:lpstr>Intercultural Interactions  Session  10</vt:lpstr>
      <vt:lpstr>		        Student will be able to explain the cultures interaction in human life  </vt:lpstr>
      <vt:lpstr>Culture</vt:lpstr>
      <vt:lpstr>PowerPoint 演示文稿</vt:lpstr>
      <vt:lpstr>Intercultural Interactions</vt:lpstr>
      <vt:lpstr>Challenges of  Intercultural Interactions </vt:lpstr>
      <vt:lpstr>Unity in Diversity </vt:lpstr>
      <vt:lpstr>Discussion</vt:lpstr>
      <vt:lpstr>Case Study</vt:lpstr>
      <vt:lpstr>Question and Answer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76</cp:revision>
  <dcterms:created xsi:type="dcterms:W3CDTF">2015-05-04T03:33:00Z</dcterms:created>
  <dcterms:modified xsi:type="dcterms:W3CDTF">2017-06-06T15:25:41Z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