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1" r:id="rId5"/>
    <p:sldId id="285" r:id="rId6"/>
    <p:sldId id="286" r:id="rId7"/>
    <p:sldId id="280" r:id="rId8"/>
    <p:sldId id="290" r:id="rId9"/>
    <p:sldId id="269" r:id="rId10"/>
    <p:sldId id="262" r:id="rId11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BE54A0-06BF-4D86-902E-8AFF8B087E24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4EB64C-9A5E-4DDF-A378-28A9D1D45564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0CC6A-9079-45C8-A277-3D45BAF62559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0DF8F-2081-4269-B050-9404909AEE30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A4663-91BA-483B-8AF9-4A3BB0AC0851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37D04-6344-49D3-928C-E4D4A2D13A94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E449F9-5AEC-4445-BAEC-234BCC3C3BB2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3C22CF-F56B-4402-9934-5DD56FB88CCE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C0B8D-7197-4573-B0B7-8ABD7C5C1E17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C9A34-1EAB-4BAB-9595-AE1126836016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BEE8-7132-4082-BF24-685F7A3E377C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69321-888E-465F-9656-C0C8012E61A1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D57CD-E3B1-49E7-B3D1-E5D62F773F5A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04CAB-C8FC-414D-BB3F-CDD7D5403319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E49C-DA2F-4FB2-9512-E84180FA851C}" type="datetimeFigureOut">
              <a:rPr lang="id-ID" altLang="en-US"/>
            </a:fld>
            <a:endParaRPr lang="id-ID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7F02-404B-45AB-8509-47242149E72E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97169D-A601-4EBD-9A24-D1C9B623BBD7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B3D9C8-DC8D-4E4A-AAC2-22913092B3D2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1CB03-1A7F-427B-865B-2EFAEC847A31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DFCDA-4788-4881-BCA1-89D8E2D61AA2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B9EE-D0F1-4796-8725-4E4850EE9237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89262-4F55-4526-B4A4-EB2E4529749B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7C1179F-30F3-43D5-A786-9BC4AAD570DB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062ACD-CB6C-4F6B-9A3C-2F6D23F0E420}" type="slidenum">
              <a:rPr lang="id-ID" altLang="en-US"/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enyakitrohani.blogspot.com/2012/05/keharusan-berlaku-adi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6888" y="1676400"/>
            <a:ext cx="7072312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Course		        :  CB </a:t>
            </a:r>
            <a:r>
              <a:rPr lang="en-US" altLang="en-US" sz="2400" dirty="0" err="1">
                <a:solidFill>
                  <a:schemeClr val="bg1"/>
                </a:solidFill>
                <a:latin typeface="Open Sans"/>
              </a:rPr>
              <a:t>Pancasila</a:t>
            </a:r>
            <a:endParaRPr lang="en-US" altLang="en-US" sz="2400" dirty="0">
              <a:solidFill>
                <a:schemeClr val="bg1"/>
              </a:solidFill>
              <a:latin typeface="Open Sans"/>
            </a:endParaRPr>
          </a:p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Effective Period	:  </a:t>
            </a:r>
            <a:r>
              <a:rPr lang="en-US" altLang="en-US" sz="2400" dirty="0" smtClean="0">
                <a:solidFill>
                  <a:schemeClr val="bg1"/>
                </a:solidFill>
                <a:latin typeface="Open Sans"/>
              </a:rPr>
              <a:t>2017</a:t>
            </a:r>
            <a:endParaRPr lang="en-US" alt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2819400"/>
            <a:ext cx="7467600" cy="3581400"/>
          </a:xfrm>
        </p:spPr>
        <p:txBody>
          <a:bodyPr/>
          <a:lstStyle/>
          <a:p>
            <a:r>
              <a:rPr lang="en-AU" altLang="en-US" smtClean="0"/>
              <a:t>Social Justice </a:t>
            </a:r>
            <a:br>
              <a:rPr lang="en-AU" altLang="en-US" smtClean="0"/>
            </a:br>
            <a:br>
              <a:rPr lang="en-AU" altLang="en-US" smtClean="0"/>
            </a:br>
            <a:r>
              <a:rPr lang="en-US" altLang="en-US" sz="2800" smtClean="0"/>
              <a:t>Session  13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11350" y="3200400"/>
            <a:ext cx="6837363" cy="1676400"/>
          </a:xfrm>
        </p:spPr>
        <p:txBody>
          <a:bodyPr/>
          <a:lstStyle/>
          <a:p>
            <a:pPr eaLnBrk="1" hangingPunct="1"/>
            <a:r>
              <a:rPr lang="en-US" altLang="en-US" smtClean="0"/>
              <a:t>Student will be able to analyze the problems of social justice  </a:t>
            </a:r>
            <a:endParaRPr lang="en-US" altLang="en-US" smtClean="0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048000" y="1981200"/>
            <a:ext cx="43640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Learning Objectives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458210" y="478790"/>
            <a:ext cx="5091430" cy="1235710"/>
          </a:xfrm>
        </p:spPr>
        <p:txBody>
          <a:bodyPr/>
          <a:lstStyle/>
          <a:p>
            <a:r>
              <a:rPr lang="en-US" altLang="en-US" smtClean="0"/>
              <a:t>The Principles of Justice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11350" y="1714500"/>
            <a:ext cx="6837680" cy="4754880"/>
          </a:xfrm>
        </p:spPr>
        <p:txBody>
          <a:bodyPr/>
          <a:lstStyle/>
          <a:p>
            <a:endParaRPr lang="en-US" alt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smtClean="0"/>
              <a:t> Give to each person what they are rights</a:t>
            </a:r>
            <a:endParaRPr lang="en-US" altLang="en-US" sz="240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smtClean="0"/>
              <a:t> There are three (3) characteristics of  justice:</a:t>
            </a:r>
            <a:endParaRPr lang="en-US" altLang="en-US" sz="24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smtClean="0"/>
              <a:t>	a.  Justice drawn to others </a:t>
            </a:r>
            <a:endParaRPr lang="en-US" altLang="en-US" sz="24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smtClean="0"/>
              <a:t>	b . Justice must be enforced or 		implemented </a:t>
            </a:r>
            <a:endParaRPr lang="en-US" altLang="en-US" sz="24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smtClean="0"/>
              <a:t>	c . Justice demands equality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714750" y="655320"/>
            <a:ext cx="3834765" cy="792480"/>
          </a:xfrm>
        </p:spPr>
        <p:txBody>
          <a:bodyPr/>
          <a:lstStyle/>
          <a:p>
            <a:r>
              <a:rPr lang="en-US" altLang="en-US" smtClean="0"/>
              <a:t>Types of Justice 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7162800" cy="4953000"/>
          </a:xfrm>
        </p:spPr>
        <p:txBody>
          <a:bodyPr/>
          <a:lstStyle/>
          <a:p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1. Classical division of justice: 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	- Public Justice (general justice)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	-Distributive justice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	- Commutative justice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2. The division according to modern authors 	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 	- Distributive justice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	- Retributive justice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	- Compensatory justice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472690" y="1324610"/>
            <a:ext cx="5715000" cy="1295400"/>
          </a:xfrm>
        </p:spPr>
        <p:txBody>
          <a:bodyPr/>
          <a:lstStyle/>
          <a:p>
            <a:pPr algn="ctr"/>
            <a:r>
              <a:rPr lang="en-US" altLang="en-US" smtClean="0"/>
              <a:t>Fighting for Social Justice 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11350" y="2510790"/>
            <a:ext cx="6837363" cy="38782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a. Social justice contras with individual justice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b . Implementation of social justice depends on the structure of the processes of economic, political, social, cultural and ideological of society 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c . Ensuring social justice (deconstructing the unjust power structures)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416935" y="1572260"/>
            <a:ext cx="3143885" cy="792480"/>
          </a:xfr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en-US" sz="3200" smtClean="0"/>
              <a:t>Discussion</a:t>
            </a:r>
            <a:endParaRPr lang="en-US" altLang="en-US" sz="320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835785" y="2631440"/>
            <a:ext cx="6306185" cy="200279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mtClean="0"/>
              <a:t>What do you think about social justice in Indonesia?</a:t>
            </a:r>
            <a:endParaRPr lang="en-US" alt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mtClean="0"/>
              <a:t>Is there any social injustice case in Indonesia?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	</a:t>
            </a:r>
            <a:r>
              <a:rPr lang="en-US" altLang="en-US" sz="3200" smtClean="0"/>
              <a:t>	</a:t>
            </a: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180" y="1755775"/>
            <a:ext cx="6837045" cy="645795"/>
          </a:xfrm>
        </p:spPr>
        <p:txBody>
          <a:bodyPr>
            <a:normAutofit fontScale="90000"/>
          </a:bodyPr>
          <a:p>
            <a:r>
              <a:rPr lang="en-US"/>
              <a:t>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180" y="3529965"/>
            <a:ext cx="6837045" cy="2189480"/>
          </a:xfrm>
        </p:spPr>
        <p:txBody>
          <a:bodyPr/>
          <a:p>
            <a:r>
              <a:rPr lang="en-US"/>
              <a:t>Jokowi Bertekad Wujudkan Keadilan Sosial bagi Rakyat Papua</a:t>
            </a:r>
            <a:endParaRPr lang="en-US"/>
          </a:p>
          <a:p>
            <a:endParaRPr lang="en-US"/>
          </a:p>
          <a:p>
            <a:r>
              <a:rPr lang="en-US"/>
              <a:t>http://www.beritasatu.com/nasional/430076-jokowi-bertekad-wujudkan-keadilan-sosial-bagi-rakyat-papua.html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694180" y="2400935"/>
            <a:ext cx="7054215" cy="956310"/>
          </a:xfrm>
        </p:spPr>
        <p:txBody>
          <a:bodyPr>
            <a:normAutofit fontScale="90000" lnSpcReduction="20000"/>
          </a:bodyPr>
          <a:p>
            <a:endParaRPr lang="en-US">
              <a:sym typeface="+mn-ea"/>
            </a:endParaRPr>
          </a:p>
          <a:p>
            <a:r>
              <a:rPr lang="en-US" sz="1800">
                <a:sym typeface="+mn-ea"/>
              </a:rPr>
              <a:t>Read the article based on the following link ….</a:t>
            </a:r>
            <a:r>
              <a:rPr lang="en-US" sz="1800" b="0">
                <a:sym typeface="+mn-ea"/>
              </a:rPr>
              <a:t> </a:t>
            </a:r>
            <a:endParaRPr lang="en-US" sz="1800"/>
          </a:p>
          <a:p>
            <a:r>
              <a:rPr lang="en-US" sz="1800">
                <a:sym typeface="+mn-ea"/>
              </a:rPr>
              <a:t>And give your opinion</a:t>
            </a:r>
            <a:endParaRPr lang="en-US" sz="1800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971800" y="2060575"/>
            <a:ext cx="5776913" cy="792163"/>
          </a:xfrm>
        </p:spPr>
        <p:txBody>
          <a:bodyPr/>
          <a:lstStyle/>
          <a:p>
            <a:r>
              <a:rPr lang="en-US" altLang="en-US" smtClean="0"/>
              <a:t>Question and Answer 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363" cy="30400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752600" y="1905000"/>
            <a:ext cx="6837680" cy="4009390"/>
          </a:xfrm>
        </p:spPr>
        <p:txBody>
          <a:bodyPr/>
          <a:lstStyle/>
          <a:p>
            <a:pPr eaLnBrk="1" hangingPunct="1"/>
            <a:r>
              <a:rPr lang="id-ID" altLang="en-US" u="sng" smtClean="0"/>
              <a:t>Tim </a:t>
            </a:r>
            <a:r>
              <a:rPr lang="en-US" altLang="en-US" u="sng" smtClean="0"/>
              <a:t>Penulis </a:t>
            </a:r>
            <a:r>
              <a:rPr lang="id-ID" altLang="en-US" u="sng" smtClean="0"/>
              <a:t>CB</a:t>
            </a:r>
            <a:r>
              <a:rPr lang="en-US" altLang="en-US" u="sng" smtClean="0"/>
              <a:t>: Pancasila (2014).</a:t>
            </a:r>
            <a:r>
              <a:rPr lang="id-ID" altLang="en-US" u="sng" smtClean="0"/>
              <a:t>  </a:t>
            </a:r>
            <a:r>
              <a:rPr lang="en-US" altLang="en-US" u="sng" smtClean="0"/>
              <a:t>Diktat Kuliah Character Building: Pancasila. Binus University: CBDC, 000</a:t>
            </a:r>
            <a:endParaRPr lang="en-US" altLang="en-US" u="sng" smtClean="0"/>
          </a:p>
          <a:p>
            <a:pPr eaLnBrk="1" hangingPunct="1"/>
            <a:r>
              <a:rPr lang="en-AU" altLang="en-US" smtClean="0"/>
              <a:t>Keharusan berlaku adil: </a:t>
            </a:r>
            <a:r>
              <a:rPr lang="en-AU" altLang="en-US" u="sng" smtClean="0">
                <a:hlinkClick r:id="rId1"/>
              </a:rPr>
              <a:t>http://penyakitrohani.blogspot.com/2012/05/keharusan-berlaku-adil.html</a:t>
            </a:r>
            <a:r>
              <a:rPr lang="en-AU" altLang="en-US" smtClean="0"/>
              <a:t> </a:t>
            </a:r>
            <a:endParaRPr lang="en-US" altLang="en-US" u="sng" smtClean="0"/>
          </a:p>
          <a:p>
            <a:r>
              <a:rPr lang="en-US" altLang="en-US" u="sng" smtClean="0"/>
              <a:t>case study:</a:t>
            </a:r>
            <a:r>
              <a:rPr lang="en-US">
                <a:sym typeface="+mn-ea"/>
              </a:rPr>
              <a:t>http://www.beritasatu.com/nasional/430076-jokowi-bertekad-wujudkan-keadilan-sosial-bagi-rakyat-papua.html</a:t>
            </a:r>
            <a:endParaRPr lang="en-US"/>
          </a:p>
          <a:p>
            <a:endParaRPr lang="en-US" altLang="en-US" u="sng" smtClean="0"/>
          </a:p>
          <a:p>
            <a:pPr marL="0" indent="0">
              <a:buNone/>
            </a:pPr>
            <a:endParaRPr lang="en-US" altLang="en-US" u="sng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u="sng" smtClean="0"/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4217035" y="659765"/>
            <a:ext cx="25193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References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1648</Words>
  <Application>WPS Presentation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Open Sans</vt:lpstr>
      <vt:lpstr>Segoe Print</vt:lpstr>
      <vt:lpstr>Microsoft YaHei</vt:lpstr>
      <vt:lpstr>Template PPT 2015</vt:lpstr>
      <vt:lpstr>Social Justice   Session  13</vt:lpstr>
      <vt:lpstr>Student will be able to analyze the problems of social justice  </vt:lpstr>
      <vt:lpstr>The Principles of Justice</vt:lpstr>
      <vt:lpstr>Types of Justice </vt:lpstr>
      <vt:lpstr>Fighting for Social Justice </vt:lpstr>
      <vt:lpstr>Discussion</vt:lpstr>
      <vt:lpstr>Case Study</vt:lpstr>
      <vt:lpstr>Question and Answer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86</cp:revision>
  <dcterms:created xsi:type="dcterms:W3CDTF">2015-05-04T03:33:00Z</dcterms:created>
  <dcterms:modified xsi:type="dcterms:W3CDTF">2017-06-06T15:29:00Z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