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3" r:id="rId25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66" d="100"/>
          <a:sy n="66" d="100"/>
        </p:scale>
        <p:origin x="542" y="-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D149-3257-4777-AE6E-C7DE1B07F7AF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CC945-17CE-430A-906F-B2FADED66326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64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5DAF-AF34-4077-B1F4-A41C9DC9D54F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22226-DA51-43C9-9CFC-FBD521C90E11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1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EAC04-01C9-4AD7-AED7-D28641110098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99316-400D-4442-812C-1AD81DDFBAA4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577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CE7E-3BB3-450F-9E98-7C9A1282026A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A666-3F58-49CA-9974-EFC698F94DC1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353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37160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667000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133600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1E0A-06A0-45B0-ABCF-8A1634AADACF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631564-352B-4EC5-93B8-F54E377DCF5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39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4780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209800"/>
            <a:ext cx="6837114" cy="39624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1E0A-06A0-45B0-ABCF-8A1634AADACF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631564-352B-4EC5-93B8-F54E377DCF5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545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DD2B0-B469-45B6-BD87-E2FB31784889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5B88-F20B-4AB1-92C7-0EA2645F017B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834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FE900-E144-4827-97A7-8BDC18F00502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85782-1F34-433F-8600-7C0CA5D325CE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664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7FB4-E74F-4D0E-A999-9D4EF5FF4848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909CBD0-38B0-45CA-9187-C715DA78BA1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43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7CC44-4177-4F3E-97B8-E60FB5448403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315F5-145F-4106-8AAE-19895FF4FB50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2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7F99-EE47-409B-85E2-35BB869597C9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7C13-5359-477D-9446-4CD24566096F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C5DD-A6F9-48F6-9E7A-3FB5B0B7E309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B457-40C1-4368-ACAB-A9C69ADC2924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364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A21ADF-367A-4B67-B248-0F13054874E5}" type="datetimeFigureOut">
              <a:rPr lang="id-ID"/>
              <a:pPr>
                <a:defRPr/>
              </a:pPr>
              <a:t>12/06/2015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EEBA9B6-A088-49D6-9BB7-177D55BF3EAF}" type="slidenum">
              <a:rPr lang="id-ID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63" r:id="rId4"/>
    <p:sldLayoutId id="2147483664" r:id="rId5"/>
    <p:sldLayoutId id="2147483665" r:id="rId6"/>
    <p:sldLayoutId id="2147483666" r:id="rId7"/>
    <p:sldLayoutId id="2147483673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sz="3200" dirty="0"/>
              <a:t>History and Society of Games</a:t>
            </a:r>
            <a:br>
              <a:rPr lang="en-US" sz="3200" dirty="0"/>
            </a:br>
            <a:endParaRPr lang="en-US" sz="3200" dirty="0" smtClean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Session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in 1982, create Ball-blazer and Rescue on </a:t>
            </a:r>
            <a:r>
              <a:rPr lang="en-US" dirty="0" err="1" smtClean="0"/>
              <a:t>Fractalus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1984, release Maniac Mansion</a:t>
            </a:r>
          </a:p>
          <a:p>
            <a:r>
              <a:rPr lang="en-US" dirty="0" smtClean="0"/>
              <a:t>In 1997, produced The Curse of Monkey Island.</a:t>
            </a:r>
          </a:p>
          <a:p>
            <a:r>
              <a:rPr lang="en-US" dirty="0" smtClean="0"/>
              <a:t>In 1988, release </a:t>
            </a:r>
            <a:r>
              <a:rPr lang="en-US" dirty="0" err="1" smtClean="0"/>
              <a:t>BattleHawks</a:t>
            </a:r>
            <a:r>
              <a:rPr lang="en-US" dirty="0" smtClean="0"/>
              <a:t> 1942, Their Finest Hour: The Battle of Britain, Secret Weapons of Luftwaffe</a:t>
            </a:r>
          </a:p>
          <a:p>
            <a:r>
              <a:rPr lang="en-US" dirty="0" smtClean="0"/>
              <a:t>In 1992, Star Wars series</a:t>
            </a:r>
          </a:p>
          <a:p>
            <a:r>
              <a:rPr lang="en-US" dirty="0" smtClean="0"/>
              <a:t>In 1995, Dark forces, released in 1995.</a:t>
            </a:r>
          </a:p>
          <a:p>
            <a:r>
              <a:rPr lang="en-US" dirty="0" smtClean="0"/>
              <a:t>In 1998, Grim Fandango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 smtClean="0"/>
              <a:t>LucasArts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in 1991 as Silicon &amp; Synapse, then known as Blizzard Entertainment</a:t>
            </a:r>
          </a:p>
          <a:p>
            <a:r>
              <a:rPr lang="en-US" dirty="0" smtClean="0"/>
              <a:t>Until 1993 creating console games: The Lost Vikings and Rock &amp; Roll Racing.</a:t>
            </a:r>
          </a:p>
          <a:p>
            <a:r>
              <a:rPr lang="en-US" dirty="0" smtClean="0"/>
              <a:t>In 1994, released Warcraft.</a:t>
            </a:r>
          </a:p>
          <a:p>
            <a:r>
              <a:rPr lang="en-US" dirty="0" smtClean="0"/>
              <a:t>In 1995, released Warcraft II</a:t>
            </a:r>
          </a:p>
          <a:p>
            <a:r>
              <a:rPr lang="en-US" dirty="0" smtClean="0"/>
              <a:t>Then create World of Warcraft, the fastest selling PC game in history.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Blizzard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Formed on 1991</a:t>
            </a:r>
          </a:p>
          <a:p>
            <a:r>
              <a:rPr lang="en-US" dirty="0" smtClean="0"/>
              <a:t>Created Commander Keen.</a:t>
            </a:r>
          </a:p>
          <a:p>
            <a:r>
              <a:rPr lang="en-US" dirty="0" smtClean="0"/>
              <a:t>Created game </a:t>
            </a:r>
            <a:r>
              <a:rPr lang="en-US" dirty="0" err="1" smtClean="0"/>
              <a:t>Wolfenstein</a:t>
            </a:r>
            <a:r>
              <a:rPr lang="en-US" dirty="0" smtClean="0"/>
              <a:t> 3D</a:t>
            </a:r>
          </a:p>
          <a:p>
            <a:endParaRPr 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Id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Overview of </a:t>
            </a:r>
            <a:r>
              <a:rPr lang="en-US" dirty="0" smtClean="0"/>
              <a:t>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Adventure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Action-Adventure</a:t>
            </a:r>
          </a:p>
          <a:p>
            <a:r>
              <a:rPr lang="en-US" dirty="0" err="1" smtClean="0"/>
              <a:t>Platformer</a:t>
            </a:r>
            <a:endParaRPr lang="en-US" dirty="0" smtClean="0"/>
          </a:p>
          <a:p>
            <a:r>
              <a:rPr lang="en-US" dirty="0" smtClean="0"/>
              <a:t>Fighting</a:t>
            </a:r>
          </a:p>
          <a:p>
            <a:r>
              <a:rPr lang="en-US" dirty="0"/>
              <a:t>First-Person </a:t>
            </a:r>
            <a:r>
              <a:rPr lang="en-US" dirty="0" smtClean="0"/>
              <a:t>Shooter</a:t>
            </a:r>
          </a:p>
          <a:p>
            <a:r>
              <a:rPr lang="en-US" dirty="0"/>
              <a:t>Real-Time Strategy (RTS</a:t>
            </a:r>
            <a:r>
              <a:rPr lang="en-US" dirty="0" smtClean="0"/>
              <a:t>)</a:t>
            </a:r>
          </a:p>
          <a:p>
            <a:r>
              <a:rPr lang="en-US" dirty="0"/>
              <a:t>Turn-Based </a:t>
            </a:r>
            <a:r>
              <a:rPr lang="en-US" dirty="0" smtClean="0"/>
              <a:t>Strategy</a:t>
            </a:r>
          </a:p>
          <a:p>
            <a:r>
              <a:rPr lang="en-US" dirty="0"/>
              <a:t>Role-Playing Game (RPG</a:t>
            </a:r>
            <a:r>
              <a:rPr lang="en-US" dirty="0" smtClean="0"/>
              <a:t>)</a:t>
            </a:r>
          </a:p>
          <a:p>
            <a:r>
              <a:rPr lang="en-US" dirty="0"/>
              <a:t>Massively Multiplayer Online Role-Playing Game (MMORPG)</a:t>
            </a:r>
          </a:p>
        </p:txBody>
      </p:sp>
    </p:spTree>
    <p:extLst>
      <p:ext uri="{BB962C8B-B14F-4D97-AF65-F5344CB8AC3E}">
        <p14:creationId xmlns:p14="http://schemas.microsoft.com/office/powerpoint/2010/main" val="19550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Overview of </a:t>
            </a:r>
            <a:r>
              <a:rPr lang="en-US" dirty="0" smtClean="0"/>
              <a:t>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Stealth</a:t>
            </a:r>
          </a:p>
          <a:p>
            <a:r>
              <a:rPr lang="en-US" dirty="0" smtClean="0"/>
              <a:t>Survival Horror</a:t>
            </a:r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Racing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Rhythm</a:t>
            </a:r>
          </a:p>
          <a:p>
            <a:r>
              <a:rPr lang="en-US" dirty="0" smtClean="0"/>
              <a:t>Puzzle</a:t>
            </a:r>
          </a:p>
          <a:p>
            <a:r>
              <a:rPr lang="en-US" dirty="0" smtClean="0"/>
              <a:t>Mini-Games</a:t>
            </a:r>
          </a:p>
          <a:p>
            <a:r>
              <a:rPr lang="en-US" dirty="0" smtClean="0"/>
              <a:t>Traditional</a:t>
            </a:r>
          </a:p>
          <a:p>
            <a:r>
              <a:rPr lang="en-US" dirty="0" smtClean="0"/>
              <a:t>Educational</a:t>
            </a:r>
          </a:p>
          <a:p>
            <a:r>
              <a:rPr lang="en-US" dirty="0"/>
              <a:t>Serious</a:t>
            </a:r>
          </a:p>
        </p:txBody>
      </p:sp>
    </p:spTree>
    <p:extLst>
      <p:ext uri="{BB962C8B-B14F-4D97-AF65-F5344CB8AC3E}">
        <p14:creationId xmlns:p14="http://schemas.microsoft.com/office/powerpoint/2010/main" val="31839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and 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56" y="2252951"/>
            <a:ext cx="6837114" cy="2057400"/>
          </a:xfrm>
        </p:spPr>
        <p:txBody>
          <a:bodyPr/>
          <a:lstStyle/>
          <a:p>
            <a:r>
              <a:rPr lang="en-US" b="1" i="1" dirty="0"/>
              <a:t>ESA Statistics for the United States in </a:t>
            </a:r>
            <a:r>
              <a:rPr lang="en-US" b="1" i="1" dirty="0" smtClean="0"/>
              <a:t>2008</a:t>
            </a:r>
          </a:p>
          <a:p>
            <a:pPr lvl="1"/>
            <a:r>
              <a:rPr lang="en-US" dirty="0"/>
              <a:t>The average game player’s age is 35 (up from 29 in 2003) [ESA04].</a:t>
            </a:r>
          </a:p>
          <a:p>
            <a:pPr lvl="1"/>
            <a:r>
              <a:rPr lang="en-US" dirty="0"/>
              <a:t>The average game buyer’s age is 40 (up from 36 in 2003).</a:t>
            </a:r>
          </a:p>
          <a:p>
            <a:pPr lvl="1"/>
            <a:r>
              <a:rPr lang="en-US" dirty="0"/>
              <a:t>40 percent of gamers are women, although individual consoles will skew those</a:t>
            </a:r>
          </a:p>
          <a:p>
            <a:pPr lvl="1"/>
            <a:r>
              <a:rPr lang="en-US" dirty="0"/>
              <a:t>numbers.</a:t>
            </a:r>
          </a:p>
          <a:p>
            <a:pPr lvl="1"/>
            <a:r>
              <a:rPr lang="en-US" dirty="0"/>
              <a:t>44 percent of online game players are women (up from 40% in 2003).</a:t>
            </a:r>
          </a:p>
          <a:p>
            <a:pPr lvl="1"/>
            <a:r>
              <a:rPr lang="en-US" dirty="0"/>
              <a:t>65 percent of American households play video games.</a:t>
            </a:r>
          </a:p>
        </p:txBody>
      </p:sp>
      <p:pic>
        <p:nvPicPr>
          <p:cNvPr id="1026" name="Picture 2" descr="http://static.gamesradar.com/images/mb/GamesRadar/us/Daily/2011/07-Jul/26/ESA%20v%20Cali/jkjkhkgjkjgh--articl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70" y="-209427"/>
            <a:ext cx="3200400" cy="16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and 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56" y="2252951"/>
            <a:ext cx="6837114" cy="2057400"/>
          </a:xfrm>
        </p:spPr>
        <p:txBody>
          <a:bodyPr/>
          <a:lstStyle/>
          <a:p>
            <a:r>
              <a:rPr lang="en-US" dirty="0"/>
              <a:t>The Entertainment Software Rating </a:t>
            </a:r>
            <a:r>
              <a:rPr lang="en-US" dirty="0" smtClean="0"/>
              <a:t>Board</a:t>
            </a:r>
          </a:p>
          <a:p>
            <a:endParaRPr lang="en-US" dirty="0"/>
          </a:p>
          <a:p>
            <a:r>
              <a:rPr lang="en-US" dirty="0"/>
              <a:t>More 2007 ESRB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/>
              <a:t>57 percent of all games rated received an E for Everyone rating.</a:t>
            </a:r>
          </a:p>
          <a:p>
            <a:pPr lvl="1"/>
            <a:r>
              <a:rPr lang="en-US" dirty="0"/>
              <a:t>28 percent of all games rated received a T for Teen rating.</a:t>
            </a:r>
          </a:p>
          <a:p>
            <a:pPr lvl="1"/>
            <a:r>
              <a:rPr lang="en-US" dirty="0"/>
              <a:t>15 percent of all games rated received an M for Mature rating.</a:t>
            </a:r>
          </a:p>
          <a:p>
            <a:pPr lvl="1"/>
            <a:r>
              <a:rPr lang="en-US" dirty="0"/>
              <a:t>In 2007, 80 percent of the top 20 best-selling console games were rated E or T, while</a:t>
            </a:r>
          </a:p>
          <a:p>
            <a:pPr lvl="1"/>
            <a:r>
              <a:rPr lang="en-US" dirty="0"/>
              <a:t>75 percent of the top 20 best-selling computer games were rated either E or T.</a:t>
            </a:r>
          </a:p>
        </p:txBody>
      </p:sp>
      <p:pic>
        <p:nvPicPr>
          <p:cNvPr id="2050" name="Picture 2" descr="http://upload.wikimedia.org/wikipedia/commons/thumb/2/23/Esrb_ratings.svg/435px-Esrb_rating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619375" cy="18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</a:t>
            </a:r>
            <a:r>
              <a:rPr lang="en-US" dirty="0" smtClean="0"/>
              <a:t>may be </a:t>
            </a:r>
            <a:r>
              <a:rPr lang="en-US" dirty="0"/>
              <a:t>commonplace in one culture can have an entirely different connotation in </a:t>
            </a:r>
            <a:r>
              <a:rPr lang="en-US" dirty="0" smtClean="0"/>
              <a:t>another culture.</a:t>
            </a:r>
          </a:p>
          <a:p>
            <a:r>
              <a:rPr lang="en-US" dirty="0"/>
              <a:t>History can provide </a:t>
            </a:r>
            <a:r>
              <a:rPr lang="en-US" dirty="0" smtClean="0"/>
              <a:t>important guideposts </a:t>
            </a:r>
            <a:r>
              <a:rPr lang="en-US" dirty="0"/>
              <a:t>in this area, while not necessarily providing all the answers.</a:t>
            </a:r>
          </a:p>
        </p:txBody>
      </p:sp>
    </p:spTree>
    <p:extLst>
      <p:ext uri="{BB962C8B-B14F-4D97-AF65-F5344CB8AC3E}">
        <p14:creationId xmlns:p14="http://schemas.microsoft.com/office/powerpoint/2010/main" val="22133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Worst . . . Stereotype . . . Ever</a:t>
            </a:r>
          </a:p>
        </p:txBody>
      </p:sp>
      <p:pic>
        <p:nvPicPr>
          <p:cNvPr id="3074" name="Picture 2" descr="http://img.gamefaqs.net/box/3/0/5/18305_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67000"/>
            <a:ext cx="4887963" cy="42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Grand Theft Auto: </a:t>
            </a:r>
            <a:r>
              <a:rPr lang="en-US" dirty="0" smtClean="0"/>
              <a:t>Vice City</a:t>
            </a:r>
          </a:p>
          <a:p>
            <a:r>
              <a:rPr lang="en-US" dirty="0"/>
              <a:t>Shadow </a:t>
            </a:r>
            <a:r>
              <a:rPr lang="en-US" dirty="0" smtClean="0"/>
              <a:t>Warrior</a:t>
            </a:r>
          </a:p>
          <a:p>
            <a:r>
              <a:rPr lang="en-US" dirty="0" smtClean="0"/>
              <a:t>The Simpsons, the TV show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Worst . . . Stereotype . . . Ever</a:t>
            </a:r>
          </a:p>
        </p:txBody>
      </p:sp>
    </p:spTree>
    <p:extLst>
      <p:ext uri="{BB962C8B-B14F-4D97-AF65-F5344CB8AC3E}">
        <p14:creationId xmlns:p14="http://schemas.microsoft.com/office/powerpoint/2010/main" val="9427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Video Games</a:t>
            </a:r>
            <a:endParaRPr lang="en-US" b="1" dirty="0"/>
          </a:p>
          <a:p>
            <a:r>
              <a:rPr lang="en-US" dirty="0"/>
              <a:t>The Studios</a:t>
            </a:r>
            <a:endParaRPr lang="en-US" b="1" dirty="0"/>
          </a:p>
          <a:p>
            <a:r>
              <a:rPr lang="en-US" dirty="0"/>
              <a:t>A Brief Overview of Genres</a:t>
            </a:r>
            <a:endParaRPr lang="en-US" b="1" dirty="0"/>
          </a:p>
          <a:p>
            <a:r>
              <a:rPr lang="en-US" dirty="0"/>
              <a:t>Audience and Demographics</a:t>
            </a:r>
            <a:endParaRPr lang="en-US" b="1" dirty="0"/>
          </a:p>
          <a:p>
            <a:r>
              <a:rPr lang="en-US" dirty="0"/>
              <a:t>Cultural Issues</a:t>
            </a:r>
            <a:endParaRPr lang="en-US" b="1" dirty="0"/>
          </a:p>
          <a:p>
            <a:r>
              <a:rPr lang="en-US" dirty="0"/>
              <a:t>Society within </a:t>
            </a:r>
            <a:r>
              <a:rPr lang="en-US" dirty="0" smtClean="0"/>
              <a:t>Games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4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global release brings its own set of </a:t>
            </a:r>
            <a:r>
              <a:rPr lang="en-US" dirty="0" smtClean="0"/>
              <a:t>issues</a:t>
            </a:r>
          </a:p>
          <a:p>
            <a:r>
              <a:rPr lang="en-US" dirty="0"/>
              <a:t>Games can be banned outright in </a:t>
            </a:r>
            <a:r>
              <a:rPr lang="en-US" dirty="0" smtClean="0"/>
              <a:t>some countries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Foreign Diplomacy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Germany</a:t>
            </a:r>
          </a:p>
          <a:p>
            <a:pPr lvl="1"/>
            <a:r>
              <a:rPr lang="en-US" dirty="0"/>
              <a:t>sensitive to its </a:t>
            </a:r>
            <a:r>
              <a:rPr lang="en-US" dirty="0" smtClean="0"/>
              <a:t>past</a:t>
            </a:r>
          </a:p>
          <a:p>
            <a:pPr lvl="1"/>
            <a:r>
              <a:rPr lang="en-US" dirty="0"/>
              <a:t>Some games can avoid being placed on the list by changing a few </a:t>
            </a:r>
            <a:r>
              <a:rPr lang="en-US" dirty="0" smtClean="0"/>
              <a:t>controversial elements </a:t>
            </a:r>
            <a:r>
              <a:rPr lang="en-US" dirty="0"/>
              <a:t>(red blood to green blood, for example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Ultimately, </a:t>
            </a:r>
            <a:r>
              <a:rPr lang="en-US" dirty="0" smtClean="0"/>
              <a:t>a banned </a:t>
            </a:r>
            <a:r>
              <a:rPr lang="en-US" dirty="0"/>
              <a:t>list game cannot be advertised, displayed in stores, or be sold to people </a:t>
            </a:r>
            <a:r>
              <a:rPr lang="en-US" dirty="0" smtClean="0"/>
              <a:t>under 18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Foreign Diplomacy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China</a:t>
            </a:r>
          </a:p>
          <a:p>
            <a:pPr lvl="1"/>
            <a:r>
              <a:rPr lang="en-US" dirty="0"/>
              <a:t>the 2002 </a:t>
            </a:r>
            <a:r>
              <a:rPr lang="en-US" dirty="0" smtClean="0"/>
              <a:t>PC game </a:t>
            </a:r>
            <a:r>
              <a:rPr lang="en-US" dirty="0"/>
              <a:t>Hearts of Iron by Swedish company Paradox was banned by China’s Ministry </a:t>
            </a:r>
            <a:r>
              <a:rPr lang="en-US" dirty="0" smtClean="0"/>
              <a:t>of Culture for </a:t>
            </a:r>
            <a:r>
              <a:rPr lang="en-US" dirty="0"/>
              <a:t>“distorting history and damaging China’s sovereignty and territorial </a:t>
            </a:r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Websites, Sellers, and all CD-ROM were prohibited and confiscated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Foreign Diplomacy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Japan</a:t>
            </a:r>
          </a:p>
          <a:p>
            <a:pPr lvl="1"/>
            <a:r>
              <a:rPr lang="en-US" dirty="0"/>
              <a:t>EA’s </a:t>
            </a:r>
            <a:r>
              <a:rPr lang="en-US" dirty="0" smtClean="0"/>
              <a:t>Medal of </a:t>
            </a:r>
            <a:r>
              <a:rPr lang="en-US" dirty="0"/>
              <a:t>Honor: Rising Sun depicts, among other things, the Japanese attack on Pearl Harbor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Japanese gamers </a:t>
            </a:r>
            <a:r>
              <a:rPr lang="en-US" dirty="0"/>
              <a:t>were unconcerned with the idea that they were killing their grandfathers, </a:t>
            </a:r>
            <a:r>
              <a:rPr lang="en-US" dirty="0" smtClean="0"/>
              <a:t>and concentrated </a:t>
            </a:r>
            <a:r>
              <a:rPr lang="en-US" dirty="0"/>
              <a:t>instead on the gameplay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Foreign Diplomacy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a simple thing to make clear-cut rules about what will find acceptance </a:t>
            </a:r>
            <a:r>
              <a:rPr lang="en-US" dirty="0" smtClean="0"/>
              <a:t>within others</a:t>
            </a:r>
            <a:r>
              <a:rPr lang="en-US" dirty="0"/>
              <a:t>’ cultures</a:t>
            </a:r>
            <a:r>
              <a:rPr lang="en-US" dirty="0" smtClean="0"/>
              <a:t>.</a:t>
            </a:r>
          </a:p>
          <a:p>
            <a:r>
              <a:rPr lang="en-US" dirty="0"/>
              <a:t>Certain cultures will ban a game </a:t>
            </a:r>
            <a:r>
              <a:rPr lang="en-US" dirty="0" smtClean="0"/>
              <a:t>specifically for </a:t>
            </a:r>
            <a:r>
              <a:rPr lang="en-US" dirty="0"/>
              <a:t>a depiction of history that disagrees with what they </a:t>
            </a:r>
            <a:r>
              <a:rPr lang="en-US" dirty="0" smtClean="0"/>
              <a:t>believe</a:t>
            </a:r>
          </a:p>
          <a:p>
            <a:r>
              <a:rPr lang="en-US" dirty="0"/>
              <a:t>Cultural sensitivity is </a:t>
            </a:r>
            <a:r>
              <a:rPr lang="en-US"/>
              <a:t>a </a:t>
            </a:r>
            <a:r>
              <a:rPr lang="en-US" smtClean="0"/>
              <a:t>minefield, where </a:t>
            </a:r>
            <a:r>
              <a:rPr lang="en-US"/>
              <a:t>only the strongest instances of offense are clearly problematic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Cultural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VIDEO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1958 William </a:t>
            </a:r>
            <a:r>
              <a:rPr lang="en-US" dirty="0" err="1" smtClean="0"/>
              <a:t>Higinbotham</a:t>
            </a:r>
            <a:r>
              <a:rPr lang="en-US" dirty="0" smtClean="0"/>
              <a:t>, United States </a:t>
            </a:r>
            <a:r>
              <a:rPr lang="en-US" dirty="0"/>
              <a:t>Department of </a:t>
            </a:r>
            <a:r>
              <a:rPr lang="en-US" dirty="0" smtClean="0"/>
              <a:t>Energy.</a:t>
            </a:r>
          </a:p>
          <a:p>
            <a:r>
              <a:rPr lang="en-US" dirty="0" smtClean="0"/>
              <a:t>In 1950, people were wary of atomic power. </a:t>
            </a:r>
          </a:p>
          <a:p>
            <a:r>
              <a:rPr lang="en-US" dirty="0" smtClean="0"/>
              <a:t>Laboratory tried to present a friendly image about atomic in 1958, William came up with interactive display.</a:t>
            </a:r>
          </a:p>
        </p:txBody>
      </p:sp>
      <p:pic>
        <p:nvPicPr>
          <p:cNvPr id="1026" name="Picture 2" descr="https://az21411.vo.msecnd.net/content1/Images/Emails/WeeklyReport/DidYouKnow/DidYouKnow-TennisForTw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21727"/>
            <a:ext cx="2857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6369622"/>
            <a:ext cx="15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Tennis for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z21411.vo.msecnd.net/content1/Images/Emails/WeeklyReport/DidYouKnow/DidYouKnow-TennisForTw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46565"/>
            <a:ext cx="3280656" cy="334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 of hours – drew up the design with Robert V. Dvorak, a technical specialist.</a:t>
            </a:r>
          </a:p>
          <a:p>
            <a:r>
              <a:rPr lang="en-US" dirty="0" smtClean="0"/>
              <a:t>Two days debugging and tuning the game.</a:t>
            </a:r>
          </a:p>
          <a:p>
            <a:r>
              <a:rPr lang="en-US" dirty="0" smtClean="0"/>
              <a:t>Three weeks – the first video game was assembled.</a:t>
            </a:r>
          </a:p>
          <a:p>
            <a:r>
              <a:rPr lang="en-US" dirty="0" smtClean="0"/>
              <a:t>Tennis for Two was the result</a:t>
            </a:r>
          </a:p>
          <a:p>
            <a:endParaRPr lang="en-US" dirty="0"/>
          </a:p>
          <a:p>
            <a:r>
              <a:rPr lang="en-US" dirty="0" smtClean="0"/>
              <a:t>Became a big hit with visitors</a:t>
            </a:r>
          </a:p>
          <a:p>
            <a:r>
              <a:rPr lang="en-US" dirty="0" smtClean="0"/>
              <a:t>Though it failed inspire future</a:t>
            </a:r>
            <a:br>
              <a:rPr lang="en-US" dirty="0" smtClean="0"/>
            </a:br>
            <a:r>
              <a:rPr lang="en-US" dirty="0" smtClean="0"/>
              <a:t>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mage.slidesharecdn.com/barcampjamesburke-sidea-abriefhistoryofvideogames-091013151316-phpapp02/95/barcamp-derry-side-a-a-brief-history-of-video-games-4-728.jpg?cb=1255447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7349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Formed by four former Atari programmers, Jim Levy (a former music industry executive).</a:t>
            </a:r>
          </a:p>
          <a:p>
            <a:r>
              <a:rPr lang="en-US" dirty="0"/>
              <a:t>merged with popular text adventure </a:t>
            </a:r>
            <a:r>
              <a:rPr lang="en-US" dirty="0" smtClean="0"/>
              <a:t>creator </a:t>
            </a:r>
            <a:r>
              <a:rPr lang="en-US" dirty="0" err="1" smtClean="0"/>
              <a:t>Infocom</a:t>
            </a:r>
            <a:r>
              <a:rPr lang="en-US" dirty="0" smtClean="0"/>
              <a:t>.</a:t>
            </a:r>
          </a:p>
          <a:p>
            <a:r>
              <a:rPr lang="en-US" dirty="0"/>
              <a:t>A name change to Mediagenic</a:t>
            </a:r>
            <a:r>
              <a:rPr lang="en-US" dirty="0" smtClean="0"/>
              <a:t>, then bankrupt.</a:t>
            </a:r>
          </a:p>
          <a:p>
            <a:r>
              <a:rPr lang="en-US" dirty="0" smtClean="0"/>
              <a:t>Name change back to Activision lead us to the early 2000</a:t>
            </a:r>
            <a:r>
              <a:rPr lang="en-US" dirty="0"/>
              <a:t>, continued to make Doom 3, Tony Hawk’s Underground, and </a:t>
            </a:r>
            <a:r>
              <a:rPr lang="en-US" dirty="0" smtClean="0"/>
              <a:t>Spider-Man.</a:t>
            </a:r>
          </a:p>
          <a:p>
            <a:r>
              <a:rPr lang="en-US" dirty="0" smtClean="0"/>
              <a:t>Activision beat EA to become number one third-party publisher in 2007.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Activision and </a:t>
            </a:r>
            <a:r>
              <a:rPr lang="en-US" dirty="0" err="1"/>
              <a:t>Infocom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in 1982 by Trip Hawkins, former director of product marketing for Apple Computer</a:t>
            </a:r>
          </a:p>
          <a:p>
            <a:r>
              <a:rPr lang="en-US" dirty="0" smtClean="0"/>
              <a:t>Acquire $2,000,000 in venture capital and putting $200,000 of his own money, Hawkins was able to bring to life ideas he’d had for 7 years.</a:t>
            </a:r>
          </a:p>
          <a:p>
            <a:r>
              <a:rPr lang="en-US" dirty="0" smtClean="0"/>
              <a:t>May 1983, released its first five titles: Hard Hat Mack, Archon, Pinball Construction Set, Worms, MULE.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Electronic 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crisis of 2008 has hit the gaming industry hard. EA has strong franchises: James Bond 007, The Lord of the Rings, Madden NFL, Tiger Woods Golf, Need for Speed, Medal of Honor, battlefield, Harry Potter, The Sims, Spore, and Rock Band.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Electronic 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Formed in 1983</a:t>
            </a:r>
            <a:endParaRPr lang="en-US" dirty="0"/>
          </a:p>
          <a:p>
            <a:r>
              <a:rPr lang="en-US" dirty="0" smtClean="0"/>
              <a:t>In 1985. created </a:t>
            </a:r>
            <a:r>
              <a:rPr lang="en-US" dirty="0"/>
              <a:t>The Bard’s </a:t>
            </a:r>
            <a:r>
              <a:rPr lang="en-US" dirty="0" smtClean="0"/>
              <a:t>Tale</a:t>
            </a:r>
          </a:p>
          <a:p>
            <a:r>
              <a:rPr lang="en-US" dirty="0" smtClean="0"/>
              <a:t>In 1987, created CRPG genre, Wasteland</a:t>
            </a:r>
          </a:p>
          <a:p>
            <a:r>
              <a:rPr lang="en-US" dirty="0"/>
              <a:t>in </a:t>
            </a:r>
            <a:r>
              <a:rPr lang="en-US" dirty="0" smtClean="0"/>
              <a:t>1988</a:t>
            </a:r>
            <a:r>
              <a:rPr lang="en-US" dirty="0"/>
              <a:t>, released William Gibson’s </a:t>
            </a:r>
            <a:r>
              <a:rPr lang="en-US" dirty="0" err="1"/>
              <a:t>Neuromancer</a:t>
            </a:r>
            <a:endParaRPr lang="en-US" dirty="0"/>
          </a:p>
          <a:p>
            <a:r>
              <a:rPr lang="en-US" dirty="0"/>
              <a:t>and Battle </a:t>
            </a:r>
            <a:r>
              <a:rPr lang="en-US" dirty="0" smtClean="0"/>
              <a:t>Chess.</a:t>
            </a:r>
          </a:p>
          <a:p>
            <a:r>
              <a:rPr lang="en-US" dirty="0" smtClean="0"/>
              <a:t>In 1990, financial troubles, released Castles, </a:t>
            </a:r>
            <a:r>
              <a:rPr lang="en-US" dirty="0" err="1" smtClean="0"/>
              <a:t>Baldurs</a:t>
            </a:r>
            <a:r>
              <a:rPr lang="en-US" dirty="0" smtClean="0"/>
              <a:t> Gate</a:t>
            </a:r>
          </a:p>
          <a:p>
            <a:r>
              <a:rPr lang="en-US" dirty="0" smtClean="0"/>
              <a:t>In 1997, released Fallout</a:t>
            </a:r>
          </a:p>
          <a:p>
            <a:endParaRPr 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Interplay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275</TotalTime>
  <Words>1035</Words>
  <Application>Microsoft Office PowerPoint</Application>
  <PresentationFormat>On-screen Show 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Open Sans</vt:lpstr>
      <vt:lpstr>TemplateBM</vt:lpstr>
      <vt:lpstr>History and Society of Games </vt:lpstr>
      <vt:lpstr>OUTLINE</vt:lpstr>
      <vt:lpstr>THE FIRST VIDEO GAMES</vt:lpstr>
      <vt:lpstr>PowerPoint Presentation</vt:lpstr>
      <vt:lpstr>PowerPoint Presentation</vt:lpstr>
      <vt:lpstr>The Studios</vt:lpstr>
      <vt:lpstr>The Studios</vt:lpstr>
      <vt:lpstr>The Studios</vt:lpstr>
      <vt:lpstr>The Studios</vt:lpstr>
      <vt:lpstr>The Studios</vt:lpstr>
      <vt:lpstr>The Studios</vt:lpstr>
      <vt:lpstr>The Studios</vt:lpstr>
      <vt:lpstr>A Brief Overview of Genres</vt:lpstr>
      <vt:lpstr>A Brief Overview of Genres</vt:lpstr>
      <vt:lpstr>Audience and Demographics</vt:lpstr>
      <vt:lpstr>Audience and Demographics</vt:lpstr>
      <vt:lpstr>Cultural Issues</vt:lpstr>
      <vt:lpstr>Cultural Issues</vt:lpstr>
      <vt:lpstr>Cultural Issues</vt:lpstr>
      <vt:lpstr>Cultural Issues</vt:lpstr>
      <vt:lpstr>Cultural Issues</vt:lpstr>
      <vt:lpstr>Cultural Issues</vt:lpstr>
      <vt:lpstr>Cultural Issues</vt:lpstr>
      <vt:lpstr>Cultural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Albertus Agung, S.Kom., M.T.I.</dc:creator>
  <cp:lastModifiedBy>Albertus Agung, S.Kom., M.T.I.</cp:lastModifiedBy>
  <cp:revision>83</cp:revision>
  <dcterms:created xsi:type="dcterms:W3CDTF">2015-05-25T09:20:12Z</dcterms:created>
  <dcterms:modified xsi:type="dcterms:W3CDTF">2015-06-12T09:55:40Z</dcterms:modified>
</cp:coreProperties>
</file>