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52" d="100"/>
          <a:sy n="52" d="100"/>
        </p:scale>
        <p:origin x="92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5D149-3257-4777-AE6E-C7DE1B07F7AF}" type="datetimeFigureOut">
              <a:rPr lang="id-ID"/>
              <a:pPr>
                <a:defRPr/>
              </a:pPr>
              <a:t>15/06/2015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CC945-17CE-430A-906F-B2FADED66326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6645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5DAF-AF34-4077-B1F4-A41C9DC9D54F}" type="datetimeFigureOut">
              <a:rPr lang="id-ID"/>
              <a:pPr>
                <a:defRPr/>
              </a:pPr>
              <a:t>15/06/2015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22226-DA51-43C9-9CFC-FBD521C90E11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12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EAC04-01C9-4AD7-AED7-D28641110098}" type="datetimeFigureOut">
              <a:rPr lang="id-ID"/>
              <a:pPr>
                <a:defRPr/>
              </a:pPr>
              <a:t>15/06/2015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99316-400D-4442-812C-1AD81DDFBAA4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5774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2CE7E-3BB3-450F-9E98-7C9A1282026A}" type="datetimeFigureOut">
              <a:rPr lang="id-ID"/>
              <a:pPr>
                <a:defRPr/>
              </a:pPr>
              <a:t>15/06/2015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A666-3F58-49CA-9974-EFC698F94DC1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353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1371600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2667000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133600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61E0A-06A0-45B0-ABCF-8A1634AADACF}" type="datetimeFigureOut">
              <a:rPr lang="id-ID"/>
              <a:pPr>
                <a:defRPr/>
              </a:pPr>
              <a:t>15/06/2015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5631564-352B-4EC5-93B8-F54E377DCF55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1399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1447800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2209800"/>
            <a:ext cx="6837114" cy="39624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61E0A-06A0-45B0-ABCF-8A1634AADACF}" type="datetimeFigureOut">
              <a:rPr lang="id-ID"/>
              <a:pPr>
                <a:defRPr/>
              </a:pPr>
              <a:t>15/06/2015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5631564-352B-4EC5-93B8-F54E377DCF55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5452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DD2B0-B469-45B6-BD87-E2FB31784889}" type="datetimeFigureOut">
              <a:rPr lang="id-ID"/>
              <a:pPr>
                <a:defRPr/>
              </a:pPr>
              <a:t>15/06/2015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E5B88-F20B-4AB1-92C7-0EA2645F017B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8341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FE900-E144-4827-97A7-8BDC18F00502}" type="datetimeFigureOut">
              <a:rPr lang="id-ID"/>
              <a:pPr>
                <a:defRPr/>
              </a:pPr>
              <a:t>15/06/2015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85782-1F34-433F-8600-7C0CA5D325CE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6644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27FB4-E74F-4D0E-A999-9D4EF5FF4848}" type="datetimeFigureOut">
              <a:rPr lang="id-ID"/>
              <a:pPr>
                <a:defRPr/>
              </a:pPr>
              <a:t>15/06/2015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909CBD0-38B0-45CA-9187-C715DA78BA15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143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7CC44-4177-4F3E-97B8-E60FB5448403}" type="datetimeFigureOut">
              <a:rPr lang="id-ID"/>
              <a:pPr>
                <a:defRPr/>
              </a:pPr>
              <a:t>15/06/2015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315F5-145F-4106-8AAE-19895FF4FB50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325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97F99-EE47-409B-85E2-35BB869597C9}" type="datetimeFigureOut">
              <a:rPr lang="id-ID"/>
              <a:pPr>
                <a:defRPr/>
              </a:pPr>
              <a:t>15/06/2015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C7C13-5359-477D-9446-4CD24566096F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00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7C5DD-A6F9-48F6-9E7A-3FB5B0B7E309}" type="datetimeFigureOut">
              <a:rPr lang="id-ID"/>
              <a:pPr>
                <a:defRPr/>
              </a:pPr>
              <a:t>15/06/2015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5B457-40C1-4368-ACAB-A9C69ADC2924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364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id-ID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BA21ADF-367A-4B67-B248-0F13054874E5}" type="datetimeFigureOut">
              <a:rPr lang="id-ID"/>
              <a:pPr>
                <a:defRPr/>
              </a:pPr>
              <a:t>15/06/2015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EEBA9B6-A088-49D6-9BB7-177D55BF3EAF}" type="slidenum">
              <a:rPr lang="id-ID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63" r:id="rId4"/>
    <p:sldLayoutId id="2147483664" r:id="rId5"/>
    <p:sldLayoutId id="2147483665" r:id="rId6"/>
    <p:sldLayoutId id="2147483666" r:id="rId7"/>
    <p:sldLayoutId id="2147483673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xXiI_QY87E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0QGaV-b4c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835150" y="2708275"/>
            <a:ext cx="7129463" cy="1470025"/>
          </a:xfrm>
        </p:spPr>
        <p:txBody>
          <a:bodyPr/>
          <a:lstStyle/>
          <a:p>
            <a:r>
              <a:rPr lang="en-US" sz="3200" dirty="0" smtClean="0"/>
              <a:t>Game Designer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 smtClean="0">
              <a:latin typeface="Open Sans" pitchFamily="-84" charset="0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268538" y="4295775"/>
            <a:ext cx="6400800" cy="576263"/>
          </a:xfrm>
        </p:spPr>
        <p:txBody>
          <a:bodyPr/>
          <a:lstStyle/>
          <a:p>
            <a:r>
              <a:rPr lang="en-US" dirty="0" smtClean="0">
                <a:latin typeface="Open Sans" pitchFamily="-84" charset="0"/>
              </a:rPr>
              <a:t>Session </a:t>
            </a:r>
            <a:r>
              <a:rPr lang="en-US" dirty="0" smtClean="0">
                <a:latin typeface="Open Sans" pitchFamily="-84" charset="0"/>
              </a:rPr>
              <a:t>02</a:t>
            </a:r>
            <a:endParaRPr lang="en-US" dirty="0" smtClean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44" y="533400"/>
            <a:ext cx="7754420" cy="578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MECHANICS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Fighting</a:t>
            </a:r>
          </a:p>
          <a:p>
            <a:pPr lvl="1"/>
            <a:r>
              <a:rPr lang="en-US" dirty="0"/>
              <a:t>used to be the primary mechanic in </a:t>
            </a:r>
            <a:r>
              <a:rPr lang="en-US" dirty="0" smtClean="0"/>
              <a:t>most games</a:t>
            </a:r>
            <a:r>
              <a:rPr lang="en-US" dirty="0"/>
              <a:t>, but this has changed gradually over </a:t>
            </a:r>
            <a:r>
              <a:rPr lang="en-US" dirty="0" smtClean="0"/>
              <a:t>time</a:t>
            </a:r>
          </a:p>
          <a:p>
            <a:pPr lvl="1"/>
            <a:r>
              <a:rPr lang="en-US" dirty="0"/>
              <a:t>especially with the rise of </a:t>
            </a:r>
            <a:r>
              <a:rPr lang="en-US" dirty="0" smtClean="0"/>
              <a:t>online casual </a:t>
            </a:r>
            <a:r>
              <a:rPr lang="en-US" dirty="0"/>
              <a:t>games.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30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MECHANICS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Inventories and </a:t>
            </a:r>
            <a:r>
              <a:rPr lang="en-US" b="1" dirty="0" smtClean="0"/>
              <a:t>Collections</a:t>
            </a:r>
          </a:p>
          <a:p>
            <a:pPr lvl="1"/>
            <a:r>
              <a:rPr lang="en-US" dirty="0"/>
              <a:t>How large will the inventory need to be? Can it be smaller?</a:t>
            </a:r>
          </a:p>
          <a:p>
            <a:pPr lvl="1"/>
            <a:r>
              <a:rPr lang="en-US" dirty="0"/>
              <a:t>How will objects be stored? Removed?</a:t>
            </a:r>
          </a:p>
          <a:p>
            <a:pPr lvl="1"/>
            <a:r>
              <a:rPr lang="en-US" dirty="0"/>
              <a:t>How will they be retrieved? Used?</a:t>
            </a:r>
          </a:p>
          <a:p>
            <a:pPr lvl="1"/>
            <a:r>
              <a:rPr lang="en-US" dirty="0"/>
              <a:t>Will they need to be organized? Sorted?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52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MECHANICS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Rewards (and Punishment</a:t>
            </a:r>
            <a:r>
              <a:rPr lang="en-US" b="1" dirty="0" smtClean="0"/>
              <a:t>)</a:t>
            </a:r>
          </a:p>
          <a:p>
            <a:pPr lvl="1"/>
            <a:r>
              <a:rPr lang="en-US" dirty="0"/>
              <a:t>Offer valuable rewards for valuable achievement.</a:t>
            </a:r>
          </a:p>
          <a:p>
            <a:pPr lvl="1"/>
            <a:r>
              <a:rPr lang="en-US" dirty="0"/>
              <a:t>Keep rewards coming in cycles averaging less than 15 minutes.</a:t>
            </a:r>
          </a:p>
          <a:p>
            <a:pPr lvl="1"/>
            <a:r>
              <a:rPr lang="en-US" dirty="0"/>
              <a:t>Use rewards to establish and emphasize the game’s rhythm.</a:t>
            </a:r>
          </a:p>
          <a:p>
            <a:pPr lvl="1"/>
            <a:r>
              <a:rPr lang="en-US" dirty="0"/>
              <a:t>Allow players to chain rewards together, increasing the value.</a:t>
            </a:r>
          </a:p>
          <a:p>
            <a:pPr lvl="1"/>
            <a:r>
              <a:rPr lang="en-US" dirty="0"/>
              <a:t>Create rewards for each experience you want to support.</a:t>
            </a:r>
          </a:p>
          <a:p>
            <a:pPr lvl="1"/>
            <a:r>
              <a:rPr lang="en-US" dirty="0"/>
              <a:t>Use collections of small rewards that lead to huge rewards.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305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MECHANICS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Puzzles</a:t>
            </a:r>
          </a:p>
          <a:p>
            <a:pPr lvl="1"/>
            <a:r>
              <a:rPr lang="en-US" dirty="0"/>
              <a:t>Puzzles are problems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Ex: game: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Puzzles have a solution, a right answer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762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upload.wikimedia.org/wikipedia/en/1/1b/Professor_Layton_and_the_Curious_Village_NA_Box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934" y="0"/>
            <a:ext cx="7004050" cy="630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6463647"/>
            <a:ext cx="609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 video at: </a:t>
            </a:r>
            <a:r>
              <a:rPr lang="en-US" dirty="0">
                <a:hlinkClick r:id="rId3"/>
              </a:rPr>
              <a:t>https://www.youtube.com/watch?v=-</a:t>
            </a:r>
            <a:r>
              <a:rPr lang="en-US" dirty="0" smtClean="0">
                <a:hlinkClick r:id="rId3"/>
              </a:rPr>
              <a:t>xXiI_QY87E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MECHANICS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Information</a:t>
            </a:r>
          </a:p>
          <a:p>
            <a:pPr lvl="1"/>
            <a:r>
              <a:rPr lang="en-US" dirty="0"/>
              <a:t>What kind of information is this?</a:t>
            </a:r>
          </a:p>
          <a:p>
            <a:pPr lvl="1"/>
            <a:r>
              <a:rPr lang="en-US" dirty="0"/>
              <a:t>What is the value of this information to players?</a:t>
            </a:r>
          </a:p>
          <a:p>
            <a:pPr lvl="1"/>
            <a:r>
              <a:rPr lang="en-US" dirty="0"/>
              <a:t>What are the benefits of sharing it with them?</a:t>
            </a:r>
          </a:p>
          <a:p>
            <a:pPr lvl="1"/>
            <a:r>
              <a:rPr lang="en-US" dirty="0"/>
              <a:t>What are the benefits of keeping it from them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boardgame</a:t>
            </a:r>
            <a:r>
              <a:rPr lang="en-US" dirty="0" smtClean="0"/>
              <a:t> </a:t>
            </a:r>
            <a:r>
              <a:rPr lang="en-US" i="1" dirty="0" smtClean="0"/>
              <a:t>Carcassonne (next slide)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30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2400"/>
            <a:ext cx="9144000" cy="3047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21" y="3744446"/>
            <a:ext cx="8578442" cy="239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9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MECHANICS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Enhancing </a:t>
            </a:r>
            <a:r>
              <a:rPr lang="en-US" b="1" dirty="0" smtClean="0"/>
              <a:t>Uncertainty</a:t>
            </a:r>
          </a:p>
          <a:p>
            <a:pPr lvl="1"/>
            <a:r>
              <a:rPr lang="en-US" b="1" dirty="0"/>
              <a:t>if you discover that things are too </a:t>
            </a:r>
            <a:r>
              <a:rPr lang="en-US" b="1" dirty="0" smtClean="0"/>
              <a:t>predictable, resist </a:t>
            </a:r>
            <a:r>
              <a:rPr lang="en-US" b="1" dirty="0"/>
              <a:t>the immediate temptation of quick fixes like “adding randomness</a:t>
            </a:r>
            <a:r>
              <a:rPr lang="en-US" b="1" dirty="0" smtClean="0"/>
              <a:t>.”</a:t>
            </a:r>
          </a:p>
          <a:p>
            <a:pPr lvl="1"/>
            <a:r>
              <a:rPr lang="en-US" b="1" dirty="0"/>
              <a:t>If you do decide to introduce randomness, look for parts of your game </a:t>
            </a:r>
            <a:r>
              <a:rPr lang="en-US" b="1" dirty="0" smtClean="0"/>
              <a:t>systems where </a:t>
            </a:r>
            <a:r>
              <a:rPr lang="en-US" b="1" dirty="0"/>
              <a:t>the unsystematic behavior won’t be too obvious or out of place.</a:t>
            </a:r>
            <a:endParaRPr lang="en-US" b="1" dirty="0" smtClean="0"/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297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MECHANICS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Choices and Outcomes</a:t>
            </a:r>
          </a:p>
          <a:p>
            <a:pPr lvl="1"/>
            <a:r>
              <a:rPr lang="en-US" dirty="0" smtClean="0"/>
              <a:t>Choice – the act of choosing-</a:t>
            </a:r>
            <a:r>
              <a:rPr lang="en-US" b="1" dirty="0" smtClean="0"/>
              <a:t> </a:t>
            </a:r>
            <a:r>
              <a:rPr lang="en-US" dirty="0"/>
              <a:t>lies close to the root of how we </a:t>
            </a:r>
            <a:r>
              <a:rPr lang="en-US" dirty="0" smtClean="0"/>
              <a:t>understand our </a:t>
            </a:r>
            <a:r>
              <a:rPr lang="en-US" dirty="0"/>
              <a:t>game experiences.</a:t>
            </a:r>
            <a:endParaRPr lang="en-US" b="1" dirty="0" smtClean="0"/>
          </a:p>
          <a:p>
            <a:pPr lvl="1"/>
            <a:r>
              <a:rPr lang="en-US" dirty="0"/>
              <a:t>A choice may be known as a question asked of the player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Through the course of a game, player choices create imperatives for </a:t>
            </a:r>
            <a:r>
              <a:rPr lang="en-US" dirty="0" smtClean="0"/>
              <a:t>actions, which </a:t>
            </a:r>
            <a:r>
              <a:rPr lang="en-US" dirty="0"/>
              <a:t>lead to outcomes.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043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Mechanics</a:t>
            </a:r>
          </a:p>
          <a:p>
            <a:r>
              <a:rPr lang="en-US" dirty="0"/>
              <a:t>Action and Interface</a:t>
            </a:r>
          </a:p>
          <a:p>
            <a:r>
              <a:rPr lang="en-US" dirty="0"/>
              <a:t>Game </a:t>
            </a:r>
            <a:r>
              <a:rPr lang="en-US" dirty="0" smtClean="0"/>
              <a:t>Systems</a:t>
            </a:r>
          </a:p>
          <a:p>
            <a:r>
              <a:rPr lang="en-US" dirty="0"/>
              <a:t>Prototyping and </a:t>
            </a:r>
            <a:r>
              <a:rPr lang="en-US" dirty="0" err="1"/>
              <a:t>Playtesting</a:t>
            </a:r>
            <a:r>
              <a:rPr lang="en-US" dirty="0"/>
              <a:t> Cycles</a:t>
            </a:r>
          </a:p>
          <a:p>
            <a:r>
              <a:rPr lang="en-US" dirty="0" err="1"/>
              <a:t>Playtesting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24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MECHANICS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Keep It </a:t>
            </a:r>
            <a:r>
              <a:rPr lang="en-US" b="1" dirty="0" smtClean="0"/>
              <a:t>Simpler</a:t>
            </a:r>
          </a:p>
          <a:p>
            <a:pPr lvl="1"/>
            <a:r>
              <a:rPr lang="en-US" dirty="0"/>
              <a:t>Careless complexity causes us to spend more time trying to </a:t>
            </a:r>
            <a:r>
              <a:rPr lang="en-US" dirty="0" smtClean="0"/>
              <a:t>get mechanics </a:t>
            </a:r>
            <a:r>
              <a:rPr lang="en-US" dirty="0"/>
              <a:t>under control than we ever spent inventing them in the first </a:t>
            </a:r>
            <a:r>
              <a:rPr lang="en-US" dirty="0" smtClean="0"/>
              <a:t>place</a:t>
            </a:r>
          </a:p>
          <a:p>
            <a:pPr lvl="1"/>
            <a:r>
              <a:rPr lang="en-US" dirty="0"/>
              <a:t>Each option that you offer players comes at a cost. When they make a </a:t>
            </a:r>
            <a:r>
              <a:rPr lang="en-US" dirty="0" smtClean="0"/>
              <a:t>choice, they </a:t>
            </a:r>
            <a:r>
              <a:rPr lang="en-US" dirty="0"/>
              <a:t>are getting something they want, but it often comes at the cost of other </a:t>
            </a:r>
            <a:r>
              <a:rPr lang="en-US" dirty="0" smtClean="0"/>
              <a:t>things that </a:t>
            </a:r>
            <a:r>
              <a:rPr lang="en-US" dirty="0"/>
              <a:t>they might have wanted. Studies show that people tend to weigh their </a:t>
            </a:r>
            <a:r>
              <a:rPr lang="en-US" dirty="0" smtClean="0"/>
              <a:t>satisfaction with </a:t>
            </a:r>
            <a:r>
              <a:rPr lang="en-US" dirty="0"/>
              <a:t>a past decision against the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09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r>
              <a:rPr lang="en-US" dirty="0" smtClean="0"/>
              <a:t>“Kobe </a:t>
            </a:r>
            <a:r>
              <a:rPr lang="en-US" dirty="0"/>
              <a:t>Bryant Doesn’t </a:t>
            </a:r>
            <a:r>
              <a:rPr lang="en-US" dirty="0" smtClean="0"/>
              <a:t>Dribble”</a:t>
            </a:r>
          </a:p>
          <a:p>
            <a:r>
              <a:rPr lang="en-US" dirty="0"/>
              <a:t>Real World to Game </a:t>
            </a:r>
            <a:r>
              <a:rPr lang="en-US" dirty="0" smtClean="0"/>
              <a:t>World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220" y="3581400"/>
            <a:ext cx="5982214" cy="327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03" y="2590800"/>
            <a:ext cx="7410961" cy="343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616046"/>
            <a:ext cx="7370514" cy="332755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69" y="2743200"/>
            <a:ext cx="7696995" cy="3872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98524"/>
            <a:ext cx="5105400" cy="198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616046"/>
            <a:ext cx="7370514" cy="3327553"/>
          </a:xfrm>
        </p:spPr>
        <p:txBody>
          <a:bodyPr/>
          <a:lstStyle/>
          <a:p>
            <a:r>
              <a:rPr lang="en-US" dirty="0"/>
              <a:t>What should the player never know?</a:t>
            </a:r>
          </a:p>
          <a:p>
            <a:r>
              <a:rPr lang="en-US" dirty="0"/>
              <a:t>What should the player always know?</a:t>
            </a:r>
          </a:p>
          <a:p>
            <a:r>
              <a:rPr lang="en-US" dirty="0"/>
              <a:t>What should the player sometimes know?</a:t>
            </a:r>
          </a:p>
          <a:p>
            <a:r>
              <a:rPr lang="en-US" dirty="0"/>
              <a:t>When should he know it?</a:t>
            </a:r>
          </a:p>
          <a:p>
            <a:r>
              <a:rPr lang="en-US" dirty="0"/>
              <a:t>How should he know it?</a:t>
            </a:r>
          </a:p>
          <a:p>
            <a:r>
              <a:rPr lang="en-US" dirty="0"/>
              <a:t>Will he need to be alerted or reminded?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616046"/>
            <a:ext cx="7370514" cy="3327553"/>
          </a:xfrm>
        </p:spPr>
        <p:txBody>
          <a:bodyPr/>
          <a:lstStyle/>
          <a:p>
            <a:r>
              <a:rPr lang="en-US" dirty="0"/>
              <a:t>helping make the </a:t>
            </a:r>
            <a:r>
              <a:rPr lang="en-US" dirty="0" smtClean="0"/>
              <a:t>player’s goals </a:t>
            </a:r>
            <a:r>
              <a:rPr lang="en-US" dirty="0"/>
              <a:t>clearer</a:t>
            </a:r>
            <a:r>
              <a:rPr lang="en-US" dirty="0" smtClean="0"/>
              <a:t>.</a:t>
            </a:r>
          </a:p>
          <a:p>
            <a:r>
              <a:rPr lang="en-US" dirty="0"/>
              <a:t>Too many available choices lead to confusion</a:t>
            </a:r>
            <a:r>
              <a:rPr lang="en-US" dirty="0" smtClean="0"/>
              <a:t>.</a:t>
            </a:r>
          </a:p>
          <a:p>
            <a:r>
              <a:rPr lang="en-US" dirty="0"/>
              <a:t>Context-sensitive controls allow players to do specific actions in specific circumstances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Constraints and Context Sensitivity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616046"/>
            <a:ext cx="7370514" cy="3327553"/>
          </a:xfrm>
        </p:spPr>
        <p:txBody>
          <a:bodyPr/>
          <a:lstStyle/>
          <a:p>
            <a:r>
              <a:rPr lang="en-US" dirty="0" smtClean="0"/>
              <a:t>Orthogonal Views</a:t>
            </a:r>
          </a:p>
          <a:p>
            <a:r>
              <a:rPr lang="en-US" dirty="0" smtClean="0"/>
              <a:t>First and Third Person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Viewpoint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616046"/>
            <a:ext cx="7370514" cy="33275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Graphical Interface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51710"/>
            <a:ext cx="8534400" cy="41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616046"/>
            <a:ext cx="7370514" cy="33275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Graphical Interface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601516"/>
            <a:ext cx="6553200" cy="369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616046"/>
            <a:ext cx="7370514" cy="33275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7" y="2646135"/>
            <a:ext cx="9806990" cy="419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-76200"/>
            <a:ext cx="6181725" cy="6296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9959" y="6172200"/>
            <a:ext cx="4999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video:</a:t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www.youtube.com/watch?v=l0QGaV-b4cw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Dynamics of Systems</a:t>
            </a:r>
          </a:p>
          <a:p>
            <a:r>
              <a:rPr lang="en-US" dirty="0"/>
              <a:t>Feedback Loops</a:t>
            </a:r>
          </a:p>
          <a:p>
            <a:r>
              <a:rPr lang="en-US" dirty="0"/>
              <a:t>Simulation versus Emulation</a:t>
            </a:r>
          </a:p>
          <a:p>
            <a:r>
              <a:rPr lang="en-US" dirty="0"/>
              <a:t>Variable Difficulty</a:t>
            </a:r>
          </a:p>
          <a:p>
            <a:r>
              <a:rPr lang="en-US" dirty="0"/>
              <a:t>Save/Load Systems</a:t>
            </a:r>
          </a:p>
          <a:p>
            <a:r>
              <a:rPr lang="en-US" dirty="0"/>
              <a:t>Resources and Economies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Prototyping and </a:t>
            </a:r>
            <a:r>
              <a:rPr lang="en-US" dirty="0" err="1"/>
              <a:t>Playtesting</a:t>
            </a:r>
            <a:r>
              <a:rPr lang="en-US" dirty="0"/>
              <a:t> </a:t>
            </a:r>
            <a:r>
              <a:rPr lang="en-US" dirty="0" smtClean="0"/>
              <a:t>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to know if a design is good is to play it as soon </a:t>
            </a:r>
            <a:r>
              <a:rPr lang="en-US" dirty="0" smtClean="0"/>
              <a:t>as possible.</a:t>
            </a:r>
          </a:p>
          <a:p>
            <a:r>
              <a:rPr lang="en-US" dirty="0"/>
              <a:t>Physical prototypes are games you make from paper, cards, chips, tokens, dice, </a:t>
            </a:r>
            <a:r>
              <a:rPr lang="en-US" dirty="0" smtClean="0"/>
              <a:t>and other </a:t>
            </a:r>
            <a:r>
              <a:rPr lang="en-US" dirty="0"/>
              <a:t>common </a:t>
            </a:r>
            <a:r>
              <a:rPr lang="en-US" dirty="0" smtClean="0"/>
              <a:t>items</a:t>
            </a:r>
          </a:p>
          <a:p>
            <a:r>
              <a:rPr lang="en-US" dirty="0"/>
              <a:t>Software prototypes are implemented in code. These are the prototypes that, </a:t>
            </a:r>
            <a:r>
              <a:rPr lang="en-US" dirty="0" smtClean="0"/>
              <a:t>once in </a:t>
            </a:r>
            <a:r>
              <a:rPr lang="en-US" dirty="0"/>
              <a:t>production, you are most likely to make use of regularly.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Playtesting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Playtesting</a:t>
            </a:r>
            <a:r>
              <a:rPr lang="en-US" dirty="0"/>
              <a:t> is finding problems from the user’s perspective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Can the players use the controls? Do they understand them?</a:t>
            </a:r>
          </a:p>
          <a:p>
            <a:r>
              <a:rPr lang="en-US" dirty="0"/>
              <a:t>Is the GUI clear? Menus navigable?</a:t>
            </a:r>
          </a:p>
          <a:p>
            <a:r>
              <a:rPr lang="en-US" dirty="0"/>
              <a:t>Can the levels be completed? With how much effort?</a:t>
            </a:r>
          </a:p>
          <a:p>
            <a:r>
              <a:rPr lang="en-US" dirty="0"/>
              <a:t>Can the needed skills be learned? In how long?</a:t>
            </a:r>
          </a:p>
          <a:p>
            <a:r>
              <a:rPr lang="en-US" dirty="0"/>
              <a:t>Are they entertained? In what ways?</a:t>
            </a:r>
          </a:p>
        </p:txBody>
      </p:sp>
    </p:spTree>
    <p:extLst>
      <p:ext uri="{BB962C8B-B14F-4D97-AF65-F5344CB8AC3E}">
        <p14:creationId xmlns:p14="http://schemas.microsoft.com/office/powerpoint/2010/main" val="20453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play mechanic is formed when the player applies game actions to game elements</a:t>
            </a:r>
            <a:r>
              <a:rPr lang="en-US" dirty="0" smtClean="0"/>
              <a:t>.</a:t>
            </a:r>
          </a:p>
          <a:p>
            <a:r>
              <a:rPr lang="en-US" dirty="0"/>
              <a:t>interactions that produce a meaningful </a:t>
            </a:r>
            <a:r>
              <a:rPr lang="en-US" dirty="0" smtClean="0"/>
              <a:t>result</a:t>
            </a:r>
          </a:p>
          <a:p>
            <a:r>
              <a:rPr lang="en-US" dirty="0"/>
              <a:t>Mechanics don’t have to be critical enterprises, but they </a:t>
            </a:r>
            <a:r>
              <a:rPr lang="en-US" dirty="0" smtClean="0"/>
              <a:t>do need </a:t>
            </a:r>
            <a:r>
              <a:rPr lang="en-US" dirty="0"/>
              <a:t>to serve the overall purpose of play in some </a:t>
            </a:r>
            <a:r>
              <a:rPr lang="en-US" dirty="0" smtClean="0"/>
              <a:t>way</a:t>
            </a:r>
          </a:p>
          <a:p>
            <a:endParaRPr lang="en-US" dirty="0"/>
          </a:p>
          <a:p>
            <a:r>
              <a:rPr lang="en-US" dirty="0"/>
              <a:t>As a note, keep in mind one running thesis for all design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i="1" dirty="0">
                <a:solidFill>
                  <a:srgbClr val="FF0000"/>
                </a:solidFill>
              </a:rPr>
              <a:t>If the feature does not improve the game, it should not exist in the game.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3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MECHANICS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Player Arrangements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9" y="2667000"/>
            <a:ext cx="8070841" cy="33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MECHANICS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Player </a:t>
            </a:r>
            <a:r>
              <a:rPr lang="en-US" b="1" dirty="0" smtClean="0"/>
              <a:t>Arrangements</a:t>
            </a:r>
          </a:p>
          <a:p>
            <a:pPr lvl="1"/>
            <a:r>
              <a:rPr lang="en-US" dirty="0"/>
              <a:t>Single player—player contends with the game system.</a:t>
            </a:r>
          </a:p>
          <a:p>
            <a:pPr lvl="1"/>
            <a:r>
              <a:rPr lang="en-US" dirty="0"/>
              <a:t>Player vs. player—two players contend with each other.</a:t>
            </a:r>
          </a:p>
          <a:p>
            <a:pPr lvl="1"/>
            <a:r>
              <a:rPr lang="en-US" dirty="0"/>
              <a:t>Multilateral competition—three or more players contend with each other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Team competition—two groups compete with each other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MECHANICS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Player </a:t>
            </a:r>
            <a:r>
              <a:rPr lang="en-US" b="1" dirty="0" smtClean="0"/>
              <a:t>Arrangements</a:t>
            </a:r>
          </a:p>
          <a:p>
            <a:pPr lvl="1"/>
            <a:r>
              <a:rPr lang="en-US" dirty="0" smtClean="0"/>
              <a:t>Multilateral </a:t>
            </a:r>
            <a:r>
              <a:rPr lang="en-US" dirty="0"/>
              <a:t>team competition—three or more groups compete.</a:t>
            </a:r>
          </a:p>
          <a:p>
            <a:pPr lvl="1"/>
            <a:r>
              <a:rPr lang="en-US" dirty="0"/>
              <a:t>Unilateral competition—two or more players compete with one player.</a:t>
            </a:r>
          </a:p>
          <a:p>
            <a:pPr lvl="1"/>
            <a:r>
              <a:rPr lang="en-US" dirty="0"/>
              <a:t>Multiple individual vs. game—multiple players compete against the system.</a:t>
            </a:r>
          </a:p>
          <a:p>
            <a:pPr lvl="1"/>
            <a:r>
              <a:rPr lang="en-US" dirty="0"/>
              <a:t>Cooperative—two or more cooperate against the game system.</a:t>
            </a:r>
          </a:p>
        </p:txBody>
      </p:sp>
    </p:spTree>
    <p:extLst>
      <p:ext uri="{BB962C8B-B14F-4D97-AF65-F5344CB8AC3E}">
        <p14:creationId xmlns:p14="http://schemas.microsoft.com/office/powerpoint/2010/main" val="22331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MECHANICS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</a:t>
            </a:r>
            <a:r>
              <a:rPr lang="en-US" b="1" dirty="0" smtClean="0"/>
              <a:t>Mechanics</a:t>
            </a:r>
          </a:p>
          <a:p>
            <a:pPr lvl="1"/>
            <a:r>
              <a:rPr lang="en-US" dirty="0"/>
              <a:t>In every game there is one or more core </a:t>
            </a:r>
            <a:r>
              <a:rPr lang="en-US" dirty="0" smtClean="0"/>
              <a:t>mechanics</a:t>
            </a:r>
          </a:p>
          <a:p>
            <a:pPr lvl="1"/>
            <a:r>
              <a:rPr lang="en-US" dirty="0"/>
              <a:t>distinctive and </a:t>
            </a:r>
            <a:r>
              <a:rPr lang="en-US" dirty="0" smtClean="0"/>
              <a:t>fundamental sequences </a:t>
            </a:r>
            <a:r>
              <a:rPr lang="en-US" dirty="0"/>
              <a:t>of actions and results that players repeat throughout the game to </a:t>
            </a:r>
            <a:r>
              <a:rPr lang="en-US" dirty="0" smtClean="0"/>
              <a:t>advance</a:t>
            </a:r>
          </a:p>
          <a:p>
            <a:pPr lvl="1"/>
            <a:r>
              <a:rPr lang="en-US" dirty="0"/>
              <a:t>Not all repeatable mechanics are considered to be </a:t>
            </a:r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Ex: action game, core mechanics might be based on movement and combat.</a:t>
            </a:r>
          </a:p>
          <a:p>
            <a:pPr lvl="1"/>
            <a:r>
              <a:rPr lang="en-US" dirty="0" smtClean="0"/>
              <a:t>Ex</a:t>
            </a:r>
            <a:r>
              <a:rPr lang="en-US" dirty="0"/>
              <a:t>: farming game, tilling and sowing; a social networking game might have trading </a:t>
            </a:r>
            <a:r>
              <a:rPr lang="en-US" dirty="0" smtClean="0"/>
              <a:t>and stealing </a:t>
            </a:r>
            <a:r>
              <a:rPr lang="en-US" dirty="0"/>
              <a:t>for core mechanics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0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MECHANICS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Local Emergent </a:t>
            </a:r>
            <a:r>
              <a:rPr lang="en-US" b="1" dirty="0" smtClean="0"/>
              <a:t>Gameplay</a:t>
            </a:r>
          </a:p>
          <a:p>
            <a:pPr lvl="1"/>
            <a:r>
              <a:rPr lang="en-US" dirty="0"/>
              <a:t>As second-order mechanics results from the combined use </a:t>
            </a:r>
            <a:r>
              <a:rPr lang="en-US" dirty="0" smtClean="0"/>
              <a:t>of other </a:t>
            </a:r>
            <a:r>
              <a:rPr lang="en-US" dirty="0"/>
              <a:t>mechanics and systems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When </a:t>
            </a:r>
            <a:r>
              <a:rPr lang="en-US" dirty="0" smtClean="0"/>
              <a:t>second-order mechanics </a:t>
            </a:r>
            <a:r>
              <a:rPr lang="en-US" dirty="0"/>
              <a:t>are simple exploitations of game systems, they can often be </a:t>
            </a:r>
            <a:r>
              <a:rPr lang="en-US" dirty="0" smtClean="0"/>
              <a:t>viewed negatively </a:t>
            </a:r>
            <a:r>
              <a:rPr lang="en-US" dirty="0"/>
              <a:t>as exploits, even when they don’t violate the game premise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Ex: (next slide)</a:t>
            </a:r>
          </a:p>
        </p:txBody>
      </p:sp>
    </p:spTree>
    <p:extLst>
      <p:ext uri="{BB962C8B-B14F-4D97-AF65-F5344CB8AC3E}">
        <p14:creationId xmlns:p14="http://schemas.microsoft.com/office/powerpoint/2010/main" val="3670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666</TotalTime>
  <Words>957</Words>
  <Application>Microsoft Office PowerPoint</Application>
  <PresentationFormat>On-screen Show (4:3)</PresentationFormat>
  <Paragraphs>139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Open Sans</vt:lpstr>
      <vt:lpstr>TemplateBM</vt:lpstr>
      <vt:lpstr>Game Designer </vt:lpstr>
      <vt:lpstr>OUTLINE</vt:lpstr>
      <vt:lpstr>PowerPoint Presentation</vt:lpstr>
      <vt:lpstr>PLAY MECHANICS</vt:lpstr>
      <vt:lpstr>PLAY MECHANICS</vt:lpstr>
      <vt:lpstr>PLAY MECHANICS</vt:lpstr>
      <vt:lpstr>PLAY MECHANICS</vt:lpstr>
      <vt:lpstr>PLAY MECHANICS</vt:lpstr>
      <vt:lpstr>PLAY MECHANICS</vt:lpstr>
      <vt:lpstr>PowerPoint Presentation</vt:lpstr>
      <vt:lpstr>PLAY MECHANICS</vt:lpstr>
      <vt:lpstr>PLAY MECHANICS</vt:lpstr>
      <vt:lpstr>PLAY MECHANICS</vt:lpstr>
      <vt:lpstr>PLAY MECHANICS</vt:lpstr>
      <vt:lpstr>PowerPoint Presentation</vt:lpstr>
      <vt:lpstr>PLAY MECHANICS</vt:lpstr>
      <vt:lpstr>PowerPoint Presentation</vt:lpstr>
      <vt:lpstr>PLAY MECHANICS</vt:lpstr>
      <vt:lpstr>PLAY MECHANICS</vt:lpstr>
      <vt:lpstr>PLAY MECHANICS</vt:lpstr>
      <vt:lpstr>Actions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Game Systems</vt:lpstr>
      <vt:lpstr>Prototyping and Playtesting Cycles</vt:lpstr>
      <vt:lpstr>Playtesting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Albertus Agung, S.Kom., M.T.I.</dc:creator>
  <cp:lastModifiedBy>Albertus Agung, S.Kom., M.T.I.</cp:lastModifiedBy>
  <cp:revision>155</cp:revision>
  <dcterms:created xsi:type="dcterms:W3CDTF">2015-05-25T09:20:12Z</dcterms:created>
  <dcterms:modified xsi:type="dcterms:W3CDTF">2015-06-15T10:10:35Z</dcterms:modified>
</cp:coreProperties>
</file>