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8"/>
    <a:srgbClr val="F7F7F7"/>
    <a:srgbClr val="008FD5"/>
    <a:srgbClr val="558FD5"/>
    <a:srgbClr val="0081BD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6" autoAdjust="0"/>
    <p:restoredTop sz="94660"/>
  </p:normalViewPr>
  <p:slideViewPr>
    <p:cSldViewPr>
      <p:cViewPr varScale="1">
        <p:scale>
          <a:sx n="70" d="100"/>
          <a:sy n="70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A3EC7-E544-46A2-B65A-7F0BE87B1804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69482-C3AC-4525-A12B-D598F31846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487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5D149-3257-4777-AE6E-C7DE1B07F7AF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CC945-17CE-430A-906F-B2FADED66326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8664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5DAF-AF34-4077-B1F4-A41C9DC9D54F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22226-DA51-43C9-9CFC-FBD521C90E11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591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EAC04-01C9-4AD7-AED7-D28641110098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99316-400D-4442-812C-1AD81DDFBAA4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53577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CE7E-3BB3-450F-9E98-7C9A1282026A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A666-3F58-49CA-9974-EFC698F94DC1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79353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436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102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34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2200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613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881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853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37160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667000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133600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1E0A-06A0-45B0-ABCF-8A1634AADACF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5631564-352B-4EC5-93B8-F54E377DCF5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37139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2486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4577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6145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590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4780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209800"/>
            <a:ext cx="6837114" cy="39624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1E0A-06A0-45B0-ABCF-8A1634AADACF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5631564-352B-4EC5-93B8-F54E377DCF5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6545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DD2B0-B469-45B6-BD87-E2FB31784889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E5B88-F20B-4AB1-92C7-0EA2645F017B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46834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FE900-E144-4827-97A7-8BDC18F00502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85782-1F34-433F-8600-7C0CA5D325CE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7664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7FB4-E74F-4D0E-A999-9D4EF5FF4848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909CBD0-38B0-45CA-9187-C715DA78BA15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4143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7CC44-4177-4F3E-97B8-E60FB5448403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315F5-145F-4106-8AAE-19895FF4FB50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8032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7F99-EE47-409B-85E2-35BB869597C9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C7C13-5359-477D-9446-4CD24566096F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5800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C5DD-A6F9-48F6-9E7A-3FB5B0B7E309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5B457-40C1-4368-ACAB-A9C69ADC2924}" type="slidenum">
              <a:rPr lang="id-ID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15364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A21ADF-367A-4B67-B248-0F13054874E5}" type="datetimeFigureOut">
              <a:rPr lang="id-ID"/>
              <a:pPr>
                <a:defRPr/>
              </a:pPr>
              <a:t>17/06/2015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EEBA9B6-A088-49D6-9BB7-177D55BF3EAF}" type="slidenum">
              <a:rPr lang="id-ID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63" r:id="rId4"/>
    <p:sldLayoutId id="2147483664" r:id="rId5"/>
    <p:sldLayoutId id="2147483665" r:id="rId6"/>
    <p:sldLayoutId id="2147483666" r:id="rId7"/>
    <p:sldLayoutId id="2147483673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4960-FAF1-477C-8118-92ED2AD83FE6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B5B7-DE13-4DA5-A413-3C33AF6AB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93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sz="3200" dirty="0" smtClean="0"/>
              <a:t>Visual Design</a:t>
            </a:r>
            <a:endParaRPr lang="en-US" sz="32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Session </a:t>
            </a:r>
            <a:r>
              <a:rPr lang="en-US" dirty="0" smtClean="0">
                <a:latin typeface="Open Sans" pitchFamily="-84" charset="0"/>
              </a:rPr>
              <a:t>04</a:t>
            </a:r>
            <a:endParaRPr 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harmony of all parts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forms a cohesive whole within a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Elements that are in unity look like they all belong together.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i="1" dirty="0" smtClean="0"/>
              <a:t>Unity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color in a small portion of the electromagnetic spectrum known as </a:t>
            </a:r>
            <a:r>
              <a:rPr lang="en-US" i="1" dirty="0" smtClean="0"/>
              <a:t>visible </a:t>
            </a:r>
            <a:r>
              <a:rPr lang="en-US" i="1" dirty="0" smtClean="0"/>
              <a:t>light</a:t>
            </a:r>
          </a:p>
          <a:p>
            <a:r>
              <a:rPr lang="en-US" dirty="0" smtClean="0"/>
              <a:t>it is the reflection of light off a </a:t>
            </a:r>
            <a:r>
              <a:rPr lang="en-US" dirty="0" smtClean="0"/>
              <a:t>surface</a:t>
            </a:r>
          </a:p>
          <a:p>
            <a:r>
              <a:rPr lang="en-US" dirty="0" smtClean="0"/>
              <a:t>All of the other colors </a:t>
            </a:r>
            <a:r>
              <a:rPr lang="en-US" dirty="0" smtClean="0"/>
              <a:t>are absorbed </a:t>
            </a:r>
            <a:r>
              <a:rPr lang="en-US" dirty="0" smtClean="0"/>
              <a:t>by the surface, allowing only the color we see to be </a:t>
            </a:r>
            <a:r>
              <a:rPr lang="en-US" dirty="0" smtClean="0"/>
              <a:t>transmitted</a:t>
            </a:r>
          </a:p>
          <a:p>
            <a:r>
              <a:rPr lang="en-US" dirty="0" smtClean="0"/>
              <a:t>To help define how colors appear, they are broken into several qualities such </a:t>
            </a:r>
            <a:r>
              <a:rPr lang="en-US" dirty="0" smtClean="0"/>
              <a:t>as hue</a:t>
            </a:r>
            <a:r>
              <a:rPr lang="en-US" dirty="0" smtClean="0"/>
              <a:t>, saturation, and value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Hue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Refers to the name of a color within the visible </a:t>
            </a:r>
            <a:r>
              <a:rPr lang="en-US" dirty="0" smtClean="0"/>
              <a:t>spectrum</a:t>
            </a:r>
          </a:p>
          <a:p>
            <a:r>
              <a:rPr lang="en-US" b="1" u="sng" dirty="0" smtClean="0"/>
              <a:t>Saturation</a:t>
            </a:r>
            <a:r>
              <a:rPr lang="en-US" b="1" dirty="0" smtClean="0"/>
              <a:t>: </a:t>
            </a:r>
            <a:r>
              <a:rPr lang="en-US" dirty="0" smtClean="0"/>
              <a:t>Refers to the amount of a color. The less saturated a color is, the </a:t>
            </a:r>
            <a:r>
              <a:rPr lang="en-US" dirty="0" smtClean="0"/>
              <a:t>more gray </a:t>
            </a:r>
            <a:r>
              <a:rPr lang="en-US" dirty="0" smtClean="0"/>
              <a:t>value is visible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Value</a:t>
            </a:r>
            <a:r>
              <a:rPr lang="en-US" b="1" dirty="0" smtClean="0"/>
              <a:t>: </a:t>
            </a:r>
            <a:r>
              <a:rPr lang="en-US" dirty="0" smtClean="0"/>
              <a:t>The amount of white or black that is present in a color. This is often </a:t>
            </a:r>
            <a:r>
              <a:rPr lang="en-US" dirty="0" smtClean="0"/>
              <a:t>referred to </a:t>
            </a:r>
            <a:r>
              <a:rPr lang="en-US" dirty="0" smtClean="0"/>
              <a:t>as the lightness or darkness of a color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that are </a:t>
            </a:r>
            <a:r>
              <a:rPr lang="en-US" dirty="0" smtClean="0"/>
              <a:t>reflected into </a:t>
            </a:r>
            <a:r>
              <a:rPr lang="en-US" dirty="0" smtClean="0"/>
              <a:t>our </a:t>
            </a:r>
            <a:r>
              <a:rPr lang="en-US" dirty="0" smtClean="0"/>
              <a:t>eyes, is </a:t>
            </a:r>
            <a:r>
              <a:rPr lang="en-US" dirty="0" smtClean="0"/>
              <a:t>known as </a:t>
            </a:r>
            <a:r>
              <a:rPr lang="en-US" i="1" dirty="0" smtClean="0"/>
              <a:t>subtractive color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Primary colors</a:t>
            </a:r>
            <a:r>
              <a:rPr lang="en-US" b="1" dirty="0" smtClean="0"/>
              <a:t>: </a:t>
            </a:r>
            <a:r>
              <a:rPr lang="en-US" dirty="0" smtClean="0"/>
              <a:t>Within </a:t>
            </a:r>
            <a:r>
              <a:rPr lang="en-US" dirty="0" smtClean="0"/>
              <a:t>the subtractive color wheel, there are three primary </a:t>
            </a:r>
            <a:r>
              <a:rPr lang="en-US" dirty="0" smtClean="0"/>
              <a:t>colors: red</a:t>
            </a:r>
            <a:r>
              <a:rPr lang="en-US" dirty="0" smtClean="0"/>
              <a:t>, yellow, and blue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Secondary colors:</a:t>
            </a:r>
            <a:r>
              <a:rPr lang="en-US" dirty="0" smtClean="0"/>
              <a:t> These colors are formed by mixing the primary colors. They </a:t>
            </a:r>
            <a:r>
              <a:rPr lang="en-US" dirty="0" smtClean="0"/>
              <a:t>are green</a:t>
            </a:r>
            <a:r>
              <a:rPr lang="en-US" dirty="0" smtClean="0"/>
              <a:t>, orange, and violet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Tertiary colors: </a:t>
            </a:r>
            <a:r>
              <a:rPr lang="en-US" dirty="0" smtClean="0"/>
              <a:t>These colors are formed by mixing one primary and one </a:t>
            </a:r>
            <a:r>
              <a:rPr lang="en-US" dirty="0" smtClean="0"/>
              <a:t>secondary color</a:t>
            </a:r>
            <a:r>
              <a:rPr lang="en-US" dirty="0" smtClean="0"/>
              <a:t>. They are yellow-orange, red-orange, red-purple, blue-purple, </a:t>
            </a:r>
            <a:r>
              <a:rPr lang="en-US" dirty="0" smtClean="0"/>
              <a:t>blue-green, and </a:t>
            </a:r>
            <a:r>
              <a:rPr lang="en-US" dirty="0" smtClean="0"/>
              <a:t>yellow-green.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Color Plate 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-76200"/>
            <a:ext cx="69342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1600" y="228600"/>
            <a:ext cx="1377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Plate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mixing one or more sources of light, colors can be achieved using </a:t>
            </a:r>
            <a:r>
              <a:rPr lang="en-US" i="1" dirty="0" smtClean="0"/>
              <a:t>additive color.</a:t>
            </a:r>
            <a:r>
              <a:rPr lang="en-US" dirty="0" smtClean="0"/>
              <a:t> Because the colors are emissive rather than reflective, they behave and </a:t>
            </a:r>
            <a:r>
              <a:rPr lang="en-US" dirty="0" smtClean="0"/>
              <a:t>blend differently.</a:t>
            </a:r>
          </a:p>
          <a:p>
            <a:r>
              <a:rPr lang="en-US" dirty="0" smtClean="0"/>
              <a:t>example of something that uses additive color is a television </a:t>
            </a:r>
            <a:r>
              <a:rPr lang="en-US" dirty="0" smtClean="0"/>
              <a:t>or computer </a:t>
            </a:r>
            <a:r>
              <a:rPr lang="en-US" dirty="0" smtClean="0"/>
              <a:t>monitor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Within the games industry, most artwork is created with </a:t>
            </a:r>
            <a:r>
              <a:rPr lang="en-US" dirty="0" smtClean="0"/>
              <a:t>software that </a:t>
            </a:r>
            <a:r>
              <a:rPr lang="en-US" dirty="0" smtClean="0"/>
              <a:t>uses the additive color chart.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Color Plate 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Primary colors: </a:t>
            </a:r>
            <a:r>
              <a:rPr lang="en-US" dirty="0" smtClean="0"/>
              <a:t>The three primary colors of the additive chart are red, green, and </a:t>
            </a:r>
            <a:r>
              <a:rPr lang="en-US" dirty="0" smtClean="0"/>
              <a:t>blue</a:t>
            </a:r>
          </a:p>
          <a:p>
            <a:r>
              <a:rPr lang="en-US" b="1" dirty="0" smtClean="0"/>
              <a:t>Secondary colors: </a:t>
            </a:r>
            <a:r>
              <a:rPr lang="en-US" dirty="0" smtClean="0"/>
              <a:t>Equal portions of any two primary colors will yield a </a:t>
            </a:r>
            <a:r>
              <a:rPr lang="en-US" dirty="0" smtClean="0"/>
              <a:t>secondary color </a:t>
            </a:r>
            <a:r>
              <a:rPr lang="en-US" dirty="0" smtClean="0"/>
              <a:t>of magenta, cyan, or yellow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White:</a:t>
            </a:r>
            <a:r>
              <a:rPr lang="en-US" dirty="0" smtClean="0"/>
              <a:t> Equal portions of all primaries (red, green, and blue) will yield white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Color </a:t>
            </a:r>
            <a:r>
              <a:rPr lang="en-US" b="1" dirty="0" smtClean="0"/>
              <a:t>harmony:</a:t>
            </a:r>
            <a:r>
              <a:rPr lang="en-US" dirty="0" smtClean="0"/>
              <a:t> complimentary</a:t>
            </a:r>
            <a:r>
              <a:rPr lang="en-US" dirty="0" smtClean="0"/>
              <a:t>, split complimentary, triads, and analogous colors. The </a:t>
            </a:r>
            <a:r>
              <a:rPr lang="en-US" dirty="0" smtClean="0"/>
              <a:t>order, amount</a:t>
            </a:r>
            <a:r>
              <a:rPr lang="en-US" dirty="0" smtClean="0"/>
              <a:t>, and combination of these colors are where the “art” comes in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Color Plate 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-69721"/>
            <a:ext cx="6940551" cy="692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is an </a:t>
            </a:r>
            <a:r>
              <a:rPr lang="en-US" dirty="0" smtClean="0"/>
              <a:t>important link between the programming code </a:t>
            </a:r>
            <a:r>
              <a:rPr lang="en-US" dirty="0" smtClean="0"/>
              <a:t>and the </a:t>
            </a:r>
            <a:r>
              <a:rPr lang="en-US" dirty="0" smtClean="0"/>
              <a:t>end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UI </a:t>
            </a:r>
            <a:r>
              <a:rPr lang="en-US" dirty="0" smtClean="0"/>
              <a:t>must be </a:t>
            </a:r>
            <a:r>
              <a:rPr lang="en-US" dirty="0" smtClean="0"/>
              <a:t>predictable, consistent, and </a:t>
            </a:r>
            <a:r>
              <a:rPr lang="en-US" dirty="0" smtClean="0"/>
              <a:t>informative</a:t>
            </a:r>
          </a:p>
          <a:p>
            <a:r>
              <a:rPr lang="en-US" dirty="0" smtClean="0"/>
              <a:t>Using fundamentals of Graphics Design, however it is only </a:t>
            </a:r>
            <a:r>
              <a:rPr lang="en-US" dirty="0" smtClean="0"/>
              <a:t>targeted to a </a:t>
            </a:r>
            <a:r>
              <a:rPr lang="en-US" dirty="0" err="1" smtClean="0"/>
              <a:t>noninteractive</a:t>
            </a:r>
            <a:r>
              <a:rPr lang="en-US" dirty="0" smtClean="0"/>
              <a:t>, one-way presentation</a:t>
            </a:r>
          </a:p>
          <a:p>
            <a:r>
              <a:rPr lang="en-US" dirty="0" smtClean="0"/>
              <a:t>Sound graphic </a:t>
            </a:r>
            <a:r>
              <a:rPr lang="en-US" dirty="0" smtClean="0"/>
              <a:t>principles are needed.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Simplicity</a:t>
            </a:r>
          </a:p>
          <a:p>
            <a:r>
              <a:rPr lang="en-US" b="1" dirty="0" smtClean="0"/>
              <a:t>Consistency</a:t>
            </a:r>
          </a:p>
          <a:p>
            <a:r>
              <a:rPr lang="en-US" b="1" dirty="0" smtClean="0"/>
              <a:t>Know the target </a:t>
            </a:r>
            <a:r>
              <a:rPr lang="en-US" b="1" dirty="0" smtClean="0"/>
              <a:t>user</a:t>
            </a:r>
          </a:p>
          <a:p>
            <a:r>
              <a:rPr lang="en-US" b="1" dirty="0" smtClean="0"/>
              <a:t>Color usage</a:t>
            </a:r>
          </a:p>
          <a:p>
            <a:r>
              <a:rPr lang="en-US" b="1" dirty="0" smtClean="0"/>
              <a:t>Feedback </a:t>
            </a:r>
            <a:r>
              <a:rPr lang="en-US" b="1" dirty="0" smtClean="0"/>
              <a:t>mechanisms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Look and </a:t>
            </a:r>
            <a:r>
              <a:rPr lang="en-US" b="1" dirty="0" smtClean="0"/>
              <a:t>Feel</a:t>
            </a:r>
          </a:p>
          <a:p>
            <a:r>
              <a:rPr lang="en-US" b="1" dirty="0" smtClean="0"/>
              <a:t>Graphic Design </a:t>
            </a:r>
            <a:r>
              <a:rPr lang="en-US" b="1" dirty="0" smtClean="0"/>
              <a:t>Principles</a:t>
            </a:r>
          </a:p>
          <a:p>
            <a:r>
              <a:rPr lang="en-US" b="1" dirty="0" smtClean="0"/>
              <a:t>Color </a:t>
            </a:r>
            <a:r>
              <a:rPr lang="en-US" b="1" dirty="0" smtClean="0"/>
              <a:t>Theory</a:t>
            </a:r>
          </a:p>
          <a:p>
            <a:r>
              <a:rPr lang="en-US" b="1" dirty="0" smtClean="0"/>
              <a:t>User Interface Design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624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flow chart of the design is an invaluable tool for spotting errors in design or functionality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game designer </a:t>
            </a:r>
            <a:r>
              <a:rPr lang="en-US" dirty="0" smtClean="0"/>
              <a:t>to come </a:t>
            </a:r>
            <a:r>
              <a:rPr lang="en-US" dirty="0" smtClean="0"/>
              <a:t>up with the functional requirements of the </a:t>
            </a:r>
            <a:r>
              <a:rPr lang="en-US" dirty="0" err="1" smtClean="0"/>
              <a:t>menuing</a:t>
            </a:r>
            <a:r>
              <a:rPr lang="en-US" dirty="0" smtClean="0"/>
              <a:t> system</a:t>
            </a:r>
            <a:r>
              <a:rPr lang="en-US" dirty="0" smtClean="0"/>
              <a:t>,</a:t>
            </a:r>
          </a:p>
          <a:p>
            <a:r>
              <a:rPr lang="en-US" dirty="0" smtClean="0"/>
              <a:t>while the </a:t>
            </a:r>
            <a:r>
              <a:rPr lang="en-US" dirty="0" smtClean="0"/>
              <a:t>artist comes </a:t>
            </a:r>
            <a:r>
              <a:rPr lang="en-US" dirty="0" smtClean="0"/>
              <a:t>up with how it will </a:t>
            </a:r>
            <a:r>
              <a:rPr lang="en-US" dirty="0" smtClean="0"/>
              <a:t>look</a:t>
            </a:r>
          </a:p>
          <a:p>
            <a:r>
              <a:rPr lang="en-US" dirty="0" smtClean="0"/>
              <a:t>Creating </a:t>
            </a:r>
            <a:r>
              <a:rPr lang="en-US" dirty="0" smtClean="0"/>
              <a:t>a UI </a:t>
            </a:r>
            <a:r>
              <a:rPr lang="en-US" dirty="0" smtClean="0"/>
              <a:t>while the design is still in a major state of flux will lead to rework and wasted art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09600"/>
            <a:ext cx="9153238" cy="542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438400" y="6096000"/>
            <a:ext cx="383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A flow chart helps to visualize a design.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Establishing a </a:t>
            </a:r>
            <a:r>
              <a:rPr lang="en-US" b="1" dirty="0" smtClean="0"/>
              <a:t>grid</a:t>
            </a:r>
          </a:p>
          <a:p>
            <a:pPr lvl="1"/>
            <a:r>
              <a:rPr lang="en-US" dirty="0" smtClean="0"/>
              <a:t>Underlying all good design is a grid.</a:t>
            </a:r>
            <a:endParaRPr lang="en-US" b="1" dirty="0" smtClean="0"/>
          </a:p>
          <a:p>
            <a:r>
              <a:rPr lang="en-US" b="1" dirty="0" smtClean="0"/>
              <a:t>Tiered menu </a:t>
            </a:r>
            <a:r>
              <a:rPr lang="en-US" b="1" dirty="0" smtClean="0"/>
              <a:t>system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most powerful menu system is one that can adjust to </a:t>
            </a:r>
            <a:r>
              <a:rPr lang="en-US" dirty="0" smtClean="0"/>
              <a:t>the needs </a:t>
            </a:r>
            <a:r>
              <a:rPr lang="en-US" dirty="0" smtClean="0"/>
              <a:t>of the user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Localization </a:t>
            </a:r>
            <a:r>
              <a:rPr lang="en-US" b="1" dirty="0" smtClean="0"/>
              <a:t>considerations</a:t>
            </a:r>
          </a:p>
          <a:p>
            <a:pPr lvl="1"/>
            <a:r>
              <a:rPr lang="en-US" dirty="0" smtClean="0"/>
              <a:t>Overseas sales make up a substantial part of the </a:t>
            </a:r>
            <a:r>
              <a:rPr lang="en-US" dirty="0" smtClean="0"/>
              <a:t>target market </a:t>
            </a:r>
            <a:r>
              <a:rPr lang="en-US" dirty="0" smtClean="0"/>
              <a:t>for many of today’s games.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Typography </a:t>
            </a:r>
            <a:r>
              <a:rPr lang="en-US" b="1" i="1" dirty="0" smtClean="0"/>
              <a:t>Fundamentals</a:t>
            </a:r>
          </a:p>
          <a:p>
            <a:pPr lvl="1"/>
            <a:r>
              <a:rPr lang="en-US" dirty="0" smtClean="0"/>
              <a:t>Serif versus san serif </a:t>
            </a:r>
            <a:r>
              <a:rPr lang="en-US" dirty="0" smtClean="0"/>
              <a:t>fonts</a:t>
            </a:r>
          </a:p>
          <a:p>
            <a:pPr lvl="1"/>
            <a:r>
              <a:rPr lang="en-US" dirty="0" smtClean="0"/>
              <a:t>International font </a:t>
            </a:r>
            <a:r>
              <a:rPr lang="en-US" dirty="0" smtClean="0"/>
              <a:t>considerations</a:t>
            </a:r>
          </a:p>
          <a:p>
            <a:pPr lvl="1"/>
            <a:r>
              <a:rPr lang="en-US" dirty="0" smtClean="0"/>
              <a:t>Kerning</a:t>
            </a:r>
          </a:p>
          <a:p>
            <a:pPr lvl="1"/>
            <a:r>
              <a:rPr lang="en-US" dirty="0" smtClean="0"/>
              <a:t>Hinting</a:t>
            </a:r>
          </a:p>
          <a:p>
            <a:r>
              <a:rPr lang="en-US" b="1" i="1" dirty="0" smtClean="0"/>
              <a:t>TrueType versus Bitmap </a:t>
            </a:r>
            <a:r>
              <a:rPr lang="en-US" b="1" i="1" dirty="0" smtClean="0"/>
              <a:t>Fonts</a:t>
            </a:r>
          </a:p>
          <a:p>
            <a:r>
              <a:rPr lang="en-US" b="1" i="1" dirty="0" smtClean="0"/>
              <a:t>Creating a </a:t>
            </a:r>
            <a:r>
              <a:rPr lang="en-US" b="1" i="1" dirty="0" smtClean="0"/>
              <a:t>Font</a:t>
            </a:r>
          </a:p>
          <a:p>
            <a:r>
              <a:rPr lang="en-US" b="1" i="1" dirty="0" smtClean="0"/>
              <a:t>Rapid Prototyping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66353" cy="546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00200" y="58674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Examples of a serif and sans serif font. Kerning shows the spacing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between letters. Hinting allows text to be reduced and still maintain legibility.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Look and </a:t>
            </a:r>
            <a:r>
              <a:rPr lang="en-US" dirty="0" smtClean="0"/>
              <a:t>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early concept stages of a project, there is usually no real technology or </a:t>
            </a:r>
            <a:r>
              <a:rPr lang="en-US" dirty="0" smtClean="0"/>
              <a:t>code base.</a:t>
            </a:r>
          </a:p>
          <a:p>
            <a:r>
              <a:rPr lang="en-US" dirty="0" smtClean="0"/>
              <a:t>Early design concepts can be tested and rejected with </a:t>
            </a:r>
            <a:r>
              <a:rPr lang="en-US" dirty="0" smtClean="0"/>
              <a:t>a minimum </a:t>
            </a:r>
            <a:r>
              <a:rPr lang="en-US" dirty="0" smtClean="0"/>
              <a:t>of effort and very little wasted manpower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 used to define qualities such as tone, mood, and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These concepts </a:t>
            </a:r>
            <a:r>
              <a:rPr lang="en-US" dirty="0" smtClean="0"/>
              <a:t>are collected into what is sometimes </a:t>
            </a:r>
            <a:r>
              <a:rPr lang="en-US" dirty="0" smtClean="0"/>
              <a:t>referred to </a:t>
            </a:r>
            <a:r>
              <a:rPr lang="en-US" dirty="0" smtClean="0"/>
              <a:t>as an </a:t>
            </a:r>
            <a:r>
              <a:rPr lang="en-US" i="1" dirty="0" smtClean="0"/>
              <a:t>Art Bible, a </a:t>
            </a:r>
            <a:r>
              <a:rPr lang="en-US" i="1" dirty="0" smtClean="0"/>
              <a:t>document </a:t>
            </a:r>
            <a:r>
              <a:rPr lang="en-US" dirty="0" smtClean="0"/>
              <a:t>where </a:t>
            </a:r>
            <a:r>
              <a:rPr lang="en-US" dirty="0" smtClean="0"/>
              <a:t>all of the best ideas and imagery are kept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artistic vision to maintain a strong presence throughout the </a:t>
            </a:r>
            <a:r>
              <a:rPr lang="en-US" dirty="0" smtClean="0"/>
              <a:t>development cycle</a:t>
            </a:r>
            <a:r>
              <a:rPr lang="en-US" dirty="0" smtClean="0"/>
              <a:t>, the game artist must understand and use some basic design principles.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 Design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 design is a communication process through which ideas and concepts </a:t>
            </a:r>
            <a:r>
              <a:rPr lang="en-US" dirty="0" smtClean="0"/>
              <a:t>are presented </a:t>
            </a:r>
            <a:r>
              <a:rPr lang="en-US" dirty="0" smtClean="0"/>
              <a:t>in a visual medium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graphic elements, composition, layout, color </a:t>
            </a:r>
            <a:r>
              <a:rPr lang="en-US" dirty="0" smtClean="0"/>
              <a:t>and typography</a:t>
            </a:r>
            <a:r>
              <a:rPr lang="en-US" dirty="0" smtClean="0"/>
              <a:t>, information can be presented in a very powerful and compelling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Graphic Design principles:</a:t>
            </a:r>
          </a:p>
          <a:p>
            <a:pPr lvl="1"/>
            <a:r>
              <a:rPr lang="en-US" b="1" i="1" dirty="0" smtClean="0">
                <a:solidFill>
                  <a:srgbClr val="0079B8"/>
                </a:solidFill>
              </a:rPr>
              <a:t>Balance</a:t>
            </a:r>
          </a:p>
          <a:p>
            <a:pPr lvl="1"/>
            <a:r>
              <a:rPr lang="en-US" b="1" i="1" dirty="0" smtClean="0">
                <a:solidFill>
                  <a:srgbClr val="0079B8"/>
                </a:solidFill>
              </a:rPr>
              <a:t>Rhythm</a:t>
            </a:r>
            <a:endParaRPr lang="en-US" b="1" i="1" dirty="0" smtClean="0">
              <a:solidFill>
                <a:srgbClr val="0079B8"/>
              </a:solidFill>
            </a:endParaRPr>
          </a:p>
          <a:p>
            <a:pPr lvl="1"/>
            <a:r>
              <a:rPr lang="en-US" b="1" i="1" dirty="0" smtClean="0">
                <a:solidFill>
                  <a:srgbClr val="0079B8"/>
                </a:solidFill>
              </a:rPr>
              <a:t>Emphasis</a:t>
            </a:r>
          </a:p>
          <a:p>
            <a:pPr lvl="1"/>
            <a:r>
              <a:rPr lang="en-US" b="1" i="1" dirty="0" smtClean="0">
                <a:solidFill>
                  <a:srgbClr val="0079B8"/>
                </a:solidFill>
              </a:rPr>
              <a:t>Unity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is the visual equilibrium in a composition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Symmetrical balance is where objects of </a:t>
            </a:r>
            <a:r>
              <a:rPr lang="en-US" i="1" dirty="0" smtClean="0"/>
              <a:t>equal </a:t>
            </a:r>
            <a:r>
              <a:rPr lang="en-US" dirty="0" smtClean="0"/>
              <a:t>weight </a:t>
            </a:r>
            <a:r>
              <a:rPr lang="en-US" dirty="0" smtClean="0"/>
              <a:t>are placed on either side of a central point or fulcrum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Asymmetrical balance </a:t>
            </a:r>
            <a:r>
              <a:rPr lang="en-US" i="1" dirty="0" smtClean="0"/>
              <a:t>is </a:t>
            </a:r>
            <a:r>
              <a:rPr lang="en-US" dirty="0" smtClean="0"/>
              <a:t>where </a:t>
            </a:r>
            <a:r>
              <a:rPr lang="en-US" dirty="0" smtClean="0"/>
              <a:t>objects of </a:t>
            </a:r>
            <a:r>
              <a:rPr lang="en-US" dirty="0" err="1" smtClean="0"/>
              <a:t>nonequal</a:t>
            </a:r>
            <a:r>
              <a:rPr lang="en-US" dirty="0" smtClean="0"/>
              <a:t> weight are balanced around a point or </a:t>
            </a:r>
            <a:r>
              <a:rPr lang="en-US" dirty="0" smtClean="0"/>
              <a:t>fulcrum</a:t>
            </a:r>
          </a:p>
          <a:p>
            <a:r>
              <a:rPr lang="en-US" dirty="0" smtClean="0"/>
              <a:t>Example: (next slide)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i="1" dirty="0" smtClean="0"/>
              <a:t>Balance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" y="1148545"/>
            <a:ext cx="9080748" cy="399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362200" y="5486400"/>
            <a:ext cx="389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Symmetrical and asymmetrical balance.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created by repeating various elements within a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This rhythm </a:t>
            </a:r>
            <a:r>
              <a:rPr lang="en-US" dirty="0" smtClean="0"/>
              <a:t>produces order and </a:t>
            </a:r>
            <a:r>
              <a:rPr lang="en-US" dirty="0" smtClean="0"/>
              <a:t>predictability</a:t>
            </a:r>
          </a:p>
          <a:p>
            <a:r>
              <a:rPr lang="en-US" dirty="0" smtClean="0"/>
              <a:t>It also gives movement to a </a:t>
            </a:r>
            <a:r>
              <a:rPr lang="en-US" dirty="0" smtClean="0"/>
              <a:t>composition, allowing </a:t>
            </a:r>
            <a:r>
              <a:rPr lang="en-US" dirty="0" smtClean="0"/>
              <a:t>the artist to control the visual energy.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i="1" dirty="0" smtClean="0"/>
              <a:t>Rhythm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5078"/>
            <a:ext cx="9144000" cy="398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00200" y="54102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A rhythmic pattern is predictable. To create emphasis and focus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the eye on a specific location, the pattern can be interrupted.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Emphasis is created when the pattern of movement is interrupted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rhythm </a:t>
            </a:r>
            <a:r>
              <a:rPr lang="en-US" dirty="0" smtClean="0"/>
              <a:t>is broken </a:t>
            </a:r>
            <a:r>
              <a:rPr lang="en-US" dirty="0" smtClean="0"/>
              <a:t>and forms a focal point, usually drawing the eye to it first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Emphasis can </a:t>
            </a:r>
            <a:r>
              <a:rPr lang="en-US" dirty="0" smtClean="0"/>
              <a:t>also be </a:t>
            </a:r>
            <a:r>
              <a:rPr lang="en-US" dirty="0" smtClean="0"/>
              <a:t>created through repetition and contrasts in elements such as color, size, shape, 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i="1" dirty="0" smtClean="0"/>
              <a:t>Emphasis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827</TotalTime>
  <Words>1031</Words>
  <Application>Microsoft Office PowerPoint</Application>
  <PresentationFormat>On-screen Show (4:3)</PresentationFormat>
  <Paragraphs>112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TemplateBM</vt:lpstr>
      <vt:lpstr>Custom Design</vt:lpstr>
      <vt:lpstr>Visual Design</vt:lpstr>
      <vt:lpstr>OUTLINE</vt:lpstr>
      <vt:lpstr>The Look and Feel</vt:lpstr>
      <vt:lpstr>Graphic Design Principles</vt:lpstr>
      <vt:lpstr>Graphic Design Principles</vt:lpstr>
      <vt:lpstr>Slide 6</vt:lpstr>
      <vt:lpstr>Graphic Design Principles</vt:lpstr>
      <vt:lpstr>Slide 8</vt:lpstr>
      <vt:lpstr>Graphic Design Principles</vt:lpstr>
      <vt:lpstr>Graphic Design Principles</vt:lpstr>
      <vt:lpstr>Color Theory</vt:lpstr>
      <vt:lpstr>Color Theory</vt:lpstr>
      <vt:lpstr>Color Theory</vt:lpstr>
      <vt:lpstr>Slide 14</vt:lpstr>
      <vt:lpstr>Color Theory</vt:lpstr>
      <vt:lpstr>Color Theory</vt:lpstr>
      <vt:lpstr>Slide 17</vt:lpstr>
      <vt:lpstr>User Interface Design</vt:lpstr>
      <vt:lpstr>User Interface Design</vt:lpstr>
      <vt:lpstr>User Interface Design</vt:lpstr>
      <vt:lpstr>Slide 21</vt:lpstr>
      <vt:lpstr>User Interface Design</vt:lpstr>
      <vt:lpstr>User Interface Design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Albertus Agung, S.Kom., M.T.I.</dc:creator>
  <cp:lastModifiedBy>prk</cp:lastModifiedBy>
  <cp:revision>375</cp:revision>
  <dcterms:created xsi:type="dcterms:W3CDTF">2015-05-25T09:20:12Z</dcterms:created>
  <dcterms:modified xsi:type="dcterms:W3CDTF">2015-06-17T03:35:57Z</dcterms:modified>
</cp:coreProperties>
</file>