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5" r:id="rId41"/>
    <p:sldId id="296" r:id="rId42"/>
    <p:sldId id="297" r:id="rId43"/>
    <p:sldId id="298" r:id="rId44"/>
    <p:sldId id="299" r:id="rId45"/>
    <p:sldId id="300" r:id="rId46"/>
    <p:sldId id="301" r:id="rId47"/>
    <p:sldId id="303" r:id="rId48"/>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B8"/>
    <a:srgbClr val="F7F7F7"/>
    <a:srgbClr val="008FD5"/>
    <a:srgbClr val="558FD5"/>
    <a:srgbClr val="0081BD"/>
    <a:srgbClr val="33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16" autoAdjust="0"/>
    <p:restoredTop sz="94660"/>
  </p:normalViewPr>
  <p:slideViewPr>
    <p:cSldViewPr snapToGrid="0">
      <p:cViewPr>
        <p:scale>
          <a:sx n="66" d="100"/>
          <a:sy n="66" d="100"/>
        </p:scale>
        <p:origin x="-1698" y="-18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A3EC7-E544-46A2-B65A-7F0BE87B1804}" type="datetimeFigureOut">
              <a:rPr lang="en-US" smtClean="0"/>
              <a:pPr/>
              <a:t>6/17/2015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69482-C3AC-4525-A12B-D598F31846A2}" type="slidenum">
              <a:rPr lang="en-US" smtClean="0"/>
              <a:pPr/>
              <a:t>‹#›</a:t>
            </a:fld>
            <a:endParaRPr lang="en-US"/>
          </a:p>
        </p:txBody>
      </p:sp>
    </p:spTree>
    <p:extLst>
      <p:ext uri="{BB962C8B-B14F-4D97-AF65-F5344CB8AC3E}">
        <p14:creationId xmlns:p14="http://schemas.microsoft.com/office/powerpoint/2010/main" xmlns="" val="226487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63" y="4763"/>
            <a:ext cx="9139237" cy="646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6" name="Rectangle 5"/>
          <p:cNvSpPr/>
          <p:nvPr/>
        </p:nvSpPr>
        <p:spPr>
          <a:xfrm>
            <a:off x="1692275" y="1628775"/>
            <a:ext cx="7451725" cy="522922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ctrTitle"/>
          </p:nvPr>
        </p:nvSpPr>
        <p:spPr>
          <a:xfrm>
            <a:off x="1835696" y="2708920"/>
            <a:ext cx="7128792" cy="1470025"/>
          </a:xfrm>
        </p:spPr>
        <p:txBody>
          <a:bodyPr/>
          <a:lstStyle>
            <a:lvl1pPr eaLnBrk="1" hangingPunct="1">
              <a:defRPr sz="4400">
                <a:solidFill>
                  <a:schemeClr val="bg1"/>
                </a:solidFill>
              </a:defRPr>
            </a:lvl1pPr>
          </a:lstStyle>
          <a:p>
            <a:r>
              <a:rPr lang="en-US" smtClean="0"/>
              <a:t>Click to edit Master title style</a:t>
            </a:r>
            <a:endParaRPr lang="en-US" dirty="0" smtClean="0"/>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7" name="Date Placeholder 3"/>
          <p:cNvSpPr>
            <a:spLocks noGrp="1"/>
          </p:cNvSpPr>
          <p:nvPr>
            <p:ph type="dt" sz="half" idx="10"/>
          </p:nvPr>
        </p:nvSpPr>
        <p:spPr/>
        <p:txBody>
          <a:bodyPr/>
          <a:lstStyle>
            <a:lvl1pPr>
              <a:defRPr/>
            </a:lvl1pPr>
          </a:lstStyle>
          <a:p>
            <a:pPr>
              <a:defRPr/>
            </a:pPr>
            <a:fld id="{9DC5D149-3257-4777-AE6E-C7DE1B07F7AF}" type="datetimeFigureOut">
              <a:rPr lang="id-ID"/>
              <a:pPr>
                <a:defRPr/>
              </a:pPr>
              <a:t>17/06/2015</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9B4CC945-17CE-430A-906F-B2FADED66326}" type="slidenum">
              <a:rPr lang="id-ID"/>
              <a:pPr/>
              <a:t>‹#›</a:t>
            </a:fld>
            <a:endParaRPr lang="id-ID"/>
          </a:p>
        </p:txBody>
      </p:sp>
    </p:spTree>
    <p:extLst>
      <p:ext uri="{BB962C8B-B14F-4D97-AF65-F5344CB8AC3E}">
        <p14:creationId xmlns:p14="http://schemas.microsoft.com/office/powerpoint/2010/main" xmlns="" val="4866455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FF25DAF-AF34-4077-B1F4-A41C9DC9D54F}"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F4F22226-DA51-43C9-9CFC-FBD521C90E11}" type="slidenum">
              <a:rPr lang="id-ID"/>
              <a:pPr/>
              <a:t>‹#›</a:t>
            </a:fld>
            <a:endParaRPr lang="id-ID"/>
          </a:p>
        </p:txBody>
      </p:sp>
    </p:spTree>
    <p:extLst>
      <p:ext uri="{BB962C8B-B14F-4D97-AF65-F5344CB8AC3E}">
        <p14:creationId xmlns:p14="http://schemas.microsoft.com/office/powerpoint/2010/main" xmlns="" val="25912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D14EAC04-01C9-4AD7-AED7-D28641110098}"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6D499316-400D-4442-812C-1AD81DDFBAA4}" type="slidenum">
              <a:rPr lang="id-ID"/>
              <a:pPr/>
              <a:t>‹#›</a:t>
            </a:fld>
            <a:endParaRPr lang="id-ID"/>
          </a:p>
        </p:txBody>
      </p:sp>
    </p:spTree>
    <p:extLst>
      <p:ext uri="{BB962C8B-B14F-4D97-AF65-F5344CB8AC3E}">
        <p14:creationId xmlns:p14="http://schemas.microsoft.com/office/powerpoint/2010/main" xmlns="" val="2535774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lvl1pPr>
              <a:defRPr/>
            </a:lvl1pPr>
          </a:lstStyle>
          <a:p>
            <a:pPr>
              <a:defRPr/>
            </a:pPr>
            <a:fld id="{A712CE7E-3BB3-450F-9E98-7C9A1282026A}"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6AB3A666-3F58-49CA-9974-EFC698F94DC1}" type="slidenum">
              <a:rPr lang="id-ID"/>
              <a:pPr/>
              <a:t>‹#›</a:t>
            </a:fld>
            <a:endParaRPr lang="id-ID"/>
          </a:p>
        </p:txBody>
      </p:sp>
    </p:spTree>
    <p:extLst>
      <p:ext uri="{BB962C8B-B14F-4D97-AF65-F5344CB8AC3E}">
        <p14:creationId xmlns:p14="http://schemas.microsoft.com/office/powerpoint/2010/main" xmlns="" val="7935394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BF4960-FAF1-477C-8118-92ED2AD83FE6}"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4114368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F4960-FAF1-477C-8118-92ED2AD83FE6}"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1051024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BF4960-FAF1-477C-8118-92ED2AD83FE6}"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342734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BF4960-FAF1-477C-8118-92ED2AD83FE6}" type="datetimeFigureOut">
              <a:rPr lang="en-US" smtClean="0"/>
              <a:pPr/>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1562200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BF4960-FAF1-477C-8118-92ED2AD83FE6}" type="datetimeFigureOut">
              <a:rPr lang="en-US" smtClean="0"/>
              <a:pPr/>
              <a:t>6/17/2015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1186139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BF4960-FAF1-477C-8118-92ED2AD83FE6}" type="datetimeFigureOut">
              <a:rPr lang="en-US" smtClean="0"/>
              <a:pPr/>
              <a:t>6/17/2015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191881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F4960-FAF1-477C-8118-92ED2AD83FE6}" type="datetimeFigureOut">
              <a:rPr lang="en-US" smtClean="0"/>
              <a:pPr/>
              <a:t>6/17/2015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33085356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4288"/>
            <a:ext cx="9144000" cy="6464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1911350" y="1371600"/>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1911350" y="2667000"/>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133600"/>
            <a:ext cx="6840760" cy="504056"/>
          </a:xfrm>
        </p:spPr>
        <p:txBody>
          <a:bodyPr rtlCol="0" anchor="ctr">
            <a:normAutofit/>
          </a:bodyPr>
          <a:lstStyle>
            <a:lvl1pPr>
              <a:defRPr lang="id-ID" sz="2200" b="1" dirty="0">
                <a:solidFill>
                  <a:srgbClr val="0079B8"/>
                </a:solidFill>
                <a:latin typeface="Open Sans"/>
                <a:ea typeface="+mj-ea"/>
                <a:cs typeface="+mj-cs"/>
              </a:defRPr>
            </a:lvl1pPr>
          </a:lstStyle>
          <a:p>
            <a:pPr lvl="0"/>
            <a:r>
              <a:rPr lang="en-US" dirty="0" smtClean="0"/>
              <a:t>Click to edit Master subtitle style</a:t>
            </a:r>
            <a:endParaRPr lang="id-ID" dirty="0"/>
          </a:p>
        </p:txBody>
      </p:sp>
      <p:sp>
        <p:nvSpPr>
          <p:cNvPr id="7" name="Date Placeholder 3"/>
          <p:cNvSpPr>
            <a:spLocks noGrp="1"/>
          </p:cNvSpPr>
          <p:nvPr>
            <p:ph type="dt" sz="half" idx="14"/>
          </p:nvPr>
        </p:nvSpPr>
        <p:spPr/>
        <p:txBody>
          <a:bodyPr/>
          <a:lstStyle>
            <a:lvl1pPr>
              <a:defRPr/>
            </a:lvl1pPr>
          </a:lstStyle>
          <a:p>
            <a:pPr>
              <a:defRPr/>
            </a:pPr>
            <a:fld id="{BD761E0A-06A0-45B0-ABCF-8A1634AADACF}" type="datetimeFigureOut">
              <a:rPr lang="id-ID"/>
              <a:pPr>
                <a:defRPr/>
              </a:pPr>
              <a:t>17/06/2015</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fld id="{05631564-352B-4EC5-93B8-F54E377DCF55}" type="slidenum">
              <a:rPr lang="id-ID"/>
              <a:pPr/>
              <a:t>‹#›</a:t>
            </a:fld>
            <a:endParaRPr lang="id-ID"/>
          </a:p>
        </p:txBody>
      </p:sp>
    </p:spTree>
    <p:extLst>
      <p:ext uri="{BB962C8B-B14F-4D97-AF65-F5344CB8AC3E}">
        <p14:creationId xmlns:p14="http://schemas.microsoft.com/office/powerpoint/2010/main" xmlns="" val="137139963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BF4960-FAF1-477C-8118-92ED2AD83FE6}" type="datetimeFigureOut">
              <a:rPr lang="en-US" smtClean="0"/>
              <a:pPr/>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3052486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BF4960-FAF1-477C-8118-92ED2AD83FE6}" type="datetimeFigureOut">
              <a:rPr lang="en-US" smtClean="0"/>
              <a:pPr/>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1874577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F4960-FAF1-477C-8118-92ED2AD83FE6}"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1146145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F4960-FAF1-477C-8118-92ED2AD83FE6}" type="datetimeFigureOut">
              <a:rPr lang="en-US" smtClean="0"/>
              <a:pPr/>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348590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4288"/>
            <a:ext cx="9144000" cy="6464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1911350" y="1447800"/>
            <a:ext cx="6837114" cy="792088"/>
          </a:xfrm>
        </p:spPr>
        <p:txBody>
          <a:bodyPr>
            <a:normAutofit/>
          </a:bodyPr>
          <a:lstStyle>
            <a:lvl1pPr algn="l">
              <a:defRPr sz="3000" b="1">
                <a:solidFill>
                  <a:srgbClr val="0079B8"/>
                </a:solidFill>
                <a:latin typeface="Open Sans"/>
              </a:defRPr>
            </a:lvl1pPr>
          </a:lstStyle>
          <a:p>
            <a:r>
              <a:rPr lang="en-US" dirty="0" smtClean="0"/>
              <a:t>Click to edit Master title style</a:t>
            </a:r>
            <a:endParaRPr lang="id-ID" dirty="0"/>
          </a:p>
        </p:txBody>
      </p:sp>
      <p:sp>
        <p:nvSpPr>
          <p:cNvPr id="14" name="Content Placeholder 2"/>
          <p:cNvSpPr>
            <a:spLocks noGrp="1"/>
          </p:cNvSpPr>
          <p:nvPr>
            <p:ph idx="1"/>
          </p:nvPr>
        </p:nvSpPr>
        <p:spPr>
          <a:xfrm>
            <a:off x="1911350" y="2209800"/>
            <a:ext cx="6837114" cy="3962400"/>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3"/>
          <p:cNvSpPr>
            <a:spLocks noGrp="1"/>
          </p:cNvSpPr>
          <p:nvPr>
            <p:ph type="dt" sz="half" idx="14"/>
          </p:nvPr>
        </p:nvSpPr>
        <p:spPr/>
        <p:txBody>
          <a:bodyPr/>
          <a:lstStyle>
            <a:lvl1pPr>
              <a:defRPr/>
            </a:lvl1pPr>
          </a:lstStyle>
          <a:p>
            <a:pPr>
              <a:defRPr/>
            </a:pPr>
            <a:fld id="{BD761E0A-06A0-45B0-ABCF-8A1634AADACF}" type="datetimeFigureOut">
              <a:rPr lang="id-ID"/>
              <a:pPr>
                <a:defRPr/>
              </a:pPr>
              <a:t>17/06/2015</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fld id="{05631564-352B-4EC5-93B8-F54E377DCF55}" type="slidenum">
              <a:rPr lang="id-ID"/>
              <a:pPr/>
              <a:t>‹#›</a:t>
            </a:fld>
            <a:endParaRPr lang="id-ID"/>
          </a:p>
        </p:txBody>
      </p:sp>
    </p:spTree>
    <p:extLst>
      <p:ext uri="{BB962C8B-B14F-4D97-AF65-F5344CB8AC3E}">
        <p14:creationId xmlns:p14="http://schemas.microsoft.com/office/powerpoint/2010/main" xmlns="" val="24654528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D7DD2B0-B469-45B6-BD87-E2FB31784889}"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56CE5B88-F20B-4AB1-92C7-0EA2645F017B}" type="slidenum">
              <a:rPr lang="id-ID"/>
              <a:pPr/>
              <a:t>‹#›</a:t>
            </a:fld>
            <a:endParaRPr lang="id-ID"/>
          </a:p>
        </p:txBody>
      </p:sp>
    </p:spTree>
    <p:extLst>
      <p:ext uri="{BB962C8B-B14F-4D97-AF65-F5344CB8AC3E}">
        <p14:creationId xmlns:p14="http://schemas.microsoft.com/office/powerpoint/2010/main" xmlns="" val="34683418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3"/>
          <p:cNvSpPr>
            <a:spLocks noGrp="1"/>
          </p:cNvSpPr>
          <p:nvPr>
            <p:ph type="dt" sz="half" idx="10"/>
          </p:nvPr>
        </p:nvSpPr>
        <p:spPr/>
        <p:txBody>
          <a:bodyPr/>
          <a:lstStyle>
            <a:lvl1pPr>
              <a:defRPr/>
            </a:lvl1pPr>
          </a:lstStyle>
          <a:p>
            <a:pPr>
              <a:defRPr/>
            </a:pPr>
            <a:fld id="{0E8FE900-E144-4827-97A7-8BDC18F00502}"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9E785782-1F34-433F-8600-7C0CA5D325CE}" type="slidenum">
              <a:rPr lang="id-ID"/>
              <a:pPr/>
              <a:t>‹#›</a:t>
            </a:fld>
            <a:endParaRPr lang="id-ID"/>
          </a:p>
        </p:txBody>
      </p:sp>
    </p:spTree>
    <p:extLst>
      <p:ext uri="{BB962C8B-B14F-4D97-AF65-F5344CB8AC3E}">
        <p14:creationId xmlns:p14="http://schemas.microsoft.com/office/powerpoint/2010/main" xmlns="" val="40766448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fld id="{7B927FB4-E74F-4D0E-A999-9D4EF5FF4848}" type="datetimeFigureOut">
              <a:rPr lang="id-ID"/>
              <a:pPr>
                <a:defRPr/>
              </a:pPr>
              <a:t>17/06/2015</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fld id="{4909CBD0-38B0-45CA-9187-C715DA78BA15}" type="slidenum">
              <a:rPr lang="id-ID"/>
              <a:pPr/>
              <a:t>‹#›</a:t>
            </a:fld>
            <a:endParaRPr lang="id-ID"/>
          </a:p>
        </p:txBody>
      </p:sp>
    </p:spTree>
    <p:extLst>
      <p:ext uri="{BB962C8B-B14F-4D97-AF65-F5344CB8AC3E}">
        <p14:creationId xmlns:p14="http://schemas.microsoft.com/office/powerpoint/2010/main" xmlns="" val="24414350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C547CC44-4177-4F3E-97B8-E60FB5448403}" type="datetimeFigureOut">
              <a:rPr lang="id-ID"/>
              <a:pPr>
                <a:defRPr/>
              </a:pPr>
              <a:t>17/06/2015</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fld id="{01D315F5-145F-4106-8AAE-19895FF4FB50}" type="slidenum">
              <a:rPr lang="id-ID"/>
              <a:pPr/>
              <a:t>‹#›</a:t>
            </a:fld>
            <a:endParaRPr lang="id-ID"/>
          </a:p>
        </p:txBody>
      </p:sp>
    </p:spTree>
    <p:extLst>
      <p:ext uri="{BB962C8B-B14F-4D97-AF65-F5344CB8AC3E}">
        <p14:creationId xmlns:p14="http://schemas.microsoft.com/office/powerpoint/2010/main" xmlns="" val="80325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4763"/>
            <a:ext cx="9693275" cy="685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a:lvl1pPr>
          </a:lstStyle>
          <a:p>
            <a:pPr>
              <a:defRPr/>
            </a:pPr>
            <a:fld id="{14F97F99-EE47-409B-85E2-35BB869597C9}" type="datetimeFigureOut">
              <a:rPr lang="id-ID"/>
              <a:pPr>
                <a:defRPr/>
              </a:pPr>
              <a:t>17/06/2015</a:t>
            </a:fld>
            <a:endParaRPr lang="id-ID"/>
          </a:p>
        </p:txBody>
      </p:sp>
      <p:sp>
        <p:nvSpPr>
          <p:cNvPr id="5" name="Footer Placeholder 2"/>
          <p:cNvSpPr>
            <a:spLocks noGrp="1"/>
          </p:cNvSpPr>
          <p:nvPr>
            <p:ph type="ftr" sz="quarter" idx="11"/>
          </p:nvPr>
        </p:nvSpPr>
        <p:spPr/>
        <p:txBody>
          <a:bodyPr/>
          <a:lstStyle>
            <a:lvl1pPr>
              <a:defRPr/>
            </a:lvl1pPr>
          </a:lstStyle>
          <a:p>
            <a:pPr>
              <a:defRPr/>
            </a:pPr>
            <a:endParaRPr lang="id-ID"/>
          </a:p>
        </p:txBody>
      </p:sp>
      <p:sp>
        <p:nvSpPr>
          <p:cNvPr id="7" name="Slide Number Placeholder 3"/>
          <p:cNvSpPr>
            <a:spLocks noGrp="1"/>
          </p:cNvSpPr>
          <p:nvPr>
            <p:ph type="sldNum" sz="quarter" idx="12"/>
          </p:nvPr>
        </p:nvSpPr>
        <p:spPr/>
        <p:txBody>
          <a:bodyPr/>
          <a:lstStyle>
            <a:lvl1pPr>
              <a:defRPr/>
            </a:lvl1pPr>
          </a:lstStyle>
          <a:p>
            <a:fld id="{51FC7C13-5359-477D-9446-4CD24566096F}" type="slidenum">
              <a:rPr lang="id-ID"/>
              <a:pPr/>
              <a:t>‹#›</a:t>
            </a:fld>
            <a:endParaRPr lang="id-ID"/>
          </a:p>
        </p:txBody>
      </p:sp>
    </p:spTree>
    <p:extLst>
      <p:ext uri="{BB962C8B-B14F-4D97-AF65-F5344CB8AC3E}">
        <p14:creationId xmlns:p14="http://schemas.microsoft.com/office/powerpoint/2010/main" xmlns="" val="5800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87C5DD-A6F9-48F6-9E7A-3FB5B0B7E309}"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8885B457-40C1-4368-ACAB-A9C69ADC2924}" type="slidenum">
              <a:rPr lang="id-ID"/>
              <a:pPr/>
              <a:t>‹#›</a:t>
            </a:fld>
            <a:endParaRPr lang="id-ID"/>
          </a:p>
        </p:txBody>
      </p:sp>
    </p:spTree>
    <p:extLst>
      <p:ext uri="{BB962C8B-B14F-4D97-AF65-F5344CB8AC3E}">
        <p14:creationId xmlns:p14="http://schemas.microsoft.com/office/powerpoint/2010/main" xmlns="" val="115364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4763"/>
            <a:ext cx="9144000" cy="646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028" name="Title Placeholder 1"/>
          <p:cNvSpPr>
            <a:spLocks noGrp="1"/>
          </p:cNvSpPr>
          <p:nvPr>
            <p:ph type="title"/>
          </p:nvPr>
        </p:nvSpPr>
        <p:spPr bwMode="auto">
          <a:xfrm>
            <a:off x="1619250" y="1484313"/>
            <a:ext cx="706755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smtClean="0"/>
          </a:p>
        </p:txBody>
      </p:sp>
      <p:sp>
        <p:nvSpPr>
          <p:cNvPr id="1029" name="Text Placeholder 2"/>
          <p:cNvSpPr>
            <a:spLocks noGrp="1"/>
          </p:cNvSpPr>
          <p:nvPr>
            <p:ph type="body" idx="1"/>
          </p:nvPr>
        </p:nvSpPr>
        <p:spPr bwMode="auto">
          <a:xfrm>
            <a:off x="1619250" y="2636838"/>
            <a:ext cx="7067550" cy="348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45318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BA21ADF-367A-4B67-B248-0F13054874E5}" type="datetimeFigureOut">
              <a:rPr lang="id-ID"/>
              <a:pPr>
                <a:defRPr/>
              </a:pPr>
              <a:t>17/06/2015</a:t>
            </a:fld>
            <a:endParaRPr lang="id-ID"/>
          </a:p>
        </p:txBody>
      </p:sp>
      <p:sp>
        <p:nvSpPr>
          <p:cNvPr id="5" name="Footer Placeholder 4"/>
          <p:cNvSpPr>
            <a:spLocks noGrp="1"/>
          </p:cNvSpPr>
          <p:nvPr>
            <p:ph type="ftr" sz="quarter" idx="3"/>
          </p:nvPr>
        </p:nvSpPr>
        <p:spPr>
          <a:xfrm>
            <a:off x="3124200" y="64531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4531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EEBA9B6-A088-49D6-9BB7-177D55BF3EAF}" type="slidenum">
              <a:rPr lang="id-ID"/>
              <a:pPr/>
              <a:t>‹#›</a:t>
            </a:fld>
            <a:endParaRPr lang="id-ID"/>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4" r:id="rId3"/>
    <p:sldLayoutId id="2147483663" r:id="rId4"/>
    <p:sldLayoutId id="2147483664" r:id="rId5"/>
    <p:sldLayoutId id="2147483665" r:id="rId6"/>
    <p:sldLayoutId id="2147483666" r:id="rId7"/>
    <p:sldLayoutId id="2147483673" r:id="rId8"/>
    <p:sldLayoutId id="2147483667" r:id="rId9"/>
    <p:sldLayoutId id="2147483668" r:id="rId10"/>
    <p:sldLayoutId id="2147483669" r:id="rId11"/>
    <p:sldLayoutId id="2147483670" r:id="rId12"/>
  </p:sldLayoutIdLst>
  <p:timing>
    <p:tnLst>
      <p:par>
        <p:cTn id="1" dur="indefinite" restart="never" nodeType="tmRoot"/>
      </p:par>
    </p:tnLst>
  </p:timing>
  <p:txStyles>
    <p:titleStyle>
      <a:lvl1pPr algn="ctr" rtl="0" eaLnBrk="1" fontAlgn="base" hangingPunct="1">
        <a:spcBef>
          <a:spcPct val="0"/>
        </a:spcBef>
        <a:spcAft>
          <a:spcPct val="0"/>
        </a:spcAft>
        <a:defRPr sz="3000" b="1" kern="1200">
          <a:solidFill>
            <a:srgbClr val="0079B8"/>
          </a:solidFill>
          <a:latin typeface="Open Sans"/>
          <a:ea typeface="+mj-ea"/>
          <a:cs typeface="+mj-cs"/>
        </a:defRPr>
      </a:lvl1pPr>
      <a:lvl2pPr algn="ctr" rtl="0" eaLnBrk="1" fontAlgn="base" hangingPunct="1">
        <a:spcBef>
          <a:spcPct val="0"/>
        </a:spcBef>
        <a:spcAft>
          <a:spcPct val="0"/>
        </a:spcAft>
        <a:defRPr sz="3000" b="1">
          <a:solidFill>
            <a:srgbClr val="0079B8"/>
          </a:solidFill>
          <a:latin typeface="Open Sans" pitchFamily="-84" charset="0"/>
        </a:defRPr>
      </a:lvl2pPr>
      <a:lvl3pPr algn="ctr" rtl="0" eaLnBrk="1" fontAlgn="base" hangingPunct="1">
        <a:spcBef>
          <a:spcPct val="0"/>
        </a:spcBef>
        <a:spcAft>
          <a:spcPct val="0"/>
        </a:spcAft>
        <a:defRPr sz="3000" b="1">
          <a:solidFill>
            <a:srgbClr val="0079B8"/>
          </a:solidFill>
          <a:latin typeface="Open Sans" pitchFamily="-84" charset="0"/>
        </a:defRPr>
      </a:lvl3pPr>
      <a:lvl4pPr algn="ctr" rtl="0" eaLnBrk="1" fontAlgn="base" hangingPunct="1">
        <a:spcBef>
          <a:spcPct val="0"/>
        </a:spcBef>
        <a:spcAft>
          <a:spcPct val="0"/>
        </a:spcAft>
        <a:defRPr sz="3000" b="1">
          <a:solidFill>
            <a:srgbClr val="0079B8"/>
          </a:solidFill>
          <a:latin typeface="Open Sans" pitchFamily="-84" charset="0"/>
        </a:defRPr>
      </a:lvl4pPr>
      <a:lvl5pPr algn="ctr" rtl="0" eaLnBrk="1" fontAlgn="base" hangingPunct="1">
        <a:spcBef>
          <a:spcPct val="0"/>
        </a:spcBef>
        <a:spcAft>
          <a:spcPct val="0"/>
        </a:spcAft>
        <a:defRPr sz="3000" b="1">
          <a:solidFill>
            <a:srgbClr val="0079B8"/>
          </a:solidFill>
          <a:latin typeface="Open Sans" pitchFamily="-84" charset="0"/>
        </a:defRPr>
      </a:lvl5pPr>
      <a:lvl6pPr marL="457200" algn="ctr" rtl="0" eaLnBrk="1" fontAlgn="base" hangingPunct="1">
        <a:spcBef>
          <a:spcPct val="0"/>
        </a:spcBef>
        <a:spcAft>
          <a:spcPct val="0"/>
        </a:spcAft>
        <a:defRPr sz="3000" b="1">
          <a:solidFill>
            <a:srgbClr val="0079B8"/>
          </a:solidFill>
          <a:latin typeface="Open Sans" pitchFamily="-84" charset="0"/>
        </a:defRPr>
      </a:lvl6pPr>
      <a:lvl7pPr marL="914400" algn="ctr" rtl="0" eaLnBrk="1" fontAlgn="base" hangingPunct="1">
        <a:spcBef>
          <a:spcPct val="0"/>
        </a:spcBef>
        <a:spcAft>
          <a:spcPct val="0"/>
        </a:spcAft>
        <a:defRPr sz="3000" b="1">
          <a:solidFill>
            <a:srgbClr val="0079B8"/>
          </a:solidFill>
          <a:latin typeface="Open Sans" pitchFamily="-84" charset="0"/>
        </a:defRPr>
      </a:lvl7pPr>
      <a:lvl8pPr marL="1371600" algn="ctr" rtl="0" eaLnBrk="1" fontAlgn="base" hangingPunct="1">
        <a:spcBef>
          <a:spcPct val="0"/>
        </a:spcBef>
        <a:spcAft>
          <a:spcPct val="0"/>
        </a:spcAft>
        <a:defRPr sz="3000" b="1">
          <a:solidFill>
            <a:srgbClr val="0079B8"/>
          </a:solidFill>
          <a:latin typeface="Open Sans" pitchFamily="-84" charset="0"/>
        </a:defRPr>
      </a:lvl8pPr>
      <a:lvl9pPr marL="1828800" algn="ctr" rtl="0" eaLnBrk="1" fontAlgn="base" hangingPunct="1">
        <a:spcBef>
          <a:spcPct val="0"/>
        </a:spcBef>
        <a:spcAft>
          <a:spcPct val="0"/>
        </a:spcAft>
        <a:defRPr sz="3000" b="1">
          <a:solidFill>
            <a:srgbClr val="0079B8"/>
          </a:solidFill>
          <a:latin typeface="Open Sans" pitchFamily="-8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F4960-FAF1-477C-8118-92ED2AD83FE6}" type="datetimeFigureOut">
              <a:rPr lang="en-US" smtClean="0"/>
              <a:pPr/>
              <a:t>6/17/2015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8B5B7-DE13-4DA5-A413-3C33AF6ABA2F}" type="slidenum">
              <a:rPr lang="en-US" smtClean="0"/>
              <a:pPr/>
              <a:t>‹#›</a:t>
            </a:fld>
            <a:endParaRPr lang="en-US"/>
          </a:p>
        </p:txBody>
      </p:sp>
    </p:spTree>
    <p:extLst>
      <p:ext uri="{BB962C8B-B14F-4D97-AF65-F5344CB8AC3E}">
        <p14:creationId xmlns:p14="http://schemas.microsoft.com/office/powerpoint/2010/main" xmlns="" val="16193981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hyperlink" Target="http://www.creativecrash.com/tutorials/modeling-a-nurbs-head-general-concept-tutorial-/page3" TargetMode="External"/><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835150" y="2708275"/>
            <a:ext cx="7129463" cy="1470025"/>
          </a:xfrm>
        </p:spPr>
        <p:txBody>
          <a:bodyPr/>
          <a:lstStyle/>
          <a:p>
            <a:r>
              <a:rPr lang="en-US" sz="3200" dirty="0" smtClean="0"/>
              <a:t>3D &amp; Texture Mapping</a:t>
            </a:r>
            <a:endParaRPr lang="en-US" sz="3200" dirty="0"/>
          </a:p>
        </p:txBody>
      </p:sp>
      <p:sp>
        <p:nvSpPr>
          <p:cNvPr id="5123" name="Subtitle 2"/>
          <p:cNvSpPr>
            <a:spLocks noGrp="1"/>
          </p:cNvSpPr>
          <p:nvPr>
            <p:ph type="subTitle" idx="1"/>
          </p:nvPr>
        </p:nvSpPr>
        <p:spPr>
          <a:xfrm>
            <a:off x="2268538" y="4295775"/>
            <a:ext cx="6400800" cy="576263"/>
          </a:xfrm>
        </p:spPr>
        <p:txBody>
          <a:bodyPr/>
          <a:lstStyle/>
          <a:p>
            <a:r>
              <a:rPr lang="en-US" dirty="0" smtClean="0">
                <a:latin typeface="Open Sans" pitchFamily="-84" charset="0"/>
              </a:rPr>
              <a:t>Session </a:t>
            </a:r>
            <a:r>
              <a:rPr lang="en-US" dirty="0" smtClean="0">
                <a:latin typeface="Open Sans" pitchFamily="-84" charset="0"/>
              </a:rPr>
              <a:t>05</a:t>
            </a:r>
            <a:endParaRPr lang="en-US" dirty="0" smtClean="0">
              <a:latin typeface="Open Sans" pitchFamily="-8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677266" y="0"/>
            <a:ext cx="5818161" cy="5964071"/>
          </a:xfrm>
          <a:prstGeom prst="rect">
            <a:avLst/>
          </a:prstGeom>
          <a:noFill/>
          <a:ln w="9525">
            <a:noFill/>
            <a:miter lim="800000"/>
            <a:headEnd/>
            <a:tailEnd/>
          </a:ln>
          <a:effectLst/>
        </p:spPr>
      </p:pic>
      <p:sp>
        <p:nvSpPr>
          <p:cNvPr id="3" name="Rectangle 2"/>
          <p:cNvSpPr/>
          <p:nvPr/>
        </p:nvSpPr>
        <p:spPr>
          <a:xfrm>
            <a:off x="2449774" y="6012808"/>
            <a:ext cx="4572000" cy="646331"/>
          </a:xfrm>
          <a:prstGeom prst="rect">
            <a:avLst/>
          </a:prstGeom>
        </p:spPr>
        <p:txBody>
          <a:bodyPr>
            <a:spAutoFit/>
          </a:bodyPr>
          <a:lstStyle/>
          <a:p>
            <a:r>
              <a:rPr lang="en-US" i="1" dirty="0" smtClean="0">
                <a:solidFill>
                  <a:schemeClr val="bg1"/>
                </a:solidFill>
              </a:rPr>
              <a:t>Mirror half of the body to create the left arm and left leg.</a:t>
            </a: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677" y="214531"/>
            <a:ext cx="2242665" cy="369332"/>
          </a:xfrm>
          <a:prstGeom prst="rect">
            <a:avLst/>
          </a:prstGeom>
        </p:spPr>
        <p:txBody>
          <a:bodyPr wrap="none">
            <a:spAutoFit/>
          </a:bodyPr>
          <a:lstStyle/>
          <a:p>
            <a:r>
              <a:rPr lang="en-US" b="1" dirty="0" smtClean="0">
                <a:solidFill>
                  <a:schemeClr val="bg1"/>
                </a:solidFill>
              </a:rPr>
              <a:t>3. Refining </a:t>
            </a:r>
            <a:r>
              <a:rPr lang="en-US" b="1" dirty="0" smtClean="0">
                <a:solidFill>
                  <a:schemeClr val="bg1"/>
                </a:solidFill>
              </a:rPr>
              <a:t>the Model</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0" y="1282922"/>
            <a:ext cx="9144000" cy="2855192"/>
          </a:xfrm>
          <a:prstGeom prst="rect">
            <a:avLst/>
          </a:prstGeom>
          <a:noFill/>
          <a:ln w="9525">
            <a:noFill/>
            <a:miter lim="800000"/>
            <a:headEnd/>
            <a:tailEnd/>
          </a:ln>
          <a:effectLst/>
        </p:spPr>
      </p:pic>
      <p:sp>
        <p:nvSpPr>
          <p:cNvPr id="4" name="Rectangle 3"/>
          <p:cNvSpPr/>
          <p:nvPr/>
        </p:nvSpPr>
        <p:spPr>
          <a:xfrm>
            <a:off x="2217761" y="4293191"/>
            <a:ext cx="4572000" cy="646331"/>
          </a:xfrm>
          <a:prstGeom prst="rect">
            <a:avLst/>
          </a:prstGeom>
        </p:spPr>
        <p:txBody>
          <a:bodyPr>
            <a:spAutoFit/>
          </a:bodyPr>
          <a:lstStyle/>
          <a:p>
            <a:r>
              <a:rPr lang="en-US" i="1" dirty="0" smtClean="0">
                <a:solidFill>
                  <a:schemeClr val="bg1"/>
                </a:solidFill>
              </a:rPr>
              <a:t>Compare the rough model to the turnaround sketches</a:t>
            </a:r>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1446696"/>
            <a:ext cx="9144000" cy="2855192"/>
          </a:xfrm>
          <a:prstGeom prst="rect">
            <a:avLst/>
          </a:prstGeom>
          <a:noFill/>
          <a:ln w="9525">
            <a:noFill/>
            <a:miter lim="800000"/>
            <a:headEnd/>
            <a:tailEnd/>
          </a:ln>
          <a:effectLst/>
        </p:spPr>
      </p:pic>
      <p:sp>
        <p:nvSpPr>
          <p:cNvPr id="3" name="Rectangle 2"/>
          <p:cNvSpPr/>
          <p:nvPr/>
        </p:nvSpPr>
        <p:spPr>
          <a:xfrm>
            <a:off x="3265539" y="4418042"/>
            <a:ext cx="2203488" cy="369332"/>
          </a:xfrm>
          <a:prstGeom prst="rect">
            <a:avLst/>
          </a:prstGeom>
        </p:spPr>
        <p:txBody>
          <a:bodyPr wrap="none">
            <a:spAutoFit/>
          </a:bodyPr>
          <a:lstStyle/>
          <a:p>
            <a:r>
              <a:rPr lang="en-US" i="1" dirty="0" smtClean="0">
                <a:solidFill>
                  <a:schemeClr val="bg1"/>
                </a:solidFill>
              </a:rPr>
              <a:t>Proportions matched.</a:t>
            </a: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703444" y="0"/>
            <a:ext cx="6440556" cy="6858000"/>
          </a:xfrm>
          <a:prstGeom prst="rect">
            <a:avLst/>
          </a:prstGeom>
          <a:noFill/>
          <a:ln w="9525">
            <a:noFill/>
            <a:miter lim="800000"/>
            <a:headEnd/>
            <a:tailEnd/>
          </a:ln>
          <a:effectLst/>
        </p:spPr>
      </p:pic>
      <p:sp>
        <p:nvSpPr>
          <p:cNvPr id="3" name="Rectangle 2"/>
          <p:cNvSpPr/>
          <p:nvPr/>
        </p:nvSpPr>
        <p:spPr>
          <a:xfrm>
            <a:off x="338107" y="3215305"/>
            <a:ext cx="2342757" cy="369332"/>
          </a:xfrm>
          <a:prstGeom prst="rect">
            <a:avLst/>
          </a:prstGeom>
        </p:spPr>
        <p:txBody>
          <a:bodyPr wrap="none">
            <a:spAutoFit/>
          </a:bodyPr>
          <a:lstStyle/>
          <a:p>
            <a:r>
              <a:rPr lang="en-US" i="1" dirty="0" smtClean="0">
                <a:solidFill>
                  <a:schemeClr val="bg1"/>
                </a:solidFill>
              </a:rPr>
              <a:t>Adding detail in the leg</a:t>
            </a: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1"/>
            <a:ext cx="9183272" cy="5210629"/>
          </a:xfrm>
          <a:prstGeom prst="rect">
            <a:avLst/>
          </a:prstGeom>
          <a:noFill/>
          <a:ln w="9525">
            <a:noFill/>
            <a:miter lim="800000"/>
            <a:headEnd/>
            <a:tailEnd/>
          </a:ln>
          <a:effectLst/>
        </p:spPr>
      </p:pic>
      <p:sp>
        <p:nvSpPr>
          <p:cNvPr id="3" name="Rectangle 2"/>
          <p:cNvSpPr/>
          <p:nvPr/>
        </p:nvSpPr>
        <p:spPr>
          <a:xfrm>
            <a:off x="3350175" y="5276334"/>
            <a:ext cx="2182392" cy="369332"/>
          </a:xfrm>
          <a:prstGeom prst="rect">
            <a:avLst/>
          </a:prstGeom>
        </p:spPr>
        <p:txBody>
          <a:bodyPr wrap="none">
            <a:spAutoFit/>
          </a:bodyPr>
          <a:lstStyle/>
          <a:p>
            <a:r>
              <a:rPr lang="en-US" i="1" dirty="0" smtClean="0">
                <a:solidFill>
                  <a:schemeClr val="bg1"/>
                </a:solidFill>
              </a:rPr>
              <a:t>Extrude the cuffs out.</a:t>
            </a:r>
            <a:endParaRPr 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521209"/>
            <a:ext cx="9144000" cy="4043761"/>
          </a:xfrm>
          <a:prstGeom prst="rect">
            <a:avLst/>
          </a:prstGeom>
          <a:noFill/>
          <a:ln w="9525">
            <a:noFill/>
            <a:miter lim="800000"/>
            <a:headEnd/>
            <a:tailEnd/>
          </a:ln>
          <a:effectLst/>
        </p:spPr>
      </p:pic>
      <p:sp>
        <p:nvSpPr>
          <p:cNvPr id="3" name="Rectangle 2"/>
          <p:cNvSpPr/>
          <p:nvPr/>
        </p:nvSpPr>
        <p:spPr>
          <a:xfrm>
            <a:off x="2506359" y="4724791"/>
            <a:ext cx="3957109" cy="369332"/>
          </a:xfrm>
          <a:prstGeom prst="rect">
            <a:avLst/>
          </a:prstGeom>
        </p:spPr>
        <p:txBody>
          <a:bodyPr wrap="none">
            <a:spAutoFit/>
          </a:bodyPr>
          <a:lstStyle/>
          <a:p>
            <a:r>
              <a:rPr lang="en-US" i="1" dirty="0" smtClean="0">
                <a:solidFill>
                  <a:schemeClr val="bg1"/>
                </a:solidFill>
              </a:rPr>
              <a:t>Sequence showing the buildup of a hand</a:t>
            </a:r>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1" y="886052"/>
            <a:ext cx="9167773" cy="4063319"/>
          </a:xfrm>
          <a:prstGeom prst="rect">
            <a:avLst/>
          </a:prstGeom>
          <a:noFill/>
          <a:ln w="9525">
            <a:noFill/>
            <a:miter lim="800000"/>
            <a:headEnd/>
            <a:tailEnd/>
          </a:ln>
          <a:effectLst/>
        </p:spPr>
      </p:pic>
      <p:sp>
        <p:nvSpPr>
          <p:cNvPr id="3" name="Rectangle 2"/>
          <p:cNvSpPr/>
          <p:nvPr/>
        </p:nvSpPr>
        <p:spPr>
          <a:xfrm>
            <a:off x="2068286" y="5108806"/>
            <a:ext cx="4572000" cy="646331"/>
          </a:xfrm>
          <a:prstGeom prst="rect">
            <a:avLst/>
          </a:prstGeom>
        </p:spPr>
        <p:txBody>
          <a:bodyPr>
            <a:spAutoFit/>
          </a:bodyPr>
          <a:lstStyle/>
          <a:p>
            <a:r>
              <a:rPr lang="en-US" i="1" dirty="0" smtClean="0">
                <a:solidFill>
                  <a:schemeClr val="bg1"/>
                </a:solidFill>
              </a:rPr>
              <a:t>Sequence showing the buildup of a hand, shown from the underside</a:t>
            </a:r>
            <a:endParaRPr lang="en-U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622519"/>
            <a:ext cx="9144000" cy="3811142"/>
          </a:xfrm>
          <a:prstGeom prst="rect">
            <a:avLst/>
          </a:prstGeom>
          <a:noFill/>
          <a:ln w="9525">
            <a:noFill/>
            <a:miter lim="800000"/>
            <a:headEnd/>
            <a:tailEnd/>
          </a:ln>
          <a:effectLst/>
        </p:spPr>
      </p:pic>
      <p:sp>
        <p:nvSpPr>
          <p:cNvPr id="3" name="Rectangle 2"/>
          <p:cNvSpPr/>
          <p:nvPr/>
        </p:nvSpPr>
        <p:spPr>
          <a:xfrm>
            <a:off x="2770282" y="4449019"/>
            <a:ext cx="4038863" cy="369332"/>
          </a:xfrm>
          <a:prstGeom prst="rect">
            <a:avLst/>
          </a:prstGeom>
        </p:spPr>
        <p:txBody>
          <a:bodyPr wrap="none">
            <a:spAutoFit/>
          </a:bodyPr>
          <a:lstStyle/>
          <a:p>
            <a:r>
              <a:rPr lang="en-US" i="1" dirty="0" smtClean="0">
                <a:solidFill>
                  <a:schemeClr val="bg1"/>
                </a:solidFill>
              </a:rPr>
              <a:t>Sequence showing the buildup of an arm.</a:t>
            </a:r>
            <a:endParaRPr lang="en-U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898524" y="0"/>
            <a:ext cx="8246169" cy="6212114"/>
          </a:xfrm>
          <a:prstGeom prst="rect">
            <a:avLst/>
          </a:prstGeom>
          <a:noFill/>
          <a:ln w="9525">
            <a:noFill/>
            <a:miter lim="800000"/>
            <a:headEnd/>
            <a:tailEnd/>
          </a:ln>
          <a:effectLst/>
        </p:spPr>
      </p:pic>
      <p:sp>
        <p:nvSpPr>
          <p:cNvPr id="3" name="Rectangle 2"/>
          <p:cNvSpPr/>
          <p:nvPr/>
        </p:nvSpPr>
        <p:spPr>
          <a:xfrm>
            <a:off x="1400628" y="6284464"/>
            <a:ext cx="7467600" cy="369332"/>
          </a:xfrm>
          <a:prstGeom prst="rect">
            <a:avLst/>
          </a:prstGeom>
        </p:spPr>
        <p:txBody>
          <a:bodyPr wrap="square">
            <a:spAutoFit/>
          </a:bodyPr>
          <a:lstStyle/>
          <a:p>
            <a:r>
              <a:rPr lang="en-US" i="1" dirty="0" smtClean="0">
                <a:solidFill>
                  <a:schemeClr val="bg1"/>
                </a:solidFill>
              </a:rPr>
              <a:t>Sequence showing the buildup of the torso detail, from the front</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0" y="972457"/>
            <a:ext cx="9175450" cy="3499532"/>
          </a:xfrm>
          <a:prstGeom prst="rect">
            <a:avLst/>
          </a:prstGeom>
          <a:noFill/>
          <a:ln w="9525">
            <a:noFill/>
            <a:miter lim="800000"/>
            <a:headEnd/>
            <a:tailEnd/>
          </a:ln>
          <a:effectLst/>
        </p:spPr>
      </p:pic>
      <p:sp>
        <p:nvSpPr>
          <p:cNvPr id="3" name="Rectangle 2"/>
          <p:cNvSpPr/>
          <p:nvPr/>
        </p:nvSpPr>
        <p:spPr>
          <a:xfrm>
            <a:off x="2242457" y="4528235"/>
            <a:ext cx="4572000" cy="646331"/>
          </a:xfrm>
          <a:prstGeom prst="rect">
            <a:avLst/>
          </a:prstGeom>
        </p:spPr>
        <p:txBody>
          <a:bodyPr>
            <a:spAutoFit/>
          </a:bodyPr>
          <a:lstStyle/>
          <a:p>
            <a:r>
              <a:rPr lang="en-US" i="1" dirty="0" smtClean="0">
                <a:solidFill>
                  <a:schemeClr val="bg1"/>
                </a:solidFill>
              </a:rPr>
              <a:t>Sequence showing the buildup of the torso detail, from the back</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b="1" dirty="0" smtClean="0"/>
              <a:t>Box </a:t>
            </a:r>
            <a:r>
              <a:rPr lang="en-US" b="1" dirty="0" smtClean="0"/>
              <a:t>Modeling</a:t>
            </a:r>
          </a:p>
          <a:p>
            <a:r>
              <a:rPr lang="en-US" b="1" dirty="0" smtClean="0"/>
              <a:t>NURBS</a:t>
            </a:r>
          </a:p>
          <a:p>
            <a:r>
              <a:rPr lang="en-US" b="1" dirty="0" smtClean="0"/>
              <a:t>3D </a:t>
            </a:r>
            <a:r>
              <a:rPr lang="en-US" b="1" dirty="0" smtClean="0"/>
              <a:t>Sculpting</a:t>
            </a:r>
          </a:p>
          <a:p>
            <a:r>
              <a:rPr lang="en-US" b="1" dirty="0" smtClean="0"/>
              <a:t>Common </a:t>
            </a:r>
            <a:r>
              <a:rPr lang="en-US" b="1" dirty="0" smtClean="0"/>
              <a:t>Approaches</a:t>
            </a:r>
          </a:p>
          <a:p>
            <a:r>
              <a:rPr lang="en-US" b="1" dirty="0" smtClean="0"/>
              <a:t>Modeling </a:t>
            </a:r>
            <a:r>
              <a:rPr lang="en-US" b="1" dirty="0" smtClean="0"/>
              <a:t>Methodology</a:t>
            </a:r>
          </a:p>
          <a:p>
            <a:r>
              <a:rPr lang="en-US" b="1" dirty="0" smtClean="0"/>
              <a:t>Critical Analysis</a:t>
            </a:r>
            <a:endParaRPr lang="en-US" b="1" dirty="0"/>
          </a:p>
        </p:txBody>
      </p:sp>
    </p:spTree>
    <p:extLst>
      <p:ext uri="{BB962C8B-B14F-4D97-AF65-F5344CB8AC3E}">
        <p14:creationId xmlns:p14="http://schemas.microsoft.com/office/powerpoint/2010/main" xmlns="" val="1062448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1992610" y="0"/>
            <a:ext cx="7151390" cy="6858000"/>
          </a:xfrm>
          <a:prstGeom prst="rect">
            <a:avLst/>
          </a:prstGeom>
          <a:noFill/>
          <a:ln w="9525">
            <a:noFill/>
            <a:miter lim="800000"/>
            <a:headEnd/>
            <a:tailEnd/>
          </a:ln>
          <a:effectLst/>
        </p:spPr>
      </p:pic>
      <p:sp>
        <p:nvSpPr>
          <p:cNvPr id="3" name="Rectangle 2"/>
          <p:cNvSpPr/>
          <p:nvPr/>
        </p:nvSpPr>
        <p:spPr>
          <a:xfrm>
            <a:off x="0" y="2075320"/>
            <a:ext cx="1843314" cy="1200329"/>
          </a:xfrm>
          <a:prstGeom prst="rect">
            <a:avLst/>
          </a:prstGeom>
        </p:spPr>
        <p:txBody>
          <a:bodyPr wrap="square">
            <a:spAutoFit/>
          </a:bodyPr>
          <a:lstStyle/>
          <a:p>
            <a:r>
              <a:rPr lang="en-US" i="1" dirty="0" smtClean="0">
                <a:solidFill>
                  <a:schemeClr val="bg1"/>
                </a:solidFill>
              </a:rPr>
              <a:t>Sequence showing the buildup of the head detail</a:t>
            </a:r>
            <a:endParaRPr lang="en-US"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45684" y="-1"/>
            <a:ext cx="9215176" cy="5109030"/>
          </a:xfrm>
          <a:prstGeom prst="rect">
            <a:avLst/>
          </a:prstGeom>
          <a:noFill/>
          <a:ln w="9525">
            <a:noFill/>
            <a:miter lim="800000"/>
            <a:headEnd/>
            <a:tailEnd/>
          </a:ln>
          <a:effectLst/>
        </p:spPr>
      </p:pic>
      <p:sp>
        <p:nvSpPr>
          <p:cNvPr id="3" name="Rectangle 2"/>
          <p:cNvSpPr/>
          <p:nvPr/>
        </p:nvSpPr>
        <p:spPr>
          <a:xfrm>
            <a:off x="1923142" y="5253949"/>
            <a:ext cx="4572000" cy="646331"/>
          </a:xfrm>
          <a:prstGeom prst="rect">
            <a:avLst/>
          </a:prstGeom>
        </p:spPr>
        <p:txBody>
          <a:bodyPr>
            <a:spAutoFit/>
          </a:bodyPr>
          <a:lstStyle/>
          <a:p>
            <a:r>
              <a:rPr lang="en-US" i="1" dirty="0" smtClean="0">
                <a:solidFill>
                  <a:schemeClr val="bg1"/>
                </a:solidFill>
              </a:rPr>
              <a:t>The completed character in wireframe and shaded</a:t>
            </a:r>
            <a:endParaRPr lang="en-U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NURBS</a:t>
            </a:r>
            <a:endParaRPr lang="en-US" dirty="0"/>
          </a:p>
        </p:txBody>
      </p:sp>
      <p:sp>
        <p:nvSpPr>
          <p:cNvPr id="3" name="Content Placeholder 2"/>
          <p:cNvSpPr>
            <a:spLocks noGrp="1"/>
          </p:cNvSpPr>
          <p:nvPr>
            <p:ph idx="1"/>
          </p:nvPr>
        </p:nvSpPr>
        <p:spPr/>
        <p:txBody>
          <a:bodyPr/>
          <a:lstStyle/>
          <a:p>
            <a:r>
              <a:rPr lang="en-US" b="1" dirty="0" smtClean="0"/>
              <a:t>NURBS</a:t>
            </a:r>
            <a:r>
              <a:rPr lang="en-US" dirty="0" smtClean="0"/>
              <a:t> is an acronym for “Non Uniform Rational Basis </a:t>
            </a:r>
            <a:r>
              <a:rPr lang="en-US" dirty="0" err="1" smtClean="0"/>
              <a:t>Spline</a:t>
            </a:r>
            <a:endParaRPr lang="en-US" dirty="0" smtClean="0"/>
          </a:p>
          <a:p>
            <a:r>
              <a:rPr lang="en-US" dirty="0" smtClean="0"/>
              <a:t>it is a form </a:t>
            </a:r>
            <a:r>
              <a:rPr lang="en-US" dirty="0" smtClean="0"/>
              <a:t>of modeling </a:t>
            </a:r>
            <a:r>
              <a:rPr lang="en-US" dirty="0" smtClean="0"/>
              <a:t>that uses curved surfaces based on relatively few data </a:t>
            </a:r>
            <a:r>
              <a:rPr lang="en-US" dirty="0" smtClean="0"/>
              <a:t>points</a:t>
            </a:r>
          </a:p>
          <a:p>
            <a:r>
              <a:rPr lang="en-US" dirty="0" smtClean="0"/>
              <a:t>used extensively in the film industry for quite a while, and have limited use </a:t>
            </a:r>
            <a:r>
              <a:rPr lang="en-US" dirty="0" smtClean="0"/>
              <a:t>in the </a:t>
            </a:r>
            <a:r>
              <a:rPr lang="en-US" dirty="0" smtClean="0"/>
              <a:t>gaming industry</a:t>
            </a:r>
            <a:r>
              <a:rPr lang="en-US" dirty="0" smtClean="0"/>
              <a:t>.</a:t>
            </a:r>
          </a:p>
          <a:p>
            <a:r>
              <a:rPr lang="en-US" dirty="0" smtClean="0"/>
              <a:t>A NURBS </a:t>
            </a:r>
            <a:r>
              <a:rPr lang="en-US" dirty="0" err="1" smtClean="0"/>
              <a:t>spline</a:t>
            </a:r>
            <a:r>
              <a:rPr lang="en-US" dirty="0" smtClean="0"/>
              <a:t> is made up of </a:t>
            </a:r>
            <a:r>
              <a:rPr lang="en-US" i="1" dirty="0" smtClean="0"/>
              <a:t>control </a:t>
            </a:r>
            <a:r>
              <a:rPr lang="en-US" i="1" dirty="0" smtClean="0"/>
              <a:t>vertices (CV)</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1" y="0"/>
            <a:ext cx="9140766" cy="6178013"/>
          </a:xfrm>
          <a:prstGeom prst="rect">
            <a:avLst/>
          </a:prstGeom>
          <a:noFill/>
          <a:ln w="9525">
            <a:noFill/>
            <a:miter lim="800000"/>
            <a:headEnd/>
            <a:tailEnd/>
          </a:ln>
          <a:effectLst/>
        </p:spPr>
      </p:pic>
      <p:sp>
        <p:nvSpPr>
          <p:cNvPr id="3" name="Rectangle 2"/>
          <p:cNvSpPr/>
          <p:nvPr/>
        </p:nvSpPr>
        <p:spPr>
          <a:xfrm>
            <a:off x="2234927" y="6277820"/>
            <a:ext cx="4122603" cy="369332"/>
          </a:xfrm>
          <a:prstGeom prst="rect">
            <a:avLst/>
          </a:prstGeom>
        </p:spPr>
        <p:txBody>
          <a:bodyPr wrap="none">
            <a:spAutoFit/>
          </a:bodyPr>
          <a:lstStyle/>
          <a:p>
            <a:r>
              <a:rPr lang="en-US" i="1" dirty="0" smtClean="0">
                <a:solidFill>
                  <a:schemeClr val="bg1"/>
                </a:solidFill>
              </a:rPr>
              <a:t>A NURBS </a:t>
            </a:r>
            <a:r>
              <a:rPr lang="en-US" i="1" dirty="0" err="1" smtClean="0">
                <a:solidFill>
                  <a:schemeClr val="bg1"/>
                </a:solidFill>
              </a:rPr>
              <a:t>spline</a:t>
            </a:r>
            <a:r>
              <a:rPr lang="en-US" i="1" dirty="0" smtClean="0">
                <a:solidFill>
                  <a:schemeClr val="bg1"/>
                </a:solidFill>
              </a:rPr>
              <a:t> defined by control vertices</a:t>
            </a:r>
            <a:endParaRPr lang="en-US"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NURBS</a:t>
            </a:r>
            <a:endParaRPr lang="en-US" dirty="0"/>
          </a:p>
        </p:txBody>
      </p:sp>
      <p:sp>
        <p:nvSpPr>
          <p:cNvPr id="3" name="Content Placeholder 2"/>
          <p:cNvSpPr>
            <a:spLocks noGrp="1"/>
          </p:cNvSpPr>
          <p:nvPr>
            <p:ph idx="1"/>
          </p:nvPr>
        </p:nvSpPr>
        <p:spPr/>
        <p:txBody>
          <a:bodyPr/>
          <a:lstStyle/>
          <a:p>
            <a:r>
              <a:rPr lang="en-US" b="1" dirty="0" smtClean="0"/>
              <a:t>NURBS</a:t>
            </a:r>
            <a:r>
              <a:rPr lang="en-US" dirty="0" smtClean="0"/>
              <a:t> </a:t>
            </a:r>
            <a:r>
              <a:rPr lang="en-US" dirty="0" smtClean="0"/>
              <a:t>surface </a:t>
            </a:r>
            <a:r>
              <a:rPr lang="en-US" dirty="0" smtClean="0"/>
              <a:t>is a curved 3D mesh that is defined by multiple </a:t>
            </a:r>
            <a:r>
              <a:rPr lang="en-US" dirty="0" smtClean="0"/>
              <a:t>NURBS </a:t>
            </a:r>
            <a:r>
              <a:rPr lang="en-US" dirty="0" err="1" smtClean="0"/>
              <a:t>splines</a:t>
            </a:r>
            <a:r>
              <a:rPr lang="en-US" dirty="0" smtClean="0"/>
              <a:t> </a:t>
            </a:r>
            <a:r>
              <a:rPr lang="en-US" dirty="0" smtClean="0"/>
              <a:t>and is often referred to as a </a:t>
            </a:r>
            <a:r>
              <a:rPr lang="en-US" i="1" dirty="0" smtClean="0"/>
              <a:t>patch</a:t>
            </a:r>
          </a:p>
          <a:p>
            <a:r>
              <a:rPr lang="en-US" dirty="0" smtClean="0"/>
              <a:t>NURBS surfaces </a:t>
            </a:r>
            <a:r>
              <a:rPr lang="en-US" dirty="0" smtClean="0"/>
              <a:t>generally have </a:t>
            </a:r>
            <a:r>
              <a:rPr lang="en-US" dirty="0" smtClean="0"/>
              <a:t>four </a:t>
            </a:r>
            <a:r>
              <a:rPr lang="en-US" dirty="0" smtClean="0"/>
              <a:t>sides</a:t>
            </a:r>
          </a:p>
          <a:p>
            <a:r>
              <a:rPr lang="en-US" dirty="0" smtClean="0"/>
              <a:t>Arm can be modeled </a:t>
            </a:r>
            <a:r>
              <a:rPr lang="en-US" dirty="0" smtClean="0"/>
              <a:t>by wrapping the NURBS surface into a basic cylindrical shape and </a:t>
            </a:r>
            <a:r>
              <a:rPr lang="en-US" dirty="0" smtClean="0"/>
              <a:t>then refined </a:t>
            </a:r>
            <a:r>
              <a:rPr lang="en-US" dirty="0" smtClean="0"/>
              <a:t>to </a:t>
            </a:r>
            <a:r>
              <a:rPr lang="en-US" dirty="0" smtClean="0"/>
              <a:t>add </a:t>
            </a:r>
            <a:r>
              <a:rPr lang="en-US" dirty="0" smtClean="0"/>
              <a:t>support for joints, muscle bulges, and other </a:t>
            </a:r>
            <a:r>
              <a:rPr lang="en-US" dirty="0" smtClean="0"/>
              <a:t>definition</a:t>
            </a:r>
          </a:p>
          <a:p>
            <a:r>
              <a:rPr lang="en-US" dirty="0" smtClean="0"/>
              <a:t>face is </a:t>
            </a:r>
            <a:r>
              <a:rPr lang="en-US" dirty="0" smtClean="0"/>
              <a:t>divided into </a:t>
            </a:r>
            <a:r>
              <a:rPr lang="en-US" dirty="0" smtClean="0"/>
              <a:t>sections with a patch circling the mouth, a patch circling the eyes, and </a:t>
            </a:r>
            <a:r>
              <a:rPr lang="en-US" dirty="0" smtClean="0"/>
              <a:t>additional patches </a:t>
            </a:r>
            <a:r>
              <a:rPr lang="en-US" dirty="0" smtClean="0"/>
              <a:t>to support the remaining facial structures and to bridge the other patches.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2119086" y="0"/>
            <a:ext cx="4554311" cy="5746304"/>
          </a:xfrm>
          <a:prstGeom prst="rect">
            <a:avLst/>
          </a:prstGeom>
          <a:noFill/>
          <a:ln w="9525">
            <a:noFill/>
            <a:miter lim="800000"/>
            <a:headEnd/>
            <a:tailEnd/>
          </a:ln>
          <a:effectLst/>
        </p:spPr>
      </p:pic>
      <p:sp>
        <p:nvSpPr>
          <p:cNvPr id="3" name="Rectangle 2"/>
          <p:cNvSpPr/>
          <p:nvPr/>
        </p:nvSpPr>
        <p:spPr>
          <a:xfrm>
            <a:off x="2024743" y="5950635"/>
            <a:ext cx="4572000" cy="646331"/>
          </a:xfrm>
          <a:prstGeom prst="rect">
            <a:avLst/>
          </a:prstGeom>
        </p:spPr>
        <p:txBody>
          <a:bodyPr>
            <a:spAutoFit/>
          </a:bodyPr>
          <a:lstStyle/>
          <a:p>
            <a:r>
              <a:rPr lang="en-US" i="1" dirty="0" smtClean="0">
                <a:solidFill>
                  <a:schemeClr val="bg1"/>
                </a:solidFill>
              </a:rPr>
              <a:t>The curves that define the facial features generally follow the direction of the muscles.</a:t>
            </a:r>
            <a:endParaRPr lang="en-US"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2110695" y="0"/>
            <a:ext cx="5293446" cy="6386286"/>
          </a:xfrm>
          <a:prstGeom prst="rect">
            <a:avLst/>
          </a:prstGeom>
          <a:noFill/>
          <a:ln w="9525">
            <a:noFill/>
            <a:miter lim="800000"/>
            <a:headEnd/>
            <a:tailEnd/>
          </a:ln>
          <a:effectLst/>
        </p:spPr>
      </p:pic>
      <p:sp>
        <p:nvSpPr>
          <p:cNvPr id="3" name="Rectangle 2"/>
          <p:cNvSpPr/>
          <p:nvPr/>
        </p:nvSpPr>
        <p:spPr>
          <a:xfrm>
            <a:off x="0" y="6488668"/>
            <a:ext cx="10493828" cy="369332"/>
          </a:xfrm>
          <a:prstGeom prst="rect">
            <a:avLst/>
          </a:prstGeom>
        </p:spPr>
        <p:txBody>
          <a:bodyPr wrap="square">
            <a:spAutoFit/>
          </a:bodyPr>
          <a:lstStyle/>
          <a:p>
            <a:r>
              <a:rPr lang="en-US" i="1" dirty="0" smtClean="0">
                <a:solidFill>
                  <a:schemeClr val="bg1"/>
                </a:solidFill>
              </a:rPr>
              <a:t>The muscles of the head are divided into three groups. These are the scalp, face and mastication</a:t>
            </a:r>
            <a:endParaRPr lang="en-US"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04800" y="0"/>
            <a:ext cx="8055429" cy="4994143"/>
          </a:xfrm>
          <a:prstGeom prst="rect">
            <a:avLst/>
          </a:prstGeom>
          <a:noFill/>
          <a:ln w="9525">
            <a:noFill/>
            <a:miter lim="800000"/>
            <a:headEnd/>
            <a:tailEnd/>
          </a:ln>
          <a:effectLst/>
        </p:spPr>
      </p:pic>
      <p:sp>
        <p:nvSpPr>
          <p:cNvPr id="3" name="Rectangle 2"/>
          <p:cNvSpPr/>
          <p:nvPr/>
        </p:nvSpPr>
        <p:spPr>
          <a:xfrm>
            <a:off x="2053772" y="5122093"/>
            <a:ext cx="4572000" cy="1200329"/>
          </a:xfrm>
          <a:prstGeom prst="rect">
            <a:avLst/>
          </a:prstGeom>
        </p:spPr>
        <p:txBody>
          <a:bodyPr>
            <a:spAutoFit/>
          </a:bodyPr>
          <a:lstStyle/>
          <a:p>
            <a:r>
              <a:rPr lang="en-US" i="1" dirty="0" smtClean="0">
                <a:solidFill>
                  <a:schemeClr val="bg1"/>
                </a:solidFill>
              </a:rPr>
              <a:t>The first curve defines the profile and middle of the head. It starts on the inside of the mouth and ends at the base of the neck.</a:t>
            </a:r>
            <a:r>
              <a:rPr lang="en-US" dirty="0" smtClean="0">
                <a:solidFill>
                  <a:schemeClr val="bg1"/>
                </a:solidFill>
              </a:rPr>
              <a:t/>
            </a:r>
            <a:br>
              <a:rPr lang="en-US" dirty="0" smtClean="0">
                <a:solidFill>
                  <a:schemeClr val="bg1"/>
                </a:solidFill>
              </a:rPr>
            </a:br>
            <a:endParaRPr lang="en-US"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653144" y="-1"/>
            <a:ext cx="3294742" cy="6984853"/>
          </a:xfrm>
          <a:prstGeom prst="rect">
            <a:avLst/>
          </a:prstGeom>
          <a:noFill/>
          <a:ln w="9525">
            <a:noFill/>
            <a:miter lim="800000"/>
            <a:headEnd/>
            <a:tailEnd/>
          </a:ln>
          <a:effectLst/>
        </p:spPr>
      </p:pic>
      <p:sp>
        <p:nvSpPr>
          <p:cNvPr id="3" name="Rectangle 2"/>
          <p:cNvSpPr/>
          <p:nvPr/>
        </p:nvSpPr>
        <p:spPr>
          <a:xfrm>
            <a:off x="4172858" y="2022679"/>
            <a:ext cx="4971142" cy="1477328"/>
          </a:xfrm>
          <a:prstGeom prst="rect">
            <a:avLst/>
          </a:prstGeom>
        </p:spPr>
        <p:txBody>
          <a:bodyPr wrap="square">
            <a:spAutoFit/>
          </a:bodyPr>
          <a:lstStyle/>
          <a:p>
            <a:r>
              <a:rPr lang="en-US" i="1" dirty="0" smtClean="0">
                <a:solidFill>
                  <a:schemeClr val="bg1"/>
                </a:solidFill>
              </a:rPr>
              <a:t>The first three curves against a template. The second and third ones begin to define the side of the nose and gradually turn away from the first one. Their farthest points from the first curve is at the back of the head.</a:t>
            </a:r>
            <a:endParaRPr lang="en-US"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88001" y="0"/>
            <a:ext cx="3924520" cy="6858000"/>
          </a:xfrm>
          <a:prstGeom prst="rect">
            <a:avLst/>
          </a:prstGeom>
          <a:noFill/>
          <a:ln w="9525">
            <a:noFill/>
            <a:miter lim="800000"/>
            <a:headEnd/>
            <a:tailEnd/>
          </a:ln>
          <a:effectLst/>
        </p:spPr>
      </p:pic>
      <p:sp>
        <p:nvSpPr>
          <p:cNvPr id="3" name="Rectangle 2"/>
          <p:cNvSpPr/>
          <p:nvPr/>
        </p:nvSpPr>
        <p:spPr>
          <a:xfrm>
            <a:off x="4100286" y="2801035"/>
            <a:ext cx="4572000" cy="646331"/>
          </a:xfrm>
          <a:prstGeom prst="rect">
            <a:avLst/>
          </a:prstGeom>
        </p:spPr>
        <p:txBody>
          <a:bodyPr>
            <a:spAutoFit/>
          </a:bodyPr>
          <a:lstStyle/>
          <a:p>
            <a:r>
              <a:rPr lang="en-US" i="1" dirty="0" smtClean="0">
                <a:solidFill>
                  <a:schemeClr val="bg1"/>
                </a:solidFill>
              </a:rPr>
              <a:t>Editing the curves on the partial loft against a </a:t>
            </a:r>
            <a:r>
              <a:rPr lang="en-US" i="1" dirty="0" err="1" smtClean="0">
                <a:solidFill>
                  <a:schemeClr val="bg1"/>
                </a:solidFill>
              </a:rPr>
              <a:t>templated</a:t>
            </a:r>
            <a:r>
              <a:rPr lang="en-US" i="1" dirty="0" smtClean="0">
                <a:solidFill>
                  <a:schemeClr val="bg1"/>
                </a:solidFill>
              </a:rPr>
              <a:t> three dimensional head.</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Box </a:t>
            </a:r>
            <a:r>
              <a:rPr lang="en-US" dirty="0" smtClean="0"/>
              <a:t>Modeling</a:t>
            </a:r>
            <a:endParaRPr lang="en-US" dirty="0"/>
          </a:p>
        </p:txBody>
      </p:sp>
      <p:sp>
        <p:nvSpPr>
          <p:cNvPr id="3" name="Content Placeholder 2"/>
          <p:cNvSpPr>
            <a:spLocks noGrp="1"/>
          </p:cNvSpPr>
          <p:nvPr>
            <p:ph idx="1"/>
          </p:nvPr>
        </p:nvSpPr>
        <p:spPr/>
        <p:txBody>
          <a:bodyPr/>
          <a:lstStyle/>
          <a:p>
            <a:r>
              <a:rPr lang="en-US" dirty="0" smtClean="0"/>
              <a:t>Box modeling is just as the name implies</a:t>
            </a:r>
            <a:r>
              <a:rPr lang="en-US" dirty="0" smtClean="0"/>
              <a:t>.</a:t>
            </a:r>
          </a:p>
          <a:p>
            <a:r>
              <a:rPr lang="en-US" dirty="0" smtClean="0"/>
              <a:t>start with a polygon box, and </a:t>
            </a:r>
            <a:r>
              <a:rPr lang="en-US" dirty="0" smtClean="0"/>
              <a:t>cut, extrude</a:t>
            </a:r>
            <a:r>
              <a:rPr lang="en-US" dirty="0" smtClean="0"/>
              <a:t>, and refine until you have a finished model</a:t>
            </a:r>
            <a:r>
              <a:rPr lang="en-US" dirty="0" smtClean="0"/>
              <a:t>.</a:t>
            </a:r>
          </a:p>
          <a:p>
            <a:r>
              <a:rPr lang="en-US" dirty="0" smtClean="0"/>
              <a:t>freeform approach </a:t>
            </a:r>
            <a:r>
              <a:rPr lang="en-US" dirty="0" smtClean="0"/>
              <a:t>to modeling</a:t>
            </a:r>
            <a:r>
              <a:rPr lang="en-US" dirty="0" smtClean="0"/>
              <a:t>, and it somewhat mimics the process of sculpting with clay.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12738" y="-49394"/>
            <a:ext cx="9225353" cy="6145393"/>
          </a:xfrm>
          <a:prstGeom prst="rect">
            <a:avLst/>
          </a:prstGeom>
          <a:noFill/>
          <a:ln w="9525">
            <a:noFill/>
            <a:miter lim="800000"/>
            <a:headEnd/>
            <a:tailEnd/>
          </a:ln>
          <a:effectLst/>
        </p:spPr>
      </p:pic>
      <p:sp>
        <p:nvSpPr>
          <p:cNvPr id="3" name="Rectangle 2"/>
          <p:cNvSpPr/>
          <p:nvPr/>
        </p:nvSpPr>
        <p:spPr>
          <a:xfrm>
            <a:off x="2227943" y="6211669"/>
            <a:ext cx="4572000" cy="646331"/>
          </a:xfrm>
          <a:prstGeom prst="rect">
            <a:avLst/>
          </a:prstGeom>
        </p:spPr>
        <p:txBody>
          <a:bodyPr>
            <a:spAutoFit/>
          </a:bodyPr>
          <a:lstStyle/>
          <a:p>
            <a:r>
              <a:rPr lang="en-US" i="1" dirty="0" smtClean="0">
                <a:solidFill>
                  <a:schemeClr val="bg1"/>
                </a:solidFill>
              </a:rPr>
              <a:t>Edit the points so that the curves in both the U and V directions flow smoothly.</a:t>
            </a:r>
            <a:endParaRPr lang="en-US"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0" y="0"/>
            <a:ext cx="9191221" cy="6023429"/>
          </a:xfrm>
          <a:prstGeom prst="rect">
            <a:avLst/>
          </a:prstGeom>
          <a:noFill/>
          <a:ln w="9525">
            <a:noFill/>
            <a:miter lim="800000"/>
            <a:headEnd/>
            <a:tailEnd/>
          </a:ln>
          <a:effectLst/>
        </p:spPr>
      </p:pic>
      <p:sp>
        <p:nvSpPr>
          <p:cNvPr id="3" name="Rectangle 2"/>
          <p:cNvSpPr/>
          <p:nvPr/>
        </p:nvSpPr>
        <p:spPr>
          <a:xfrm>
            <a:off x="1" y="6066971"/>
            <a:ext cx="9144000" cy="646331"/>
          </a:xfrm>
          <a:prstGeom prst="rect">
            <a:avLst/>
          </a:prstGeom>
        </p:spPr>
        <p:txBody>
          <a:bodyPr wrap="square">
            <a:spAutoFit/>
          </a:bodyPr>
          <a:lstStyle/>
          <a:p>
            <a:r>
              <a:rPr lang="en-US" i="1" dirty="0" smtClean="0">
                <a:solidFill>
                  <a:schemeClr val="bg1"/>
                </a:solidFill>
              </a:rPr>
              <a:t>The finished half face. Note the directions of the U and </a:t>
            </a:r>
            <a:r>
              <a:rPr lang="en-US" i="1" dirty="0" err="1" smtClean="0">
                <a:solidFill>
                  <a:schemeClr val="bg1"/>
                </a:solidFill>
              </a:rPr>
              <a:t>Vcurves</a:t>
            </a:r>
            <a:r>
              <a:rPr lang="en-US" i="1" dirty="0" smtClean="0">
                <a:solidFill>
                  <a:schemeClr val="bg1"/>
                </a:solidFill>
              </a:rPr>
              <a:t>. The placement of points on each curve will determine the success of your connecting lines.</a:t>
            </a:r>
            <a:endParaRPr lang="en-US"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p:cNvPicPr>
            <a:picLocks noChangeAspect="1" noChangeArrowheads="1"/>
          </p:cNvPicPr>
          <p:nvPr/>
        </p:nvPicPr>
        <p:blipFill>
          <a:blip r:embed="rId2" cstate="print"/>
          <a:srcRect/>
          <a:stretch>
            <a:fillRect/>
          </a:stretch>
        </p:blipFill>
        <p:spPr bwMode="auto">
          <a:xfrm>
            <a:off x="2847749" y="0"/>
            <a:ext cx="3711387" cy="6328229"/>
          </a:xfrm>
          <a:prstGeom prst="rect">
            <a:avLst/>
          </a:prstGeom>
          <a:noFill/>
          <a:ln w="9525">
            <a:noFill/>
            <a:miter lim="800000"/>
            <a:headEnd/>
            <a:tailEnd/>
          </a:ln>
          <a:effectLst/>
        </p:spPr>
      </p:pic>
      <p:sp>
        <p:nvSpPr>
          <p:cNvPr id="4" name="Rectangle 3"/>
          <p:cNvSpPr/>
          <p:nvPr/>
        </p:nvSpPr>
        <p:spPr>
          <a:xfrm>
            <a:off x="2169885" y="6313714"/>
            <a:ext cx="9847944" cy="369332"/>
          </a:xfrm>
          <a:prstGeom prst="rect">
            <a:avLst/>
          </a:prstGeom>
        </p:spPr>
        <p:txBody>
          <a:bodyPr wrap="square">
            <a:spAutoFit/>
          </a:bodyPr>
          <a:lstStyle/>
          <a:p>
            <a:r>
              <a:rPr lang="en-US" i="1" dirty="0" smtClean="0">
                <a:solidFill>
                  <a:schemeClr val="bg1"/>
                </a:solidFill>
              </a:rPr>
              <a:t>Curves are duplicated and mirrored for the other half.</a:t>
            </a:r>
            <a:endParaRPr lang="en-US" dirty="0">
              <a:solidFill>
                <a:schemeClr val="bg1"/>
              </a:solidFill>
            </a:endParaRPr>
          </a:p>
        </p:txBody>
      </p:sp>
      <p:sp>
        <p:nvSpPr>
          <p:cNvPr id="5" name="TextBox 4"/>
          <p:cNvSpPr txBox="1"/>
          <p:nvPr/>
        </p:nvSpPr>
        <p:spPr>
          <a:xfrm>
            <a:off x="6487886" y="4630057"/>
            <a:ext cx="2656114" cy="1754326"/>
          </a:xfrm>
          <a:prstGeom prst="rect">
            <a:avLst/>
          </a:prstGeom>
          <a:noFill/>
        </p:spPr>
        <p:txBody>
          <a:bodyPr wrap="square" rtlCol="0">
            <a:spAutoFit/>
          </a:bodyPr>
          <a:lstStyle/>
          <a:p>
            <a:r>
              <a:rPr lang="en-US" dirty="0" smtClean="0">
                <a:solidFill>
                  <a:schemeClr val="bg1"/>
                </a:solidFill>
              </a:rPr>
              <a:t>More info:</a:t>
            </a:r>
            <a:br>
              <a:rPr lang="en-US" dirty="0" smtClean="0">
                <a:solidFill>
                  <a:schemeClr val="bg1"/>
                </a:solidFill>
              </a:rPr>
            </a:br>
            <a:r>
              <a:rPr lang="en-US" dirty="0" smtClean="0">
                <a:solidFill>
                  <a:schemeClr val="bg1"/>
                </a:solidFill>
              </a:rPr>
              <a:t> </a:t>
            </a:r>
            <a:r>
              <a:rPr lang="en-US" dirty="0" smtClean="0">
                <a:solidFill>
                  <a:schemeClr val="bg1"/>
                </a:solidFill>
                <a:hlinkClick r:id="rId3"/>
              </a:rPr>
              <a:t>http://www.creativecrash.com/tutorials/modeling-a-nurbs-head-general-concept-tutorial-/</a:t>
            </a:r>
            <a:r>
              <a:rPr lang="en-US" dirty="0" smtClean="0">
                <a:solidFill>
                  <a:schemeClr val="bg1"/>
                </a:solidFill>
                <a:hlinkClick r:id="rId3"/>
              </a:rPr>
              <a:t>page3</a:t>
            </a:r>
            <a:r>
              <a:rPr lang="en-US" dirty="0" smtClean="0">
                <a:solidFill>
                  <a:schemeClr val="bg1"/>
                </a:solidFill>
              </a:rPr>
              <a:t> </a:t>
            </a:r>
            <a:endParaRPr lang="en-US"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NURBS</a:t>
            </a:r>
            <a:endParaRPr lang="en-US" dirty="0"/>
          </a:p>
        </p:txBody>
      </p:sp>
      <p:sp>
        <p:nvSpPr>
          <p:cNvPr id="3" name="Content Placeholder 2"/>
          <p:cNvSpPr>
            <a:spLocks noGrp="1"/>
          </p:cNvSpPr>
          <p:nvPr>
            <p:ph idx="1"/>
          </p:nvPr>
        </p:nvSpPr>
        <p:spPr/>
        <p:txBody>
          <a:bodyPr/>
          <a:lstStyle/>
          <a:p>
            <a:r>
              <a:rPr lang="en-US" dirty="0" smtClean="0"/>
              <a:t>Resolution independent</a:t>
            </a:r>
          </a:p>
          <a:p>
            <a:r>
              <a:rPr lang="en-US" dirty="0" smtClean="0"/>
              <a:t>Can tessellate “on the fly”</a:t>
            </a:r>
          </a:p>
          <a:p>
            <a:r>
              <a:rPr lang="en-US" dirty="0" smtClean="0"/>
              <a:t>Curved surfaces</a:t>
            </a:r>
          </a:p>
          <a:p>
            <a:r>
              <a:rPr lang="en-US" dirty="0" smtClean="0"/>
              <a:t>Inherent mapping coordinates</a:t>
            </a:r>
            <a:endParaRPr lang="en-US" dirty="0"/>
          </a:p>
        </p:txBody>
      </p:sp>
      <p:sp>
        <p:nvSpPr>
          <p:cNvPr id="4" name="Subtitle 3"/>
          <p:cNvSpPr>
            <a:spLocks noGrp="1"/>
          </p:cNvSpPr>
          <p:nvPr>
            <p:ph type="subTitle" idx="13"/>
          </p:nvPr>
        </p:nvSpPr>
        <p:spPr/>
        <p:txBody>
          <a:bodyPr/>
          <a:lstStyle/>
          <a:p>
            <a:r>
              <a:rPr lang="en-US" dirty="0" smtClean="0"/>
              <a:t>Advantages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NURBS</a:t>
            </a:r>
            <a:endParaRPr lang="en-US" dirty="0"/>
          </a:p>
        </p:txBody>
      </p:sp>
      <p:sp>
        <p:nvSpPr>
          <p:cNvPr id="3" name="Content Placeholder 2"/>
          <p:cNvSpPr>
            <a:spLocks noGrp="1"/>
          </p:cNvSpPr>
          <p:nvPr>
            <p:ph idx="1"/>
          </p:nvPr>
        </p:nvSpPr>
        <p:spPr/>
        <p:txBody>
          <a:bodyPr/>
          <a:lstStyle/>
          <a:p>
            <a:r>
              <a:rPr lang="en-US" dirty="0" smtClean="0"/>
              <a:t>Build using only square patches, which is not ideal for complex objects such as hands</a:t>
            </a:r>
          </a:p>
          <a:p>
            <a:r>
              <a:rPr lang="en-US" dirty="0" smtClean="0"/>
              <a:t>Tangency between patches can be difficult to solve</a:t>
            </a:r>
          </a:p>
          <a:p>
            <a:r>
              <a:rPr lang="en-US" dirty="0" smtClean="0"/>
              <a:t>Topology problems (lining up </a:t>
            </a:r>
            <a:r>
              <a:rPr lang="en-US" dirty="0" err="1" smtClean="0"/>
              <a:t>isoparms</a:t>
            </a:r>
            <a:r>
              <a:rPr lang="en-US" dirty="0" smtClean="0"/>
              <a:t>)</a:t>
            </a:r>
          </a:p>
          <a:p>
            <a:r>
              <a:rPr lang="en-US" dirty="0" smtClean="0"/>
              <a:t>Difficult to change between high- and low-density areas</a:t>
            </a:r>
          </a:p>
          <a:p>
            <a:r>
              <a:rPr lang="en-US" dirty="0" smtClean="0"/>
              <a:t>Can result in an unwieldy number of </a:t>
            </a:r>
            <a:r>
              <a:rPr lang="en-US" dirty="0" err="1" smtClean="0"/>
              <a:t>isoparms</a:t>
            </a:r>
            <a:endParaRPr lang="en-US" dirty="0" smtClean="0"/>
          </a:p>
          <a:p>
            <a:r>
              <a:rPr lang="en-US" dirty="0" smtClean="0"/>
              <a:t>Not supported by all game engines</a:t>
            </a:r>
            <a:endParaRPr lang="en-US" dirty="0"/>
          </a:p>
        </p:txBody>
      </p:sp>
      <p:sp>
        <p:nvSpPr>
          <p:cNvPr id="4" name="Subtitle 3"/>
          <p:cNvSpPr>
            <a:spLocks noGrp="1"/>
          </p:cNvSpPr>
          <p:nvPr>
            <p:ph type="subTitle" idx="13"/>
          </p:nvPr>
        </p:nvSpPr>
        <p:spPr/>
        <p:txBody>
          <a:bodyPr/>
          <a:lstStyle/>
          <a:p>
            <a:r>
              <a:rPr lang="en-US" dirty="0" smtClean="0"/>
              <a:t>Disadvantages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3D </a:t>
            </a:r>
            <a:r>
              <a:rPr lang="en-US" dirty="0" smtClean="0"/>
              <a:t>Sculpting</a:t>
            </a:r>
            <a:endParaRPr lang="en-US" dirty="0"/>
          </a:p>
        </p:txBody>
      </p:sp>
      <p:sp>
        <p:nvSpPr>
          <p:cNvPr id="3" name="Content Placeholder 2"/>
          <p:cNvSpPr>
            <a:spLocks noGrp="1"/>
          </p:cNvSpPr>
          <p:nvPr>
            <p:ph idx="1"/>
          </p:nvPr>
        </p:nvSpPr>
        <p:spPr/>
        <p:txBody>
          <a:bodyPr/>
          <a:lstStyle/>
          <a:p>
            <a:r>
              <a:rPr lang="en-US" dirty="0" smtClean="0"/>
              <a:t>Programs like </a:t>
            </a:r>
            <a:r>
              <a:rPr lang="en-US" dirty="0" err="1" smtClean="0"/>
              <a:t>ZBrush</a:t>
            </a:r>
            <a:r>
              <a:rPr lang="en-US" dirty="0" smtClean="0"/>
              <a:t> from </a:t>
            </a:r>
            <a:r>
              <a:rPr lang="en-US" dirty="0" err="1" smtClean="0"/>
              <a:t>Pixologic</a:t>
            </a:r>
            <a:r>
              <a:rPr lang="en-US" dirty="0" smtClean="0"/>
              <a:t> allow you to push, pull, and sculpt high-resolution </a:t>
            </a:r>
            <a:r>
              <a:rPr lang="en-US" dirty="0" smtClean="0"/>
              <a:t>models without </a:t>
            </a:r>
            <a:r>
              <a:rPr lang="en-US" dirty="0" smtClean="0"/>
              <a:t>worrying about </a:t>
            </a:r>
            <a:r>
              <a:rPr lang="en-US" dirty="0" smtClean="0"/>
              <a:t>topology</a:t>
            </a:r>
          </a:p>
          <a:p>
            <a:r>
              <a:rPr lang="en-US" dirty="0" smtClean="0"/>
              <a:t>Alternative for Open-Source Application is Blender, using its sculpting feature.</a:t>
            </a:r>
          </a:p>
          <a:p>
            <a:r>
              <a:rPr lang="en-US" dirty="0" smtClean="0"/>
              <a:t>Three-dimensional sculpting is by far the best technique for creating </a:t>
            </a:r>
            <a:r>
              <a:rPr lang="en-US" dirty="0" smtClean="0"/>
              <a:t>high-quality </a:t>
            </a:r>
            <a:r>
              <a:rPr lang="en-US" i="1" dirty="0" smtClean="0"/>
              <a:t>normal </a:t>
            </a:r>
            <a:r>
              <a:rPr lang="en-US" i="1" dirty="0" smtClean="0"/>
              <a:t>maps</a:t>
            </a:r>
            <a:r>
              <a:rPr lang="en-US" i="1" dirty="0" smtClean="0"/>
              <a:t>.</a:t>
            </a:r>
          </a:p>
          <a:p>
            <a:r>
              <a:rPr lang="en-US" dirty="0" smtClean="0"/>
              <a:t>A normal map is a texture that is applied to a low-resolution model </a:t>
            </a:r>
            <a:r>
              <a:rPr lang="en-US" dirty="0" smtClean="0"/>
              <a:t>that gives </a:t>
            </a:r>
            <a:r>
              <a:rPr lang="en-US" dirty="0" smtClean="0"/>
              <a:t>the illusion that there is much more detail than actually exists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17044" y="552333"/>
            <a:ext cx="9161044" cy="4324468"/>
          </a:xfrm>
          <a:prstGeom prst="rect">
            <a:avLst/>
          </a:prstGeom>
          <a:noFill/>
          <a:ln w="9525">
            <a:noFill/>
            <a:miter lim="800000"/>
            <a:headEnd/>
            <a:tailEnd/>
          </a:ln>
          <a:effectLst/>
        </p:spPr>
      </p:pic>
      <p:sp>
        <p:nvSpPr>
          <p:cNvPr id="3" name="TextBox 2"/>
          <p:cNvSpPr txBox="1"/>
          <p:nvPr/>
        </p:nvSpPr>
        <p:spPr>
          <a:xfrm>
            <a:off x="2583542" y="2322286"/>
            <a:ext cx="332142" cy="461665"/>
          </a:xfrm>
          <a:prstGeom prst="rect">
            <a:avLst/>
          </a:prstGeom>
          <a:noFill/>
        </p:spPr>
        <p:txBody>
          <a:bodyPr wrap="none" rtlCol="0">
            <a:spAutoFit/>
          </a:bodyPr>
          <a:lstStyle/>
          <a:p>
            <a:r>
              <a:rPr lang="en-US" sz="2400" dirty="0" smtClean="0"/>
              <a:t>a</a:t>
            </a:r>
            <a:endParaRPr lang="en-US" sz="2400" dirty="0"/>
          </a:p>
        </p:txBody>
      </p:sp>
      <p:sp>
        <p:nvSpPr>
          <p:cNvPr id="4" name="TextBox 3"/>
          <p:cNvSpPr txBox="1"/>
          <p:nvPr/>
        </p:nvSpPr>
        <p:spPr>
          <a:xfrm>
            <a:off x="5711371" y="2256972"/>
            <a:ext cx="346570" cy="461665"/>
          </a:xfrm>
          <a:prstGeom prst="rect">
            <a:avLst/>
          </a:prstGeom>
          <a:noFill/>
        </p:spPr>
        <p:txBody>
          <a:bodyPr wrap="none" rtlCol="0">
            <a:spAutoFit/>
          </a:bodyPr>
          <a:lstStyle/>
          <a:p>
            <a:r>
              <a:rPr lang="en-US" sz="2400" dirty="0" smtClean="0"/>
              <a:t>b</a:t>
            </a:r>
            <a:endParaRPr lang="en-US" sz="2400" dirty="0"/>
          </a:p>
        </p:txBody>
      </p:sp>
      <p:sp>
        <p:nvSpPr>
          <p:cNvPr id="5" name="TextBox 4"/>
          <p:cNvSpPr txBox="1"/>
          <p:nvPr/>
        </p:nvSpPr>
        <p:spPr>
          <a:xfrm>
            <a:off x="8811858" y="2271486"/>
            <a:ext cx="314510" cy="461665"/>
          </a:xfrm>
          <a:prstGeom prst="rect">
            <a:avLst/>
          </a:prstGeom>
          <a:noFill/>
        </p:spPr>
        <p:txBody>
          <a:bodyPr wrap="none" rtlCol="0">
            <a:spAutoFit/>
          </a:bodyPr>
          <a:lstStyle/>
          <a:p>
            <a:r>
              <a:rPr lang="en-US" sz="2400" dirty="0" smtClean="0"/>
              <a:t>c</a:t>
            </a:r>
            <a:endParaRPr lang="en-US" sz="2400" dirty="0"/>
          </a:p>
        </p:txBody>
      </p:sp>
      <p:sp>
        <p:nvSpPr>
          <p:cNvPr id="6" name="TextBox 5"/>
          <p:cNvSpPr txBox="1"/>
          <p:nvPr/>
        </p:nvSpPr>
        <p:spPr>
          <a:xfrm>
            <a:off x="4201885" y="4390572"/>
            <a:ext cx="346570" cy="461665"/>
          </a:xfrm>
          <a:prstGeom prst="rect">
            <a:avLst/>
          </a:prstGeom>
          <a:noFill/>
        </p:spPr>
        <p:txBody>
          <a:bodyPr wrap="none" rtlCol="0">
            <a:spAutoFit/>
          </a:bodyPr>
          <a:lstStyle/>
          <a:p>
            <a:r>
              <a:rPr lang="en-US" sz="2400" dirty="0" smtClean="0"/>
              <a:t>d</a:t>
            </a:r>
            <a:endParaRPr lang="en-US" sz="2400" dirty="0"/>
          </a:p>
        </p:txBody>
      </p:sp>
      <p:sp>
        <p:nvSpPr>
          <p:cNvPr id="7" name="TextBox 6"/>
          <p:cNvSpPr txBox="1"/>
          <p:nvPr/>
        </p:nvSpPr>
        <p:spPr>
          <a:xfrm>
            <a:off x="7220857" y="4376057"/>
            <a:ext cx="338554" cy="461665"/>
          </a:xfrm>
          <a:prstGeom prst="rect">
            <a:avLst/>
          </a:prstGeom>
          <a:noFill/>
        </p:spPr>
        <p:txBody>
          <a:bodyPr wrap="none" rtlCol="0">
            <a:spAutoFit/>
          </a:bodyPr>
          <a:lstStyle/>
          <a:p>
            <a:r>
              <a:rPr lang="en-US" sz="2400" dirty="0" smtClean="0"/>
              <a:t>e</a:t>
            </a:r>
            <a:endParaRPr lang="en-US" sz="2400" dirty="0"/>
          </a:p>
        </p:txBody>
      </p:sp>
      <p:sp>
        <p:nvSpPr>
          <p:cNvPr id="8" name="TextBox 7"/>
          <p:cNvSpPr txBox="1"/>
          <p:nvPr/>
        </p:nvSpPr>
        <p:spPr>
          <a:xfrm>
            <a:off x="1175658" y="5103674"/>
            <a:ext cx="9303656" cy="1477328"/>
          </a:xfrm>
          <a:prstGeom prst="rect">
            <a:avLst/>
          </a:prstGeom>
          <a:noFill/>
        </p:spPr>
        <p:txBody>
          <a:bodyPr wrap="square" rtlCol="0">
            <a:spAutoFit/>
          </a:bodyPr>
          <a:lstStyle/>
          <a:p>
            <a:pPr marL="342900" indent="-342900">
              <a:buFont typeface="+mj-lt"/>
              <a:buAutoNum type="alphaLcParenR"/>
            </a:pPr>
            <a:r>
              <a:rPr lang="en-US" i="1" dirty="0" smtClean="0">
                <a:solidFill>
                  <a:schemeClr val="bg1"/>
                </a:solidFill>
              </a:rPr>
              <a:t>Original </a:t>
            </a:r>
            <a:r>
              <a:rPr lang="en-US" i="1" dirty="0" smtClean="0">
                <a:solidFill>
                  <a:schemeClr val="bg1"/>
                </a:solidFill>
              </a:rPr>
              <a:t>low-poly </a:t>
            </a:r>
            <a:r>
              <a:rPr lang="en-US" i="1" dirty="0" smtClean="0">
                <a:solidFill>
                  <a:schemeClr val="bg1"/>
                </a:solidFill>
              </a:rPr>
              <a:t>mesh</a:t>
            </a:r>
          </a:p>
          <a:p>
            <a:pPr marL="342900" indent="-342900">
              <a:buFont typeface="+mj-lt"/>
              <a:buAutoNum type="alphaLcParenR"/>
            </a:pPr>
            <a:r>
              <a:rPr lang="en-US" i="1" dirty="0" err="1" smtClean="0">
                <a:solidFill>
                  <a:schemeClr val="bg1"/>
                </a:solidFill>
              </a:rPr>
              <a:t>Tesselated</a:t>
            </a:r>
            <a:r>
              <a:rPr lang="en-US" i="1" dirty="0" smtClean="0">
                <a:solidFill>
                  <a:schemeClr val="bg1"/>
                </a:solidFill>
              </a:rPr>
              <a:t> high-resolution </a:t>
            </a:r>
            <a:r>
              <a:rPr lang="en-US" i="1" dirty="0" smtClean="0">
                <a:solidFill>
                  <a:schemeClr val="bg1"/>
                </a:solidFill>
              </a:rPr>
              <a:t>mesh</a:t>
            </a:r>
          </a:p>
          <a:p>
            <a:pPr marL="342900" indent="-342900">
              <a:buFont typeface="+mj-lt"/>
              <a:buAutoNum type="alphaLcParenR"/>
            </a:pPr>
            <a:r>
              <a:rPr lang="en-US" i="1" dirty="0" smtClean="0">
                <a:solidFill>
                  <a:schemeClr val="bg1"/>
                </a:solidFill>
              </a:rPr>
              <a:t>Sculpted </a:t>
            </a:r>
            <a:r>
              <a:rPr lang="en-US" i="1" dirty="0" smtClean="0">
                <a:solidFill>
                  <a:schemeClr val="bg1"/>
                </a:solidFill>
              </a:rPr>
              <a:t>detail</a:t>
            </a:r>
          </a:p>
          <a:p>
            <a:pPr marL="342900" indent="-342900">
              <a:buFont typeface="+mj-lt"/>
              <a:buAutoNum type="alphaLcParenR"/>
            </a:pPr>
            <a:r>
              <a:rPr lang="en-US" i="1" dirty="0" smtClean="0">
                <a:solidFill>
                  <a:schemeClr val="bg1"/>
                </a:solidFill>
              </a:rPr>
              <a:t>Low-resolution mesh with normal map </a:t>
            </a:r>
            <a:r>
              <a:rPr lang="en-US" i="1" dirty="0" smtClean="0">
                <a:solidFill>
                  <a:schemeClr val="bg1"/>
                </a:solidFill>
              </a:rPr>
              <a:t>applied</a:t>
            </a:r>
          </a:p>
          <a:p>
            <a:pPr marL="342900" indent="-342900">
              <a:buFont typeface="+mj-lt"/>
              <a:buAutoNum type="alphaLcParenR"/>
            </a:pPr>
            <a:r>
              <a:rPr lang="en-US" i="1" dirty="0" smtClean="0">
                <a:solidFill>
                  <a:schemeClr val="bg1"/>
                </a:solidFill>
              </a:rPr>
              <a:t>F</a:t>
            </a:r>
            <a:r>
              <a:rPr lang="en-US" i="1" dirty="0" smtClean="0">
                <a:solidFill>
                  <a:schemeClr val="bg1"/>
                </a:solidFill>
              </a:rPr>
              <a:t>inal </a:t>
            </a:r>
            <a:r>
              <a:rPr lang="en-US" i="1" dirty="0" smtClean="0">
                <a:solidFill>
                  <a:schemeClr val="bg1"/>
                </a:solidFill>
              </a:rPr>
              <a:t>rendering, </a:t>
            </a:r>
            <a:r>
              <a:rPr lang="en-US" i="1" dirty="0" smtClean="0">
                <a:solidFill>
                  <a:schemeClr val="bg1"/>
                </a:solidFill>
              </a:rPr>
              <a:t>low-resolution model </a:t>
            </a:r>
            <a:r>
              <a:rPr lang="en-US" i="1" dirty="0" smtClean="0">
                <a:solidFill>
                  <a:schemeClr val="bg1"/>
                </a:solidFill>
              </a:rPr>
              <a:t>with normal map and texture</a:t>
            </a:r>
            <a:endParaRPr lang="en-US"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Approaches</a:t>
            </a:r>
            <a:br>
              <a:rPr lang="en-US" dirty="0" smtClean="0"/>
            </a:br>
            <a:r>
              <a:rPr lang="en-US" dirty="0" smtClean="0"/>
              <a:t>to Constructing Geometry</a:t>
            </a:r>
            <a:endParaRPr lang="en-US" dirty="0"/>
          </a:p>
        </p:txBody>
      </p:sp>
      <p:sp>
        <p:nvSpPr>
          <p:cNvPr id="3" name="Content Placeholder 2"/>
          <p:cNvSpPr>
            <a:spLocks noGrp="1"/>
          </p:cNvSpPr>
          <p:nvPr>
            <p:ph idx="1"/>
          </p:nvPr>
        </p:nvSpPr>
        <p:spPr/>
        <p:txBody>
          <a:bodyPr/>
          <a:lstStyle/>
          <a:p>
            <a:r>
              <a:rPr lang="en-US" dirty="0" smtClean="0"/>
              <a:t>modeling cars and levels for a racing </a:t>
            </a:r>
            <a:r>
              <a:rPr lang="en-US" dirty="0" smtClean="0"/>
              <a:t>game</a:t>
            </a:r>
          </a:p>
          <a:p>
            <a:r>
              <a:rPr lang="en-US" dirty="0" smtClean="0"/>
              <a:t>Racing games are a great example of a non-character-based genre where the </a:t>
            </a:r>
            <a:r>
              <a:rPr lang="en-US" dirty="0" smtClean="0"/>
              <a:t>structure of </a:t>
            </a:r>
            <a:r>
              <a:rPr lang="en-US" dirty="0" smtClean="0"/>
              <a:t>the game puts many requirements on the modeling.</a:t>
            </a:r>
            <a:endParaRPr lang="en-US" dirty="0"/>
          </a:p>
        </p:txBody>
      </p:sp>
      <p:sp>
        <p:nvSpPr>
          <p:cNvPr id="4" name="Subtitle 3"/>
          <p:cNvSpPr>
            <a:spLocks noGrp="1"/>
          </p:cNvSpPr>
          <p:nvPr>
            <p:ph type="subTitle" idx="13"/>
          </p:nvPr>
        </p:nvSpPr>
        <p:spPr/>
        <p:txBody>
          <a:bodyPr/>
          <a:lstStyle/>
          <a:p>
            <a:r>
              <a:rPr lang="en-US" dirty="0" smtClean="0"/>
              <a:t>Case Study: </a:t>
            </a:r>
            <a:r>
              <a:rPr lang="en-US" i="1" dirty="0" smtClean="0"/>
              <a:t>Final Drive Nitro</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7340" y="999814"/>
            <a:ext cx="9161340" cy="3310250"/>
          </a:xfrm>
          <a:prstGeom prst="rect">
            <a:avLst/>
          </a:prstGeom>
          <a:noFill/>
          <a:ln w="9525">
            <a:noFill/>
            <a:miter lim="800000"/>
            <a:headEnd/>
            <a:tailEnd/>
          </a:ln>
          <a:effectLst/>
        </p:spPr>
      </p:pic>
      <p:sp>
        <p:nvSpPr>
          <p:cNvPr id="3" name="Rectangle 2"/>
          <p:cNvSpPr/>
          <p:nvPr/>
        </p:nvSpPr>
        <p:spPr>
          <a:xfrm>
            <a:off x="3133312" y="4434506"/>
            <a:ext cx="2645148" cy="369332"/>
          </a:xfrm>
          <a:prstGeom prst="rect">
            <a:avLst/>
          </a:prstGeom>
        </p:spPr>
        <p:txBody>
          <a:bodyPr wrap="none">
            <a:spAutoFit/>
          </a:bodyPr>
          <a:lstStyle/>
          <a:p>
            <a:r>
              <a:rPr lang="en-US" i="1" dirty="0" smtClean="0">
                <a:solidFill>
                  <a:schemeClr val="bg1"/>
                </a:solidFill>
              </a:rPr>
              <a:t>Wireframe of a car model.</a:t>
            </a:r>
            <a:endParaRPr lang="en-US"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1" y="1640114"/>
            <a:ext cx="9202919" cy="2306865"/>
          </a:xfrm>
          <a:prstGeom prst="rect">
            <a:avLst/>
          </a:prstGeom>
          <a:noFill/>
          <a:ln w="9525">
            <a:noFill/>
            <a:miter lim="800000"/>
            <a:headEnd/>
            <a:tailEnd/>
          </a:ln>
          <a:effectLst/>
        </p:spPr>
      </p:pic>
      <p:sp>
        <p:nvSpPr>
          <p:cNvPr id="3" name="Rectangle 2"/>
          <p:cNvSpPr/>
          <p:nvPr/>
        </p:nvSpPr>
        <p:spPr>
          <a:xfrm>
            <a:off x="1676400" y="4194407"/>
            <a:ext cx="6843486" cy="369332"/>
          </a:xfrm>
          <a:prstGeom prst="rect">
            <a:avLst/>
          </a:prstGeom>
        </p:spPr>
        <p:txBody>
          <a:bodyPr wrap="square">
            <a:spAutoFit/>
          </a:bodyPr>
          <a:lstStyle/>
          <a:p>
            <a:r>
              <a:rPr lang="en-US" i="1" dirty="0" smtClean="0">
                <a:solidFill>
                  <a:schemeClr val="bg1"/>
                </a:solidFill>
              </a:rPr>
              <a:t>The same car, seen in the car select screen and during </a:t>
            </a:r>
            <a:r>
              <a:rPr lang="en-US" i="1" dirty="0" err="1" smtClean="0">
                <a:solidFill>
                  <a:schemeClr val="bg1"/>
                </a:solidFill>
              </a:rPr>
              <a:t>gameplay</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875257" cy="369332"/>
          </a:xfrm>
          <a:prstGeom prst="rect">
            <a:avLst/>
          </a:prstGeom>
        </p:spPr>
        <p:txBody>
          <a:bodyPr wrap="none">
            <a:spAutoFit/>
          </a:bodyPr>
          <a:lstStyle/>
          <a:p>
            <a:r>
              <a:rPr lang="en-US" b="1" dirty="0" smtClean="0">
                <a:solidFill>
                  <a:schemeClr val="bg1"/>
                </a:solidFill>
              </a:rPr>
              <a:t>1. Concept </a:t>
            </a:r>
            <a:r>
              <a:rPr lang="en-US" b="1" dirty="0" smtClean="0">
                <a:solidFill>
                  <a:schemeClr val="bg1"/>
                </a:solidFill>
              </a:rPr>
              <a:t>Sketch</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0" y="1249516"/>
            <a:ext cx="9207595" cy="4389284"/>
          </a:xfrm>
          <a:prstGeom prst="rect">
            <a:avLst/>
          </a:prstGeom>
          <a:noFill/>
          <a:ln w="9525">
            <a:noFill/>
            <a:miter lim="800000"/>
            <a:headEnd/>
            <a:tailEnd/>
          </a:ln>
          <a:effectLst/>
        </p:spPr>
      </p:pic>
      <p:sp>
        <p:nvSpPr>
          <p:cNvPr id="4" name="Rectangle 3"/>
          <p:cNvSpPr/>
          <p:nvPr/>
        </p:nvSpPr>
        <p:spPr>
          <a:xfrm>
            <a:off x="1905000" y="5638800"/>
            <a:ext cx="4572000" cy="646331"/>
          </a:xfrm>
          <a:prstGeom prst="rect">
            <a:avLst/>
          </a:prstGeom>
        </p:spPr>
        <p:txBody>
          <a:bodyPr>
            <a:spAutoFit/>
          </a:bodyPr>
          <a:lstStyle/>
          <a:p>
            <a:r>
              <a:rPr lang="en-US" i="1" dirty="0" smtClean="0">
                <a:solidFill>
                  <a:schemeClr val="bg1"/>
                </a:solidFill>
              </a:rPr>
              <a:t>A posed concept sketch of a character, along with two turnaround sketches</a:t>
            </a:r>
            <a:endParaRPr lang="en-US"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0" y="1553029"/>
            <a:ext cx="9118832" cy="2224995"/>
          </a:xfrm>
          <a:prstGeom prst="rect">
            <a:avLst/>
          </a:prstGeom>
          <a:noFill/>
          <a:ln w="9525">
            <a:noFill/>
            <a:miter lim="800000"/>
            <a:headEnd/>
            <a:tailEnd/>
          </a:ln>
          <a:effectLst/>
        </p:spPr>
      </p:pic>
      <p:sp>
        <p:nvSpPr>
          <p:cNvPr id="3" name="TextBox 2"/>
          <p:cNvSpPr txBox="1"/>
          <p:nvPr/>
        </p:nvSpPr>
        <p:spPr>
          <a:xfrm>
            <a:off x="2569028" y="4093028"/>
            <a:ext cx="3069943" cy="1200329"/>
          </a:xfrm>
          <a:prstGeom prst="rect">
            <a:avLst/>
          </a:prstGeom>
          <a:noFill/>
        </p:spPr>
        <p:txBody>
          <a:bodyPr wrap="none" rtlCol="0">
            <a:spAutoFit/>
          </a:bodyPr>
          <a:lstStyle/>
          <a:p>
            <a:pPr marL="342900" indent="-342900">
              <a:buFont typeface="+mj-lt"/>
              <a:buAutoNum type="alphaLcParenR"/>
            </a:pPr>
            <a:r>
              <a:rPr lang="en-US" i="1" dirty="0" smtClean="0">
                <a:solidFill>
                  <a:schemeClr val="bg1"/>
                </a:solidFill>
              </a:rPr>
              <a:t>Wireframe model of a </a:t>
            </a:r>
            <a:r>
              <a:rPr lang="en-US" i="1" dirty="0" smtClean="0">
                <a:solidFill>
                  <a:schemeClr val="bg1"/>
                </a:solidFill>
              </a:rPr>
              <a:t>level</a:t>
            </a:r>
          </a:p>
          <a:p>
            <a:pPr marL="342900" indent="-342900">
              <a:buFont typeface="+mj-lt"/>
              <a:buAutoNum type="alphaLcParenR"/>
            </a:pPr>
            <a:r>
              <a:rPr lang="en-US" i="1" dirty="0" smtClean="0">
                <a:solidFill>
                  <a:schemeClr val="bg1"/>
                </a:solidFill>
              </a:rPr>
              <a:t>Model with vertex </a:t>
            </a:r>
            <a:r>
              <a:rPr lang="en-US" i="1" dirty="0" smtClean="0">
                <a:solidFill>
                  <a:schemeClr val="bg1"/>
                </a:solidFill>
              </a:rPr>
              <a:t>lighting</a:t>
            </a:r>
          </a:p>
          <a:p>
            <a:pPr marL="342900" indent="-342900">
              <a:buFont typeface="+mj-lt"/>
              <a:buAutoNum type="alphaLcParenR"/>
            </a:pPr>
            <a:r>
              <a:rPr lang="en-US" i="1" dirty="0" smtClean="0">
                <a:solidFill>
                  <a:schemeClr val="bg1"/>
                </a:solidFill>
              </a:rPr>
              <a:t>Textures and effects </a:t>
            </a:r>
            <a:r>
              <a:rPr lang="en-US" i="1" dirty="0" smtClean="0">
                <a:solidFill>
                  <a:schemeClr val="bg1"/>
                </a:solidFill>
              </a:rPr>
              <a:t>added</a:t>
            </a:r>
          </a:p>
          <a:p>
            <a:pPr marL="342900" indent="-342900"/>
            <a:endParaRPr lang="en-US"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Approaches</a:t>
            </a:r>
            <a:br>
              <a:rPr lang="en-US" dirty="0" smtClean="0"/>
            </a:br>
            <a:r>
              <a:rPr lang="en-US" dirty="0" smtClean="0"/>
              <a:t>to Constructing Geometry</a:t>
            </a:r>
            <a:endParaRPr lang="en-US" dirty="0"/>
          </a:p>
        </p:txBody>
      </p:sp>
      <p:sp>
        <p:nvSpPr>
          <p:cNvPr id="3" name="Content Placeholder 2"/>
          <p:cNvSpPr>
            <a:spLocks noGrp="1"/>
          </p:cNvSpPr>
          <p:nvPr>
            <p:ph idx="1"/>
          </p:nvPr>
        </p:nvSpPr>
        <p:spPr/>
        <p:txBody>
          <a:bodyPr/>
          <a:lstStyle/>
          <a:p>
            <a:r>
              <a:rPr lang="en-US" dirty="0" smtClean="0"/>
              <a:t>polygon counts increase exponentially with each generation of hardware, </a:t>
            </a:r>
            <a:r>
              <a:rPr lang="en-US" dirty="0" smtClean="0"/>
              <a:t>and normal </a:t>
            </a:r>
            <a:r>
              <a:rPr lang="en-US" dirty="0" smtClean="0"/>
              <a:t>mapping makes high-polygon modeling a valuable skill to master, </a:t>
            </a:r>
            <a:r>
              <a:rPr lang="en-US" dirty="0" smtClean="0"/>
              <a:t>low-polygon modeling </a:t>
            </a:r>
            <a:r>
              <a:rPr lang="en-US" dirty="0" smtClean="0"/>
              <a:t>isn’t going away anytime soon.</a:t>
            </a:r>
            <a:endParaRPr lang="en-US" dirty="0"/>
          </a:p>
        </p:txBody>
      </p:sp>
      <p:sp>
        <p:nvSpPr>
          <p:cNvPr id="4" name="Subtitle 3"/>
          <p:cNvSpPr>
            <a:spLocks noGrp="1"/>
          </p:cNvSpPr>
          <p:nvPr>
            <p:ph type="subTitle" idx="13"/>
          </p:nvPr>
        </p:nvSpPr>
        <p:spPr/>
        <p:txBody>
          <a:bodyPr/>
          <a:lstStyle/>
          <a:p>
            <a:r>
              <a:rPr lang="en-US" dirty="0" smtClean="0"/>
              <a:t>Low-Polygon Modeling</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0" y="783772"/>
            <a:ext cx="9189034" cy="3187020"/>
          </a:xfrm>
          <a:prstGeom prst="rect">
            <a:avLst/>
          </a:prstGeom>
          <a:noFill/>
          <a:ln w="9525">
            <a:noFill/>
            <a:miter lim="800000"/>
            <a:headEnd/>
            <a:tailEnd/>
          </a:ln>
          <a:effectLst/>
        </p:spPr>
      </p:pic>
      <p:sp>
        <p:nvSpPr>
          <p:cNvPr id="3" name="TextBox 2"/>
          <p:cNvSpPr txBox="1"/>
          <p:nvPr/>
        </p:nvSpPr>
        <p:spPr>
          <a:xfrm>
            <a:off x="1640114" y="4441371"/>
            <a:ext cx="4059958" cy="923330"/>
          </a:xfrm>
          <a:prstGeom prst="rect">
            <a:avLst/>
          </a:prstGeom>
          <a:noFill/>
        </p:spPr>
        <p:txBody>
          <a:bodyPr wrap="none" rtlCol="0">
            <a:spAutoFit/>
          </a:bodyPr>
          <a:lstStyle/>
          <a:p>
            <a:pPr marL="342900" indent="-342900">
              <a:buFont typeface="+mj-lt"/>
              <a:buAutoNum type="alphaLcParenR"/>
            </a:pPr>
            <a:r>
              <a:rPr lang="en-US" i="1" dirty="0" smtClean="0">
                <a:solidFill>
                  <a:schemeClr val="bg1"/>
                </a:solidFill>
              </a:rPr>
              <a:t>Wireframe low-polygon </a:t>
            </a:r>
            <a:r>
              <a:rPr lang="en-US" i="1" dirty="0" smtClean="0">
                <a:solidFill>
                  <a:schemeClr val="bg1"/>
                </a:solidFill>
              </a:rPr>
              <a:t>monster</a:t>
            </a:r>
          </a:p>
          <a:p>
            <a:pPr marL="342900" indent="-342900">
              <a:buFont typeface="+mj-lt"/>
              <a:buAutoNum type="alphaLcParenR"/>
            </a:pPr>
            <a:r>
              <a:rPr lang="en-US" i="1" dirty="0" smtClean="0">
                <a:solidFill>
                  <a:schemeClr val="bg1"/>
                </a:solidFill>
              </a:rPr>
              <a:t>Mapping coordinates for the monster</a:t>
            </a:r>
            <a:r>
              <a:rPr lang="en-US" i="1" dirty="0" smtClean="0">
                <a:solidFill>
                  <a:schemeClr val="bg1"/>
                </a:solidFill>
              </a:rPr>
              <a:t>.</a:t>
            </a:r>
          </a:p>
          <a:p>
            <a:pPr marL="342900" indent="-342900">
              <a:buFont typeface="+mj-lt"/>
              <a:buAutoNum type="alphaLcParenR"/>
            </a:pPr>
            <a:r>
              <a:rPr lang="en-US" i="1" dirty="0" smtClean="0">
                <a:solidFill>
                  <a:schemeClr val="bg1"/>
                </a:solidFill>
              </a:rPr>
              <a:t>Texture map</a:t>
            </a:r>
            <a:endParaRPr lang="en-US" dirty="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0" y="0"/>
            <a:ext cx="9144000" cy="5011119"/>
          </a:xfrm>
          <a:prstGeom prst="rect">
            <a:avLst/>
          </a:prstGeom>
          <a:noFill/>
          <a:ln w="9525">
            <a:noFill/>
            <a:miter lim="800000"/>
            <a:headEnd/>
            <a:tailEnd/>
          </a:ln>
          <a:effectLst/>
        </p:spPr>
      </p:pic>
      <p:sp>
        <p:nvSpPr>
          <p:cNvPr id="3" name="Rectangle 2"/>
          <p:cNvSpPr/>
          <p:nvPr/>
        </p:nvSpPr>
        <p:spPr>
          <a:xfrm>
            <a:off x="3210540" y="5087650"/>
            <a:ext cx="2606804" cy="369332"/>
          </a:xfrm>
          <a:prstGeom prst="rect">
            <a:avLst/>
          </a:prstGeom>
        </p:spPr>
        <p:txBody>
          <a:bodyPr wrap="none">
            <a:spAutoFit/>
          </a:bodyPr>
          <a:lstStyle/>
          <a:p>
            <a:r>
              <a:rPr lang="en-US" i="1" dirty="0" smtClean="0">
                <a:solidFill>
                  <a:schemeClr val="bg1"/>
                </a:solidFill>
              </a:rPr>
              <a:t>Finished and posed model</a:t>
            </a:r>
            <a:endParaRPr lang="en-US"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 </a:t>
            </a:r>
            <a:r>
              <a:rPr lang="en-US" dirty="0" smtClean="0"/>
              <a:t>Methodology</a:t>
            </a:r>
            <a:endParaRPr lang="en-US" dirty="0"/>
          </a:p>
        </p:txBody>
      </p:sp>
      <p:sp>
        <p:nvSpPr>
          <p:cNvPr id="3" name="Content Placeholder 2"/>
          <p:cNvSpPr>
            <a:spLocks noGrp="1"/>
          </p:cNvSpPr>
          <p:nvPr>
            <p:ph idx="1"/>
          </p:nvPr>
        </p:nvSpPr>
        <p:spPr/>
        <p:txBody>
          <a:bodyPr/>
          <a:lstStyle/>
          <a:p>
            <a:r>
              <a:rPr lang="en-US" b="1" dirty="0" smtClean="0"/>
              <a:t>Use Reference </a:t>
            </a:r>
            <a:r>
              <a:rPr lang="en-US" b="1" dirty="0" smtClean="0"/>
              <a:t>Material</a:t>
            </a:r>
          </a:p>
          <a:p>
            <a:r>
              <a:rPr lang="en-US" b="1" dirty="0" smtClean="0"/>
              <a:t>Work Rough and Refine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Critical </a:t>
            </a:r>
            <a:r>
              <a:rPr lang="en-US" dirty="0" smtClean="0"/>
              <a:t>Analysis</a:t>
            </a:r>
            <a:endParaRPr lang="en-US" dirty="0"/>
          </a:p>
        </p:txBody>
      </p:sp>
      <p:sp>
        <p:nvSpPr>
          <p:cNvPr id="3" name="Content Placeholder 2"/>
          <p:cNvSpPr>
            <a:spLocks noGrp="1"/>
          </p:cNvSpPr>
          <p:nvPr>
            <p:ph idx="1"/>
          </p:nvPr>
        </p:nvSpPr>
        <p:spPr/>
        <p:txBody>
          <a:bodyPr/>
          <a:lstStyle/>
          <a:p>
            <a:r>
              <a:rPr lang="en-US" b="1" dirty="0" smtClean="0"/>
              <a:t>Profiles</a:t>
            </a:r>
          </a:p>
          <a:p>
            <a:pPr lvl="1"/>
            <a:r>
              <a:rPr lang="en-US" dirty="0" smtClean="0"/>
              <a:t>Rotate the model to all angles and compare them to an actual person</a:t>
            </a:r>
            <a:endParaRPr lang="en-US" b="1" dirty="0" smtClean="0"/>
          </a:p>
          <a:p>
            <a:r>
              <a:rPr lang="en-US" b="1" dirty="0" smtClean="0"/>
              <a:t>Topology</a:t>
            </a:r>
          </a:p>
          <a:p>
            <a:pPr lvl="1"/>
            <a:r>
              <a:rPr lang="en-US" dirty="0" smtClean="0"/>
              <a:t>how the vertices, faces, and edges are </a:t>
            </a:r>
            <a:r>
              <a:rPr lang="en-US" dirty="0" smtClean="0"/>
              <a:t>laid out </a:t>
            </a:r>
            <a:r>
              <a:rPr lang="en-US" dirty="0" smtClean="0"/>
              <a:t>and arranged to form the various structures of a model.</a:t>
            </a:r>
            <a:endParaRPr lang="en-US" b="1" dirty="0" smtClean="0"/>
          </a:p>
          <a:p>
            <a:r>
              <a:rPr lang="en-US" b="1" dirty="0" smtClean="0"/>
              <a:t>Objective </a:t>
            </a:r>
            <a:r>
              <a:rPr lang="en-US" b="1" dirty="0" smtClean="0"/>
              <a:t>Opinion</a:t>
            </a:r>
          </a:p>
          <a:p>
            <a:pPr lvl="1"/>
            <a:r>
              <a:rPr lang="en-US" dirty="0" smtClean="0"/>
              <a:t>Get someone else to </a:t>
            </a:r>
            <a:r>
              <a:rPr lang="en-US" dirty="0" smtClean="0"/>
              <a:t>look at </a:t>
            </a:r>
            <a:r>
              <a:rPr lang="en-US" dirty="0" smtClean="0"/>
              <a:t>your model and offer his or her initial reaction to your work</a:t>
            </a:r>
            <a:endParaRPr lang="en-US" b="1" dirty="0" smtClean="0"/>
          </a:p>
          <a:p>
            <a:r>
              <a:rPr lang="en-US" b="1" dirty="0" smtClean="0"/>
              <a:t>Expressiveness and </a:t>
            </a:r>
            <a:r>
              <a:rPr lang="en-US" b="1" dirty="0" smtClean="0"/>
              <a:t>Essence</a:t>
            </a:r>
          </a:p>
          <a:p>
            <a:pPr lvl="1"/>
            <a:r>
              <a:rPr lang="en-US" dirty="0" smtClean="0"/>
              <a:t>Does your model capture the character, </a:t>
            </a:r>
            <a:r>
              <a:rPr lang="en-US" dirty="0" smtClean="0"/>
              <a:t>personality, and </a:t>
            </a:r>
            <a:r>
              <a:rPr lang="en-US" dirty="0" smtClean="0"/>
              <a:t>emotion of the reference sketches?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3100615"/>
            <a:ext cx="7344816" cy="678284"/>
          </a:xfrm>
        </p:spPr>
        <p:txBody>
          <a:bodyPr/>
          <a:lstStyle/>
          <a:p>
            <a:r>
              <a:rPr lang="en-US" smtClean="0"/>
              <a:t>Q &amp; 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066160" cy="369332"/>
          </a:xfrm>
          <a:prstGeom prst="rect">
            <a:avLst/>
          </a:prstGeom>
        </p:spPr>
        <p:txBody>
          <a:bodyPr wrap="none">
            <a:spAutoFit/>
          </a:bodyPr>
          <a:lstStyle/>
          <a:p>
            <a:r>
              <a:rPr lang="en-US" b="1" dirty="0" smtClean="0">
                <a:solidFill>
                  <a:schemeClr val="bg1"/>
                </a:solidFill>
              </a:rPr>
              <a:t>2</a:t>
            </a:r>
            <a:r>
              <a:rPr lang="en-US" b="1" dirty="0" smtClean="0">
                <a:solidFill>
                  <a:schemeClr val="bg1"/>
                </a:solidFill>
              </a:rPr>
              <a:t>. </a:t>
            </a:r>
            <a:r>
              <a:rPr lang="en-US" b="1" dirty="0" smtClean="0">
                <a:solidFill>
                  <a:schemeClr val="bg1"/>
                </a:solidFill>
              </a:rPr>
              <a:t>Roughing Out the Character</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 y="2209800"/>
            <a:ext cx="9163051" cy="2105025"/>
          </a:xfrm>
          <a:prstGeom prst="rect">
            <a:avLst/>
          </a:prstGeom>
          <a:noFill/>
          <a:ln w="9525">
            <a:noFill/>
            <a:miter lim="800000"/>
            <a:headEnd/>
            <a:tailEnd/>
          </a:ln>
          <a:effectLst/>
        </p:spPr>
      </p:pic>
      <p:sp>
        <p:nvSpPr>
          <p:cNvPr id="5" name="Rectangle 4"/>
          <p:cNvSpPr/>
          <p:nvPr/>
        </p:nvSpPr>
        <p:spPr>
          <a:xfrm>
            <a:off x="2209800" y="4495800"/>
            <a:ext cx="4572000" cy="646331"/>
          </a:xfrm>
          <a:prstGeom prst="rect">
            <a:avLst/>
          </a:prstGeom>
        </p:spPr>
        <p:txBody>
          <a:bodyPr>
            <a:spAutoFit/>
          </a:bodyPr>
          <a:lstStyle/>
          <a:p>
            <a:r>
              <a:rPr lang="en-US" i="1" dirty="0" smtClean="0">
                <a:solidFill>
                  <a:schemeClr val="bg1"/>
                </a:solidFill>
              </a:rPr>
              <a:t>Start with a box, cut a centerline, and then approximate the torso shape.</a:t>
            </a: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2320119"/>
            <a:ext cx="9154714" cy="2099481"/>
          </a:xfrm>
          <a:prstGeom prst="rect">
            <a:avLst/>
          </a:prstGeom>
          <a:noFill/>
          <a:ln w="9525">
            <a:noFill/>
            <a:miter lim="800000"/>
            <a:headEnd/>
            <a:tailEnd/>
          </a:ln>
          <a:effectLst/>
        </p:spPr>
      </p:pic>
      <p:sp>
        <p:nvSpPr>
          <p:cNvPr id="3" name="Rectangle 2"/>
          <p:cNvSpPr/>
          <p:nvPr/>
        </p:nvSpPr>
        <p:spPr>
          <a:xfrm>
            <a:off x="2149522" y="4470611"/>
            <a:ext cx="4572000" cy="646331"/>
          </a:xfrm>
          <a:prstGeom prst="rect">
            <a:avLst/>
          </a:prstGeom>
        </p:spPr>
        <p:txBody>
          <a:bodyPr>
            <a:spAutoFit/>
          </a:bodyPr>
          <a:lstStyle/>
          <a:p>
            <a:r>
              <a:rPr lang="en-US" i="1" dirty="0" smtClean="0">
                <a:solidFill>
                  <a:schemeClr val="bg1"/>
                </a:solidFill>
              </a:rPr>
              <a:t>Extrude and form the torso, and then extrude and adjust the neck</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1258635"/>
            <a:ext cx="9144000" cy="3134381"/>
          </a:xfrm>
          <a:prstGeom prst="rect">
            <a:avLst/>
          </a:prstGeom>
          <a:noFill/>
          <a:ln w="9525">
            <a:noFill/>
            <a:miter lim="800000"/>
            <a:headEnd/>
            <a:tailEnd/>
          </a:ln>
          <a:effectLst/>
        </p:spPr>
      </p:pic>
      <p:sp>
        <p:nvSpPr>
          <p:cNvPr id="3" name="Rectangle 2"/>
          <p:cNvSpPr/>
          <p:nvPr/>
        </p:nvSpPr>
        <p:spPr>
          <a:xfrm>
            <a:off x="2370043" y="4527223"/>
            <a:ext cx="4513095" cy="369332"/>
          </a:xfrm>
          <a:prstGeom prst="rect">
            <a:avLst/>
          </a:prstGeom>
        </p:spPr>
        <p:txBody>
          <a:bodyPr wrap="none">
            <a:spAutoFit/>
          </a:bodyPr>
          <a:lstStyle/>
          <a:p>
            <a:r>
              <a:rPr lang="en-US" i="1" dirty="0" smtClean="0">
                <a:solidFill>
                  <a:schemeClr val="bg1"/>
                </a:solidFill>
              </a:rPr>
              <a:t>Neck extruded and cut to approximate a head.</a:t>
            </a: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0"/>
            <a:ext cx="9140115" cy="6218403"/>
          </a:xfrm>
          <a:prstGeom prst="rect">
            <a:avLst/>
          </a:prstGeom>
          <a:noFill/>
          <a:ln w="9525">
            <a:noFill/>
            <a:miter lim="800000"/>
            <a:headEnd/>
            <a:tailEnd/>
          </a:ln>
          <a:effectLst/>
        </p:spPr>
      </p:pic>
      <p:sp>
        <p:nvSpPr>
          <p:cNvPr id="3" name="Rectangle 2"/>
          <p:cNvSpPr/>
          <p:nvPr/>
        </p:nvSpPr>
        <p:spPr>
          <a:xfrm>
            <a:off x="2204114" y="6211669"/>
            <a:ext cx="4572000" cy="646331"/>
          </a:xfrm>
          <a:prstGeom prst="rect">
            <a:avLst/>
          </a:prstGeom>
        </p:spPr>
        <p:txBody>
          <a:bodyPr>
            <a:spAutoFit/>
          </a:bodyPr>
          <a:lstStyle/>
          <a:p>
            <a:r>
              <a:rPr lang="en-US" i="1" dirty="0" smtClean="0">
                <a:solidFill>
                  <a:schemeClr val="bg1"/>
                </a:solidFill>
              </a:rPr>
              <a:t>Right arm constructed through extruding and adjusting</a:t>
            </a: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1203497"/>
            <a:ext cx="9144000" cy="3162864"/>
          </a:xfrm>
          <a:prstGeom prst="rect">
            <a:avLst/>
          </a:prstGeom>
          <a:noFill/>
          <a:ln w="9525">
            <a:noFill/>
            <a:miter lim="800000"/>
            <a:headEnd/>
            <a:tailEnd/>
          </a:ln>
          <a:effectLst/>
        </p:spPr>
      </p:pic>
      <p:sp>
        <p:nvSpPr>
          <p:cNvPr id="3" name="Rectangle 2"/>
          <p:cNvSpPr/>
          <p:nvPr/>
        </p:nvSpPr>
        <p:spPr>
          <a:xfrm>
            <a:off x="2204113" y="4470611"/>
            <a:ext cx="4572000" cy="646331"/>
          </a:xfrm>
          <a:prstGeom prst="rect">
            <a:avLst/>
          </a:prstGeom>
        </p:spPr>
        <p:txBody>
          <a:bodyPr>
            <a:spAutoFit/>
          </a:bodyPr>
          <a:lstStyle/>
          <a:p>
            <a:r>
              <a:rPr lang="en-US" i="1" dirty="0" smtClean="0">
                <a:solidFill>
                  <a:schemeClr val="bg1"/>
                </a:solidFill>
              </a:rPr>
              <a:t>Right leg constructed through extruding and adjusting</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876</TotalTime>
  <Words>971</Words>
  <Application>Microsoft Office PowerPoint</Application>
  <PresentationFormat>On-screen Show (4:3)</PresentationFormat>
  <Paragraphs>112</Paragraphs>
  <Slides>46</Slides>
  <Notes>0</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TemplateBM</vt:lpstr>
      <vt:lpstr>Custom Design</vt:lpstr>
      <vt:lpstr>3D &amp; Texture Mapping</vt:lpstr>
      <vt:lpstr>OUTLINE</vt:lpstr>
      <vt:lpstr>Box Modeling</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NURBS</vt:lpstr>
      <vt:lpstr>Slide 23</vt:lpstr>
      <vt:lpstr>NURBS</vt:lpstr>
      <vt:lpstr>Slide 25</vt:lpstr>
      <vt:lpstr>Slide 26</vt:lpstr>
      <vt:lpstr>Slide 27</vt:lpstr>
      <vt:lpstr>Slide 28</vt:lpstr>
      <vt:lpstr>Slide 29</vt:lpstr>
      <vt:lpstr>Slide 30</vt:lpstr>
      <vt:lpstr>Slide 31</vt:lpstr>
      <vt:lpstr>Slide 32</vt:lpstr>
      <vt:lpstr>NURBS</vt:lpstr>
      <vt:lpstr>NURBS</vt:lpstr>
      <vt:lpstr>3D Sculpting</vt:lpstr>
      <vt:lpstr>Slide 36</vt:lpstr>
      <vt:lpstr>Common Approaches to Constructing Geometry</vt:lpstr>
      <vt:lpstr>Slide 38</vt:lpstr>
      <vt:lpstr>Slide 39</vt:lpstr>
      <vt:lpstr>Slide 40</vt:lpstr>
      <vt:lpstr>Common Approaches to Constructing Geometry</vt:lpstr>
      <vt:lpstr>Slide 42</vt:lpstr>
      <vt:lpstr>Slide 43</vt:lpstr>
      <vt:lpstr>Modeling Methodology</vt:lpstr>
      <vt:lpstr>Critical Analysis</vt:lpstr>
      <vt:lpstr>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Albertus Agung, S.Kom., M.T.I.</dc:creator>
  <cp:lastModifiedBy>prk</cp:lastModifiedBy>
  <cp:revision>492</cp:revision>
  <dcterms:created xsi:type="dcterms:W3CDTF">2015-05-25T09:20:12Z</dcterms:created>
  <dcterms:modified xsi:type="dcterms:W3CDTF">2015-06-17T04:25:56Z</dcterms:modified>
</cp:coreProperties>
</file>