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116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B740-9277-4A26-A5B7-EFC1BCF4989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5D2E-1F5A-4920-8164-BF4253F3B59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404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34C8-D16E-4AAB-965C-D2DD5C801D0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C996-BD43-496F-861F-9803882A31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38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281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AC39-D5B9-4E12-9362-FDF63E4D3598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3218-B8A3-4F33-8B75-E4D61291584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3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778D-259F-4B4F-9308-90FFA7833B75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2D5E-1B83-4C38-AAE2-54067BD242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215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34E7-236D-4612-AC76-573DAB4FA0E1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B86D5-7EE6-41A1-9173-D1A0CEAAFB6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73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2B8-043B-4ED8-9A57-C3B1FDC9858A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BEB4D-A776-4239-B622-94A18AF1908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455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565-92B0-4773-AAE0-FF1FCD0018C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ED16-587E-4613-9CA0-A4E54087668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627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E1CB-E8AA-4D3A-A2FD-75C7A90B8B14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BAC9-B8FA-42D6-A340-24318C097ED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827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E76D0-6451-4E39-BD45-3B5C9C98C11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1C5-22B0-453A-A2D2-F07A58267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610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676A7-4E05-4946-ACA4-3E56FC5DD95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9D6FC1-64F2-4973-9189-C6559C54E1C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altLang="en-US" sz="3200" dirty="0" smtClean="0">
                <a:latin typeface="Open Sans" pitchFamily="-84" charset="0"/>
              </a:rPr>
              <a:t>Storytelling</a:t>
            </a:r>
            <a:endParaRPr lang="en-US" altLang="en-US" sz="3200" dirty="0" smtClean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altLang="en-US" dirty="0" smtClean="0">
                <a:latin typeface="Open Sans" pitchFamily="-84" charset="0"/>
              </a:rPr>
              <a:t>Session </a:t>
            </a:r>
            <a:r>
              <a:rPr lang="en-US" altLang="en-US" dirty="0" smtClean="0">
                <a:latin typeface="Open Sans" pitchFamily="-84" charset="0"/>
              </a:rPr>
              <a:t>07</a:t>
            </a:r>
            <a:endParaRPr lang="en-US" alt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Advanced story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i="1" dirty="0"/>
              <a:t>Story Tip #1: Goals, Obstacles, and </a:t>
            </a:r>
            <a:r>
              <a:rPr lang="en-US" i="1" dirty="0" smtClean="0"/>
              <a:t>Conflicts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 goal with no obstacles is not worth pursuing. Use this </a:t>
            </a:r>
            <a:r>
              <a:rPr lang="en-US" dirty="0" smtClean="0"/>
              <a:t>question to </a:t>
            </a:r>
            <a:r>
              <a:rPr lang="en-US" dirty="0"/>
              <a:t>make </a:t>
            </a:r>
            <a:r>
              <a:rPr lang="en-US" dirty="0" smtClean="0"/>
              <a:t>sure :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/>
              <a:t>What is the relationship between the main character and the goal? </a:t>
            </a:r>
            <a:r>
              <a:rPr lang="en-US" dirty="0" smtClean="0"/>
              <a:t>Why does </a:t>
            </a:r>
            <a:r>
              <a:rPr lang="en-US" dirty="0"/>
              <a:t>the character care about </a:t>
            </a:r>
            <a:r>
              <a:rPr lang="en-US" dirty="0" smtClean="0"/>
              <a:t>it?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What </a:t>
            </a:r>
            <a:r>
              <a:rPr lang="en-US" dirty="0"/>
              <a:t>are the obstacles between the character and the </a:t>
            </a:r>
            <a:r>
              <a:rPr lang="en-US" dirty="0" smtClean="0"/>
              <a:t>goal?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Is </a:t>
            </a:r>
            <a:r>
              <a:rPr lang="en-US" dirty="0"/>
              <a:t>there an antagonist who is behind the obstacles? What is the </a:t>
            </a:r>
            <a:r>
              <a:rPr lang="en-US" dirty="0" smtClean="0"/>
              <a:t>relationship between </a:t>
            </a:r>
            <a:r>
              <a:rPr lang="en-US" dirty="0"/>
              <a:t>the protagonist and the </a:t>
            </a:r>
            <a:r>
              <a:rPr lang="en-US" dirty="0" smtClean="0"/>
              <a:t>antagonist?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Do </a:t>
            </a:r>
            <a:r>
              <a:rPr lang="en-US" dirty="0"/>
              <a:t>the obstacles gradually increase in </a:t>
            </a:r>
            <a:r>
              <a:rPr lang="en-US" dirty="0" smtClean="0"/>
              <a:t>difficulty?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Some </a:t>
            </a:r>
            <a:r>
              <a:rPr lang="en-US" dirty="0"/>
              <a:t>say “The bigger the obstacle, the better the story. ” Are your </a:t>
            </a:r>
            <a:r>
              <a:rPr lang="en-US" dirty="0" smtClean="0"/>
              <a:t>obstacles big </a:t>
            </a:r>
            <a:r>
              <a:rPr lang="en-US" dirty="0"/>
              <a:t>enough? Can they be </a:t>
            </a:r>
            <a:r>
              <a:rPr lang="en-US" dirty="0" smtClean="0"/>
              <a:t>bigger?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Great </a:t>
            </a:r>
            <a:r>
              <a:rPr lang="en-US" dirty="0"/>
              <a:t>stories often involve the protagonist transforming in order to </a:t>
            </a:r>
            <a:r>
              <a:rPr lang="en-US" dirty="0" smtClean="0"/>
              <a:t>overcome the </a:t>
            </a:r>
            <a:r>
              <a:rPr lang="en-US" dirty="0"/>
              <a:t>obstacle. How does your protagonist transform?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354AEF-FE12-4972-9CD1-103296DCCAD9}" type="slidenum">
              <a:rPr 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Advanced story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i="1" dirty="0"/>
              <a:t>Story Tip #2: Provide Simplicity and </a:t>
            </a:r>
            <a:r>
              <a:rPr lang="en-US" i="1" dirty="0" smtClean="0"/>
              <a:t>Transcendence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To make sure you have the right mix of simplicity and transcendence, </a:t>
            </a:r>
            <a:r>
              <a:rPr lang="en-US" dirty="0" smtClean="0"/>
              <a:t>ask yourself </a:t>
            </a:r>
            <a:r>
              <a:rPr lang="en-US" dirty="0"/>
              <a:t>these </a:t>
            </a:r>
            <a:r>
              <a:rPr lang="en-US" dirty="0" smtClean="0"/>
              <a:t>questions: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How </a:t>
            </a:r>
            <a:r>
              <a:rPr lang="en-US" dirty="0"/>
              <a:t>is my world simpler than the real world? Can it be simpler in </a:t>
            </a:r>
            <a:r>
              <a:rPr lang="en-US" dirty="0" smtClean="0"/>
              <a:t>other ways?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What </a:t>
            </a:r>
            <a:r>
              <a:rPr lang="en-US" dirty="0"/>
              <a:t>kind of transcendent power do I give to the player? How can I </a:t>
            </a:r>
            <a:r>
              <a:rPr lang="en-US" dirty="0" smtClean="0"/>
              <a:t>give even </a:t>
            </a:r>
            <a:r>
              <a:rPr lang="en-US" dirty="0"/>
              <a:t>more without removing challenge from the </a:t>
            </a:r>
            <a:r>
              <a:rPr lang="en-US" dirty="0" smtClean="0"/>
              <a:t>game?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Is </a:t>
            </a:r>
            <a:r>
              <a:rPr lang="en-US" dirty="0"/>
              <a:t>my combination of simplicity and transcendence contrived, or does </a:t>
            </a:r>
            <a:r>
              <a:rPr lang="en-US" dirty="0" smtClean="0"/>
              <a:t>it provide </a:t>
            </a:r>
            <a:r>
              <a:rPr lang="en-US" dirty="0"/>
              <a:t>my players with a special kind of wish fulfillment?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160912-879C-4FCA-8EAC-9FB19DCCCD48}" type="slidenum">
              <a:rPr 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Advanced story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i="1" dirty="0"/>
              <a:t>Story Tip #3: Consider the Hero’s </a:t>
            </a:r>
            <a:r>
              <a:rPr lang="en-US" i="1" dirty="0" smtClean="0"/>
              <a:t>Journey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Many heroic stories have similar structure. Use this lens to make sure </a:t>
            </a:r>
            <a:r>
              <a:rPr lang="en-US" dirty="0" smtClean="0"/>
              <a:t>you haven’t </a:t>
            </a:r>
            <a:r>
              <a:rPr lang="en-US" dirty="0"/>
              <a:t>missed out on any elements that might improve your story. Ask </a:t>
            </a:r>
            <a:r>
              <a:rPr lang="en-US" dirty="0" smtClean="0"/>
              <a:t>yourself these questions: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Does </a:t>
            </a:r>
            <a:r>
              <a:rPr lang="en-US" dirty="0"/>
              <a:t>my story have elements that qualify it as a heroic </a:t>
            </a:r>
            <a:r>
              <a:rPr lang="en-US" dirty="0" smtClean="0"/>
              <a:t>story?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/>
              <a:t>so, how does it match up with the structure of the Hero’s </a:t>
            </a:r>
            <a:r>
              <a:rPr lang="en-US" dirty="0" smtClean="0"/>
              <a:t>Journey?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Would </a:t>
            </a:r>
            <a:r>
              <a:rPr lang="en-US" dirty="0"/>
              <a:t>my story be improved by including more archetypical </a:t>
            </a:r>
            <a:r>
              <a:rPr lang="en-US" dirty="0" smtClean="0"/>
              <a:t>elements?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Does </a:t>
            </a:r>
            <a:r>
              <a:rPr lang="en-US" dirty="0"/>
              <a:t>my story match this form so closely that it feels hackneyed?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6FA53D-2D47-427E-9FCB-255093C34BD1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Advanced story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Story Tip #4: Put Your Story to Work!</a:t>
            </a:r>
          </a:p>
          <a:p>
            <a:r>
              <a:rPr lang="en-US" i="1" smtClean="0"/>
              <a:t>Story Tip #5: Keep Your Story World Consistent</a:t>
            </a:r>
          </a:p>
          <a:p>
            <a:r>
              <a:rPr lang="en-US" i="1" smtClean="0"/>
              <a:t>Story Tip #6: Make your Story World Accessible</a:t>
            </a:r>
          </a:p>
          <a:p>
            <a:r>
              <a:rPr lang="en-US" i="1" smtClean="0"/>
              <a:t>Story Tip #7: Use Clichés Judiciously</a:t>
            </a:r>
          </a:p>
          <a:p>
            <a:r>
              <a:rPr lang="en-US" i="1" smtClean="0"/>
              <a:t>Story Tip #8: Sometimes a Map Brings a Story to Life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B26367-1B2A-4AD6-B39F-7D4161BD9F84}" type="slidenum">
              <a:rPr 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2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Make a group of six and discuss about the following game story:</a:t>
            </a:r>
          </a:p>
          <a:p>
            <a:pPr marL="457200" lvl="1" indent="0" algn="just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 algn="just">
              <a:buFont typeface="Arial" charset="0"/>
              <a:buChar char="–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57B72-D197-4924-9AD9-FAC8EE7E73FC}" type="slidenum">
              <a:rPr 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6390" name="AutoShape 10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391" name="AutoShape 12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392" name="AutoShape 14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pic>
        <p:nvPicPr>
          <p:cNvPr id="1639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84538"/>
            <a:ext cx="287337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20938"/>
            <a:ext cx="5892800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8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Material</a:t>
            </a:r>
          </a:p>
        </p:txBody>
      </p:sp>
      <p:sp>
        <p:nvSpPr>
          <p:cNvPr id="410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Game Story</a:t>
            </a:r>
            <a:endParaRPr lang="en-US" smtClean="0"/>
          </a:p>
          <a:p>
            <a:r>
              <a:rPr lang="id-ID" smtClean="0"/>
              <a:t>Key concepts</a:t>
            </a:r>
            <a:endParaRPr lang="en-US" smtClean="0"/>
          </a:p>
          <a:p>
            <a:r>
              <a:rPr lang="id-ID" smtClean="0"/>
              <a:t>The storytelling engine</a:t>
            </a:r>
            <a:endParaRPr lang="en-US" smtClean="0"/>
          </a:p>
          <a:p>
            <a:r>
              <a:rPr lang="id-ID" smtClean="0"/>
              <a:t>Linear stories</a:t>
            </a:r>
            <a:endParaRPr lang="en-US" smtClean="0"/>
          </a:p>
          <a:p>
            <a:r>
              <a:rPr lang="id-ID" smtClean="0"/>
              <a:t>Nonlinear stories</a:t>
            </a:r>
            <a:endParaRPr lang="en-US" smtClean="0"/>
          </a:p>
          <a:p>
            <a:r>
              <a:rPr lang="id-ID" smtClean="0"/>
              <a:t>Granularity</a:t>
            </a:r>
            <a:endParaRPr lang="en-US" smtClean="0"/>
          </a:p>
          <a:p>
            <a:r>
              <a:rPr lang="id-ID" smtClean="0"/>
              <a:t>Advanced story</a:t>
            </a:r>
            <a:endParaRPr lang="en-US" smtClean="0"/>
          </a:p>
          <a:p>
            <a:r>
              <a:rPr lang="id-ID" smtClean="0"/>
              <a:t>Case Study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E786D5-C3D9-4538-AED0-6576872BF160}" type="slidenum">
              <a:rPr 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Game Story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Stories are as old as communication itself.</a:t>
            </a:r>
          </a:p>
          <a:p>
            <a:pPr algn="just"/>
            <a:r>
              <a:rPr lang="en-US" smtClean="0"/>
              <a:t>Stories and games have been intertwined to varying degrees for almost as long.</a:t>
            </a:r>
          </a:p>
          <a:p>
            <a:pPr algn="just"/>
            <a:r>
              <a:rPr lang="en-US" smtClean="0"/>
              <a:t>Computer games generally have some sort of story attached to them as well. Sometimes it is a one-paragraph backstory, in other cases, it's a fully integrated story line where the game is the story.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34A3DF-F1A1-4F90-8FBF-57BF681C9C86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Key concepts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The use of stories in games is a fundamental part of game design.</a:t>
            </a:r>
          </a:p>
          <a:p>
            <a:pPr algn="just"/>
            <a:r>
              <a:rPr lang="en-US" smtClean="0"/>
              <a:t>A game without a story becomes an abstract construct.</a:t>
            </a:r>
          </a:p>
          <a:p>
            <a:pPr algn="just"/>
            <a:r>
              <a:rPr lang="en-US" smtClean="0"/>
              <a:t>Not all games require a detailed and rigorous story.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C22A66-78A4-4D09-9405-614872A9E29C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217988"/>
            <a:ext cx="668655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4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The storytelling engine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Weaves together the gameplay and the story</a:t>
            </a:r>
          </a:p>
          <a:p>
            <a:pPr eaLnBrk="1" hangingPunct="1"/>
            <a:r>
              <a:rPr lang="en-US" smtClean="0"/>
              <a:t>How does it work?</a:t>
            </a:r>
          </a:p>
          <a:p>
            <a:pPr lvl="1" eaLnBrk="1" hangingPunct="1"/>
            <a:r>
              <a:rPr lang="en-US" smtClean="0"/>
              <a:t>Receives triggers from the core mechanics to track the player’s progress</a:t>
            </a:r>
          </a:p>
          <a:p>
            <a:pPr lvl="1" eaLnBrk="1" hangingPunct="1"/>
            <a:r>
              <a:rPr lang="en-US" smtClean="0"/>
              <a:t>Presents each narrative block at the correct time</a:t>
            </a:r>
          </a:p>
          <a:p>
            <a:pPr lvl="1" eaLnBrk="1" hangingPunct="1"/>
            <a:r>
              <a:rPr lang="en-US" smtClean="0"/>
              <a:t>Sends triggers to the core mechanics when the current narrative block is done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62867B-FE0D-4D77-A618-EA194FDF57E5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The storytelling engine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pic>
        <p:nvPicPr>
          <p:cNvPr id="819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6" y="2504281"/>
            <a:ext cx="5581650" cy="3467100"/>
          </a:xfr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75E9A6-6489-4C0A-9509-47049272146E}" type="slidenum">
              <a:rPr 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Linear stories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Player can’t change the story – no agency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Challenges are part of the </a:t>
            </a:r>
            <a:r>
              <a:rPr lang="en-US" dirty="0" smtClean="0"/>
              <a:t>story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Linear stories require less content than a non-linear.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Linear stories are less prone bugs and absurdities. 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The storytelling engine managing a linear story  has to  keep track of only a single sequence of plot events.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Linear stories deny the player agency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Linear stories are capable of greater emotional power.</a:t>
            </a:r>
          </a:p>
          <a:p>
            <a:pPr algn="just">
              <a:buFont typeface="Arial" charset="0"/>
              <a:buChar char="•"/>
              <a:defRPr/>
            </a:pPr>
            <a:endParaRPr lang="en-US" dirty="0" smtClean="0"/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1687BF-BAD2-4B8C-BB86-49FB857407DD}" type="slidenum">
              <a:rPr 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Non-Linear Story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Branching Story</a:t>
            </a:r>
          </a:p>
          <a:p>
            <a:r>
              <a:rPr lang="en-US" smtClean="0"/>
              <a:t>Option of story and sometimes the endings.</a:t>
            </a:r>
          </a:p>
          <a:p>
            <a:r>
              <a:rPr lang="en-US" smtClean="0"/>
              <a:t>Immediate, Deferred, and Cumulative influence.</a:t>
            </a:r>
          </a:p>
          <a:p>
            <a:r>
              <a:rPr lang="en-US" smtClean="0"/>
              <a:t>There are challenges and Choices 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B31286-AAB6-428E-8C45-9E1ACA6BFF93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235450"/>
            <a:ext cx="2528888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3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Granularity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Granularity in the context of games that tell a story, refers to the frequency with which the game presents elements of the narrative to the player.</a:t>
            </a:r>
          </a:p>
          <a:p>
            <a:r>
              <a:rPr lang="en-US" smtClean="0"/>
              <a:t>Large granularity reflects less frequent narrative blocks</a:t>
            </a:r>
          </a:p>
          <a:p>
            <a:r>
              <a:rPr lang="en-US" smtClean="0"/>
              <a:t>Small granularity reflects more frequent narrative blocks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DAD0A1-0639-4C0D-9B82-453859057379}" type="slidenum">
              <a:rPr 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581525"/>
            <a:ext cx="30543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0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27</TotalTime>
  <Words>752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TemplateBM</vt:lpstr>
      <vt:lpstr>Storytelling</vt:lpstr>
      <vt:lpstr>Outline Material</vt:lpstr>
      <vt:lpstr>Game Story</vt:lpstr>
      <vt:lpstr>Key concepts</vt:lpstr>
      <vt:lpstr>The storytelling engine </vt:lpstr>
      <vt:lpstr>The storytelling engine </vt:lpstr>
      <vt:lpstr>Linear stories</vt:lpstr>
      <vt:lpstr>Non-Linear Story</vt:lpstr>
      <vt:lpstr>Granularity</vt:lpstr>
      <vt:lpstr>Advanced story</vt:lpstr>
      <vt:lpstr>Advanced story</vt:lpstr>
      <vt:lpstr>Advanced story</vt:lpstr>
      <vt:lpstr>Advanced story</vt:lpstr>
      <vt:lpstr>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Design</dc:title>
  <dc:creator>Rhio Sutoyo</dc:creator>
  <cp:lastModifiedBy>Albertus Agung, S.Kom., M.T.I.</cp:lastModifiedBy>
  <cp:revision>25</cp:revision>
  <dcterms:created xsi:type="dcterms:W3CDTF">2014-12-16T06:41:07Z</dcterms:created>
  <dcterms:modified xsi:type="dcterms:W3CDTF">2014-12-17T15:26:28Z</dcterms:modified>
</cp:coreProperties>
</file>