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</p:sldIdLst>
  <p:sldSz cx="9144000" cy="6858000" type="screen4x3"/>
  <p:notesSz cx="6858000" cy="91440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116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Background 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9237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692275" y="1628775"/>
            <a:ext cx="7451725" cy="5229225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8B740-9277-4A26-A5B7-EFC1BCF4989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5D2E-1F5A-4920-8164-BF4253F3B59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54048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34C8-D16E-4AAB-965C-D2DD5C801D0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EC996-BD43-496F-861F-9803882A31BA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3894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145087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302924"/>
            <a:ext cx="6837114" cy="386927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825DD-A4F9-499B-89EF-B656214340F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45445CC-935C-4836-9293-306EE9EA711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62811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9AC39-D5B9-4E12-9362-FDF63E4D3598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B3218-B8A3-4F33-8B75-E4D61291584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8325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778D-259F-4B4F-9308-90FFA7833B75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42D5E-1B83-4C38-AAE2-54067BD242B8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2153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34E7-236D-4612-AC76-573DAB4FA0E1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B86D5-7EE6-41A1-9173-D1A0CEAAFB60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734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Background 0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275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B2B8-043B-4ED8-9A57-C3B1FDC9858A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BEB4D-A776-4239-B622-94A18AF19081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74559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E4565-92B0-4773-AAE0-FF1FCD0018C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BED16-587E-4613-9CA0-A4E54087668E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3627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E1CB-E8AA-4D3A-A2FD-75C7A90B8B14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BAC9-B8FA-42D6-A340-24318C097ED2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4827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E76D0-6451-4E39-BD45-3B5C9C98C11C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201C5-22B0-453A-A2D2-F07A58267C4B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96104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 02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46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619250" y="1484313"/>
            <a:ext cx="7067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id-ID" alt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19250" y="2636838"/>
            <a:ext cx="70675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id-ID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E676A7-4E05-4946-ACA4-3E56FC5DD957}" type="datetimeFigureOut">
              <a:rPr lang="id-ID"/>
              <a:pPr>
                <a:defRPr/>
              </a:pPr>
              <a:t>17/12/2014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39D6FC1-64F2-4973-9189-C6559C54E1CE}" type="slidenum">
              <a:rPr lang="id-ID" altLang="en-US"/>
              <a:pPr/>
              <a:t>‹#›</a:t>
            </a:fld>
            <a:endParaRPr lang="id-ID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3" r:id="rId3"/>
    <p:sldLayoutId id="2147483664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79B8"/>
          </a:solidFill>
          <a:latin typeface="Open Sans" pitchFamily="-8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35150" y="2708275"/>
            <a:ext cx="7129463" cy="1470025"/>
          </a:xfrm>
        </p:spPr>
        <p:txBody>
          <a:bodyPr/>
          <a:lstStyle/>
          <a:p>
            <a:r>
              <a:rPr lang="en-US" altLang="en-US" sz="3200" dirty="0" smtClean="0">
                <a:latin typeface="Open Sans" pitchFamily="-84" charset="0"/>
              </a:rPr>
              <a:t>Core Mechanics</a:t>
            </a:r>
            <a:endParaRPr lang="en-US" altLang="en-US" sz="3200" dirty="0" smtClean="0">
              <a:latin typeface="Open Sans" pitchFamily="-8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2268538" y="4295775"/>
            <a:ext cx="6400800" cy="576263"/>
          </a:xfrm>
        </p:spPr>
        <p:txBody>
          <a:bodyPr/>
          <a:lstStyle/>
          <a:p>
            <a:r>
              <a:rPr lang="en-US" altLang="en-US" dirty="0" smtClean="0">
                <a:latin typeface="Open Sans" pitchFamily="-84" charset="0"/>
              </a:rPr>
              <a:t>Session </a:t>
            </a:r>
            <a:r>
              <a:rPr lang="en-US" altLang="en-US" dirty="0" smtClean="0">
                <a:latin typeface="Open Sans" pitchFamily="-84" charset="0"/>
              </a:rPr>
              <a:t>10</a:t>
            </a:r>
            <a:endParaRPr lang="en-US" altLang="en-US" dirty="0" smtClean="0">
              <a:latin typeface="Open Sans" pitchFamily="-8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Internal Economy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Resources can be tangible or intangible</a:t>
            </a:r>
          </a:p>
          <a:p>
            <a:pPr lvl="1" algn="just" eaLnBrk="1" hangingPunct="1"/>
            <a:r>
              <a:rPr lang="en-US" smtClean="0"/>
              <a:t>Tangible resources possess physical properties</a:t>
            </a:r>
          </a:p>
          <a:p>
            <a:pPr lvl="1" algn="just" eaLnBrk="1" hangingPunct="1"/>
            <a:r>
              <a:rPr lang="en-US" smtClean="0"/>
              <a:t>Intangible resources do not occupy space or require transportation</a:t>
            </a:r>
          </a:p>
          <a:p>
            <a:pPr algn="just" eaLnBrk="1" hangingPunct="1"/>
            <a:r>
              <a:rPr lang="en-US" smtClean="0"/>
              <a:t>In a feedback loop, a production mechanism requires some of the resource that the mechanism itself produces </a:t>
            </a:r>
          </a:p>
          <a:p>
            <a:pPr lvl="1" algn="just" eaLnBrk="1" hangingPunct="1"/>
            <a:r>
              <a:rPr lang="en-US" smtClean="0"/>
              <a:t>Not a problem unless the system runs out of the resource—this produces deadlock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AA075A-75A7-44B2-8E01-0714ED47E01C}" type="slidenum">
              <a:rPr 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Internal Economy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Two production mechanisms that require each other’s output as inputs are mutually dependent – can produce deadlock?</a:t>
            </a:r>
          </a:p>
          <a:p>
            <a:pPr algn="just" eaLnBrk="1" hangingPunct="1"/>
            <a:r>
              <a:rPr lang="en-US" smtClean="0"/>
              <a:t>In static equilibrium, the amount of resources produced and consumed remains the same</a:t>
            </a:r>
          </a:p>
          <a:p>
            <a:pPr algn="just" eaLnBrk="1" hangingPunct="1"/>
            <a:r>
              <a:rPr lang="en-US" smtClean="0"/>
              <a:t>In dynamic equilibrium, the amount of resources produced and consumed fluctuates cyclically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19963A-E072-4E81-BC65-6B43389F5480}" type="slidenum">
              <a:rPr 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9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smtClean="0"/>
              <a:t>Core mechanics and gameplay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Core mechanics present challenges to the player and accept actions from the player </a:t>
            </a:r>
          </a:p>
          <a:p>
            <a:pPr lvl="1" algn="just" eaLnBrk="1" hangingPunct="1"/>
            <a:r>
              <a:rPr lang="en-US" smtClean="0"/>
              <a:t>Core mechanics implement the mechanisms to operate challenges</a:t>
            </a:r>
          </a:p>
          <a:p>
            <a:pPr lvl="1" algn="just" eaLnBrk="1" hangingPunct="1"/>
            <a:r>
              <a:rPr lang="en-US" smtClean="0"/>
              <a:t>Core mechanics perform tests to see if a challenge has been surmounted </a:t>
            </a:r>
          </a:p>
          <a:p>
            <a:pPr lvl="1" algn="just" eaLnBrk="1" hangingPunct="1"/>
            <a:r>
              <a:rPr lang="en-US" smtClean="0"/>
              <a:t>Passive challenges (such as static obstacles) do not require mechanics to operate</a:t>
            </a:r>
          </a:p>
          <a:p>
            <a:pPr lvl="1" algn="just" eaLnBrk="1" hangingPunct="1"/>
            <a:r>
              <a:rPr lang="en-US" smtClean="0"/>
              <a:t>Active challenges require mechanics that implement their activity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EBDDC6-F352-4DFF-8ECE-9D229C71DF1F}" type="slidenum">
              <a:rPr lang="en-US">
                <a:solidFill>
                  <a:srgbClr val="898989"/>
                </a:solidFill>
              </a:rPr>
              <a:pPr eaLnBrk="1" hangingPunct="1"/>
              <a:t>12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smtClean="0"/>
              <a:t>Core mechanics and gameplay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Actions and the core mechanics</a:t>
            </a:r>
          </a:p>
          <a:p>
            <a:pPr lvl="1" algn="just" eaLnBrk="1" hangingPunct="1"/>
            <a:r>
              <a:rPr lang="en-US" smtClean="0"/>
              <a:t>Actions available to a player normally do not change much from level to level</a:t>
            </a:r>
          </a:p>
          <a:p>
            <a:pPr lvl="1" algn="just" eaLnBrk="1" hangingPunct="1"/>
            <a:r>
              <a:rPr lang="en-US" smtClean="0"/>
              <a:t>Player actions trigger mechanics</a:t>
            </a:r>
          </a:p>
          <a:p>
            <a:pPr lvl="1" algn="just" eaLnBrk="1" hangingPunct="1"/>
            <a:r>
              <a:rPr lang="en-US" smtClean="0"/>
              <a:t>Complicated actions may involve manipulation or storage of data</a:t>
            </a:r>
          </a:p>
          <a:p>
            <a:pPr lvl="2" algn="just" eaLnBrk="1" hangingPunct="1"/>
            <a:r>
              <a:rPr lang="en-US" smtClean="0"/>
              <a:t>In this case you must create both an event mechanic that implements the action and an entity that stores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93BE59-1AF8-45D4-8DDB-90E451834886}" type="slidenum">
              <a:rPr 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5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smtClean="0"/>
              <a:t>Core mechanics design</a:t>
            </a:r>
            <a:r>
              <a:rPr lang="en-US" sz="3600" smtClean="0"/>
              <a:t/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Goals of core mechanics design</a:t>
            </a:r>
          </a:p>
          <a:p>
            <a:pPr lvl="1" algn="just" eaLnBrk="1" hangingPunct="1"/>
            <a:r>
              <a:rPr lang="en-US" smtClean="0"/>
              <a:t>Keep it simple and elegant</a:t>
            </a:r>
          </a:p>
          <a:p>
            <a:pPr lvl="1" algn="just" eaLnBrk="1" hangingPunct="1"/>
            <a:r>
              <a:rPr lang="en-US" smtClean="0"/>
              <a:t>Create generalized systems from patterns</a:t>
            </a:r>
          </a:p>
          <a:p>
            <a:pPr lvl="1" algn="just" eaLnBrk="1" hangingPunct="1"/>
            <a:r>
              <a:rPr lang="en-US" smtClean="0"/>
              <a:t>Use iterative refinement</a:t>
            </a:r>
          </a:p>
          <a:p>
            <a:pPr lvl="2" algn="just" eaLnBrk="1" hangingPunct="1"/>
            <a:r>
              <a:rPr lang="en-US" smtClean="0"/>
              <a:t>Don’t try to get everything perfect on paper</a:t>
            </a:r>
          </a:p>
          <a:p>
            <a:pPr lvl="2" algn="just" eaLnBrk="1" hangingPunct="1"/>
            <a:r>
              <a:rPr lang="en-US" smtClean="0"/>
              <a:t>Build a prototype, test it, and refine the results</a:t>
            </a:r>
          </a:p>
          <a:p>
            <a:pPr lvl="1" algn="just" eaLnBrk="1" hangingPunct="1"/>
            <a:r>
              <a:rPr lang="en-US" smtClean="0"/>
              <a:t>Discuss with programmers the level of detail they need in your documentation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B1E4EA-D79D-466E-9BD4-BF67E9D8D9C6}" type="slidenum">
              <a:rPr 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Core mechanics design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Revisit earlier design work on the project to identify entities and mechanics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Nouns in design documents will probably be implemented as entities or resources or both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Verbs are actions that will be implemented as mechanics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“If” and “when” statements identify conditions that trigger and control </a:t>
            </a:r>
            <a:r>
              <a:rPr lang="en-US" dirty="0" smtClean="0"/>
              <a:t>mechanics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List the entities and resources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Does a noun describe a resource or an entity?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If an entity, is the entity simple or compound?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If a compound entity, what attributes describe it?</a:t>
            </a:r>
          </a:p>
          <a:p>
            <a:pPr algn="just" eaLnBrk="1" hangingPunct="1">
              <a:buFont typeface="Arial" charset="0"/>
              <a:buChar char="•"/>
              <a:defRPr/>
            </a:pPr>
            <a:endParaRPr lang="en-US" dirty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28A23A-E060-4883-8871-566898F2A5D1}" type="slidenum">
              <a:rPr 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Core mechanics design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Add the mechanics</a:t>
            </a:r>
          </a:p>
          <a:p>
            <a:pPr lvl="1" algn="just" eaLnBrk="1" hangingPunct="1"/>
            <a:r>
              <a:rPr lang="en-US" smtClean="0"/>
              <a:t>Remember that mechanics consist of relationships, events, processes, and conditions</a:t>
            </a:r>
          </a:p>
          <a:p>
            <a:pPr lvl="1" algn="just" eaLnBrk="1" hangingPunct="1"/>
            <a:r>
              <a:rPr lang="en-US" smtClean="0"/>
              <a:t>Think about your resources</a:t>
            </a:r>
          </a:p>
          <a:p>
            <a:pPr lvl="1" algn="just" eaLnBrk="1" hangingPunct="1"/>
            <a:r>
              <a:rPr lang="en-US" smtClean="0"/>
              <a:t>Study your entities</a:t>
            </a:r>
          </a:p>
          <a:p>
            <a:pPr lvl="1" algn="just" eaLnBrk="1" hangingPunct="1"/>
            <a:r>
              <a:rPr lang="en-US" smtClean="0"/>
              <a:t>Analyze challenges and actions</a:t>
            </a:r>
          </a:p>
          <a:p>
            <a:pPr lvl="1" algn="just" eaLnBrk="1" hangingPunct="1"/>
            <a:r>
              <a:rPr lang="en-US" smtClean="0"/>
              <a:t>Look for global mechanics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E0FBA9-4209-45C3-8025-2D1D354F927E}" type="slidenum">
              <a:rPr 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mtClean="0"/>
              <a:t>Core mechanics design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Random Numbers and the Gaussian </a:t>
            </a:r>
            <a:r>
              <a:rPr lang="en-US" dirty="0" smtClean="0"/>
              <a:t>Curve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For pseudo-random numbers, a seed generates the sequence of random numbers produced by the algorithm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In uniform distribution, the chance of getting any number equals the chance of getting any other number 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Sometimes you want certain events to be rare and others to be common – for this use </a:t>
            </a:r>
            <a:r>
              <a:rPr lang="en-US" i="1" dirty="0"/>
              <a:t>non-uniform </a:t>
            </a:r>
            <a:r>
              <a:rPr lang="en-US" dirty="0"/>
              <a:t>distributions of random </a:t>
            </a:r>
            <a:r>
              <a:rPr lang="en-US" dirty="0" smtClean="0"/>
              <a:t>numbers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To generate non-uniform random numbers, generate multiple uniform ones and add them together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/>
              <a:t>Adding 3 six-sided dice produces non-uniform values between 3 and 18.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/>
              <a:t>10 and 11 are common, but 3 and 18 are very rare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Using </a:t>
            </a:r>
            <a:r>
              <a:rPr lang="en-US" dirty="0" err="1"/>
              <a:t>nonuniform</a:t>
            </a:r>
            <a:r>
              <a:rPr lang="en-US" dirty="0"/>
              <a:t> distribution creates a Gaussian curve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endParaRPr lang="en-US" dirty="0"/>
          </a:p>
          <a:p>
            <a:pPr lvl="1" algn="just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BEE722-AAF5-4DC5-BF13-DF7E21B373E1}" type="slidenum">
              <a:rPr 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Monte Carlo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A means of testing a complex mechanic to see how it performs in different conditions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Simulate your mechanic hundreds or thousands of times with different random values in the entities it works with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Analyze the results to see if the mechanic is performing the way you expect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Often you can do this in a spreadsheet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A87AE2-3047-4CE6-857F-19C463D55F2E}" type="slidenum">
              <a:rPr 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Make a group of six and discuss about the Core Mechanics of following game:</a:t>
            </a:r>
          </a:p>
          <a:p>
            <a:pPr marL="457200" lvl="1" indent="0" algn="just"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 algn="just">
              <a:buFont typeface="Arial" charset="0"/>
              <a:buChar char="–"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buFont typeface="Arial" charset="0"/>
              <a:buNone/>
              <a:defRPr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E703FE-3C7D-4315-8469-E929F3320F9E}" type="slidenum">
              <a:rPr 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1510" name="AutoShape 10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11" name="AutoShape 12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1512" name="AutoShape 14" descr="data:image/jpeg;base64,/9j/4AAQSkZJRgABAQAAAQABAAD/2wCEAAkGBhQSERQUEhQVFRUWGBwZFxgYGBgeHBsYGBwYHhgYHRwXHCYeHBwjGh0YIC8gIycqLCwsHR4xNTAqNSYrLCkBCQoKDgwOGg8PGiwkHyQsLCwsNCwsLCwsLCwsLCwsLCwsLCwsLCwsKSwsLCwsLCwsLCwsLCwsLCwsLCwsLCksLP/AABEIAMkA+wMBIgACEQEDEQH/xAAcAAACAwEBAQEAAAAAAAAAAAAFBgMEBwIAAQj/xABPEAACAQIEAwUFBAYGBgcJAAABAhEAAwQSITEFBkETIlFhgQcycZGhFEJSsSMzcsHR8GKCkqKy8RVDU3PS4RYkVGODk8IXJTQ1RKPD4uP/xAAbAQACAwEBAQAAAAAAAAAAAAACAwABBAUGB//EAC8RAAICAgECBAYCAQUBAAAAAAABAhEDIRIEMQUiQVETYXGBkfAyscEzQlKh4SP/2gAMAwEAAhEDEQA/ANSr1er1Qh6vV6hvGeYLWGWbh16KurH+HrUIEqH4/j1izo9wZvwjVvkNvWKV+G+0L7Wbtm0gS6yP2DE5ka4ASLZMAZiATpI0O2xyVuYmZxbthncnLBlBJ0gwc59SKuvchrvFPaDlzZAqhRLFu8R4d1SNSdgTr9azrmDj+I4hczXTltj3LSk5VHjH3m8WPpA0rixiu1AtyOzTUkABWbq0Dp0E6x5k0e4Pyybltrn3RsP53NaccF3YuTFezw8datrhgOlG8TwVrcZhBNQpw8mtaSFAm5gpFQ8OvXMJfW9b3U6r0ZeqnQ7+MaGD0oxhsMW9dR8Nh/H1r7ewJBII2NU4qSLTo03lbnrCYi2iS4u6Bg6gNJO/dkFemZdB1y6U0HBTMdOlYCuBIKumjISQR0K/z8qO4fnfFYa6Vt3O1RdQu5CsAQCp3AEbfPU1kliV1dDE2a8luN67oLynzR9vtNcy5SjZDvvAOx238T8aONoKunHTOTmVzbJ8I+81aoPb4yo+6T8qu4XiaOYEg+dIl3N/TzSik2W6+EV9r1CaiMrFdzXF2elDmxJQ0cY8jHlzrC9rQUqo2L11EfzvVd+ImJFVPt5PvUyOJ+pkz9dF/wAGFWso2x+VTKkCBSw3EsjSvrRvCcWR9Jg1J45JF9P1OKT2kmd3xU9tpFVsXcg1JhGkUDWhuOa+K4keLt0GxGFo+4mqOKTp1pkZUjJ1OLfJAzDWEHv5dx7wUiOu+s/DWgV613myzEmPhOn0pg4hhyFJ8NflQIXZ6UV7M9txSrsM1R4jErbUu7BVG5O1QcR4mllZY6xIA3+PkPP8zpWP83c2XMTLM3Z2FOh8fJB95j4/u2ypHpRj5q9pRF1rOEIMRLqdToCYJgKBME+VZ5xjm5WkMTffYKCeyH7Te9dPkIX40t4ziAuB8q5RAAG5Pe1LHqTVnltsrFh705Qeo01jwJ2mrXsUyC9xHEC6l0s6OhDWyBlCkajKIgUaxOKTEYo4lAFa7auNdQbLfCN2hA/C85x+0w+7U3EsOG0WCI11n6nw8am4LywwwuIxbd1VQIkj32uMFaPIJOvmKvjsqybg+FkAdN2846Vp/LeJFq2M/wAug/y0FZxwq6FgeQNF8XxQ5co3I+Q6mtlUrFjbieLWrploCzMn8I2n8/Wh1vi9py2VYQbT7zt8OiiCfTXwpO4pxQTBPdXVvTYUQ4Bw27ettlE374KWl/Aje87kaKcsnXoI3NJzZVjgFCDky3w3jqfbri6ZEw4UftZlJP1NE73ELOTMTrEeup/KKAc1cAXAYu6qf7GyAfF2BDH1KTSljeKMQVB0mihO4qRTW6CzcSLLdAOhOnlqK1nljlfB4/huGuXrC9o1sKbq9181uUnOsEGVnwrEMG+W3ruSf4furXPYpxtPsbWbjhWW+4tydwyoxAnfvFjHnVZNpNEWhr5N5RbBC8hvNdV7mZCwAcLlUZWIEEgjf6CmRsMDUiDzmu4pHJgPFFttoX8f+gAy2w5J3Y+IMdNtK9bdiB+hRts/ZnVSdRod9OlEeNYdntHIQHGokTPl60E4fimsg2zctKSSYO5JAjrvpSm97M848ZV6DLhm0ipSaF8KxiElVcsdzO4J0IjprRNhRGnHK4kGJvxtQ6886mKuYix1FJfNGJLXktawIJA3LGI/MfWtCcYRs5PVfEnPixlVKX+Z+Z7OF0Ms/wCFY0+JO31NTctp2ygql5VHutcfRo8FBPd+Qik5+WbmIxN57jZcpEyNRmOpKk9F186F9TUeTVFY+jUnTdhHgfMq4qVjI41gkEEf0epjrRi0YNAeX+GM2KsG0kW0ujURAP4dNzlBZtWj110rjOAZ07q5j5XMh9DlOvxijj1XltoOXh/JtxdfYFYPEAnVtT0JothrsVlvHMIbLJetrdRkuNmFxgxBBGaCOkOv9qtEwmIzorDqAfmKqORZVYmWOXTyW7CGJxIUa1Xw1sKVkzqcvrJj01r4biyVY7RPhJ2Hxqx2aggE69KHQ+5SlbK+K79zINgJb1pcvYIqxHgaY/tC5mZis7KAZJA+HUnpS+3EtfdNS6AyRt6M1554+Xxt0A/o7YIaNiiQIPiC+Y13y17ML/FUt4zGXRastJt2lBEWhsR4BvGZIE9RSZxPFAyXYhb9wISNxbRhmPzk+tb5zljLtvCKMBbz5ezCBQCAh0DAbFQoEfH1CZM7qFzi3KWBw2HfsrAhRGY6ySQoJBGokiSek0gcz8tjD3lTIRakfpLaCAzzCkmBo0GCZAOnQU6c+80dnhrGEuZO2vgC8UP6saC4QNwWBZRt97eqFzhaYmzct4O6xbAI9xUMZrgf9ICSAMxDZl6aqtRLVhX3Qn2+AYjOs2rhXQsY0KzrlIJBkddKL80YnNbv9m7dlNvIhVlylSiv3WAjUp4+EmDRblX2h4ZSA2HFt23ZMoB8yCQBVfnO+l28zW5CPZuzJnMyIzCIJiDH00p8qW0Ji23TFjC3fe+IFWcPjFIvMSZlUXQxlEsxnbcLpQLD4uFPxn6GmPguFtXbeDUL3zduC63iiBXAI+B38/KryzpK/wBrZcI2y1g+WmuB3e0buQCLcxnuEAnMfwrIX4jypre5xDAYUX1Nm2mQaC2urEEi2ATmIJgACN60Tl/gyJZlhLXF73wb7vlvr50V+zLAGUQIjTaNvlXK+LydzVmiWtRMM9qnEGu49UIyslm2bg/C5UkD0zUl8u8M+1YpVGiA53J2CLqSf58aOc9Xy2KxN0nvX7hCf7pe6rfDslB/rV7gfDMSOE4q5YRYvuluRJuNbDBDbUDozNB8YIra5ccS+dIUlcgJhLQxWIaCVshmuO8arbzEzA+9BAjxNXrOPGVVw1wOlsagbljq7srby2x6ADwp45W5GVuFW3st+ncds4O7AyFUfswRHUltiRGeca4IwuSlp80wezBFxWHgAO8PSemnTRFuFSiBp6ZuPsj4w+Iwt3tCSUu5RJJgZFMa69diTT3WX+wTEl8HiCzh4vxMQf1ae8PGtPmlTlydkWtC7xW1ila4Q7FD7kZRExI2nTX6Uq8QsWUugnr7waWMjdpbWZrSb1vMpBJEiJBgjzB6Gsq5j4ObWIIBZpbu5tZkSO9A19KCjJlhTuwpgLy27vbJeB6FQJzD+ltHkac8DxMOASdDWUJeuIYywfA0z8DS66gq4ga+Y8tKvS2xCk4Pyj3fuqELEjKBJPkNayfE8RZnv3gGb7qgAnvOcv3QTpmY/wBWnDmniTWsKysRmeBp4bn9w9aC8s8sreFsXNURjccHq2qoPQm5UdSh37i803PIlFb/AM/+Dtwi8mVdlcichIkadANx8KT+a+bLAL3LakX1DWlJG4U6tlEns5B7zRssaEGiXtT4q2F4bce0zW3lVUpp8QSNhln6V+fOD8Te9eLMTojDf8RA/KhS5I304R4o03lTnjM6C+64aGYW+zUhc9wqWV5YzJAInQ66jSNY+2JZtTcc9e85EsR8IGvgAPhX5kxGKP6N4UgXYII0MZh3usbmPOtd9kfFSWv2XZjlVSATIAXQkdNZXaqcUkFGb7BTiOIGM7VSmUZAybE6SuuUnUk2zHgtXeWr3/Ux1KEj0XcT8NflX3imGti8ty3CkEo0ADS4Mv0bKfQVxwO6Fa4IgGHj6N9CnyoenktpGLPuST+f7++xaa/OYIO6DqZJMiNRXS8Wt3GVZgyBBOvy6zVvAYELnA1UmR4R4UvcV4G6Xu0sNMEHSJXx9In0NaXRnUZxVsKY3E27XcCbQfTWfyqquHVu9l3JP1r2EwLO6dp7pR2XWT03gATJmjGEwPcX4ULWxsYt7o/KFy+HuCPdtW5WerASfmfyrQfZV7Q7ipcwt9lYLbZrLMYIYf6v+kJMgDUDNEjbOMMv6Vl/FK/PSmr2U8vfaMeCYy27buSQCAxGRDB0MMwaP6NCdgo/6WuviL9y6oa9eEEZZEaSADOmgHXbenP2HXVPEMQzEqUsaAzqM6ZyZ8IGh8T4UJ+xviu2u6A5YAQQpcKzQv7h5z5038k8pvh+G4l1txjL1m4o73Rg/ZrpIBiG08VnbSSe6Lj2MhTHMbzNbOTMzFcpiASSAI2EUw4DFM1tTcZywuMhLSe7ctMAZJ8o8vWlBVIOlGOEXy4uWtcxXMmuzoQfqs/IehKXoU4Nboj43gRYYZCSjW1IP9LKO0HxD5tPAjxpn5Ywn2TibWLhkAPkPQg5WDettTPhB8KVcLxKcyXu8jzm01Vvxr4MPrsdKMX+YXt3GYQSQCrbwdG0nwcZgRqJPiaqS5xov+Ds3XhPNbM6W+ygRq2YeHQCZ9Ypja+IOvTpWA4DmzuImJ3dcxMaDvNGZekgA6fGNa0LhPHBbUZlRM4BTs7QUMpGhBX3h8Ca5mTFKGjQnGexd4hyC+Ku3L19xaztqogm1YUGEB93PES2oEHfSdO4HwS3Zw6W7ahUVQFHl/HqT40gca472lxbCmFbKzGfeVtdI6bz5iPjo/Cv01tLmYFCJUKZn9o/H7o2O81dTn5WSTUVaFjjXFRw4Z+znD3HyF1Otk3DPaRBlDcOo03B1mKXuc+Cu5GKQRIWWX8XRpH3WGUhgdCd9dXX2iIPsGIJAIFpt/EiB9SKyfk/nZ8M6Wrzs2HZgrKxLKttjDd0zAAM92NjuDFdHDP4entGWceTs0z2fcYF7DuzIq3Q+W6wUDOwUQ7R96IBnw8KaUv+dK2C4YmHzdiwa1dIuKQZEQBGYe8NND4fCra4ojrWnjH0ONn6iUcjQcfFx+6g2Pw+dtu8dyfoPyqLE3C8AMQ2uWJmQJ6dKF8T4wQO97w3HmP5FIyadIBZHNXIguWLQvEOyyNI0gGY1J8NfXpXzD8ZW2CLIAWd+hnrr8PypcvtnBaNZ6eepFVrOKY9wayYHlS3jsNSD/GuIm+yCSfD4A7Dy8Jpk4XiLljTsnK5spMquigAMpuFQQTmO+szSpg1C3wx920J+JXUD1YR603cv8DtCHuIGc6w2oBPXXc+Z9KHNJRqL9AcC5ZL9xU9uPE82BthTKu/QqZIB/CSNNayHlmxGdjOsAemp/MU5+2HmAYrGdmmqWe4PAkGWPz0+AFL/CMSttQJWSSdZP0GtMSqJ0W+6OuKYMmy0KVOh16wTrHjGnoKvez3jLW8apLfrFKnzkCNvMCrt/EIYBuKSfBHGvhLCg64c2rwuWiAyOGEbSDO4ql5lTAvRp+Mx964YtKuWRJF22SSDMRmkeutH199H2zRIPRbgg/IsP7NVOINZx9pLhUKzKGDDcHqp8R01+lcYeyVsBOtsm2fgdR6Q2lZccuMl+/vYz9RG9/v7sN4Pi1u4rWc0OJXXTUGDHiJ6VRsWLn6rEOQ4abeUwTG+0DIek9aH8Uwmb9IqZi0MQP6XvH5zpV7hGNOtu4Jy+6W94R92T4eda5KxcJpqn3L2C4gWN2Jbs9QPvAEQynx8jPQUYwl7uLGsgH50Ev8QVFuMrEuVCxpOZiQum+rH4Vd4HiGOHtTocsH00oo7GRlw7n5VwdqXzec/Wa1z2XYUWcLi8RGpIEEgHKq5pnYTnkfAbVmuCwuXQiCNCD0jett5Z5e7GxZGZgr2T26ATJcA5gfusJy9ZA23kTrtCuLCYbA2Ll0Fszm9cEwWz7+71CQPDQVpOEuK4V7ZlGUEEbEHUH5fnS9zhy3ZxOENu1dZGVcqTBG0AEQDt1piwNlUtoie6qhR00UR89KubUnoCKa7iSfZPZfGXb1xv0TPnW0umrasGPRc0wF1iNRTSeWMLlVRh7ICaoQiypGzAgSDOszRSvUIRgPE/Zy4xJtKQjb5W66SWSJlOonUSBuDA7iHJd6wRmIIJjSZ9Adz5VtXPWCRrC3CCLqMOzZTDjNowHiI3B0rNuK32BVXuM+ogHxOk7zsSI86bGmgGKPEL+a6Y91SVXb3czHcbySTPWa2v2fX1vcJC38vZp2iPmMLkBnvE6AAEa9IFZRi+FoGm44kHW2nvT4ExlX6nyqTEcWuNaFhZFrMWFpSQpYwMzdWMxv6AUE2FEJ82cz4dUW1hDcYW70WyZzOpU5iNJjNlUE94jU7mtJ9h3MDYjh7JcbNctXD4e5c7y7dJzj0rCcGwbE2R95bup/Y1geUz9KZ/Z1zJ9h4hbKk9ldTI6+MAEGPxCGI8zHWldgmzWvbBxHJgDbG91lX0BzH/Cawy4vdPxUfMj90n0NPftb46L+KVEYNbtroQdCxAk+mo+dZ7fvwRMkLLGBOoEDQftGrRA9wLmm/hf1bSnW20lD46fdPmI9afuF8+Ye8IY9i/hcPdnyfb+0FrKLLEiSInod/WuyaNSaEZenhl/ktm34LiGRGZ2iSI/ZnoRvJpe40e0cssyYnwgAafKKy65x+7hQGtXGST7o2PxUyp9RTjyBzd9vZrN22iXUTOHTQMuZQZUyA0sDppvoKi72Y8nSuC09BMWMiuXO4hVBk66ZjG0Amq/C7+V2J2IH03rrEXDdc5QezGxIAk+nSqeaCaNMytXoMXMUFCk/euKvy1P1irfFebLloMVMFQY8ulB79kstsF0WFJ7zRq58PgorvD8M7RLhdkuKq6kFtCSAvTU76eutZZ8ZO2OxRqkjO7jMXL9dfma4Z2gdANopox3BlBJCgSx0E90DT6xPlMUDOHK3Ss9fDymtN3s0J+hDbxd1iNWMbRNF8ChMzMyd/E1FjsBctwHDg7w07HYielM3KvBVv4e4W3AIUajUj3pHgf50oZSUY2Uy/wAs4gqrAMdDtOg8fKf4018Ocv2+mmRCD4spbN9Co/yoFg8JkR1IW2LZA7qr1k6tGYiF+cUV4ZiwMoDpGqxPQg9PjWHLJbkipJ3x9w7hV0jaNR66xU9zAMQIMnzgD6a/nQaziYInY0Ts8XyKZ1jb91acOTkjJLCou2DuJ8OCoZgMRoVEARqOviAemtGcFi1W2gA0CrufIUv8Tx2dGDfeB/5VVw/GIUA7gR8q1KImU21oQeEnC3uIW1xFzuXd4EL2hjJbYqZAMkEjXbUTI3RMWFGQhQw6Db4iQOn50m4/kTBYm6uJUMVYKQq9mLTACFMMvgBqD0FWcDYe7dlrv6s/diT0EGPd0IncwPGkHog1es5nzHU9PLzqVVgQK8BX2okUepf4hzpatJebKxNolSpKqWYHKFXU7tA9RV7mLi64bD3LjGCAQusSxGny3+ANZnyM9tscLl3vAlQjE6Zj2lwkHZmEAjzSqnJRi5MtK2G+YcRexqAXLXYZS0KbgLjcZjkEicp+R8KUeN8NxWDsHEXbpuWwyC3380F5h9ROgGnmQaecfhIvKWUiwM5V4UBnMhfdM5CCTJG5MeSRzQ4u2r1hWYgHEdmsyAbRsPlHjoGHjLGs+DrPiScK/AyeKlyFA8XG+43qS5dzFVQ6sM2bwGn8Y9aB8Gwfa3kQkhSe9BA7vWCdAYrQ+N8vYXC/Zb1m73DmL2iCYysrwGI1IzQf2R8K0sWB/Z/y/cfiOS5th2ftNQYOqn4yYH+VC+A8FvvjewtAu9q7q2uVezeCzHouhHjrpJrUPYbwU4jD4vEto1y8AW8SO8x9M59aFcNxC4LEcUuT3m7RkHjcN0LaX0NyT5A0OygbxvD9rjLqWEZgrFVUSTCaH6yaD38A9m4ReVrYJUAusSJ7xGaAYJ8elMnJnFuzF9UdlvnciCzJ3TpPWZk9ZNWuMWsmHN3FhghuqexQrnbWAJ2zGTtMLOs6iN+hYu4zhgS095bttrSlVBkS7n3kQKWkqsM2sAEdSAQlriSkFjstVeZuJPeuZ7gVNIt2k9y0nRR4+Z60FF0wR0NXFNLZbZNj8abjT06Cmr2V3cuLu+eHcf3rZ/dSaBRLl/id3DYhWtAZz3CrDRg2hU+E+IgiiFzVxaNaxOJBVtSCDoANNKFdrJqTmXEG25RPEyfUj91VUNXfocvjWwjZXtb0H3VAn4eFNC8QVVVAIQEHKIiQQQYOh1GoO+uvWlHCXsoJ6kz/AA+lXbWNHWluHLROfHaJeJ2pLFAQBqP37UrH9fPmPyFNFzF90/ChnDeW7+IuTats3XNELp/SOnpvTZuMFt6DwXJv3LnPOJ7S8GG2UD5f51b5Wxgtqw6QPnrVPmTgt+3DXLThQIzQY089h61SwF3Q0mHGWOosZkTj3G7/AEioDeDe8PGPH60PfFKjgqdJkDw8qWsZxPJ12oXZxxu3AcxAnYdIHXpE70qUOKY7p4vJNWaJa4sGB12mvtjjWdt5A/f0pOOOhT51PwjFb/Garp9KjX1/TqL5IYsVxISQTtVB8aZM6fGqSfpDmGpLxHlG/wDPgatJg3YTIE66jXWuipUjguCs1ll+HlptWUc4cZxeB4omIc5kywgGivY07RD/AN4Ggk/7s7aVrNLPtA5XbHYUJayi7bcPbLGB1DLMGJU/MCkHcDfCuK28TZS9ZbMjiQfzBHQg6EV84lxRLCy2pOiqN2PQD+NKvK3CrvDcBcV8nbO7MiZiwLlVAmB4iTHShXEuHOlsvexFwXpzSgRZYjU7EjeOkRTIQ5AuVBm9abEE3L5tqNFCkBgvgve66+s1mHN+Ntm6LeHCL2bHvW5ALyIKgMVBEHVfE+lPifFLpDJ21xlJJYFjBJ3JG1UrWJ7NQbfvnQkgaTpAq8jVJDcMNuXsrGq1xTFXUCXr7i34EgbbbCa5hLQGS80Bs2WBE6TuDEgQY3oHZwzkSWJNRYhG26VI4oRVKKX2Ftt+pTF+3gsbeAQXFgi3I93PlZG13IEDz1px5TsniN9FuWi1sWnbX8CyrmPEsUE+RpM4/hw1hbpEXFfs2P41yypPmuWJ6gjwrZ/YlhVDXSF1tYfD2wfEub1y6R5doSJ/o0mSLGv2b8vfYOGpZaCwNxyR1DOxQ/E28lYlzoCMc6RHe7T0O311+Vfoy/lW1d1CqAZPQAKAT6AGvz7zFi7TYh710ZbSmXiM7E+7aB6tlCjy1OlUvcgtY3DPaNvEjMuuVCNC7iJUeIg6/wDOjvLvK+Jx6m5da4UshnCaGNyYGgJPQTO2uwodf4kcXF10CZCexRdkssFCqPgV365yaN8K55v4bDtZw4QMWliRLZYEZRMHrOh6UvJbo04XGKlJq36X/fzFHj/C0aXsuXjcEZSPCRJEeYPxjSloVonF+JWreDQBAjkAuIg5uvnqdfXyrOqKAvJum+5dtYpLY7gJf8RjT4CuMBjjbvW7u5R1f+yQf3VVr1MFGv8AGbym4/dDAEjXwnQ/lQ3tKrjH57Vlp960knxKjI395TUZv1TOY4U6LgvVZsXqDfaKtpd0qXRHAYcLxFLMXblvtFBhU2D3Oizttqf5BvW+KcWxRzKWsKG7lu0g76x7uZwcozAQ3gx0MAEMLrYizYtp7uHL3HIMN+lyAERqYjXr6CmHlvDWrsC3iuIEj3havREEA6OAdyNprHlUZyuR1unh8OGvqUsB7RsXhr3ZcRT9ExhmZIKSdxGjr5GT5+MfNFizazPY1RmiZACmJgCJ8x0j0qrzBw23iXa1h71++xBkX32+MrqfhNdvxDD2MCLGVbj65nZYkiYg7yIiemnnQKKxyuAycecWpoS+IXCxroSpAXQgHT02qIamakW/DzEnb571pm70iunxqG5a2vwXrp0nxE/OvljEQIqF7h92PdEfw+lc4O2XcKNzoB4noNPHal49Grqqmhj4djuytM4jMxCrIPgcxBiNBodZ7w8aG3cW7Eks0nzNeXGaBToFnumdCfe0Ox0E/CvfbFroRPNT1Lsb1XxmgV9Aq/h7GUSd6UdUS+OcVS2GZ4JgiCNIPQfzr6aZPzJzK95yAdK132g4NMRZZYHaxKN1nwMbg7RWDY6+tvQat+Xxp6mmtAKNO2Vb9yN9/CqoxJn/AJeGtRu5Jk0f5L4KL2Kw/aDuNdiPxZQWIjw7setLk70Ohd2vQaOCcu3cQAVXKnVm0HwHifhRy5yQqKSxkingKAIAgDYChPHL8W2rUkZ7Mq4zwXtWw9hdnvtP/wBpR9X/AD8K3HkvBJau4tLYAFs2LQjwSwhj5s1Zhy/Z7TiuGtf7BHvv+04hB6Bh860TkvFg3uIGYAxmpPgtsD5dw1im/Mxvoe9oHHOzsJYTV77toPwB9vUlR6Gsf9pnKDWMWiFiwKo7a7Flh/7yGPIinzk64eI8R+0NrasCLfh3fdPqxLep8Kuc64Rb+JxVogZ2sDsz/TtqtwD1AYetC3SSIu5kY02+Hp/MfKh/ErwjzFX22pe4u5n4/wAmrCuijexDN7xJ8Jozyxwpb64kMO8bYW0fC6zqU+YVl/rGgNMfBe5hmaYL3RH/AISz+bj5VHpEXmexdIr5RfmawBe7RfdvKLg8iZDj0cN6RQirBGrhl0nCWz+G46ehyMPqzVJ25qly5dzWb9v8OS6PQ5G/xr8qt26VKVBx6dZNomtSauoCRUeDtljRVMIADJgAEk+ECsk89M7GDwpzjySKvBrlxbp7NwpAnXZoMgbePj++t1wnHML2Nm+uQTPeXKAGb9YDJHXQ76xX5w+1KJljM+Gvl+6peDcw4nDBhbuQrmSrAFSRs0MIzeY+tW8knda/yE/Co44rjLl8vb3vejZefuLoQhs5ELMqs8N7p0WcgJjQgQJPTYkLPCuL4VbF043DnOzErH+sM/eMAqcxmBp5Cknhdu9jLsu7EnVneYIHTQRPQDpRfiSdpilw9tLjhUEBCJAM5iAdCdV08iOtMgnTcu5g6iEISUYu1+6KdrBbTsupnwFDWszmYbTA+v8ACmTi4shT2BYIYAFzRp1zTrsNPU1zd4GPspZDmYsFA21mJ9ZrNHI49/VnUnhhnTnBVFRv77r/ALQKwtzMO9JPT0B6/DyoZdxVy1OQlZ8N95Gu+9PdzgigLmMMEUSI3AEfLT5UucR4QWJjSqxZ4uTsZ1Hh03hjxe0L2J4qWdmjLmJMeE71WOPPjVrFcOIqqcEa6ccsaPPT8Pycux+tsLho1PpUPEMZGg1J2Fd8RxgRCddPCsh9pfPNy3bFqxcZHuyXP3ltbAKQO7mbNJGuhEirFlnm72h2sI7Lay38UN+tu0fOPeb+iPUjascvXC7Mx3Ylj8SZNeVKlFqjSoorkU9+zjCZsZZkaWrbP6wFH1b6UkslaT7P1ytiHOkKiD1zMf8A01ErnFDY6xzf0Rol7GAUA4pi85y1Wx3E99aDXeM9kl2+drSFhPV9rY9XK+k1sbSRlSDPIeB/94cRvaGHWyp8lEuPmFHpS9jOY7lteIWLP6zFYq4oPhbGftD5d0xPgWPSjvs7tNhsLhy7knElrjZjs7AuInxQa+dLHA8ILmKvFQS10wpMd3tnEkeMqWHwzeNc61bHUa17NuEjD4MED3/8K6D5nMfWhfPQNvFW7qaMVBH7SH+GUU0Yd8ltUXRVAA+AFLPOdxXVIMspPyI1+oFQhlvMuFFu++T3H/SJ+y+sehkelI3EWksPAyPXQ/urSearU2A3W2SP6r6/RprMbzyz/D94q0Qq06cIwVq/hbSpcl7Yc3EAIIzOe9r7wyhNRt1pMAohwC6Exdgl8ii4uZpgBZGaT4RM1JK1pjMU1CVtJr5jBxLgwfDEBgTacEE7ZbmjD0IU/wBqlu/aQz2Sscu56fHfSnLi2HKYcowINy5Oh+6g8twc4gjpPjSrisIzCBAA9BVQutkyOMpXFUibk5x9qVTtcV0I8cyHKP7YWmfD3rQG0eVI2EvmzdRxqUYMPipB/dTnj8MFuuF90mV/ZbVfoRSOohyo39B1Twtqk/qg9g+K2guVbYHiTOvzNfMRxHOpTKCGEdZ+hoCqkUX4Rhj7x6a+grBLCls7T8U4wqigOAm2quBbcXbTBSxjK6tqfAmDI+BqnhsBnu5NSQuY5hHTUx4bdY28aK4lnNoIgLMsBBqdZ106zP0oVbxnZuwIyl420IyzIjp3tY02HSt8I8tvueefUZIRcIvT9Bjw1oYcFGFuRtNwBZIGoVJZm0/y2pU4heP2ksIkyNBAB6EDp0q7c4g5jKX18Ik+G2vlvV7Bcl4hna9dyWghBVXIYswghSAdJ11Pyp3ZGRO5EXFOJNcZWYCRlBC7E759epIYnxkdZme5xTNaVJ++pPwE/wCdMfEcAMVw64bajtLBzyANUIBgkb93b1pDwneIHnXP48ql7He6fMseKeL/AJDxc4mWA0HqAfzFDsTcaO6B8gfzrvDe6Jr15dKzRhTOhm658aiwLftNBgKT5gT6eFB2zSZFMOLuUPNbsa12ORk6qV9z9DcRGYhYkTqPIV+d+d8WcVxLEFBKq3ZpG2W33fgJYE+tbzzPxf7Nhb9/rbQlf2tkH9srX5xYA3fsoABvdmGunMSA2RyQsgb1vRxiazwW5+H6r/Gp24Pc/D9R/GqI5Xtf7dv/ACf/AOlEOFezd8SYsPccdW7GFHxY3Mv1q7LKF7AsjDMpGv8AO1NnAGa3bcQBLzBZZgBQJ1HnQPmPgp4Q64e6Evm4q3pBZcsG4mXQmdpmueK8uW7t66/assu2nZAgQSN+0E7eFXG+VoPl/wDPj8xixbudh/eX+NBuZrN1sPbsosl37R4I0CytsHXxLn5VSwXI9u44UYhhOpJsiFUCWY/pNgATUfKfJicQxBs2btwAAsztZEKo2Ji5uTAA/hRTk+zFJGl8dxgt4bD20K5jcVEYGQmRTLHKeiTpI3oXyjxG3ZR8Q2cjtAoMAkx1iQAIVgI2mhGKvvwK+MGBbxGcreW4Q6MpcNbIAVz0nfxprwvAVu9nZkhXxKozKBuRdJ8p3+dZMtqLrubehhjyZ4xy/wAfX6dwq/Oq3R+jt4grtK2gdfiHodf4mCZNvE+tr/8AamrGcYtcDt27CI94PmeSygg90dFql/7al/7K3/mj/grN8Xjqc6f0O/Hw6Obz9P0zlB9nzStfR9hP4nbF1GXJiBmBGtnof63wrO+K8qtZDEFmO2VkymTqNJM6A1up9tKdMM3/AJg/4KQPaLzIMaHvBCkdkuUmdu01mB40cMycklK/sK6rwyWLBPJPA4UlT5p7tLt9zLblopvufpUFWr+KDHvCfOYP8PmK+4PA53UD3TufIb+tbTzIfwF52w9tbjEhAcgP3VYzHwnX1ofxLE9KI4m5AgUt4u9mY1CzixZLuqqJZiAB4kmB9a1vH8uObhj3VhF8cqAKPoBSn7KuWTiscjkHs7BFxiFJlgf0aQuslhPwVq2p+GgEgnUdNc39mM1YupyOLSRcW12EPC8ukbqYpn4Fy6L91bRBCnW5GncG4nz0HrRuxy9daTlFpAJLXDGnw3rOcNzPftXL2It4hgneCxIUopIRgskEn3tQd6XjhKUk5BOT9Qvxrlv7PjXtqSUWGUzrBiBIG41G350ncT4eiYstlkdV6EgQ0QToGmNdh1onb53uNDXFD3boaWBC5cs5SZ0kiTAI2U6TFMHIRwmIyreKntQSwLEFYLKqzpB0DeHerUvL9yNOQsYDLcclVFvKNPLwPz6UQuhLbAM0i6uaAcpnpAmTGh+dOfGeS7QZRgLF4Ge/cIbs48AW1bXWRpvrUHF+RbOGwLXb9y61+0DdZ7ZCllTvLZjUBNIjxJOtVPNGJI42zr2fMbyXsPAhdemz9N9NQfQUu47lLsbzLEFGj4jp9INQcq81rgrGHxGW4Vum5aOqnK1sjKCYBMq0zHQ6UZx3OqPi+0vnLbdIXKvdBVjDSTrKzJO0AdKVNOUbQSnRQTAkDUV8v4EkU7ng6tqOu0dRXX+hAPH5CsCyIjysza/wo+FDG4O01q17g2mn1FD7vC0BhiJp8c6Qvk2VPbLxHJgktA63rokf0LYzH+92dYtxTGGzjVuKASgtNBmDFu3oYIMH41oHta4n2uOW0D3bCBT+2/eb6ZB6Us8JUf6dwgIkdthtP6tqusCUMJzhkYFsJZePusb0H4gXJPwprt+3PGBQqYPDKBsAt2APIB4FbnnPifnXs58T86oh+dOPY9+KqcZiYsm2beHVLdtiGkXrhaXfcbaeI9ZruMC4dr+QMZBCknXO5/DrpNPftvvfoMKCxANxz47J8R40lcJxS2bCsbtoXFWBbN1FM+LAsCAPDqfKaKL2w5JcEBf+mLhLiDCoO0QoTN2crRMd7qNPgTV3lf2jXOH22t2MHZ7zZmZu1LE7AE5hoNYHmfGqmFx2ItYtL1zEpchg7RiUYa7x34kT8JFPVr2grGt/L8bts/4bhoW7AFzEP/pe59rxF61h7qFbS2VAlgveDfpboOpYjQdK1CxZKXcKD/2tCY/Ewuk/IVjnO3ERicbZuW27ULbthmXvQc7mJHWCK0vl/jy38ZaVbmfLjFMQRv2usEDxpOXsbOi/1l9H/TNE5o5Ks45rbXnuKUBAyFRMwdcymgDex3C/7a987f8Aw0J9tH63DfsP+a1m81gz5cccjThf3PY+FdB1eXpITx9Q4p3rjdbfzNeHsgwn+3vf2rf/AAVmr8DS6mJtFmGV1ysIOxuDUaSCPChdG+X/ANXe+Kf+ugxTjLLHjGu/9D/Eelz4OgzPNmc741aqvMvmzLuLcOazcKt4mD4x5HaiXBsPkQsd2/LpRrEcIu4zGX7aWmuKrKdNgQoBBJ0AMdTVbmThOIw6/pLTIPHSB8jXXs+eAXiON3ihSIWIA3JgfE153k1zVlH6q9l3Ardjhy27cqS7dq+zO6mGIPQaQI2A8daamxVm1Oqr4+PzrFMJxPFrYsPbDNbeyjkCfeZRn2ndpPrQ67zNiLzBFU5iYiev8+NI+IEmnofPabzvmwzYbDkTe7haGJAO8BQdToPX1rIeYbhUphwPdgH493MDGh73d9K1ngnsvZgl3FXWW73WXI0KgnrIIYmYjQ/Csw4vwn7NinC3RdCnS5lCn9mJI85B/M1fKlb7l0vXsC+J8OvKqkISpO4BIk9PWtg9kvs67H/rOIUdodVQ6hNN9dC3n09JoL7MOW2xl9r9zMbdnRSTILnwG2g/MVt1u2FAA0AqsfKS8wUnG7idExWYe1LjANvs11zShUdQytr6eNMfO3OKYW2w3YiKwfjPMT33MaCPodyfj/HpQZvOqJB8HbCOH4OLnDr1t76scOM2HQGO+xzXT/S7oKg+JPgKB4TiLPbWVDtaIuBGAIYCM6kHcGBI+PjVcYjKRFGOTOWr+IxKnDWy2ViGJZQoG41Jk/AA7VeK1aYptSejf+G37d61bupGR0DL+ywBH0qybS+VIXBOK/YbCYa4fdLhTrlAkt2RkkhkJIg9ADRccypEyPQ/vrjzxSjJoBtLTL3MLZbRKToRMeH57wPWlq1whGAa4Azn3id56/CNoq5jua7D2nUXVUkEe+BqPhQ/C8VXIvfQ6eIoo45V7FxyJCvypyi+Ou3Mbi+5YZmuEkxnkkwCdkGxbygeIN4blPh+I4ouMs41S6MlwWUCBQLQQASfu90dNvnThzXw1r2Bv2bSyzplQSB1XYnQQB9KrcW5S7a1dRsRfvkpcFoYh0KJce26Lci3aVpAZh10Y6HSO+EWcPzbg3ZUTE2WZiFUBtSToAPWu7XNOEa4La4m0XJyhQ2sjp4UJ4SmKthEZOIOMnZkXL+BNoSuXNlRg+UbiNfI7VTwfCcSLOHsYm1iLtpLOHTsrV3DCyOzS2GW6LjC4zi6rNNs5SuSNZFQgK9qTpiTZt2cVh0ey1wXM10qVzBBHdBJ2O1KvEORsG19xfxfZXM5DAMhAiBOomDvB2BrRjh8SkphbePsjMTbU3sH9nVmYmWUM17ssxLMAc0EgdKFYTFXk7e2LNy5mvYgylyyqE3ncxFy6r6FoPd6GJpc3SsOO9CRzd7NsNg762kv3L2a2HMG3mEmBI8CIINBRyvht2uuoIkSbeo12o/bx6KUQsLi2riHukQ4tYW3hyVzlRqwLDNl0HwFVFxYtLGY/wCr1tsBOVCG3U7HTaiXYEauFcEweCwyo+JUG8FvDPdCkhlgRkgESGEnrO1c4fFJhimIsxcVbqMvelTAuCJGtAcJx67bkW8TiAC1xu7dsCc924wLC7oWKkEwo1J+FS2uINdFzvM5N1bhnKzk5cpZjb7paFju6Rl6zS87fw3Rv8KhF9ZjUuze/wADNzbexvEDbuNhGtqimIkyG1nXypew/LGKdQ6WLhVtQY0I8aKcy8TF29f7PDWyruxW6Ld0OQWnNq0SfNeu1X8diLV8Bow6E20U9raxZugqioSTbBTcSI6ROs1ypQU5Nt/v4PoOHPLp8MIQikvZJuvWv5X6v8dti5huWsTcXMll2EkSB1G9c2sYcMl0OhzZ0UrMEEZ9PnR7B5Tbti6+EuFFyjtbOMLKoJhf0aBSBr896GYa7hreJBvW2+zG+sLc0ITvgM3Q5ZBI20osMOM4tfujL4t1Ty9HmhL5Vpr/AHL1b3+CXgHMbWnupatB1BLtAgkz+kctPjAGh9KZOMYi3icOQw0ZZytuJG3qKcOZ+G2bloAr3l9x195Z8COh8NjWVWs9q/csucy5M1tpPuzER0gk7V0MeRS0fPZQpWZJjMEUuva3KuV+MGK+8QwvZ3Co1gDXxkAkjymat80//GX4/Gat80dm4sXLRmbaC5LBjmyjVo2JIbQ+ArQKNb5bc/YMLDAHsEiROsEbSKh/03ewzXcuHsXXeAHKH5szEExsFUAbk9Ko8GxMYXDD/uLf5Vc7cVgdxk2hClUmT2ebce+rWUZu9lByolsnTMFBJd4nvHadOtC7XJxOt25LHUwNJO+9FbV8V3dvBlKnY76/wpcpTZcptnfLHHFwRayrkqpnQ6FjqSfyqbiftXZHYKpadATooFL9/gFo6h3B8dP+VVW5WQ73rnoFH7jTlPVDFmVAHmDjt3EMXuNv9PhQiypYwupPhqSaeLPKOGBlg9z9ttPkAKIYXh1i1rbtqvwGtC5gOdiXh+U8Rc1y5f2jH03pp5RGK4bdL2kFxHGW7bDgEgbEFiBmEmD8aK9vFc/axVKcvQHk0U+aOasQbigWZtbF7uHVrkZfvMoYFtSAw10B0mlDBcv4jE3Wc2xZU6mVyL55VA676CKeLuJ86hOJApqm67Azm5FbBco27Y1diesQB6aVIvAAugYkdJ3+lRYnjGXqfSuf+kz/AIR/PpQ8ZvYrlRsNer1ercbj1er1eqEPUke0LAPZw2JxFj8DFx1VmMFx5GST4Ezts70v+0H/AOV43/ct+YoZRUlTLTo/OXDccNjpFFw0ilZNxR+xsKshOUr5aYjYxv8AnXuprlf4/nULJO2b8R+ZqIknqfma+16oUfFusOrfM1DjOIZR3iT8TXrvWhPENxUIbtyBzquJ4aqtretfomn8I/Vt/Z7vxU0K45+u7Qa9nZeQJJ3UmfIQB8SaWfZB/wDU/wDh/wD5K0JP1q/sj/EtZYwSyMbOdY0YlzNhFBt3UzZbqycxls4JzSYGs+QoXh20ceK/4SD+QNM/OX6of7+9/jalWxv/AFW/wmtQk1FbuS3aTqlm0p+ItrP1rq3i6r8S/XP8f3ColpUomBvbDFvF1KMTQ3C9asikyii0wkGSATc1O4ynQ69flXIKafpPj3TptH7/AJVQrk0NIuwmpXXv/DQ+f/L51MOyCz2ne8Mp/OhVqo8TvU4pksIXmQ+7d8PuHaRJ9BJqEW1nW5p4hW3n+FVcL1rp6JJEssvbTX9L/dPiP3TVbEdkP9cf7BqJ9qFXve9KZFANl+/h0gMLmY+GUjx8fSqpu1I3uD0qrRoE/9k=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 eaLnBrk="1" hangingPunct="1"/>
            <a:endParaRPr lang="en-US" smtClean="0">
              <a:solidFill>
                <a:prstClr val="black"/>
              </a:solidFill>
            </a:endParaRPr>
          </a:p>
        </p:txBody>
      </p:sp>
      <p:pic>
        <p:nvPicPr>
          <p:cNvPr id="2151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05025"/>
            <a:ext cx="707231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 Material</a:t>
            </a:r>
          </a:p>
        </p:txBody>
      </p:sp>
      <p:sp>
        <p:nvSpPr>
          <p:cNvPr id="410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Introduction</a:t>
            </a:r>
            <a:endParaRPr lang="en-US" dirty="0" smtClean="0"/>
          </a:p>
          <a:p>
            <a:r>
              <a:rPr lang="id-ID" dirty="0" smtClean="0"/>
              <a:t>Key concepts</a:t>
            </a:r>
            <a:endParaRPr lang="en-US" dirty="0" smtClean="0"/>
          </a:p>
          <a:p>
            <a:r>
              <a:rPr lang="id-ID" dirty="0" smtClean="0"/>
              <a:t>Internal economy </a:t>
            </a:r>
            <a:endParaRPr lang="en-US" dirty="0" smtClean="0"/>
          </a:p>
          <a:p>
            <a:r>
              <a:rPr lang="id-ID" dirty="0" smtClean="0"/>
              <a:t>Core mechanics and gameplay</a:t>
            </a:r>
            <a:endParaRPr lang="en-US" dirty="0" smtClean="0"/>
          </a:p>
          <a:p>
            <a:r>
              <a:rPr lang="id-ID" dirty="0" smtClean="0"/>
              <a:t>Core mechanics design</a:t>
            </a:r>
            <a:endParaRPr lang="en-US" dirty="0" smtClean="0"/>
          </a:p>
          <a:p>
            <a:r>
              <a:rPr lang="id-ID" dirty="0" smtClean="0"/>
              <a:t>Case Study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DE1061-67C1-48FF-9C2C-2BAC41D3F921}" type="slidenum">
              <a:rPr 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Introduction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Core mechanics consist of algorithms and data that precisely define the rules 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/>
              <a:t>Implementation of mechanics varies as project goes through design process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/>
              <a:t>Player does not experience core mechanics directly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game engine is the part of the software that implements the game’s rules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Functions of the core mechanics in operation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Operate the internal economy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Present active challenges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Accept player’s actions and determine their consequences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Detect victory, loss, and the termination conditions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Operate the AI of  </a:t>
            </a:r>
            <a:r>
              <a:rPr lang="en-US" dirty="0" smtClean="0"/>
              <a:t>non-player </a:t>
            </a:r>
            <a:r>
              <a:rPr lang="en-US" dirty="0"/>
              <a:t>characters 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Switch the game from mode to mode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Transmit triggers to the storytelling </a:t>
            </a:r>
            <a:r>
              <a:rPr lang="en-US" dirty="0" smtClean="0"/>
              <a:t>engine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Real-time games versus turn-based games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Core mechanics and level </a:t>
            </a:r>
            <a:r>
              <a:rPr lang="en-US" dirty="0" smtClean="0"/>
              <a:t>design</a:t>
            </a:r>
            <a:endParaRPr lang="en-US" dirty="0"/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FCCB16-F334-496E-988E-D42EC466545B}" type="slidenum">
              <a:rPr 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Key concepts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A resource is a </a:t>
            </a:r>
            <a:r>
              <a:rPr lang="en-US" i="1" dirty="0"/>
              <a:t>type</a:t>
            </a:r>
            <a:r>
              <a:rPr lang="en-US" dirty="0"/>
              <a:t> of object or material that can move or exchange within the game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Resources are handled as numeric quantities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Core mechanics define how resources are used or traded and how they enter and leave the game</a:t>
            </a: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dirty="0"/>
              <a:t>Note: resources are not objects but types of objects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“Pencils” are a resource</a:t>
            </a:r>
          </a:p>
          <a:p>
            <a:pPr lvl="1" algn="just" eaLnBrk="1" hangingPunct="1">
              <a:buFont typeface="Arial" charset="0"/>
              <a:buChar char="–"/>
              <a:defRPr/>
            </a:pPr>
            <a:r>
              <a:rPr lang="en-US" dirty="0"/>
              <a:t>“This pencil” or “these 3 pencils” are </a:t>
            </a:r>
            <a:r>
              <a:rPr lang="en-US" i="1" dirty="0"/>
              <a:t>entities</a:t>
            </a:r>
            <a:r>
              <a:rPr lang="en-US" dirty="0"/>
              <a:t> </a:t>
            </a:r>
          </a:p>
          <a:p>
            <a:pPr algn="just"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09A046-92D9-4A4D-B10D-D61E2A2C0238}" type="slidenum">
              <a:rPr 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Key concepts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An entity is an instance of a resource or the state of some element of the game world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 simple entity is defined by one datum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/>
              <a:t>E.g. Points scored in a basketball game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 compound entity is defined by multiple attributes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/>
              <a:t>A character in a role-playing game has many attributes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A unique entity occurs when the game world contains only one entity of a specific type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/>
              <a:t>A football in a football game is a unique entity – there is only ever one in play. It is compound because it has several attributes: position, velocity, and spin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40038F-E40D-4E82-82D8-788358682ECA}" type="slidenum">
              <a:rPr 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Key concepts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Mechanics document how the game world and everything in it behaves</a:t>
            </a:r>
          </a:p>
          <a:p>
            <a:pPr lvl="1" algn="just" eaLnBrk="1" hangingPunct="1"/>
            <a:r>
              <a:rPr lang="en-US" smtClean="0"/>
              <a:t>States the relationships among entities</a:t>
            </a:r>
          </a:p>
          <a:p>
            <a:pPr lvl="1" algn="just" eaLnBrk="1" hangingPunct="1"/>
            <a:r>
              <a:rPr lang="en-US" smtClean="0"/>
              <a:t>A global mechanic operates throughout the game</a:t>
            </a:r>
          </a:p>
          <a:p>
            <a:pPr lvl="1" algn="just" eaLnBrk="1" hangingPunct="1"/>
            <a:r>
              <a:rPr lang="en-US" smtClean="0"/>
              <a:t>Identifies the events and processes that take place among the resources and entities</a:t>
            </a:r>
          </a:p>
          <a:p>
            <a:pPr lvl="1" algn="just" eaLnBrk="1" hangingPunct="1"/>
            <a:r>
              <a:rPr lang="en-US" smtClean="0"/>
              <a:t>Tracks the </a:t>
            </a:r>
            <a:r>
              <a:rPr lang="en-US" i="1" smtClean="0"/>
              <a:t>conditions</a:t>
            </a:r>
            <a:r>
              <a:rPr lang="en-US" smtClean="0"/>
              <a:t> that trigger events and processes 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05B5AD-7273-4FB4-BC3B-A2435CC5CB7F}" type="slidenum">
              <a:rPr 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18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Key concepts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Numeric and symbolic relationships </a:t>
            </a:r>
          </a:p>
          <a:p>
            <a:pPr lvl="1" algn="just" eaLnBrk="1" hangingPunct="1"/>
            <a:r>
              <a:rPr lang="en-US" smtClean="0"/>
              <a:t>A numeric relationship between entities is defined in terms of numbers and arithmetic operations </a:t>
            </a:r>
          </a:p>
          <a:p>
            <a:pPr lvl="1" algn="just" eaLnBrk="1" hangingPunct="1"/>
            <a:r>
              <a:rPr lang="en-US" smtClean="0"/>
              <a:t>The values of symbolic entities can’t be added or manipulated mathematically </a:t>
            </a:r>
          </a:p>
          <a:p>
            <a:pPr lvl="2" algn="just" eaLnBrk="1" hangingPunct="1"/>
            <a:r>
              <a:rPr lang="en-US" smtClean="0"/>
              <a:t>You must define how symbolic entities change state</a:t>
            </a:r>
          </a:p>
          <a:p>
            <a:pPr lvl="2" algn="just" eaLnBrk="1" hangingPunct="1"/>
            <a:r>
              <a:rPr lang="en-US" smtClean="0"/>
              <a:t>Symbolic entities can control mathematical operations on other numeric entities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D05AAF-C157-4026-BFDD-F116EFBCB6B0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Internal Economy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A </a:t>
            </a:r>
            <a:r>
              <a:rPr lang="en-US" i="1" smtClean="0"/>
              <a:t>source</a:t>
            </a:r>
            <a:r>
              <a:rPr lang="en-US" smtClean="0"/>
              <a:t> is a mechanic that defines the way that a resource or entity comes into the game world</a:t>
            </a:r>
          </a:p>
          <a:p>
            <a:pPr lvl="1" algn="just" eaLnBrk="1" hangingPunct="1"/>
            <a:r>
              <a:rPr lang="en-US" smtClean="0"/>
              <a:t>The “Go” square in Monopoly is a source that produces money according to certain rules</a:t>
            </a:r>
          </a:p>
          <a:p>
            <a:pPr lvl="1" algn="just" eaLnBrk="1" hangingPunct="1"/>
            <a:r>
              <a:rPr lang="en-US" smtClean="0"/>
              <a:t>Sources can produce resources automatically or when started by the player</a:t>
            </a:r>
          </a:p>
          <a:p>
            <a:pPr lvl="1" algn="just" eaLnBrk="1" hangingPunct="1"/>
            <a:r>
              <a:rPr lang="en-US" smtClean="0"/>
              <a:t>Sources can be global mechanics</a:t>
            </a:r>
          </a:p>
          <a:p>
            <a:pPr lvl="1" algn="just" eaLnBrk="1" hangingPunct="1"/>
            <a:r>
              <a:rPr lang="en-US" smtClean="0"/>
              <a:t>Sources can be limited or unlimited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9144C5-8F3A-4C9B-81F8-1E35132B8EF3}" type="slidenum">
              <a:rPr 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Internal Economy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Drains remove resources from the game</a:t>
            </a:r>
          </a:p>
          <a:p>
            <a:pPr algn="just" eaLnBrk="1" hangingPunct="1"/>
            <a:r>
              <a:rPr lang="en-US" smtClean="0"/>
              <a:t>Converters turn a resource into a different type of resource</a:t>
            </a:r>
          </a:p>
          <a:p>
            <a:pPr algn="just" eaLnBrk="1" hangingPunct="1"/>
            <a:r>
              <a:rPr lang="en-US" smtClean="0"/>
              <a:t>Traders change the ownership of resources</a:t>
            </a:r>
          </a:p>
          <a:p>
            <a:pPr algn="just" eaLnBrk="1" hangingPunct="1"/>
            <a:r>
              <a:rPr lang="en-US" smtClean="0"/>
              <a:t>Production mechanisms make a resource available to players </a:t>
            </a:r>
          </a:p>
          <a:p>
            <a:pPr algn="just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Bina Nusantara University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0E2418-7BC7-44DF-8403-B289E86CAEB0}" type="slidenum">
              <a:rPr 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</Template>
  <TotalTime>28</TotalTime>
  <Words>1136</Words>
  <Application>Microsoft Office PowerPoint</Application>
  <PresentationFormat>On-screen Show (4:3)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</vt:lpstr>
      <vt:lpstr>TemplateBM</vt:lpstr>
      <vt:lpstr>Core Mechanics</vt:lpstr>
      <vt:lpstr>Outline Material</vt:lpstr>
      <vt:lpstr>Introduction</vt:lpstr>
      <vt:lpstr>Key concepts</vt:lpstr>
      <vt:lpstr>Key concepts</vt:lpstr>
      <vt:lpstr>Key concepts</vt:lpstr>
      <vt:lpstr>Key concepts</vt:lpstr>
      <vt:lpstr>The Internal Economy</vt:lpstr>
      <vt:lpstr>The Internal Economy</vt:lpstr>
      <vt:lpstr>The Internal Economy</vt:lpstr>
      <vt:lpstr>The Internal Economy</vt:lpstr>
      <vt:lpstr>Core mechanics and gameplay </vt:lpstr>
      <vt:lpstr>Core mechanics and gameplay </vt:lpstr>
      <vt:lpstr>Core mechanics design </vt:lpstr>
      <vt:lpstr>Core mechanics design </vt:lpstr>
      <vt:lpstr>Core mechanics design </vt:lpstr>
      <vt:lpstr>Core mechanics design </vt:lpstr>
      <vt:lpstr>Monte Carlo Simulation</vt:lpstr>
      <vt:lpstr>Case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Game Design</dc:title>
  <dc:creator>Rhio Sutoyo</dc:creator>
  <cp:lastModifiedBy>Albertus Agung, S.Kom., M.T.I.</cp:lastModifiedBy>
  <cp:revision>31</cp:revision>
  <dcterms:created xsi:type="dcterms:W3CDTF">2014-12-16T06:41:07Z</dcterms:created>
  <dcterms:modified xsi:type="dcterms:W3CDTF">2014-12-17T15:32:18Z</dcterms:modified>
</cp:coreProperties>
</file>