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323" r:id="rId3"/>
    <p:sldId id="321" r:id="rId4"/>
    <p:sldId id="32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FF"/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D460-6A2D-4198-8A64-CFCF4F42E99B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D368-B285-4047-B059-38E7DA7F7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A072A-0816-4B38-A996-E5E1230A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14/07/2015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81200" y="3759200"/>
            <a:ext cx="6838950" cy="1470025"/>
          </a:xfrm>
          <a:noFill/>
        </p:spPr>
        <p:txBody>
          <a:bodyPr/>
          <a:lstStyle/>
          <a:p>
            <a:pPr eaLnBrk="1" hangingPunct="1"/>
            <a: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erivatives</a:t>
            </a:r>
            <a:b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3-6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2057400" y="1981200"/>
            <a:ext cx="6386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: </a:t>
            </a:r>
            <a:r>
              <a:rPr lang="en-AU" sz="2400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Calculus I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</a:t>
            </a:r>
            <a:r>
              <a:rPr lang="en-US" sz="24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5850" y="1449387"/>
            <a:ext cx="7829550" cy="449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id-ID" sz="2200" dirty="0"/>
              <a:t>Find </a:t>
            </a:r>
            <a:r>
              <a:rPr lang="en-US" sz="2200" dirty="0"/>
              <a:t>the derivative of the function</a:t>
            </a:r>
            <a:r>
              <a:rPr lang="id-ID" sz="2200" dirty="0"/>
              <a:t> f(x) = 2x</a:t>
            </a:r>
            <a:r>
              <a:rPr lang="id-ID" sz="2200" baseline="30000" dirty="0"/>
              <a:t>3</a:t>
            </a:r>
            <a:r>
              <a:rPr lang="id-ID" sz="2200" dirty="0"/>
              <a:t> – 3x + 2</a:t>
            </a:r>
            <a:r>
              <a:rPr lang="en-US" sz="2200" dirty="0"/>
              <a:t>.</a:t>
            </a:r>
            <a:endParaRPr lang="id-ID" sz="2200" dirty="0"/>
          </a:p>
          <a:p>
            <a:pPr marL="457200" indent="-457200">
              <a:buFontTx/>
              <a:buAutoNum type="arabicPeriod"/>
              <a:defRPr/>
            </a:pPr>
            <a:r>
              <a:rPr lang="id-ID" sz="2200" dirty="0"/>
              <a:t>F</a:t>
            </a:r>
            <a:r>
              <a:rPr lang="en-US" sz="2200" dirty="0" err="1"/>
              <a:t>ind</a:t>
            </a:r>
            <a:r>
              <a:rPr lang="en-US" sz="2200" dirty="0"/>
              <a:t> the </a:t>
            </a:r>
            <a:r>
              <a:rPr lang="id-ID" sz="2200" dirty="0"/>
              <a:t>first and </a:t>
            </a:r>
            <a:r>
              <a:rPr lang="en-US" sz="2200" dirty="0"/>
              <a:t>second derivative of the function</a:t>
            </a:r>
            <a:r>
              <a:rPr lang="id-ID" sz="2200" dirty="0"/>
              <a:t> at the</a:t>
            </a:r>
          </a:p>
          <a:p>
            <a:pPr>
              <a:defRPr/>
            </a:pPr>
            <a:r>
              <a:rPr lang="id-ID" sz="2200" dirty="0"/>
              <a:t>      indicated number.</a:t>
            </a:r>
          </a:p>
          <a:p>
            <a:pPr>
              <a:defRPr/>
            </a:pPr>
            <a:endParaRPr lang="id-ID" sz="2200" dirty="0"/>
          </a:p>
          <a:p>
            <a:pPr>
              <a:defRPr/>
            </a:pPr>
            <a:endParaRPr lang="id-ID" sz="2200" dirty="0"/>
          </a:p>
          <a:p>
            <a:pPr marL="457200" indent="-457200">
              <a:buFontTx/>
              <a:buAutoNum type="arabicPeriod" startAt="3"/>
              <a:defRPr/>
            </a:pPr>
            <a:r>
              <a:rPr lang="en-US" sz="2200" b="1" dirty="0"/>
              <a:t>Velocity of Blood </a:t>
            </a:r>
            <a:endParaRPr lang="id-ID" sz="2200" b="1" dirty="0"/>
          </a:p>
          <a:p>
            <a:pPr marL="457200" indent="-457200">
              <a:defRPr/>
            </a:pPr>
            <a:r>
              <a:rPr lang="id-ID" sz="2200" b="1" dirty="0"/>
              <a:t>      </a:t>
            </a:r>
            <a:r>
              <a:rPr lang="en-US" sz="2200" dirty="0"/>
              <a:t>The velocity (in centimeters per second) of</a:t>
            </a:r>
            <a:r>
              <a:rPr lang="id-ID" sz="2200" dirty="0"/>
              <a:t> </a:t>
            </a:r>
            <a:r>
              <a:rPr lang="en-US" sz="2200" dirty="0"/>
              <a:t>blood </a:t>
            </a:r>
            <a:r>
              <a:rPr lang="id-ID" sz="2200" dirty="0"/>
              <a:t>r </a:t>
            </a:r>
            <a:r>
              <a:rPr lang="en-US" sz="2200" dirty="0"/>
              <a:t>cm from the central axis of an artery is given by</a:t>
            </a:r>
            <a:r>
              <a:rPr lang="id-ID" sz="2200" dirty="0"/>
              <a:t> </a:t>
            </a:r>
          </a:p>
          <a:p>
            <a:pPr marL="457200" indent="-457200">
              <a:defRPr/>
            </a:pPr>
            <a:endParaRPr lang="id-ID" sz="2200" dirty="0"/>
          </a:p>
          <a:p>
            <a:pPr marL="457200" indent="-457200">
              <a:defRPr/>
            </a:pPr>
            <a:endParaRPr lang="id-ID" sz="2200" dirty="0"/>
          </a:p>
          <a:p>
            <a:pPr marL="457200" indent="-457200">
              <a:defRPr/>
            </a:pPr>
            <a:r>
              <a:rPr lang="id-ID" sz="2200" dirty="0"/>
              <a:t>      w</a:t>
            </a:r>
            <a:r>
              <a:rPr lang="en-US" sz="2200" dirty="0"/>
              <a:t>here </a:t>
            </a:r>
            <a:r>
              <a:rPr lang="id-ID" sz="2200" dirty="0"/>
              <a:t>k </a:t>
            </a:r>
            <a:r>
              <a:rPr lang="en-US" sz="2200" dirty="0"/>
              <a:t>is a constant and</a:t>
            </a:r>
            <a:r>
              <a:rPr lang="id-ID" sz="2200" dirty="0"/>
              <a:t> R</a:t>
            </a:r>
            <a:r>
              <a:rPr lang="en-US" sz="2200" dirty="0"/>
              <a:t> is the radius of the artery. Suppose</a:t>
            </a:r>
            <a:r>
              <a:rPr lang="id-ID" sz="2200" dirty="0"/>
              <a:t> that k = 10000 and R = 0.2. Find v(0.1), and v’(0.1) and interpret your results. 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88" y="2378075"/>
            <a:ext cx="28321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13" y="4314825"/>
            <a:ext cx="20002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75" y="5732463"/>
            <a:ext cx="3286125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1066800" y="1609725"/>
            <a:ext cx="7620000" cy="494347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id-ID" sz="2200" dirty="0" smtClean="0"/>
              <a:t>4. </a:t>
            </a:r>
            <a:r>
              <a:rPr lang="en-US" sz="2200" dirty="0" smtClean="0"/>
              <a:t>Marginal Cost Functions </a:t>
            </a:r>
            <a:endParaRPr lang="id-ID" sz="2200" dirty="0" smtClean="0"/>
          </a:p>
          <a:p>
            <a:pPr>
              <a:buFontTx/>
              <a:buNone/>
            </a:pPr>
            <a:r>
              <a:rPr lang="id-ID" sz="2200" dirty="0" smtClean="0"/>
              <a:t>    </a:t>
            </a:r>
            <a:r>
              <a:rPr lang="en-US" sz="2200" dirty="0" smtClean="0"/>
              <a:t>The weekly total cost incurred by the</a:t>
            </a:r>
            <a:r>
              <a:rPr lang="id-ID" sz="2200" dirty="0" smtClean="0"/>
              <a:t> </a:t>
            </a:r>
            <a:r>
              <a:rPr lang="en-US" sz="2200" dirty="0" smtClean="0"/>
              <a:t>Electra Electronics Company in producing its Zephyr laser</a:t>
            </a:r>
            <a:r>
              <a:rPr lang="id-ID" sz="2200" dirty="0" smtClean="0"/>
              <a:t> </a:t>
            </a:r>
            <a:r>
              <a:rPr lang="en-US" sz="2200" dirty="0" smtClean="0"/>
              <a:t>jet printers is given by</a:t>
            </a:r>
          </a:p>
          <a:p>
            <a:pPr algn="ctr">
              <a:buFontTx/>
              <a:buNone/>
            </a:pPr>
            <a:r>
              <a:rPr lang="id-ID" sz="2200" dirty="0" smtClean="0"/>
              <a:t>C(x) = 0.000002x3 – 0.02x2 +1000x + 120000</a:t>
            </a:r>
          </a:p>
          <a:p>
            <a:pPr>
              <a:buFontTx/>
              <a:buNone/>
            </a:pPr>
            <a:r>
              <a:rPr lang="id-ID" sz="2200" dirty="0" smtClean="0"/>
              <a:t>    </a:t>
            </a:r>
            <a:r>
              <a:rPr lang="en-US" sz="2200" dirty="0" smtClean="0"/>
              <a:t>dollars, where </a:t>
            </a:r>
            <a:r>
              <a:rPr lang="id-ID" sz="2200" dirty="0" smtClean="0"/>
              <a:t>x </a:t>
            </a:r>
            <a:r>
              <a:rPr lang="en-US" sz="2200" dirty="0" smtClean="0"/>
              <a:t>stands for the number of units produced.</a:t>
            </a:r>
          </a:p>
          <a:p>
            <a:pPr>
              <a:buFontTx/>
              <a:buNone/>
            </a:pPr>
            <a:r>
              <a:rPr lang="id-ID" sz="2200" b="1" dirty="0" smtClean="0"/>
              <a:t>    </a:t>
            </a:r>
            <a:r>
              <a:rPr lang="en-US" sz="2200" dirty="0" smtClean="0"/>
              <a:t>a. Find the marginal cost function </a:t>
            </a:r>
            <a:r>
              <a:rPr lang="id-ID" sz="2200" dirty="0" smtClean="0"/>
              <a:t>C’ </a:t>
            </a:r>
            <a:r>
              <a:rPr lang="en-US" sz="2200" dirty="0" smtClean="0"/>
              <a:t>and the marginal average</a:t>
            </a:r>
          </a:p>
          <a:p>
            <a:pPr>
              <a:buFontTx/>
              <a:buNone/>
            </a:pPr>
            <a:r>
              <a:rPr lang="id-ID" sz="2200" dirty="0" smtClean="0"/>
              <a:t>        cost function Ĉ’.</a:t>
            </a:r>
          </a:p>
          <a:p>
            <a:pPr>
              <a:buFontTx/>
              <a:buNone/>
            </a:pPr>
            <a:r>
              <a:rPr lang="id-ID" sz="2200" dirty="0" smtClean="0"/>
              <a:t>    </a:t>
            </a:r>
            <a:r>
              <a:rPr lang="en-US" sz="2200" dirty="0" smtClean="0"/>
              <a:t>b. Compute </a:t>
            </a:r>
            <a:r>
              <a:rPr lang="id-ID" sz="2200" dirty="0" smtClean="0"/>
              <a:t>Ĉ(5000)</a:t>
            </a:r>
            <a:r>
              <a:rPr lang="en-US" sz="2200" dirty="0" smtClean="0"/>
              <a:t>, and interpret your results</a:t>
            </a:r>
            <a:endParaRPr lang="id-ID" sz="2200" dirty="0" smtClean="0"/>
          </a:p>
          <a:p>
            <a:pPr>
              <a:buFontTx/>
              <a:buNone/>
            </a:pP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15B3F-48FF-4B11-BBA1-A8C9738591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066800" y="1616149"/>
            <a:ext cx="7086600" cy="46322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2200" dirty="0" smtClean="0"/>
              <a:t>5. </a:t>
            </a:r>
            <a:r>
              <a:rPr lang="en-US" sz="2200" dirty="0" smtClean="0"/>
              <a:t>The volume of a circular cone is </a:t>
            </a:r>
            <a:r>
              <a:rPr lang="id-ID" sz="2200" dirty="0" smtClean="0"/>
              <a:t>V = </a:t>
            </a:r>
            <a:r>
              <a:rPr lang="el-GR" sz="2200" dirty="0" smtClean="0">
                <a:cs typeface="Calibri" pitchFamily="34" charset="0"/>
              </a:rPr>
              <a:t>π</a:t>
            </a:r>
            <a:r>
              <a:rPr lang="id-ID" sz="2200" dirty="0" smtClean="0">
                <a:cs typeface="Calibri" pitchFamily="34" charset="0"/>
              </a:rPr>
              <a:t>r</a:t>
            </a:r>
            <a:r>
              <a:rPr lang="id-ID" sz="2200" baseline="30000" dirty="0" smtClean="0">
                <a:cs typeface="Calibri" pitchFamily="34" charset="0"/>
              </a:rPr>
              <a:t>2</a:t>
            </a:r>
            <a:r>
              <a:rPr lang="id-ID" sz="2200" dirty="0" smtClean="0">
                <a:cs typeface="Calibri" pitchFamily="34" charset="0"/>
              </a:rPr>
              <a:t>h/3</a:t>
            </a:r>
            <a:r>
              <a:rPr lang="en-US" sz="2200" dirty="0" smtClean="0"/>
              <a:t>, where</a:t>
            </a:r>
            <a:r>
              <a:rPr lang="id-ID" sz="2200" dirty="0" smtClean="0"/>
              <a:t> r</a:t>
            </a:r>
            <a:r>
              <a:rPr lang="en-US" sz="2200" dirty="0" smtClean="0"/>
              <a:t> is</a:t>
            </a:r>
            <a:r>
              <a:rPr lang="id-ID" sz="2200" dirty="0" smtClean="0"/>
              <a:t> </a:t>
            </a:r>
            <a:r>
              <a:rPr lang="en-US" sz="2200" dirty="0" smtClean="0"/>
              <a:t>the radius of the base and </a:t>
            </a:r>
            <a:r>
              <a:rPr lang="id-ID" sz="2200" dirty="0" smtClean="0"/>
              <a:t>h </a:t>
            </a:r>
            <a:r>
              <a:rPr lang="en-US" sz="2200" dirty="0" smtClean="0"/>
              <a:t>is the height.</a:t>
            </a:r>
            <a:endParaRPr lang="id-ID" sz="2200" dirty="0" smtClean="0"/>
          </a:p>
          <a:p>
            <a:pPr>
              <a:buFontTx/>
              <a:buNone/>
            </a:pPr>
            <a:endParaRPr lang="en-US" sz="2200" dirty="0" smtClean="0"/>
          </a:p>
          <a:p>
            <a:pPr marL="457200" indent="-457200">
              <a:buFontTx/>
              <a:buAutoNum type="alphaLcPeriod"/>
            </a:pPr>
            <a:r>
              <a:rPr lang="en-US" sz="2200" dirty="0" smtClean="0"/>
              <a:t>What </a:t>
            </a:r>
            <a:r>
              <a:rPr lang="en-US" sz="2200" dirty="0" smtClean="0"/>
              <a:t>is the rate of change of the </a:t>
            </a:r>
            <a:endParaRPr lang="en-US" sz="2200" dirty="0" smtClean="0"/>
          </a:p>
          <a:p>
            <a:pPr marL="457200" indent="-457200"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  volume </a:t>
            </a:r>
            <a:r>
              <a:rPr lang="en-US" sz="2200" dirty="0" smtClean="0"/>
              <a:t>with respect</a:t>
            </a:r>
            <a:r>
              <a:rPr lang="id-ID" sz="2200" dirty="0" smtClean="0"/>
              <a:t> </a:t>
            </a:r>
            <a:r>
              <a:rPr lang="en-US" sz="2200" dirty="0" smtClean="0"/>
              <a:t>to the </a:t>
            </a:r>
            <a:endParaRPr lang="en-US" sz="2200" dirty="0" smtClean="0"/>
          </a:p>
          <a:p>
            <a:pPr marL="457200" indent="-457200"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  height </a:t>
            </a:r>
            <a:r>
              <a:rPr lang="en-US" sz="2200" dirty="0" smtClean="0"/>
              <a:t>if the radius is </a:t>
            </a:r>
            <a:endParaRPr lang="en-US" sz="2200" dirty="0" smtClean="0"/>
          </a:p>
          <a:p>
            <a:pPr marL="457200" indent="-457200"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  constant</a:t>
            </a:r>
            <a:r>
              <a:rPr lang="en-US" sz="2200" dirty="0" smtClean="0"/>
              <a:t>?</a:t>
            </a:r>
          </a:p>
          <a:p>
            <a:pPr>
              <a:buFontTx/>
              <a:buNone/>
            </a:pPr>
            <a:r>
              <a:rPr lang="en-US" sz="2200" dirty="0" smtClean="0"/>
              <a:t>b. What is the rate of change of the </a:t>
            </a:r>
            <a:endParaRPr lang="en-US" sz="2200" dirty="0" smtClean="0"/>
          </a:p>
          <a:p>
            <a:pPr>
              <a:buFontTx/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volume </a:t>
            </a:r>
            <a:r>
              <a:rPr lang="en-US" sz="2200" dirty="0" smtClean="0"/>
              <a:t>with respect</a:t>
            </a:r>
            <a:r>
              <a:rPr lang="id-ID" sz="2200" dirty="0" smtClean="0"/>
              <a:t> </a:t>
            </a:r>
            <a:r>
              <a:rPr lang="en-US" sz="2200" dirty="0" smtClean="0"/>
              <a:t>to the radius </a:t>
            </a:r>
            <a:endParaRPr lang="en-US" sz="2200" dirty="0" smtClean="0"/>
          </a:p>
          <a:p>
            <a:pPr>
              <a:buFontTx/>
              <a:buNone/>
            </a:pPr>
            <a:r>
              <a:rPr lang="en-US" sz="2200" smtClean="0"/>
              <a:t> </a:t>
            </a:r>
            <a:r>
              <a:rPr lang="en-US" sz="2200" smtClean="0"/>
              <a:t>    If </a:t>
            </a:r>
            <a:r>
              <a:rPr lang="en-US" sz="2200" dirty="0" smtClean="0"/>
              <a:t>the height is constant?</a:t>
            </a:r>
            <a:endParaRPr lang="id-ID" sz="2200" dirty="0" smtClean="0"/>
          </a:p>
          <a:p>
            <a:pPr>
              <a:buFontTx/>
              <a:buNone/>
            </a:pPr>
            <a:endParaRPr lang="id-ID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D670A-F4BE-4D53-9D70-FBDDFE4B22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7850" y="3276600"/>
            <a:ext cx="2571750" cy="272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120</TotalTime>
  <Words>262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TemplateBM</vt:lpstr>
      <vt:lpstr>The Derivatives Session 3-6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derivatives Session 3-6</dc:title>
  <dc:creator>Asus</dc:creator>
  <cp:lastModifiedBy>Asus</cp:lastModifiedBy>
  <cp:revision>11</cp:revision>
  <dcterms:created xsi:type="dcterms:W3CDTF">2015-07-07T02:18:53Z</dcterms:created>
  <dcterms:modified xsi:type="dcterms:W3CDTF">2015-07-14T04:03:56Z</dcterms:modified>
</cp:coreProperties>
</file>