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314" r:id="rId3"/>
    <p:sldId id="313" r:id="rId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2F6C5-8529-414C-8E99-35500FA30C4C}" type="datetimeFigureOut">
              <a:rPr lang="en-US" smtClean="0"/>
              <a:pPr/>
              <a:t>7/14/2015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8BB48-6322-4CAD-8A1D-32BB1CD372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16257-F15C-46C9-B66C-E39A1D25A3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828800" y="3759200"/>
            <a:ext cx="6991350" cy="14700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id-ID" sz="3200" dirty="0" smtClean="0">
                <a:solidFill>
                  <a:schemeClr val="bg1"/>
                </a:solidFill>
              </a:rPr>
              <a:t>Application of The </a:t>
            </a:r>
            <a:r>
              <a:rPr lang="en-US" sz="3200" dirty="0" smtClean="0">
                <a:solidFill>
                  <a:schemeClr val="bg1"/>
                </a:solidFill>
              </a:rPr>
              <a:t>D</a:t>
            </a:r>
            <a:r>
              <a:rPr lang="id-ID" sz="3200" dirty="0" smtClean="0">
                <a:solidFill>
                  <a:schemeClr val="bg1"/>
                </a:solidFill>
              </a:rPr>
              <a:t>erivatives</a:t>
            </a:r>
            <a:br>
              <a:rPr lang="id-ID" sz="3200" dirty="0" smtClean="0">
                <a:solidFill>
                  <a:schemeClr val="bg1"/>
                </a:solidFill>
              </a:rPr>
            </a:br>
            <a:r>
              <a:rPr lang="id-ID" sz="3200" dirty="0" smtClean="0">
                <a:solidFill>
                  <a:schemeClr val="bg1"/>
                </a:solidFill>
              </a:rPr>
              <a:t>Session </a:t>
            </a:r>
            <a:r>
              <a:rPr lang="en-US" sz="3200" dirty="0" smtClean="0">
                <a:solidFill>
                  <a:schemeClr val="bg1"/>
                </a:solidFill>
              </a:rPr>
              <a:t>7-9</a:t>
            </a:r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>
            <a:off x="1981199" y="2349500"/>
            <a:ext cx="67675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  <a:defRPr/>
            </a:pPr>
            <a:r>
              <a:rPr lang="id-ID" sz="2400" dirty="0">
                <a:solidFill>
                  <a:schemeClr val="bg1"/>
                </a:solidFill>
                <a:latin typeface="Open Sans"/>
              </a:rPr>
              <a:t>Course</a:t>
            </a:r>
            <a:r>
              <a:rPr lang="en-US" sz="2400" dirty="0">
                <a:solidFill>
                  <a:schemeClr val="bg1"/>
                </a:solidFill>
                <a:latin typeface="Open Sans"/>
              </a:rPr>
              <a:t>	: </a:t>
            </a:r>
            <a:r>
              <a:rPr lang="en-AU" sz="2400" dirty="0">
                <a:solidFill>
                  <a:schemeClr val="bg1">
                    <a:lumMod val="95000"/>
                  </a:schemeClr>
                </a:solidFill>
                <a:latin typeface="Open Sans"/>
              </a:rPr>
              <a:t>Calculus 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Open Sans"/>
            </a:endParaRPr>
          </a:p>
          <a:p>
            <a:pPr>
              <a:spcBef>
                <a:spcPct val="20000"/>
              </a:spcBef>
              <a:tabLst>
                <a:tab pos="1320800" algn="l"/>
              </a:tabLst>
              <a:defRPr/>
            </a:pPr>
            <a:r>
              <a:rPr lang="id-ID" sz="2400" dirty="0">
                <a:solidFill>
                  <a:schemeClr val="bg1"/>
                </a:solidFill>
                <a:latin typeface="Open Sans"/>
              </a:rPr>
              <a:t>Year</a:t>
            </a:r>
            <a:r>
              <a:rPr lang="en-US" sz="2400" dirty="0">
                <a:solidFill>
                  <a:schemeClr val="bg1"/>
                </a:solidFill>
                <a:latin typeface="Open Sans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: </a:t>
            </a:r>
            <a:r>
              <a:rPr lang="id-ID" sz="2400" dirty="0" smtClean="0">
                <a:solidFill>
                  <a:schemeClr val="bg1"/>
                </a:solidFill>
                <a:latin typeface="Open Sans"/>
              </a:rPr>
              <a:t>201</a:t>
            </a: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5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3001" y="1526262"/>
            <a:ext cx="77724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  <a:defRPr/>
            </a:pPr>
            <a:r>
              <a:rPr lang="en-US" sz="2200" dirty="0"/>
              <a:t>Find the absolute maximum value and the</a:t>
            </a:r>
            <a:r>
              <a:rPr lang="id-ID" sz="2200" dirty="0"/>
              <a:t> a</a:t>
            </a:r>
            <a:r>
              <a:rPr lang="en-US" sz="2200" dirty="0" err="1"/>
              <a:t>bsolute</a:t>
            </a:r>
            <a:r>
              <a:rPr lang="en-US" sz="2200" dirty="0"/>
              <a:t> minimum value, if any, of the function.</a:t>
            </a:r>
            <a:endParaRPr lang="id-ID" sz="2200" dirty="0"/>
          </a:p>
          <a:p>
            <a:pPr marL="457200" indent="-457200">
              <a:buFontTx/>
              <a:buAutoNum type="arabicPeriod"/>
              <a:defRPr/>
            </a:pPr>
            <a:endParaRPr lang="id-ID" sz="2200" dirty="0"/>
          </a:p>
          <a:p>
            <a:pPr marL="457200" indent="-457200">
              <a:buFontTx/>
              <a:buAutoNum type="arabicPeriod"/>
              <a:defRPr/>
            </a:pPr>
            <a:endParaRPr lang="id-ID" sz="2200" dirty="0"/>
          </a:p>
          <a:p>
            <a:pPr marL="457200" indent="-457200">
              <a:buFontTx/>
              <a:buAutoNum type="arabicPeriod"/>
              <a:defRPr/>
            </a:pPr>
            <a:endParaRPr lang="id-ID" sz="2200" dirty="0"/>
          </a:p>
          <a:p>
            <a:pPr marL="457200" indent="-457200">
              <a:buFontTx/>
              <a:buAutoNum type="arabicPeriod"/>
              <a:defRPr/>
            </a:pPr>
            <a:endParaRPr lang="id-ID" sz="2200" dirty="0"/>
          </a:p>
          <a:p>
            <a:pPr marL="457200" indent="-457200">
              <a:buFontTx/>
              <a:buAutoNum type="arabicPeriod"/>
              <a:defRPr/>
            </a:pPr>
            <a:endParaRPr lang="id-ID" sz="2200" dirty="0"/>
          </a:p>
          <a:p>
            <a:pPr marL="457200" indent="-457200">
              <a:buFontTx/>
              <a:buAutoNum type="arabicPeriod"/>
              <a:defRPr/>
            </a:pPr>
            <a:endParaRPr lang="id-ID" sz="2200" dirty="0"/>
          </a:p>
          <a:p>
            <a:pPr marL="457200" indent="-457200">
              <a:buFontTx/>
              <a:buAutoNum type="arabicPeriod"/>
              <a:defRPr/>
            </a:pPr>
            <a:endParaRPr lang="id-ID" sz="2200" dirty="0"/>
          </a:p>
          <a:p>
            <a:pPr>
              <a:defRPr/>
            </a:pPr>
            <a:r>
              <a:rPr lang="id-ID" sz="2200" dirty="0"/>
              <a:t>2. </a:t>
            </a:r>
            <a:r>
              <a:rPr lang="en-US" sz="2200" dirty="0"/>
              <a:t>(a) find the intervals where the function</a:t>
            </a:r>
            <a:r>
              <a:rPr lang="id-ID" sz="2200" dirty="0"/>
              <a:t> f </a:t>
            </a:r>
            <a:r>
              <a:rPr lang="en-US" sz="2200" dirty="0"/>
              <a:t>is increasing and where it is decreasing, (b) find the relative</a:t>
            </a:r>
            <a:r>
              <a:rPr lang="id-ID" sz="2200" dirty="0"/>
              <a:t> </a:t>
            </a:r>
            <a:r>
              <a:rPr lang="en-US" sz="2200" dirty="0" err="1"/>
              <a:t>extrema</a:t>
            </a:r>
            <a:r>
              <a:rPr lang="en-US" sz="2200" dirty="0"/>
              <a:t> of </a:t>
            </a:r>
            <a:r>
              <a:rPr lang="id-ID" sz="2200" dirty="0"/>
              <a:t>f</a:t>
            </a:r>
            <a:r>
              <a:rPr lang="en-US" sz="2200" dirty="0"/>
              <a:t>, (c) find the intervals where the graph of </a:t>
            </a:r>
            <a:r>
              <a:rPr lang="id-ID" sz="2200" dirty="0"/>
              <a:t>f </a:t>
            </a:r>
            <a:r>
              <a:rPr lang="en-US" sz="2200" dirty="0"/>
              <a:t>is concave</a:t>
            </a:r>
            <a:r>
              <a:rPr lang="id-ID" sz="2200" dirty="0"/>
              <a:t> </a:t>
            </a:r>
            <a:r>
              <a:rPr lang="en-US" sz="2200" dirty="0"/>
              <a:t>upward and where it is concave downward, and (d) find</a:t>
            </a:r>
            <a:r>
              <a:rPr lang="id-ID" sz="2200" dirty="0"/>
              <a:t> </a:t>
            </a:r>
            <a:r>
              <a:rPr lang="en-US" sz="2200" dirty="0"/>
              <a:t>the inflection points, if any, of </a:t>
            </a:r>
            <a:r>
              <a:rPr lang="id-ID" sz="2200" dirty="0"/>
              <a:t>f</a:t>
            </a:r>
            <a:r>
              <a:rPr lang="en-US" sz="2200" dirty="0"/>
              <a:t>.</a:t>
            </a:r>
            <a:endParaRPr lang="id-ID" sz="2200" dirty="0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1638" y="2486025"/>
            <a:ext cx="3257550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72138" y="2343150"/>
            <a:ext cx="2786062" cy="98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43075" y="3557587"/>
            <a:ext cx="3959225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71600" y="6019800"/>
            <a:ext cx="249078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00600" y="5948363"/>
            <a:ext cx="12144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00850" y="6091238"/>
            <a:ext cx="17145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1066800" y="1457325"/>
            <a:ext cx="7848600" cy="4943475"/>
          </a:xfrm>
        </p:spPr>
        <p:txBody>
          <a:bodyPr/>
          <a:lstStyle/>
          <a:p>
            <a:pPr>
              <a:buFontTx/>
              <a:buNone/>
            </a:pPr>
            <a:r>
              <a:rPr lang="id-ID" sz="2200" dirty="0" smtClean="0"/>
              <a:t>3. </a:t>
            </a:r>
            <a:r>
              <a:rPr lang="en-US" sz="2200" dirty="0" smtClean="0"/>
              <a:t>Minimizing Length Two towers, one 120 ft high, the other 300 ft</a:t>
            </a:r>
            <a:r>
              <a:rPr lang="id-ID" sz="2200" dirty="0" smtClean="0"/>
              <a:t> </a:t>
            </a:r>
            <a:r>
              <a:rPr lang="en-US" sz="2200" dirty="0" smtClean="0"/>
              <a:t>high, and standing 500 ft apart, are to be stayed by two wires</a:t>
            </a:r>
            <a:r>
              <a:rPr lang="id-ID" sz="2200" dirty="0" smtClean="0"/>
              <a:t> </a:t>
            </a:r>
            <a:r>
              <a:rPr lang="en-US" sz="2200" dirty="0" smtClean="0"/>
              <a:t>(among others) running from the top of the towers to </a:t>
            </a:r>
            <a:r>
              <a:rPr lang="en-US" sz="2200" dirty="0" smtClean="0"/>
              <a:t>the ground </a:t>
            </a:r>
            <a:r>
              <a:rPr lang="en-US" sz="2200" dirty="0" smtClean="0"/>
              <a:t>between them. Where should the stake on the ground</a:t>
            </a:r>
            <a:r>
              <a:rPr lang="id-ID" sz="2200" dirty="0" smtClean="0"/>
              <a:t> </a:t>
            </a:r>
            <a:r>
              <a:rPr lang="en-US" sz="2200" dirty="0" smtClean="0"/>
              <a:t>be placed if we want to minimize the length of wire used?</a:t>
            </a:r>
            <a:endParaRPr lang="id-ID" sz="2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7E370E-9BF3-4510-A6CD-9FC190E6B8A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410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657600"/>
            <a:ext cx="5715000" cy="251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</Template>
  <TotalTime>35</TotalTime>
  <Words>163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TemplateBM</vt:lpstr>
      <vt:lpstr>Application of The Derivatives Session 7-9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The derivatives Session 7-9</dc:title>
  <dc:creator>Asus</dc:creator>
  <cp:lastModifiedBy>Asus</cp:lastModifiedBy>
  <cp:revision>6</cp:revision>
  <dcterms:created xsi:type="dcterms:W3CDTF">2015-07-07T04:08:43Z</dcterms:created>
  <dcterms:modified xsi:type="dcterms:W3CDTF">2015-07-14T04:06:47Z</dcterms:modified>
</cp:coreProperties>
</file>