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5" r:id="rId3"/>
    <p:sldId id="316" r:id="rId4"/>
    <p:sldId id="317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C692-E510-40C0-882B-5DDD1E669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3600" dirty="0" smtClean="0">
                <a:solidFill>
                  <a:schemeClr val="bg1"/>
                </a:solidFill>
              </a:rPr>
              <a:t> </a:t>
            </a:r>
            <a:r>
              <a:rPr lang="id-ID" sz="3600" dirty="0" smtClean="0">
                <a:solidFill>
                  <a:schemeClr val="bg1"/>
                </a:solidFill>
              </a:rPr>
              <a:t>Application of Integral </a:t>
            </a:r>
            <a:br>
              <a:rPr lang="id-ID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Session 19 - 22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2057399" y="2349500"/>
            <a:ext cx="6691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: Calculus 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Year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2015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1143000" y="1587500"/>
            <a:ext cx="7620000" cy="3517900"/>
          </a:xfrm>
        </p:spPr>
        <p:txBody>
          <a:bodyPr/>
          <a:lstStyle/>
          <a:p>
            <a:pPr marL="0" indent="0">
              <a:buFontTx/>
              <a:buNone/>
              <a:tabLst>
                <a:tab pos="88900" algn="l"/>
              </a:tabLst>
            </a:pPr>
            <a:r>
              <a:rPr lang="id-ID" sz="2200" dirty="0" smtClean="0"/>
              <a:t>S</a:t>
            </a:r>
            <a:r>
              <a:rPr lang="en-US" sz="2200" dirty="0" smtClean="0"/>
              <a:t>ketch the region bounded by the graphs of</a:t>
            </a:r>
            <a:r>
              <a:rPr lang="id-ID" sz="2200" dirty="0" smtClean="0"/>
              <a:t> </a:t>
            </a:r>
            <a:r>
              <a:rPr lang="en-US" sz="2200" dirty="0" smtClean="0"/>
              <a:t>the equations and find the area of the region.</a:t>
            </a:r>
            <a:endParaRPr lang="id-ID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E43F1-7824-4301-AD21-9B5E6477F80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2990850"/>
            <a:ext cx="41417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62" y="3062288"/>
            <a:ext cx="4148138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066800" y="1514475"/>
            <a:ext cx="7696200" cy="3286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d-ID" sz="2200" dirty="0" smtClean="0"/>
              <a:t>F</a:t>
            </a:r>
            <a:r>
              <a:rPr lang="en-US" sz="2200" dirty="0" err="1" smtClean="0"/>
              <a:t>ind</a:t>
            </a:r>
            <a:r>
              <a:rPr lang="en-US" sz="2200" dirty="0" smtClean="0"/>
              <a:t> the volume of the solid generated by</a:t>
            </a:r>
            <a:r>
              <a:rPr lang="id-ID" sz="2200" dirty="0" smtClean="0"/>
              <a:t> </a:t>
            </a:r>
            <a:r>
              <a:rPr lang="en-US" sz="2200" dirty="0" smtClean="0"/>
              <a:t>revolving the region bounded by the graphs of the equations</a:t>
            </a:r>
            <a:r>
              <a:rPr lang="id-ID" sz="2200" dirty="0" smtClean="0"/>
              <a:t> about the indicated line.</a:t>
            </a:r>
            <a:endParaRPr lang="en-US" sz="2200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1654-1167-44E3-A875-F3BEF986F94D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pic>
        <p:nvPicPr>
          <p:cNvPr id="41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5163" y="2590800"/>
            <a:ext cx="60658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1143000" y="1739900"/>
            <a:ext cx="7467600" cy="3517900"/>
          </a:xfrm>
        </p:spPr>
        <p:txBody>
          <a:bodyPr>
            <a:no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 dirty="0" smtClean="0"/>
              <a:t>Find the area of the region completely enclosed by the</a:t>
            </a:r>
            <a:r>
              <a:rPr lang="id-ID" sz="2200" dirty="0" smtClean="0"/>
              <a:t> </a:t>
            </a:r>
            <a:r>
              <a:rPr lang="en-US" sz="2200" smtClean="0"/>
              <a:t>parabola </a:t>
            </a:r>
            <a:r>
              <a:rPr lang="en-US" sz="2200" smtClean="0"/>
              <a:t>  </a:t>
            </a:r>
            <a:r>
              <a:rPr lang="id-ID" sz="2200" smtClean="0"/>
              <a:t>                         </a:t>
            </a:r>
            <a:r>
              <a:rPr lang="en-US" sz="2200" dirty="0" smtClean="0"/>
              <a:t>and the line passing through the</a:t>
            </a:r>
            <a:r>
              <a:rPr lang="id-ID" sz="2200" dirty="0" smtClean="0"/>
              <a:t> </a:t>
            </a:r>
            <a:r>
              <a:rPr lang="en-US" sz="2200" dirty="0" smtClean="0"/>
              <a:t>point (1, 0) and the vertex of the parabola.</a:t>
            </a:r>
            <a:endParaRPr lang="id-ID" sz="2200" dirty="0" smtClean="0"/>
          </a:p>
          <a:p>
            <a:pPr marL="457200" indent="-457200">
              <a:buFontTx/>
              <a:buAutoNum type="arabicPeriod"/>
            </a:pPr>
            <a:endParaRPr lang="id-ID" sz="2200" dirty="0" smtClean="0"/>
          </a:p>
          <a:p>
            <a:pPr marL="457200" indent="-457200">
              <a:buFontTx/>
              <a:buAutoNum type="arabicPeriod"/>
            </a:pPr>
            <a:r>
              <a:rPr lang="en-US" sz="2200" dirty="0" smtClean="0"/>
              <a:t>A force of 6 lb is required to stretch a spring </a:t>
            </a:r>
            <a:r>
              <a:rPr lang="id-ID" sz="2200" dirty="0" smtClean="0"/>
              <a:t>1,5 </a:t>
            </a:r>
            <a:r>
              <a:rPr lang="en-US" sz="2200" dirty="0" smtClean="0"/>
              <a:t>in. Beyond</a:t>
            </a:r>
            <a:r>
              <a:rPr lang="id-ID" sz="2200" dirty="0" smtClean="0"/>
              <a:t> </a:t>
            </a:r>
            <a:r>
              <a:rPr lang="en-US" sz="2200" dirty="0" smtClean="0"/>
              <a:t>its natural length. Find the work required to stretch the</a:t>
            </a:r>
            <a:r>
              <a:rPr lang="id-ID" sz="2200" dirty="0" smtClean="0"/>
              <a:t> </a:t>
            </a:r>
            <a:r>
              <a:rPr lang="en-US" sz="2200" dirty="0" smtClean="0"/>
              <a:t>spring 2 in. beyond its natural length.</a:t>
            </a:r>
            <a:endParaRPr lang="id-ID" sz="2200" dirty="0" smtClean="0"/>
          </a:p>
          <a:p>
            <a:pPr marL="457200" indent="-457200">
              <a:buFontTx/>
              <a:buAutoNum type="arabicPeriod"/>
            </a:pPr>
            <a:endParaRPr lang="id-ID" sz="2200" dirty="0" smtClean="0"/>
          </a:p>
          <a:p>
            <a:pPr marL="457200" indent="-457200">
              <a:buFontTx/>
              <a:buAutoNum type="arabicPeriod"/>
            </a:pPr>
            <a:r>
              <a:rPr lang="en-US" sz="2200" dirty="0" smtClean="0"/>
              <a:t>A 1200-lb elevator at a construction site is suspended by a</a:t>
            </a:r>
            <a:r>
              <a:rPr lang="id-ID" sz="2200" dirty="0" smtClean="0"/>
              <a:t> </a:t>
            </a:r>
            <a:r>
              <a:rPr lang="en-US" sz="2200" dirty="0" smtClean="0"/>
              <a:t>cable that weighs 10 lb/ft. How much work is done in raising</a:t>
            </a:r>
            <a:r>
              <a:rPr lang="id-ID" sz="2200" dirty="0" smtClean="0"/>
              <a:t> </a:t>
            </a:r>
            <a:r>
              <a:rPr lang="en-US" sz="2200" dirty="0" smtClean="0"/>
              <a:t>the elevator from the ground to a height of 20 ft?</a:t>
            </a:r>
            <a:endParaRPr lang="id-ID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ECF00-8AB5-4763-8F4A-74D8F2D081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136255"/>
            <a:ext cx="1928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1093</TotalTime>
  <Words>161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TemplateBM</vt:lpstr>
      <vt:lpstr> Application of Integral  Session 19 - 22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7</cp:revision>
  <dcterms:created xsi:type="dcterms:W3CDTF">2015-07-07T12:16:22Z</dcterms:created>
  <dcterms:modified xsi:type="dcterms:W3CDTF">2015-07-14T04:14:11Z</dcterms:modified>
</cp:coreProperties>
</file>