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08" r:id="rId3"/>
    <p:sldId id="309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B8618-DC56-4BE1-AE2E-552608A184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81200" y="3759200"/>
            <a:ext cx="6838950" cy="14700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b="0" dirty="0" smtClean="0">
                <a:solidFill>
                  <a:schemeClr val="bg1"/>
                </a:solidFill>
              </a:rPr>
              <a:t> First-Order ODEs</a:t>
            </a:r>
            <a:r>
              <a:rPr lang="en-US" sz="4000" b="0" dirty="0" smtClean="0">
                <a:solidFill>
                  <a:schemeClr val="bg1"/>
                </a:solidFill>
              </a:rPr>
              <a:t/>
            </a:r>
            <a:br>
              <a:rPr lang="en-US" sz="4000" b="0" dirty="0" smtClean="0">
                <a:solidFill>
                  <a:schemeClr val="bg1"/>
                </a:solidFill>
              </a:rPr>
            </a:br>
            <a:r>
              <a:rPr lang="en-US" sz="4000" b="0" dirty="0" smtClean="0">
                <a:solidFill>
                  <a:schemeClr val="bg1"/>
                </a:solidFill>
              </a:rPr>
              <a:t>Session 25-26</a:t>
            </a:r>
          </a:p>
        </p:txBody>
      </p:sp>
      <p:sp>
        <p:nvSpPr>
          <p:cNvPr id="43011" name="Rectangle 7"/>
          <p:cNvSpPr>
            <a:spLocks noChangeArrowheads="1"/>
          </p:cNvSpPr>
          <p:nvPr/>
        </p:nvSpPr>
        <p:spPr bwMode="auto">
          <a:xfrm>
            <a:off x="1981199" y="1981200"/>
            <a:ext cx="67675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: </a:t>
            </a:r>
            <a:r>
              <a:rPr lang="en-AU" sz="2400" dirty="0" smtClean="0">
                <a:solidFill>
                  <a:schemeClr val="bg1"/>
                </a:solidFill>
                <a:latin typeface="Open Sans"/>
              </a:rPr>
              <a:t>Calculus 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Year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2015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09800"/>
            <a:ext cx="4343400" cy="4038600"/>
          </a:xfrm>
        </p:spPr>
        <p:txBody>
          <a:bodyPr>
            <a:noAutofit/>
          </a:bodyPr>
          <a:lstStyle/>
          <a:p>
            <a:pPr algn="ctr"/>
            <a:r>
              <a:rPr lang="en-US" sz="2200" b="0" dirty="0" smtClean="0">
                <a:solidFill>
                  <a:schemeClr val="tx1"/>
                </a:solidFill>
              </a:rPr>
              <a:t>These slides have been adapted from:</a:t>
            </a:r>
            <a:br>
              <a:rPr lang="en-US" sz="2200" b="0" dirty="0" smtClean="0">
                <a:solidFill>
                  <a:schemeClr val="tx1"/>
                </a:solidFill>
              </a:rPr>
            </a:br>
            <a:r>
              <a:rPr lang="en-US" sz="2200" b="0" dirty="0" smtClean="0">
                <a:solidFill>
                  <a:schemeClr val="tx1"/>
                </a:solidFill>
              </a:rPr>
              <a:t/>
            </a:r>
            <a:br>
              <a:rPr lang="en-US" sz="2200" b="0" dirty="0" smtClean="0">
                <a:solidFill>
                  <a:schemeClr val="tx1"/>
                </a:solidFill>
              </a:rPr>
            </a:br>
            <a:r>
              <a:rPr lang="en-US" sz="2200" b="0" dirty="0" smtClean="0">
                <a:solidFill>
                  <a:schemeClr val="tx1"/>
                </a:solidFill>
                <a:cs typeface="Arial" charset="0"/>
              </a:rPr>
              <a:t>William E. Boyce, Richard C. </a:t>
            </a:r>
            <a:r>
              <a:rPr lang="en-US" sz="2200" b="0" dirty="0" err="1" smtClean="0">
                <a:solidFill>
                  <a:schemeClr val="tx1"/>
                </a:solidFill>
                <a:cs typeface="Arial" charset="0"/>
              </a:rPr>
              <a:t>DiPrima</a:t>
            </a:r>
            <a:r>
              <a:rPr lang="en-US" sz="2200" b="0" dirty="0" smtClean="0">
                <a:solidFill>
                  <a:schemeClr val="tx1"/>
                </a:solidFill>
                <a:cs typeface="Arial" charset="0"/>
              </a:rPr>
              <a:t>. (2001). </a:t>
            </a:r>
            <a:r>
              <a:rPr lang="en-US" sz="2200" b="0" i="1" dirty="0" smtClean="0">
                <a:solidFill>
                  <a:schemeClr val="tx1"/>
                </a:solidFill>
                <a:cs typeface="Arial" charset="0"/>
              </a:rPr>
              <a:t>Elementary Differential Equations And Boundary Value Problems</a:t>
            </a:r>
            <a:r>
              <a:rPr lang="en-US" sz="2200" b="0" dirty="0" smtClean="0">
                <a:solidFill>
                  <a:schemeClr val="tx1"/>
                </a:solidFill>
                <a:cs typeface="Arial" charset="0"/>
              </a:rPr>
              <a:t>. 07. John Wiley &amp; Sons, Inc. </a:t>
            </a:r>
            <a:br>
              <a:rPr lang="en-US" sz="2200" b="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2200" b="0" dirty="0" smtClean="0">
                <a:solidFill>
                  <a:schemeClr val="tx1"/>
                </a:solidFill>
                <a:cs typeface="Arial" charset="0"/>
              </a:rPr>
              <a:t>ISBN 0-471-31999-6</a:t>
            </a:r>
            <a:r>
              <a:rPr lang="en-US" sz="2200" dirty="0" smtClean="0">
                <a:latin typeface="Arial" charset="0"/>
                <a:cs typeface="Arial" charset="0"/>
              </a:rPr>
              <a:t/>
            </a:r>
            <a:br>
              <a:rPr lang="en-US" sz="2200" dirty="0" smtClean="0">
                <a:latin typeface="Arial" charset="0"/>
                <a:cs typeface="Arial" charset="0"/>
              </a:rPr>
            </a:br>
            <a:r>
              <a:rPr lang="en-US" sz="2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b="0" dirty="0" smtClean="0">
                <a:solidFill>
                  <a:schemeClr val="tx1"/>
                </a:solidFill>
              </a:rPr>
              <a:t/>
            </a:r>
            <a:br>
              <a:rPr lang="en-US" sz="2200" b="0" dirty="0" smtClean="0">
                <a:solidFill>
                  <a:schemeClr val="tx1"/>
                </a:solidFill>
              </a:rPr>
            </a:br>
            <a:r>
              <a:rPr lang="en-US" sz="2200" b="0" dirty="0" smtClean="0">
                <a:solidFill>
                  <a:schemeClr val="tx1"/>
                </a:solidFill>
              </a:rPr>
              <a:t/>
            </a:r>
            <a:br>
              <a:rPr lang="en-US" sz="2200" b="0" dirty="0" smtClean="0">
                <a:solidFill>
                  <a:schemeClr val="tx1"/>
                </a:solidFill>
              </a:rPr>
            </a:br>
            <a:r>
              <a:rPr lang="en-US" sz="2200" b="0" dirty="0" smtClean="0">
                <a:solidFill>
                  <a:schemeClr val="tx1"/>
                </a:solidFill>
              </a:rPr>
              <a:t>Chapter 1</a:t>
            </a:r>
            <a:br>
              <a:rPr lang="en-US" sz="2200" b="0" dirty="0" smtClean="0">
                <a:solidFill>
                  <a:schemeClr val="tx1"/>
                </a:solidFill>
              </a:rPr>
            </a:br>
            <a:endParaRPr lang="id-ID" sz="2200" b="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 smtClean="0">
                <a:solidFill>
                  <a:srgbClr val="0081BD"/>
                </a:solidFill>
                <a:latin typeface="Arial" pitchFamily="34" charset="0"/>
              </a:rPr>
              <a:t>Acknowledgement</a:t>
            </a:r>
          </a:p>
        </p:txBody>
      </p:sp>
      <p:pic>
        <p:nvPicPr>
          <p:cNvPr id="52226" name="Picture 2" descr="C:\Users\Asus\Desktop\Untit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12216">
            <a:off x="5435600" y="2160004"/>
            <a:ext cx="2863033" cy="3711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625" y="1619250"/>
            <a:ext cx="6962775" cy="4953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id-ID" sz="2200" dirty="0" smtClean="0"/>
              <a:t>Please open textbook: </a:t>
            </a:r>
            <a:endParaRPr lang="en-US" sz="2200" dirty="0" smtClean="0"/>
          </a:p>
          <a:p>
            <a:pPr marL="0" indent="0">
              <a:buFontTx/>
              <a:buNone/>
            </a:pPr>
            <a:r>
              <a:rPr lang="en-US" sz="2200" dirty="0" smtClean="0"/>
              <a:t>Advance Engineering Mathematics</a:t>
            </a:r>
            <a:r>
              <a:rPr lang="id-ID" sz="2200" dirty="0" smtClean="0"/>
              <a:t> by Kreyszig</a:t>
            </a:r>
          </a:p>
          <a:p>
            <a:pPr marL="0" indent="0">
              <a:buFontTx/>
              <a:buNone/>
            </a:pPr>
            <a:r>
              <a:rPr lang="en-US" sz="2200" dirty="0" smtClean="0"/>
              <a:t>Chapter 1 Review Questions and Problem, even number between number 15-39</a:t>
            </a:r>
            <a:endParaRPr lang="id-ID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66</TotalTime>
  <Words>33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TemplateBM</vt:lpstr>
      <vt:lpstr> First-Order ODEs Session 25-26</vt:lpstr>
      <vt:lpstr>These slides have been adapted from:  William E. Boyce, Richard C. DiPrima. (2001). Elementary Differential Equations And Boundary Value Problems. 07. John Wiley &amp; Sons, Inc.  ISBN 0-471-31999-6    Chapter 1 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ODEs Session 25-26</dc:title>
  <dc:creator>Asus</dc:creator>
  <cp:lastModifiedBy>Asus</cp:lastModifiedBy>
  <cp:revision>4</cp:revision>
  <dcterms:created xsi:type="dcterms:W3CDTF">2015-07-08T08:10:58Z</dcterms:created>
  <dcterms:modified xsi:type="dcterms:W3CDTF">2015-07-14T04:24:58Z</dcterms:modified>
</cp:coreProperties>
</file>