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1" r:id="rId1"/>
  </p:sldMasterIdLst>
  <p:notesMasterIdLst>
    <p:notesMasterId r:id="rId52"/>
  </p:notesMasterIdLst>
  <p:handoutMasterIdLst>
    <p:handoutMasterId r:id="rId53"/>
  </p:handoutMasterIdLst>
  <p:sldIdLst>
    <p:sldId id="296" r:id="rId2"/>
    <p:sldId id="277" r:id="rId3"/>
    <p:sldId id="289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25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08" r:id="rId24"/>
    <p:sldId id="309" r:id="rId25"/>
    <p:sldId id="310" r:id="rId26"/>
    <p:sldId id="333" r:id="rId27"/>
    <p:sldId id="335" r:id="rId28"/>
    <p:sldId id="336" r:id="rId29"/>
    <p:sldId id="337" r:id="rId30"/>
    <p:sldId id="339" r:id="rId31"/>
    <p:sldId id="340" r:id="rId32"/>
    <p:sldId id="341" r:id="rId33"/>
    <p:sldId id="342" r:id="rId34"/>
    <p:sldId id="344" r:id="rId35"/>
    <p:sldId id="345" r:id="rId36"/>
    <p:sldId id="346" r:id="rId37"/>
    <p:sldId id="347" r:id="rId38"/>
    <p:sldId id="348" r:id="rId39"/>
    <p:sldId id="349" r:id="rId40"/>
    <p:sldId id="350" r:id="rId41"/>
    <p:sldId id="312" r:id="rId42"/>
    <p:sldId id="313" r:id="rId43"/>
    <p:sldId id="314" r:id="rId44"/>
    <p:sldId id="315" r:id="rId45"/>
    <p:sldId id="316" r:id="rId46"/>
    <p:sldId id="353" r:id="rId47"/>
    <p:sldId id="294" r:id="rId48"/>
    <p:sldId id="317" r:id="rId49"/>
    <p:sldId id="351" r:id="rId50"/>
    <p:sldId id="288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ry Ronald" initials="AR" lastIdx="3" clrIdx="0">
    <p:extLst>
      <p:ext uri="{19B8F6BF-5375-455C-9EA6-DF929625EA0E}">
        <p15:presenceInfo xmlns:p15="http://schemas.microsoft.com/office/powerpoint/2012/main" userId="1751495b3576f7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8966" autoAdjust="0"/>
    <p:restoredTop sz="93892" autoAdjust="0"/>
  </p:normalViewPr>
  <p:slideViewPr>
    <p:cSldViewPr>
      <p:cViewPr varScale="1">
        <p:scale>
          <a:sx n="69" d="100"/>
          <a:sy n="69" d="100"/>
        </p:scale>
        <p:origin x="181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51354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08T09:41:57.401" idx="1">
    <p:pos x="5164" y="3789"/>
    <p:text>A - C - E - F</p:text>
    <p:extLst>
      <p:ext uri="{C676402C-5697-4E1C-873F-D02D1690AC5C}">
        <p15:threadingInfo xmlns:p15="http://schemas.microsoft.com/office/powerpoint/2012/main" timeZoneBias="-420"/>
      </p:ext>
    </p:extLst>
  </p:cm>
  <p:cm authorId="1" dt="2016-06-08T09:42:08.947" idx="2">
    <p:pos x="5146" y="2669"/>
    <p:text>A - C - F</p:text>
    <p:extLst>
      <p:ext uri="{C676402C-5697-4E1C-873F-D02D1690AC5C}">
        <p15:threadingInfo xmlns:p15="http://schemas.microsoft.com/office/powerpoint/2012/main" timeZoneBias="-420"/>
      </p:ext>
    </p:extLst>
  </p:cm>
  <p:cm authorId="1" dt="2016-06-08T09:42:16.595" idx="3">
    <p:pos x="5146" y="2150"/>
    <p:text>A - F</p:text>
    <p:extLst>
      <p:ext uri="{C676402C-5697-4E1C-873F-D02D1690AC5C}">
        <p15:threadingInfo xmlns:p15="http://schemas.microsoft.com/office/powerpoint/2012/main" timeZoneBias="-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F82A27E2-DE45-498B-BFCC-3F290FA499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26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091DD15E-88B9-420E-986E-99CF8E28E3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46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5AF9A2-D341-4F69-A923-BC8CA5EC9292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65514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example</a:t>
            </a:r>
            <a:r>
              <a:rPr lang="en-US" baseline="0" dirty="0" smtClean="0"/>
              <a:t> the T will be shown the track, the V will be shown the MST. To make student easier to understand the concept.</a:t>
            </a:r>
          </a:p>
          <a:p>
            <a:r>
              <a:rPr lang="en-US" baseline="0" dirty="0" smtClean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72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example</a:t>
            </a:r>
            <a:r>
              <a:rPr lang="en-US" baseline="0" dirty="0" smtClean="0"/>
              <a:t> the T will be shown the track, the V will be shown the MST. To make student easier to understand the concept.</a:t>
            </a:r>
          </a:p>
          <a:p>
            <a:r>
              <a:rPr lang="en-US" baseline="0" dirty="0" smtClean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98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example</a:t>
            </a:r>
            <a:r>
              <a:rPr lang="en-US" baseline="0" dirty="0" smtClean="0"/>
              <a:t> the T will be shown the track, the V will be shown the MST. To make student easier to understand the concept.</a:t>
            </a:r>
          </a:p>
          <a:p>
            <a:r>
              <a:rPr lang="en-US" baseline="0" dirty="0" smtClean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71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92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example</a:t>
            </a:r>
            <a:r>
              <a:rPr lang="en-US" baseline="0" dirty="0" smtClean="0"/>
              <a:t> the T will be shown the track, the V will be shown the MST. To make student easier to understand the concept.</a:t>
            </a:r>
          </a:p>
          <a:p>
            <a:r>
              <a:rPr lang="en-US" baseline="0" dirty="0" smtClean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60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example</a:t>
            </a:r>
            <a:r>
              <a:rPr lang="en-US" baseline="0" dirty="0" smtClean="0"/>
              <a:t> the T will be shown the track, the V will be shown the MST. To make student easier to understand the concept.</a:t>
            </a:r>
          </a:p>
          <a:p>
            <a:r>
              <a:rPr lang="en-US" baseline="0" dirty="0" smtClean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60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example</a:t>
            </a:r>
            <a:r>
              <a:rPr lang="en-US" baseline="0" dirty="0" smtClean="0"/>
              <a:t> the T will be shown the track, the V will be shown the MST. To make student easier to understand the concept.</a:t>
            </a:r>
          </a:p>
          <a:p>
            <a:r>
              <a:rPr lang="en-US" baseline="0" dirty="0" smtClean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60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example</a:t>
            </a:r>
            <a:r>
              <a:rPr lang="en-US" baseline="0" dirty="0" smtClean="0"/>
              <a:t> the T will be shown the track, the V will be shown the MST. To make student easier to understand the concept.</a:t>
            </a:r>
          </a:p>
          <a:p>
            <a:r>
              <a:rPr lang="en-US" baseline="0" dirty="0" smtClean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60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example</a:t>
            </a:r>
            <a:r>
              <a:rPr lang="en-US" baseline="0" dirty="0" smtClean="0"/>
              <a:t> the T will be shown the track, the V will be shown the MST. To make student easier to understand the concept.</a:t>
            </a:r>
          </a:p>
          <a:p>
            <a:r>
              <a:rPr lang="en-US" baseline="0" dirty="0" smtClean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605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example</a:t>
            </a:r>
            <a:r>
              <a:rPr lang="en-US" baseline="0" dirty="0" smtClean="0"/>
              <a:t> the T will be shown the track, the V will be shown the MST. To make student easier to understand the concept.</a:t>
            </a:r>
          </a:p>
          <a:p>
            <a:r>
              <a:rPr lang="en-US" baseline="0" dirty="0" smtClean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60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Heap is implementation of priority queue.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273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example</a:t>
            </a:r>
            <a:r>
              <a:rPr lang="en-US" baseline="0" dirty="0" smtClean="0"/>
              <a:t> the T will be shown the track, the V will be shown the MST. To make student easier to understand the concept.</a:t>
            </a:r>
          </a:p>
          <a:p>
            <a:r>
              <a:rPr lang="en-US" baseline="0" dirty="0" smtClean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605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example</a:t>
            </a:r>
            <a:r>
              <a:rPr lang="en-US" baseline="0" dirty="0" smtClean="0"/>
              <a:t> the T will be shown the track, the V will be shown the MST. To make student easier to understand the concept.</a:t>
            </a:r>
          </a:p>
          <a:p>
            <a:r>
              <a:rPr lang="en-US" baseline="0" dirty="0" smtClean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605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example</a:t>
            </a:r>
            <a:r>
              <a:rPr lang="en-US" baseline="0" dirty="0" smtClean="0"/>
              <a:t> the T will be shown the track, the V will be shown the MST. To make student easier to understand the concept.</a:t>
            </a:r>
          </a:p>
          <a:p>
            <a:r>
              <a:rPr lang="en-US" baseline="0" dirty="0" smtClean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605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example</a:t>
            </a:r>
            <a:r>
              <a:rPr lang="en-US" baseline="0" dirty="0" smtClean="0"/>
              <a:t> the T will be shown the track, the V will be shown the MST. To make student easier to understand the concept.</a:t>
            </a:r>
          </a:p>
          <a:p>
            <a:r>
              <a:rPr lang="en-US" baseline="0" dirty="0" smtClean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605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example</a:t>
            </a:r>
            <a:r>
              <a:rPr lang="en-US" baseline="0" dirty="0" smtClean="0"/>
              <a:t> the T will be shown the track, the V will be shown the MST. To make student easier to understand the concept.</a:t>
            </a:r>
          </a:p>
          <a:p>
            <a:r>
              <a:rPr lang="en-US" baseline="0" dirty="0" smtClean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605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example</a:t>
            </a:r>
            <a:r>
              <a:rPr lang="en-US" baseline="0" dirty="0" smtClean="0"/>
              <a:t> the T will be shown the track, the V will be shown the MST. To make student easier to understand the concept.</a:t>
            </a:r>
          </a:p>
          <a:p>
            <a:r>
              <a:rPr lang="en-US" baseline="0" dirty="0" smtClean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60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example</a:t>
            </a:r>
            <a:r>
              <a:rPr lang="en-US" baseline="0" dirty="0" smtClean="0"/>
              <a:t> the T will be shown the track, the V will be shown the MST. To make student easier to understand the concept.</a:t>
            </a:r>
          </a:p>
          <a:p>
            <a:r>
              <a:rPr lang="en-US" baseline="0" dirty="0" smtClean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605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example</a:t>
            </a:r>
            <a:r>
              <a:rPr lang="en-US" baseline="0" dirty="0" smtClean="0"/>
              <a:t> the T will be shown the track, the V will be shown the MST. To make student easier to understand the concept.</a:t>
            </a:r>
          </a:p>
          <a:p>
            <a:r>
              <a:rPr lang="en-US" baseline="0" dirty="0" smtClean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605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example</a:t>
            </a:r>
            <a:r>
              <a:rPr lang="en-US" baseline="0" dirty="0" smtClean="0"/>
              <a:t> the T will be shown the track, the V will be shown the MST. To make student easier to understand the concept.</a:t>
            </a:r>
          </a:p>
          <a:p>
            <a:r>
              <a:rPr lang="en-US" baseline="0" dirty="0" smtClean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605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29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196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730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730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95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example</a:t>
            </a:r>
            <a:r>
              <a:rPr lang="en-US" baseline="0" dirty="0" smtClean="0"/>
              <a:t> the T will be shown the track, the V will be shown the MST. To make student easier to understand the concept.</a:t>
            </a:r>
          </a:p>
          <a:p>
            <a:r>
              <a:rPr lang="en-US" baseline="0" dirty="0" smtClean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60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example</a:t>
            </a:r>
            <a:r>
              <a:rPr lang="en-US" baseline="0" dirty="0" smtClean="0"/>
              <a:t> the T will be shown the track, the V will be shown the MST. To make student easier to understand the concept.</a:t>
            </a:r>
          </a:p>
          <a:p>
            <a:r>
              <a:rPr lang="en-US" baseline="0" dirty="0" smtClean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7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example</a:t>
            </a:r>
            <a:r>
              <a:rPr lang="en-US" baseline="0" dirty="0" smtClean="0"/>
              <a:t> the T will be shown the track, the V will be shown the MST. To make student easier to understand the concept.</a:t>
            </a:r>
          </a:p>
          <a:p>
            <a:r>
              <a:rPr lang="en-US" baseline="0" dirty="0" smtClean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01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example</a:t>
            </a:r>
            <a:r>
              <a:rPr lang="en-US" baseline="0" dirty="0" smtClean="0"/>
              <a:t> the T will be shown the track, the V will be shown the MST. To make student easier to understand the concept.</a:t>
            </a:r>
          </a:p>
          <a:p>
            <a:r>
              <a:rPr lang="en-US" baseline="0" dirty="0" smtClean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00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example</a:t>
            </a:r>
            <a:r>
              <a:rPr lang="en-US" baseline="0" dirty="0" smtClean="0"/>
              <a:t> the T will be shown the track, the V will be shown the MST. To make student easier to understand the concept.</a:t>
            </a:r>
          </a:p>
          <a:p>
            <a:r>
              <a:rPr lang="en-US" baseline="0" dirty="0" smtClean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48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example</a:t>
            </a:r>
            <a:r>
              <a:rPr lang="en-US" baseline="0" dirty="0" smtClean="0"/>
              <a:t> the T will be shown the track, the V will be shown the MST. To make student easier to understand the concept.</a:t>
            </a:r>
          </a:p>
          <a:p>
            <a:r>
              <a:rPr lang="en-US" baseline="0" dirty="0" smtClean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2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smtClean="0"/>
              <a:t>T0026 - Data Structure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E4A4F27C-D8A9-4300-9770-8F315E454F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smtClean="0"/>
              <a:t>T0026 - Data Structure</a:t>
            </a:r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9F3E2503-B4DF-4C7D-A67C-D9A2E8EAF8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 smtClean="0"/>
              <a:t>T0026 - Data Structure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E906AB-6BDB-46E5-BFC5-FC0C360DF2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 smtClean="0"/>
              <a:t>T0026 - Data Structure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04F732-1909-4888-B17F-F6755C6229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 smtClean="0"/>
              <a:t>T0026 - Data Structure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B3A3F-C6EB-4EF9-9AF0-60DEE87A5D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/>
              <a:t>T0026 - Data Structure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0BCE4-5B5C-429E-967E-FE5A25305A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id-ID" smtClean="0"/>
              <a:t>T0026 - Data Structure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3E2503-B4DF-4C7D-A67C-D9A2E8EAF8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2" r:id="rId1"/>
    <p:sldLayoutId id="2147484173" r:id="rId2"/>
    <p:sldLayoutId id="2147484174" r:id="rId3"/>
    <p:sldLayoutId id="2147484175" r:id="rId4"/>
    <p:sldLayoutId id="2147484176" r:id="rId5"/>
    <p:sldLayoutId id="2147484177" r:id="rId6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Graph</a:t>
            </a:r>
            <a:endParaRPr lang="id-ID" sz="3200" dirty="0" smtClean="0">
              <a:latin typeface="Open Sans" pitchFamily="-84" charset="0"/>
            </a:endParaRPr>
          </a:p>
        </p:txBody>
      </p:sp>
      <p:sp>
        <p:nvSpPr>
          <p:cNvPr id="5123" name="Rectangle 7"/>
          <p:cNvSpPr>
            <a:spLocks noChangeArrowheads="1"/>
          </p:cNvSpPr>
          <p:nvPr/>
        </p:nvSpPr>
        <p:spPr bwMode="auto">
          <a:xfrm>
            <a:off x="1676400" y="1600200"/>
            <a:ext cx="8497888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716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Course	: 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COMP6048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–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DATA STRUCTURE</a:t>
            </a:r>
          </a:p>
          <a:p>
            <a:pPr>
              <a:spcBef>
                <a:spcPct val="20000"/>
              </a:spcBef>
              <a:tabLst>
                <a:tab pos="13716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: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201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7</a:t>
            </a:r>
            <a:endParaRPr lang="en-US" sz="24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Open Sans" pitchFamily="-84" charset="0"/>
              </a:rPr>
              <a:t>MST – Prim’s Algorithm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7848600" cy="4289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>
                <a:latin typeface="Open Sans" pitchFamily="-84" charset="0"/>
              </a:rPr>
              <a:t>Prim's </a:t>
            </a:r>
            <a:r>
              <a:rPr lang="en-US" b="1" u="sng" dirty="0">
                <a:latin typeface="Open Sans" pitchFamily="-84" charset="0"/>
              </a:rPr>
              <a:t>algorithm:</a:t>
            </a:r>
          </a:p>
          <a:p>
            <a:pPr>
              <a:buNone/>
            </a:pPr>
            <a:r>
              <a:rPr lang="en-US" dirty="0">
                <a:latin typeface="Open Sans" pitchFamily="-84" charset="0"/>
              </a:rPr>
              <a:t>    </a:t>
            </a:r>
            <a:r>
              <a:rPr lang="en-US" dirty="0" smtClean="0">
                <a:latin typeface="Open Sans" pitchFamily="-84" charset="0"/>
              </a:rPr>
              <a:t>    </a:t>
            </a:r>
            <a:r>
              <a:rPr lang="en-US" dirty="0" smtClean="0">
                <a:latin typeface="Lucida Console" panose="020B0609040504020204" pitchFamily="49" charset="0"/>
              </a:rPr>
              <a:t>let Array </a:t>
            </a:r>
            <a:r>
              <a:rPr lang="en-US">
                <a:latin typeface="Lucida Console" panose="020B0609040504020204" pitchFamily="49" charset="0"/>
              </a:rPr>
              <a:t>T </a:t>
            </a:r>
            <a:r>
              <a:rPr lang="en-US" smtClean="0">
                <a:latin typeface="Lucida Console" panose="020B0609040504020204" pitchFamily="49" charset="0"/>
              </a:rPr>
              <a:t>initialize as null</a:t>
            </a:r>
            <a:endParaRPr lang="en-US" dirty="0">
              <a:latin typeface="Lucida Console" panose="020B0609040504020204" pitchFamily="49" charset="0"/>
            </a:endParaRPr>
          </a:p>
          <a:p>
            <a:pPr>
              <a:buNone/>
            </a:pPr>
            <a:r>
              <a:rPr lang="en-US" dirty="0">
                <a:latin typeface="Lucida Console" panose="020B0609040504020204" pitchFamily="49" charset="0"/>
              </a:rPr>
              <a:t>    while (T has fewer than n vertices)</a:t>
            </a:r>
          </a:p>
          <a:p>
            <a:pPr>
              <a:buNone/>
            </a:pPr>
            <a:r>
              <a:rPr lang="en-US" dirty="0">
                <a:latin typeface="Lucida Console" panose="020B0609040504020204" pitchFamily="49" charset="0"/>
              </a:rPr>
              <a:t>    {</a:t>
            </a:r>
          </a:p>
          <a:p>
            <a:pPr>
              <a:buNone/>
            </a:pPr>
            <a:r>
              <a:rPr lang="en-US" dirty="0">
                <a:latin typeface="Lucida Console" panose="020B0609040504020204" pitchFamily="49" charset="0"/>
              </a:rPr>
              <a:t>        find the smallest edge connecting T to G-T</a:t>
            </a:r>
          </a:p>
          <a:p>
            <a:pPr>
              <a:buNone/>
            </a:pPr>
            <a:r>
              <a:rPr lang="en-US" dirty="0">
                <a:latin typeface="Lucida Console" panose="020B0609040504020204" pitchFamily="49" charset="0"/>
              </a:rPr>
              <a:t>        add it to T</a:t>
            </a:r>
          </a:p>
          <a:p>
            <a:pPr>
              <a:buNone/>
            </a:pPr>
            <a:r>
              <a:rPr lang="en-US" dirty="0">
                <a:latin typeface="Lucida Console" panose="020B0609040504020204" pitchFamily="49" charset="0"/>
              </a:rPr>
              <a:t>    }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40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Open Sans" pitchFamily="-84" charset="0"/>
              </a:rPr>
              <a:t>MST – Prim’s Algorithm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7848600" cy="4289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>
                <a:latin typeface="Open Sans" pitchFamily="-84" charset="0"/>
              </a:rPr>
              <a:t>Prim's </a:t>
            </a:r>
            <a:r>
              <a:rPr lang="en-US" b="1" u="sng" dirty="0">
                <a:latin typeface="Open Sans" pitchFamily="-84" charset="0"/>
              </a:rPr>
              <a:t>algorithm:</a:t>
            </a:r>
          </a:p>
          <a:p>
            <a:pPr>
              <a:buNone/>
            </a:pPr>
            <a:r>
              <a:rPr lang="en-US" dirty="0" smtClean="0">
                <a:latin typeface="Open Sans" pitchFamily="-84" charset="0"/>
              </a:rPr>
              <a:t>Explanation :</a:t>
            </a:r>
          </a:p>
          <a:p>
            <a:pPr>
              <a:buNone/>
            </a:pPr>
            <a:r>
              <a:rPr lang="en-US" dirty="0" smtClean="0">
                <a:latin typeface="Open Sans" pitchFamily="-84" charset="0"/>
              </a:rPr>
              <a:t>1. Create an array with name is T.</a:t>
            </a:r>
          </a:p>
          <a:p>
            <a:pPr>
              <a:buNone/>
            </a:pPr>
            <a:r>
              <a:rPr lang="en-US" dirty="0" smtClean="0">
                <a:latin typeface="Open Sans" pitchFamily="-84" charset="0"/>
              </a:rPr>
              <a:t>2. Choose starting vertex.</a:t>
            </a:r>
          </a:p>
          <a:p>
            <a:pPr>
              <a:buNone/>
            </a:pPr>
            <a:r>
              <a:rPr lang="en-US" dirty="0" smtClean="0">
                <a:latin typeface="Open Sans" pitchFamily="-84" charset="0"/>
              </a:rPr>
              <a:t>3. Whenever each vertex is pointed, the edge which connected to it will be signed as </a:t>
            </a:r>
            <a:r>
              <a:rPr lang="en-US" dirty="0" smtClean="0">
                <a:solidFill>
                  <a:srgbClr val="FF0000"/>
                </a:solidFill>
                <a:latin typeface="Open Sans" pitchFamily="-84" charset="0"/>
              </a:rPr>
              <a:t>active</a:t>
            </a:r>
            <a:r>
              <a:rPr lang="en-US" dirty="0" smtClean="0">
                <a:latin typeface="Open Sans" pitchFamily="-84" charset="0"/>
              </a:rPr>
              <a:t>.</a:t>
            </a:r>
          </a:p>
          <a:p>
            <a:pPr>
              <a:buNone/>
            </a:pPr>
            <a:r>
              <a:rPr lang="en-US" dirty="0" smtClean="0">
                <a:latin typeface="Open Sans" pitchFamily="-84" charset="0"/>
              </a:rPr>
              <a:t>4. Compare all the active edges value, find the smallest number.</a:t>
            </a:r>
          </a:p>
          <a:p>
            <a:pPr>
              <a:buNone/>
            </a:pPr>
            <a:r>
              <a:rPr lang="en-US" dirty="0" smtClean="0">
                <a:latin typeface="Open Sans" pitchFamily="-84" charset="0"/>
              </a:rPr>
              <a:t>5. Add the node with smallest active edge to T.</a:t>
            </a:r>
          </a:p>
          <a:p>
            <a:pPr>
              <a:buNone/>
            </a:pPr>
            <a:r>
              <a:rPr lang="en-US" dirty="0" smtClean="0">
                <a:latin typeface="Open Sans" pitchFamily="-84" charset="0"/>
              </a:rPr>
              <a:t>6. Do step 3 to 5 while the node in T is fewer the total node exist.</a:t>
            </a:r>
          </a:p>
        </p:txBody>
      </p:sp>
    </p:spTree>
    <p:extLst>
      <p:ext uri="{BB962C8B-B14F-4D97-AF65-F5344CB8AC3E}">
        <p14:creationId xmlns:p14="http://schemas.microsoft.com/office/powerpoint/2010/main" val="238360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Open Sans" pitchFamily="-84" charset="0"/>
              </a:rPr>
              <a:t>MST – Prim’s Algorithm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7848600" cy="4289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 smtClean="0">
                <a:latin typeface="Open Sans" pitchFamily="-84" charset="0"/>
              </a:rPr>
              <a:t>Prim's algorithm with Heap Implementation:</a:t>
            </a:r>
            <a:endParaRPr lang="en-US" sz="1800" b="1" u="sng" dirty="0">
              <a:latin typeface="Open Sans" pitchFamily="-84" charset="0"/>
            </a:endParaRPr>
          </a:p>
          <a:p>
            <a:pPr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	T </a:t>
            </a:r>
            <a:r>
              <a:rPr lang="en-US" sz="1600" dirty="0">
                <a:latin typeface="Lucida Console" panose="020B0609040504020204" pitchFamily="49" charset="0"/>
              </a:rPr>
              <a:t>= {s}</a:t>
            </a:r>
          </a:p>
          <a:p>
            <a:pPr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	</a:t>
            </a:r>
            <a:r>
              <a:rPr lang="en-US" sz="1600" dirty="0" err="1" smtClean="0">
                <a:latin typeface="Lucida Console" panose="020B0609040504020204" pitchFamily="49" charset="0"/>
              </a:rPr>
              <a:t>enqueue</a:t>
            </a:r>
            <a:r>
              <a:rPr lang="en-US" sz="1600" dirty="0" smtClean="0"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edges connected to s in PQ (by </a:t>
            </a:r>
            <a:r>
              <a:rPr lang="en-US" sz="1600" dirty="0" err="1">
                <a:latin typeface="Lucida Console" panose="020B0609040504020204" pitchFamily="49" charset="0"/>
              </a:rPr>
              <a:t>inc</a:t>
            </a:r>
            <a:r>
              <a:rPr lang="en-US" sz="1600" dirty="0">
                <a:latin typeface="Lucida Console" panose="020B0609040504020204" pitchFamily="49" charset="0"/>
              </a:rPr>
              <a:t> weight)</a:t>
            </a:r>
          </a:p>
          <a:p>
            <a:pPr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	while </a:t>
            </a:r>
            <a:r>
              <a:rPr lang="en-US" sz="1600" dirty="0">
                <a:latin typeface="Lucida Console" panose="020B0609040504020204" pitchFamily="49" charset="0"/>
              </a:rPr>
              <a:t>(!</a:t>
            </a:r>
            <a:r>
              <a:rPr lang="en-US" sz="1600" dirty="0" err="1">
                <a:latin typeface="Lucida Console" panose="020B0609040504020204" pitchFamily="49" charset="0"/>
              </a:rPr>
              <a:t>PQ.isEmpty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		if </a:t>
            </a:r>
            <a:r>
              <a:rPr lang="en-US" sz="1600" dirty="0">
                <a:latin typeface="Lucida Console" panose="020B0609040504020204" pitchFamily="49" charset="0"/>
              </a:rPr>
              <a:t>(vertex v linked with e=</a:t>
            </a:r>
            <a:r>
              <a:rPr lang="en-US" sz="1600" dirty="0" err="1">
                <a:latin typeface="Lucida Console" panose="020B0609040504020204" pitchFamily="49" charset="0"/>
              </a:rPr>
              <a:t>PQ.remove</a:t>
            </a:r>
            <a:r>
              <a:rPr lang="en-US" sz="1600" dirty="0">
                <a:latin typeface="Lucida Console" panose="020B0609040504020204" pitchFamily="49" charset="0"/>
              </a:rPr>
              <a:t> is not in T)</a:t>
            </a:r>
          </a:p>
          <a:p>
            <a:pPr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			T </a:t>
            </a:r>
            <a:r>
              <a:rPr lang="en-US" sz="1600" dirty="0">
                <a:latin typeface="Lucida Console" panose="020B0609040504020204" pitchFamily="49" charset="0"/>
              </a:rPr>
              <a:t>= T ∪ {</a:t>
            </a:r>
            <a:r>
              <a:rPr lang="en-US" sz="1600" dirty="0" err="1">
                <a:latin typeface="Lucida Console" panose="020B0609040504020204" pitchFamily="49" charset="0"/>
              </a:rPr>
              <a:t>v,e</a:t>
            </a:r>
            <a:r>
              <a:rPr lang="en-US" sz="1600" dirty="0">
                <a:latin typeface="Lucida Console" panose="020B0609040504020204" pitchFamily="49" charset="0"/>
              </a:rPr>
              <a:t>}, </a:t>
            </a:r>
            <a:r>
              <a:rPr lang="en-US" sz="1600" dirty="0" err="1">
                <a:latin typeface="Lucida Console" panose="020B0609040504020204" pitchFamily="49" charset="0"/>
              </a:rPr>
              <a:t>enqueue</a:t>
            </a:r>
            <a:r>
              <a:rPr lang="en-US" sz="1600" dirty="0">
                <a:latin typeface="Lucida Console" panose="020B0609040504020204" pitchFamily="49" charset="0"/>
              </a:rPr>
              <a:t> edges connected to v</a:t>
            </a:r>
          </a:p>
          <a:p>
            <a:pPr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		else </a:t>
            </a:r>
          </a:p>
          <a:p>
            <a:pPr>
              <a:buNone/>
            </a:pPr>
            <a:r>
              <a:rPr lang="en-US" sz="1600" dirty="0">
                <a:latin typeface="Lucida Console" panose="020B0609040504020204" pitchFamily="49" charset="0"/>
              </a:rPr>
              <a:t>	</a:t>
            </a:r>
            <a:r>
              <a:rPr lang="en-US" sz="1600" dirty="0" smtClean="0">
                <a:latin typeface="Lucida Console" panose="020B0609040504020204" pitchFamily="49" charset="0"/>
              </a:rPr>
              <a:t>		ignore e</a:t>
            </a:r>
            <a:endParaRPr lang="en-US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30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Open Sans" pitchFamily="-84" charset="0"/>
              </a:rPr>
              <a:t>MST – Prim’s Algorithm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7848600" cy="4289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 smtClean="0">
                <a:latin typeface="Open Sans" pitchFamily="-84" charset="0"/>
              </a:rPr>
              <a:t>Simulation :</a:t>
            </a:r>
          </a:p>
          <a:p>
            <a:pPr>
              <a:buNone/>
            </a:pPr>
            <a:r>
              <a:rPr lang="en-US" sz="1800" dirty="0" smtClean="0">
                <a:latin typeface="Open Sans" pitchFamily="-84" charset="0"/>
              </a:rPr>
              <a:t>Transform the graph below into MST form using </a:t>
            </a:r>
            <a:r>
              <a:rPr lang="en-US" sz="1800" b="1" i="1" dirty="0" smtClean="0">
                <a:latin typeface="Open Sans" pitchFamily="-84" charset="0"/>
              </a:rPr>
              <a:t>Prim’s Algorithm</a:t>
            </a:r>
            <a:r>
              <a:rPr lang="en-US" sz="1800" dirty="0" smtClean="0">
                <a:latin typeface="Open Sans" pitchFamily="-84" charset="0"/>
              </a:rPr>
              <a:t>!</a:t>
            </a:r>
          </a:p>
          <a:p>
            <a:pPr>
              <a:buNone/>
            </a:pP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752600" y="4191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20" name="Oval 19"/>
          <p:cNvSpPr/>
          <p:nvPr/>
        </p:nvSpPr>
        <p:spPr>
          <a:xfrm>
            <a:off x="2895600" y="371787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21" name="Oval 20"/>
          <p:cNvSpPr/>
          <p:nvPr/>
        </p:nvSpPr>
        <p:spPr>
          <a:xfrm>
            <a:off x="2895600" y="4648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22" name="Oval 21"/>
          <p:cNvSpPr/>
          <p:nvPr/>
        </p:nvSpPr>
        <p:spPr>
          <a:xfrm>
            <a:off x="3962400" y="371348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23" name="Oval 22"/>
          <p:cNvSpPr/>
          <p:nvPr/>
        </p:nvSpPr>
        <p:spPr>
          <a:xfrm>
            <a:off x="3962400" y="4648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</a:t>
            </a:r>
            <a:endParaRPr lang="en-US" sz="2000" dirty="0"/>
          </a:p>
        </p:txBody>
      </p:sp>
      <p:cxnSp>
        <p:nvCxnSpPr>
          <p:cNvPr id="24" name="Straight Connector 23"/>
          <p:cNvCxnSpPr>
            <a:stCxn id="19" idx="7"/>
            <a:endCxn id="20" idx="2"/>
          </p:cNvCxnSpPr>
          <p:nvPr/>
        </p:nvCxnSpPr>
        <p:spPr>
          <a:xfrm flipV="1">
            <a:off x="2142845" y="3946478"/>
            <a:ext cx="752755" cy="311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5"/>
            <a:endCxn id="21" idx="2"/>
          </p:cNvCxnSpPr>
          <p:nvPr/>
        </p:nvCxnSpPr>
        <p:spPr>
          <a:xfrm>
            <a:off x="2142845" y="4581245"/>
            <a:ext cx="752755" cy="295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6"/>
            <a:endCxn id="22" idx="2"/>
          </p:cNvCxnSpPr>
          <p:nvPr/>
        </p:nvCxnSpPr>
        <p:spPr>
          <a:xfrm flipV="1">
            <a:off x="3352800" y="3942082"/>
            <a:ext cx="609600" cy="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2" idx="4"/>
            <a:endCxn id="23" idx="0"/>
          </p:cNvCxnSpPr>
          <p:nvPr/>
        </p:nvCxnSpPr>
        <p:spPr>
          <a:xfrm>
            <a:off x="4191000" y="4170682"/>
            <a:ext cx="0" cy="477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6"/>
            <a:endCxn id="23" idx="2"/>
          </p:cNvCxnSpPr>
          <p:nvPr/>
        </p:nvCxnSpPr>
        <p:spPr>
          <a:xfrm>
            <a:off x="3352800" y="48768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0" idx="4"/>
            <a:endCxn id="21" idx="0"/>
          </p:cNvCxnSpPr>
          <p:nvPr/>
        </p:nvCxnSpPr>
        <p:spPr>
          <a:xfrm>
            <a:off x="3124200" y="4175078"/>
            <a:ext cx="0" cy="473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3"/>
            <a:endCxn id="21" idx="7"/>
          </p:cNvCxnSpPr>
          <p:nvPr/>
        </p:nvCxnSpPr>
        <p:spPr>
          <a:xfrm flipH="1">
            <a:off x="3285845" y="4103727"/>
            <a:ext cx="743510" cy="61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0" idx="5"/>
            <a:endCxn id="23" idx="1"/>
          </p:cNvCxnSpPr>
          <p:nvPr/>
        </p:nvCxnSpPr>
        <p:spPr>
          <a:xfrm>
            <a:off x="3285845" y="4108123"/>
            <a:ext cx="743510" cy="607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352800" y="568353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" name="Straight Connector 3"/>
          <p:cNvCxnSpPr>
            <a:stCxn id="19" idx="4"/>
            <a:endCxn id="32" idx="2"/>
          </p:cNvCxnSpPr>
          <p:nvPr/>
        </p:nvCxnSpPr>
        <p:spPr>
          <a:xfrm>
            <a:off x="1981200" y="4648200"/>
            <a:ext cx="1371600" cy="1263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2" idx="7"/>
            <a:endCxn id="23" idx="4"/>
          </p:cNvCxnSpPr>
          <p:nvPr/>
        </p:nvCxnSpPr>
        <p:spPr>
          <a:xfrm flipV="1">
            <a:off x="3743045" y="5105400"/>
            <a:ext cx="447955" cy="64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1" idx="4"/>
            <a:endCxn id="32" idx="1"/>
          </p:cNvCxnSpPr>
          <p:nvPr/>
        </p:nvCxnSpPr>
        <p:spPr>
          <a:xfrm>
            <a:off x="3124200" y="5105400"/>
            <a:ext cx="295555" cy="64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21174" y="388031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562319" y="367616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149974" y="42811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757156" y="402322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786562" y="448289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95599" y="430001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455987" y="45097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532187" y="528944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51465" y="51954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932113" y="541347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504297" y="484335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Open Sans" pitchFamily="-84" charset="0"/>
              </a:rPr>
              <a:t>MST – Prim’s Algorithm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 smtClean="0">
                <a:latin typeface="Open Sans" pitchFamily="-84" charset="0"/>
              </a:rPr>
              <a:t>Simulation :</a:t>
            </a:r>
          </a:p>
          <a:p>
            <a:pPr>
              <a:buNone/>
            </a:pP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8140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NULL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19464" y="2602061"/>
            <a:ext cx="685800" cy="4103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0" name="Oval 29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32" name="Oval 31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33" name="Oval 32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35" name="Oval 34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36" name="Oval 35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</a:t>
            </a:r>
            <a:endParaRPr lang="en-US" sz="2000" dirty="0"/>
          </a:p>
        </p:txBody>
      </p:sp>
      <p:cxnSp>
        <p:nvCxnSpPr>
          <p:cNvPr id="37" name="Straight Connector 36"/>
          <p:cNvCxnSpPr>
            <a:stCxn id="30" idx="7"/>
            <a:endCxn id="32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5"/>
            <a:endCxn id="33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6"/>
            <a:endCxn id="3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4"/>
            <a:endCxn id="3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6"/>
            <a:endCxn id="3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4"/>
            <a:endCxn id="33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3"/>
            <a:endCxn id="33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5"/>
            <a:endCxn id="3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6" name="Straight Connector 45"/>
          <p:cNvCxnSpPr>
            <a:stCxn id="30" idx="4"/>
            <a:endCxn id="45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7"/>
            <a:endCxn id="3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4"/>
            <a:endCxn id="45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0668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Adjacency List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 – C (1)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 – B (2)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 – F (4)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 – C (5)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 – D (3)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 – E (4)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 – F (4)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 – D (1)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 – E (2)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 – F (3)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 smtClean="0">
                <a:solidFill>
                  <a:schemeClr val="tx1"/>
                </a:solidFill>
              </a:rPr>
              <a:t>E (2)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 – F (1)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46493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PQ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NULL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38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Open Sans" pitchFamily="-84" charset="0"/>
              </a:rPr>
              <a:t>MST – Prim’s Algorithm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 smtClean="0">
                <a:latin typeface="Open Sans" pitchFamily="-84" charset="0"/>
              </a:rPr>
              <a:t>Simulation :</a:t>
            </a:r>
          </a:p>
          <a:p>
            <a:pPr>
              <a:buNone/>
            </a:pP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8140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NULL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19464" y="2602061"/>
            <a:ext cx="685800" cy="4103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V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en-US" b="1" u="sng" dirty="0" smtClean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0668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Adjacency List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A – C (1)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A – B (2)</a:t>
            </a:r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A – F (4)</a:t>
            </a:r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B – C (5)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 – D (3)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 – E (4)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 – D (1)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 – E (2)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 – F (3)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 – E (2)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 – F (1)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46493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PQ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 – C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 – B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 – F (4)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63" name="Oval 62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64" name="Oval 63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65" name="Oval 64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66" name="Oval 65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</a:t>
            </a:r>
            <a:endParaRPr lang="en-US" sz="2000" dirty="0"/>
          </a:p>
        </p:txBody>
      </p:sp>
      <p:cxnSp>
        <p:nvCxnSpPr>
          <p:cNvPr id="67" name="Straight Connector 66"/>
          <p:cNvCxnSpPr>
            <a:stCxn id="62" idx="7"/>
            <a:endCxn id="63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2" idx="5"/>
            <a:endCxn id="64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3" idx="6"/>
            <a:endCxn id="6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5" idx="4"/>
            <a:endCxn id="6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4" idx="6"/>
            <a:endCxn id="6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3" idx="4"/>
            <a:endCxn id="64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5" idx="3"/>
            <a:endCxn id="64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3" idx="5"/>
            <a:endCxn id="6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76" name="Straight Connector 75"/>
          <p:cNvCxnSpPr>
            <a:stCxn id="62" idx="4"/>
            <a:endCxn id="75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7"/>
            <a:endCxn id="6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4" idx="4"/>
            <a:endCxn id="75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1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Open Sans" pitchFamily="-84" charset="0"/>
              </a:rPr>
              <a:t>MST – Prim’s Algorithm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 smtClean="0">
                <a:latin typeface="Open Sans" pitchFamily="-84" charset="0"/>
              </a:rPr>
              <a:t>Simulation :</a:t>
            </a:r>
          </a:p>
          <a:p>
            <a:pPr>
              <a:buNone/>
            </a:pP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8140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NULL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– C (1)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19464" y="2602061"/>
            <a:ext cx="685800" cy="4103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V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0668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Adjacency List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</a:rPr>
              <a:t>A – C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 – B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 – F (4)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B – C (5)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 – D (3)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 – E (4)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C – D (1)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C – E (2)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C – F (3)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 – E (2)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 – F (1)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46493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PQ</a:t>
            </a:r>
          </a:p>
          <a:p>
            <a:pPr algn="ctr"/>
            <a:r>
              <a:rPr lang="en-US" b="1" strike="sngStrike" dirty="0" smtClean="0">
                <a:solidFill>
                  <a:schemeClr val="tx1"/>
                </a:solidFill>
              </a:rPr>
              <a:t>A – C (1)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 – D (1)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– B (2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 – E (2)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 – F (3)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 – F (4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B – C (5)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39" name="Oval 38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40" name="Oval 39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41" name="Oval 40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42" name="Oval 41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</a:t>
            </a:r>
            <a:endParaRPr lang="en-US" sz="2000" dirty="0"/>
          </a:p>
        </p:txBody>
      </p:sp>
      <p:cxnSp>
        <p:nvCxnSpPr>
          <p:cNvPr id="43" name="Straight Connector 42"/>
          <p:cNvCxnSpPr>
            <a:stCxn id="38" idx="7"/>
            <a:endCxn id="39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8" idx="5"/>
            <a:endCxn id="40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9" idx="6"/>
            <a:endCxn id="41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1" idx="4"/>
            <a:endCxn id="42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0" idx="6"/>
            <a:endCxn id="42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9" idx="4"/>
            <a:endCxn id="40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3"/>
            <a:endCxn id="40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9" idx="5"/>
            <a:endCxn id="42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52" name="Straight Connector 51"/>
          <p:cNvCxnSpPr>
            <a:stCxn id="38" idx="4"/>
            <a:endCxn id="51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1" idx="7"/>
            <a:endCxn id="42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0" idx="4"/>
            <a:endCxn id="51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5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Open Sans" pitchFamily="-84" charset="0"/>
              </a:rPr>
              <a:t>MST – Prim’s Algorithm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 smtClean="0">
                <a:latin typeface="Open Sans" pitchFamily="-84" charset="0"/>
              </a:rPr>
              <a:t>Simulation :</a:t>
            </a:r>
          </a:p>
          <a:p>
            <a:pPr>
              <a:buNone/>
            </a:pP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8140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NULL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– C (1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 – D (1)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19464" y="2602061"/>
            <a:ext cx="685800" cy="4103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V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0668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Adjacency List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</a:rPr>
              <a:t>A – C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 – B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 – F (4)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B – C (5)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B – D (3)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 – E (4)</a:t>
            </a:r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b="1" u="sng" dirty="0">
                <a:solidFill>
                  <a:schemeClr val="tx1"/>
                </a:solidFill>
              </a:rPr>
              <a:t>C – D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 – F (3)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D – E (2)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 – F (1)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46493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PQ</a:t>
            </a:r>
          </a:p>
          <a:p>
            <a:pPr algn="ctr"/>
            <a:r>
              <a:rPr lang="en-US" b="1" strike="sngStrike" dirty="0" smtClean="0">
                <a:solidFill>
                  <a:schemeClr val="tx1"/>
                </a:solidFill>
              </a:rPr>
              <a:t>A – C (1)</a:t>
            </a:r>
          </a:p>
          <a:p>
            <a:pPr algn="ctr"/>
            <a:r>
              <a:rPr lang="en-US" b="1" strike="sngStrike" dirty="0" smtClean="0">
                <a:solidFill>
                  <a:schemeClr val="tx1"/>
                </a:solidFill>
              </a:rPr>
              <a:t>C – D (1)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– B (2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 – E (2)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D – E (2)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 – F (3)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B – D (3)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 – F (4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B – C (5)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63" name="Oval 62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64" name="Oval 63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65" name="Oval 64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66" name="Oval 65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</a:t>
            </a:r>
            <a:endParaRPr lang="en-US" sz="2000" dirty="0"/>
          </a:p>
        </p:txBody>
      </p:sp>
      <p:cxnSp>
        <p:nvCxnSpPr>
          <p:cNvPr id="67" name="Straight Connector 66"/>
          <p:cNvCxnSpPr>
            <a:stCxn id="62" idx="7"/>
            <a:endCxn id="63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2" idx="5"/>
            <a:endCxn id="64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3" idx="6"/>
            <a:endCxn id="6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5" idx="4"/>
            <a:endCxn id="6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4" idx="6"/>
            <a:endCxn id="6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3" idx="4"/>
            <a:endCxn id="64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5" idx="3"/>
            <a:endCxn id="64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3" idx="5"/>
            <a:endCxn id="6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76" name="Straight Connector 75"/>
          <p:cNvCxnSpPr>
            <a:stCxn id="62" idx="4"/>
            <a:endCxn id="75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7"/>
            <a:endCxn id="6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4" idx="4"/>
            <a:endCxn id="75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Open Sans" pitchFamily="-84" charset="0"/>
              </a:rPr>
              <a:t>MST – Prim’s Algorithm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 smtClean="0">
                <a:latin typeface="Open Sans" pitchFamily="-84" charset="0"/>
              </a:rPr>
              <a:t>Simulation :</a:t>
            </a:r>
          </a:p>
          <a:p>
            <a:pPr>
              <a:buNone/>
            </a:pP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8140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NULL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– C (1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 – D (1)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 – B (2)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19464" y="2602061"/>
            <a:ext cx="685800" cy="4103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V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0668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Adjacency List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</a:rPr>
              <a:t>A – C (1)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</a:rPr>
              <a:t>A – B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 – F (4)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B – C (5)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B – D (3)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B – E (4)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</a:rPr>
              <a:t>C – D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 – F (3)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 – E (2)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 – F (1)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46493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PQ</a:t>
            </a:r>
          </a:p>
          <a:p>
            <a:pPr algn="ctr"/>
            <a:r>
              <a:rPr lang="en-US" b="1" strike="sngStrike" dirty="0" smtClean="0">
                <a:solidFill>
                  <a:schemeClr val="tx1"/>
                </a:solidFill>
              </a:rPr>
              <a:t>A – C (1)</a:t>
            </a:r>
          </a:p>
          <a:p>
            <a:pPr algn="ctr"/>
            <a:r>
              <a:rPr lang="en-US" b="1" strike="sngStrike" dirty="0" smtClean="0">
                <a:solidFill>
                  <a:schemeClr val="tx1"/>
                </a:solidFill>
              </a:rPr>
              <a:t>C – D (1)</a:t>
            </a:r>
          </a:p>
          <a:p>
            <a:pPr algn="ctr"/>
            <a:r>
              <a:rPr lang="en-US" b="1" strike="sngStrike" dirty="0" smtClean="0">
                <a:solidFill>
                  <a:schemeClr val="tx1"/>
                </a:solidFill>
              </a:rPr>
              <a:t>A </a:t>
            </a:r>
            <a:r>
              <a:rPr lang="en-US" b="1" strike="sngStrike" dirty="0">
                <a:solidFill>
                  <a:schemeClr val="tx1"/>
                </a:solidFill>
              </a:rPr>
              <a:t>– B (2</a:t>
            </a:r>
            <a:r>
              <a:rPr lang="en-US" b="1" strike="sngStrike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 – E (2)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D – E (2)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 – F (3)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B – D (3)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 – F (4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B – E (4)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B – C (5)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39" name="Oval 38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40" name="Oval 39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41" name="Oval 40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42" name="Oval 41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</a:t>
            </a:r>
            <a:endParaRPr lang="en-US" sz="2000" dirty="0"/>
          </a:p>
        </p:txBody>
      </p:sp>
      <p:cxnSp>
        <p:nvCxnSpPr>
          <p:cNvPr id="43" name="Straight Connector 42"/>
          <p:cNvCxnSpPr>
            <a:stCxn id="38" idx="7"/>
            <a:endCxn id="39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8" idx="5"/>
            <a:endCxn id="40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9" idx="6"/>
            <a:endCxn id="41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1" idx="4"/>
            <a:endCxn id="42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0" idx="6"/>
            <a:endCxn id="42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 w="317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9" idx="4"/>
            <a:endCxn id="40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3"/>
            <a:endCxn id="40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9" idx="5"/>
            <a:endCxn id="42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52" name="Straight Connector 51"/>
          <p:cNvCxnSpPr>
            <a:stCxn id="38" idx="4"/>
            <a:endCxn id="51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1" idx="7"/>
            <a:endCxn id="42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0" idx="4"/>
            <a:endCxn id="51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5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Open Sans" pitchFamily="-84" charset="0"/>
              </a:rPr>
              <a:t>MST – Prim’s Algorithm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 smtClean="0">
                <a:latin typeface="Open Sans" pitchFamily="-84" charset="0"/>
              </a:rPr>
              <a:t>Simulation :</a:t>
            </a:r>
          </a:p>
          <a:p>
            <a:pPr>
              <a:buNone/>
            </a:pP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8140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NULL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– C (1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 – D (1)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 – B (2)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 – E (2)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19464" y="2602061"/>
            <a:ext cx="685800" cy="4103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V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0668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Adjacency List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</a:rPr>
              <a:t>A – C (1)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</a:rPr>
              <a:t>A – B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 – F (4)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B – C (5)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B – D (3)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B – E (4)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</a:rPr>
              <a:t>C – D (1)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</a:rPr>
              <a:t>C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 – F (3)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 – E (2)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E – F (1)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46493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PQ</a:t>
            </a:r>
          </a:p>
          <a:p>
            <a:pPr algn="ctr"/>
            <a:r>
              <a:rPr lang="en-US" b="1" strike="sngStrike" dirty="0" smtClean="0">
                <a:solidFill>
                  <a:schemeClr val="tx1"/>
                </a:solidFill>
              </a:rPr>
              <a:t>A – C (1)</a:t>
            </a:r>
          </a:p>
          <a:p>
            <a:pPr algn="ctr"/>
            <a:r>
              <a:rPr lang="en-US" b="1" strike="sngStrike" dirty="0" smtClean="0">
                <a:solidFill>
                  <a:schemeClr val="tx1"/>
                </a:solidFill>
              </a:rPr>
              <a:t>C – D (1)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E – F (1)</a:t>
            </a:r>
          </a:p>
          <a:p>
            <a:pPr algn="ctr"/>
            <a:r>
              <a:rPr lang="en-US" b="1" strike="sngStrike" dirty="0" smtClean="0">
                <a:solidFill>
                  <a:schemeClr val="tx1"/>
                </a:solidFill>
              </a:rPr>
              <a:t>A </a:t>
            </a:r>
            <a:r>
              <a:rPr lang="en-US" b="1" strike="sngStrike" dirty="0">
                <a:solidFill>
                  <a:schemeClr val="tx1"/>
                </a:solidFill>
              </a:rPr>
              <a:t>– B (2</a:t>
            </a:r>
            <a:r>
              <a:rPr lang="en-US" b="1" strike="sngStrike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b="1" strike="sngStrike" dirty="0" smtClean="0">
                <a:solidFill>
                  <a:schemeClr val="tx1"/>
                </a:solidFill>
              </a:rPr>
              <a:t>C – E (2)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D – E (2)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 – F (3)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B – D (3)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 – F (4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B – E (4)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B – C (5)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63" name="Oval 62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64" name="Oval 63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65" name="Oval 64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66" name="Oval 65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</a:t>
            </a:r>
            <a:endParaRPr lang="en-US" sz="2000" dirty="0"/>
          </a:p>
        </p:txBody>
      </p:sp>
      <p:cxnSp>
        <p:nvCxnSpPr>
          <p:cNvPr id="67" name="Straight Connector 66"/>
          <p:cNvCxnSpPr>
            <a:stCxn id="62" idx="7"/>
            <a:endCxn id="63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2" idx="5"/>
            <a:endCxn id="64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3" idx="6"/>
            <a:endCxn id="6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5" idx="4"/>
            <a:endCxn id="6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4" idx="6"/>
            <a:endCxn id="6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3" idx="4"/>
            <a:endCxn id="64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5" idx="3"/>
            <a:endCxn id="64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3" idx="5"/>
            <a:endCxn id="6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76" name="Straight Connector 75"/>
          <p:cNvCxnSpPr>
            <a:stCxn id="62" idx="4"/>
            <a:endCxn id="75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7"/>
            <a:endCxn id="6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4" idx="4"/>
            <a:endCxn id="75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5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ahoma" pitchFamily="34" charset="0"/>
                <a:cs typeface="Tahoma" pitchFamily="34" charset="0"/>
              </a:rPr>
              <a:t>Sub Topics</a:t>
            </a:r>
            <a:endParaRPr lang="zh-CN" alt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9E591-CE82-4756-BAB5-1712603F4D5B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eaLnBrk="1" hangingPunct="1">
              <a:buFont typeface="Arial" pitchFamily="34" charset="0"/>
              <a:buNone/>
            </a:pPr>
            <a:r>
              <a:rPr lang="en-US" altLang="zh-CN" sz="2400" b="1" dirty="0" smtClean="0">
                <a:latin typeface="Tahoma" pitchFamily="34" charset="0"/>
                <a:cs typeface="Tahoma" pitchFamily="34" charset="0"/>
              </a:rPr>
              <a:t>Graph :</a:t>
            </a:r>
          </a:p>
          <a:p>
            <a:pPr marL="236538" indent="-236538" eaLnBrk="1" hangingPunct="1">
              <a:buFontTx/>
              <a:buChar char="-"/>
            </a:pPr>
            <a:r>
              <a:rPr lang="en-US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Graph</a:t>
            </a:r>
          </a:p>
          <a:p>
            <a:pPr marL="236538" indent="-236538" eaLnBrk="1" hangingPunct="1">
              <a:buFontTx/>
              <a:buChar char="-"/>
            </a:pPr>
            <a:r>
              <a:rPr lang="en-US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Directed &amp; Undirected Graph</a:t>
            </a:r>
          </a:p>
          <a:p>
            <a:pPr marL="236538" indent="-236538" eaLnBrk="1" hangingPunct="1">
              <a:buFontTx/>
              <a:buChar char="-"/>
            </a:pPr>
            <a:r>
              <a:rPr lang="en-US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Adjacency List Matrix</a:t>
            </a:r>
          </a:p>
          <a:p>
            <a:pPr marL="236538" indent="-236538" eaLnBrk="1" hangingPunct="1">
              <a:buFontTx/>
              <a:buChar char="-"/>
            </a:pPr>
            <a:r>
              <a:rPr lang="en-US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Minimum Spanning Tree (MST)</a:t>
            </a:r>
          </a:p>
          <a:p>
            <a:pPr marL="236538" indent="-236538" eaLnBrk="1" hangingPunct="1">
              <a:buFontTx/>
              <a:buChar char="-"/>
            </a:pPr>
            <a:r>
              <a:rPr lang="en-US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MST - Prim’s Algorithm</a:t>
            </a:r>
          </a:p>
          <a:p>
            <a:pPr marL="236538" indent="-236538" eaLnBrk="1" hangingPunct="1">
              <a:buFontTx/>
              <a:buChar char="-"/>
            </a:pPr>
            <a:r>
              <a:rPr lang="en-US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MST - </a:t>
            </a:r>
            <a:r>
              <a:rPr lang="en-US" dirty="0" err="1" smtClean="0">
                <a:latin typeface="Tahoma" pitchFamily="34" charset="0"/>
                <a:ea typeface="SimSun" pitchFamily="2" charset="-122"/>
                <a:cs typeface="Tahoma" pitchFamily="34" charset="0"/>
              </a:rPr>
              <a:t>Kruskal’s</a:t>
            </a:r>
            <a:r>
              <a:rPr lang="en-US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 Algorithm</a:t>
            </a:r>
          </a:p>
          <a:p>
            <a:pPr marL="236538" indent="-236538" eaLnBrk="1" hangingPunct="1">
              <a:buFontTx/>
              <a:buChar char="-"/>
            </a:pPr>
            <a:r>
              <a:rPr lang="en-US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Shortest Path (</a:t>
            </a:r>
            <a:r>
              <a:rPr lang="en-US" dirty="0" err="1" smtClean="0">
                <a:latin typeface="Tahoma" pitchFamily="34" charset="0"/>
                <a:ea typeface="SimSun" pitchFamily="2" charset="-122"/>
                <a:cs typeface="Tahoma" pitchFamily="34" charset="0"/>
              </a:rPr>
              <a:t>Dijkstra’s</a:t>
            </a:r>
            <a:r>
              <a:rPr lang="en-US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 Algorithm)</a:t>
            </a:r>
            <a:endParaRPr lang="en-US" altLang="zh-CN" dirty="0" smtClean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Open Sans" pitchFamily="-84" charset="0"/>
              </a:rPr>
              <a:t>MST – Prim’s Algorithm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 smtClean="0">
                <a:latin typeface="Open Sans" pitchFamily="-84" charset="0"/>
              </a:rPr>
              <a:t>Simulation :</a:t>
            </a:r>
          </a:p>
          <a:p>
            <a:pPr>
              <a:buNone/>
            </a:pP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8140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NULL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– C (1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 – D (1)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 – B (2)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 – E (2)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E – F (1)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19464" y="2602061"/>
            <a:ext cx="685800" cy="4103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V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0668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Adjacency List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</a:rPr>
              <a:t>A – C (1)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</a:rPr>
              <a:t>A – B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 – F (4)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B – C (5)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B – D (3)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B – E (4)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</a:rPr>
              <a:t>C – D (1)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</a:rPr>
              <a:t>C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 – F (3)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 – E (2)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</a:rPr>
              <a:t>E – F (1)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46493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PQ</a:t>
            </a:r>
          </a:p>
          <a:p>
            <a:pPr algn="ctr"/>
            <a:r>
              <a:rPr lang="en-US" b="1" strike="sngStrike" dirty="0" smtClean="0">
                <a:solidFill>
                  <a:schemeClr val="tx1"/>
                </a:solidFill>
              </a:rPr>
              <a:t>A – C (1)</a:t>
            </a:r>
          </a:p>
          <a:p>
            <a:pPr algn="ctr"/>
            <a:r>
              <a:rPr lang="en-US" b="1" strike="sngStrike" dirty="0" smtClean="0">
                <a:solidFill>
                  <a:schemeClr val="tx1"/>
                </a:solidFill>
              </a:rPr>
              <a:t>C – D (1)</a:t>
            </a:r>
          </a:p>
          <a:p>
            <a:pPr algn="ctr"/>
            <a:r>
              <a:rPr lang="en-US" b="1" strike="sngStrike" dirty="0" smtClean="0">
                <a:solidFill>
                  <a:schemeClr val="tx1"/>
                </a:solidFill>
              </a:rPr>
              <a:t>E – F (1)</a:t>
            </a:r>
          </a:p>
          <a:p>
            <a:pPr algn="ctr"/>
            <a:r>
              <a:rPr lang="en-US" b="1" strike="sngStrike" dirty="0" smtClean="0">
                <a:solidFill>
                  <a:schemeClr val="tx1"/>
                </a:solidFill>
              </a:rPr>
              <a:t>A </a:t>
            </a:r>
            <a:r>
              <a:rPr lang="en-US" b="1" strike="sngStrike" dirty="0">
                <a:solidFill>
                  <a:schemeClr val="tx1"/>
                </a:solidFill>
              </a:rPr>
              <a:t>– B (2</a:t>
            </a:r>
            <a:r>
              <a:rPr lang="en-US" b="1" strike="sngStrike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b="1" strike="sngStrike" dirty="0" smtClean="0">
                <a:solidFill>
                  <a:schemeClr val="tx1"/>
                </a:solidFill>
              </a:rPr>
              <a:t>C – E (2)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D – E (2)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 – F (3)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B – D (3)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 – F (4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B – E (4)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B – C (5)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39" name="Oval 38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40" name="Oval 39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41" name="Oval 40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42" name="Oval 41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</a:t>
            </a:r>
            <a:endParaRPr lang="en-US" sz="2000" dirty="0"/>
          </a:p>
        </p:txBody>
      </p:sp>
      <p:cxnSp>
        <p:nvCxnSpPr>
          <p:cNvPr id="43" name="Straight Connector 42"/>
          <p:cNvCxnSpPr>
            <a:stCxn id="38" idx="7"/>
            <a:endCxn id="39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8" idx="5"/>
            <a:endCxn id="40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9" idx="6"/>
            <a:endCxn id="41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1" idx="4"/>
            <a:endCxn id="42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0" idx="6"/>
            <a:endCxn id="42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9" idx="4"/>
            <a:endCxn id="40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3"/>
            <a:endCxn id="40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9" idx="5"/>
            <a:endCxn id="42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52" name="Straight Connector 51"/>
          <p:cNvCxnSpPr>
            <a:stCxn id="38" idx="4"/>
            <a:endCxn id="51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1" idx="7"/>
            <a:endCxn id="42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0" idx="4"/>
            <a:endCxn id="51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76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Open Sans" pitchFamily="-84" charset="0"/>
              </a:rPr>
              <a:t>MST – Prim’s Algorithm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 smtClean="0">
                <a:latin typeface="Open Sans" pitchFamily="-84" charset="0"/>
              </a:rPr>
              <a:t>Simulation :</a:t>
            </a:r>
          </a:p>
          <a:p>
            <a:pPr>
              <a:buNone/>
            </a:pP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8140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NULL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– C (1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 – D (1)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 – B (2)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 – E (2)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E – F (1)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[STOP]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19464" y="2602061"/>
            <a:ext cx="685800" cy="4103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V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0668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Adjacency List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</a:rPr>
              <a:t>A – C (1)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</a:rPr>
              <a:t>A – B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 – F (4)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B – C (5)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B – D (3)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B – E (4)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</a:rPr>
              <a:t>C – D (1)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</a:rPr>
              <a:t>C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 – F (3)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 – E (2)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</a:rPr>
              <a:t>E – F (1)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46493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PQ</a:t>
            </a:r>
          </a:p>
          <a:p>
            <a:pPr algn="ctr"/>
            <a:r>
              <a:rPr lang="en-US" b="1" strike="sngStrike" dirty="0" smtClean="0">
                <a:solidFill>
                  <a:schemeClr val="tx1"/>
                </a:solidFill>
              </a:rPr>
              <a:t>A – C (1)</a:t>
            </a:r>
          </a:p>
          <a:p>
            <a:pPr algn="ctr"/>
            <a:r>
              <a:rPr lang="en-US" b="1" strike="sngStrike" dirty="0" smtClean="0">
                <a:solidFill>
                  <a:schemeClr val="tx1"/>
                </a:solidFill>
              </a:rPr>
              <a:t>C – D (1)</a:t>
            </a:r>
          </a:p>
          <a:p>
            <a:pPr algn="ctr"/>
            <a:r>
              <a:rPr lang="en-US" b="1" strike="sngStrike" dirty="0" smtClean="0">
                <a:solidFill>
                  <a:schemeClr val="tx1"/>
                </a:solidFill>
              </a:rPr>
              <a:t>E – F (1)</a:t>
            </a:r>
          </a:p>
          <a:p>
            <a:pPr algn="ctr"/>
            <a:r>
              <a:rPr lang="en-US" b="1" strike="sngStrike" dirty="0" smtClean="0">
                <a:solidFill>
                  <a:schemeClr val="tx1"/>
                </a:solidFill>
              </a:rPr>
              <a:t>A </a:t>
            </a:r>
            <a:r>
              <a:rPr lang="en-US" b="1" strike="sngStrike" dirty="0">
                <a:solidFill>
                  <a:schemeClr val="tx1"/>
                </a:solidFill>
              </a:rPr>
              <a:t>– B (2</a:t>
            </a:r>
            <a:r>
              <a:rPr lang="en-US" b="1" strike="sngStrike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b="1" strike="sngStrike" dirty="0" smtClean="0">
                <a:solidFill>
                  <a:schemeClr val="tx1"/>
                </a:solidFill>
              </a:rPr>
              <a:t>C – E (2)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D – E (2)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 – F (3)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B – D (3)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 – F (4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B – E (4)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B – C (5)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39" name="Oval 38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40" name="Oval 39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41" name="Oval 40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42" name="Oval 41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</a:t>
            </a:r>
            <a:endParaRPr lang="en-US" sz="2000" dirty="0"/>
          </a:p>
        </p:txBody>
      </p:sp>
      <p:cxnSp>
        <p:nvCxnSpPr>
          <p:cNvPr id="43" name="Straight Connector 42"/>
          <p:cNvCxnSpPr>
            <a:stCxn id="38" idx="7"/>
            <a:endCxn id="39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8" idx="5"/>
            <a:endCxn id="40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9" idx="6"/>
            <a:endCxn id="41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1" idx="4"/>
            <a:endCxn id="42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0" idx="6"/>
            <a:endCxn id="42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9" idx="4"/>
            <a:endCxn id="40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3"/>
            <a:endCxn id="40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9" idx="5"/>
            <a:endCxn id="42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52" name="Straight Connector 51"/>
          <p:cNvCxnSpPr>
            <a:stCxn id="38" idx="4"/>
            <a:endCxn id="51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1" idx="7"/>
            <a:endCxn id="42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0" idx="4"/>
            <a:endCxn id="51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426519" y="5406315"/>
            <a:ext cx="1592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STOP 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Node Count in T is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the same as total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Exist node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87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Open Sans" pitchFamily="-84" charset="0"/>
              </a:rPr>
              <a:t>MST – Prim’s Algorithm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 smtClean="0">
                <a:latin typeface="Open Sans" pitchFamily="-84" charset="0"/>
              </a:rPr>
              <a:t>Simulation :</a:t>
            </a:r>
          </a:p>
          <a:p>
            <a:pPr>
              <a:buNone/>
            </a:pP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8140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NULL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– C (1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 – D (1)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 – B (2)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 – E (2)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E – F (1)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[STOP]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19464" y="2602061"/>
            <a:ext cx="685800" cy="4103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V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0668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Adjacency List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</a:rPr>
              <a:t>A – C (1)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</a:rPr>
              <a:t>A – B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 – F (4)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B – C (5)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B – D (3)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B – E (4)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</a:rPr>
              <a:t>C – D (1)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</a:rPr>
              <a:t>C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 – F (3)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 – E (2)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</a:rPr>
              <a:t>E – F (1)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46493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PQ</a:t>
            </a:r>
          </a:p>
          <a:p>
            <a:pPr algn="ctr"/>
            <a:r>
              <a:rPr lang="en-US" b="1" strike="sngStrike" dirty="0" smtClean="0">
                <a:solidFill>
                  <a:schemeClr val="tx1"/>
                </a:solidFill>
              </a:rPr>
              <a:t>A – C (1)</a:t>
            </a:r>
          </a:p>
          <a:p>
            <a:pPr algn="ctr"/>
            <a:r>
              <a:rPr lang="en-US" b="1" strike="sngStrike" dirty="0" smtClean="0">
                <a:solidFill>
                  <a:schemeClr val="tx1"/>
                </a:solidFill>
              </a:rPr>
              <a:t>C – D (1)</a:t>
            </a:r>
          </a:p>
          <a:p>
            <a:pPr algn="ctr"/>
            <a:r>
              <a:rPr lang="en-US" b="1" strike="sngStrike" dirty="0" smtClean="0">
                <a:solidFill>
                  <a:schemeClr val="tx1"/>
                </a:solidFill>
              </a:rPr>
              <a:t>E – F (1)</a:t>
            </a:r>
          </a:p>
          <a:p>
            <a:pPr algn="ctr"/>
            <a:r>
              <a:rPr lang="en-US" b="1" strike="sngStrike" dirty="0" smtClean="0">
                <a:solidFill>
                  <a:schemeClr val="tx1"/>
                </a:solidFill>
              </a:rPr>
              <a:t>A </a:t>
            </a:r>
            <a:r>
              <a:rPr lang="en-US" b="1" strike="sngStrike" dirty="0">
                <a:solidFill>
                  <a:schemeClr val="tx1"/>
                </a:solidFill>
              </a:rPr>
              <a:t>– B (2</a:t>
            </a:r>
            <a:r>
              <a:rPr lang="en-US" b="1" strike="sngStrike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b="1" strike="sngStrike" dirty="0" smtClean="0">
                <a:solidFill>
                  <a:schemeClr val="tx1"/>
                </a:solidFill>
              </a:rPr>
              <a:t>C – E (2)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D – E (2)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 – F (3)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B – D (3)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 – F (4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B – E (4)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B – C (5)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5562600" y="32318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64" name="Oval 63"/>
          <p:cNvSpPr/>
          <p:nvPr/>
        </p:nvSpPr>
        <p:spPr>
          <a:xfrm>
            <a:off x="6705600" y="275874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65" name="Oval 64"/>
          <p:cNvSpPr/>
          <p:nvPr/>
        </p:nvSpPr>
        <p:spPr>
          <a:xfrm>
            <a:off x="6705600" y="36890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66" name="Oval 65"/>
          <p:cNvSpPr/>
          <p:nvPr/>
        </p:nvSpPr>
        <p:spPr>
          <a:xfrm>
            <a:off x="7772400" y="275435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67" name="Oval 66"/>
          <p:cNvSpPr/>
          <p:nvPr/>
        </p:nvSpPr>
        <p:spPr>
          <a:xfrm>
            <a:off x="7772400" y="36890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</a:t>
            </a:r>
            <a:endParaRPr lang="en-US" sz="2000" dirty="0"/>
          </a:p>
        </p:txBody>
      </p:sp>
      <p:cxnSp>
        <p:nvCxnSpPr>
          <p:cNvPr id="68" name="Straight Connector 67"/>
          <p:cNvCxnSpPr>
            <a:stCxn id="63" idx="7"/>
            <a:endCxn id="64" idx="2"/>
          </p:cNvCxnSpPr>
          <p:nvPr/>
        </p:nvCxnSpPr>
        <p:spPr>
          <a:xfrm flipV="1">
            <a:off x="5952845" y="2987347"/>
            <a:ext cx="752755" cy="311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3" idx="5"/>
            <a:endCxn id="65" idx="2"/>
          </p:cNvCxnSpPr>
          <p:nvPr/>
        </p:nvCxnSpPr>
        <p:spPr>
          <a:xfrm>
            <a:off x="5952845" y="3622114"/>
            <a:ext cx="752755" cy="295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5" idx="6"/>
            <a:endCxn id="67" idx="2"/>
          </p:cNvCxnSpPr>
          <p:nvPr/>
        </p:nvCxnSpPr>
        <p:spPr>
          <a:xfrm>
            <a:off x="7162800" y="3917669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6" idx="3"/>
            <a:endCxn id="65" idx="7"/>
          </p:cNvCxnSpPr>
          <p:nvPr/>
        </p:nvCxnSpPr>
        <p:spPr>
          <a:xfrm flipH="1">
            <a:off x="7095845" y="3144596"/>
            <a:ext cx="743510" cy="61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7162800" y="4724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73" name="Straight Connector 72"/>
          <p:cNvCxnSpPr>
            <a:stCxn id="72" idx="7"/>
            <a:endCxn id="67" idx="4"/>
          </p:cNvCxnSpPr>
          <p:nvPr/>
        </p:nvCxnSpPr>
        <p:spPr>
          <a:xfrm flipV="1">
            <a:off x="7553045" y="4146269"/>
            <a:ext cx="447955" cy="64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131174" y="292118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567156" y="30640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265987" y="355056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742113" y="44543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323542" y="389085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143114" y="374358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(1)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669808" y="317331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(2)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324445" y="364067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(4)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08839" y="4446705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(5)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374904" y="302186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(3)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426519" y="5334000"/>
            <a:ext cx="1260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(Process Step)</a:t>
            </a:r>
          </a:p>
          <a:p>
            <a:r>
              <a:rPr lang="en-US" b="1" dirty="0" smtClean="0"/>
              <a:t>Edge Value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68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Open Sans" pitchFamily="-84" charset="0"/>
              </a:rPr>
              <a:t>MST – </a:t>
            </a:r>
            <a:r>
              <a:rPr lang="en-US" dirty="0" err="1" smtClean="0">
                <a:latin typeface="Open Sans" pitchFamily="-84" charset="0"/>
              </a:rPr>
              <a:t>Kruskal’s</a:t>
            </a:r>
            <a:r>
              <a:rPr lang="en-US" dirty="0" smtClean="0">
                <a:latin typeface="Open Sans" pitchFamily="-84" charset="0"/>
              </a:rPr>
              <a:t> Algorithm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7848600" cy="4289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err="1" smtClean="0">
                <a:latin typeface="Open Sans" pitchFamily="-84" charset="0"/>
              </a:rPr>
              <a:t>Kruskal's</a:t>
            </a:r>
            <a:r>
              <a:rPr lang="en-US" b="1" u="sng" dirty="0" smtClean="0">
                <a:latin typeface="Open Sans" pitchFamily="-84" charset="0"/>
              </a:rPr>
              <a:t> </a:t>
            </a:r>
            <a:r>
              <a:rPr lang="en-US" b="1" u="sng" dirty="0">
                <a:latin typeface="Open Sans" pitchFamily="-84" charset="0"/>
              </a:rPr>
              <a:t>algorithm</a:t>
            </a:r>
            <a:r>
              <a:rPr lang="en-US" b="1" u="sng" dirty="0" smtClean="0">
                <a:latin typeface="Open Sans" pitchFamily="-84" charset="0"/>
              </a:rPr>
              <a:t>:</a:t>
            </a:r>
          </a:p>
          <a:p>
            <a:pPr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	sort </a:t>
            </a:r>
            <a:r>
              <a:rPr lang="en-US" sz="1800" dirty="0">
                <a:latin typeface="Lucida Console" panose="020B0609040504020204" pitchFamily="49" charset="0"/>
              </a:rPr>
              <a:t>the edges of G in increasing order by length</a:t>
            </a:r>
          </a:p>
          <a:p>
            <a:pPr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	Let the T as an array, </a:t>
            </a:r>
          </a:p>
          <a:p>
            <a:pPr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800" dirty="0" smtClean="0">
                <a:latin typeface="Lucida Console" panose="020B0609040504020204" pitchFamily="49" charset="0"/>
              </a:rPr>
              <a:t>initialize T as </a:t>
            </a:r>
            <a:r>
              <a:rPr lang="en-US" sz="1800" dirty="0">
                <a:latin typeface="Lucida Console" panose="020B0609040504020204" pitchFamily="49" charset="0"/>
              </a:rPr>
              <a:t>empty</a:t>
            </a:r>
          </a:p>
          <a:p>
            <a:pPr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	for </a:t>
            </a:r>
            <a:r>
              <a:rPr lang="en-US" sz="1800" dirty="0">
                <a:latin typeface="Lucida Console" panose="020B0609040504020204" pitchFamily="49" charset="0"/>
              </a:rPr>
              <a:t>each edge e in sorted order</a:t>
            </a:r>
          </a:p>
          <a:p>
            <a:pPr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		if </a:t>
            </a:r>
            <a:r>
              <a:rPr lang="en-US" sz="1800" dirty="0">
                <a:latin typeface="Lucida Console" panose="020B0609040504020204" pitchFamily="49" charset="0"/>
              </a:rPr>
              <a:t>the endpoints of </a:t>
            </a:r>
            <a:r>
              <a:rPr lang="en-US" sz="1800" dirty="0" smtClean="0">
                <a:latin typeface="Lucida Console" panose="020B0609040504020204" pitchFamily="49" charset="0"/>
              </a:rPr>
              <a:t>e on G </a:t>
            </a:r>
            <a:r>
              <a:rPr lang="en-US" sz="1800" dirty="0">
                <a:latin typeface="Lucida Console" panose="020B0609040504020204" pitchFamily="49" charset="0"/>
              </a:rPr>
              <a:t>are disconnected in T</a:t>
            </a:r>
          </a:p>
          <a:p>
            <a:pPr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		add </a:t>
            </a:r>
            <a:r>
              <a:rPr lang="en-US" sz="1800" dirty="0">
                <a:latin typeface="Lucida Console" panose="020B0609040504020204" pitchFamily="49" charset="0"/>
              </a:rPr>
              <a:t>e to </a:t>
            </a:r>
            <a:r>
              <a:rPr lang="en-US" sz="1800" dirty="0" smtClean="0">
                <a:latin typeface="Lucida Console" panose="020B0609040504020204" pitchFamily="49" charset="0"/>
              </a:rPr>
              <a:t>T</a:t>
            </a:r>
            <a:endParaRPr lang="en-US" sz="1800" dirty="0">
              <a:latin typeface="Lucida Console" panose="020B0609040504020204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	end for</a:t>
            </a:r>
          </a:p>
        </p:txBody>
      </p:sp>
    </p:spTree>
    <p:extLst>
      <p:ext uri="{BB962C8B-B14F-4D97-AF65-F5344CB8AC3E}">
        <p14:creationId xmlns:p14="http://schemas.microsoft.com/office/powerpoint/2010/main" val="215110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Open Sans" pitchFamily="-84" charset="0"/>
              </a:rPr>
              <a:t>MST – </a:t>
            </a:r>
            <a:r>
              <a:rPr lang="en-US" dirty="0" err="1" smtClean="0">
                <a:latin typeface="Open Sans" pitchFamily="-84" charset="0"/>
              </a:rPr>
              <a:t>Kruskal’s</a:t>
            </a:r>
            <a:r>
              <a:rPr lang="en-US" dirty="0" smtClean="0">
                <a:latin typeface="Open Sans" pitchFamily="-84" charset="0"/>
              </a:rPr>
              <a:t> Algorithm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7848600" cy="4289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err="1" smtClean="0">
                <a:latin typeface="Open Sans" pitchFamily="-84" charset="0"/>
              </a:rPr>
              <a:t>Kruskal's</a:t>
            </a:r>
            <a:r>
              <a:rPr lang="en-US" b="1" u="sng" dirty="0" smtClean="0">
                <a:latin typeface="Open Sans" pitchFamily="-84" charset="0"/>
              </a:rPr>
              <a:t> </a:t>
            </a:r>
            <a:r>
              <a:rPr lang="en-US" b="1" u="sng" dirty="0">
                <a:latin typeface="Open Sans" pitchFamily="-84" charset="0"/>
              </a:rPr>
              <a:t>algorithm:</a:t>
            </a:r>
          </a:p>
          <a:p>
            <a:pPr>
              <a:buNone/>
            </a:pPr>
            <a:r>
              <a:rPr lang="en-US" dirty="0" smtClean="0">
                <a:latin typeface="Open Sans" pitchFamily="-84" charset="0"/>
              </a:rPr>
              <a:t>Explanation :</a:t>
            </a:r>
          </a:p>
          <a:p>
            <a:pPr>
              <a:buNone/>
            </a:pPr>
            <a:r>
              <a:rPr lang="en-US" dirty="0" smtClean="0">
                <a:latin typeface="Open Sans" pitchFamily="-84" charset="0"/>
              </a:rPr>
              <a:t>1. Create an array with name is T.</a:t>
            </a:r>
          </a:p>
          <a:p>
            <a:pPr>
              <a:buNone/>
            </a:pPr>
            <a:r>
              <a:rPr lang="en-US" dirty="0" smtClean="0">
                <a:latin typeface="Open Sans" pitchFamily="-84" charset="0"/>
              </a:rPr>
              <a:t>2. Sort all the edges using heap (priority queue)</a:t>
            </a:r>
          </a:p>
          <a:p>
            <a:pPr>
              <a:buNone/>
            </a:pPr>
            <a:r>
              <a:rPr lang="en-US" dirty="0" smtClean="0">
                <a:latin typeface="Open Sans" pitchFamily="-84" charset="0"/>
              </a:rPr>
              <a:t>3. Take the most minimum value of the edge</a:t>
            </a:r>
          </a:p>
          <a:p>
            <a:pPr>
              <a:buNone/>
            </a:pPr>
            <a:r>
              <a:rPr lang="en-US" dirty="0" smtClean="0">
                <a:latin typeface="Open Sans" pitchFamily="-84" charset="0"/>
              </a:rPr>
              <a:t>4. If there is loop, continue to the next edge</a:t>
            </a:r>
          </a:p>
          <a:p>
            <a:pPr>
              <a:buNone/>
            </a:pPr>
            <a:r>
              <a:rPr lang="en-US" dirty="0" smtClean="0">
                <a:latin typeface="Open Sans" pitchFamily="-84" charset="0"/>
              </a:rPr>
              <a:t>5. Else add the edge to T</a:t>
            </a:r>
          </a:p>
          <a:p>
            <a:pPr>
              <a:buNone/>
            </a:pPr>
            <a:r>
              <a:rPr lang="en-US" dirty="0" smtClean="0">
                <a:latin typeface="Open Sans" pitchFamily="-84" charset="0"/>
              </a:rPr>
              <a:t>6. Repeat step 3 to 5 until all vertexes are visited</a:t>
            </a:r>
          </a:p>
        </p:txBody>
      </p:sp>
    </p:spTree>
    <p:extLst>
      <p:ext uri="{BB962C8B-B14F-4D97-AF65-F5344CB8AC3E}">
        <p14:creationId xmlns:p14="http://schemas.microsoft.com/office/powerpoint/2010/main" val="370930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Open Sans" pitchFamily="-84" charset="0"/>
              </a:rPr>
              <a:t>MST – </a:t>
            </a:r>
            <a:r>
              <a:rPr lang="en-US" dirty="0" err="1" smtClean="0">
                <a:latin typeface="Open Sans" pitchFamily="-84" charset="0"/>
              </a:rPr>
              <a:t>Kruskal’s</a:t>
            </a:r>
            <a:r>
              <a:rPr lang="en-US" dirty="0" smtClean="0">
                <a:latin typeface="Open Sans" pitchFamily="-84" charset="0"/>
              </a:rPr>
              <a:t> Algorithm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7848600" cy="4289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 smtClean="0">
                <a:latin typeface="Open Sans" pitchFamily="-84" charset="0"/>
              </a:rPr>
              <a:t>Simulation :</a:t>
            </a:r>
          </a:p>
          <a:p>
            <a:pPr>
              <a:buNone/>
            </a:pPr>
            <a:r>
              <a:rPr lang="en-US" sz="1800" dirty="0" smtClean="0">
                <a:latin typeface="Open Sans" pitchFamily="-84" charset="0"/>
              </a:rPr>
              <a:t>Transform the graph below into MST form using </a:t>
            </a:r>
            <a:r>
              <a:rPr lang="en-US" sz="1800" b="1" i="1" dirty="0" err="1" smtClean="0">
                <a:latin typeface="Open Sans" pitchFamily="-84" charset="0"/>
              </a:rPr>
              <a:t>Kruskal’s</a:t>
            </a:r>
            <a:r>
              <a:rPr lang="en-US" sz="1800" b="1" i="1" dirty="0" smtClean="0">
                <a:latin typeface="Open Sans" pitchFamily="-84" charset="0"/>
              </a:rPr>
              <a:t> Algorithm</a:t>
            </a:r>
            <a:r>
              <a:rPr lang="en-US" sz="1800" dirty="0" smtClean="0">
                <a:latin typeface="Open Sans" pitchFamily="-84" charset="0"/>
              </a:rPr>
              <a:t>!</a:t>
            </a:r>
          </a:p>
          <a:p>
            <a:pPr>
              <a:buNone/>
            </a:pP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752600" y="4191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20" name="Oval 19"/>
          <p:cNvSpPr/>
          <p:nvPr/>
        </p:nvSpPr>
        <p:spPr>
          <a:xfrm>
            <a:off x="2895600" y="371787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21" name="Oval 20"/>
          <p:cNvSpPr/>
          <p:nvPr/>
        </p:nvSpPr>
        <p:spPr>
          <a:xfrm>
            <a:off x="2895600" y="4648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22" name="Oval 21"/>
          <p:cNvSpPr/>
          <p:nvPr/>
        </p:nvSpPr>
        <p:spPr>
          <a:xfrm>
            <a:off x="3962400" y="371348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23" name="Oval 22"/>
          <p:cNvSpPr/>
          <p:nvPr/>
        </p:nvSpPr>
        <p:spPr>
          <a:xfrm>
            <a:off x="3962400" y="4648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</a:t>
            </a:r>
            <a:endParaRPr lang="en-US" sz="2000" dirty="0"/>
          </a:p>
        </p:txBody>
      </p:sp>
      <p:cxnSp>
        <p:nvCxnSpPr>
          <p:cNvPr id="24" name="Straight Connector 23"/>
          <p:cNvCxnSpPr>
            <a:stCxn id="19" idx="7"/>
            <a:endCxn id="20" idx="2"/>
          </p:cNvCxnSpPr>
          <p:nvPr/>
        </p:nvCxnSpPr>
        <p:spPr>
          <a:xfrm flipV="1">
            <a:off x="2142845" y="3946478"/>
            <a:ext cx="752755" cy="311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5"/>
            <a:endCxn id="21" idx="2"/>
          </p:cNvCxnSpPr>
          <p:nvPr/>
        </p:nvCxnSpPr>
        <p:spPr>
          <a:xfrm>
            <a:off x="2142845" y="4581245"/>
            <a:ext cx="752755" cy="295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6"/>
            <a:endCxn id="22" idx="2"/>
          </p:cNvCxnSpPr>
          <p:nvPr/>
        </p:nvCxnSpPr>
        <p:spPr>
          <a:xfrm flipV="1">
            <a:off x="3352800" y="3942082"/>
            <a:ext cx="609600" cy="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2" idx="4"/>
            <a:endCxn id="23" idx="0"/>
          </p:cNvCxnSpPr>
          <p:nvPr/>
        </p:nvCxnSpPr>
        <p:spPr>
          <a:xfrm>
            <a:off x="4191000" y="4170682"/>
            <a:ext cx="0" cy="477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6"/>
            <a:endCxn id="23" idx="2"/>
          </p:cNvCxnSpPr>
          <p:nvPr/>
        </p:nvCxnSpPr>
        <p:spPr>
          <a:xfrm>
            <a:off x="3352800" y="48768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0" idx="4"/>
            <a:endCxn id="21" idx="0"/>
          </p:cNvCxnSpPr>
          <p:nvPr/>
        </p:nvCxnSpPr>
        <p:spPr>
          <a:xfrm>
            <a:off x="3124200" y="4175078"/>
            <a:ext cx="0" cy="473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3"/>
            <a:endCxn id="21" idx="7"/>
          </p:cNvCxnSpPr>
          <p:nvPr/>
        </p:nvCxnSpPr>
        <p:spPr>
          <a:xfrm flipH="1">
            <a:off x="3285845" y="4103727"/>
            <a:ext cx="743510" cy="61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0" idx="5"/>
            <a:endCxn id="23" idx="1"/>
          </p:cNvCxnSpPr>
          <p:nvPr/>
        </p:nvCxnSpPr>
        <p:spPr>
          <a:xfrm>
            <a:off x="3285845" y="4108123"/>
            <a:ext cx="743510" cy="607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352800" y="568353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" name="Straight Connector 3"/>
          <p:cNvCxnSpPr>
            <a:stCxn id="19" idx="4"/>
            <a:endCxn id="32" idx="2"/>
          </p:cNvCxnSpPr>
          <p:nvPr/>
        </p:nvCxnSpPr>
        <p:spPr>
          <a:xfrm>
            <a:off x="1981200" y="4648200"/>
            <a:ext cx="1371600" cy="1263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2" idx="7"/>
            <a:endCxn id="23" idx="4"/>
          </p:cNvCxnSpPr>
          <p:nvPr/>
        </p:nvCxnSpPr>
        <p:spPr>
          <a:xfrm flipV="1">
            <a:off x="3743045" y="5105400"/>
            <a:ext cx="447955" cy="64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1" idx="4"/>
            <a:endCxn id="32" idx="1"/>
          </p:cNvCxnSpPr>
          <p:nvPr/>
        </p:nvCxnSpPr>
        <p:spPr>
          <a:xfrm>
            <a:off x="3124200" y="5105400"/>
            <a:ext cx="295555" cy="64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21174" y="388031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562319" y="367616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149974" y="42811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757156" y="402322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786562" y="448289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95599" y="430001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455987" y="45097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532187" y="528944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51465" y="51954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932113" y="541347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504297" y="484335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8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Open Sans" pitchFamily="-84" charset="0"/>
              </a:rPr>
              <a:t>MST – </a:t>
            </a:r>
            <a:r>
              <a:rPr lang="en-US" dirty="0" err="1" smtClean="0">
                <a:latin typeface="Open Sans" pitchFamily="-84" charset="0"/>
              </a:rPr>
              <a:t>Kruskal’s</a:t>
            </a:r>
            <a:r>
              <a:rPr lang="en-US" dirty="0" smtClean="0">
                <a:latin typeface="Open Sans" pitchFamily="-84" charset="0"/>
              </a:rPr>
              <a:t> Algorithm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 smtClean="0">
                <a:latin typeface="Open Sans" pitchFamily="-84" charset="0"/>
              </a:rPr>
              <a:t>Simulation :</a:t>
            </a:r>
          </a:p>
          <a:p>
            <a:pPr>
              <a:buNone/>
            </a:pP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384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NULL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0" y="2602061"/>
            <a:ext cx="685800" cy="4103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0" name="Oval 29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32" name="Oval 31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33" name="Oval 32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35" name="Oval 34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36" name="Oval 35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</a:t>
            </a:r>
            <a:endParaRPr lang="en-US" sz="2000" dirty="0"/>
          </a:p>
        </p:txBody>
      </p:sp>
      <p:cxnSp>
        <p:nvCxnSpPr>
          <p:cNvPr id="37" name="Straight Connector 36"/>
          <p:cNvCxnSpPr>
            <a:stCxn id="30" idx="7"/>
            <a:endCxn id="32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5"/>
            <a:endCxn id="33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6"/>
            <a:endCxn id="3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4"/>
            <a:endCxn id="3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6"/>
            <a:endCxn id="3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4"/>
            <a:endCxn id="33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3"/>
            <a:endCxn id="33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5"/>
            <a:endCxn id="3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6" name="Straight Connector 45"/>
          <p:cNvCxnSpPr>
            <a:stCxn id="30" idx="4"/>
            <a:endCxn id="45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7"/>
            <a:endCxn id="3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4"/>
            <a:endCxn id="45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0668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Adjacency List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 – C (1)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 – B (2)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 – F (4)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 – C (5)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 – D (3)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 – E (4)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 – D (1)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 – E (2)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 – F (3)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 smtClean="0">
                <a:solidFill>
                  <a:schemeClr val="tx1"/>
                </a:solidFill>
              </a:rPr>
              <a:t>E (2)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 – F (1)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6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Open Sans" pitchFamily="-84" charset="0"/>
              </a:rPr>
              <a:t>MST – </a:t>
            </a:r>
            <a:r>
              <a:rPr lang="en-US" dirty="0" err="1" smtClean="0">
                <a:latin typeface="Open Sans" pitchFamily="-84" charset="0"/>
              </a:rPr>
              <a:t>Kruskal’s</a:t>
            </a:r>
            <a:r>
              <a:rPr lang="en-US" dirty="0" smtClean="0">
                <a:latin typeface="Open Sans" pitchFamily="-84" charset="0"/>
              </a:rPr>
              <a:t> Algorithm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 smtClean="0">
                <a:latin typeface="Open Sans" pitchFamily="-84" charset="0"/>
              </a:rPr>
              <a:t>Simulation :</a:t>
            </a:r>
          </a:p>
          <a:p>
            <a:pPr>
              <a:buNone/>
            </a:pP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NULL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9600" y="2602061"/>
            <a:ext cx="685800" cy="4103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0" name="Oval 29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32" name="Oval 31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33" name="Oval 32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35" name="Oval 34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36" name="Oval 35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</a:t>
            </a:r>
            <a:endParaRPr lang="en-US" sz="2000" dirty="0"/>
          </a:p>
        </p:txBody>
      </p:sp>
      <p:cxnSp>
        <p:nvCxnSpPr>
          <p:cNvPr id="37" name="Straight Connector 36"/>
          <p:cNvCxnSpPr>
            <a:stCxn id="30" idx="7"/>
            <a:endCxn id="32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5"/>
            <a:endCxn id="33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6"/>
            <a:endCxn id="3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4"/>
            <a:endCxn id="3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6"/>
            <a:endCxn id="3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4"/>
            <a:endCxn id="33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3"/>
            <a:endCxn id="33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5"/>
            <a:endCxn id="3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6" name="Straight Connector 45"/>
          <p:cNvCxnSpPr>
            <a:stCxn id="30" idx="4"/>
            <a:endCxn id="45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7"/>
            <a:endCxn id="3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4"/>
            <a:endCxn id="45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143000" y="2590800"/>
            <a:ext cx="19050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Adjacency List [SORTED]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 – C (1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 – D (1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E – F (1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 – B (2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 – E (2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 – E (2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B – D (3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 – F (3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 – F (3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 </a:t>
            </a:r>
            <a:r>
              <a:rPr lang="en-US" dirty="0">
                <a:solidFill>
                  <a:schemeClr val="tx1"/>
                </a:solidFill>
              </a:rPr>
              <a:t>– E (4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 – C (5)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12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Open Sans" pitchFamily="-84" charset="0"/>
              </a:rPr>
              <a:t>MST – </a:t>
            </a:r>
            <a:r>
              <a:rPr lang="en-US" dirty="0" err="1" smtClean="0">
                <a:latin typeface="Open Sans" pitchFamily="-84" charset="0"/>
              </a:rPr>
              <a:t>Kruskal’s</a:t>
            </a:r>
            <a:r>
              <a:rPr lang="en-US" dirty="0" smtClean="0">
                <a:latin typeface="Open Sans" pitchFamily="-84" charset="0"/>
              </a:rPr>
              <a:t> Algorithm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 smtClean="0">
                <a:latin typeface="Open Sans" pitchFamily="-84" charset="0"/>
              </a:rPr>
              <a:t>Simulation :</a:t>
            </a:r>
          </a:p>
          <a:p>
            <a:pPr>
              <a:buNone/>
            </a:pP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NULL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9600" y="2602061"/>
            <a:ext cx="685800" cy="4103539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V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32" name="Oval 31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33" name="Oval 32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35" name="Oval 34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36" name="Oval 35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</a:t>
            </a:r>
            <a:endParaRPr lang="en-US" sz="2000" dirty="0"/>
          </a:p>
        </p:txBody>
      </p:sp>
      <p:cxnSp>
        <p:nvCxnSpPr>
          <p:cNvPr id="37" name="Straight Connector 36"/>
          <p:cNvCxnSpPr>
            <a:stCxn id="30" idx="7"/>
            <a:endCxn id="32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5"/>
            <a:endCxn id="33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6"/>
            <a:endCxn id="3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4"/>
            <a:endCxn id="3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6"/>
            <a:endCxn id="3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4"/>
            <a:endCxn id="33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3"/>
            <a:endCxn id="33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5"/>
            <a:endCxn id="3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6" name="Straight Connector 45"/>
          <p:cNvCxnSpPr>
            <a:stCxn id="30" idx="4"/>
            <a:endCxn id="45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7"/>
            <a:endCxn id="3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4"/>
            <a:endCxn id="45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143000" y="2590800"/>
            <a:ext cx="19050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Adjacency List [SORTED]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A – C (1</a:t>
            </a:r>
            <a:r>
              <a:rPr lang="en-US" sz="1400" b="1" dirty="0" smtClean="0">
                <a:solidFill>
                  <a:srgbClr val="FF0000"/>
                </a:solidFill>
              </a:rPr>
              <a:t>)</a:t>
            </a:r>
            <a:endParaRPr lang="en-US" sz="1400" b="1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 – D (1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E – F (1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 – B (2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 – E (2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 – E (2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B – D (3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 – F (3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 – F (3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 </a:t>
            </a:r>
            <a:r>
              <a:rPr lang="en-US" dirty="0">
                <a:solidFill>
                  <a:schemeClr val="tx1"/>
                </a:solidFill>
              </a:rPr>
              <a:t>– E (4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 – C (5)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17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Open Sans" pitchFamily="-84" charset="0"/>
              </a:rPr>
              <a:t>MST – </a:t>
            </a:r>
            <a:r>
              <a:rPr lang="en-US" dirty="0" err="1" smtClean="0">
                <a:latin typeface="Open Sans" pitchFamily="-84" charset="0"/>
              </a:rPr>
              <a:t>Kruskal’s</a:t>
            </a:r>
            <a:r>
              <a:rPr lang="en-US" dirty="0" smtClean="0">
                <a:latin typeface="Open Sans" pitchFamily="-84" charset="0"/>
              </a:rPr>
              <a:t> Algorithm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 smtClean="0">
                <a:latin typeface="Open Sans" pitchFamily="-84" charset="0"/>
              </a:rPr>
              <a:t>Simulation :</a:t>
            </a:r>
          </a:p>
          <a:p>
            <a:pPr>
              <a:buNone/>
            </a:pP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NULL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 – C (1)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9600" y="2602061"/>
            <a:ext cx="685800" cy="4103539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V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32" name="Oval 31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33" name="Oval 32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35" name="Oval 34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36" name="Oval 35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</a:t>
            </a:r>
            <a:endParaRPr lang="en-US" sz="2000" dirty="0"/>
          </a:p>
        </p:txBody>
      </p:sp>
      <p:cxnSp>
        <p:nvCxnSpPr>
          <p:cNvPr id="37" name="Straight Connector 36"/>
          <p:cNvCxnSpPr>
            <a:stCxn id="30" idx="7"/>
            <a:endCxn id="32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5"/>
            <a:endCxn id="33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6"/>
            <a:endCxn id="3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4"/>
            <a:endCxn id="3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6"/>
            <a:endCxn id="3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4"/>
            <a:endCxn id="33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3"/>
            <a:endCxn id="33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5"/>
            <a:endCxn id="3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6" name="Straight Connector 45"/>
          <p:cNvCxnSpPr>
            <a:stCxn id="30" idx="4"/>
            <a:endCxn id="45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7"/>
            <a:endCxn id="3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4"/>
            <a:endCxn id="45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143000" y="2590800"/>
            <a:ext cx="19050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Adjacency List [SORTED]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A – C (1</a:t>
            </a:r>
            <a:r>
              <a:rPr lang="en-US" sz="1400" b="1" u="sng" dirty="0" smtClean="0">
                <a:solidFill>
                  <a:schemeClr val="tx1"/>
                </a:solidFill>
              </a:rPr>
              <a:t>)</a:t>
            </a:r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C – D (1</a:t>
            </a:r>
            <a:r>
              <a:rPr lang="en-US" sz="1400" b="1" dirty="0" smtClean="0">
                <a:solidFill>
                  <a:srgbClr val="FF0000"/>
                </a:solidFill>
              </a:rPr>
              <a:t>)</a:t>
            </a:r>
            <a:endParaRPr lang="en-US" sz="1400" b="1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E – F (1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 – B (2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 – E (2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 – E (2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B – D (3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 – F (3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 – F (3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 </a:t>
            </a:r>
            <a:r>
              <a:rPr lang="en-US" dirty="0">
                <a:solidFill>
                  <a:schemeClr val="tx1"/>
                </a:solidFill>
              </a:rPr>
              <a:t>– E (4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 – C (5)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37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Open Sans" pitchFamily="-84" charset="0"/>
              </a:rPr>
              <a:t>Graph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latin typeface="Open Sans" pitchFamily="-84" charset="0"/>
              </a:rPr>
              <a:t>A graph is an abstract data structure that is used to implement the mathematical concept of graphs. Basically, graph is a collection of </a:t>
            </a:r>
            <a:r>
              <a:rPr lang="en-US" b="1" i="1" dirty="0" smtClean="0">
                <a:latin typeface="Open Sans" pitchFamily="-84" charset="0"/>
              </a:rPr>
              <a:t>vertices</a:t>
            </a:r>
            <a:r>
              <a:rPr lang="en-US" dirty="0" smtClean="0">
                <a:latin typeface="Open Sans" pitchFamily="-84" charset="0"/>
              </a:rPr>
              <a:t> (also called nodes) and </a:t>
            </a:r>
            <a:r>
              <a:rPr lang="en-US" b="1" i="1" dirty="0">
                <a:latin typeface="Open Sans" pitchFamily="-84" charset="0"/>
              </a:rPr>
              <a:t>e</a:t>
            </a:r>
            <a:r>
              <a:rPr lang="en-US" b="1" i="1" dirty="0" smtClean="0">
                <a:latin typeface="Open Sans" pitchFamily="-84" charset="0"/>
              </a:rPr>
              <a:t>dges</a:t>
            </a:r>
            <a:r>
              <a:rPr lang="en-US" dirty="0" smtClean="0">
                <a:latin typeface="Open Sans" pitchFamily="-84" charset="0"/>
              </a:rPr>
              <a:t> that connect these vertices.</a:t>
            </a:r>
            <a:endParaRPr lang="en-US" sz="1600" dirty="0" smtClean="0">
              <a:latin typeface="Open Sans" pitchFamily="-84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Open Sans" pitchFamily="-84" charset="0"/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latin typeface="Open Sans" pitchFamily="-84" charset="0"/>
              </a:rPr>
              <a:t>Why are graphs useful?</a:t>
            </a:r>
          </a:p>
          <a:p>
            <a:r>
              <a:rPr lang="en-US" dirty="0" smtClean="0">
                <a:latin typeface="Open Sans" pitchFamily="-84" charset="0"/>
              </a:rPr>
              <a:t>Graphs can help us in transform the data which are related to each other. E. g. Maps, Family Tree, Games Conversation Chit-Chat,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Open Sans" pitchFamily="-84" charset="0"/>
              </a:rPr>
              <a:t>MST – </a:t>
            </a:r>
            <a:r>
              <a:rPr lang="en-US" dirty="0" err="1" smtClean="0">
                <a:latin typeface="Open Sans" pitchFamily="-84" charset="0"/>
              </a:rPr>
              <a:t>Kruskal’s</a:t>
            </a:r>
            <a:r>
              <a:rPr lang="en-US" dirty="0" smtClean="0">
                <a:latin typeface="Open Sans" pitchFamily="-84" charset="0"/>
              </a:rPr>
              <a:t> Algorithm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 smtClean="0">
                <a:latin typeface="Open Sans" pitchFamily="-84" charset="0"/>
              </a:rPr>
              <a:t>Simulation :</a:t>
            </a:r>
          </a:p>
          <a:p>
            <a:pPr>
              <a:buNone/>
            </a:pP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NULL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 – C (1)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 – D (1)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9600" y="2602061"/>
            <a:ext cx="685800" cy="4103539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V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32" name="Oval 31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33" name="Oval 32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35" name="Oval 34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36" name="Oval 35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</a:t>
            </a:r>
            <a:endParaRPr lang="en-US" sz="2000" dirty="0"/>
          </a:p>
        </p:txBody>
      </p:sp>
      <p:cxnSp>
        <p:nvCxnSpPr>
          <p:cNvPr id="37" name="Straight Connector 36"/>
          <p:cNvCxnSpPr>
            <a:stCxn id="30" idx="7"/>
            <a:endCxn id="32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5"/>
            <a:endCxn id="33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6"/>
            <a:endCxn id="3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4"/>
            <a:endCxn id="3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6"/>
            <a:endCxn id="3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4"/>
            <a:endCxn id="33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3"/>
            <a:endCxn id="33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5"/>
            <a:endCxn id="3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6" name="Straight Connector 45"/>
          <p:cNvCxnSpPr>
            <a:stCxn id="30" idx="4"/>
            <a:endCxn id="45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7"/>
            <a:endCxn id="3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4"/>
            <a:endCxn id="45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143000" y="2590800"/>
            <a:ext cx="19050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Adjacency List [SORTED]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A – C (1</a:t>
            </a:r>
            <a:r>
              <a:rPr lang="en-US" sz="1400" b="1" u="sng" dirty="0" smtClean="0">
                <a:solidFill>
                  <a:schemeClr val="tx1"/>
                </a:solidFill>
              </a:rPr>
              <a:t>)</a:t>
            </a:r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C – D (1</a:t>
            </a:r>
            <a:r>
              <a:rPr lang="en-US" sz="1400" b="1" u="sng" dirty="0" smtClean="0">
                <a:solidFill>
                  <a:schemeClr val="tx1"/>
                </a:solidFill>
              </a:rPr>
              <a:t>)</a:t>
            </a:r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E – F (1</a:t>
            </a:r>
            <a:r>
              <a:rPr lang="en-US" sz="1400" b="1" dirty="0" smtClean="0">
                <a:solidFill>
                  <a:srgbClr val="FF0000"/>
                </a:solidFill>
              </a:rPr>
              <a:t>)</a:t>
            </a:r>
            <a:endParaRPr lang="en-US" sz="1400" b="1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 – B (2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 – E (2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 – E (2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B – D (3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 – F (3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 – F (3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 </a:t>
            </a:r>
            <a:r>
              <a:rPr lang="en-US" dirty="0">
                <a:solidFill>
                  <a:schemeClr val="tx1"/>
                </a:solidFill>
              </a:rPr>
              <a:t>– E (4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 – C (5)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4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Open Sans" pitchFamily="-84" charset="0"/>
              </a:rPr>
              <a:t>MST – </a:t>
            </a:r>
            <a:r>
              <a:rPr lang="en-US" dirty="0" err="1" smtClean="0">
                <a:latin typeface="Open Sans" pitchFamily="-84" charset="0"/>
              </a:rPr>
              <a:t>Kruskal’s</a:t>
            </a:r>
            <a:r>
              <a:rPr lang="en-US" dirty="0" smtClean="0">
                <a:latin typeface="Open Sans" pitchFamily="-84" charset="0"/>
              </a:rPr>
              <a:t> Algorithm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 smtClean="0">
                <a:latin typeface="Open Sans" pitchFamily="-84" charset="0"/>
              </a:rPr>
              <a:t>Simulation :</a:t>
            </a:r>
          </a:p>
          <a:p>
            <a:pPr>
              <a:buNone/>
            </a:pP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NULL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 – C (1)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 – D (1)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 – F (1)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9600" y="2602061"/>
            <a:ext cx="685800" cy="4103539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V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32" name="Oval 31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33" name="Oval 32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35" name="Oval 34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36" name="Oval 35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</a:t>
            </a:r>
            <a:endParaRPr lang="en-US" sz="2000" dirty="0"/>
          </a:p>
        </p:txBody>
      </p:sp>
      <p:cxnSp>
        <p:nvCxnSpPr>
          <p:cNvPr id="37" name="Straight Connector 36"/>
          <p:cNvCxnSpPr>
            <a:stCxn id="30" idx="7"/>
            <a:endCxn id="32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5"/>
            <a:endCxn id="33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6"/>
            <a:endCxn id="3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4"/>
            <a:endCxn id="3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6"/>
            <a:endCxn id="3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4"/>
            <a:endCxn id="33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3"/>
            <a:endCxn id="33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5"/>
            <a:endCxn id="3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6" name="Straight Connector 45"/>
          <p:cNvCxnSpPr>
            <a:stCxn id="30" idx="4"/>
            <a:endCxn id="45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7"/>
            <a:endCxn id="3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4"/>
            <a:endCxn id="45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143000" y="2590800"/>
            <a:ext cx="19050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Adjacency List [SORTED]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A – C (1</a:t>
            </a:r>
            <a:r>
              <a:rPr lang="en-US" sz="1400" b="1" u="sng" dirty="0" smtClean="0">
                <a:solidFill>
                  <a:schemeClr val="tx1"/>
                </a:solidFill>
              </a:rPr>
              <a:t>)</a:t>
            </a:r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C – D (1</a:t>
            </a:r>
            <a:r>
              <a:rPr lang="en-US" sz="1400" b="1" u="sng" dirty="0" smtClean="0">
                <a:solidFill>
                  <a:schemeClr val="tx1"/>
                </a:solidFill>
              </a:rPr>
              <a:t>)</a:t>
            </a:r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E – F (1</a:t>
            </a:r>
            <a:r>
              <a:rPr lang="en-US" sz="1400" b="1" u="sng" dirty="0" smtClean="0">
                <a:solidFill>
                  <a:schemeClr val="tx1"/>
                </a:solidFill>
              </a:rPr>
              <a:t>)</a:t>
            </a:r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A – B (2</a:t>
            </a:r>
            <a:r>
              <a:rPr lang="en-US" sz="1400" b="1" dirty="0" smtClean="0">
                <a:solidFill>
                  <a:srgbClr val="FF0000"/>
                </a:solidFill>
              </a:rPr>
              <a:t>)</a:t>
            </a:r>
            <a:endParaRPr lang="en-US" sz="1400" b="1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 – E (2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 – E (2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B – D (3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 – F (3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 – F (3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 </a:t>
            </a:r>
            <a:r>
              <a:rPr lang="en-US" dirty="0">
                <a:solidFill>
                  <a:schemeClr val="tx1"/>
                </a:solidFill>
              </a:rPr>
              <a:t>– E (4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 – C (5)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37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Open Sans" pitchFamily="-84" charset="0"/>
              </a:rPr>
              <a:t>MST – </a:t>
            </a:r>
            <a:r>
              <a:rPr lang="en-US" dirty="0" err="1" smtClean="0">
                <a:latin typeface="Open Sans" pitchFamily="-84" charset="0"/>
              </a:rPr>
              <a:t>Kruskal’s</a:t>
            </a:r>
            <a:r>
              <a:rPr lang="en-US" dirty="0" smtClean="0">
                <a:latin typeface="Open Sans" pitchFamily="-84" charset="0"/>
              </a:rPr>
              <a:t> Algorithm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 smtClean="0">
                <a:latin typeface="Open Sans" pitchFamily="-84" charset="0"/>
              </a:rPr>
              <a:t>Simulation :</a:t>
            </a:r>
          </a:p>
          <a:p>
            <a:pPr>
              <a:buNone/>
            </a:pP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NULL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 – C (1)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 – D (1)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 – F (1)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 – B (2)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9600" y="2602061"/>
            <a:ext cx="685800" cy="4103539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V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32" name="Oval 31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33" name="Oval 32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35" name="Oval 34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36" name="Oval 35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</a:t>
            </a:r>
            <a:endParaRPr lang="en-US" sz="2000" dirty="0"/>
          </a:p>
        </p:txBody>
      </p:sp>
      <p:cxnSp>
        <p:nvCxnSpPr>
          <p:cNvPr id="37" name="Straight Connector 36"/>
          <p:cNvCxnSpPr>
            <a:stCxn id="30" idx="7"/>
            <a:endCxn id="32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5"/>
            <a:endCxn id="33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6"/>
            <a:endCxn id="3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4"/>
            <a:endCxn id="3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6"/>
            <a:endCxn id="3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4"/>
            <a:endCxn id="33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3"/>
            <a:endCxn id="33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5"/>
            <a:endCxn id="3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6" name="Straight Connector 45"/>
          <p:cNvCxnSpPr>
            <a:stCxn id="30" idx="4"/>
            <a:endCxn id="45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7"/>
            <a:endCxn id="3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4"/>
            <a:endCxn id="45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143000" y="2590800"/>
            <a:ext cx="19050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Adjacency List [SORTED]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A – C (1</a:t>
            </a:r>
            <a:r>
              <a:rPr lang="en-US" sz="1400" b="1" u="sng" dirty="0" smtClean="0">
                <a:solidFill>
                  <a:schemeClr val="tx1"/>
                </a:solidFill>
              </a:rPr>
              <a:t>)</a:t>
            </a:r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C – D (1</a:t>
            </a:r>
            <a:r>
              <a:rPr lang="en-US" sz="1400" b="1" u="sng" dirty="0" smtClean="0">
                <a:solidFill>
                  <a:schemeClr val="tx1"/>
                </a:solidFill>
              </a:rPr>
              <a:t>)</a:t>
            </a:r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E – F (1</a:t>
            </a:r>
            <a:r>
              <a:rPr lang="en-US" sz="1400" b="1" u="sng" dirty="0" smtClean="0">
                <a:solidFill>
                  <a:schemeClr val="tx1"/>
                </a:solidFill>
              </a:rPr>
              <a:t>)</a:t>
            </a:r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A – B (2</a:t>
            </a:r>
            <a:r>
              <a:rPr lang="en-US" sz="1400" b="1" u="sng" dirty="0" smtClean="0">
                <a:solidFill>
                  <a:schemeClr val="tx1"/>
                </a:solidFill>
              </a:rPr>
              <a:t>)</a:t>
            </a:r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C – E (2</a:t>
            </a:r>
            <a:r>
              <a:rPr lang="en-US" sz="1400" b="1" dirty="0" smtClean="0">
                <a:solidFill>
                  <a:srgbClr val="FF0000"/>
                </a:solidFill>
              </a:rPr>
              <a:t>)</a:t>
            </a:r>
            <a:endParaRPr lang="en-US" sz="1400" b="1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 – E (2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B – D (3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 – F (3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 – F (3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 </a:t>
            </a:r>
            <a:r>
              <a:rPr lang="en-US" dirty="0">
                <a:solidFill>
                  <a:schemeClr val="tx1"/>
                </a:solidFill>
              </a:rPr>
              <a:t>– E (4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 – C (5)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33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Open Sans" pitchFamily="-84" charset="0"/>
              </a:rPr>
              <a:t>MST – </a:t>
            </a:r>
            <a:r>
              <a:rPr lang="en-US" dirty="0" err="1" smtClean="0">
                <a:latin typeface="Open Sans" pitchFamily="-84" charset="0"/>
              </a:rPr>
              <a:t>Kruskal’s</a:t>
            </a:r>
            <a:r>
              <a:rPr lang="en-US" dirty="0" smtClean="0">
                <a:latin typeface="Open Sans" pitchFamily="-84" charset="0"/>
              </a:rPr>
              <a:t> Algorithm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 smtClean="0">
                <a:latin typeface="Open Sans" pitchFamily="-84" charset="0"/>
              </a:rPr>
              <a:t>Simulation :</a:t>
            </a:r>
          </a:p>
          <a:p>
            <a:pPr>
              <a:buNone/>
            </a:pP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NULL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 – C (1)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 – D (1)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 – F (1)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 – B (2)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 – E (2)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9600" y="2602061"/>
            <a:ext cx="685800" cy="4103539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V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32" name="Oval 31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33" name="Oval 32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35" name="Oval 34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36" name="Oval 35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</a:t>
            </a:r>
            <a:endParaRPr lang="en-US" sz="2000" dirty="0"/>
          </a:p>
        </p:txBody>
      </p:sp>
      <p:cxnSp>
        <p:nvCxnSpPr>
          <p:cNvPr id="37" name="Straight Connector 36"/>
          <p:cNvCxnSpPr>
            <a:stCxn id="30" idx="7"/>
            <a:endCxn id="32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5"/>
            <a:endCxn id="33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6"/>
            <a:endCxn id="3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4"/>
            <a:endCxn id="3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6"/>
            <a:endCxn id="3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4"/>
            <a:endCxn id="33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3"/>
            <a:endCxn id="33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5"/>
            <a:endCxn id="3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6" name="Straight Connector 45"/>
          <p:cNvCxnSpPr>
            <a:stCxn id="30" idx="4"/>
            <a:endCxn id="45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7"/>
            <a:endCxn id="3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4"/>
            <a:endCxn id="45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143000" y="2590800"/>
            <a:ext cx="19050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Adjacency List [SORTED]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A – C (1</a:t>
            </a:r>
            <a:r>
              <a:rPr lang="en-US" sz="1400" b="1" u="sng" dirty="0" smtClean="0">
                <a:solidFill>
                  <a:schemeClr val="tx1"/>
                </a:solidFill>
              </a:rPr>
              <a:t>)</a:t>
            </a:r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C – D (1</a:t>
            </a:r>
            <a:r>
              <a:rPr lang="en-US" sz="1400" b="1" u="sng" dirty="0" smtClean="0">
                <a:solidFill>
                  <a:schemeClr val="tx1"/>
                </a:solidFill>
              </a:rPr>
              <a:t>)</a:t>
            </a:r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E – F (1</a:t>
            </a:r>
            <a:r>
              <a:rPr lang="en-US" sz="1400" b="1" u="sng" dirty="0" smtClean="0">
                <a:solidFill>
                  <a:schemeClr val="tx1"/>
                </a:solidFill>
              </a:rPr>
              <a:t>)</a:t>
            </a:r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A – B (2</a:t>
            </a:r>
            <a:r>
              <a:rPr lang="en-US" sz="1400" b="1" u="sng" dirty="0" smtClean="0">
                <a:solidFill>
                  <a:schemeClr val="tx1"/>
                </a:solidFill>
              </a:rPr>
              <a:t>)</a:t>
            </a:r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C – E (2</a:t>
            </a:r>
            <a:r>
              <a:rPr lang="en-US" sz="1400" b="1" u="sng" dirty="0" smtClean="0">
                <a:solidFill>
                  <a:schemeClr val="tx1"/>
                </a:solidFill>
              </a:rPr>
              <a:t>)</a:t>
            </a:r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D – E (2</a:t>
            </a:r>
            <a:r>
              <a:rPr lang="en-US" sz="1400" b="1" dirty="0" smtClean="0">
                <a:solidFill>
                  <a:srgbClr val="FF0000"/>
                </a:solidFill>
              </a:rPr>
              <a:t>)</a:t>
            </a:r>
            <a:endParaRPr lang="en-US" sz="1400" b="1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B – D (3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 – F (3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 – F (3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 </a:t>
            </a:r>
            <a:r>
              <a:rPr lang="en-US" dirty="0">
                <a:solidFill>
                  <a:schemeClr val="tx1"/>
                </a:solidFill>
              </a:rPr>
              <a:t>– E (4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 – C (5)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77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Open Sans" pitchFamily="-84" charset="0"/>
              </a:rPr>
              <a:t>MST – </a:t>
            </a:r>
            <a:r>
              <a:rPr lang="en-US" dirty="0" err="1" smtClean="0">
                <a:latin typeface="Open Sans" pitchFamily="-84" charset="0"/>
              </a:rPr>
              <a:t>Kruskal’s</a:t>
            </a:r>
            <a:r>
              <a:rPr lang="en-US" dirty="0" smtClean="0">
                <a:latin typeface="Open Sans" pitchFamily="-84" charset="0"/>
              </a:rPr>
              <a:t> Algorithm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 smtClean="0">
                <a:latin typeface="Open Sans" pitchFamily="-84" charset="0"/>
              </a:rPr>
              <a:t>Simulation :</a:t>
            </a:r>
          </a:p>
          <a:p>
            <a:pPr>
              <a:buNone/>
            </a:pP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NULL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 – C (1)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 – D (1)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 – F (1)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 – B (2)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 – E (2)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[Continue]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9600" y="2602061"/>
            <a:ext cx="685800" cy="4103539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V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32" name="Oval 31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33" name="Oval 32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35" name="Oval 34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36" name="Oval 35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</a:t>
            </a:r>
            <a:endParaRPr lang="en-US" sz="2000" dirty="0"/>
          </a:p>
        </p:txBody>
      </p:sp>
      <p:cxnSp>
        <p:nvCxnSpPr>
          <p:cNvPr id="37" name="Straight Connector 36"/>
          <p:cNvCxnSpPr>
            <a:stCxn id="30" idx="7"/>
            <a:endCxn id="32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5"/>
            <a:endCxn id="33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6"/>
            <a:endCxn id="3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4"/>
            <a:endCxn id="3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6"/>
            <a:endCxn id="3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4"/>
            <a:endCxn id="33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3"/>
            <a:endCxn id="33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5"/>
            <a:endCxn id="3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6" name="Straight Connector 45"/>
          <p:cNvCxnSpPr>
            <a:stCxn id="30" idx="4"/>
            <a:endCxn id="45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7"/>
            <a:endCxn id="3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4"/>
            <a:endCxn id="45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143000" y="2590800"/>
            <a:ext cx="19050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Adjacency List [SORTED]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A – C (1</a:t>
            </a:r>
            <a:r>
              <a:rPr lang="en-US" sz="1400" b="1" u="sng" dirty="0" smtClean="0">
                <a:solidFill>
                  <a:schemeClr val="tx1"/>
                </a:solidFill>
              </a:rPr>
              <a:t>)</a:t>
            </a:r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C – D (1</a:t>
            </a:r>
            <a:r>
              <a:rPr lang="en-US" sz="1400" b="1" u="sng" dirty="0" smtClean="0">
                <a:solidFill>
                  <a:schemeClr val="tx1"/>
                </a:solidFill>
              </a:rPr>
              <a:t>)</a:t>
            </a:r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E – F (1</a:t>
            </a:r>
            <a:r>
              <a:rPr lang="en-US" sz="1400" b="1" u="sng" dirty="0" smtClean="0">
                <a:solidFill>
                  <a:schemeClr val="tx1"/>
                </a:solidFill>
              </a:rPr>
              <a:t>)</a:t>
            </a:r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A – B (2</a:t>
            </a:r>
            <a:r>
              <a:rPr lang="en-US" sz="1400" b="1" u="sng" dirty="0" smtClean="0">
                <a:solidFill>
                  <a:schemeClr val="tx1"/>
                </a:solidFill>
              </a:rPr>
              <a:t>)</a:t>
            </a:r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C – E (2</a:t>
            </a:r>
            <a:r>
              <a:rPr lang="en-US" sz="1400" b="1" u="sng" dirty="0" smtClean="0">
                <a:solidFill>
                  <a:schemeClr val="tx1"/>
                </a:solidFill>
              </a:rPr>
              <a:t>)</a:t>
            </a:r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D – E (2</a:t>
            </a:r>
            <a:r>
              <a:rPr lang="en-US" sz="1400" b="1" dirty="0" smtClean="0">
                <a:solidFill>
                  <a:schemeClr val="tx1"/>
                </a:solidFill>
              </a:rPr>
              <a:t>)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B – D (3</a:t>
            </a:r>
            <a:r>
              <a:rPr lang="en-US" sz="1400" b="1" dirty="0" smtClean="0">
                <a:solidFill>
                  <a:srgbClr val="FF0000"/>
                </a:solidFill>
              </a:rPr>
              <a:t>)</a:t>
            </a:r>
            <a:endParaRPr lang="en-US" sz="1400" b="1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 – F (3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 – F (3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 </a:t>
            </a:r>
            <a:r>
              <a:rPr lang="en-US" dirty="0">
                <a:solidFill>
                  <a:schemeClr val="tx1"/>
                </a:solidFill>
              </a:rPr>
              <a:t>– E (4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 – C (5)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39000" y="5334000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Continue 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[D – E] is causing loop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63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Open Sans" pitchFamily="-84" charset="0"/>
              </a:rPr>
              <a:t>MST – </a:t>
            </a:r>
            <a:r>
              <a:rPr lang="en-US" dirty="0" err="1" smtClean="0">
                <a:latin typeface="Open Sans" pitchFamily="-84" charset="0"/>
              </a:rPr>
              <a:t>Kruskal’s</a:t>
            </a:r>
            <a:r>
              <a:rPr lang="en-US" dirty="0" smtClean="0">
                <a:latin typeface="Open Sans" pitchFamily="-84" charset="0"/>
              </a:rPr>
              <a:t> Algorithm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 smtClean="0">
                <a:latin typeface="Open Sans" pitchFamily="-84" charset="0"/>
              </a:rPr>
              <a:t>Simulation :</a:t>
            </a:r>
          </a:p>
          <a:p>
            <a:pPr>
              <a:buNone/>
            </a:pP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NULL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 – C (1)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 – D (1)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 – F (1)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 – B (2)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 – E (2)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[Continue]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9600" y="2602061"/>
            <a:ext cx="685800" cy="4103539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V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32" name="Oval 31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33" name="Oval 32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35" name="Oval 34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36" name="Oval 35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</a:t>
            </a:r>
            <a:endParaRPr lang="en-US" sz="2000" dirty="0"/>
          </a:p>
        </p:txBody>
      </p:sp>
      <p:cxnSp>
        <p:nvCxnSpPr>
          <p:cNvPr id="37" name="Straight Connector 36"/>
          <p:cNvCxnSpPr>
            <a:stCxn id="30" idx="7"/>
            <a:endCxn id="32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5"/>
            <a:endCxn id="33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6"/>
            <a:endCxn id="3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4"/>
            <a:endCxn id="3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6"/>
            <a:endCxn id="3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4"/>
            <a:endCxn id="33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3"/>
            <a:endCxn id="33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5"/>
            <a:endCxn id="3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6" name="Straight Connector 45"/>
          <p:cNvCxnSpPr>
            <a:stCxn id="30" idx="4"/>
            <a:endCxn id="45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7"/>
            <a:endCxn id="3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4"/>
            <a:endCxn id="45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143000" y="2590800"/>
            <a:ext cx="19050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Adjacency List [SORTED]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A – C (1</a:t>
            </a:r>
            <a:r>
              <a:rPr lang="en-US" sz="1400" b="1" u="sng" dirty="0" smtClean="0">
                <a:solidFill>
                  <a:schemeClr val="tx1"/>
                </a:solidFill>
              </a:rPr>
              <a:t>)</a:t>
            </a:r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C – D (1</a:t>
            </a:r>
            <a:r>
              <a:rPr lang="en-US" sz="1400" b="1" u="sng" dirty="0" smtClean="0">
                <a:solidFill>
                  <a:schemeClr val="tx1"/>
                </a:solidFill>
              </a:rPr>
              <a:t>)</a:t>
            </a:r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E – F (1</a:t>
            </a:r>
            <a:r>
              <a:rPr lang="en-US" sz="1400" b="1" u="sng" dirty="0" smtClean="0">
                <a:solidFill>
                  <a:schemeClr val="tx1"/>
                </a:solidFill>
              </a:rPr>
              <a:t>)</a:t>
            </a:r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A – B (2</a:t>
            </a:r>
            <a:r>
              <a:rPr lang="en-US" sz="1400" b="1" u="sng" dirty="0" smtClean="0">
                <a:solidFill>
                  <a:schemeClr val="tx1"/>
                </a:solidFill>
              </a:rPr>
              <a:t>)</a:t>
            </a:r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C – E (2</a:t>
            </a:r>
            <a:r>
              <a:rPr lang="en-US" sz="1400" b="1" u="sng" dirty="0" smtClean="0">
                <a:solidFill>
                  <a:schemeClr val="tx1"/>
                </a:solidFill>
              </a:rPr>
              <a:t>)</a:t>
            </a:r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D – E (2</a:t>
            </a:r>
            <a:r>
              <a:rPr lang="en-US" sz="1400" b="1" dirty="0" smtClean="0">
                <a:solidFill>
                  <a:schemeClr val="tx1"/>
                </a:solidFill>
              </a:rPr>
              <a:t>)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B – D (3</a:t>
            </a:r>
            <a:r>
              <a:rPr lang="en-US" sz="1400" b="1" dirty="0" smtClean="0">
                <a:solidFill>
                  <a:schemeClr val="tx1"/>
                </a:solidFill>
              </a:rPr>
              <a:t>)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C – F (3</a:t>
            </a:r>
            <a:r>
              <a:rPr lang="en-US" sz="1400" b="1" dirty="0" smtClean="0">
                <a:solidFill>
                  <a:srgbClr val="FF0000"/>
                </a:solidFill>
              </a:rPr>
              <a:t>)</a:t>
            </a:r>
            <a:endParaRPr lang="en-US" sz="1400" b="1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 – F (3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 </a:t>
            </a:r>
            <a:r>
              <a:rPr lang="en-US" dirty="0">
                <a:solidFill>
                  <a:schemeClr val="tx1"/>
                </a:solidFill>
              </a:rPr>
              <a:t>– E (4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 – C (5)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39000" y="5334000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Continue 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[B – D] is causing loop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92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Open Sans" pitchFamily="-84" charset="0"/>
              </a:rPr>
              <a:t>MST – </a:t>
            </a:r>
            <a:r>
              <a:rPr lang="en-US" dirty="0" err="1" smtClean="0">
                <a:latin typeface="Open Sans" pitchFamily="-84" charset="0"/>
              </a:rPr>
              <a:t>Kruskal’s</a:t>
            </a:r>
            <a:r>
              <a:rPr lang="en-US" dirty="0" smtClean="0">
                <a:latin typeface="Open Sans" pitchFamily="-84" charset="0"/>
              </a:rPr>
              <a:t> Algorithm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 smtClean="0">
                <a:latin typeface="Open Sans" pitchFamily="-84" charset="0"/>
              </a:rPr>
              <a:t>Simulation :</a:t>
            </a:r>
          </a:p>
          <a:p>
            <a:pPr>
              <a:buNone/>
            </a:pP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NULL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 – C (1)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 – D (1)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 – F (1)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 – B (2)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 – E (2)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[Continue]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9600" y="2602061"/>
            <a:ext cx="685800" cy="4103539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V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32" name="Oval 31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33" name="Oval 32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35" name="Oval 34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36" name="Oval 35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</a:t>
            </a:r>
            <a:endParaRPr lang="en-US" sz="2000" dirty="0"/>
          </a:p>
        </p:txBody>
      </p:sp>
      <p:cxnSp>
        <p:nvCxnSpPr>
          <p:cNvPr id="37" name="Straight Connector 36"/>
          <p:cNvCxnSpPr>
            <a:stCxn id="30" idx="7"/>
            <a:endCxn id="32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5"/>
            <a:endCxn id="33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6"/>
            <a:endCxn id="3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4"/>
            <a:endCxn id="3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6"/>
            <a:endCxn id="3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4"/>
            <a:endCxn id="33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3"/>
            <a:endCxn id="33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5"/>
            <a:endCxn id="3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6" name="Straight Connector 45"/>
          <p:cNvCxnSpPr>
            <a:stCxn id="30" idx="4"/>
            <a:endCxn id="45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7"/>
            <a:endCxn id="3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4"/>
            <a:endCxn id="45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143000" y="2590800"/>
            <a:ext cx="19050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Adjacency List [SORTED]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A – C (1</a:t>
            </a:r>
            <a:r>
              <a:rPr lang="en-US" sz="1400" b="1" u="sng" dirty="0" smtClean="0">
                <a:solidFill>
                  <a:schemeClr val="tx1"/>
                </a:solidFill>
              </a:rPr>
              <a:t>)</a:t>
            </a:r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C – D (1</a:t>
            </a:r>
            <a:r>
              <a:rPr lang="en-US" sz="1400" b="1" u="sng" dirty="0" smtClean="0">
                <a:solidFill>
                  <a:schemeClr val="tx1"/>
                </a:solidFill>
              </a:rPr>
              <a:t>)</a:t>
            </a:r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E – F (1</a:t>
            </a:r>
            <a:r>
              <a:rPr lang="en-US" sz="1400" b="1" u="sng" dirty="0" smtClean="0">
                <a:solidFill>
                  <a:schemeClr val="tx1"/>
                </a:solidFill>
              </a:rPr>
              <a:t>)</a:t>
            </a:r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A – B (2</a:t>
            </a:r>
            <a:r>
              <a:rPr lang="en-US" sz="1400" b="1" u="sng" dirty="0" smtClean="0">
                <a:solidFill>
                  <a:schemeClr val="tx1"/>
                </a:solidFill>
              </a:rPr>
              <a:t>)</a:t>
            </a:r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C – E (2</a:t>
            </a:r>
            <a:r>
              <a:rPr lang="en-US" sz="1400" b="1" u="sng" dirty="0" smtClean="0">
                <a:solidFill>
                  <a:schemeClr val="tx1"/>
                </a:solidFill>
              </a:rPr>
              <a:t>)</a:t>
            </a:r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D – E (2</a:t>
            </a:r>
            <a:r>
              <a:rPr lang="en-US" sz="1400" b="1" dirty="0" smtClean="0">
                <a:solidFill>
                  <a:schemeClr val="tx1"/>
                </a:solidFill>
              </a:rPr>
              <a:t>)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B – D (3</a:t>
            </a:r>
            <a:r>
              <a:rPr lang="en-US" sz="1400" b="1" dirty="0" smtClean="0">
                <a:solidFill>
                  <a:schemeClr val="tx1"/>
                </a:solidFill>
              </a:rPr>
              <a:t>)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C – F (3</a:t>
            </a:r>
            <a:r>
              <a:rPr lang="en-US" sz="1400" b="1" dirty="0" smtClean="0">
                <a:solidFill>
                  <a:schemeClr val="tx1"/>
                </a:solidFill>
              </a:rPr>
              <a:t>)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A – F (3</a:t>
            </a:r>
            <a:r>
              <a:rPr lang="en-US" sz="1400" b="1" dirty="0" smtClean="0">
                <a:solidFill>
                  <a:srgbClr val="FF0000"/>
                </a:solidFill>
              </a:rPr>
              <a:t>)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 </a:t>
            </a:r>
            <a:r>
              <a:rPr lang="en-US" dirty="0">
                <a:solidFill>
                  <a:schemeClr val="tx1"/>
                </a:solidFill>
              </a:rPr>
              <a:t>– E (4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 – C (5)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39000" y="5334000"/>
            <a:ext cx="1830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Continue 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[C – F] is causing loop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97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Open Sans" pitchFamily="-84" charset="0"/>
              </a:rPr>
              <a:t>MST – </a:t>
            </a:r>
            <a:r>
              <a:rPr lang="en-US" dirty="0" err="1" smtClean="0">
                <a:latin typeface="Open Sans" pitchFamily="-84" charset="0"/>
              </a:rPr>
              <a:t>Kruskal’s</a:t>
            </a:r>
            <a:r>
              <a:rPr lang="en-US" dirty="0" smtClean="0">
                <a:latin typeface="Open Sans" pitchFamily="-84" charset="0"/>
              </a:rPr>
              <a:t> Algorithm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 smtClean="0">
                <a:latin typeface="Open Sans" pitchFamily="-84" charset="0"/>
              </a:rPr>
              <a:t>Simulation :</a:t>
            </a:r>
          </a:p>
          <a:p>
            <a:pPr>
              <a:buNone/>
            </a:pP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NULL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 – C (1)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 – D (1)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 – F (1)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 – B (2)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 – E (2)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[Continue]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9600" y="2602061"/>
            <a:ext cx="685800" cy="4103539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V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32" name="Oval 31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33" name="Oval 32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35" name="Oval 34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36" name="Oval 35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</a:t>
            </a:r>
            <a:endParaRPr lang="en-US" sz="2000" dirty="0"/>
          </a:p>
        </p:txBody>
      </p:sp>
      <p:cxnSp>
        <p:nvCxnSpPr>
          <p:cNvPr id="37" name="Straight Connector 36"/>
          <p:cNvCxnSpPr>
            <a:stCxn id="30" idx="7"/>
            <a:endCxn id="32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5"/>
            <a:endCxn id="33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6"/>
            <a:endCxn id="3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4"/>
            <a:endCxn id="3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6"/>
            <a:endCxn id="3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4"/>
            <a:endCxn id="33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3"/>
            <a:endCxn id="33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5"/>
            <a:endCxn id="3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6" name="Straight Connector 45"/>
          <p:cNvCxnSpPr>
            <a:stCxn id="30" idx="4"/>
            <a:endCxn id="45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7"/>
            <a:endCxn id="3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4"/>
            <a:endCxn id="45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143000" y="2590800"/>
            <a:ext cx="19050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Adjacency List [SORTED]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A – C (1</a:t>
            </a:r>
            <a:r>
              <a:rPr lang="en-US" sz="1400" b="1" u="sng" dirty="0" smtClean="0">
                <a:solidFill>
                  <a:schemeClr val="tx1"/>
                </a:solidFill>
              </a:rPr>
              <a:t>)</a:t>
            </a:r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C – D (1</a:t>
            </a:r>
            <a:r>
              <a:rPr lang="en-US" sz="1400" b="1" u="sng" dirty="0" smtClean="0">
                <a:solidFill>
                  <a:schemeClr val="tx1"/>
                </a:solidFill>
              </a:rPr>
              <a:t>)</a:t>
            </a:r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E – F (1</a:t>
            </a:r>
            <a:r>
              <a:rPr lang="en-US" sz="1400" b="1" u="sng" dirty="0" smtClean="0">
                <a:solidFill>
                  <a:schemeClr val="tx1"/>
                </a:solidFill>
              </a:rPr>
              <a:t>)</a:t>
            </a:r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A – B (2</a:t>
            </a:r>
            <a:r>
              <a:rPr lang="en-US" sz="1400" b="1" u="sng" dirty="0" smtClean="0">
                <a:solidFill>
                  <a:schemeClr val="tx1"/>
                </a:solidFill>
              </a:rPr>
              <a:t>)</a:t>
            </a:r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C – E (2</a:t>
            </a:r>
            <a:r>
              <a:rPr lang="en-US" sz="1400" b="1" u="sng" dirty="0" smtClean="0">
                <a:solidFill>
                  <a:schemeClr val="tx1"/>
                </a:solidFill>
              </a:rPr>
              <a:t>)</a:t>
            </a:r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D – E (2</a:t>
            </a:r>
            <a:r>
              <a:rPr lang="en-US" sz="1400" b="1" dirty="0" smtClean="0">
                <a:solidFill>
                  <a:schemeClr val="tx1"/>
                </a:solidFill>
              </a:rPr>
              <a:t>)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B – D (3</a:t>
            </a:r>
            <a:r>
              <a:rPr lang="en-US" sz="1400" b="1" dirty="0" smtClean="0">
                <a:solidFill>
                  <a:schemeClr val="tx1"/>
                </a:solidFill>
              </a:rPr>
              <a:t>)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C – F (3</a:t>
            </a:r>
            <a:r>
              <a:rPr lang="en-US" sz="1400" b="1" dirty="0" smtClean="0">
                <a:solidFill>
                  <a:schemeClr val="tx1"/>
                </a:solidFill>
              </a:rPr>
              <a:t>)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A – F (3</a:t>
            </a:r>
            <a:r>
              <a:rPr lang="en-US" sz="1400" b="1" dirty="0" smtClean="0">
                <a:solidFill>
                  <a:schemeClr val="tx1"/>
                </a:solidFill>
              </a:rPr>
              <a:t>) 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B </a:t>
            </a:r>
            <a:r>
              <a:rPr lang="en-US" sz="1400" b="1" dirty="0">
                <a:solidFill>
                  <a:srgbClr val="FF0000"/>
                </a:solidFill>
              </a:rPr>
              <a:t>– E (4</a:t>
            </a:r>
            <a:r>
              <a:rPr lang="en-US" sz="1400" b="1" dirty="0" smtClean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 – C (5)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39000" y="5334000"/>
            <a:ext cx="1825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Continue 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[A – F] is causing loop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97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Open Sans" pitchFamily="-84" charset="0"/>
              </a:rPr>
              <a:t>MST – </a:t>
            </a:r>
            <a:r>
              <a:rPr lang="en-US" dirty="0" err="1" smtClean="0">
                <a:latin typeface="Open Sans" pitchFamily="-84" charset="0"/>
              </a:rPr>
              <a:t>Kruskal’s</a:t>
            </a:r>
            <a:r>
              <a:rPr lang="en-US" dirty="0" smtClean="0">
                <a:latin typeface="Open Sans" pitchFamily="-84" charset="0"/>
              </a:rPr>
              <a:t> Algorithm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 smtClean="0">
                <a:latin typeface="Open Sans" pitchFamily="-84" charset="0"/>
              </a:rPr>
              <a:t>Simulation :</a:t>
            </a:r>
          </a:p>
          <a:p>
            <a:pPr>
              <a:buNone/>
            </a:pP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NULL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 – C (1)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 – D (1)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 – F (1)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 – B (2)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 – E (2)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[Continue]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9600" y="2602061"/>
            <a:ext cx="685800" cy="4103539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V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32" name="Oval 31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33" name="Oval 32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35" name="Oval 34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36" name="Oval 35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</a:t>
            </a:r>
            <a:endParaRPr lang="en-US" sz="2000" dirty="0"/>
          </a:p>
        </p:txBody>
      </p:sp>
      <p:cxnSp>
        <p:nvCxnSpPr>
          <p:cNvPr id="37" name="Straight Connector 36"/>
          <p:cNvCxnSpPr>
            <a:stCxn id="30" idx="7"/>
            <a:endCxn id="32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5"/>
            <a:endCxn id="33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6"/>
            <a:endCxn id="3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4"/>
            <a:endCxn id="3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6"/>
            <a:endCxn id="3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4"/>
            <a:endCxn id="33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3"/>
            <a:endCxn id="33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5"/>
            <a:endCxn id="3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6" name="Straight Connector 45"/>
          <p:cNvCxnSpPr>
            <a:stCxn id="30" idx="4"/>
            <a:endCxn id="45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7"/>
            <a:endCxn id="3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4"/>
            <a:endCxn id="45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143000" y="2590800"/>
            <a:ext cx="19050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Adjacency List [SORTED]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A – C (1</a:t>
            </a:r>
            <a:r>
              <a:rPr lang="en-US" sz="1400" b="1" u="sng" dirty="0" smtClean="0">
                <a:solidFill>
                  <a:schemeClr val="tx1"/>
                </a:solidFill>
              </a:rPr>
              <a:t>)</a:t>
            </a:r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C – D (1</a:t>
            </a:r>
            <a:r>
              <a:rPr lang="en-US" sz="1400" b="1" u="sng" dirty="0" smtClean="0">
                <a:solidFill>
                  <a:schemeClr val="tx1"/>
                </a:solidFill>
              </a:rPr>
              <a:t>)</a:t>
            </a:r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E – F (1</a:t>
            </a:r>
            <a:r>
              <a:rPr lang="en-US" sz="1400" b="1" u="sng" dirty="0" smtClean="0">
                <a:solidFill>
                  <a:schemeClr val="tx1"/>
                </a:solidFill>
              </a:rPr>
              <a:t>)</a:t>
            </a:r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A – B (2</a:t>
            </a:r>
            <a:r>
              <a:rPr lang="en-US" sz="1400" b="1" u="sng" dirty="0" smtClean="0">
                <a:solidFill>
                  <a:schemeClr val="tx1"/>
                </a:solidFill>
              </a:rPr>
              <a:t>)</a:t>
            </a:r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C – E (2</a:t>
            </a:r>
            <a:r>
              <a:rPr lang="en-US" sz="1400" b="1" u="sng" dirty="0" smtClean="0">
                <a:solidFill>
                  <a:schemeClr val="tx1"/>
                </a:solidFill>
              </a:rPr>
              <a:t>)</a:t>
            </a:r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D – E (2</a:t>
            </a:r>
            <a:r>
              <a:rPr lang="en-US" sz="1400" b="1" dirty="0" smtClean="0">
                <a:solidFill>
                  <a:schemeClr val="tx1"/>
                </a:solidFill>
              </a:rPr>
              <a:t>)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B – D (3</a:t>
            </a:r>
            <a:r>
              <a:rPr lang="en-US" sz="1400" b="1" dirty="0" smtClean="0">
                <a:solidFill>
                  <a:schemeClr val="tx1"/>
                </a:solidFill>
              </a:rPr>
              <a:t>)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C – F (3</a:t>
            </a:r>
            <a:r>
              <a:rPr lang="en-US" sz="1400" b="1" dirty="0" smtClean="0">
                <a:solidFill>
                  <a:schemeClr val="tx1"/>
                </a:solidFill>
              </a:rPr>
              <a:t>)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A – F (3</a:t>
            </a:r>
            <a:r>
              <a:rPr lang="en-US" sz="1400" b="1" dirty="0" smtClean="0">
                <a:solidFill>
                  <a:schemeClr val="tx1"/>
                </a:solidFill>
              </a:rPr>
              <a:t>) 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B </a:t>
            </a:r>
            <a:r>
              <a:rPr lang="en-US" sz="1400" b="1" dirty="0">
                <a:solidFill>
                  <a:schemeClr val="tx1"/>
                </a:solidFill>
              </a:rPr>
              <a:t>– E (4</a:t>
            </a:r>
            <a:r>
              <a:rPr lang="en-US" sz="1400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B – C (5)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39000" y="5334000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Continue 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[B – E] is causing loop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36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Open Sans" pitchFamily="-84" charset="0"/>
              </a:rPr>
              <a:t>MST – </a:t>
            </a:r>
            <a:r>
              <a:rPr lang="en-US" dirty="0" err="1" smtClean="0">
                <a:latin typeface="Open Sans" pitchFamily="-84" charset="0"/>
              </a:rPr>
              <a:t>Kruskal’s</a:t>
            </a:r>
            <a:r>
              <a:rPr lang="en-US" dirty="0" smtClean="0">
                <a:latin typeface="Open Sans" pitchFamily="-84" charset="0"/>
              </a:rPr>
              <a:t> Algorithm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 smtClean="0">
                <a:latin typeface="Open Sans" pitchFamily="-84" charset="0"/>
              </a:rPr>
              <a:t>Simulation :</a:t>
            </a:r>
          </a:p>
          <a:p>
            <a:pPr>
              <a:buNone/>
            </a:pP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NULL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 – C (1)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 – D (1)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 – F (1)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 – B (2)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 – E (2)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[STOP]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9600" y="2602061"/>
            <a:ext cx="685800" cy="4103539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V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32" name="Oval 31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33" name="Oval 32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35" name="Oval 34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36" name="Oval 35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</a:t>
            </a:r>
            <a:endParaRPr lang="en-US" sz="2000" dirty="0"/>
          </a:p>
        </p:txBody>
      </p:sp>
      <p:cxnSp>
        <p:nvCxnSpPr>
          <p:cNvPr id="37" name="Straight Connector 36"/>
          <p:cNvCxnSpPr>
            <a:stCxn id="30" idx="7"/>
            <a:endCxn id="32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5"/>
            <a:endCxn id="33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6"/>
            <a:endCxn id="3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4"/>
            <a:endCxn id="3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6"/>
            <a:endCxn id="3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4"/>
            <a:endCxn id="33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3"/>
            <a:endCxn id="33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5"/>
            <a:endCxn id="3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6" name="Straight Connector 45"/>
          <p:cNvCxnSpPr>
            <a:stCxn id="30" idx="4"/>
            <a:endCxn id="45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7"/>
            <a:endCxn id="3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4"/>
            <a:endCxn id="45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143000" y="2590800"/>
            <a:ext cx="19050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Adjacency List [SORTED]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A – C (1</a:t>
            </a:r>
            <a:r>
              <a:rPr lang="en-US" sz="1400" b="1" u="sng" dirty="0" smtClean="0">
                <a:solidFill>
                  <a:schemeClr val="tx1"/>
                </a:solidFill>
              </a:rPr>
              <a:t>)</a:t>
            </a:r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C – D (1</a:t>
            </a:r>
            <a:r>
              <a:rPr lang="en-US" sz="1400" b="1" u="sng" dirty="0" smtClean="0">
                <a:solidFill>
                  <a:schemeClr val="tx1"/>
                </a:solidFill>
              </a:rPr>
              <a:t>)</a:t>
            </a:r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E – F (1</a:t>
            </a:r>
            <a:r>
              <a:rPr lang="en-US" sz="1400" b="1" u="sng" dirty="0" smtClean="0">
                <a:solidFill>
                  <a:schemeClr val="tx1"/>
                </a:solidFill>
              </a:rPr>
              <a:t>)</a:t>
            </a:r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A – B (2</a:t>
            </a:r>
            <a:r>
              <a:rPr lang="en-US" sz="1400" b="1" u="sng" dirty="0" smtClean="0">
                <a:solidFill>
                  <a:schemeClr val="tx1"/>
                </a:solidFill>
              </a:rPr>
              <a:t>)</a:t>
            </a:r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C – E (2</a:t>
            </a:r>
            <a:r>
              <a:rPr lang="en-US" sz="1400" b="1" u="sng" dirty="0" smtClean="0">
                <a:solidFill>
                  <a:schemeClr val="tx1"/>
                </a:solidFill>
              </a:rPr>
              <a:t>)</a:t>
            </a:r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D – E (2</a:t>
            </a:r>
            <a:r>
              <a:rPr lang="en-US" sz="1400" b="1" dirty="0" smtClean="0">
                <a:solidFill>
                  <a:schemeClr val="tx1"/>
                </a:solidFill>
              </a:rPr>
              <a:t>)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B – D (3</a:t>
            </a:r>
            <a:r>
              <a:rPr lang="en-US" sz="1400" b="1" dirty="0" smtClean="0">
                <a:solidFill>
                  <a:schemeClr val="tx1"/>
                </a:solidFill>
              </a:rPr>
              <a:t>)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C – F (3</a:t>
            </a:r>
            <a:r>
              <a:rPr lang="en-US" sz="1400" b="1" dirty="0" smtClean="0">
                <a:solidFill>
                  <a:schemeClr val="tx1"/>
                </a:solidFill>
              </a:rPr>
              <a:t>)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A – F (3</a:t>
            </a:r>
            <a:r>
              <a:rPr lang="en-US" sz="1400" b="1" dirty="0" smtClean="0">
                <a:solidFill>
                  <a:schemeClr val="tx1"/>
                </a:solidFill>
              </a:rPr>
              <a:t>) 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B </a:t>
            </a:r>
            <a:r>
              <a:rPr lang="en-US" sz="1400" b="1" dirty="0">
                <a:solidFill>
                  <a:schemeClr val="tx1"/>
                </a:solidFill>
              </a:rPr>
              <a:t>– E (4</a:t>
            </a:r>
            <a:r>
              <a:rPr lang="en-US" sz="1400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B – C (5)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39000" y="5334000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STOP 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All edges already visited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95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Open Sans" pitchFamily="-84" charset="0"/>
              </a:rPr>
              <a:t>Graph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buFontTx/>
              <a:buNone/>
            </a:pPr>
            <a:r>
              <a:rPr lang="en-US" dirty="0" smtClean="0">
                <a:latin typeface="Open Sans" pitchFamily="-84" charset="0"/>
              </a:rPr>
              <a:t>Graph Example :</a:t>
            </a:r>
          </a:p>
          <a:p>
            <a:pPr eaLnBrk="1" hangingPunct="1">
              <a:buFontTx/>
              <a:buNone/>
            </a:pPr>
            <a:endParaRPr lang="en-US" dirty="0">
              <a:latin typeface="Open Sans" pitchFamily="-84" charset="0"/>
            </a:endParaRPr>
          </a:p>
          <a:p>
            <a:pPr eaLnBrk="1" hangingPunct="1">
              <a:buFontTx/>
              <a:buNone/>
            </a:pPr>
            <a:endParaRPr lang="en-US" dirty="0" smtClean="0">
              <a:latin typeface="Open Sans" pitchFamily="-84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Open Sans" pitchFamily="-84" charset="0"/>
            </a:endParaRPr>
          </a:p>
          <a:p>
            <a:pPr eaLnBrk="1" hangingPunct="1">
              <a:buFontTx/>
              <a:buNone/>
            </a:pPr>
            <a:endParaRPr lang="en-US" dirty="0" smtClean="0">
              <a:latin typeface="Open Sans" pitchFamily="-84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Open Sans" pitchFamily="-84" charset="0"/>
            </a:endParaRPr>
          </a:p>
          <a:p>
            <a:pPr eaLnBrk="1" hangingPunct="1">
              <a:buFontTx/>
              <a:buNone/>
            </a:pPr>
            <a:endParaRPr lang="en-US" dirty="0" smtClean="0">
              <a:latin typeface="Open Sans" pitchFamily="-84" charset="0"/>
            </a:endParaRPr>
          </a:p>
          <a:p>
            <a:pPr eaLnBrk="1" hangingPunct="1">
              <a:buFontTx/>
              <a:buNone/>
            </a:pPr>
            <a:endParaRPr lang="en-US" dirty="0" smtClean="0">
              <a:latin typeface="Open Sans" pitchFamily="-84" charset="0"/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latin typeface="Open Sans" pitchFamily="-84" charset="0"/>
              </a:rPr>
              <a:t>Degree in graph is reflected by the count of the </a:t>
            </a:r>
            <a:r>
              <a:rPr lang="en-US" b="1" dirty="0" smtClean="0">
                <a:latin typeface="Open Sans" pitchFamily="-84" charset="0"/>
              </a:rPr>
              <a:t>edges</a:t>
            </a:r>
            <a:r>
              <a:rPr lang="en-US" dirty="0" smtClean="0">
                <a:latin typeface="Open Sans" pitchFamily="-84" charset="0"/>
              </a:rPr>
              <a:t> that connected to a specific </a:t>
            </a:r>
            <a:r>
              <a:rPr lang="en-US" b="1" dirty="0" smtClean="0">
                <a:latin typeface="Open Sans" pitchFamily="-84" charset="0"/>
              </a:rPr>
              <a:t>vertex</a:t>
            </a:r>
            <a:r>
              <a:rPr lang="en-US" dirty="0" smtClean="0">
                <a:latin typeface="Open Sans" pitchFamily="-84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Open Sans" pitchFamily="-84" charset="0"/>
              </a:rPr>
              <a:t>Example : 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Open Sans" pitchFamily="-84" charset="0"/>
              </a:rPr>
              <a:t>	</a:t>
            </a:r>
            <a:r>
              <a:rPr lang="en-US" dirty="0" smtClean="0">
                <a:latin typeface="Open Sans" pitchFamily="-84" charset="0"/>
              </a:rPr>
              <a:t>Degree in A is 2,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Open Sans" pitchFamily="-84" charset="0"/>
              </a:rPr>
              <a:t>	</a:t>
            </a:r>
            <a:r>
              <a:rPr lang="en-US" dirty="0" smtClean="0">
                <a:latin typeface="Open Sans" pitchFamily="-84" charset="0"/>
              </a:rPr>
              <a:t>Degree in B is 4, etc.</a:t>
            </a:r>
          </a:p>
        </p:txBody>
      </p:sp>
      <p:sp>
        <p:nvSpPr>
          <p:cNvPr id="2" name="Oval 1"/>
          <p:cNvSpPr/>
          <p:nvPr/>
        </p:nvSpPr>
        <p:spPr>
          <a:xfrm>
            <a:off x="1524000" y="3352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2667000" y="287967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26670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3733800" y="287528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37338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</a:t>
            </a:r>
            <a:endParaRPr lang="en-US" sz="2000" dirty="0"/>
          </a:p>
        </p:txBody>
      </p:sp>
      <p:cxnSp>
        <p:nvCxnSpPr>
          <p:cNvPr id="4" name="Straight Connector 3"/>
          <p:cNvCxnSpPr>
            <a:stCxn id="2" idx="7"/>
            <a:endCxn id="7" idx="2"/>
          </p:cNvCxnSpPr>
          <p:nvPr/>
        </p:nvCxnSpPr>
        <p:spPr>
          <a:xfrm flipV="1">
            <a:off x="1914245" y="3108278"/>
            <a:ext cx="752755" cy="311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5"/>
            <a:endCxn id="8" idx="2"/>
          </p:cNvCxnSpPr>
          <p:nvPr/>
        </p:nvCxnSpPr>
        <p:spPr>
          <a:xfrm>
            <a:off x="1914245" y="3743045"/>
            <a:ext cx="752755" cy="295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6"/>
            <a:endCxn id="9" idx="2"/>
          </p:cNvCxnSpPr>
          <p:nvPr/>
        </p:nvCxnSpPr>
        <p:spPr>
          <a:xfrm flipV="1">
            <a:off x="3124200" y="3103882"/>
            <a:ext cx="609600" cy="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4"/>
            <a:endCxn id="10" idx="0"/>
          </p:cNvCxnSpPr>
          <p:nvPr/>
        </p:nvCxnSpPr>
        <p:spPr>
          <a:xfrm>
            <a:off x="3962400" y="3332482"/>
            <a:ext cx="0" cy="477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6"/>
            <a:endCxn id="10" idx="2"/>
          </p:cNvCxnSpPr>
          <p:nvPr/>
        </p:nvCxnSpPr>
        <p:spPr>
          <a:xfrm>
            <a:off x="3124200" y="40386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4"/>
            <a:endCxn id="8" idx="0"/>
          </p:cNvCxnSpPr>
          <p:nvPr/>
        </p:nvCxnSpPr>
        <p:spPr>
          <a:xfrm>
            <a:off x="2895600" y="3336878"/>
            <a:ext cx="0" cy="473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3"/>
            <a:endCxn id="8" idx="7"/>
          </p:cNvCxnSpPr>
          <p:nvPr/>
        </p:nvCxnSpPr>
        <p:spPr>
          <a:xfrm flipH="1">
            <a:off x="3057245" y="3265527"/>
            <a:ext cx="743510" cy="61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5"/>
            <a:endCxn id="10" idx="1"/>
          </p:cNvCxnSpPr>
          <p:nvPr/>
        </p:nvCxnSpPr>
        <p:spPr>
          <a:xfrm>
            <a:off x="3057245" y="3269923"/>
            <a:ext cx="743510" cy="607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92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Open Sans" pitchFamily="-84" charset="0"/>
              </a:rPr>
              <a:t>MST – </a:t>
            </a:r>
            <a:r>
              <a:rPr lang="en-US" dirty="0" err="1" smtClean="0">
                <a:latin typeface="Open Sans" pitchFamily="-84" charset="0"/>
              </a:rPr>
              <a:t>Kruskal’s</a:t>
            </a:r>
            <a:r>
              <a:rPr lang="en-US" dirty="0" smtClean="0">
                <a:latin typeface="Open Sans" pitchFamily="-84" charset="0"/>
              </a:rPr>
              <a:t> Algorithm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 smtClean="0">
                <a:latin typeface="Open Sans" pitchFamily="-84" charset="0"/>
              </a:rPr>
              <a:t>Simulation :</a:t>
            </a:r>
          </a:p>
          <a:p>
            <a:pPr>
              <a:buNone/>
            </a:pP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NULL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 – C (1)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 – D (1)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 – F (1)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 – B (2)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 – E (2)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[STOP]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9600" y="2602061"/>
            <a:ext cx="685800" cy="4103539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V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143000" y="2590800"/>
            <a:ext cx="19050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Adjacency List [SORTED]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A – C (1</a:t>
            </a:r>
            <a:r>
              <a:rPr lang="en-US" sz="1400" b="1" u="sng" dirty="0" smtClean="0">
                <a:solidFill>
                  <a:schemeClr val="tx1"/>
                </a:solidFill>
              </a:rPr>
              <a:t>)</a:t>
            </a:r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C – D (1</a:t>
            </a:r>
            <a:r>
              <a:rPr lang="en-US" sz="1400" b="1" u="sng" dirty="0" smtClean="0">
                <a:solidFill>
                  <a:schemeClr val="tx1"/>
                </a:solidFill>
              </a:rPr>
              <a:t>)</a:t>
            </a:r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E – F (1</a:t>
            </a:r>
            <a:r>
              <a:rPr lang="en-US" sz="1400" b="1" u="sng" dirty="0" smtClean="0">
                <a:solidFill>
                  <a:schemeClr val="tx1"/>
                </a:solidFill>
              </a:rPr>
              <a:t>)</a:t>
            </a:r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A – B (2</a:t>
            </a:r>
            <a:r>
              <a:rPr lang="en-US" sz="1400" b="1" u="sng" dirty="0" smtClean="0">
                <a:solidFill>
                  <a:schemeClr val="tx1"/>
                </a:solidFill>
              </a:rPr>
              <a:t>)</a:t>
            </a:r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C – E (2</a:t>
            </a:r>
            <a:r>
              <a:rPr lang="en-US" sz="1400" b="1" u="sng" dirty="0" smtClean="0">
                <a:solidFill>
                  <a:schemeClr val="tx1"/>
                </a:solidFill>
              </a:rPr>
              <a:t>)</a:t>
            </a:r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D – E (2</a:t>
            </a:r>
            <a:r>
              <a:rPr lang="en-US" sz="1400" b="1" dirty="0" smtClean="0">
                <a:solidFill>
                  <a:schemeClr val="tx1"/>
                </a:solidFill>
              </a:rPr>
              <a:t>)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B – D (3</a:t>
            </a:r>
            <a:r>
              <a:rPr lang="en-US" sz="1400" b="1" dirty="0" smtClean="0">
                <a:solidFill>
                  <a:schemeClr val="tx1"/>
                </a:solidFill>
              </a:rPr>
              <a:t>)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C – F (3</a:t>
            </a:r>
            <a:r>
              <a:rPr lang="en-US" sz="1400" b="1" dirty="0" smtClean="0">
                <a:solidFill>
                  <a:schemeClr val="tx1"/>
                </a:solidFill>
              </a:rPr>
              <a:t>)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A – F (3</a:t>
            </a:r>
            <a:r>
              <a:rPr lang="en-US" sz="1400" b="1" dirty="0" smtClean="0">
                <a:solidFill>
                  <a:schemeClr val="tx1"/>
                </a:solidFill>
              </a:rPr>
              <a:t>) 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B </a:t>
            </a:r>
            <a:r>
              <a:rPr lang="en-US" sz="1400" b="1" dirty="0">
                <a:solidFill>
                  <a:schemeClr val="tx1"/>
                </a:solidFill>
              </a:rPr>
              <a:t>– E (4</a:t>
            </a:r>
            <a:r>
              <a:rPr lang="en-US" sz="1400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B – C (5)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5562600" y="322071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63" name="Oval 62"/>
          <p:cNvSpPr/>
          <p:nvPr/>
        </p:nvSpPr>
        <p:spPr>
          <a:xfrm>
            <a:off x="6705600" y="274759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64" name="Oval 63"/>
          <p:cNvSpPr/>
          <p:nvPr/>
        </p:nvSpPr>
        <p:spPr>
          <a:xfrm>
            <a:off x="6705600" y="367791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65" name="Oval 64"/>
          <p:cNvSpPr/>
          <p:nvPr/>
        </p:nvSpPr>
        <p:spPr>
          <a:xfrm>
            <a:off x="7772400" y="2743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66" name="Oval 65"/>
          <p:cNvSpPr/>
          <p:nvPr/>
        </p:nvSpPr>
        <p:spPr>
          <a:xfrm>
            <a:off x="7772400" y="367791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</a:t>
            </a:r>
            <a:endParaRPr lang="en-US" sz="2000" dirty="0"/>
          </a:p>
        </p:txBody>
      </p:sp>
      <p:cxnSp>
        <p:nvCxnSpPr>
          <p:cNvPr id="67" name="Straight Connector 66"/>
          <p:cNvCxnSpPr>
            <a:stCxn id="62" idx="7"/>
            <a:endCxn id="63" idx="2"/>
          </p:cNvCxnSpPr>
          <p:nvPr/>
        </p:nvCxnSpPr>
        <p:spPr>
          <a:xfrm flipV="1">
            <a:off x="5952845" y="2976196"/>
            <a:ext cx="752755" cy="311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2" idx="5"/>
            <a:endCxn id="64" idx="2"/>
          </p:cNvCxnSpPr>
          <p:nvPr/>
        </p:nvCxnSpPr>
        <p:spPr>
          <a:xfrm>
            <a:off x="5952845" y="3610963"/>
            <a:ext cx="752755" cy="295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4" idx="6"/>
            <a:endCxn id="66" idx="2"/>
          </p:cNvCxnSpPr>
          <p:nvPr/>
        </p:nvCxnSpPr>
        <p:spPr>
          <a:xfrm>
            <a:off x="7162800" y="3906518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5" idx="3"/>
            <a:endCxn id="64" idx="7"/>
          </p:cNvCxnSpPr>
          <p:nvPr/>
        </p:nvCxnSpPr>
        <p:spPr>
          <a:xfrm flipH="1">
            <a:off x="7095845" y="3133445"/>
            <a:ext cx="743510" cy="61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7162800" y="471324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72" name="Straight Connector 71"/>
          <p:cNvCxnSpPr>
            <a:stCxn id="71" idx="7"/>
            <a:endCxn id="66" idx="4"/>
          </p:cNvCxnSpPr>
          <p:nvPr/>
        </p:nvCxnSpPr>
        <p:spPr>
          <a:xfrm flipV="1">
            <a:off x="7553045" y="4135118"/>
            <a:ext cx="447955" cy="64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131174" y="291003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567156" y="305294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265987" y="353941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742113" y="444319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323542" y="387970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143114" y="373243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(1)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669808" y="316216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(2)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324445" y="362951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(5)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308839" y="4435554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(3)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374904" y="301071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(4)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426519" y="5334000"/>
            <a:ext cx="1260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(Process Step)</a:t>
            </a:r>
          </a:p>
          <a:p>
            <a:r>
              <a:rPr lang="en-US" b="1" dirty="0" smtClean="0"/>
              <a:t>Edge Value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488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Open Sans" pitchFamily="-84" charset="0"/>
              </a:rPr>
              <a:t>Shortest Path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7848600" cy="4289648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dirty="0" smtClean="0">
                <a:latin typeface="Open Sans" pitchFamily="-84" charset="0"/>
              </a:rPr>
              <a:t>Shortest path is a method to find the shortest path from a given graph which specific initial and end vertex.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Open Sans" pitchFamily="-84" charset="0"/>
              </a:rPr>
              <a:t>There are several methods in implements these algorithm. In this subject, the method will be learned is </a:t>
            </a:r>
            <a:r>
              <a:rPr lang="en-US" b="1" i="1" dirty="0" err="1" smtClean="0">
                <a:latin typeface="Open Sans" pitchFamily="-84" charset="0"/>
              </a:rPr>
              <a:t>Dijkstra’s</a:t>
            </a:r>
            <a:r>
              <a:rPr lang="en-US" b="1" i="1" dirty="0" smtClean="0">
                <a:latin typeface="Open Sans" pitchFamily="-84" charset="0"/>
              </a:rPr>
              <a:t> Algorithm</a:t>
            </a:r>
            <a:r>
              <a:rPr lang="en-US" dirty="0" smtClean="0">
                <a:latin typeface="Open Sans" pitchFamily="-8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49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 smtClean="0">
                <a:latin typeface="Open Sans" pitchFamily="-84" charset="0"/>
              </a:rPr>
              <a:t>Dijkstra’s</a:t>
            </a:r>
            <a:r>
              <a:rPr lang="en-US" dirty="0" smtClean="0">
                <a:latin typeface="Open Sans" pitchFamily="-84" charset="0"/>
              </a:rPr>
              <a:t> Algorithm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7848600" cy="4289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err="1" smtClean="0">
                <a:latin typeface="Open Sans" pitchFamily="-84" charset="0"/>
              </a:rPr>
              <a:t>Dijkstra's</a:t>
            </a:r>
            <a:r>
              <a:rPr lang="en-US" b="1" u="sng" dirty="0" smtClean="0">
                <a:latin typeface="Open Sans" pitchFamily="-84" charset="0"/>
              </a:rPr>
              <a:t> </a:t>
            </a:r>
            <a:r>
              <a:rPr lang="en-US" b="1" u="sng" dirty="0">
                <a:latin typeface="Open Sans" pitchFamily="-84" charset="0"/>
              </a:rPr>
              <a:t>algorithm:</a:t>
            </a:r>
          </a:p>
          <a:p>
            <a:pPr>
              <a:buNone/>
            </a:pPr>
            <a:r>
              <a:rPr lang="en-US" dirty="0" smtClean="0">
                <a:latin typeface="Lucida Console" panose="020B0609040504020204" pitchFamily="49" charset="0"/>
              </a:rPr>
              <a:t>	</a:t>
            </a:r>
            <a:r>
              <a:rPr lang="en-US" dirty="0" err="1" smtClean="0">
                <a:latin typeface="Lucida Console" panose="020B0609040504020204" pitchFamily="49" charset="0"/>
              </a:rPr>
              <a:t>initSSSP</a:t>
            </a:r>
            <a:endParaRPr lang="en-US" dirty="0">
              <a:latin typeface="Lucida Console" panose="020B0609040504020204" pitchFamily="49" charset="0"/>
            </a:endParaRPr>
          </a:p>
          <a:p>
            <a:pPr>
              <a:buNone/>
            </a:pPr>
            <a:r>
              <a:rPr lang="en-US" dirty="0" smtClean="0">
                <a:latin typeface="Lucida Console" panose="020B0609040504020204" pitchFamily="49" charset="0"/>
              </a:rPr>
              <a:t>	while </a:t>
            </a:r>
            <a:r>
              <a:rPr lang="en-US" dirty="0">
                <a:latin typeface="Lucida Console" panose="020B0609040504020204" pitchFamily="49" charset="0"/>
              </a:rPr>
              <a:t>the priority queue PQ is not empty</a:t>
            </a:r>
          </a:p>
          <a:p>
            <a:pPr>
              <a:buNone/>
            </a:pPr>
            <a:r>
              <a:rPr lang="en-US" dirty="0" smtClean="0">
                <a:latin typeface="Lucida Console" panose="020B0609040504020204" pitchFamily="49" charset="0"/>
              </a:rPr>
              <a:t>		for </a:t>
            </a:r>
            <a:r>
              <a:rPr lang="en-US" dirty="0">
                <a:latin typeface="Lucida Console" panose="020B0609040504020204" pitchFamily="49" charset="0"/>
              </a:rPr>
              <a:t>each neighbor v of u = </a:t>
            </a:r>
            <a:r>
              <a:rPr lang="en-US" dirty="0" err="1">
                <a:latin typeface="Lucida Console" panose="020B0609040504020204" pitchFamily="49" charset="0"/>
              </a:rPr>
              <a:t>PQ.front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Lucida Console" panose="020B0609040504020204" pitchFamily="49" charset="0"/>
              </a:rPr>
              <a:t>			relax(u</a:t>
            </a:r>
            <a:r>
              <a:rPr lang="en-US" dirty="0">
                <a:latin typeface="Lucida Console" panose="020B0609040504020204" pitchFamily="49" charset="0"/>
              </a:rPr>
              <a:t>, v, w(u, v)) + update </a:t>
            </a:r>
            <a:r>
              <a:rPr lang="en-US" dirty="0" smtClean="0">
                <a:latin typeface="Lucida Console" panose="020B0609040504020204" pitchFamily="49" charset="0"/>
              </a:rPr>
              <a:t>PQ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23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Open Sans" pitchFamily="-84" charset="0"/>
              </a:rPr>
              <a:t>Dijkstra’s</a:t>
            </a:r>
            <a:r>
              <a:rPr lang="en-US" dirty="0">
                <a:latin typeface="Open Sans" pitchFamily="-84" charset="0"/>
              </a:rPr>
              <a:t> Algorithm</a:t>
            </a:r>
            <a:endParaRPr lang="en-US" dirty="0" smtClean="0">
              <a:latin typeface="Open Sans" pitchFamily="-84" charset="0"/>
            </a:endParaRP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7848600" cy="4289648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u="sng" dirty="0" err="1" smtClean="0">
                <a:latin typeface="Open Sans" pitchFamily="-84" charset="0"/>
              </a:rPr>
              <a:t>Dijkstra's</a:t>
            </a:r>
            <a:r>
              <a:rPr lang="en-US" b="1" u="sng" dirty="0" smtClean="0">
                <a:latin typeface="Open Sans" pitchFamily="-84" charset="0"/>
              </a:rPr>
              <a:t> </a:t>
            </a:r>
            <a:r>
              <a:rPr lang="en-US" b="1" u="sng" dirty="0">
                <a:latin typeface="Open Sans" pitchFamily="-84" charset="0"/>
              </a:rPr>
              <a:t>algorithm:</a:t>
            </a:r>
          </a:p>
          <a:p>
            <a:pPr>
              <a:buNone/>
            </a:pPr>
            <a:r>
              <a:rPr lang="en-US" dirty="0" smtClean="0">
                <a:latin typeface="Open Sans" pitchFamily="-84" charset="0"/>
              </a:rPr>
              <a:t>Explanation :</a:t>
            </a:r>
          </a:p>
          <a:p>
            <a:pPr marL="457200" indent="-457200">
              <a:buAutoNum type="arabicPeriod"/>
            </a:pPr>
            <a:r>
              <a:rPr lang="en-US" dirty="0" smtClean="0">
                <a:latin typeface="Open Sans" pitchFamily="-84" charset="0"/>
              </a:rPr>
              <a:t>Select the source node (initial node)</a:t>
            </a:r>
          </a:p>
          <a:p>
            <a:pPr marL="457200" indent="-457200">
              <a:buAutoNum type="arabicPeriod"/>
            </a:pPr>
            <a:r>
              <a:rPr lang="en-US" dirty="0" smtClean="0">
                <a:latin typeface="Open Sans" pitchFamily="-84" charset="0"/>
              </a:rPr>
              <a:t>Define N as empty set</a:t>
            </a:r>
          </a:p>
          <a:p>
            <a:pPr marL="457200" indent="-457200">
              <a:buAutoNum type="arabicPeriod"/>
            </a:pPr>
            <a:r>
              <a:rPr lang="en-US" dirty="0" smtClean="0">
                <a:latin typeface="Open Sans" pitchFamily="-84" charset="0"/>
              </a:rPr>
              <a:t>Label the initial node with 0, and insert it into N</a:t>
            </a:r>
          </a:p>
          <a:p>
            <a:pPr marL="457200" indent="-457200">
              <a:buAutoNum type="arabicPeriod"/>
            </a:pPr>
            <a:r>
              <a:rPr lang="en-US" dirty="0" smtClean="0">
                <a:latin typeface="Open Sans" pitchFamily="-84" charset="0"/>
              </a:rPr>
              <a:t>Repeat steps 5 to 7 until the destination node is in N or there are no mode labelled nodes in N.</a:t>
            </a:r>
          </a:p>
          <a:p>
            <a:pPr marL="457200" indent="-457200">
              <a:buAutoNum type="arabicPeriod"/>
            </a:pPr>
            <a:r>
              <a:rPr lang="en-US" dirty="0" smtClean="0">
                <a:latin typeface="Open Sans" pitchFamily="-84" charset="0"/>
              </a:rPr>
              <a:t>Consider each node that is not in N and is connected by an edge from the newly inserted node.</a:t>
            </a:r>
          </a:p>
          <a:p>
            <a:pPr marL="457200" indent="-457200">
              <a:buAutoNum type="arabicPeriod"/>
            </a:pPr>
            <a:r>
              <a:rPr lang="en-US" dirty="0" smtClean="0">
                <a:latin typeface="Open Sans" pitchFamily="-84" charset="0"/>
              </a:rPr>
              <a:t>(a) If the node that is not in N has no label then SET the label of the node = the label of the newly inserted node + the length of the edge</a:t>
            </a:r>
          </a:p>
          <a:p>
            <a:pPr marL="0" indent="0">
              <a:buNone/>
            </a:pPr>
            <a:r>
              <a:rPr lang="en-US" dirty="0">
                <a:latin typeface="Open Sans" pitchFamily="-84" charset="0"/>
              </a:rPr>
              <a:t> </a:t>
            </a:r>
            <a:r>
              <a:rPr lang="en-US" dirty="0" smtClean="0">
                <a:latin typeface="Open Sans" pitchFamily="-84" charset="0"/>
              </a:rPr>
              <a:t>      (b) Else if the node that is not in N was already labelled, then SET its new </a:t>
            </a:r>
          </a:p>
          <a:p>
            <a:pPr marL="0" indent="0">
              <a:buNone/>
            </a:pPr>
            <a:r>
              <a:rPr lang="en-US" dirty="0">
                <a:latin typeface="Open Sans" pitchFamily="-84" charset="0"/>
              </a:rPr>
              <a:t> </a:t>
            </a:r>
            <a:r>
              <a:rPr lang="en-US" dirty="0" smtClean="0">
                <a:latin typeface="Open Sans" pitchFamily="-84" charset="0"/>
              </a:rPr>
              <a:t>      label = minimum (label of newly inserted vertex + length of edge, old label)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 smtClean="0">
                <a:latin typeface="Open Sans" pitchFamily="-84" charset="0"/>
              </a:rPr>
              <a:t>Pick a node not in N that has the smallest label assigned to it and add it to N.</a:t>
            </a:r>
          </a:p>
        </p:txBody>
      </p:sp>
    </p:spTree>
    <p:extLst>
      <p:ext uri="{BB962C8B-B14F-4D97-AF65-F5344CB8AC3E}">
        <p14:creationId xmlns:p14="http://schemas.microsoft.com/office/powerpoint/2010/main" val="369105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 smtClean="0">
                <a:latin typeface="Open Sans" pitchFamily="-84" charset="0"/>
              </a:rPr>
              <a:t>Dijkstra’s</a:t>
            </a:r>
            <a:r>
              <a:rPr lang="en-US" dirty="0" smtClean="0">
                <a:latin typeface="Open Sans" pitchFamily="-84" charset="0"/>
              </a:rPr>
              <a:t> Algorithm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7848600" cy="4289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 smtClean="0">
                <a:latin typeface="Open Sans" pitchFamily="-84" charset="0"/>
              </a:rPr>
              <a:t>Simulation :</a:t>
            </a:r>
          </a:p>
          <a:p>
            <a:pPr>
              <a:buNone/>
            </a:pPr>
            <a:r>
              <a:rPr lang="en-US" sz="1800" dirty="0" smtClean="0">
                <a:latin typeface="Open Sans" pitchFamily="-84" charset="0"/>
              </a:rPr>
              <a:t>Find the shortest path from node A to F using </a:t>
            </a:r>
            <a:r>
              <a:rPr lang="en-US" sz="1800" b="1" i="1" dirty="0" err="1" smtClean="0">
                <a:latin typeface="Open Sans" pitchFamily="-84" charset="0"/>
              </a:rPr>
              <a:t>Dikjstra’s</a:t>
            </a:r>
            <a:r>
              <a:rPr lang="en-US" sz="1800" b="1" i="1" dirty="0" smtClean="0">
                <a:latin typeface="Open Sans" pitchFamily="-84" charset="0"/>
              </a:rPr>
              <a:t> Algorithm</a:t>
            </a:r>
            <a:r>
              <a:rPr lang="en-US" sz="1800" dirty="0" smtClean="0">
                <a:latin typeface="Open Sans" pitchFamily="-84" charset="0"/>
              </a:rPr>
              <a:t>!</a:t>
            </a:r>
          </a:p>
          <a:p>
            <a:pPr>
              <a:buNone/>
            </a:pP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752600" y="4191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20" name="Oval 19"/>
          <p:cNvSpPr/>
          <p:nvPr/>
        </p:nvSpPr>
        <p:spPr>
          <a:xfrm>
            <a:off x="2895600" y="371787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21" name="Oval 20"/>
          <p:cNvSpPr/>
          <p:nvPr/>
        </p:nvSpPr>
        <p:spPr>
          <a:xfrm>
            <a:off x="2895600" y="4648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22" name="Oval 21"/>
          <p:cNvSpPr/>
          <p:nvPr/>
        </p:nvSpPr>
        <p:spPr>
          <a:xfrm>
            <a:off x="3962400" y="371348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23" name="Oval 22"/>
          <p:cNvSpPr/>
          <p:nvPr/>
        </p:nvSpPr>
        <p:spPr>
          <a:xfrm>
            <a:off x="3962400" y="4648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</a:t>
            </a:r>
            <a:endParaRPr lang="en-US" sz="2000" dirty="0"/>
          </a:p>
        </p:txBody>
      </p:sp>
      <p:cxnSp>
        <p:nvCxnSpPr>
          <p:cNvPr id="24" name="Straight Connector 23"/>
          <p:cNvCxnSpPr>
            <a:stCxn id="19" idx="7"/>
            <a:endCxn id="20" idx="2"/>
          </p:cNvCxnSpPr>
          <p:nvPr/>
        </p:nvCxnSpPr>
        <p:spPr>
          <a:xfrm flipV="1">
            <a:off x="2142845" y="3946478"/>
            <a:ext cx="752755" cy="311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5"/>
            <a:endCxn id="21" idx="2"/>
          </p:cNvCxnSpPr>
          <p:nvPr/>
        </p:nvCxnSpPr>
        <p:spPr>
          <a:xfrm>
            <a:off x="2142845" y="4581245"/>
            <a:ext cx="752755" cy="295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6"/>
            <a:endCxn id="22" idx="2"/>
          </p:cNvCxnSpPr>
          <p:nvPr/>
        </p:nvCxnSpPr>
        <p:spPr>
          <a:xfrm flipV="1">
            <a:off x="3352800" y="3942082"/>
            <a:ext cx="609600" cy="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2" idx="4"/>
            <a:endCxn id="23" idx="0"/>
          </p:cNvCxnSpPr>
          <p:nvPr/>
        </p:nvCxnSpPr>
        <p:spPr>
          <a:xfrm>
            <a:off x="4191000" y="4170682"/>
            <a:ext cx="0" cy="477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6"/>
            <a:endCxn id="23" idx="2"/>
          </p:cNvCxnSpPr>
          <p:nvPr/>
        </p:nvCxnSpPr>
        <p:spPr>
          <a:xfrm>
            <a:off x="3352800" y="48768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0" idx="4"/>
            <a:endCxn id="21" idx="0"/>
          </p:cNvCxnSpPr>
          <p:nvPr/>
        </p:nvCxnSpPr>
        <p:spPr>
          <a:xfrm>
            <a:off x="3124200" y="4175078"/>
            <a:ext cx="0" cy="473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3"/>
            <a:endCxn id="21" idx="7"/>
          </p:cNvCxnSpPr>
          <p:nvPr/>
        </p:nvCxnSpPr>
        <p:spPr>
          <a:xfrm flipH="1">
            <a:off x="3285845" y="4103727"/>
            <a:ext cx="743510" cy="61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0" idx="5"/>
            <a:endCxn id="23" idx="1"/>
          </p:cNvCxnSpPr>
          <p:nvPr/>
        </p:nvCxnSpPr>
        <p:spPr>
          <a:xfrm>
            <a:off x="3285845" y="4108123"/>
            <a:ext cx="743510" cy="607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352800" y="568353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" name="Straight Connector 3"/>
          <p:cNvCxnSpPr>
            <a:stCxn id="19" idx="4"/>
            <a:endCxn id="32" idx="2"/>
          </p:cNvCxnSpPr>
          <p:nvPr/>
        </p:nvCxnSpPr>
        <p:spPr>
          <a:xfrm>
            <a:off x="1981200" y="4648200"/>
            <a:ext cx="1371600" cy="1263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2" idx="7"/>
            <a:endCxn id="23" idx="4"/>
          </p:cNvCxnSpPr>
          <p:nvPr/>
        </p:nvCxnSpPr>
        <p:spPr>
          <a:xfrm flipV="1">
            <a:off x="3743045" y="5105400"/>
            <a:ext cx="447955" cy="64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1" idx="4"/>
            <a:endCxn id="32" idx="1"/>
          </p:cNvCxnSpPr>
          <p:nvPr/>
        </p:nvCxnSpPr>
        <p:spPr>
          <a:xfrm>
            <a:off x="3124200" y="5105400"/>
            <a:ext cx="295555" cy="64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21174" y="388031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562319" y="367616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149974" y="42811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757156" y="402322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786562" y="448289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95599" y="430001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455987" y="45097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532187" y="528944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51465" y="51954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932113" y="541347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504297" y="484335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1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 smtClean="0">
                <a:latin typeface="Open Sans" pitchFamily="-84" charset="0"/>
              </a:rPr>
              <a:t>Dijkstra’s</a:t>
            </a:r>
            <a:r>
              <a:rPr lang="en-US" dirty="0" smtClean="0">
                <a:latin typeface="Open Sans" pitchFamily="-84" charset="0"/>
              </a:rPr>
              <a:t> Algorithm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7848600" cy="4289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 smtClean="0">
                <a:latin typeface="Open Sans" pitchFamily="-84" charset="0"/>
              </a:rPr>
              <a:t>Simulation :</a:t>
            </a:r>
          </a:p>
          <a:p>
            <a:pPr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Answer : the shortest path is </a:t>
            </a:r>
            <a:r>
              <a:rPr lang="en-US" sz="1600" b="1" u="sng" dirty="0" smtClean="0">
                <a:latin typeface="Lucida Console" panose="020B0609040504020204" pitchFamily="49" charset="0"/>
              </a:rPr>
              <a:t>A – C – D – E – F</a:t>
            </a:r>
            <a:r>
              <a:rPr lang="en-US" sz="1600" dirty="0" smtClean="0">
                <a:latin typeface="Lucida Console" panose="020B0609040504020204" pitchFamily="49" charset="0"/>
              </a:rPr>
              <a:t> with </a:t>
            </a:r>
            <a:r>
              <a:rPr lang="en-US" sz="1600" b="1" u="sng" dirty="0" smtClean="0">
                <a:latin typeface="Lucida Console" panose="020B0609040504020204" pitchFamily="49" charset="0"/>
              </a:rPr>
              <a:t>4 cost </a:t>
            </a:r>
            <a:r>
              <a:rPr lang="en-US" sz="1600" i="1" dirty="0" smtClean="0">
                <a:latin typeface="Lucida Console" panose="020B0609040504020204" pitchFamily="49" charset="0"/>
              </a:rPr>
              <a:t>or </a:t>
            </a:r>
            <a:r>
              <a:rPr lang="en-US" sz="1600" b="1" u="sng" dirty="0" smtClean="0">
                <a:latin typeface="Lucida Console" panose="020B0609040504020204" pitchFamily="49" charset="0"/>
              </a:rPr>
              <a:t>A – C – F</a:t>
            </a:r>
            <a:r>
              <a:rPr lang="en-US" sz="1600" dirty="0" smtClean="0">
                <a:latin typeface="Lucida Console" panose="020B0609040504020204" pitchFamily="49" charset="0"/>
              </a:rPr>
              <a:t> with </a:t>
            </a:r>
            <a:r>
              <a:rPr lang="en-US" sz="1600" b="1" u="sng" dirty="0" smtClean="0">
                <a:latin typeface="Lucida Console" panose="020B0609040504020204" pitchFamily="49" charset="0"/>
              </a:rPr>
              <a:t>4 cost</a:t>
            </a:r>
            <a:r>
              <a:rPr lang="en-US" sz="1600" dirty="0" smtClean="0">
                <a:latin typeface="Lucida Console" panose="020B0609040504020204" pitchFamily="49" charset="0"/>
              </a:rPr>
              <a:t> </a:t>
            </a:r>
            <a:r>
              <a:rPr lang="en-US" sz="1600" i="1" dirty="0" smtClean="0">
                <a:latin typeface="Lucida Console" panose="020B0609040504020204" pitchFamily="49" charset="0"/>
              </a:rPr>
              <a:t>or</a:t>
            </a:r>
            <a:r>
              <a:rPr lang="en-US" sz="1600" dirty="0" smtClean="0">
                <a:latin typeface="Lucida Console" panose="020B0609040504020204" pitchFamily="49" charset="0"/>
              </a:rPr>
              <a:t> </a:t>
            </a:r>
            <a:r>
              <a:rPr lang="en-US" sz="1600" b="1" u="sng" dirty="0" smtClean="0">
                <a:latin typeface="Lucida Console" panose="020B0609040504020204" pitchFamily="49" charset="0"/>
              </a:rPr>
              <a:t>A – F</a:t>
            </a:r>
            <a:r>
              <a:rPr lang="en-US" sz="1600" dirty="0" smtClean="0">
                <a:latin typeface="Lucida Console" panose="020B0609040504020204" pitchFamily="49" charset="0"/>
              </a:rPr>
              <a:t> with </a:t>
            </a:r>
            <a:r>
              <a:rPr lang="en-US" sz="1600" b="1" u="sng" dirty="0" smtClean="0">
                <a:latin typeface="Lucida Console" panose="020B0609040504020204" pitchFamily="49" charset="0"/>
              </a:rPr>
              <a:t>4 cost</a:t>
            </a:r>
            <a:r>
              <a:rPr lang="en-US" sz="1600" dirty="0" smtClean="0">
                <a:latin typeface="Lucida Console" panose="020B0609040504020204" pitchFamily="49" charset="0"/>
              </a:rPr>
              <a:t>.</a:t>
            </a:r>
          </a:p>
        </p:txBody>
      </p:sp>
      <p:sp>
        <p:nvSpPr>
          <p:cNvPr id="19" name="Oval 18"/>
          <p:cNvSpPr/>
          <p:nvPr/>
        </p:nvSpPr>
        <p:spPr>
          <a:xfrm>
            <a:off x="1752600" y="4191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20" name="Oval 19"/>
          <p:cNvSpPr/>
          <p:nvPr/>
        </p:nvSpPr>
        <p:spPr>
          <a:xfrm>
            <a:off x="2895600" y="371787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21" name="Oval 20"/>
          <p:cNvSpPr/>
          <p:nvPr/>
        </p:nvSpPr>
        <p:spPr>
          <a:xfrm>
            <a:off x="2895600" y="4648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22" name="Oval 21"/>
          <p:cNvSpPr/>
          <p:nvPr/>
        </p:nvSpPr>
        <p:spPr>
          <a:xfrm>
            <a:off x="3962400" y="371348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23" name="Oval 22"/>
          <p:cNvSpPr/>
          <p:nvPr/>
        </p:nvSpPr>
        <p:spPr>
          <a:xfrm>
            <a:off x="3962400" y="4648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</a:t>
            </a:r>
            <a:endParaRPr lang="en-US" sz="2000" dirty="0"/>
          </a:p>
        </p:txBody>
      </p:sp>
      <p:cxnSp>
        <p:nvCxnSpPr>
          <p:cNvPr id="24" name="Straight Connector 23"/>
          <p:cNvCxnSpPr>
            <a:stCxn id="19" idx="7"/>
            <a:endCxn id="20" idx="2"/>
          </p:cNvCxnSpPr>
          <p:nvPr/>
        </p:nvCxnSpPr>
        <p:spPr>
          <a:xfrm flipV="1">
            <a:off x="2142845" y="3946478"/>
            <a:ext cx="752755" cy="311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5"/>
            <a:endCxn id="21" idx="2"/>
          </p:cNvCxnSpPr>
          <p:nvPr/>
        </p:nvCxnSpPr>
        <p:spPr>
          <a:xfrm>
            <a:off x="2142845" y="4581245"/>
            <a:ext cx="752755" cy="29555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6"/>
            <a:endCxn id="22" idx="2"/>
          </p:cNvCxnSpPr>
          <p:nvPr/>
        </p:nvCxnSpPr>
        <p:spPr>
          <a:xfrm flipV="1">
            <a:off x="3352800" y="3942082"/>
            <a:ext cx="609600" cy="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2" idx="4"/>
            <a:endCxn id="23" idx="0"/>
          </p:cNvCxnSpPr>
          <p:nvPr/>
        </p:nvCxnSpPr>
        <p:spPr>
          <a:xfrm>
            <a:off x="4191000" y="4170682"/>
            <a:ext cx="0" cy="47751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6"/>
            <a:endCxn id="23" idx="2"/>
          </p:cNvCxnSpPr>
          <p:nvPr/>
        </p:nvCxnSpPr>
        <p:spPr>
          <a:xfrm>
            <a:off x="3352800" y="48768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0" idx="4"/>
            <a:endCxn id="21" idx="0"/>
          </p:cNvCxnSpPr>
          <p:nvPr/>
        </p:nvCxnSpPr>
        <p:spPr>
          <a:xfrm>
            <a:off x="3124200" y="4175078"/>
            <a:ext cx="0" cy="473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3"/>
            <a:endCxn id="21" idx="7"/>
          </p:cNvCxnSpPr>
          <p:nvPr/>
        </p:nvCxnSpPr>
        <p:spPr>
          <a:xfrm flipH="1">
            <a:off x="3285845" y="4103727"/>
            <a:ext cx="743510" cy="61142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0" idx="5"/>
            <a:endCxn id="23" idx="1"/>
          </p:cNvCxnSpPr>
          <p:nvPr/>
        </p:nvCxnSpPr>
        <p:spPr>
          <a:xfrm>
            <a:off x="3285845" y="4108123"/>
            <a:ext cx="743510" cy="607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352800" y="568353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" name="Straight Connector 3"/>
          <p:cNvCxnSpPr>
            <a:stCxn id="19" idx="4"/>
            <a:endCxn id="32" idx="2"/>
          </p:cNvCxnSpPr>
          <p:nvPr/>
        </p:nvCxnSpPr>
        <p:spPr>
          <a:xfrm>
            <a:off x="1981200" y="4648200"/>
            <a:ext cx="1371600" cy="12639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2" idx="7"/>
            <a:endCxn id="23" idx="4"/>
          </p:cNvCxnSpPr>
          <p:nvPr/>
        </p:nvCxnSpPr>
        <p:spPr>
          <a:xfrm flipV="1">
            <a:off x="3743045" y="5105400"/>
            <a:ext cx="447955" cy="64508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1" idx="4"/>
            <a:endCxn id="32" idx="1"/>
          </p:cNvCxnSpPr>
          <p:nvPr/>
        </p:nvCxnSpPr>
        <p:spPr>
          <a:xfrm>
            <a:off x="3124200" y="5105400"/>
            <a:ext cx="295555" cy="64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21174" y="388031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562319" y="367616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149974" y="42811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757156" y="402322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786562" y="448289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95599" y="430001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455987" y="45097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532187" y="528944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51465" y="51954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932113" y="541347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504297" y="484335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 smtClean="0">
                <a:latin typeface="Open Sans" pitchFamily="-84" charset="0"/>
              </a:rPr>
              <a:t>Dijkstra’s</a:t>
            </a:r>
            <a:r>
              <a:rPr lang="en-US" dirty="0" smtClean="0">
                <a:latin typeface="Open Sans" pitchFamily="-84" charset="0"/>
              </a:rPr>
              <a:t> Algorithm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899592" y="1988840"/>
            <a:ext cx="7848600" cy="4289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 smtClean="0">
                <a:latin typeface="Open Sans" pitchFamily="-84" charset="0"/>
              </a:rPr>
              <a:t>Solution Table 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652553"/>
              </p:ext>
            </p:extLst>
          </p:nvPr>
        </p:nvGraphicFramePr>
        <p:xfrm>
          <a:off x="1115616" y="2420888"/>
          <a:ext cx="7632575" cy="3857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0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MARK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F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NULL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~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~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~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~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~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~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~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~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~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~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~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MIN(~, 0 + 2)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MIN (~, 0 + 1)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~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~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MIN(~, 0 + 4)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MIN(2, 1 + 5)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MIN(~, 1 + 1)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MIN(~, 1 + 2)</a:t>
                      </a:r>
                      <a:br>
                        <a:rPr lang="en-US" sz="1600" u="none" strike="noStrike">
                          <a:effectLst/>
                        </a:rPr>
                      </a:br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MIN(4, 1 + 3)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MIN(2, 2 + 3)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MIN(3, 2 + 4)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3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MIN(3, 2 + 2)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3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F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MIN(4, 3 + 1)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75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 dirty="0" smtClean="0"/>
              <a:t>COMP6048</a:t>
            </a:r>
            <a:r>
              <a:rPr lang="en-US" dirty="0" smtClean="0"/>
              <a:t> </a:t>
            </a:r>
            <a:r>
              <a:rPr lang="en-US" dirty="0"/>
              <a:t>- Data Structure</a:t>
            </a:r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59D765-FEC0-4DE4-BF69-40453FFD960B}" type="slidenum">
              <a:rPr lang="en-US">
                <a:latin typeface="Tahoma" pitchFamily="34" charset="0"/>
                <a:cs typeface="Tahoma" pitchFamily="34" charset="0"/>
              </a:rPr>
              <a:pPr>
                <a:defRPr/>
              </a:pPr>
              <a:t>47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eaLnBrk="1" hangingPunct="1">
              <a:spcAft>
                <a:spcPts val="600"/>
              </a:spcAft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341313" indent="-341313" eaLnBrk="1" hangingPunct="1">
              <a:spcAft>
                <a:spcPts val="600"/>
              </a:spcAft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341313" indent="-341313" algn="ctr" eaLnBrk="1" hangingPunct="1">
              <a:spcAft>
                <a:spcPts val="600"/>
              </a:spcAft>
              <a:buFontTx/>
              <a:buNone/>
            </a:pPr>
            <a:r>
              <a:rPr lang="en-US" sz="5000" smtClean="0">
                <a:latin typeface="Tahoma" pitchFamily="34" charset="0"/>
                <a:cs typeface="Tahoma" pitchFamily="34" charset="0"/>
              </a:rPr>
              <a:t>EXERCISE</a:t>
            </a:r>
            <a:endParaRPr lang="id-ID" sz="5000" smtClean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Open Sans" pitchFamily="-84" charset="0"/>
              </a:rPr>
              <a:t>Exercise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057400"/>
            <a:ext cx="7848600" cy="4289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Open Sans" pitchFamily="-84" charset="0"/>
              </a:rPr>
              <a:t>1. Create the Minimum Spanning Tree using </a:t>
            </a:r>
            <a:r>
              <a:rPr lang="en-US" sz="1800" b="1" dirty="0" smtClean="0">
                <a:latin typeface="Open Sans" pitchFamily="-84" charset="0"/>
              </a:rPr>
              <a:t>Prim’s</a:t>
            </a:r>
            <a:r>
              <a:rPr lang="en-US" sz="1800" dirty="0" smtClean="0">
                <a:latin typeface="Open Sans" pitchFamily="-84" charset="0"/>
              </a:rPr>
              <a:t> and </a:t>
            </a:r>
            <a:r>
              <a:rPr lang="en-US" sz="1800" b="1" dirty="0" err="1" smtClean="0">
                <a:latin typeface="Open Sans" pitchFamily="-84" charset="0"/>
              </a:rPr>
              <a:t>Kruskal’s</a:t>
            </a:r>
            <a:r>
              <a:rPr lang="en-US" sz="1800" b="1" dirty="0" smtClean="0">
                <a:latin typeface="Open Sans" pitchFamily="-84" charset="0"/>
              </a:rPr>
              <a:t> algorithm</a:t>
            </a:r>
            <a:r>
              <a:rPr lang="en-US" sz="1800" dirty="0" smtClean="0">
                <a:latin typeface="Open Sans" pitchFamily="-84" charset="0"/>
              </a:rPr>
              <a:t>.</a:t>
            </a:r>
          </a:p>
          <a:p>
            <a:pPr>
              <a:buNone/>
            </a:pPr>
            <a:r>
              <a:rPr lang="en-US" sz="1800" dirty="0" smtClean="0">
                <a:latin typeface="Open Sans" pitchFamily="-84" charset="0"/>
              </a:rPr>
              <a:t>2. Find the shortest path from A to J using </a:t>
            </a:r>
            <a:r>
              <a:rPr lang="en-US" sz="1800" b="1" dirty="0" err="1" smtClean="0">
                <a:latin typeface="Open Sans" pitchFamily="-84" charset="0"/>
              </a:rPr>
              <a:t>Dijkstra’s</a:t>
            </a:r>
            <a:r>
              <a:rPr lang="en-US" sz="1800" b="1" dirty="0" smtClean="0">
                <a:latin typeface="Open Sans" pitchFamily="-84" charset="0"/>
              </a:rPr>
              <a:t> Algorithm</a:t>
            </a:r>
            <a:r>
              <a:rPr lang="en-US" sz="1800" dirty="0" smtClean="0">
                <a:latin typeface="Open Sans" pitchFamily="-84" charset="0"/>
              </a:rPr>
              <a:t>.</a:t>
            </a:r>
          </a:p>
          <a:p>
            <a:pPr>
              <a:buNone/>
            </a:pP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752600" y="4191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20" name="Oval 19"/>
          <p:cNvSpPr/>
          <p:nvPr/>
        </p:nvSpPr>
        <p:spPr>
          <a:xfrm>
            <a:off x="2895600" y="371787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21" name="Oval 20"/>
          <p:cNvSpPr/>
          <p:nvPr/>
        </p:nvSpPr>
        <p:spPr>
          <a:xfrm>
            <a:off x="2895600" y="4648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22" name="Oval 21"/>
          <p:cNvSpPr/>
          <p:nvPr/>
        </p:nvSpPr>
        <p:spPr>
          <a:xfrm>
            <a:off x="3962400" y="371348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23" name="Oval 22"/>
          <p:cNvSpPr/>
          <p:nvPr/>
        </p:nvSpPr>
        <p:spPr>
          <a:xfrm>
            <a:off x="3962400" y="4648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</a:t>
            </a:r>
            <a:endParaRPr lang="en-US" sz="2000" dirty="0"/>
          </a:p>
        </p:txBody>
      </p:sp>
      <p:cxnSp>
        <p:nvCxnSpPr>
          <p:cNvPr id="24" name="Straight Connector 23"/>
          <p:cNvCxnSpPr>
            <a:stCxn id="19" idx="7"/>
            <a:endCxn id="20" idx="2"/>
          </p:cNvCxnSpPr>
          <p:nvPr/>
        </p:nvCxnSpPr>
        <p:spPr>
          <a:xfrm flipV="1">
            <a:off x="2142845" y="3946478"/>
            <a:ext cx="752755" cy="311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5"/>
            <a:endCxn id="21" idx="2"/>
          </p:cNvCxnSpPr>
          <p:nvPr/>
        </p:nvCxnSpPr>
        <p:spPr>
          <a:xfrm>
            <a:off x="2142845" y="4581245"/>
            <a:ext cx="752755" cy="295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6"/>
            <a:endCxn id="22" idx="2"/>
          </p:cNvCxnSpPr>
          <p:nvPr/>
        </p:nvCxnSpPr>
        <p:spPr>
          <a:xfrm flipV="1">
            <a:off x="3352800" y="3942082"/>
            <a:ext cx="609600" cy="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2" idx="4"/>
            <a:endCxn id="23" idx="0"/>
          </p:cNvCxnSpPr>
          <p:nvPr/>
        </p:nvCxnSpPr>
        <p:spPr>
          <a:xfrm>
            <a:off x="4191000" y="4170682"/>
            <a:ext cx="0" cy="477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6"/>
            <a:endCxn id="23" idx="2"/>
          </p:cNvCxnSpPr>
          <p:nvPr/>
        </p:nvCxnSpPr>
        <p:spPr>
          <a:xfrm>
            <a:off x="3352800" y="48768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0" idx="4"/>
            <a:endCxn id="21" idx="0"/>
          </p:cNvCxnSpPr>
          <p:nvPr/>
        </p:nvCxnSpPr>
        <p:spPr>
          <a:xfrm>
            <a:off x="3124200" y="4175078"/>
            <a:ext cx="0" cy="473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3"/>
            <a:endCxn id="21" idx="7"/>
          </p:cNvCxnSpPr>
          <p:nvPr/>
        </p:nvCxnSpPr>
        <p:spPr>
          <a:xfrm flipH="1">
            <a:off x="3285845" y="4103727"/>
            <a:ext cx="743510" cy="61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0" idx="5"/>
            <a:endCxn id="23" idx="1"/>
          </p:cNvCxnSpPr>
          <p:nvPr/>
        </p:nvCxnSpPr>
        <p:spPr>
          <a:xfrm>
            <a:off x="3285845" y="4108123"/>
            <a:ext cx="743510" cy="607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352800" y="568353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" name="Straight Connector 3"/>
          <p:cNvCxnSpPr>
            <a:stCxn id="19" idx="4"/>
            <a:endCxn id="32" idx="2"/>
          </p:cNvCxnSpPr>
          <p:nvPr/>
        </p:nvCxnSpPr>
        <p:spPr>
          <a:xfrm>
            <a:off x="1981200" y="4648200"/>
            <a:ext cx="1371600" cy="1263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2" idx="7"/>
            <a:endCxn id="23" idx="4"/>
          </p:cNvCxnSpPr>
          <p:nvPr/>
        </p:nvCxnSpPr>
        <p:spPr>
          <a:xfrm flipV="1">
            <a:off x="3743045" y="5105400"/>
            <a:ext cx="447955" cy="64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1" idx="4"/>
            <a:endCxn id="32" idx="1"/>
          </p:cNvCxnSpPr>
          <p:nvPr/>
        </p:nvCxnSpPr>
        <p:spPr>
          <a:xfrm>
            <a:off x="3124200" y="5105400"/>
            <a:ext cx="295555" cy="64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21174" y="388031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562319" y="367616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149974" y="42811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757156" y="402322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786562" y="448289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95599" y="430001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455987" y="45097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532187" y="528944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51465" y="51954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932113" y="541347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504297" y="484335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4780617" y="570720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</a:t>
            </a:r>
            <a:endParaRPr lang="en-US" sz="2000" dirty="0"/>
          </a:p>
        </p:txBody>
      </p:sp>
      <p:sp>
        <p:nvSpPr>
          <p:cNvPr id="43" name="Oval 42"/>
          <p:cNvSpPr/>
          <p:nvPr/>
        </p:nvSpPr>
        <p:spPr>
          <a:xfrm>
            <a:off x="5418861" y="370684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</a:t>
            </a:r>
            <a:endParaRPr lang="en-US" sz="2000" dirty="0"/>
          </a:p>
        </p:txBody>
      </p:sp>
      <p:sp>
        <p:nvSpPr>
          <p:cNvPr id="47" name="Oval 46"/>
          <p:cNvSpPr/>
          <p:nvPr/>
        </p:nvSpPr>
        <p:spPr>
          <a:xfrm>
            <a:off x="5410200" y="466978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</a:t>
            </a:r>
            <a:endParaRPr lang="en-US" sz="2000" dirty="0"/>
          </a:p>
        </p:txBody>
      </p:sp>
      <p:sp>
        <p:nvSpPr>
          <p:cNvPr id="48" name="Oval 47"/>
          <p:cNvSpPr/>
          <p:nvPr/>
        </p:nvSpPr>
        <p:spPr>
          <a:xfrm>
            <a:off x="6875322" y="407991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J</a:t>
            </a:r>
            <a:endParaRPr lang="en-US" sz="2000" dirty="0"/>
          </a:p>
        </p:txBody>
      </p:sp>
      <p:cxnSp>
        <p:nvCxnSpPr>
          <p:cNvPr id="3" name="Straight Connector 2"/>
          <p:cNvCxnSpPr>
            <a:stCxn id="22" idx="6"/>
            <a:endCxn id="43" idx="2"/>
          </p:cNvCxnSpPr>
          <p:nvPr/>
        </p:nvCxnSpPr>
        <p:spPr>
          <a:xfrm flipV="1">
            <a:off x="4419600" y="3935445"/>
            <a:ext cx="999261" cy="6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3" idx="6"/>
            <a:endCxn id="43" idx="3"/>
          </p:cNvCxnSpPr>
          <p:nvPr/>
        </p:nvCxnSpPr>
        <p:spPr>
          <a:xfrm flipV="1">
            <a:off x="4419600" y="4097090"/>
            <a:ext cx="1066216" cy="779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7" idx="0"/>
            <a:endCxn id="43" idx="4"/>
          </p:cNvCxnSpPr>
          <p:nvPr/>
        </p:nvCxnSpPr>
        <p:spPr>
          <a:xfrm flipV="1">
            <a:off x="5638800" y="4164045"/>
            <a:ext cx="8661" cy="505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3" idx="6"/>
            <a:endCxn id="47" idx="2"/>
          </p:cNvCxnSpPr>
          <p:nvPr/>
        </p:nvCxnSpPr>
        <p:spPr>
          <a:xfrm>
            <a:off x="4419600" y="4876800"/>
            <a:ext cx="990600" cy="21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3" idx="5"/>
            <a:endCxn id="42" idx="1"/>
          </p:cNvCxnSpPr>
          <p:nvPr/>
        </p:nvCxnSpPr>
        <p:spPr>
          <a:xfrm>
            <a:off x="4352645" y="5038445"/>
            <a:ext cx="494927" cy="73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2" idx="6"/>
            <a:endCxn id="42" idx="2"/>
          </p:cNvCxnSpPr>
          <p:nvPr/>
        </p:nvCxnSpPr>
        <p:spPr>
          <a:xfrm>
            <a:off x="3810000" y="5912131"/>
            <a:ext cx="970617" cy="23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4"/>
            <a:endCxn id="42" idx="7"/>
          </p:cNvCxnSpPr>
          <p:nvPr/>
        </p:nvCxnSpPr>
        <p:spPr>
          <a:xfrm flipH="1">
            <a:off x="5170862" y="5126986"/>
            <a:ext cx="467938" cy="647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2" idx="6"/>
            <a:endCxn id="48" idx="4"/>
          </p:cNvCxnSpPr>
          <p:nvPr/>
        </p:nvCxnSpPr>
        <p:spPr>
          <a:xfrm flipV="1">
            <a:off x="5237817" y="4537112"/>
            <a:ext cx="1866105" cy="139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7" idx="6"/>
            <a:endCxn id="48" idx="3"/>
          </p:cNvCxnSpPr>
          <p:nvPr/>
        </p:nvCxnSpPr>
        <p:spPr>
          <a:xfrm flipV="1">
            <a:off x="5867400" y="4470157"/>
            <a:ext cx="1074877" cy="428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3" idx="6"/>
            <a:endCxn id="48" idx="2"/>
          </p:cNvCxnSpPr>
          <p:nvPr/>
        </p:nvCxnSpPr>
        <p:spPr>
          <a:xfrm>
            <a:off x="5876061" y="3935445"/>
            <a:ext cx="999261" cy="373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 59"/>
          <p:cNvSpPr/>
          <p:nvPr/>
        </p:nvSpPr>
        <p:spPr>
          <a:xfrm>
            <a:off x="1981200" y="4642760"/>
            <a:ext cx="2908300" cy="1986640"/>
          </a:xfrm>
          <a:custGeom>
            <a:avLst/>
            <a:gdLst>
              <a:gd name="connsiteX0" fmla="*/ 0 w 3111500"/>
              <a:gd name="connsiteY0" fmla="*/ 0 h 1986640"/>
              <a:gd name="connsiteX1" fmla="*/ 558800 w 3111500"/>
              <a:gd name="connsiteY1" fmla="*/ 1917700 h 1986640"/>
              <a:gd name="connsiteX2" fmla="*/ 3111500 w 3111500"/>
              <a:gd name="connsiteY2" fmla="*/ 1562100 h 1986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1500" h="1986640">
                <a:moveTo>
                  <a:pt x="0" y="0"/>
                </a:moveTo>
                <a:cubicBezTo>
                  <a:pt x="20108" y="828675"/>
                  <a:pt x="40217" y="1657350"/>
                  <a:pt x="558800" y="1917700"/>
                </a:cubicBezTo>
                <a:cubicBezTo>
                  <a:pt x="1077383" y="2178050"/>
                  <a:pt x="2675467" y="1621367"/>
                  <a:pt x="3111500" y="15621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846387" y="575513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1" name="Freeform 60"/>
          <p:cNvSpPr/>
          <p:nvPr/>
        </p:nvSpPr>
        <p:spPr>
          <a:xfrm>
            <a:off x="3263900" y="3117095"/>
            <a:ext cx="3810000" cy="946905"/>
          </a:xfrm>
          <a:custGeom>
            <a:avLst/>
            <a:gdLst>
              <a:gd name="connsiteX0" fmla="*/ 0 w 3810000"/>
              <a:gd name="connsiteY0" fmla="*/ 591305 h 946905"/>
              <a:gd name="connsiteX1" fmla="*/ 2260600 w 3810000"/>
              <a:gd name="connsiteY1" fmla="*/ 7105 h 946905"/>
              <a:gd name="connsiteX2" fmla="*/ 3810000 w 3810000"/>
              <a:gd name="connsiteY2" fmla="*/ 946905 h 94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0" h="946905">
                <a:moveTo>
                  <a:pt x="0" y="591305"/>
                </a:moveTo>
                <a:cubicBezTo>
                  <a:pt x="812800" y="269571"/>
                  <a:pt x="1625600" y="-52162"/>
                  <a:pt x="2260600" y="7105"/>
                </a:cubicBezTo>
                <a:cubicBezTo>
                  <a:pt x="2895600" y="66372"/>
                  <a:pt x="3778250" y="838955"/>
                  <a:pt x="3810000" y="94690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168900" y="31905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39591" y="367303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790710" y="42185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191000" y="566888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520136" y="514547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185024" y="517266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399770" y="43570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920162" y="533577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096265" y="444583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046632" y="37984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860756" y="487191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3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 dirty="0" smtClean="0">
                <a:latin typeface="Interstate" pitchFamily="50" charset="0"/>
              </a:rPr>
              <a:t>COMP6048</a:t>
            </a:r>
            <a:r>
              <a:rPr lang="en-US" dirty="0" smtClean="0">
                <a:latin typeface="Interstate" pitchFamily="50" charset="0"/>
              </a:rPr>
              <a:t> - Data Structure</a:t>
            </a: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7848F0-3801-41D0-8CB8-9B3E3200494D}" type="slidenum">
              <a:rPr lang="en-US">
                <a:latin typeface="Tahoma" pitchFamily="34" charset="0"/>
                <a:cs typeface="Tahoma" pitchFamily="34" charset="0"/>
              </a:rPr>
              <a:pPr>
                <a:defRPr/>
              </a:pPr>
              <a:t>49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latin typeface="Tahoma" pitchFamily="34" charset="0"/>
                <a:cs typeface="Tahoma" pitchFamily="34" charset="0"/>
              </a:rPr>
              <a:t>Reema Thareja,. 2014. Data structures using C. OXFOR. New Delhi. ISBN:</a:t>
            </a:r>
            <a:r>
              <a:rPr lang="id-ID" dirty="0" smtClean="0">
                <a:latin typeface="Open Sans" pitchFamily="-84" charset="0"/>
              </a:rPr>
              <a:t>978-0-19-809930-7 Chapter 13</a:t>
            </a:r>
          </a:p>
          <a:p>
            <a:pPr>
              <a:buNone/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Open Sans" pitchFamily="-84" charset="0"/>
              </a:rPr>
              <a:t>Undirected Graph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dirty="0" smtClean="0">
                <a:latin typeface="Open Sans" pitchFamily="-84" charset="0"/>
              </a:rPr>
              <a:t>Undirected Graph is a graph without direction on each edge on it.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Open Sans" pitchFamily="-84" charset="0"/>
              </a:rPr>
              <a:t>Example</a:t>
            </a:r>
          </a:p>
          <a:p>
            <a:pPr eaLnBrk="1" hangingPunct="1">
              <a:buFontTx/>
              <a:buNone/>
            </a:pPr>
            <a:endParaRPr lang="en-US" dirty="0">
              <a:latin typeface="Open Sans" pitchFamily="-84" charset="0"/>
            </a:endParaRPr>
          </a:p>
          <a:p>
            <a:pPr eaLnBrk="1" hangingPunct="1">
              <a:buFontTx/>
              <a:buNone/>
            </a:pPr>
            <a:endParaRPr lang="en-US" dirty="0" smtClean="0">
              <a:latin typeface="Open Sans" pitchFamily="-84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Open Sans" pitchFamily="-84" charset="0"/>
            </a:endParaRPr>
          </a:p>
          <a:p>
            <a:pPr eaLnBrk="1" hangingPunct="1">
              <a:buFontTx/>
              <a:buNone/>
            </a:pPr>
            <a:endParaRPr lang="en-US" dirty="0" smtClean="0">
              <a:latin typeface="Open Sans" pitchFamily="-84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Open Sans" pitchFamily="-84" charset="0"/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latin typeface="Open Sans" pitchFamily="-84" charset="0"/>
              </a:rPr>
              <a:t>From the graph above, vertex A is connected to B and C but without direction. These means A is connected to B, also B is connected to A in the same way.</a:t>
            </a:r>
          </a:p>
        </p:txBody>
      </p:sp>
      <p:sp>
        <p:nvSpPr>
          <p:cNvPr id="2" name="Oval 1"/>
          <p:cNvSpPr/>
          <p:nvPr/>
        </p:nvSpPr>
        <p:spPr>
          <a:xfrm>
            <a:off x="1524000" y="3581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2667000" y="310827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2667000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3733800" y="310388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3733800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</a:t>
            </a:r>
            <a:endParaRPr lang="en-US" sz="2000" dirty="0"/>
          </a:p>
        </p:txBody>
      </p:sp>
      <p:cxnSp>
        <p:nvCxnSpPr>
          <p:cNvPr id="4" name="Straight Connector 3"/>
          <p:cNvCxnSpPr>
            <a:stCxn id="2" idx="7"/>
            <a:endCxn id="7" idx="2"/>
          </p:cNvCxnSpPr>
          <p:nvPr/>
        </p:nvCxnSpPr>
        <p:spPr>
          <a:xfrm flipV="1">
            <a:off x="1914245" y="3336878"/>
            <a:ext cx="752755" cy="311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5"/>
            <a:endCxn id="8" idx="2"/>
          </p:cNvCxnSpPr>
          <p:nvPr/>
        </p:nvCxnSpPr>
        <p:spPr>
          <a:xfrm>
            <a:off x="1914245" y="3971645"/>
            <a:ext cx="752755" cy="295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6"/>
            <a:endCxn id="9" idx="2"/>
          </p:cNvCxnSpPr>
          <p:nvPr/>
        </p:nvCxnSpPr>
        <p:spPr>
          <a:xfrm flipV="1">
            <a:off x="3124200" y="3332482"/>
            <a:ext cx="609600" cy="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4"/>
            <a:endCxn id="10" idx="0"/>
          </p:cNvCxnSpPr>
          <p:nvPr/>
        </p:nvCxnSpPr>
        <p:spPr>
          <a:xfrm>
            <a:off x="3962400" y="3561082"/>
            <a:ext cx="0" cy="477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6"/>
            <a:endCxn id="10" idx="2"/>
          </p:cNvCxnSpPr>
          <p:nvPr/>
        </p:nvCxnSpPr>
        <p:spPr>
          <a:xfrm>
            <a:off x="3124200" y="42672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4"/>
            <a:endCxn id="8" idx="0"/>
          </p:cNvCxnSpPr>
          <p:nvPr/>
        </p:nvCxnSpPr>
        <p:spPr>
          <a:xfrm>
            <a:off x="2895600" y="3565478"/>
            <a:ext cx="0" cy="473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3"/>
            <a:endCxn id="8" idx="7"/>
          </p:cNvCxnSpPr>
          <p:nvPr/>
        </p:nvCxnSpPr>
        <p:spPr>
          <a:xfrm flipH="1">
            <a:off x="3057245" y="3494127"/>
            <a:ext cx="743510" cy="61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5"/>
            <a:endCxn id="10" idx="1"/>
          </p:cNvCxnSpPr>
          <p:nvPr/>
        </p:nvCxnSpPr>
        <p:spPr>
          <a:xfrm>
            <a:off x="3057245" y="3498523"/>
            <a:ext cx="743510" cy="607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37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 dirty="0" smtClean="0"/>
              <a:t>COMP6048</a:t>
            </a:r>
            <a:r>
              <a:rPr lang="en-US" dirty="0" smtClean="0"/>
              <a:t> </a:t>
            </a:r>
            <a:r>
              <a:rPr lang="en-US" dirty="0"/>
              <a:t>- Data Structure</a:t>
            </a:r>
          </a:p>
        </p:txBody>
      </p:sp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EBE0A-3AE2-488F-93E4-6A6CE9EF4E59}" type="slidenum">
              <a:rPr lang="en-US">
                <a:latin typeface="Tahoma" pitchFamily="34" charset="0"/>
                <a:cs typeface="Tahoma" pitchFamily="34" charset="0"/>
              </a:rPr>
              <a:pPr>
                <a:defRPr/>
              </a:pPr>
              <a:t>50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1510" name="Rectangle 3"/>
          <p:cNvSpPr txBox="1">
            <a:spLocks noChangeArrowheads="1"/>
          </p:cNvSpPr>
          <p:nvPr/>
        </p:nvSpPr>
        <p:spPr bwMode="auto">
          <a:xfrm>
            <a:off x="457200" y="1781175"/>
            <a:ext cx="82296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lang="en-US" sz="3200" b="1" dirty="0">
              <a:latin typeface="Tahoma" pitchFamily="34" charset="0"/>
              <a:cs typeface="Tahoma" pitchFamily="34" charset="0"/>
            </a:endParaRPr>
          </a:p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lang="en-US" sz="3200" b="1" dirty="0">
              <a:latin typeface="Tahoma" pitchFamily="34" charset="0"/>
              <a:cs typeface="Tahoma" pitchFamily="34" charset="0"/>
            </a:endParaRPr>
          </a:p>
          <a:p>
            <a:pPr algn="ctr" eaLnBrk="0" hangingPunct="0">
              <a:spcBef>
                <a:spcPct val="20000"/>
              </a:spcBef>
            </a:pPr>
            <a:r>
              <a:rPr lang="en-US" sz="3200" b="1" dirty="0">
                <a:latin typeface="Tahoma" pitchFamily="34" charset="0"/>
                <a:cs typeface="Tahoma" pitchFamily="34" charset="0"/>
              </a:rPr>
              <a:t>END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Graph</a:t>
            </a:r>
            <a:endParaRPr lang="id-ID" sz="24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Open Sans" pitchFamily="-84" charset="0"/>
              </a:rPr>
              <a:t>Directed Graph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7848600" cy="4289648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dirty="0" smtClean="0">
                <a:latin typeface="Open Sans" pitchFamily="-84" charset="0"/>
              </a:rPr>
              <a:t>Directed Graph is a graph with direction on each edge on it.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Open Sans" pitchFamily="-84" charset="0"/>
              </a:rPr>
              <a:t>Example</a:t>
            </a:r>
          </a:p>
          <a:p>
            <a:pPr eaLnBrk="1" hangingPunct="1">
              <a:buFontTx/>
              <a:buNone/>
            </a:pPr>
            <a:endParaRPr lang="en-US" dirty="0">
              <a:latin typeface="Open Sans" pitchFamily="-84" charset="0"/>
            </a:endParaRPr>
          </a:p>
          <a:p>
            <a:pPr eaLnBrk="1" hangingPunct="1">
              <a:buFontTx/>
              <a:buNone/>
            </a:pPr>
            <a:endParaRPr lang="en-US" dirty="0" smtClean="0">
              <a:latin typeface="Open Sans" pitchFamily="-84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Open Sans" pitchFamily="-84" charset="0"/>
            </a:endParaRPr>
          </a:p>
          <a:p>
            <a:pPr eaLnBrk="1" hangingPunct="1">
              <a:buFontTx/>
              <a:buNone/>
            </a:pPr>
            <a:endParaRPr lang="en-US" dirty="0" smtClean="0">
              <a:latin typeface="Open Sans" pitchFamily="-84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Open Sans" pitchFamily="-84" charset="0"/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latin typeface="Open Sans" pitchFamily="-84" charset="0"/>
              </a:rPr>
              <a:t>From the graph above, vertex A is connected to B, although B is not connected to A.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Open Sans" pitchFamily="-84" charset="0"/>
              </a:rPr>
              <a:t>In Directed Graph, there are 2 kinds of degree which are </a:t>
            </a:r>
            <a:r>
              <a:rPr lang="en-US" b="1" i="1" dirty="0" smtClean="0">
                <a:latin typeface="Open Sans" pitchFamily="-84" charset="0"/>
              </a:rPr>
              <a:t>in-degree</a:t>
            </a:r>
            <a:r>
              <a:rPr lang="en-US" dirty="0" smtClean="0">
                <a:latin typeface="Open Sans" pitchFamily="-84" charset="0"/>
              </a:rPr>
              <a:t> and </a:t>
            </a:r>
            <a:r>
              <a:rPr lang="en-US" b="1" i="1" dirty="0" smtClean="0">
                <a:latin typeface="Open Sans" pitchFamily="-84" charset="0"/>
              </a:rPr>
              <a:t>out-degree</a:t>
            </a:r>
            <a:r>
              <a:rPr lang="en-US" dirty="0" smtClean="0">
                <a:latin typeface="Open Sans" pitchFamily="-84" charset="0"/>
              </a:rPr>
              <a:t>.</a:t>
            </a:r>
          </a:p>
          <a:p>
            <a:pPr>
              <a:buNone/>
            </a:pPr>
            <a:r>
              <a:rPr lang="en-US" dirty="0" smtClean="0">
                <a:latin typeface="Open Sans" pitchFamily="-84" charset="0"/>
              </a:rPr>
              <a:t>In-degree is a degree of edge are directed into the vertex, out-degree is a degree of edge are directed </a:t>
            </a:r>
            <a:r>
              <a:rPr lang="en-US" dirty="0">
                <a:latin typeface="Open Sans" pitchFamily="-84" charset="0"/>
              </a:rPr>
              <a:t>out of</a:t>
            </a:r>
            <a:r>
              <a:rPr lang="en-US" dirty="0" smtClean="0">
                <a:latin typeface="Open Sans" pitchFamily="-84" charset="0"/>
              </a:rPr>
              <a:t> the vertex.</a:t>
            </a:r>
          </a:p>
        </p:txBody>
      </p:sp>
      <p:sp>
        <p:nvSpPr>
          <p:cNvPr id="2" name="Oval 1"/>
          <p:cNvSpPr/>
          <p:nvPr/>
        </p:nvSpPr>
        <p:spPr>
          <a:xfrm>
            <a:off x="1524000" y="3276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2667000" y="280347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2667000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3733800" y="279908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3733800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</a:t>
            </a:r>
            <a:endParaRPr lang="en-US" sz="2000" dirty="0"/>
          </a:p>
        </p:txBody>
      </p:sp>
      <p:cxnSp>
        <p:nvCxnSpPr>
          <p:cNvPr id="5" name="Straight Arrow Connector 4"/>
          <p:cNvCxnSpPr>
            <a:stCxn id="2" idx="7"/>
          </p:cNvCxnSpPr>
          <p:nvPr/>
        </p:nvCxnSpPr>
        <p:spPr>
          <a:xfrm flipV="1">
            <a:off x="1914245" y="3027682"/>
            <a:ext cx="752755" cy="3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5"/>
          </p:cNvCxnSpPr>
          <p:nvPr/>
        </p:nvCxnSpPr>
        <p:spPr>
          <a:xfrm>
            <a:off x="1914245" y="3666845"/>
            <a:ext cx="752755" cy="29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4"/>
          </p:cNvCxnSpPr>
          <p:nvPr/>
        </p:nvCxnSpPr>
        <p:spPr>
          <a:xfrm flipV="1">
            <a:off x="2895600" y="3260678"/>
            <a:ext cx="0" cy="47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2"/>
          </p:cNvCxnSpPr>
          <p:nvPr/>
        </p:nvCxnSpPr>
        <p:spPr>
          <a:xfrm>
            <a:off x="3124200" y="39624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0"/>
            <a:endCxn id="9" idx="4"/>
          </p:cNvCxnSpPr>
          <p:nvPr/>
        </p:nvCxnSpPr>
        <p:spPr>
          <a:xfrm flipV="1">
            <a:off x="3962400" y="3256282"/>
            <a:ext cx="0" cy="47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1"/>
            <a:endCxn id="7" idx="5"/>
          </p:cNvCxnSpPr>
          <p:nvPr/>
        </p:nvCxnSpPr>
        <p:spPr>
          <a:xfrm flipH="1" flipV="1">
            <a:off x="3057245" y="3193723"/>
            <a:ext cx="743510" cy="60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7" idx="6"/>
          </p:cNvCxnSpPr>
          <p:nvPr/>
        </p:nvCxnSpPr>
        <p:spPr>
          <a:xfrm flipH="1">
            <a:off x="3124200" y="3027682"/>
            <a:ext cx="609600" cy="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/>
          <p:cNvSpPr txBox="1">
            <a:spLocks/>
          </p:cNvSpPr>
          <p:nvPr/>
        </p:nvSpPr>
        <p:spPr>
          <a:xfrm>
            <a:off x="5067299" y="2743200"/>
            <a:ext cx="3048000" cy="1258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Tx/>
              <a:buNone/>
            </a:pPr>
            <a:r>
              <a:rPr lang="en-US" dirty="0" smtClean="0">
                <a:latin typeface="Open Sans" pitchFamily="-84" charset="0"/>
              </a:rPr>
              <a:t>Out-degree :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dirty="0" smtClean="0">
                <a:latin typeface="Open Sans" pitchFamily="-84" charset="0"/>
              </a:rPr>
              <a:t>A : 2	B : 0	C : 2  </a:t>
            </a:r>
            <a:r>
              <a:rPr lang="en-US" b="1" dirty="0" err="1" smtClean="0">
                <a:latin typeface="Open Sans" pitchFamily="-84" charset="0"/>
              </a:rPr>
              <a:t>etc</a:t>
            </a:r>
            <a:endParaRPr lang="en-US" b="1" dirty="0" smtClean="0">
              <a:latin typeface="Open Sans" pitchFamily="-84" charset="0"/>
            </a:endParaRP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dirty="0" smtClean="0">
                <a:latin typeface="Open Sans" pitchFamily="-84" charset="0"/>
              </a:rPr>
              <a:t>In-degree :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dirty="0" smtClean="0">
                <a:latin typeface="Open Sans" pitchFamily="-84" charset="0"/>
              </a:rPr>
              <a:t>A : 0	B : 4	C : 1  </a:t>
            </a:r>
            <a:r>
              <a:rPr lang="en-US" b="1" dirty="0" err="1" smtClean="0">
                <a:latin typeface="Open Sans" pitchFamily="-84" charset="0"/>
              </a:rPr>
              <a:t>etc</a:t>
            </a:r>
            <a:endParaRPr lang="en-US" b="1" dirty="0" smtClean="0">
              <a:latin typeface="Open Sans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46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Open Sans" pitchFamily="-84" charset="0"/>
              </a:rPr>
              <a:t>Adjacency List Matrix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7848600" cy="4289648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dirty="0" smtClean="0">
                <a:latin typeface="Open Sans" pitchFamily="-84" charset="0"/>
              </a:rPr>
              <a:t>Adjacency List is one of several ways to describe connection in graphs. In order to implements this, adjacency list can be represented by </a:t>
            </a:r>
            <a:r>
              <a:rPr lang="en-US" b="1" i="1" dirty="0" smtClean="0">
                <a:latin typeface="Open Sans" pitchFamily="-84" charset="0"/>
              </a:rPr>
              <a:t>array</a:t>
            </a:r>
            <a:r>
              <a:rPr lang="en-US" dirty="0" smtClean="0">
                <a:latin typeface="Open Sans" pitchFamily="-84" charset="0"/>
              </a:rPr>
              <a:t> and </a:t>
            </a:r>
            <a:r>
              <a:rPr lang="en-US" b="1" i="1" dirty="0" smtClean="0">
                <a:latin typeface="Open Sans" pitchFamily="-84" charset="0"/>
              </a:rPr>
              <a:t>linked-list</a:t>
            </a:r>
            <a:r>
              <a:rPr lang="en-US" dirty="0" smtClean="0">
                <a:latin typeface="Open Sans" pitchFamily="-84" charset="0"/>
              </a:rPr>
              <a:t>.</a:t>
            </a:r>
          </a:p>
          <a:p>
            <a:pPr eaLnBrk="1" hangingPunct="1">
              <a:buFontTx/>
              <a:buNone/>
            </a:pPr>
            <a:endParaRPr lang="en-US" dirty="0">
              <a:latin typeface="Open Sans" pitchFamily="-84" charset="0"/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latin typeface="Open Sans" pitchFamily="-84" charset="0"/>
              </a:rPr>
              <a:t>Example :</a:t>
            </a:r>
          </a:p>
        </p:txBody>
      </p:sp>
      <p:sp>
        <p:nvSpPr>
          <p:cNvPr id="19" name="Oval 18"/>
          <p:cNvSpPr/>
          <p:nvPr/>
        </p:nvSpPr>
        <p:spPr>
          <a:xfrm>
            <a:off x="1143000" y="4419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20" name="Oval 19"/>
          <p:cNvSpPr/>
          <p:nvPr/>
        </p:nvSpPr>
        <p:spPr>
          <a:xfrm>
            <a:off x="2286000" y="394647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22" name="Oval 21"/>
          <p:cNvSpPr/>
          <p:nvPr/>
        </p:nvSpPr>
        <p:spPr>
          <a:xfrm>
            <a:off x="2286000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23" name="Oval 22"/>
          <p:cNvSpPr/>
          <p:nvPr/>
        </p:nvSpPr>
        <p:spPr>
          <a:xfrm>
            <a:off x="3352800" y="394208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25" name="Oval 24"/>
          <p:cNvSpPr/>
          <p:nvPr/>
        </p:nvSpPr>
        <p:spPr>
          <a:xfrm>
            <a:off x="3352800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</a:t>
            </a:r>
            <a:endParaRPr lang="en-US" sz="2000" dirty="0"/>
          </a:p>
        </p:txBody>
      </p:sp>
      <p:cxnSp>
        <p:nvCxnSpPr>
          <p:cNvPr id="27" name="Straight Arrow Connector 26"/>
          <p:cNvCxnSpPr>
            <a:stCxn id="19" idx="7"/>
          </p:cNvCxnSpPr>
          <p:nvPr/>
        </p:nvCxnSpPr>
        <p:spPr>
          <a:xfrm flipV="1">
            <a:off x="1533245" y="4170682"/>
            <a:ext cx="752755" cy="3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5"/>
          </p:cNvCxnSpPr>
          <p:nvPr/>
        </p:nvCxnSpPr>
        <p:spPr>
          <a:xfrm>
            <a:off x="1533245" y="4809845"/>
            <a:ext cx="752755" cy="29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0" idx="4"/>
          </p:cNvCxnSpPr>
          <p:nvPr/>
        </p:nvCxnSpPr>
        <p:spPr>
          <a:xfrm flipV="1">
            <a:off x="2514600" y="4403678"/>
            <a:ext cx="0" cy="47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2"/>
          </p:cNvCxnSpPr>
          <p:nvPr/>
        </p:nvCxnSpPr>
        <p:spPr>
          <a:xfrm>
            <a:off x="2743200" y="51054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0"/>
            <a:endCxn id="23" idx="4"/>
          </p:cNvCxnSpPr>
          <p:nvPr/>
        </p:nvCxnSpPr>
        <p:spPr>
          <a:xfrm flipV="1">
            <a:off x="3581400" y="4399282"/>
            <a:ext cx="0" cy="47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1"/>
            <a:endCxn id="20" idx="5"/>
          </p:cNvCxnSpPr>
          <p:nvPr/>
        </p:nvCxnSpPr>
        <p:spPr>
          <a:xfrm flipH="1" flipV="1">
            <a:off x="2676245" y="4336723"/>
            <a:ext cx="743510" cy="60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0" idx="6"/>
          </p:cNvCxnSpPr>
          <p:nvPr/>
        </p:nvCxnSpPr>
        <p:spPr>
          <a:xfrm flipH="1">
            <a:off x="2743200" y="4170682"/>
            <a:ext cx="609600" cy="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/>
          <p:cNvSpPr txBox="1">
            <a:spLocks/>
          </p:cNvSpPr>
          <p:nvPr/>
        </p:nvSpPr>
        <p:spPr>
          <a:xfrm>
            <a:off x="6705601" y="3612433"/>
            <a:ext cx="2057399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Tx/>
              <a:buNone/>
            </a:pPr>
            <a:r>
              <a:rPr lang="en-US" sz="1800" dirty="0" smtClean="0">
                <a:latin typeface="Open Sans" pitchFamily="-84" charset="0"/>
              </a:rPr>
              <a:t>Array Form: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600" b="1" dirty="0" err="1" smtClean="0">
                <a:latin typeface="Open Sans" pitchFamily="-84" charset="0"/>
              </a:rPr>
              <a:t>int</a:t>
            </a:r>
            <a:r>
              <a:rPr lang="en-US" sz="1600" b="1" dirty="0" smtClean="0">
                <a:latin typeface="Open Sans" pitchFamily="-84" charset="0"/>
              </a:rPr>
              <a:t> </a:t>
            </a:r>
            <a:r>
              <a:rPr lang="en-US" sz="1600" b="1" dirty="0" err="1" smtClean="0">
                <a:latin typeface="Open Sans" pitchFamily="-84" charset="0"/>
              </a:rPr>
              <a:t>aList</a:t>
            </a:r>
            <a:r>
              <a:rPr lang="en-US" sz="1600" b="1" dirty="0" smtClean="0">
                <a:latin typeface="Open Sans" pitchFamily="-84" charset="0"/>
              </a:rPr>
              <a:t>[100][100];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600" b="1" dirty="0" err="1" smtClean="0">
                <a:latin typeface="Open Sans" pitchFamily="-84" charset="0"/>
              </a:rPr>
              <a:t>aList</a:t>
            </a:r>
            <a:r>
              <a:rPr lang="en-US" sz="1600" b="1" dirty="0" smtClean="0">
                <a:latin typeface="Open Sans" pitchFamily="-84" charset="0"/>
              </a:rPr>
              <a:t>[0][0] = 0;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600" b="1" dirty="0" err="1" smtClean="0">
                <a:latin typeface="Open Sans" pitchFamily="-84" charset="0"/>
              </a:rPr>
              <a:t>aList</a:t>
            </a:r>
            <a:r>
              <a:rPr lang="en-US" sz="1600" b="1" dirty="0" smtClean="0">
                <a:latin typeface="Open Sans" pitchFamily="-84" charset="0"/>
              </a:rPr>
              <a:t>[0][1] =</a:t>
            </a:r>
            <a:r>
              <a:rPr lang="en-US" sz="1800" b="1" dirty="0" smtClean="0">
                <a:latin typeface="Open Sans" pitchFamily="-84" charset="0"/>
              </a:rPr>
              <a:t> 1;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600" b="1" dirty="0" err="1" smtClean="0">
                <a:latin typeface="Open Sans" pitchFamily="-84" charset="0"/>
              </a:rPr>
              <a:t>aList</a:t>
            </a:r>
            <a:r>
              <a:rPr lang="en-US" sz="1600" b="1" dirty="0" smtClean="0">
                <a:latin typeface="Open Sans" pitchFamily="-84" charset="0"/>
              </a:rPr>
              <a:t>[0][2] = 1;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600" b="1" dirty="0" err="1" smtClean="0">
                <a:latin typeface="Open Sans" pitchFamily="-84" charset="0"/>
              </a:rPr>
              <a:t>aList</a:t>
            </a:r>
            <a:r>
              <a:rPr lang="en-US" sz="1600" b="1" dirty="0" smtClean="0">
                <a:latin typeface="Open Sans" pitchFamily="-84" charset="0"/>
              </a:rPr>
              <a:t>[0][3] = 0;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600" b="1" i="1" dirty="0" smtClean="0">
                <a:latin typeface="Open Sans" pitchFamily="-84" charset="0"/>
              </a:rPr>
              <a:t>….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600" b="1" i="1" dirty="0" err="1" smtClean="0">
                <a:latin typeface="Open Sans" pitchFamily="-84" charset="0"/>
              </a:rPr>
              <a:t>etc</a:t>
            </a:r>
            <a:endParaRPr lang="en-US" sz="1600" b="1" i="1" dirty="0" smtClean="0">
              <a:latin typeface="Open Sans" pitchFamily="-84" charset="0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4114800" y="3581400"/>
            <a:ext cx="18288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Tx/>
              <a:buNone/>
            </a:pPr>
            <a:r>
              <a:rPr lang="en-US" sz="1800" dirty="0" smtClean="0">
                <a:latin typeface="Open Sans" pitchFamily="-84" charset="0"/>
              </a:rPr>
              <a:t>Matrix Form :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800" b="1" dirty="0" smtClean="0">
                <a:latin typeface="Open Sans" pitchFamily="-84" charset="0"/>
              </a:rPr>
              <a:t>    A  B  C  D  E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800" b="1" dirty="0" smtClean="0">
                <a:latin typeface="Open Sans" pitchFamily="-84" charset="0"/>
              </a:rPr>
              <a:t>A  0  1   1  0   0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800" b="1" dirty="0" smtClean="0">
                <a:latin typeface="Open Sans" pitchFamily="-84" charset="0"/>
              </a:rPr>
              <a:t>B  0  0   0  0   0 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800" b="1" dirty="0" smtClean="0">
                <a:latin typeface="Open Sans" pitchFamily="-84" charset="0"/>
              </a:rPr>
              <a:t>C  0  1   0  0   1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800" b="1" dirty="0" smtClean="0">
                <a:latin typeface="Open Sans" pitchFamily="-84" charset="0"/>
              </a:rPr>
              <a:t>D  0  1   0  0   0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800" b="1" dirty="0" smtClean="0">
                <a:latin typeface="Open Sans" pitchFamily="-84" charset="0"/>
              </a:rPr>
              <a:t>E  0  1   0  1   0</a:t>
            </a:r>
          </a:p>
        </p:txBody>
      </p:sp>
      <p:sp>
        <p:nvSpPr>
          <p:cNvPr id="3" name="Right Arrow 2"/>
          <p:cNvSpPr/>
          <p:nvPr/>
        </p:nvSpPr>
        <p:spPr>
          <a:xfrm>
            <a:off x="6096000" y="3886200"/>
            <a:ext cx="524155" cy="1917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ket 3"/>
          <p:cNvSpPr/>
          <p:nvPr/>
        </p:nvSpPr>
        <p:spPr>
          <a:xfrm>
            <a:off x="4419599" y="4267200"/>
            <a:ext cx="228601" cy="16496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ket 5"/>
          <p:cNvSpPr/>
          <p:nvPr/>
        </p:nvSpPr>
        <p:spPr>
          <a:xfrm>
            <a:off x="5638800" y="4267200"/>
            <a:ext cx="152400" cy="164965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6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Open Sans" pitchFamily="-84" charset="0"/>
              </a:rPr>
              <a:t>Adjacency List Matrix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7848600" cy="4289648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dirty="0" smtClean="0">
                <a:latin typeface="Open Sans" pitchFamily="-84" charset="0"/>
              </a:rPr>
              <a:t>Example :</a:t>
            </a:r>
          </a:p>
        </p:txBody>
      </p:sp>
      <p:sp>
        <p:nvSpPr>
          <p:cNvPr id="19" name="Oval 18"/>
          <p:cNvSpPr/>
          <p:nvPr/>
        </p:nvSpPr>
        <p:spPr>
          <a:xfrm>
            <a:off x="990600" y="355036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20" name="Oval 19"/>
          <p:cNvSpPr/>
          <p:nvPr/>
        </p:nvSpPr>
        <p:spPr>
          <a:xfrm>
            <a:off x="2133600" y="307724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22" name="Oval 21"/>
          <p:cNvSpPr/>
          <p:nvPr/>
        </p:nvSpPr>
        <p:spPr>
          <a:xfrm>
            <a:off x="2133600" y="400756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23" name="Oval 22"/>
          <p:cNvSpPr/>
          <p:nvPr/>
        </p:nvSpPr>
        <p:spPr>
          <a:xfrm>
            <a:off x="3200400" y="307284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25" name="Oval 24"/>
          <p:cNvSpPr/>
          <p:nvPr/>
        </p:nvSpPr>
        <p:spPr>
          <a:xfrm>
            <a:off x="3200400" y="400756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</a:t>
            </a:r>
            <a:endParaRPr lang="en-US" sz="2000" dirty="0"/>
          </a:p>
        </p:txBody>
      </p:sp>
      <p:cxnSp>
        <p:nvCxnSpPr>
          <p:cNvPr id="27" name="Straight Arrow Connector 26"/>
          <p:cNvCxnSpPr>
            <a:stCxn id="19" idx="7"/>
          </p:cNvCxnSpPr>
          <p:nvPr/>
        </p:nvCxnSpPr>
        <p:spPr>
          <a:xfrm flipV="1">
            <a:off x="1380845" y="3301449"/>
            <a:ext cx="752755" cy="3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5"/>
          </p:cNvCxnSpPr>
          <p:nvPr/>
        </p:nvCxnSpPr>
        <p:spPr>
          <a:xfrm>
            <a:off x="1380845" y="3940612"/>
            <a:ext cx="752755" cy="29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0" idx="4"/>
          </p:cNvCxnSpPr>
          <p:nvPr/>
        </p:nvCxnSpPr>
        <p:spPr>
          <a:xfrm flipV="1">
            <a:off x="2362200" y="3534445"/>
            <a:ext cx="0" cy="47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2"/>
          </p:cNvCxnSpPr>
          <p:nvPr/>
        </p:nvCxnSpPr>
        <p:spPr>
          <a:xfrm>
            <a:off x="2590800" y="4236167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0"/>
            <a:endCxn id="23" idx="4"/>
          </p:cNvCxnSpPr>
          <p:nvPr/>
        </p:nvCxnSpPr>
        <p:spPr>
          <a:xfrm flipV="1">
            <a:off x="3429000" y="3530049"/>
            <a:ext cx="0" cy="47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1"/>
            <a:endCxn id="20" idx="5"/>
          </p:cNvCxnSpPr>
          <p:nvPr/>
        </p:nvCxnSpPr>
        <p:spPr>
          <a:xfrm flipH="1" flipV="1">
            <a:off x="2523845" y="3467490"/>
            <a:ext cx="743510" cy="60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0" idx="6"/>
          </p:cNvCxnSpPr>
          <p:nvPr/>
        </p:nvCxnSpPr>
        <p:spPr>
          <a:xfrm flipH="1">
            <a:off x="2590800" y="3301449"/>
            <a:ext cx="609600" cy="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/>
          <p:cNvSpPr txBox="1">
            <a:spLocks/>
          </p:cNvSpPr>
          <p:nvPr/>
        </p:nvSpPr>
        <p:spPr>
          <a:xfrm>
            <a:off x="6400801" y="2743200"/>
            <a:ext cx="2666998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Tx/>
              <a:buNone/>
            </a:pPr>
            <a:r>
              <a:rPr lang="en-US" sz="1800" dirty="0" smtClean="0">
                <a:latin typeface="Open Sans" pitchFamily="-84" charset="0"/>
              </a:rPr>
              <a:t>Linked-list Form: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600" dirty="0" smtClean="0">
                <a:latin typeface="Open Sans" pitchFamily="-84" charset="0"/>
              </a:rPr>
              <a:t>[A| ]     [B| ]    [C| ]    NULL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600" dirty="0" smtClean="0">
                <a:latin typeface="Open Sans" pitchFamily="-84" charset="0"/>
              </a:rPr>
              <a:t>[B| ]     NULL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600" dirty="0" smtClean="0">
                <a:latin typeface="Open Sans" pitchFamily="-84" charset="0"/>
              </a:rPr>
              <a:t>[C| ]     [B| ]    [E| ]     NULL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600" dirty="0" smtClean="0">
                <a:latin typeface="Open Sans" pitchFamily="-84" charset="0"/>
              </a:rPr>
              <a:t>[D| ]     [B| ]    NULL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600" dirty="0" smtClean="0">
                <a:latin typeface="Open Sans" pitchFamily="-84" charset="0"/>
              </a:rPr>
              <a:t>[E| ]     [B| ]     [D| ]     NULL</a:t>
            </a:r>
          </a:p>
          <a:p>
            <a:pPr fontAlgn="auto">
              <a:spcAft>
                <a:spcPts val="0"/>
              </a:spcAft>
              <a:buFontTx/>
              <a:buNone/>
            </a:pPr>
            <a:endParaRPr lang="en-US" sz="1600" dirty="0" smtClean="0">
              <a:latin typeface="Open Sans" pitchFamily="-84" charset="0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810000" y="2712167"/>
            <a:ext cx="18288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Tx/>
              <a:buNone/>
            </a:pPr>
            <a:r>
              <a:rPr lang="en-US" sz="1800" dirty="0" smtClean="0">
                <a:latin typeface="Open Sans" pitchFamily="-84" charset="0"/>
              </a:rPr>
              <a:t>Matrix Form :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800" b="1" dirty="0" smtClean="0">
                <a:latin typeface="Open Sans" pitchFamily="-84" charset="0"/>
              </a:rPr>
              <a:t>    A  B  C  D  E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800" b="1" dirty="0" smtClean="0">
                <a:latin typeface="Open Sans" pitchFamily="-84" charset="0"/>
              </a:rPr>
              <a:t>A  0  1   1  0   0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800" b="1" dirty="0" smtClean="0">
                <a:latin typeface="Open Sans" pitchFamily="-84" charset="0"/>
              </a:rPr>
              <a:t>B  0  0   0  0   0 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800" b="1" dirty="0" smtClean="0">
                <a:latin typeface="Open Sans" pitchFamily="-84" charset="0"/>
              </a:rPr>
              <a:t>C  0  1   0  0   1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800" b="1" dirty="0" smtClean="0">
                <a:latin typeface="Open Sans" pitchFamily="-84" charset="0"/>
              </a:rPr>
              <a:t>D  0  1   0  0   0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800" b="1" dirty="0" smtClean="0">
                <a:latin typeface="Open Sans" pitchFamily="-84" charset="0"/>
              </a:rPr>
              <a:t>E  0  1   0  1   0</a:t>
            </a:r>
          </a:p>
        </p:txBody>
      </p:sp>
      <p:sp>
        <p:nvSpPr>
          <p:cNvPr id="3" name="Right Arrow 2"/>
          <p:cNvSpPr/>
          <p:nvPr/>
        </p:nvSpPr>
        <p:spPr>
          <a:xfrm>
            <a:off x="5791200" y="3016967"/>
            <a:ext cx="524155" cy="1917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ket 3"/>
          <p:cNvSpPr/>
          <p:nvPr/>
        </p:nvSpPr>
        <p:spPr>
          <a:xfrm>
            <a:off x="4114799" y="3397967"/>
            <a:ext cx="228601" cy="16496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ket 5"/>
          <p:cNvSpPr/>
          <p:nvPr/>
        </p:nvSpPr>
        <p:spPr>
          <a:xfrm>
            <a:off x="5334000" y="3397967"/>
            <a:ext cx="152400" cy="164965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6934199" y="3197813"/>
            <a:ext cx="152400" cy="152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7543799" y="3199442"/>
            <a:ext cx="152400" cy="152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6934200" y="3200751"/>
            <a:ext cx="152400" cy="152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8133073" y="3196646"/>
            <a:ext cx="152400" cy="152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6924956" y="3474342"/>
            <a:ext cx="152400" cy="152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6922679" y="3747933"/>
            <a:ext cx="152400" cy="152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7560562" y="3750517"/>
            <a:ext cx="152400" cy="152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8161781" y="3746470"/>
            <a:ext cx="152400" cy="152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6921120" y="4022921"/>
            <a:ext cx="152400" cy="152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7558854" y="4022921"/>
            <a:ext cx="152400" cy="152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6921120" y="4342454"/>
            <a:ext cx="152400" cy="152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7558854" y="4308512"/>
            <a:ext cx="152400" cy="152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8196588" y="4351965"/>
            <a:ext cx="152400" cy="152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0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Open Sans" pitchFamily="-84" charset="0"/>
              </a:rPr>
              <a:t>Minimum Spanning Tree (MST)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7848600" cy="4289648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dirty="0" smtClean="0">
                <a:latin typeface="Open Sans" pitchFamily="-84" charset="0"/>
              </a:rPr>
              <a:t>Minimum Spanning Tree is a tree which represents graph without no loop and in tree form.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Open Sans" pitchFamily="-84" charset="0"/>
              </a:rPr>
              <a:t>To create the Minimum Spanning Tree from graph form, there are several methods which are </a:t>
            </a:r>
            <a:r>
              <a:rPr lang="en-US" b="1" i="1" dirty="0" smtClean="0">
                <a:latin typeface="Open Sans" pitchFamily="-84" charset="0"/>
              </a:rPr>
              <a:t>Prim’s Algorithm</a:t>
            </a:r>
            <a:r>
              <a:rPr lang="en-US" dirty="0" smtClean="0">
                <a:latin typeface="Open Sans" pitchFamily="-84" charset="0"/>
              </a:rPr>
              <a:t> and </a:t>
            </a:r>
            <a:r>
              <a:rPr lang="en-US" b="1" i="1" dirty="0" err="1" smtClean="0">
                <a:latin typeface="Open Sans" pitchFamily="-84" charset="0"/>
              </a:rPr>
              <a:t>Kruskal’s</a:t>
            </a:r>
            <a:r>
              <a:rPr lang="en-US" b="1" i="1" dirty="0" smtClean="0">
                <a:latin typeface="Open Sans" pitchFamily="-84" charset="0"/>
              </a:rPr>
              <a:t> Algorithm</a:t>
            </a:r>
            <a:r>
              <a:rPr lang="en-US" dirty="0" smtClean="0">
                <a:latin typeface="Open Sans" pitchFamily="-84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Open Sans" pitchFamily="-84" charset="0"/>
              </a:rPr>
              <a:t>Both of these methods are using </a:t>
            </a:r>
            <a:r>
              <a:rPr lang="en-US" b="1" i="1" dirty="0" smtClean="0">
                <a:latin typeface="Open Sans" pitchFamily="-84" charset="0"/>
              </a:rPr>
              <a:t>greedy methods</a:t>
            </a:r>
            <a:r>
              <a:rPr lang="en-US" dirty="0" smtClean="0">
                <a:latin typeface="Open Sans" pitchFamily="-84" charset="0"/>
              </a:rPr>
              <a:t>. So, the result tree will be in local optimum which means the tree will not be in the most minimum spanning tree value.</a:t>
            </a:r>
          </a:p>
        </p:txBody>
      </p:sp>
    </p:spTree>
    <p:extLst>
      <p:ext uri="{BB962C8B-B14F-4D97-AF65-F5344CB8AC3E}">
        <p14:creationId xmlns:p14="http://schemas.microsoft.com/office/powerpoint/2010/main" val="188526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2376</TotalTime>
  <Words>6746</Words>
  <Application>Microsoft Office PowerPoint</Application>
  <PresentationFormat>On-screen Show (4:3)</PresentationFormat>
  <Paragraphs>1644</Paragraphs>
  <Slides>50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ＭＳ Ｐゴシック</vt:lpstr>
      <vt:lpstr>宋体</vt:lpstr>
      <vt:lpstr>宋体</vt:lpstr>
      <vt:lpstr>Arial</vt:lpstr>
      <vt:lpstr>Calibri</vt:lpstr>
      <vt:lpstr>Interstate</vt:lpstr>
      <vt:lpstr>Lucida Console</vt:lpstr>
      <vt:lpstr>Open Sans</vt:lpstr>
      <vt:lpstr>Tahoma</vt:lpstr>
      <vt:lpstr>TemplateBM</vt:lpstr>
      <vt:lpstr>Graph</vt:lpstr>
      <vt:lpstr>Sub Topics</vt:lpstr>
      <vt:lpstr>Graph</vt:lpstr>
      <vt:lpstr>Graph</vt:lpstr>
      <vt:lpstr>Undirected Graph</vt:lpstr>
      <vt:lpstr>Directed Graph</vt:lpstr>
      <vt:lpstr>Adjacency List Matrix</vt:lpstr>
      <vt:lpstr>Adjacency List Matrix</vt:lpstr>
      <vt:lpstr>Minimum Spanning Tree (MST)</vt:lpstr>
      <vt:lpstr>MST – Prim’s Algorithm</vt:lpstr>
      <vt:lpstr>MST – Prim’s Algorithm</vt:lpstr>
      <vt:lpstr>MST – Prim’s Algorithm</vt:lpstr>
      <vt:lpstr>MST – Prim’s Algorithm</vt:lpstr>
      <vt:lpstr>MST – Prim’s Algorithm</vt:lpstr>
      <vt:lpstr>MST – Prim’s Algorithm</vt:lpstr>
      <vt:lpstr>MST – Prim’s Algorithm</vt:lpstr>
      <vt:lpstr>MST – Prim’s Algorithm</vt:lpstr>
      <vt:lpstr>MST – Prim’s Algorithm</vt:lpstr>
      <vt:lpstr>MST – Prim’s Algorithm</vt:lpstr>
      <vt:lpstr>MST – Prim’s Algorithm</vt:lpstr>
      <vt:lpstr>MST – Prim’s Algorithm</vt:lpstr>
      <vt:lpstr>MST – Prim’s Algorithm</vt:lpstr>
      <vt:lpstr>MST – Kruskal’s Algorithm</vt:lpstr>
      <vt:lpstr>MST – Kruskal’s Algorithm</vt:lpstr>
      <vt:lpstr>MST – Kruskal’s Algorithm</vt:lpstr>
      <vt:lpstr>MST – Kruskal’s Algorithm</vt:lpstr>
      <vt:lpstr>MST – Kruskal’s Algorithm</vt:lpstr>
      <vt:lpstr>MST – Kruskal’s Algorithm</vt:lpstr>
      <vt:lpstr>MST – Kruskal’s Algorithm</vt:lpstr>
      <vt:lpstr>MST – Kruskal’s Algorithm</vt:lpstr>
      <vt:lpstr>MST – Kruskal’s Algorithm</vt:lpstr>
      <vt:lpstr>MST – Kruskal’s Algorithm</vt:lpstr>
      <vt:lpstr>MST – Kruskal’s Algorithm</vt:lpstr>
      <vt:lpstr>MST – Kruskal’s Algorithm</vt:lpstr>
      <vt:lpstr>MST – Kruskal’s Algorithm</vt:lpstr>
      <vt:lpstr>MST – Kruskal’s Algorithm</vt:lpstr>
      <vt:lpstr>MST – Kruskal’s Algorithm</vt:lpstr>
      <vt:lpstr>MST – Kruskal’s Algorithm</vt:lpstr>
      <vt:lpstr>MST – Kruskal’s Algorithm</vt:lpstr>
      <vt:lpstr>MST – Kruskal’s Algorithm</vt:lpstr>
      <vt:lpstr>Shortest Path</vt:lpstr>
      <vt:lpstr>Dijkstra’s Algorithm</vt:lpstr>
      <vt:lpstr>Dijkstra’s Algorithm</vt:lpstr>
      <vt:lpstr>Dijkstra’s Algorithm</vt:lpstr>
      <vt:lpstr>Dijkstra’s Algorithm</vt:lpstr>
      <vt:lpstr>Dijkstra’s Algorithm</vt:lpstr>
      <vt:lpstr>PowerPoint Presentation</vt:lpstr>
      <vt:lpstr>Exercise</vt:lpstr>
      <vt:lpstr>References</vt:lpstr>
      <vt:lpstr>PowerPoint Presentation</vt:lpstr>
    </vt:vector>
  </TitlesOfParts>
  <Company>ubinus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Ferdinand Ariandy Luwinda</cp:lastModifiedBy>
  <cp:revision>973</cp:revision>
  <dcterms:created xsi:type="dcterms:W3CDTF">2009-07-15T08:07:45Z</dcterms:created>
  <dcterms:modified xsi:type="dcterms:W3CDTF">2017-12-11T09:47:17Z</dcterms:modified>
</cp:coreProperties>
</file>