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69"/>
  </p:notesMasterIdLst>
  <p:handoutMasterIdLst>
    <p:handoutMasterId r:id="rId70"/>
  </p:handoutMasterIdLst>
  <p:sldIdLst>
    <p:sldId id="318" r:id="rId2"/>
    <p:sldId id="264" r:id="rId3"/>
    <p:sldId id="295" r:id="rId4"/>
    <p:sldId id="296" r:id="rId5"/>
    <p:sldId id="266" r:id="rId6"/>
    <p:sldId id="267" r:id="rId7"/>
    <p:sldId id="268" r:id="rId8"/>
    <p:sldId id="270" r:id="rId9"/>
    <p:sldId id="269" r:id="rId10"/>
    <p:sldId id="273" r:id="rId11"/>
    <p:sldId id="274" r:id="rId12"/>
    <p:sldId id="272" r:id="rId13"/>
    <p:sldId id="276" r:id="rId14"/>
    <p:sldId id="275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343" r:id="rId31"/>
    <p:sldId id="344" r:id="rId32"/>
    <p:sldId id="345" r:id="rId33"/>
    <p:sldId id="346" r:id="rId34"/>
    <p:sldId id="347" r:id="rId35"/>
    <p:sldId id="293" r:id="rId36"/>
    <p:sldId id="294" r:id="rId37"/>
    <p:sldId id="348" r:id="rId38"/>
    <p:sldId id="349" r:id="rId39"/>
    <p:sldId id="350" r:id="rId40"/>
    <p:sldId id="351" r:id="rId41"/>
    <p:sldId id="29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2" r:id="rId64"/>
    <p:sldId id="340" r:id="rId65"/>
    <p:sldId id="341" r:id="rId66"/>
    <p:sldId id="300" r:id="rId67"/>
    <p:sldId id="301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4660"/>
  </p:normalViewPr>
  <p:slideViewPr>
    <p:cSldViewPr>
      <p:cViewPr varScale="1">
        <p:scale>
          <a:sx n="69" d="100"/>
          <a:sy n="69" d="100"/>
        </p:scale>
        <p:origin x="12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B7CA6BA7-E119-4A98-81FA-7F1A43C98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402155B5-A4E9-4A4F-8AB4-BFD90C03F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227A3-8EA8-429C-B72F-D409D30EB1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CA2D7-FDDB-4E9B-AA86-EE472E4A84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35D8A-001C-4503-A5BB-EA9D9A00CF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04C1-E478-465D-AA8C-28DF24A5AF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AEDE2-D58A-4173-AB10-8FC7E7159B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id-ID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79CA2D7-FDDB-4E9B-AA86-EE472E4A84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835150" y="2949575"/>
            <a:ext cx="7129463" cy="1470025"/>
          </a:xfrm>
        </p:spPr>
        <p:txBody>
          <a:bodyPr/>
          <a:lstStyle/>
          <a:p>
            <a:r>
              <a:rPr lang="en-A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Heap</a:t>
            </a:r>
            <a:r>
              <a:rPr lang="id-ID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, Tries &amp; Hashing</a:t>
            </a:r>
            <a:endParaRPr lang="id-ID" sz="3200" dirty="0" smtClean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12912" y="1655762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716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Course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COMOP6048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–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DATA STRUCTURE</a:t>
            </a:r>
          </a:p>
          <a:p>
            <a:pPr>
              <a:spcBef>
                <a:spcPct val="20000"/>
              </a:spcBef>
              <a:tabLst>
                <a:tab pos="13716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7</a:t>
            </a:r>
            <a:endParaRPr lang="en-US" sz="1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Array Representation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sz="2800" smtClean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smtClean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smtClean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smtClean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smtClean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smtClean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smtClean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smtClean="0">
              <a:ea typeface="SimSun" pitchFamily="2" charset="-122"/>
            </a:endParaRPr>
          </a:p>
        </p:txBody>
      </p:sp>
      <p:sp>
        <p:nvSpPr>
          <p:cNvPr id="1331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C9A2C6-A80A-440D-B18A-91497A83173B}" type="slidenum">
              <a:rPr lang="en-US" smtClean="0">
                <a:latin typeface="Interstate"/>
              </a:rPr>
              <a:pPr/>
              <a:t>10</a:t>
            </a:fld>
            <a:endParaRPr lang="en-US" smtClean="0">
              <a:latin typeface="Interstate"/>
            </a:endParaRPr>
          </a:p>
        </p:txBody>
      </p:sp>
      <p:pic>
        <p:nvPicPr>
          <p:cNvPr id="13317" name="Picture 6" descr="heap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03425"/>
            <a:ext cx="4419600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7" descr="heap-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971800"/>
            <a:ext cx="2117724" cy="341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Array Implementation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162800" cy="3721596"/>
          </a:xfrm>
        </p:spPr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Each node relation with its parent, left-child and right child in an array implementation can be computed easily.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Let the current node’s index be x.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Parent(x)	= x / 2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Left-child(x)	= 2 * x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Right-child(x)	= 2 * x + 1</a:t>
            </a:r>
          </a:p>
          <a:p>
            <a:pPr marL="693738" lvl="1" indent="-236538" algn="l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693738" lvl="1" indent="-236538" algn="l" eaLnBrk="1" hangingPunct="1">
              <a:buNone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This is why we use index 1 as root, otherwise</a:t>
            </a:r>
          </a:p>
          <a:p>
            <a:pPr marL="693738" lvl="1" indent="-236538" algn="l" eaLnBrk="1" hangingPunct="1">
              <a:buNone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 relation will not appear as simple as this.</a:t>
            </a:r>
          </a:p>
        </p:txBody>
      </p:sp>
      <p:sp>
        <p:nvSpPr>
          <p:cNvPr id="1434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6D0D7D-C726-4448-A7DE-04D76744856D}" type="slidenum">
              <a:rPr lang="en-US" smtClean="0">
                <a:latin typeface="Interstate"/>
              </a:rPr>
              <a:pPr/>
              <a:t>11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Find-Min in Min-Heap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Find-Min in a min-heap is very easy.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Where is the smallest element in a min-heap located?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	ROOT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1600" dirty="0" smtClean="0"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</a:pPr>
            <a:r>
              <a:rPr lang="en-US" altLang="zh-CN" sz="3600" dirty="0" smtClean="0">
                <a:ea typeface="SimSun" pitchFamily="2" charset="-122"/>
                <a:cs typeface="Tahoma" pitchFamily="34" charset="0"/>
              </a:rPr>
              <a:t>	</a:t>
            </a:r>
            <a:r>
              <a:rPr lang="id-ID" altLang="zh-CN" sz="2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int findmin</a:t>
            </a:r>
            <a:r>
              <a:rPr lang="en-US" altLang="zh-CN" sz="2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() { return data[1]; }</a:t>
            </a:r>
          </a:p>
        </p:txBody>
      </p:sp>
      <p:sp>
        <p:nvSpPr>
          <p:cNvPr id="1536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0A665-1030-4A7A-A9F0-442AEDD79761}" type="slidenum">
              <a:rPr lang="en-US" smtClean="0">
                <a:latin typeface="Interstate"/>
              </a:rPr>
              <a:pPr/>
              <a:t>12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Insertion in Min-Heap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We would like to insert a new element into the heap, but we should maintain its heap property.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Insert the new element at the end of the heap (after the index of the last element).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Upheap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the new element (fixing its heap property).</a:t>
            </a:r>
          </a:p>
        </p:txBody>
      </p:sp>
      <p:sp>
        <p:nvSpPr>
          <p:cNvPr id="1638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3E969-5C50-4932-B6C7-27EC26FF8E35}" type="slidenum">
              <a:rPr lang="en-US" smtClean="0">
                <a:latin typeface="Interstate"/>
              </a:rPr>
              <a:pPr/>
              <a:t>13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zh-CN" b="1" smtClean="0">
                <a:latin typeface="Tahoma" pitchFamily="34" charset="0"/>
                <a:cs typeface="Tahoma" pitchFamily="34" charset="0"/>
              </a:rPr>
              <a:t>Upheap</a:t>
            </a:r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 in Min-Heap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Compare current node’s (start with the inserted node) value with its parent’s value. If the current node’s value is smaller than its parent’s than swap their values and continue </a:t>
            </a:r>
            <a:r>
              <a:rPr lang="id-ID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upheap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the parent node.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Stop if its parent’s value is smaller than current node’s value or current node is the root (has no parent).</a:t>
            </a:r>
          </a:p>
        </p:txBody>
      </p:sp>
      <p:sp>
        <p:nvSpPr>
          <p:cNvPr id="1741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6938B3-475D-4AA1-95FF-6740EC6752EF}" type="slidenum">
              <a:rPr lang="en-US" smtClean="0">
                <a:latin typeface="Interstate"/>
              </a:rPr>
              <a:pPr/>
              <a:t>14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Example of Insertion in Min-Heap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5715000"/>
            <a:ext cx="7848600" cy="533400"/>
          </a:xfrm>
        </p:spPr>
        <p:txBody>
          <a:bodyPr/>
          <a:lstStyle/>
          <a:p>
            <a:pPr marL="236538" indent="-236538"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Insert new node (20)</a:t>
            </a:r>
          </a:p>
        </p:txBody>
      </p:sp>
      <p:sp>
        <p:nvSpPr>
          <p:cNvPr id="1843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4DFDEB-A6E9-4865-A7AF-4AB2C5EA460C}" type="slidenum">
              <a:rPr lang="en-US" smtClean="0">
                <a:latin typeface="Interstate"/>
              </a:rPr>
              <a:pPr/>
              <a:t>15</a:t>
            </a:fld>
            <a:endParaRPr lang="en-US" smtClean="0">
              <a:latin typeface="Interstate"/>
            </a:endParaRPr>
          </a:p>
        </p:txBody>
      </p:sp>
      <p:pic>
        <p:nvPicPr>
          <p:cNvPr id="18437" name="Picture 6" descr="heap-7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09800"/>
            <a:ext cx="78279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Example of Insertion in Min-Heap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486400"/>
            <a:ext cx="7848600" cy="609600"/>
          </a:xfrm>
        </p:spPr>
        <p:txBody>
          <a:bodyPr/>
          <a:lstStyle/>
          <a:p>
            <a:pPr marL="236538" indent="-236538"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Insert new node (5)</a:t>
            </a:r>
          </a:p>
        </p:txBody>
      </p:sp>
      <p:sp>
        <p:nvSpPr>
          <p:cNvPr id="1946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C6FFF8-5437-4152-BDA0-1DE0250ADDEC}" type="slidenum">
              <a:rPr lang="en-US" smtClean="0">
                <a:latin typeface="Interstate"/>
              </a:rPr>
              <a:pPr/>
              <a:t>16</a:t>
            </a:fld>
            <a:endParaRPr lang="en-US" smtClean="0">
              <a:latin typeface="Interstate"/>
            </a:endParaRPr>
          </a:p>
        </p:txBody>
      </p:sp>
      <p:pic>
        <p:nvPicPr>
          <p:cNvPr id="19461" name="Picture 8" descr="heap-1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78279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Example of Insertion in Min-Heap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410200"/>
            <a:ext cx="7848600" cy="609600"/>
          </a:xfrm>
        </p:spPr>
        <p:txBody>
          <a:bodyPr/>
          <a:lstStyle/>
          <a:p>
            <a:pPr marL="236538" indent="-236538"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(continue)</a:t>
            </a:r>
          </a:p>
        </p:txBody>
      </p:sp>
      <p:sp>
        <p:nvSpPr>
          <p:cNvPr id="20486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6FCB38-DB52-4358-ADCF-B2475DA5BDEA}" type="slidenum">
              <a:rPr lang="en-US" smtClean="0">
                <a:latin typeface="Interstate"/>
              </a:rPr>
              <a:pPr/>
              <a:t>17</a:t>
            </a:fld>
            <a:endParaRPr lang="en-US" smtClean="0">
              <a:latin typeface="Interstate"/>
            </a:endParaRPr>
          </a:p>
        </p:txBody>
      </p:sp>
      <p:pic>
        <p:nvPicPr>
          <p:cNvPr id="20485" name="Picture 6" descr="heap-1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7437" y="2117725"/>
            <a:ext cx="78279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Deletion in Min-Heap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Here we only concern with deletion of the smallest element which is located at the root.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Replace root with the last element of the heap.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Decrease the number of element in heap.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Downheap</a:t>
            </a: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root (fixing its heap property).</a:t>
            </a:r>
          </a:p>
        </p:txBody>
      </p:sp>
      <p:sp>
        <p:nvSpPr>
          <p:cNvPr id="2150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864FD2-97FB-41C6-B7E6-41DA97CC7ACA}" type="slidenum">
              <a:rPr lang="en-US" smtClean="0">
                <a:latin typeface="Interstate"/>
              </a:rPr>
              <a:pPr/>
              <a:t>18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zh-CN" b="1" smtClean="0">
                <a:latin typeface="Tahoma" pitchFamily="34" charset="0"/>
                <a:cs typeface="Tahoma" pitchFamily="34" charset="0"/>
              </a:rPr>
              <a:t>Downheap</a:t>
            </a:r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 in Min-Heap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Compare current node’s (start with the root) value with its left and right child’s value. Swap current node with its smallest child and continue </a:t>
            </a:r>
            <a:r>
              <a:rPr lang="id-ID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downheap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at that (child) node.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Stop if current node’s value is smaller than both its children’s value or current node is a leaf (has no child).</a:t>
            </a:r>
          </a:p>
        </p:txBody>
      </p:sp>
      <p:sp>
        <p:nvSpPr>
          <p:cNvPr id="2253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B4769F-985B-40B9-B3DF-2008BED10DDF}" type="slidenum">
              <a:rPr lang="en-US" smtClean="0">
                <a:latin typeface="Interstate"/>
              </a:rPr>
              <a:pPr/>
              <a:t>19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Learning Outcomes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None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Ilus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trate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process Min-Max Heap</a:t>
            </a:r>
            <a:r>
              <a:rPr lang="id-ID" dirty="0" smtClean="0">
                <a:latin typeface="Tahoma" pitchFamily="34" charset="0"/>
                <a:cs typeface="Tahoma" pitchFamily="34" charset="0"/>
              </a:rPr>
              <a:t>, Tries and Hasing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(LO</a:t>
            </a:r>
            <a:r>
              <a:rPr lang="id-ID" dirty="0" smtClean="0">
                <a:latin typeface="Tahoma" pitchFamily="34" charset="0"/>
                <a:cs typeface="Tahoma" pitchFamily="34" charset="0"/>
              </a:rPr>
              <a:t>1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&amp; LO</a:t>
            </a:r>
            <a:r>
              <a:rPr lang="id-ID" dirty="0" smtClean="0">
                <a:latin typeface="Tahoma" pitchFamily="34" charset="0"/>
                <a:cs typeface="Tahoma" pitchFamily="34" charset="0"/>
              </a:rPr>
              <a:t>3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 marL="236538" indent="-236538" algn="l" eaLnBrk="1" hangingPunct="1"/>
            <a:endParaRPr lang="en-US" altLang="zh-CN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12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8495BB-F561-498C-85DC-3EB0F420643A}" type="slidenum">
              <a:rPr lang="en-US" smtClean="0">
                <a:latin typeface="Interstate"/>
              </a:rPr>
              <a:pPr/>
              <a:t>2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Example of Delete-Min in Min-Heap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5638800"/>
            <a:ext cx="7848600" cy="838200"/>
          </a:xfrm>
        </p:spPr>
        <p:txBody>
          <a:bodyPr/>
          <a:lstStyle/>
          <a:p>
            <a:pPr marL="236538" indent="-236538" algn="l" eaLnBrk="1" hangingPunct="1">
              <a:buNone/>
              <a:defRPr/>
            </a:pPr>
            <a:r>
              <a:rPr lang="id-ID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elete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-min, node (7)</a:t>
            </a:r>
          </a:p>
          <a:p>
            <a:pPr marL="236538" indent="-236538" algn="l" eaLnBrk="1" hangingPunct="1">
              <a:buNone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Replace root with the last element, node (28).</a:t>
            </a:r>
          </a:p>
        </p:txBody>
      </p:sp>
      <p:sp>
        <p:nvSpPr>
          <p:cNvPr id="2355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DD6EBE-26B4-465B-9012-127ECADDA03A}" type="slidenum">
              <a:rPr lang="en-US" smtClean="0">
                <a:latin typeface="Interstate"/>
              </a:rPr>
              <a:pPr/>
              <a:t>20</a:t>
            </a:fld>
            <a:endParaRPr lang="en-US" smtClean="0">
              <a:latin typeface="Interstate"/>
            </a:endParaRPr>
          </a:p>
        </p:txBody>
      </p:sp>
      <p:pic>
        <p:nvPicPr>
          <p:cNvPr id="23557" name="Picture 7" descr="heap-18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78279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Example of Delete-Min in Min-Heap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5562600"/>
            <a:ext cx="7848600" cy="533400"/>
          </a:xfrm>
        </p:spPr>
        <p:txBody>
          <a:bodyPr/>
          <a:lstStyle/>
          <a:p>
            <a:pPr marL="236538" indent="-236538"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(continue)</a:t>
            </a:r>
            <a:endParaRPr lang="en-US" altLang="zh-CN" sz="28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458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95C6DA-40C2-4590-ADD1-13AA156C31AB}" type="slidenum">
              <a:rPr lang="en-US" smtClean="0">
                <a:latin typeface="Interstate"/>
              </a:rPr>
              <a:pPr/>
              <a:t>21</a:t>
            </a:fld>
            <a:endParaRPr lang="en-US" smtClean="0">
              <a:latin typeface="Interstate"/>
            </a:endParaRPr>
          </a:p>
        </p:txBody>
      </p:sp>
      <p:pic>
        <p:nvPicPr>
          <p:cNvPr id="24581" name="Picture 6" descr="heap-19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78279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Heap Complexity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  <a:tabLst>
                <a:tab pos="2005013" algn="l"/>
              </a:tabLst>
              <a:defRPr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find-min	: O(1)</a:t>
            </a:r>
          </a:p>
          <a:p>
            <a:pPr marL="236538" indent="-236538" algn="l" eaLnBrk="1" hangingPunct="1">
              <a:buFontTx/>
              <a:buChar char="•"/>
              <a:tabLst>
                <a:tab pos="2005013" algn="l"/>
              </a:tabLst>
              <a:defRPr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insert	: O(log(n))</a:t>
            </a:r>
          </a:p>
          <a:p>
            <a:pPr marL="236538" indent="-236538" algn="l" eaLnBrk="1" hangingPunct="1">
              <a:buFontTx/>
              <a:buChar char="•"/>
              <a:tabLst>
                <a:tab pos="2005013" algn="l"/>
              </a:tabLst>
              <a:defRPr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delete-min	: O(log(n))</a:t>
            </a:r>
          </a:p>
          <a:p>
            <a:pPr marL="236538" indent="-236538" algn="l" eaLnBrk="1" hangingPunct="1">
              <a:buFontTx/>
              <a:buChar char="•"/>
              <a:tabLst>
                <a:tab pos="2005013" algn="l"/>
              </a:tabLst>
              <a:defRPr/>
            </a:pPr>
            <a:endParaRPr lang="en-US" altLang="zh-CN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eaLnBrk="1" hangingPunct="1">
              <a:buNone/>
              <a:tabLst>
                <a:tab pos="2005013" algn="l"/>
              </a:tabLst>
              <a:defRPr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Insert and delete-min depend on the tree height, which </a:t>
            </a:r>
            <a:endParaRPr lang="id-ID" altLang="zh-CN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eaLnBrk="1" hangingPunct="1">
              <a:buNone/>
              <a:tabLst>
                <a:tab pos="2005013" algn="l"/>
              </a:tabLst>
              <a:defRPr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 log(n), the height of complete binary tree.</a:t>
            </a:r>
          </a:p>
        </p:txBody>
      </p:sp>
      <p:sp>
        <p:nvSpPr>
          <p:cNvPr id="2560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DB93B6-CE77-4153-AC7C-646FCFC65360}" type="slidenum">
              <a:rPr lang="en-US" smtClean="0">
                <a:latin typeface="Interstate"/>
              </a:rPr>
              <a:pPr/>
              <a:t>22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Max-Heap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Each node’s element is larger than its children’s element.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It implies that the largest element is located at </a:t>
            </a:r>
            <a:r>
              <a:rPr lang="en-US" altLang="zh-CN" sz="2400" dirty="0" smtClean="0">
                <a:solidFill>
                  <a:srgbClr val="FF0000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the root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of the tree.</a:t>
            </a:r>
          </a:p>
          <a:p>
            <a:pPr marL="236538" indent="-236538"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Max-heap holds the same principle as min-heap and can be used to create priority queue which need to find the largest element instead of the smallest one.</a:t>
            </a:r>
          </a:p>
        </p:txBody>
      </p:sp>
      <p:sp>
        <p:nvSpPr>
          <p:cNvPr id="2662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8E9257-E683-48E9-8456-2AD4C1671096}" type="slidenum">
              <a:rPr lang="en-US" smtClean="0">
                <a:latin typeface="Interstate"/>
              </a:rPr>
              <a:pPr/>
              <a:t>23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Min-Max 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 heap condition alternates between minimum and maximum level to level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Each element on even/odd level are smaller than all its children (min-level).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Each element on odd/even level are larger than all its children (max-level).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 purpose of min-max heap is to allow us to find both the smallest and the largest element of the heap at the same time.</a:t>
            </a:r>
          </a:p>
        </p:txBody>
      </p:sp>
      <p:sp>
        <p:nvSpPr>
          <p:cNvPr id="2765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E0D051-F067-4859-A7A9-B40E291AD566}" type="slidenum">
              <a:rPr lang="en-US" smtClean="0">
                <a:latin typeface="Interstate"/>
              </a:rPr>
              <a:pPr/>
              <a:t>24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Min-Max 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sz="2800" smtClean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smtClean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smtClean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smtClean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smtClean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smtClean="0">
              <a:ea typeface="SimSun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800" smtClean="0">
              <a:ea typeface="SimSun" pitchFamily="2" charset="-122"/>
            </a:endParaRPr>
          </a:p>
        </p:txBody>
      </p:sp>
      <p:sp>
        <p:nvSpPr>
          <p:cNvPr id="2867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CCB7DA-F85F-46C9-A0AD-21AE04590EFD}" type="slidenum">
              <a:rPr lang="en-US" smtClean="0">
                <a:latin typeface="Interstate"/>
              </a:rPr>
              <a:pPr/>
              <a:t>25</a:t>
            </a:fld>
            <a:endParaRPr lang="en-US" smtClean="0">
              <a:latin typeface="Interstate"/>
            </a:endParaRPr>
          </a:p>
        </p:txBody>
      </p:sp>
      <p:pic>
        <p:nvPicPr>
          <p:cNvPr id="28677" name="Picture 7" descr="heap-20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512" y="2017713"/>
            <a:ext cx="5957888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Min-Max 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In min-max heap,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 smallest element is located at the root.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 largest element is located in one of the root’s child (either left/right child).</a:t>
            </a:r>
          </a:p>
          <a:p>
            <a:pPr marL="236538" indent="-236538" algn="l" eaLnBrk="1" hangingPunct="1">
              <a:buNone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Note: the largest element may be located at root if there is only one element in the heap.</a:t>
            </a:r>
            <a:endParaRPr lang="en-US" altLang="zh-CN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1800" dirty="0" smtClean="0"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findmin() { return data[1]; }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findmax() { return max(data[2], data[3]); }</a:t>
            </a:r>
          </a:p>
        </p:txBody>
      </p:sp>
      <p:sp>
        <p:nvSpPr>
          <p:cNvPr id="2970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A0FBBE-3453-485C-95D0-4EEBDFE9B1AA}" type="slidenum">
              <a:rPr lang="en-US" smtClean="0">
                <a:latin typeface="Interstate"/>
              </a:rPr>
              <a:pPr/>
              <a:t>26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Insertion in Min-Max 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Insert the new element at the end of the heap (after the index of the last element).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Upheap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the new element (fixing its heap property).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Upheap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in min-max heap is a bit different with min-heap or max-heap.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AFB90E-4D83-4C7F-85ED-4C3F26EC13AE}" type="slidenum">
              <a:rPr lang="en-US" smtClean="0">
                <a:latin typeface="Interstate"/>
              </a:rPr>
              <a:pPr/>
              <a:t>27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zh-CN" b="1" smtClean="0">
                <a:latin typeface="Tahoma" pitchFamily="34" charset="0"/>
                <a:cs typeface="Tahoma" pitchFamily="34" charset="0"/>
              </a:rPr>
              <a:t>Upheap</a:t>
            </a:r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 in Min-Max 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id-ID" altLang="zh-CN" sz="2200" dirty="0" smtClean="0">
                <a:latin typeface="Tahoma" pitchFamily="34" charset="0"/>
                <a:cs typeface="Tahoma" pitchFamily="34" charset="0"/>
              </a:rPr>
              <a:t>If the new node is on a min-level</a:t>
            </a:r>
          </a:p>
          <a:p>
            <a:pPr marL="693738" lvl="1" indent="-236538" algn="l" eaLnBrk="1" hangingPunct="1">
              <a:buFont typeface="Tahoma" pitchFamily="34" charset="0"/>
              <a:buChar char="–"/>
            </a:pPr>
            <a:r>
              <a:rPr lang="id-ID" altLang="zh-CN" sz="2200" dirty="0" smtClean="0">
                <a:latin typeface="Tahoma" pitchFamily="34" charset="0"/>
                <a:cs typeface="Tahoma" pitchFamily="34" charset="0"/>
              </a:rPr>
              <a:t>If new node’s parent is smaller than it then swap their value and </a:t>
            </a:r>
            <a:r>
              <a:rPr lang="id-ID" altLang="zh-CN" sz="2200" b="1" dirty="0" smtClean="0">
                <a:latin typeface="Tahoma" pitchFamily="34" charset="0"/>
                <a:cs typeface="Tahoma" pitchFamily="34" charset="0"/>
              </a:rPr>
              <a:t>upheapmax</a:t>
            </a:r>
            <a:r>
              <a:rPr lang="id-ID" altLang="zh-CN" sz="2200" dirty="0" smtClean="0">
                <a:latin typeface="Tahoma" pitchFamily="34" charset="0"/>
                <a:cs typeface="Tahoma" pitchFamily="34" charset="0"/>
              </a:rPr>
              <a:t> from its parent.</a:t>
            </a:r>
          </a:p>
          <a:p>
            <a:pPr marL="693738" lvl="1" indent="-236538" algn="l" eaLnBrk="1" hangingPunct="1">
              <a:buFont typeface="Tahoma" pitchFamily="34" charset="0"/>
              <a:buChar char="–"/>
            </a:pPr>
            <a:r>
              <a:rPr lang="id-ID" altLang="zh-CN" sz="2200" dirty="0" smtClean="0">
                <a:latin typeface="Tahoma" pitchFamily="34" charset="0"/>
                <a:cs typeface="Tahoma" pitchFamily="34" charset="0"/>
              </a:rPr>
              <a:t>Else </a:t>
            </a:r>
            <a:r>
              <a:rPr lang="id-ID" altLang="zh-CN" sz="2200" b="1" dirty="0" smtClean="0">
                <a:latin typeface="Tahoma" pitchFamily="34" charset="0"/>
                <a:cs typeface="Tahoma" pitchFamily="34" charset="0"/>
              </a:rPr>
              <a:t>upheapmin</a:t>
            </a:r>
            <a:r>
              <a:rPr lang="id-ID" altLang="zh-CN" sz="2200" dirty="0" smtClean="0">
                <a:latin typeface="Tahoma" pitchFamily="34" charset="0"/>
                <a:cs typeface="Tahoma" pitchFamily="34" charset="0"/>
              </a:rPr>
              <a:t> from the new node</a:t>
            </a:r>
          </a:p>
          <a:p>
            <a:pPr marL="693738" lvl="1" indent="-236538" algn="l" eaLnBrk="1" hangingPunct="1"/>
            <a:endParaRPr lang="id-ID" altLang="zh-CN" sz="2200" dirty="0" smtClean="0">
              <a:latin typeface="Tahoma" pitchFamily="34" charset="0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200" dirty="0" smtClean="0">
                <a:latin typeface="Tahoma" pitchFamily="34" charset="0"/>
                <a:cs typeface="Tahoma" pitchFamily="34" charset="0"/>
              </a:rPr>
              <a:t>If the new node is on a max-level</a:t>
            </a:r>
          </a:p>
          <a:p>
            <a:pPr marL="693738" lvl="1" indent="-236538" algn="l" eaLnBrk="1" hangingPunct="1">
              <a:buFont typeface="Tahoma" pitchFamily="34" charset="0"/>
              <a:buChar char="–"/>
            </a:pPr>
            <a:r>
              <a:rPr lang="id-ID" altLang="zh-CN" sz="2200" dirty="0" smtClean="0">
                <a:latin typeface="Tahoma" pitchFamily="34" charset="0"/>
                <a:cs typeface="Tahoma" pitchFamily="34" charset="0"/>
              </a:rPr>
              <a:t>If new node’s parent is larger than it then swap their value and </a:t>
            </a:r>
            <a:r>
              <a:rPr lang="id-ID" altLang="zh-CN" sz="2200" b="1" dirty="0" smtClean="0">
                <a:latin typeface="Tahoma" pitchFamily="34" charset="0"/>
                <a:cs typeface="Tahoma" pitchFamily="34" charset="0"/>
              </a:rPr>
              <a:t>upheapmin</a:t>
            </a:r>
            <a:r>
              <a:rPr lang="id-ID" altLang="zh-CN" sz="2200" dirty="0" smtClean="0">
                <a:latin typeface="Tahoma" pitchFamily="34" charset="0"/>
                <a:cs typeface="Tahoma" pitchFamily="34" charset="0"/>
              </a:rPr>
              <a:t> from its parent.</a:t>
            </a:r>
          </a:p>
          <a:p>
            <a:pPr marL="693738" lvl="1" indent="-236538" algn="l" eaLnBrk="1" hangingPunct="1">
              <a:buFont typeface="Tahoma" pitchFamily="34" charset="0"/>
              <a:buChar char="–"/>
            </a:pPr>
            <a:r>
              <a:rPr lang="id-ID" altLang="zh-CN" sz="2200" dirty="0" smtClean="0">
                <a:latin typeface="Tahoma" pitchFamily="34" charset="0"/>
                <a:cs typeface="Tahoma" pitchFamily="34" charset="0"/>
              </a:rPr>
              <a:t>Else </a:t>
            </a:r>
            <a:r>
              <a:rPr lang="id-ID" altLang="zh-CN" sz="2200" b="1" dirty="0" smtClean="0">
                <a:latin typeface="Tahoma" pitchFamily="34" charset="0"/>
                <a:cs typeface="Tahoma" pitchFamily="34" charset="0"/>
              </a:rPr>
              <a:t>upheapmax</a:t>
            </a:r>
            <a:r>
              <a:rPr lang="id-ID" altLang="zh-CN" sz="2200" dirty="0" smtClean="0">
                <a:latin typeface="Tahoma" pitchFamily="34" charset="0"/>
                <a:cs typeface="Tahoma" pitchFamily="34" charset="0"/>
              </a:rPr>
              <a:t> from the new node</a:t>
            </a:r>
          </a:p>
        </p:txBody>
      </p:sp>
      <p:sp>
        <p:nvSpPr>
          <p:cNvPr id="3174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FB5EF7-6C70-462B-872A-AFE723104E3D}" type="slidenum">
              <a:rPr lang="en-US" smtClean="0">
                <a:latin typeface="Interstate"/>
              </a:rPr>
              <a:pPr/>
              <a:t>28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zh-CN" b="1" smtClean="0">
                <a:latin typeface="Tahoma" pitchFamily="34" charset="0"/>
                <a:cs typeface="Tahoma" pitchFamily="34" charset="0"/>
              </a:rPr>
              <a:t>Upheapmin/max</a:t>
            </a:r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 in Min-Max 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id-ID" altLang="zh-CN" dirty="0" smtClean="0">
                <a:latin typeface="Tahoma" pitchFamily="34" charset="0"/>
                <a:cs typeface="Tahoma" pitchFamily="34" charset="0"/>
              </a:rPr>
              <a:t>Upheapmin</a:t>
            </a:r>
          </a:p>
          <a:p>
            <a:pPr lvl="1" algn="l" eaLnBrk="1" hangingPunct="1">
              <a:buNone/>
            </a:pPr>
            <a:r>
              <a:rPr lang="id-ID" altLang="zh-CN" dirty="0" smtClean="0">
                <a:latin typeface="Tahoma" pitchFamily="34" charset="0"/>
                <a:cs typeface="Tahoma" pitchFamily="34" charset="0"/>
              </a:rPr>
              <a:t>Compare current node’s value with its </a:t>
            </a:r>
            <a:r>
              <a:rPr lang="id-ID" altLang="zh-CN" b="1" dirty="0" smtClean="0">
                <a:latin typeface="Tahoma" pitchFamily="34" charset="0"/>
                <a:cs typeface="Tahoma" pitchFamily="34" charset="0"/>
              </a:rPr>
              <a:t>grand-parent</a:t>
            </a:r>
            <a:r>
              <a:rPr lang="id-ID" altLang="zh-CN" dirty="0" smtClean="0">
                <a:latin typeface="Tahoma" pitchFamily="34" charset="0"/>
                <a:cs typeface="Tahoma" pitchFamily="34" charset="0"/>
              </a:rPr>
              <a:t>’s value. If </a:t>
            </a:r>
          </a:p>
          <a:p>
            <a:pPr lvl="1" algn="l" eaLnBrk="1" hangingPunct="1">
              <a:buNone/>
            </a:pPr>
            <a:r>
              <a:rPr lang="id-ID" altLang="zh-CN" dirty="0" smtClean="0">
                <a:latin typeface="Tahoma" pitchFamily="34" charset="0"/>
                <a:cs typeface="Tahoma" pitchFamily="34" charset="0"/>
              </a:rPr>
              <a:t>the current node’s value is smaller than its parent’s than swap </a:t>
            </a:r>
          </a:p>
          <a:p>
            <a:pPr lvl="1" algn="l" eaLnBrk="1" hangingPunct="1">
              <a:buNone/>
            </a:pPr>
            <a:r>
              <a:rPr lang="id-ID" altLang="zh-CN" dirty="0" smtClean="0">
                <a:latin typeface="Tahoma" pitchFamily="34" charset="0"/>
                <a:cs typeface="Tahoma" pitchFamily="34" charset="0"/>
              </a:rPr>
              <a:t>their values and continue upheapmin the grand-parent node.</a:t>
            </a:r>
          </a:p>
          <a:p>
            <a:pPr marL="236538" indent="-236538" algn="l" eaLnBrk="1" hangingPunct="1">
              <a:buFontTx/>
              <a:buChar char="•"/>
            </a:pPr>
            <a:endParaRPr lang="id-ID" altLang="zh-CN" dirty="0" smtClean="0">
              <a:latin typeface="Tahoma" pitchFamily="34" charset="0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id-ID" altLang="zh-CN" dirty="0" smtClean="0">
                <a:latin typeface="Tahoma" pitchFamily="34" charset="0"/>
                <a:cs typeface="Tahoma" pitchFamily="34" charset="0"/>
              </a:rPr>
              <a:t>Upheapmax</a:t>
            </a:r>
          </a:p>
          <a:p>
            <a:pPr lvl="1" algn="l" eaLnBrk="1" hangingPunct="1">
              <a:buNone/>
            </a:pPr>
            <a:r>
              <a:rPr lang="id-ID" altLang="zh-CN" dirty="0" smtClean="0">
                <a:latin typeface="Tahoma" pitchFamily="34" charset="0"/>
                <a:cs typeface="Tahoma" pitchFamily="34" charset="0"/>
              </a:rPr>
              <a:t>Compare current node’s value with its </a:t>
            </a:r>
            <a:r>
              <a:rPr lang="id-ID" altLang="zh-CN" b="1" dirty="0" smtClean="0">
                <a:latin typeface="Tahoma" pitchFamily="34" charset="0"/>
                <a:cs typeface="Tahoma" pitchFamily="34" charset="0"/>
              </a:rPr>
              <a:t>grand-parent</a:t>
            </a:r>
            <a:r>
              <a:rPr lang="id-ID" altLang="zh-CN" dirty="0" smtClean="0">
                <a:latin typeface="Tahoma" pitchFamily="34" charset="0"/>
                <a:cs typeface="Tahoma" pitchFamily="34" charset="0"/>
              </a:rPr>
              <a:t>’s value. If </a:t>
            </a:r>
          </a:p>
          <a:p>
            <a:pPr lvl="1" algn="l" eaLnBrk="1" hangingPunct="1">
              <a:buNone/>
            </a:pPr>
            <a:r>
              <a:rPr lang="id-ID" altLang="zh-CN" dirty="0" smtClean="0">
                <a:latin typeface="Tahoma" pitchFamily="34" charset="0"/>
                <a:cs typeface="Tahoma" pitchFamily="34" charset="0"/>
              </a:rPr>
              <a:t>the current node’s value is larger than its parent’s than swap </a:t>
            </a:r>
          </a:p>
          <a:p>
            <a:pPr lvl="1" algn="l" eaLnBrk="1" hangingPunct="1">
              <a:buNone/>
            </a:pPr>
            <a:r>
              <a:rPr lang="id-ID" altLang="zh-CN" dirty="0" smtClean="0">
                <a:latin typeface="Tahoma" pitchFamily="34" charset="0"/>
                <a:cs typeface="Tahoma" pitchFamily="34" charset="0"/>
              </a:rPr>
              <a:t>their values and continue upheapmax the grand-parent node.</a:t>
            </a:r>
          </a:p>
          <a:p>
            <a:pPr marL="236538" indent="-236538" algn="l" eaLnBrk="1" hangingPunct="1">
              <a:buFontTx/>
              <a:buChar char="•"/>
            </a:pPr>
            <a:endParaRPr lang="id-ID" altLang="zh-CN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54A3FE-343F-4CFA-BDD4-1318BD4E23A1}" type="slidenum">
              <a:rPr lang="en-US" smtClean="0">
                <a:latin typeface="Interstate"/>
              </a:rPr>
              <a:pPr/>
              <a:t>29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Sub Topics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4675" indent="-354013" algn="l" eaLnBrk="1" hangingPunct="1">
              <a:buFontTx/>
              <a:buChar char="-"/>
              <a:defRPr/>
            </a:pP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Heap Concept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74675" indent="-354013" algn="l" eaLnBrk="1" hangingPunct="1">
              <a:buFontTx/>
              <a:buChar char="-"/>
              <a:defRPr/>
            </a:pP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Min-Heap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Max-Heap</a:t>
            </a:r>
          </a:p>
          <a:p>
            <a:pPr marL="574675" indent="-354013" algn="l" eaLnBrk="1" hangingPunct="1">
              <a:buFontTx/>
              <a:buChar char="-"/>
              <a:defRPr/>
            </a:pP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Min-Heap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Max-Heap 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Operation: Search, Insertion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and 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Deletion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74675" indent="-354013" algn="l" eaLnBrk="1" hangingPunct="1">
              <a:buFontTx/>
              <a:buChar char="-"/>
              <a:defRPr/>
            </a:pP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Min-Max Heap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74675" indent="-354013" algn="l" eaLnBrk="1" hangingPunct="1">
              <a:buFontTx/>
              <a:buChar char="-"/>
              <a:defRPr/>
            </a:pP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Min-Max Heap Operation: Insertion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and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Deletion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74675" indent="-354013" algn="l" eaLnBrk="1" hangingPunct="1">
              <a:buFontTx/>
              <a:buChar char="-"/>
              <a:defRPr/>
            </a:pP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Tries Concept</a:t>
            </a:r>
          </a:p>
          <a:p>
            <a:pPr marL="574675" indent="-354013">
              <a:buFontTx/>
              <a:buChar char="-"/>
              <a:defRPr/>
            </a:pPr>
            <a:r>
              <a:rPr lang="en-US" dirty="0" smtClean="0"/>
              <a:t>Tries Operation: Insertion and Find</a:t>
            </a:r>
            <a:endParaRPr lang="id-ID" dirty="0" smtClean="0"/>
          </a:p>
          <a:p>
            <a:pPr marL="574675" indent="-354013">
              <a:buFontTx/>
              <a:buChar char="-"/>
              <a:defRPr/>
            </a:pPr>
            <a:r>
              <a:rPr lang="id-ID" dirty="0" smtClean="0"/>
              <a:t>Hashing Concept</a:t>
            </a:r>
          </a:p>
          <a:p>
            <a:pPr marL="574675" indent="-354013">
              <a:buFontTx/>
              <a:buChar char="-"/>
              <a:defRPr/>
            </a:pPr>
            <a:r>
              <a:rPr lang="id-ID" dirty="0" smtClean="0"/>
              <a:t>Hash Table &amp; Hash Function</a:t>
            </a:r>
          </a:p>
          <a:p>
            <a:pPr marL="574675" indent="-354013">
              <a:buFontTx/>
              <a:buChar char="-"/>
              <a:defRPr/>
            </a:pPr>
            <a:r>
              <a:rPr lang="id-ID" dirty="0" smtClean="0"/>
              <a:t>Collision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14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2B2D7F-E189-4FF9-B340-AE50F6AB6A6B}" type="slidenum">
              <a:rPr lang="en-US" smtClean="0">
                <a:latin typeface="Interstate"/>
              </a:rPr>
              <a:pPr/>
              <a:t>3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Max Heap Insert 50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Upheapmin</a:t>
            </a:r>
            <a:r>
              <a:rPr lang="en-US" dirty="0" smtClean="0"/>
              <a:t> : 50 is larger than its parent, so do </a:t>
            </a:r>
            <a:r>
              <a:rPr lang="en-US" dirty="0" err="1" smtClean="0"/>
              <a:t>upheapmax</a:t>
            </a:r>
            <a:endParaRPr lang="en-US" dirty="0" smtClean="0"/>
          </a:p>
          <a:p>
            <a:r>
              <a:rPr lang="en-US" dirty="0" err="1" smtClean="0"/>
              <a:t>Upheapmax</a:t>
            </a:r>
            <a:r>
              <a:rPr lang="en-US" dirty="0" smtClean="0"/>
              <a:t> : 50 is larger than its grand-parent, so swap their value</a:t>
            </a:r>
            <a:endParaRPr lang="en-US" dirty="0"/>
          </a:p>
        </p:txBody>
      </p:sp>
      <p:grpSp>
        <p:nvGrpSpPr>
          <p:cNvPr id="52" name="Canvas 1"/>
          <p:cNvGrpSpPr/>
          <p:nvPr/>
        </p:nvGrpSpPr>
        <p:grpSpPr>
          <a:xfrm>
            <a:off x="1863436" y="2057400"/>
            <a:ext cx="5451764" cy="2764022"/>
            <a:chOff x="0" y="0"/>
            <a:chExt cx="4495800" cy="2047875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54" name="Oval 53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28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790825" y="10658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9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4" name="Straight Connector 63"/>
            <p:cNvCxnSpPr>
              <a:stCxn id="54" idx="3"/>
              <a:endCxn id="55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4" idx="5"/>
              <a:endCxn id="56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5" idx="3"/>
              <a:endCxn id="57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5" idx="5"/>
              <a:endCxn id="58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6" idx="3"/>
              <a:endCxn id="59" idx="0"/>
            </p:cNvCxnSpPr>
            <p:nvPr/>
          </p:nvCxnSpPr>
          <p:spPr>
            <a:xfrm flipH="1">
              <a:off x="3024188" y="872191"/>
              <a:ext cx="2540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6" idx="5"/>
              <a:endCxn id="60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7" idx="3"/>
              <a:endCxn id="61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7" idx="5"/>
              <a:endCxn id="62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8" idx="3"/>
              <a:endCxn id="63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241024" y="1589700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50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4" name="Straight Connector 73"/>
            <p:cNvCxnSpPr>
              <a:stCxn id="58" idx="5"/>
              <a:endCxn id="73" idx="0"/>
            </p:cNvCxnSpPr>
            <p:nvPr/>
          </p:nvCxnSpPr>
          <p:spPr>
            <a:xfrm>
              <a:off x="2246225" y="1367491"/>
              <a:ext cx="22816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09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Max Heap Insert 50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Upheapmax</a:t>
            </a:r>
            <a:r>
              <a:rPr lang="en-US" dirty="0" smtClean="0"/>
              <a:t> : because node 50 doesn’t have grand-parent, the process is finished</a:t>
            </a:r>
            <a:endParaRPr lang="en-US" dirty="0"/>
          </a:p>
        </p:txBody>
      </p:sp>
      <p:grpSp>
        <p:nvGrpSpPr>
          <p:cNvPr id="29" name="Canvas 1"/>
          <p:cNvGrpSpPr/>
          <p:nvPr/>
        </p:nvGrpSpPr>
        <p:grpSpPr>
          <a:xfrm>
            <a:off x="1752600" y="1905000"/>
            <a:ext cx="5486400" cy="2819400"/>
            <a:chOff x="0" y="0"/>
            <a:chExt cx="4495800" cy="2047875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31" name="Oval 30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50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28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790825" y="10658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9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1" name="Straight Connector 40"/>
            <p:cNvCxnSpPr>
              <a:stCxn id="31" idx="3"/>
              <a:endCxn id="32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5"/>
              <a:endCxn id="33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2" idx="3"/>
              <a:endCxn id="34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2" idx="5"/>
              <a:endCxn id="35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3" idx="3"/>
              <a:endCxn id="36" idx="0"/>
            </p:cNvCxnSpPr>
            <p:nvPr/>
          </p:nvCxnSpPr>
          <p:spPr>
            <a:xfrm flipH="1">
              <a:off x="3024188" y="872191"/>
              <a:ext cx="2540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3" idx="5"/>
              <a:endCxn id="37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4" idx="3"/>
              <a:endCxn id="38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4" idx="5"/>
              <a:endCxn id="39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5" idx="3"/>
              <a:endCxn id="40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241024" y="1589700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1" name="Straight Connector 50"/>
            <p:cNvCxnSpPr>
              <a:stCxn id="35" idx="5"/>
              <a:endCxn id="50" idx="0"/>
            </p:cNvCxnSpPr>
            <p:nvPr/>
          </p:nvCxnSpPr>
          <p:spPr>
            <a:xfrm>
              <a:off x="2246225" y="1367491"/>
              <a:ext cx="22816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049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Max Heap Insert 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Upheapmin</a:t>
            </a:r>
            <a:r>
              <a:rPr lang="en-US" dirty="0" smtClean="0"/>
              <a:t> : node 5 is smaller than its parent, so swap their value and continue </a:t>
            </a:r>
            <a:r>
              <a:rPr lang="en-US" dirty="0" err="1" smtClean="0"/>
              <a:t>upheapmin</a:t>
            </a:r>
            <a:endParaRPr lang="en-US" dirty="0"/>
          </a:p>
        </p:txBody>
      </p:sp>
      <p:grpSp>
        <p:nvGrpSpPr>
          <p:cNvPr id="52" name="Canvas 1"/>
          <p:cNvGrpSpPr/>
          <p:nvPr/>
        </p:nvGrpSpPr>
        <p:grpSpPr>
          <a:xfrm>
            <a:off x="1981200" y="1905000"/>
            <a:ext cx="5334000" cy="2895600"/>
            <a:chOff x="0" y="0"/>
            <a:chExt cx="4495800" cy="2047875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54" name="Oval 53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50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28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9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4" name="Straight Connector 63"/>
            <p:cNvCxnSpPr>
              <a:stCxn id="54" idx="3"/>
              <a:endCxn id="55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4" idx="5"/>
              <a:endCxn id="56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5" idx="3"/>
              <a:endCxn id="57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5" idx="5"/>
              <a:endCxn id="58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6" idx="3"/>
              <a:endCxn id="59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6" idx="5"/>
              <a:endCxn id="60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7" idx="3"/>
              <a:endCxn id="61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7" idx="5"/>
              <a:endCxn id="62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8" idx="3"/>
              <a:endCxn id="63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4" name="Straight Connector 73"/>
            <p:cNvCxnSpPr>
              <a:stCxn id="58" idx="5"/>
              <a:endCxn id="73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2666025" y="1570650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6" name="Straight Connector 75"/>
            <p:cNvCxnSpPr>
              <a:stCxn id="59" idx="3"/>
              <a:endCxn id="75" idx="0"/>
            </p:cNvCxnSpPr>
            <p:nvPr/>
          </p:nvCxnSpPr>
          <p:spPr>
            <a:xfrm flipH="1">
              <a:off x="2899388" y="1357966"/>
              <a:ext cx="74087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82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Max Heap Insert 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Upheapmin</a:t>
            </a:r>
            <a:r>
              <a:rPr lang="en-US" dirty="0" smtClean="0"/>
              <a:t> : node 5 is smaller than its grand-parent, so swap their value and continue </a:t>
            </a:r>
            <a:r>
              <a:rPr lang="en-US" dirty="0" err="1" smtClean="0"/>
              <a:t>upheapmin</a:t>
            </a:r>
            <a:endParaRPr lang="en-US" dirty="0"/>
          </a:p>
        </p:txBody>
      </p:sp>
      <p:grpSp>
        <p:nvGrpSpPr>
          <p:cNvPr id="31" name="Canvas 1"/>
          <p:cNvGrpSpPr/>
          <p:nvPr/>
        </p:nvGrpSpPr>
        <p:grpSpPr>
          <a:xfrm>
            <a:off x="1905000" y="1981200"/>
            <a:ext cx="5257800" cy="2819400"/>
            <a:chOff x="0" y="0"/>
            <a:chExt cx="4495800" cy="20478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33" name="Oval 32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50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28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9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3" name="Straight Connector 42"/>
            <p:cNvCxnSpPr>
              <a:stCxn id="33" idx="3"/>
              <a:endCxn id="34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5"/>
              <a:endCxn id="35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4" idx="3"/>
              <a:endCxn id="36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4" idx="5"/>
              <a:endCxn id="37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3"/>
              <a:endCxn id="38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5" idx="5"/>
              <a:endCxn id="39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3"/>
              <a:endCxn id="40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6" idx="5"/>
              <a:endCxn id="41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7" idx="3"/>
              <a:endCxn id="42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8" name="Straight Connector 77"/>
            <p:cNvCxnSpPr>
              <a:stCxn id="37" idx="5"/>
              <a:endCxn id="77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2666025" y="15706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0" name="Straight Connector 79"/>
            <p:cNvCxnSpPr>
              <a:stCxn id="38" idx="3"/>
              <a:endCxn id="79" idx="0"/>
            </p:cNvCxnSpPr>
            <p:nvPr/>
          </p:nvCxnSpPr>
          <p:spPr>
            <a:xfrm flipH="1">
              <a:off x="2899388" y="1357966"/>
              <a:ext cx="74087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2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Max Heap Insert 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Upheapmin</a:t>
            </a:r>
            <a:r>
              <a:rPr lang="en-US" dirty="0" smtClean="0"/>
              <a:t> : because node 5 doesn’t have grand-parent, the process is finished</a:t>
            </a:r>
            <a:endParaRPr lang="en-US" dirty="0"/>
          </a:p>
        </p:txBody>
      </p:sp>
      <p:grpSp>
        <p:nvGrpSpPr>
          <p:cNvPr id="52" name="Canvas 1"/>
          <p:cNvGrpSpPr/>
          <p:nvPr/>
        </p:nvGrpSpPr>
        <p:grpSpPr>
          <a:xfrm>
            <a:off x="2057400" y="1905000"/>
            <a:ext cx="5181600" cy="2971800"/>
            <a:chOff x="0" y="0"/>
            <a:chExt cx="4495800" cy="2047875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54" name="Oval 53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50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28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8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9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4" name="Straight Connector 63"/>
            <p:cNvCxnSpPr>
              <a:stCxn id="54" idx="3"/>
              <a:endCxn id="55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4" idx="5"/>
              <a:endCxn id="56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5" idx="3"/>
              <a:endCxn id="57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5" idx="5"/>
              <a:endCxn id="58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6" idx="3"/>
              <a:endCxn id="59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6" idx="5"/>
              <a:endCxn id="60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7" idx="3"/>
              <a:endCxn id="61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7" idx="5"/>
              <a:endCxn id="62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8" idx="3"/>
              <a:endCxn id="63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4" name="Straight Connector 73"/>
            <p:cNvCxnSpPr>
              <a:stCxn id="58" idx="5"/>
              <a:endCxn id="73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2666025" y="15706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6" name="Straight Connector 75"/>
            <p:cNvCxnSpPr>
              <a:stCxn id="59" idx="3"/>
              <a:endCxn id="75" idx="0"/>
            </p:cNvCxnSpPr>
            <p:nvPr/>
          </p:nvCxnSpPr>
          <p:spPr>
            <a:xfrm flipH="1">
              <a:off x="2899388" y="1357966"/>
              <a:ext cx="74087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0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Deletion in Min-Max 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just" eaLnBrk="1" hangingPunct="1">
              <a:buFontTx/>
              <a:buChar char="•"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Deletion of the smallest element</a:t>
            </a:r>
          </a:p>
          <a:p>
            <a:pPr marL="693738" lvl="1" indent="-236538" algn="just" eaLnBrk="1" hangingPunct="1">
              <a:buFontTx/>
              <a:buChar char="•"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Replace root with the last element in heap.</a:t>
            </a:r>
          </a:p>
          <a:p>
            <a:pPr marL="693738" lvl="1" indent="-236538" algn="just" eaLnBrk="1" hangingPunct="1">
              <a:buFontTx/>
              <a:buChar char="•"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Decrease the number of element in heap.</a:t>
            </a:r>
          </a:p>
          <a:p>
            <a:pPr marL="693738" lvl="1" indent="-236538" algn="just" eaLnBrk="1" hangingPunct="1">
              <a:buFontTx/>
              <a:buChar char="•"/>
            </a:pPr>
            <a:r>
              <a:rPr lang="id-ID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Downheapmin</a:t>
            </a: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from root.</a:t>
            </a:r>
          </a:p>
          <a:p>
            <a:pPr marL="236538" indent="-236538" algn="just" eaLnBrk="1" hangingPunct="1">
              <a:buFontTx/>
              <a:buChar char="•"/>
            </a:pPr>
            <a:endParaRPr lang="en-US" altLang="zh-CN" sz="28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just" eaLnBrk="1" hangingPunct="1">
              <a:buFontTx/>
              <a:buChar char="•"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Deletion of the largest element</a:t>
            </a:r>
          </a:p>
          <a:p>
            <a:pPr marL="693738" lvl="1" indent="-236538" algn="just" eaLnBrk="1" hangingPunct="1">
              <a:buFontTx/>
              <a:buChar char="•"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Replace either left-child or right child of root (depends on which one is larger) with the last element in heap.</a:t>
            </a:r>
          </a:p>
          <a:p>
            <a:pPr marL="693738" lvl="1" indent="-236538" algn="just" eaLnBrk="1" hangingPunct="1">
              <a:buFontTx/>
              <a:buChar char="•"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Decrease the number of element in heap.</a:t>
            </a:r>
          </a:p>
          <a:p>
            <a:pPr marL="693738" lvl="1" indent="-236538" algn="just" eaLnBrk="1" hangingPunct="1">
              <a:buFontTx/>
              <a:buChar char="•"/>
            </a:pPr>
            <a:r>
              <a:rPr lang="id-ID" altLang="zh-CN" dirty="0" smtClean="0">
                <a:latin typeface="Tahoma" pitchFamily="34" charset="0"/>
                <a:cs typeface="Tahoma" pitchFamily="34" charset="0"/>
              </a:rPr>
              <a:t>Downheapmax</a:t>
            </a:r>
            <a:r>
              <a:rPr lang="en-US" altLang="zh-CN" dirty="0" smtClean="0">
                <a:latin typeface="Tahoma" pitchFamily="34" charset="0"/>
                <a:ea typeface="SimSun" pitchFamily="2" charset="-122"/>
              </a:rPr>
              <a:t> from the node.</a:t>
            </a:r>
          </a:p>
        </p:txBody>
      </p:sp>
      <p:sp>
        <p:nvSpPr>
          <p:cNvPr id="3379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FDAF76-94EA-4A28-88BF-92A932FBBB5C}" type="slidenum">
              <a:rPr lang="en-US" smtClean="0">
                <a:latin typeface="Interstate"/>
              </a:rPr>
              <a:pPr/>
              <a:t>35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id-ID" altLang="zh-CN" b="1" smtClean="0">
                <a:latin typeface="Tahoma" pitchFamily="34" charset="0"/>
                <a:cs typeface="Tahoma" pitchFamily="34" charset="0"/>
              </a:rPr>
              <a:t>Downheapmin/max</a:t>
            </a:r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 in Min-Max 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id-ID" altLang="zh-CN" sz="2200" dirty="0" smtClean="0">
                <a:latin typeface="Tahoma" pitchFamily="34" charset="0"/>
                <a:cs typeface="Tahoma" pitchFamily="34" charset="0"/>
              </a:rPr>
              <a:t>Downheapmin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17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Let m is the smallest element in current node’s children and grandchildren (if any).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17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If m is grandchildren of current node then</a:t>
            </a:r>
          </a:p>
          <a:p>
            <a:pPr marL="1150938" lvl="2" indent="-236538" algn="l" eaLnBrk="1" hangingPunct="1">
              <a:buFontTx/>
              <a:buChar char="•"/>
            </a:pPr>
            <a:r>
              <a:rPr lang="en-US" altLang="zh-CN" sz="17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If m is smaller than current node then</a:t>
            </a:r>
          </a:p>
          <a:p>
            <a:pPr marL="1608138" lvl="3" indent="-236538" algn="l" eaLnBrk="1" hangingPunct="1">
              <a:buFontTx/>
              <a:buChar char="•"/>
            </a:pPr>
            <a:r>
              <a:rPr lang="en-US" altLang="zh-CN" sz="17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Swap their value</a:t>
            </a:r>
          </a:p>
          <a:p>
            <a:pPr marL="1608138" lvl="3" indent="-236538" algn="l" eaLnBrk="1" hangingPunct="1">
              <a:buFontTx/>
              <a:buChar char="•"/>
            </a:pPr>
            <a:r>
              <a:rPr lang="en-US" altLang="zh-CN" sz="17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If m is larger than its parent then swap their value</a:t>
            </a:r>
          </a:p>
          <a:p>
            <a:pPr marL="1608138" lvl="3" indent="-236538" algn="l" eaLnBrk="1" hangingPunct="1">
              <a:buFontTx/>
              <a:buChar char="•"/>
            </a:pPr>
            <a:r>
              <a:rPr lang="en-US" altLang="zh-CN" sz="17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Continue </a:t>
            </a:r>
            <a:r>
              <a:rPr lang="id-ID" altLang="zh-CN" sz="1700" dirty="0" smtClean="0">
                <a:latin typeface="Tahoma" pitchFamily="34" charset="0"/>
                <a:cs typeface="Tahoma" pitchFamily="34" charset="0"/>
              </a:rPr>
              <a:t>downheapmin</a:t>
            </a:r>
            <a:r>
              <a:rPr lang="en-US" altLang="zh-CN" sz="1700" dirty="0" smtClean="0">
                <a:latin typeface="Tahoma" pitchFamily="34" charset="0"/>
                <a:ea typeface="SimSun" pitchFamily="2" charset="-122"/>
              </a:rPr>
              <a:t> from m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1700" dirty="0" smtClean="0">
                <a:latin typeface="Tahoma" pitchFamily="34" charset="0"/>
                <a:ea typeface="SimSun" pitchFamily="2" charset="-122"/>
              </a:rPr>
              <a:t>If m is children of current node then</a:t>
            </a:r>
          </a:p>
          <a:p>
            <a:pPr marL="1150938" lvl="2" indent="-236538" algn="l" eaLnBrk="1" hangingPunct="1">
              <a:buFontTx/>
              <a:buChar char="•"/>
            </a:pPr>
            <a:r>
              <a:rPr lang="en-US" altLang="zh-CN" sz="1700" dirty="0" smtClean="0">
                <a:latin typeface="Tahoma" pitchFamily="34" charset="0"/>
                <a:ea typeface="SimSun" pitchFamily="2" charset="-122"/>
              </a:rPr>
              <a:t>If m is smaller than current node then</a:t>
            </a:r>
          </a:p>
          <a:p>
            <a:pPr marL="1608138" lvl="3" indent="-236538" algn="l" eaLnBrk="1" hangingPunct="1">
              <a:buFontTx/>
              <a:buChar char="•"/>
            </a:pPr>
            <a:r>
              <a:rPr lang="en-US" altLang="zh-CN" sz="1700" dirty="0" smtClean="0">
                <a:latin typeface="Tahoma" pitchFamily="34" charset="0"/>
                <a:ea typeface="SimSun" pitchFamily="2" charset="-122"/>
              </a:rPr>
              <a:t>Swap their value</a:t>
            </a:r>
          </a:p>
          <a:p>
            <a:pPr marL="236538" indent="-236538" algn="l" eaLnBrk="1" hangingPunct="1">
              <a:buFontTx/>
              <a:buChar char="•"/>
            </a:pPr>
            <a:r>
              <a:rPr lang="id-ID" altLang="zh-CN" sz="2200" dirty="0" smtClean="0">
                <a:latin typeface="Tahoma" pitchFamily="34" charset="0"/>
                <a:cs typeface="Tahoma" pitchFamily="34" charset="0"/>
              </a:rPr>
              <a:t>Downheapmax</a:t>
            </a:r>
            <a:r>
              <a:rPr lang="en-US" altLang="zh-CN" sz="2200" dirty="0" smtClean="0">
                <a:latin typeface="Tahoma" pitchFamily="34" charset="0"/>
                <a:ea typeface="SimSun" pitchFamily="2" charset="-122"/>
              </a:rPr>
              <a:t> is the same except that the relational operators are reversed.</a:t>
            </a:r>
          </a:p>
        </p:txBody>
      </p:sp>
      <p:sp>
        <p:nvSpPr>
          <p:cNvPr id="3482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BDCD7A-E528-41A6-9E87-11658EA18E95}" type="slidenum">
              <a:rPr lang="en-US" smtClean="0">
                <a:latin typeface="Interstate"/>
              </a:rPr>
              <a:pPr/>
              <a:t>36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Max Heap Delete Max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Replace the max value and replace it with last node (14)</a:t>
            </a:r>
            <a:endParaRPr lang="en-US" dirty="0"/>
          </a:p>
        </p:txBody>
      </p:sp>
      <p:grpSp>
        <p:nvGrpSpPr>
          <p:cNvPr id="31" name="Canvas 1"/>
          <p:cNvGrpSpPr/>
          <p:nvPr/>
        </p:nvGrpSpPr>
        <p:grpSpPr>
          <a:xfrm>
            <a:off x="2057400" y="1981200"/>
            <a:ext cx="5105400" cy="2819400"/>
            <a:chOff x="0" y="0"/>
            <a:chExt cx="4495800" cy="20478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33" name="Oval 32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50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28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8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9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3" name="Straight Connector 42"/>
            <p:cNvCxnSpPr>
              <a:stCxn id="33" idx="3"/>
              <a:endCxn id="34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5"/>
              <a:endCxn id="35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4" idx="3"/>
              <a:endCxn id="36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4" idx="5"/>
              <a:endCxn id="37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3"/>
              <a:endCxn id="38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5" idx="5"/>
              <a:endCxn id="39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3"/>
              <a:endCxn id="40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6" idx="5"/>
              <a:endCxn id="41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7" idx="3"/>
              <a:endCxn id="42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8" name="Straight Connector 77"/>
            <p:cNvCxnSpPr>
              <a:stCxn id="37" idx="5"/>
              <a:endCxn id="77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2666025" y="15706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0" name="Straight Connector 79"/>
            <p:cNvCxnSpPr>
              <a:stCxn id="38" idx="3"/>
              <a:endCxn id="79" idx="0"/>
            </p:cNvCxnSpPr>
            <p:nvPr/>
          </p:nvCxnSpPr>
          <p:spPr>
            <a:xfrm flipH="1">
              <a:off x="2899388" y="1357966"/>
              <a:ext cx="74087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8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Max Heap Delete Max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Downheapmax</a:t>
            </a:r>
            <a:r>
              <a:rPr lang="en-US" dirty="0"/>
              <a:t> : find the largest value from its children and grand-children. After that, swap their value.</a:t>
            </a:r>
            <a:endParaRPr lang="en-US" dirty="0"/>
          </a:p>
        </p:txBody>
      </p:sp>
      <p:grpSp>
        <p:nvGrpSpPr>
          <p:cNvPr id="52" name="Canvas 1"/>
          <p:cNvGrpSpPr/>
          <p:nvPr/>
        </p:nvGrpSpPr>
        <p:grpSpPr>
          <a:xfrm>
            <a:off x="2133600" y="1981200"/>
            <a:ext cx="5105400" cy="2819400"/>
            <a:chOff x="0" y="0"/>
            <a:chExt cx="4495800" cy="2047875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54" name="Oval 53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28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8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9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4" name="Straight Connector 63"/>
            <p:cNvCxnSpPr>
              <a:stCxn id="54" idx="3"/>
              <a:endCxn id="55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4" idx="5"/>
              <a:endCxn id="56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5" idx="3"/>
              <a:endCxn id="57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5" idx="5"/>
              <a:endCxn id="58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6" idx="3"/>
              <a:endCxn id="59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6" idx="5"/>
              <a:endCxn id="60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7" idx="3"/>
              <a:endCxn id="61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7" idx="5"/>
              <a:endCxn id="62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8" idx="3"/>
              <a:endCxn id="63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4" name="Straight Connector 73"/>
            <p:cNvCxnSpPr>
              <a:stCxn id="58" idx="5"/>
              <a:endCxn id="73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7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Max Heap Delete Max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Downheapmax</a:t>
            </a:r>
            <a:r>
              <a:rPr lang="en-US" dirty="0" smtClean="0"/>
              <a:t> : because 14 parents is larger than 14, swap their value and continue </a:t>
            </a:r>
            <a:r>
              <a:rPr lang="en-US" dirty="0" err="1" smtClean="0"/>
              <a:t>downheapmax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75" name="Canvas 1"/>
          <p:cNvGrpSpPr/>
          <p:nvPr/>
        </p:nvGrpSpPr>
        <p:grpSpPr>
          <a:xfrm>
            <a:off x="2133600" y="1981200"/>
            <a:ext cx="5181600" cy="2895600"/>
            <a:chOff x="0" y="0"/>
            <a:chExt cx="4495800" cy="2047875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81" name="Oval 80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28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8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9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1" name="Straight Connector 90"/>
            <p:cNvCxnSpPr>
              <a:stCxn id="81" idx="3"/>
              <a:endCxn id="82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1" idx="5"/>
              <a:endCxn id="83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2" idx="3"/>
              <a:endCxn id="84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2" idx="5"/>
              <a:endCxn id="85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3" idx="3"/>
              <a:endCxn id="86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3" idx="5"/>
              <a:endCxn id="87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4" idx="3"/>
              <a:endCxn id="88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84" idx="5"/>
              <a:endCxn id="89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85" idx="3"/>
              <a:endCxn id="90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1" name="Straight Connector 100"/>
            <p:cNvCxnSpPr>
              <a:stCxn id="85" idx="5"/>
              <a:endCxn id="100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85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Heap Concept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Heap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is a complete binary tree based data structure that satisfies heap property.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What kind of heap property?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Min Heap:</a:t>
            </a:r>
          </a:p>
          <a:p>
            <a:pPr marL="693738" lvl="1" indent="-236538" algn="l" eaLnBrk="1" hangingPunct="1"/>
            <a:r>
              <a:rPr lang="en-US" altLang="zh-CN" sz="24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each node’s element is smaller than its children’s.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Max Heap:</a:t>
            </a:r>
          </a:p>
          <a:p>
            <a:pPr marL="693738" lvl="1" indent="-236538" algn="l" eaLnBrk="1" hangingPunct="1"/>
            <a:r>
              <a:rPr lang="en-US" altLang="zh-CN" sz="24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each node’s element is larger than its children’s.</a:t>
            </a:r>
          </a:p>
        </p:txBody>
      </p:sp>
      <p:sp>
        <p:nvSpPr>
          <p:cNvPr id="717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6EDF83-FE5F-4C4F-B873-B258F3B69D8E}" type="slidenum">
              <a:rPr lang="en-US" smtClean="0">
                <a:latin typeface="Interstate"/>
              </a:rPr>
              <a:pPr/>
              <a:t>4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Max Heap Delete Max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58914-A39E-44D5-8587-F2BD0908C8E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Because 28 doesn’t have children or grand-children, the process is finished</a:t>
            </a:r>
            <a:endParaRPr lang="en-US" dirty="0"/>
          </a:p>
        </p:txBody>
      </p:sp>
      <p:grpSp>
        <p:nvGrpSpPr>
          <p:cNvPr id="29" name="Canvas 1"/>
          <p:cNvGrpSpPr/>
          <p:nvPr/>
        </p:nvGrpSpPr>
        <p:grpSpPr>
          <a:xfrm>
            <a:off x="2133600" y="1981200"/>
            <a:ext cx="5181600" cy="2819400"/>
            <a:chOff x="0" y="0"/>
            <a:chExt cx="4495800" cy="2047875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4495800" cy="2047875"/>
            </a:xfrm>
            <a:prstGeom prst="rect">
              <a:avLst/>
            </a:prstGeom>
          </p:spPr>
        </p:sp>
        <p:sp>
          <p:nvSpPr>
            <p:cNvPr id="31" name="Oval 30"/>
            <p:cNvSpPr/>
            <p:nvPr/>
          </p:nvSpPr>
          <p:spPr>
            <a:xfrm>
              <a:off x="2172674" y="114301"/>
              <a:ext cx="466725" cy="342899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276350" y="58005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209925" y="5800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0960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847850" y="107535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905125" y="1065825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8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705225" y="10848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9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23825" y="158017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19175" y="1599225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571625" y="1589700"/>
              <a:ext cx="466725" cy="342265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30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1" name="Straight Connector 40"/>
            <p:cNvCxnSpPr>
              <a:stCxn id="31" idx="3"/>
              <a:endCxn id="32" idx="7"/>
            </p:cNvCxnSpPr>
            <p:nvPr/>
          </p:nvCxnSpPr>
          <p:spPr>
            <a:xfrm flipH="1">
              <a:off x="1674725" y="406984"/>
              <a:ext cx="566299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5"/>
              <a:endCxn id="33" idx="1"/>
            </p:cNvCxnSpPr>
            <p:nvPr/>
          </p:nvCxnSpPr>
          <p:spPr>
            <a:xfrm>
              <a:off x="2571049" y="406984"/>
              <a:ext cx="707226" cy="22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2" idx="3"/>
              <a:endCxn id="34" idx="7"/>
            </p:cNvCxnSpPr>
            <p:nvPr/>
          </p:nvCxnSpPr>
          <p:spPr>
            <a:xfrm flipH="1">
              <a:off x="1007975" y="872191"/>
              <a:ext cx="33672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2" idx="5"/>
              <a:endCxn id="35" idx="1"/>
            </p:cNvCxnSpPr>
            <p:nvPr/>
          </p:nvCxnSpPr>
          <p:spPr>
            <a:xfrm>
              <a:off x="1674725" y="872191"/>
              <a:ext cx="241475" cy="25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3" idx="3"/>
              <a:endCxn id="36" idx="0"/>
            </p:cNvCxnSpPr>
            <p:nvPr/>
          </p:nvCxnSpPr>
          <p:spPr>
            <a:xfrm flipH="1">
              <a:off x="3138488" y="872191"/>
              <a:ext cx="139787" cy="19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3" idx="5"/>
              <a:endCxn id="37" idx="1"/>
            </p:cNvCxnSpPr>
            <p:nvPr/>
          </p:nvCxnSpPr>
          <p:spPr>
            <a:xfrm>
              <a:off x="3608300" y="872191"/>
              <a:ext cx="165275" cy="262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4" idx="3"/>
              <a:endCxn id="38" idx="0"/>
            </p:cNvCxnSpPr>
            <p:nvPr/>
          </p:nvCxnSpPr>
          <p:spPr>
            <a:xfrm flipH="1">
              <a:off x="357188" y="1367491"/>
              <a:ext cx="320762" cy="21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4" idx="5"/>
              <a:endCxn id="39" idx="0"/>
            </p:cNvCxnSpPr>
            <p:nvPr/>
          </p:nvCxnSpPr>
          <p:spPr>
            <a:xfrm>
              <a:off x="1007975" y="1367491"/>
              <a:ext cx="244563" cy="23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5" idx="3"/>
              <a:endCxn id="40" idx="0"/>
            </p:cNvCxnSpPr>
            <p:nvPr/>
          </p:nvCxnSpPr>
          <p:spPr>
            <a:xfrm flipH="1">
              <a:off x="1804988" y="1367491"/>
              <a:ext cx="111212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136249" y="1589700"/>
              <a:ext cx="466725" cy="3422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28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1" name="Straight Connector 50"/>
            <p:cNvCxnSpPr>
              <a:stCxn id="35" idx="5"/>
              <a:endCxn id="50" idx="0"/>
            </p:cNvCxnSpPr>
            <p:nvPr/>
          </p:nvCxnSpPr>
          <p:spPr>
            <a:xfrm>
              <a:off x="2246225" y="1367491"/>
              <a:ext cx="123387" cy="22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82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Applications of Heaps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None/>
              <a:defRPr/>
            </a:pP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Heaps are preferred for applications that include:</a:t>
            </a:r>
          </a:p>
          <a:p>
            <a:pPr marL="339725" indent="-339725" algn="l" eaLnBrk="1" hangingPunct="1">
              <a:buFontTx/>
              <a:buChar char="•"/>
              <a:defRPr/>
            </a:pP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Heap sort</a:t>
            </a:r>
          </a:p>
          <a:p>
            <a:pPr marL="339725" indent="-339725" algn="l" eaLnBrk="1" hangingPunct="1">
              <a:buNone/>
              <a:defRPr/>
            </a:pP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 is one of the best sorting methods that has no quadratic worst-case scenarios</a:t>
            </a:r>
            <a:endParaRPr lang="en-US" altLang="zh-CN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39725" indent="-339725" algn="l" eaLnBrk="1" hangingPunct="1">
              <a:buFontTx/>
              <a:buChar char="•"/>
              <a:defRPr/>
            </a:pP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Selection algorithms</a:t>
            </a:r>
          </a:p>
          <a:p>
            <a:pPr marL="339725" indent="-339725" algn="l" eaLnBrk="1" hangingPunct="1">
              <a:buNone/>
              <a:defRPr/>
            </a:pP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these algorithms are used to find the minimum and maximum values in linear or sub-linear time</a:t>
            </a:r>
            <a:endParaRPr lang="en-US" altLang="zh-CN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39725" indent="-339725" algn="l" eaLnBrk="1" hangingPunct="1">
              <a:buFontTx/>
              <a:buChar char="•"/>
              <a:defRPr/>
            </a:pP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Graph algorithms</a:t>
            </a:r>
          </a:p>
          <a:p>
            <a:pPr marL="339725" indent="-339725" algn="l" eaLnBrk="1" hangingPunct="1">
              <a:buNone/>
              <a:defRPr/>
            </a:pP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Heaps are therefore used for implementing Prim’s minimal spanning tree algorithm and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Dijkstra’s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shortest path problem</a:t>
            </a:r>
            <a:endParaRPr lang="en-US" altLang="zh-CN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84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8F40A5-27A5-429E-851A-236CE42C0880}" type="slidenum">
              <a:rPr lang="en-US" smtClean="0">
                <a:latin typeface="Interstate"/>
              </a:rPr>
              <a:pPr/>
              <a:t>41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Tries Concept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560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44B6F1-668B-4F9E-BEC4-56270F1F2BF7}" type="slidenum">
              <a:rPr lang="en-US" smtClean="0">
                <a:latin typeface="Interstate"/>
              </a:rPr>
              <a:pPr/>
              <a:t>42</a:t>
            </a:fld>
            <a:endParaRPr lang="en-US" smtClean="0">
              <a:latin typeface="Interstate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Tries (prefix tree) is an ordered tree data structure that is used to store an associative array (usually strings)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 term TRIE comes from word RE</a:t>
            </a:r>
            <a:r>
              <a:rPr lang="en-US" altLang="zh-CN" sz="2400" b="1" u="sng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TRIE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VAL, because tries can find a single word in a dictionary with only a prefix of the word.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Application of Tries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662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4BD5E9-83AF-4FC5-BA3C-DE664A8BE548}" type="slidenum">
              <a:rPr lang="en-US" smtClean="0">
                <a:latin typeface="Interstate"/>
              </a:rPr>
              <a:pPr/>
              <a:t>43</a:t>
            </a:fld>
            <a:endParaRPr lang="en-US" smtClean="0">
              <a:latin typeface="Interstate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Do you know how the web browser can auto complete your text or show you many possibilities of the text that you could be writing?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Do you know how a spell checker can check that every word that you type is in a dictionary?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Do you know how a spell checker can suggest a correction of a mistyped word?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Tries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765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C0A4D4-8E2A-46D6-872F-9B9590977AC4}" type="slidenum">
              <a:rPr lang="en-US" smtClean="0">
                <a:latin typeface="Interstate"/>
              </a:rPr>
              <a:pPr/>
              <a:t>44</a:t>
            </a:fld>
            <a:endParaRPr lang="en-US" smtClean="0">
              <a:latin typeface="Interstate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Tries is a tree where each vertex represents a single word or a prefix.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 root represents an empty character (‘’).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 vertex that are </a:t>
            </a:r>
            <a:r>
              <a:rPr lang="en-US" altLang="zh-CN" sz="24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k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edges of distance from the root have an associated prefix of length </a:t>
            </a:r>
            <a:r>
              <a:rPr lang="en-US" altLang="zh-CN" sz="24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k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Let </a:t>
            </a:r>
            <a:r>
              <a:rPr lang="en-US" altLang="zh-CN" sz="24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and </a:t>
            </a:r>
            <a:r>
              <a:rPr lang="en-US" altLang="zh-CN" sz="24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b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be two vertices of the tries and assume </a:t>
            </a:r>
            <a:r>
              <a:rPr lang="en-US" altLang="zh-CN" sz="24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is a direct parent of </a:t>
            </a:r>
            <a:r>
              <a:rPr lang="en-US" altLang="zh-CN" sz="24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b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, then </a:t>
            </a:r>
            <a:r>
              <a:rPr lang="en-US" altLang="zh-CN" sz="24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b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must have an associated prefix of </a:t>
            </a:r>
            <a:r>
              <a:rPr lang="en-US" altLang="zh-CN" sz="24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Example of Tries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867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5A4839-60DC-4533-9E8E-B824C3848D76}" type="slidenum">
              <a:rPr lang="en-US" smtClean="0">
                <a:latin typeface="Interstate"/>
              </a:rPr>
              <a:pPr/>
              <a:t>45</a:t>
            </a:fld>
            <a:endParaRPr lang="en-US" smtClean="0">
              <a:latin typeface="Interstate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3581400" cy="3721596"/>
          </a:xfrm>
        </p:spPr>
        <p:txBody>
          <a:bodyPr>
            <a:normAutofit/>
          </a:bodyPr>
          <a:lstStyle/>
          <a:p>
            <a:pPr marL="236538" indent="-236538" algn="l" eaLnBrk="1" hangingPunct="1">
              <a:buNone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 of a tries that</a:t>
            </a:r>
          </a:p>
          <a:p>
            <a:pPr marL="236538" indent="-236538" algn="l" eaLnBrk="1" hangingPunct="1">
              <a:buNone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contains words:</a:t>
            </a:r>
          </a:p>
          <a:p>
            <a:pPr marL="236538" indent="-236538" algn="l" eaLnBrk="1" hangingPunct="1">
              <a:defRPr/>
            </a:pP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l" eaLnBrk="1" hangingPunct="1">
              <a:buFont typeface="Interstate" pitchFamily="2" charset="0"/>
              <a:buAutoNum type="arabicPeriod"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ALGO</a:t>
            </a:r>
          </a:p>
          <a:p>
            <a:pPr marL="457200" indent="-457200" algn="l" eaLnBrk="1" hangingPunct="1">
              <a:buFont typeface="Interstate" pitchFamily="2" charset="0"/>
              <a:buAutoNum type="arabicPeriod"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API</a:t>
            </a:r>
          </a:p>
          <a:p>
            <a:pPr marL="457200" indent="-457200" algn="l" eaLnBrk="1" hangingPunct="1">
              <a:buFont typeface="Interstate" pitchFamily="2" charset="0"/>
              <a:buAutoNum type="arabicPeriod"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BOM</a:t>
            </a:r>
          </a:p>
          <a:p>
            <a:pPr marL="457200" indent="-457200" algn="l" eaLnBrk="1" hangingPunct="1">
              <a:buFont typeface="Interstate" pitchFamily="2" charset="0"/>
              <a:buAutoNum type="arabicPeriod"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BOS</a:t>
            </a:r>
          </a:p>
          <a:p>
            <a:pPr marL="457200" indent="-457200" algn="l" eaLnBrk="1" hangingPunct="1">
              <a:buFont typeface="Interstate" pitchFamily="2" charset="0"/>
              <a:buAutoNum type="arabicPeriod"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BOSAN</a:t>
            </a:r>
          </a:p>
          <a:p>
            <a:pPr marL="457200" indent="-457200" algn="l" eaLnBrk="1" hangingPunct="1">
              <a:buFont typeface="Interstate" pitchFamily="2" charset="0"/>
              <a:buAutoNum type="arabicPeriod"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BOR</a:t>
            </a:r>
          </a:p>
        </p:txBody>
      </p:sp>
      <p:pic>
        <p:nvPicPr>
          <p:cNvPr id="28677" name="Picture 6" descr="trie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981200"/>
            <a:ext cx="35052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Tries Structure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970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2A48D5-B4AD-412A-A7C9-FB0B7290716A}" type="slidenum">
              <a:rPr lang="en-US" smtClean="0">
                <a:latin typeface="Interstate"/>
              </a:rPr>
              <a:pPr/>
              <a:t>46</a:t>
            </a:fld>
            <a:endParaRPr lang="en-US" smtClean="0">
              <a:latin typeface="Interstate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 algn="l" eaLnBrk="1" hangingPunct="1">
              <a:buNone/>
            </a:pPr>
            <a:r>
              <a:rPr lang="id-ID" altLang="zh-CN" sz="2400" dirty="0" smtClean="0">
                <a:latin typeface="Tahoma" pitchFamily="34" charset="0"/>
                <a:cs typeface="Tahoma" pitchFamily="34" charset="0"/>
              </a:rPr>
              <a:t>We can use this structure to implement tries:</a:t>
            </a:r>
          </a:p>
          <a:p>
            <a:pPr marL="236538" indent="-236538" algn="l" eaLnBrk="1" hangingPunct="1"/>
            <a:endParaRPr lang="id-ID" altLang="zh-CN" dirty="0" smtClean="0">
              <a:ea typeface="SimSun" pitchFamily="2" charset="-122"/>
            </a:endParaRP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trie {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char chr;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int  word;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trie* edge[128];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} *root = 0;</a:t>
            </a:r>
          </a:p>
          <a:p>
            <a:pPr marL="236538" indent="-236538" algn="l" eaLnBrk="1" hangingPunct="1"/>
            <a:endParaRPr lang="id-ID" altLang="zh-CN" sz="2000" dirty="0" smtClean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root = (struct trie*)malloc(sizeof(struct trie));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root-&gt;chr  = ‘’;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root-&gt;word = 0;</a:t>
            </a: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5029200" y="2819400"/>
            <a:ext cx="36576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 dirty="0">
                <a:latin typeface="Tahoma" pitchFamily="34" charset="0"/>
                <a:cs typeface="Tahoma" pitchFamily="34" charset="0"/>
              </a:rPr>
              <a:t>chr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is the character stored in that node.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en-US" sz="2000" b="1" dirty="0">
                <a:latin typeface="Tahoma" pitchFamily="34" charset="0"/>
                <a:cs typeface="Tahoma" pitchFamily="34" charset="0"/>
              </a:rPr>
              <a:t>word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is 1 if there is a word ends at this node, 0 otherwise.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Insertion in Tries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0726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BC515B-EE98-4519-9E9F-9E834F1A7CA4}" type="slidenum">
              <a:rPr lang="en-US" smtClean="0">
                <a:latin typeface="Interstate"/>
              </a:rPr>
              <a:pPr/>
              <a:t>47</a:t>
            </a:fld>
            <a:endParaRPr lang="en-US" smtClean="0">
              <a:latin typeface="Interstate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None/>
            </a:pPr>
            <a:r>
              <a:rPr lang="en-US" altLang="zh-CN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To insert a word into a tries, we can use this code:</a:t>
            </a:r>
          </a:p>
          <a:p>
            <a:pPr marL="236538" indent="-236538" algn="l" eaLnBrk="1" hangingPunct="1"/>
            <a:endParaRPr lang="en-US" altLang="zh-CN" dirty="0" smtClean="0"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void insert(struct trie *curr, char *p) {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curr-&gt;edge[*p] == 0 )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curr-&gt;edge[*p] = newnode(*p);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*p == 0 ) curr-&gt;word = 1;</a:t>
            </a:r>
            <a:b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else insert(curr-&gt;edge[*p],p+1);</a:t>
            </a:r>
          </a:p>
          <a:p>
            <a:pPr marL="236538" indent="-236538"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30725" name="TextBox 7"/>
          <p:cNvSpPr txBox="1">
            <a:spLocks noChangeArrowheads="1"/>
          </p:cNvSpPr>
          <p:nvPr/>
        </p:nvSpPr>
        <p:spPr bwMode="auto">
          <a:xfrm>
            <a:off x="5791200" y="4876800"/>
            <a:ext cx="2646363" cy="98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/>
              <a:t>main function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char s[100];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insert(root, s);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Insertion in Tries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174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879731-DE24-4240-8F8E-470CE47F01A2}" type="slidenum">
              <a:rPr lang="en-US" smtClean="0">
                <a:latin typeface="Interstate"/>
              </a:rPr>
              <a:pPr/>
              <a:t>48</a:t>
            </a:fld>
            <a:endParaRPr lang="en-US" smtClean="0">
              <a:latin typeface="Interstate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id-ID" altLang="zh-CN" sz="2000" b="1" dirty="0" smtClean="0">
                <a:latin typeface="Tahoma" pitchFamily="34" charset="0"/>
                <a:cs typeface="Tahoma" pitchFamily="34" charset="0"/>
              </a:rPr>
              <a:t>newnode() function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trie* newnode(char x) {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trie* node =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(struct trie*)malloc(sizeof(struct trie));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node-&gt;chr  = x;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node-&gt;word = 0;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for (i = 0; i &lt; 128; i++ )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node-&gt;edge[i] = 0;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return node;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Finding in Tries using Prefix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277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6E9236-0A7A-4C73-B931-6034BD217E1C}" type="slidenum">
              <a:rPr lang="en-US" smtClean="0">
                <a:latin typeface="Interstate"/>
              </a:rPr>
              <a:pPr/>
              <a:t>49</a:t>
            </a:fld>
            <a:endParaRPr lang="en-US" smtClean="0">
              <a:latin typeface="Interstate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eaLnBrk="1" hangingPunct="1">
              <a:buNone/>
            </a:pPr>
            <a:r>
              <a:rPr lang="id-ID" altLang="zh-CN" sz="1800" dirty="0" smtClean="0">
                <a:latin typeface="Tahoma" pitchFamily="34" charset="0"/>
                <a:cs typeface="Tahoma" pitchFamily="34" charset="0"/>
              </a:rPr>
              <a:t>Supposed we want to find all strings in tries that have a certain prefix.</a:t>
            </a:r>
          </a:p>
          <a:p>
            <a:pPr algn="l" eaLnBrk="1" hangingPunct="1"/>
            <a:endParaRPr lang="id-ID" altLang="zh-CN" sz="1600" dirty="0" smtClean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char s[100] = {“...”}; // global</a:t>
            </a:r>
          </a:p>
          <a:p>
            <a:pPr algn="l" eaLnBrk="1" hangingPunct="1"/>
            <a:endParaRPr lang="id-ID" altLang="zh-CN" sz="1600" dirty="0" smtClean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int  i, n, okay;</a:t>
            </a: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trie *curr;</a:t>
            </a: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n    = strlen(s);</a:t>
            </a: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okay = 1;</a:t>
            </a: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 = root;</a:t>
            </a: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for ( i = 0; i &lt; n &amp;&amp; okay == 1; i++ )</a:t>
            </a: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curr-&gt;edge[s[i]] == 0 ) okay = 0;</a:t>
            </a: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else curr = curr-&gt;edge[s[i]];</a:t>
            </a:r>
          </a:p>
          <a:p>
            <a:pPr algn="l" eaLnBrk="1" hangingPunct="1">
              <a:buNone/>
            </a:pPr>
            <a:r>
              <a:rPr lang="id-ID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if ( okay ) find(curr,n);</a:t>
            </a:r>
          </a:p>
          <a:p>
            <a:pPr algn="l" eaLnBrk="1" hangingPunct="1"/>
            <a:endParaRPr lang="id-ID" altLang="zh-CN" sz="1600" dirty="0" smtClean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5257800" y="2743200"/>
            <a:ext cx="281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First, we should locate the last character (s/prefix) location in the tries.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4114800"/>
            <a:ext cx="6477000" cy="1752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4800600" y="3810000"/>
            <a:ext cx="4572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Min-Heap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Each node’s element is smaller than its children’s element.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It implies that the smallest element is located at </a:t>
            </a:r>
            <a:r>
              <a:rPr lang="en-US" altLang="zh-CN" sz="2200" dirty="0" smtClean="0">
                <a:solidFill>
                  <a:srgbClr val="FF0000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the root</a:t>
            </a: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of the tree.</a:t>
            </a:r>
          </a:p>
          <a:p>
            <a:pPr marL="236538" indent="-236538" algn="l" eaLnBrk="1" hangingPunct="1"/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 largest element is located somewhere at one of the leaves node.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Heap can be implemented using linked-list, but it is much easier to implement heap using </a:t>
            </a:r>
            <a:r>
              <a:rPr lang="en-US" altLang="zh-CN" sz="22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array</a:t>
            </a: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3871D-FE4D-4E0B-84E2-A926847DF120}" type="slidenum">
              <a:rPr lang="en-US" smtClean="0">
                <a:latin typeface="Interstate"/>
              </a:rPr>
              <a:pPr/>
              <a:t>5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Finding in Tries using Prefix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379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53B240-90F6-4CB1-A3C7-A43339B10340}" type="slidenum">
              <a:rPr lang="en-US" smtClean="0">
                <a:latin typeface="Interstate"/>
              </a:rPr>
              <a:pPr/>
              <a:t>50</a:t>
            </a:fld>
            <a:endParaRPr lang="en-US" smtClean="0">
              <a:latin typeface="Interstate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and the </a:t>
            </a:r>
            <a:r>
              <a:rPr lang="en-US" altLang="zh-CN" sz="20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find function</a:t>
            </a: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(it will print all strings which have the prefix)</a:t>
            </a:r>
          </a:p>
          <a:p>
            <a:pPr algn="l" eaLnBrk="1" hangingPunct="1"/>
            <a:endParaRPr lang="en-US" altLang="zh-CN" sz="2000" dirty="0" smtClean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</a:pPr>
            <a:r>
              <a:rPr lang="id-ID" altLang="zh-CN" sz="19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void find(struct trie *curr, int x) {</a:t>
            </a:r>
          </a:p>
          <a:p>
            <a:pPr algn="l" eaLnBrk="1" hangingPunct="1">
              <a:buNone/>
            </a:pPr>
            <a:r>
              <a:rPr lang="id-ID" altLang="zh-CN" sz="19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curr-&gt;word == 1 ) {</a:t>
            </a:r>
          </a:p>
          <a:p>
            <a:pPr algn="l" eaLnBrk="1" hangingPunct="1">
              <a:buNone/>
            </a:pPr>
            <a:r>
              <a:rPr lang="id-ID" altLang="zh-CN" sz="19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s[x] = 0;</a:t>
            </a:r>
          </a:p>
          <a:p>
            <a:pPr algn="l" eaLnBrk="1" hangingPunct="1">
              <a:buNone/>
            </a:pPr>
            <a:r>
              <a:rPr lang="id-ID" altLang="zh-CN" sz="19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puts( s );</a:t>
            </a:r>
          </a:p>
          <a:p>
            <a:pPr algn="l" eaLnBrk="1" hangingPunct="1">
              <a:buNone/>
            </a:pPr>
            <a:r>
              <a:rPr lang="id-ID" altLang="zh-CN" sz="19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}</a:t>
            </a:r>
          </a:p>
          <a:p>
            <a:pPr algn="l" eaLnBrk="1" hangingPunct="1">
              <a:buNone/>
            </a:pPr>
            <a:r>
              <a:rPr lang="id-ID" altLang="zh-CN" sz="19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for ( i = 0; i &lt; 128; i++ )</a:t>
            </a:r>
          </a:p>
          <a:p>
            <a:pPr algn="l" eaLnBrk="1" hangingPunct="1">
              <a:buNone/>
            </a:pPr>
            <a:r>
              <a:rPr lang="id-ID" altLang="zh-CN" sz="19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 curr-&gt;edge[i] != 0 ) {</a:t>
            </a:r>
          </a:p>
          <a:p>
            <a:pPr algn="l" eaLnBrk="1" hangingPunct="1">
              <a:buNone/>
            </a:pPr>
            <a:r>
              <a:rPr lang="id-ID" altLang="zh-CN" sz="19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	s[x] = i;</a:t>
            </a:r>
          </a:p>
          <a:p>
            <a:pPr algn="l" eaLnBrk="1" hangingPunct="1">
              <a:buNone/>
            </a:pPr>
            <a:r>
              <a:rPr lang="id-ID" altLang="zh-CN" sz="19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	find(curr-&gt;edge[i],x+1);</a:t>
            </a:r>
          </a:p>
          <a:p>
            <a:pPr algn="l" eaLnBrk="1" hangingPunct="1">
              <a:buNone/>
            </a:pPr>
            <a:r>
              <a:rPr lang="id-ID" altLang="zh-CN" sz="19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algn="l" eaLnBrk="1" hangingPunct="1">
              <a:buNone/>
            </a:pPr>
            <a:r>
              <a:rPr lang="id-ID" altLang="zh-CN" sz="19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Hashing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482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D80907-D5CB-431C-AE68-A2B70C5B7ABE}" type="slidenum">
              <a:rPr lang="en-US" smtClean="0">
                <a:latin typeface="Interstate"/>
              </a:rPr>
              <a:pPr/>
              <a:t>51</a:t>
            </a:fld>
            <a:endParaRPr lang="en-US" smtClean="0">
              <a:latin typeface="Interstate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 algn="just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Hashing is a transformation of a string of characters into a usually shorter length value or key that represents the original string.</a:t>
            </a:r>
          </a:p>
          <a:p>
            <a:pPr marL="236538" indent="-236538" algn="just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just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Hashing is used to index and retrieve items in a database because it is faster to find item using shorter hashed key than to find it using the original value.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Hash Table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584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B754DB-EB24-40DE-92FC-4841FD9EFB65}" type="slidenum">
              <a:rPr lang="en-US" smtClean="0">
                <a:latin typeface="Interstate"/>
              </a:rPr>
              <a:pPr/>
              <a:t>52</a:t>
            </a:fld>
            <a:endParaRPr lang="en-US" smtClean="0">
              <a:latin typeface="Interstate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 algn="just" eaLnBrk="1" hangingPunct="1">
              <a:buFontTx/>
              <a:buChar char="•"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Hash table is a table (array) where we store the original string. Index of the table is the hashed key while the value is the original string.</a:t>
            </a:r>
          </a:p>
          <a:p>
            <a:pPr marL="236538" indent="-236538" algn="just" eaLnBrk="1" hangingPunct="1">
              <a:buFontTx/>
              <a:buChar char="•"/>
            </a:pPr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just" eaLnBrk="1" hangingPunct="1">
              <a:buFontTx/>
              <a:buChar char="•"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 size of hash table is usually several orders of magnitude lower than the total number of possible string, so several string might have a same hashed-key.</a:t>
            </a:r>
          </a:p>
          <a:p>
            <a:pPr marL="236538" indent="-236538" algn="just" eaLnBrk="1" hangingPunct="1">
              <a:buFontTx/>
              <a:buChar char="•"/>
            </a:pPr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just" eaLnBrk="1" hangingPunct="1">
              <a:buFontTx/>
              <a:buChar char="•"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For example, there are  26</a:t>
            </a:r>
            <a:r>
              <a:rPr lang="en-US" altLang="zh-CN" sz="2200" baseline="30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7</a:t>
            </a: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(8,031,810,176) string of length 7 consists of lowercase only.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Example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686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5DBD02-56F3-470F-8CEA-FAC4258FFDF8}" type="slidenum">
              <a:rPr lang="en-US" smtClean="0">
                <a:latin typeface="Interstate"/>
              </a:rPr>
              <a:pPr/>
              <a:t>53</a:t>
            </a:fld>
            <a:endParaRPr lang="en-US" smtClean="0">
              <a:latin typeface="Interstate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Consider this example.</a:t>
            </a:r>
          </a:p>
          <a:p>
            <a:pPr algn="l" eaLnBrk="1" hangingPunct="1"/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Supposed we want to store 5 string: </a:t>
            </a:r>
            <a:r>
              <a:rPr lang="en-US" altLang="zh-CN" sz="24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define, float, exp, </a:t>
            </a:r>
            <a:endParaRPr lang="id-ID" altLang="zh-CN" sz="2400" b="1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char, </a:t>
            </a:r>
            <a:r>
              <a:rPr lang="id-ID" altLang="zh-CN" sz="24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atan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into a hash table with size 26. The hash </a:t>
            </a:r>
            <a:endParaRPr lang="id-ID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function we will use is “transform the first character of </a:t>
            </a:r>
            <a:endParaRPr lang="id-ID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each string into a number between 0..25”</a:t>
            </a:r>
          </a:p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(a will be 0, b will be 1, c will be 2, …, z will be 25).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Example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7928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5802B-0D3D-4CCB-9771-7824F6D495E3}" type="slidenum">
              <a:rPr lang="en-US" smtClean="0">
                <a:latin typeface="Interstate"/>
              </a:rPr>
              <a:pPr/>
              <a:t>54</a:t>
            </a:fld>
            <a:endParaRPr lang="en-US" smtClean="0">
              <a:latin typeface="Interstate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This is the hash table</a:t>
            </a: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of those string.</a:t>
            </a:r>
          </a:p>
          <a:p>
            <a:pPr algn="l" eaLnBrk="1" hangingPunct="1"/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id-ID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atan</a:t>
            </a: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is stored in h[0] because a is 0.</a:t>
            </a: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char is stored in h[2] because c is 2.</a:t>
            </a: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define is stored in h[3] because d is 3.</a:t>
            </a: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and so on..</a:t>
            </a:r>
          </a:p>
          <a:p>
            <a:pPr algn="l" eaLnBrk="1" hangingPunct="1">
              <a:buNone/>
            </a:pPr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We only consider the first character</a:t>
            </a: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of each string.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43600" y="2286000"/>
          <a:ext cx="2819400" cy="3657600"/>
        </p:xfrm>
        <a:graphic>
          <a:graphicData uri="http://schemas.openxmlformats.org/drawingml/2006/table">
            <a:tbl>
              <a:tblPr/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h[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Hash Function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891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ABC16A-4E5F-4EB6-887D-D25B82C4B10C}" type="slidenum">
              <a:rPr lang="en-US" smtClean="0">
                <a:latin typeface="Interstate"/>
              </a:rPr>
              <a:pPr/>
              <a:t>55</a:t>
            </a:fld>
            <a:endParaRPr lang="en-US" smtClean="0">
              <a:latin typeface="Interstate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eaLnBrk="1" hangingPunct="1">
              <a:buNone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There are many other ways to hash a string into a key.</a:t>
            </a:r>
          </a:p>
          <a:p>
            <a:pPr algn="l" eaLnBrk="1" hangingPunct="1">
              <a:defRPr/>
            </a:pP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0988" indent="-280988" algn="l" eaLnBrk="1" hangingPunct="1">
              <a:buFontTx/>
              <a:buChar char="•"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Mid-square</a:t>
            </a:r>
          </a:p>
          <a:p>
            <a:pPr marL="280988" indent="-280988" algn="l" eaLnBrk="1" hangingPunct="1">
              <a:buNone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square the string/identifier and then using an appropriate number of bits from the middle of the square to obtain the hash-key.</a:t>
            </a:r>
          </a:p>
          <a:p>
            <a:pPr marL="280988" indent="-280988" algn="l" eaLnBrk="1" hangingPunct="1">
              <a:buFontTx/>
              <a:buChar char="•"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Division (most common)</a:t>
            </a:r>
          </a:p>
          <a:p>
            <a:pPr marL="280988" indent="-280988" algn="l" eaLnBrk="1" hangingPunct="1">
              <a:buNone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divide the string/identifier by using the modulus operator.</a:t>
            </a:r>
          </a:p>
          <a:p>
            <a:pPr marL="280988" indent="-280988" algn="l" eaLnBrk="1" hangingPunct="1">
              <a:buFontTx/>
              <a:buChar char="•"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Folding</a:t>
            </a:r>
          </a:p>
          <a:p>
            <a:pPr marL="280988" indent="-280988" algn="l" eaLnBrk="1" hangingPunct="1">
              <a:buNone/>
              <a:defRPr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Partition the string/identifier into several parts, then add the parts together to obtain the hash key.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Collision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994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776D85-A746-4F4D-A755-F1708942E3CC}" type="slidenum">
              <a:rPr lang="en-US" smtClean="0">
                <a:latin typeface="Interstate"/>
              </a:rPr>
              <a:pPr/>
              <a:t>56</a:t>
            </a:fld>
            <a:endParaRPr lang="en-US" smtClean="0">
              <a:latin typeface="Interstate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What happened if we want to store these strings using the </a:t>
            </a:r>
            <a:endParaRPr lang="id-ID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previous hash function (use the first character of each string)</a:t>
            </a:r>
          </a:p>
          <a:p>
            <a:pPr algn="l" eaLnBrk="1" hangingPunct="1"/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2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define, float, exp, </a:t>
            </a:r>
            <a:r>
              <a:rPr lang="id-ID" altLang="zh-CN" sz="22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char, atan, ceil, acos, floor.</a:t>
            </a:r>
          </a:p>
          <a:p>
            <a:pPr algn="l" eaLnBrk="1" hangingPunct="1"/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There are several strings which have the same hash-key, it’s </a:t>
            </a:r>
            <a:endParaRPr lang="id-ID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float and floor (hash-key: 5), char and ceil (hash-key: 2).</a:t>
            </a:r>
          </a:p>
          <a:p>
            <a:pPr algn="l" eaLnBrk="1" hangingPunct="1"/>
            <a:endParaRPr lang="en-US" altLang="zh-CN" sz="22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It’s called a </a:t>
            </a:r>
            <a:r>
              <a:rPr lang="en-US" altLang="zh-CN" sz="22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collision</a:t>
            </a:r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. How can we handle this?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Collision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4096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0939D-E454-419B-933C-25199B820307}" type="slidenum">
              <a:rPr lang="en-US" smtClean="0">
                <a:latin typeface="Interstate"/>
              </a:rPr>
              <a:pPr/>
              <a:t>57</a:t>
            </a:fld>
            <a:endParaRPr lang="en-US" smtClean="0">
              <a:latin typeface="Interstate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There are two general ways to handle collisions:</a:t>
            </a:r>
          </a:p>
          <a:p>
            <a:pPr algn="l" eaLnBrk="1" hangingPunct="1"/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Linear Probing</a:t>
            </a:r>
          </a:p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Search the next empty slot and put the string there.</a:t>
            </a:r>
          </a:p>
          <a:p>
            <a:pPr algn="l" eaLnBrk="1" hangingPunct="1">
              <a:buFont typeface="Interstate"/>
              <a:buAutoNum type="arabicPeriod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Chaining</a:t>
            </a:r>
          </a:p>
          <a:p>
            <a:pPr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Put the string in a slot as a chained list (linked list).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Linear Probing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42024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FB1D50-A688-4727-97AE-5E28C5AD0412}" type="slidenum">
              <a:rPr lang="en-US" smtClean="0">
                <a:latin typeface="Interstate"/>
              </a:rPr>
              <a:pPr/>
              <a:t>58</a:t>
            </a:fld>
            <a:endParaRPr lang="en-US" smtClean="0">
              <a:latin typeface="Interstate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4953000" cy="3721596"/>
          </a:xfrm>
        </p:spPr>
        <p:txBody>
          <a:bodyPr>
            <a:normAutofit lnSpcReduction="10000"/>
          </a:bodyPr>
          <a:lstStyle/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This is the hash table of these string:</a:t>
            </a:r>
          </a:p>
          <a:p>
            <a:pPr algn="l" eaLnBrk="1" hangingPunct="1"/>
            <a:endParaRPr lang="id-ID" altLang="zh-CN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id-ID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define, float, exp, char, atan,</a:t>
            </a:r>
          </a:p>
          <a:p>
            <a:pPr algn="l" eaLnBrk="1" hangingPunct="1">
              <a:buNone/>
            </a:pPr>
            <a:r>
              <a:rPr lang="id-ID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ceil, floor, acos.</a:t>
            </a:r>
          </a:p>
          <a:p>
            <a:pPr algn="l" eaLnBrk="1" hangingPunct="1"/>
            <a:endParaRPr lang="id-ID" altLang="zh-CN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id-ID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Note that ceil is stored in h[6], acos is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stored in h[1] and floor is stored in h[7].</a:t>
            </a:r>
          </a:p>
          <a:p>
            <a:pPr algn="l" eaLnBrk="1" hangingPunct="1"/>
            <a:endParaRPr lang="en-US" altLang="zh-CN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When we want to store “ceil”, there is 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already “char” stored in h[2], so we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search the next empty slot which is h[6].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2235200"/>
          <a:ext cx="2819400" cy="3714750"/>
        </p:xfrm>
        <a:graphic>
          <a:graphicData uri="http://schemas.openxmlformats.org/drawingml/2006/table">
            <a:tbl>
              <a:tblPr/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h[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floor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Linear Probing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43059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B46778-28B6-4B3A-8175-36971D8F73F3}" type="slidenum">
              <a:rPr lang="en-US" smtClean="0">
                <a:latin typeface="Interstate"/>
              </a:rPr>
              <a:pPr/>
              <a:t>59</a:t>
            </a:fld>
            <a:endParaRPr lang="en-US" smtClean="0">
              <a:latin typeface="Interstate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4038600" cy="3721596"/>
          </a:xfrm>
        </p:spPr>
        <p:txBody>
          <a:bodyPr>
            <a:normAutofit fontScale="92500" lnSpcReduction="20000"/>
          </a:bodyPr>
          <a:lstStyle/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Linear probing has a </a:t>
            </a:r>
            <a:r>
              <a:rPr lang="en-US" altLang="zh-CN" sz="20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bad</a:t>
            </a:r>
          </a:p>
          <a:p>
            <a:pPr algn="l" eaLnBrk="1" hangingPunct="1">
              <a:buNone/>
            </a:pPr>
            <a:r>
              <a:rPr lang="en-US" altLang="zh-CN" sz="2000" b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search complexity</a:t>
            </a: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if there are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many collisions.</a:t>
            </a:r>
          </a:p>
          <a:p>
            <a:pPr algn="l" eaLnBrk="1" hangingPunct="1"/>
            <a:endParaRPr lang="en-US" altLang="zh-CN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 table “step” on the right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describe how many loop/step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needed to find the string.</a:t>
            </a:r>
          </a:p>
          <a:p>
            <a:pPr algn="l" eaLnBrk="1" hangingPunct="1"/>
            <a:endParaRPr lang="en-US" altLang="zh-CN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Supposed we want to find ceil,</a:t>
            </a: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we compute the hash key and found </a:t>
            </a: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2. But ceil is not there so we should</a:t>
            </a:r>
          </a:p>
          <a:p>
            <a:pPr algn="l" eaLnBrk="1" hangingPunct="1">
              <a:buNone/>
            </a:pPr>
            <a:r>
              <a:rPr lang="en-US" altLang="zh-CN" sz="18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iterate until we found ceil.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2228850"/>
          <a:ext cx="3962400" cy="3714750"/>
        </p:xfrm>
        <a:graphic>
          <a:graphicData uri="http://schemas.openxmlformats.org/drawingml/2006/table">
            <a:tbl>
              <a:tblPr/>
              <a:tblGrid>
                <a:gridCol w="1363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h[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floor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Example of Min-Heap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922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431699-29EE-46CC-8EBA-B8056A99AB37}" type="slidenum">
              <a:rPr lang="en-US" smtClean="0">
                <a:latin typeface="Interstate"/>
              </a:rPr>
              <a:pPr/>
              <a:t>6</a:t>
            </a:fld>
            <a:endParaRPr lang="en-US" smtClean="0">
              <a:latin typeface="Interstate"/>
            </a:endParaRPr>
          </a:p>
        </p:txBody>
      </p:sp>
      <p:pic>
        <p:nvPicPr>
          <p:cNvPr id="9221" name="Picture 6" descr="heap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2474" y="2057400"/>
            <a:ext cx="559752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Linear Probing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4403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DD23B9-A864-443D-AA4E-048F3D718DF9}" type="slidenum">
              <a:rPr lang="en-US" smtClean="0">
                <a:latin typeface="Interstate"/>
              </a:rPr>
              <a:pPr/>
              <a:t>60</a:t>
            </a:fld>
            <a:endParaRPr lang="en-US" smtClean="0">
              <a:latin typeface="Interstate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void linear_probing(item, h[])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hash_key = hash(item);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i = has_key;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while ( strlen(h[i] != 0 )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 strcmp(h[i], item) == 0 )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	// DUPLICATE ENTRY</a:t>
            </a:r>
            <a:b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i = (i + 1) % TABLE_SIZE;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 i == hash_key 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	// TABLE IS FULL</a:t>
            </a:r>
            <a:b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  <a:b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}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h[i] = item;</a:t>
            </a:r>
            <a:b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sz="18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Chaining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45096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CB0A16-859E-44D1-BCD3-D5B7A669A9CB}" type="slidenum">
              <a:rPr lang="en-US" smtClean="0">
                <a:latin typeface="Interstate"/>
              </a:rPr>
              <a:pPr/>
              <a:t>61</a:t>
            </a:fld>
            <a:endParaRPr lang="en-US" smtClean="0">
              <a:latin typeface="Interstate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4267200" cy="3721596"/>
          </a:xfrm>
        </p:spPr>
        <p:txBody>
          <a:bodyPr/>
          <a:lstStyle/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In chaining, we store each 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string in a chain (linked list).</a:t>
            </a:r>
          </a:p>
          <a:p>
            <a:pPr algn="l" eaLnBrk="1" hangingPunct="1"/>
            <a:endParaRPr lang="en-US" altLang="zh-CN" sz="20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So if there is collision, we only</a:t>
            </a:r>
          </a:p>
          <a:p>
            <a:pPr algn="l" eaLnBrk="1" hangingPunct="1">
              <a:buNone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need to iterate on that chain.</a:t>
            </a:r>
          </a:p>
          <a:p>
            <a:pPr algn="l" eaLnBrk="1" hangingPunct="1"/>
            <a:endParaRPr lang="en-US" altLang="zh-CN" sz="18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0" y="2228850"/>
          <a:ext cx="3429000" cy="371475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h[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atan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 acos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NULL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char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 ceil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float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 floor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NULL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NULL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Chaining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4608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</a:t>
            </a:r>
            <a:r>
              <a:rPr lang="id-ID" dirty="0" smtClean="0">
                <a:latin typeface="Interstate"/>
              </a:rPr>
              <a:t>- Data Structure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7294BF-158E-48C7-938A-42FD7A935543}" type="slidenum">
              <a:rPr lang="en-US" smtClean="0">
                <a:latin typeface="Interstate"/>
              </a:rPr>
              <a:pPr/>
              <a:t>62</a:t>
            </a:fld>
            <a:endParaRPr lang="en-US" smtClean="0">
              <a:latin typeface="Interstate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void chaining(item, h[])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hash_key</a:t>
            </a:r>
            <a:r>
              <a:rPr lang="en-US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= hash(item);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trail = NULL, lead = h[</a:t>
            </a:r>
            <a:r>
              <a:rPr lang="en-US" altLang="zh-CN" sz="16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hash_key</a:t>
            </a:r>
            <a:r>
              <a:rPr lang="en-US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];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while ( lead 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 </a:t>
            </a:r>
            <a:r>
              <a:rPr lang="en-US" altLang="zh-CN" sz="16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strcmp</a:t>
            </a:r>
            <a:r>
              <a:rPr lang="en-US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(lead-&gt;item, item) == 0 ) { // DUPLICATE ENTRY }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trail = lead; lead = lead-&gt;next;</a:t>
            </a:r>
            <a:br>
              <a:rPr lang="en-US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en-US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}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p = </a:t>
            </a:r>
            <a:r>
              <a:rPr lang="en-US" altLang="zh-CN" sz="16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malloc</a:t>
            </a:r>
            <a:r>
              <a:rPr lang="en-US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new node;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p-&gt;item = item;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p-&gt;next = NULL;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trail == 0 ) h[</a:t>
            </a:r>
            <a:r>
              <a:rPr lang="en-US" altLang="zh-CN" sz="16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hash_key</a:t>
            </a:r>
            <a:r>
              <a:rPr lang="en-US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] = p; else trail-&gt;next = p;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6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2200" dirty="0" smtClean="0">
                <a:latin typeface="Tahoma" pitchFamily="34" charset="0"/>
                <a:ea typeface="宋体" pitchFamily="2" charset="-122"/>
                <a:cs typeface="Tahoma" pitchFamily="34" charset="0"/>
              </a:rPr>
              <a:t>Heap is a complete binary tree based data structure that satisfies heap property</a:t>
            </a:r>
          </a:p>
          <a:p>
            <a:pPr>
              <a:defRPr/>
            </a:pPr>
            <a:r>
              <a:rPr lang="en-US" altLang="zh-CN" sz="2200" dirty="0" smtClean="0">
                <a:latin typeface="Tahoma" pitchFamily="34" charset="0"/>
                <a:ea typeface="宋体" pitchFamily="2" charset="-122"/>
                <a:cs typeface="Tahoma" pitchFamily="34" charset="0"/>
              </a:rPr>
              <a:t>Heap is much easier to implement by using array</a:t>
            </a:r>
          </a:p>
          <a:p>
            <a:pPr>
              <a:defRPr/>
            </a:pPr>
            <a:r>
              <a:rPr lang="en-US" altLang="zh-CN" sz="2200" dirty="0" smtClean="0">
                <a:latin typeface="Tahoma" pitchFamily="34" charset="0"/>
                <a:ea typeface="宋体" pitchFamily="2" charset="-122"/>
                <a:cs typeface="Tahoma" pitchFamily="34" charset="0"/>
              </a:rPr>
              <a:t>Heap is an efficient implementation of </a:t>
            </a:r>
            <a:r>
              <a:rPr lang="en-US" altLang="zh-CN" sz="2200" i="1" dirty="0" smtClean="0">
                <a:latin typeface="Tahoma" pitchFamily="34" charset="0"/>
                <a:ea typeface="宋体" pitchFamily="2" charset="-122"/>
                <a:cs typeface="Tahoma" pitchFamily="34" charset="0"/>
              </a:rPr>
              <a:t>priority queue</a:t>
            </a:r>
            <a:r>
              <a:rPr lang="en-US" altLang="zh-CN" sz="2200" dirty="0" smtClean="0">
                <a:latin typeface="Tahoma" pitchFamily="34" charset="0"/>
                <a:ea typeface="宋体" pitchFamily="2" charset="-122"/>
                <a:cs typeface="Tahoma" pitchFamily="34" charset="0"/>
              </a:rPr>
              <a:t> data structure.</a:t>
            </a:r>
          </a:p>
          <a:p>
            <a:pPr>
              <a:defRPr/>
            </a:pPr>
            <a:r>
              <a:rPr lang="id-ID" altLang="zh-CN" sz="2200" dirty="0" smtClean="0">
                <a:latin typeface="Tahoma" pitchFamily="34" charset="0"/>
                <a:cs typeface="Tahoma" pitchFamily="34" charset="0"/>
              </a:rPr>
              <a:t>Deap</a:t>
            </a:r>
            <a:r>
              <a:rPr lang="en-US" altLang="zh-CN" sz="2200" dirty="0" smtClean="0">
                <a:latin typeface="Tahoma" pitchFamily="34" charset="0"/>
                <a:ea typeface="宋体" pitchFamily="2" charset="-122"/>
                <a:cs typeface="Tahoma" pitchFamily="34" charset="0"/>
              </a:rPr>
              <a:t> is a double ended heap</a:t>
            </a:r>
          </a:p>
          <a:p>
            <a:pPr>
              <a:defRPr/>
            </a:pPr>
            <a:r>
              <a:rPr lang="id-ID" altLang="zh-CN" sz="2200" dirty="0" smtClean="0">
                <a:latin typeface="Tahoma" pitchFamily="34" charset="0"/>
                <a:cs typeface="Tahoma" pitchFamily="34" charset="0"/>
              </a:rPr>
              <a:t>Deap</a:t>
            </a:r>
            <a:r>
              <a:rPr lang="en-US" altLang="zh-CN" sz="2200" dirty="0" smtClean="0">
                <a:latin typeface="Tahoma" pitchFamily="34" charset="0"/>
                <a:ea typeface="宋体" pitchFamily="2" charset="-122"/>
              </a:rPr>
              <a:t> can be used to find the smallest and the largest element in a heap</a:t>
            </a:r>
          </a:p>
          <a:p>
            <a:pPr>
              <a:defRPr/>
            </a:pPr>
            <a:r>
              <a:rPr lang="en-US" altLang="zh-CN" sz="2200" dirty="0" smtClean="0">
                <a:latin typeface="Tahoma" pitchFamily="34" charset="0"/>
                <a:ea typeface="宋体" pitchFamily="2" charset="-122"/>
              </a:rPr>
              <a:t>Each node in left-sub-tree has its corresponding node in the right-sub-tree</a:t>
            </a:r>
          </a:p>
          <a:p>
            <a:pPr>
              <a:defRPr/>
            </a:pPr>
            <a:endParaRPr lang="en-US" altLang="zh-CN" sz="2200" dirty="0" smtClean="0">
              <a:latin typeface="Tahoma" pitchFamily="34" charset="0"/>
              <a:ea typeface="宋体" pitchFamily="2" charset="-122"/>
              <a:cs typeface="Tahoma" pitchFamily="34" charset="0"/>
            </a:endParaRPr>
          </a:p>
          <a:p>
            <a:pPr>
              <a:defRPr/>
            </a:pPr>
            <a:endParaRPr lang="en-US" altLang="zh-CN" sz="2200" dirty="0" smtClean="0">
              <a:latin typeface="Tahoma" pitchFamily="34" charset="0"/>
              <a:ea typeface="宋体" pitchFamily="2" charset="-122"/>
              <a:cs typeface="Tahoma" pitchFamily="34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</a:t>
            </a:r>
            <a:r>
              <a:rPr lang="en-US" dirty="0" smtClean="0">
                <a:latin typeface="Interstate"/>
              </a:rPr>
              <a:t>- Data Structure</a:t>
            </a:r>
          </a:p>
        </p:txBody>
      </p:sp>
      <p:sp>
        <p:nvSpPr>
          <p:cNvPr id="522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5D87CB-B032-42C2-B36D-7C1F822140F6}" type="slidenum">
              <a:rPr lang="en-US" smtClean="0">
                <a:latin typeface="Tahoma" pitchFamily="34" charset="0"/>
                <a:cs typeface="Tahoma" pitchFamily="34" charset="0"/>
              </a:rPr>
              <a:pPr/>
              <a:t>63</a:t>
            </a:fld>
            <a:endParaRPr lang="en-US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COMP6048 - Data Structure</a:t>
            </a:r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962CAC-845A-494F-B1ED-B6FB4152244C}" type="slidenum">
              <a:rPr lang="en-US" smtClean="0">
                <a:latin typeface="Tahoma" pitchFamily="34" charset="0"/>
                <a:cs typeface="Tahoma" pitchFamily="34" charset="0"/>
              </a:rPr>
              <a:pPr/>
              <a:t>64</a:t>
            </a:fld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Tahoma" pitchFamily="34" charset="0"/>
                <a:ea typeface="SimSun" pitchFamily="2" charset="-122"/>
                <a:cs typeface="Tahoma" pitchFamily="34" charset="0"/>
              </a:rPr>
              <a:t>Leftist Tree is a variant of heap which can find the smallest or largest element in the tree</a:t>
            </a:r>
          </a:p>
          <a:p>
            <a:r>
              <a:rPr lang="en-US" altLang="zh-CN" smtClean="0">
                <a:latin typeface="Tahoma" pitchFamily="34" charset="0"/>
                <a:ea typeface="SimSun" pitchFamily="2" charset="-122"/>
                <a:cs typeface="Tahoma" pitchFamily="34" charset="0"/>
              </a:rPr>
              <a:t>A binary tree is a leftist tree if at every internal node the s value of the left child is greater than or equal to the s value of the right child.</a:t>
            </a:r>
          </a:p>
          <a:p>
            <a:pPr eaLnBrk="1" hangingPunct="1"/>
            <a:r>
              <a:rPr lang="en-US" altLang="zh-CN" smtClean="0">
                <a:latin typeface="Tahoma" pitchFamily="34" charset="0"/>
                <a:ea typeface="SimSun" pitchFamily="2" charset="-122"/>
                <a:cs typeface="Tahoma" pitchFamily="34" charset="0"/>
              </a:rPr>
              <a:t>Tries (prefix tree) is an ordered tree data structure that is used to store an associative array (usually strings)</a:t>
            </a:r>
          </a:p>
          <a:p>
            <a:r>
              <a:rPr lang="en-US" altLang="zh-CN" smtClean="0">
                <a:latin typeface="Tahoma" pitchFamily="34" charset="0"/>
                <a:ea typeface="SimSun" pitchFamily="2" charset="-122"/>
                <a:cs typeface="Tahoma" pitchFamily="34" charset="0"/>
              </a:rPr>
              <a:t>The term TRIE comes from word RETRIEVAL</a:t>
            </a:r>
          </a:p>
          <a:p>
            <a:endParaRPr lang="en-US" altLang="zh-CN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endParaRPr lang="en-US" altLang="zh-CN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Interstate"/>
              </a:rPr>
              <a:t>COMP6048 - Data Structure</a:t>
            </a:r>
          </a:p>
        </p:txBody>
      </p:sp>
      <p:sp>
        <p:nvSpPr>
          <p:cNvPr id="481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FB3EF6-6F67-4A62-944E-4E5123267CA9}" type="slidenum">
              <a:rPr lang="en-US" smtClean="0">
                <a:latin typeface="Tahoma" pitchFamily="34" charset="0"/>
                <a:cs typeface="Tahoma" pitchFamily="34" charset="0"/>
              </a:rPr>
              <a:pPr/>
              <a:t>65</a:t>
            </a:fld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Hashing is a transformation of a string of characters into a usually shorter length value or key that represents the original string</a:t>
            </a:r>
          </a:p>
          <a:p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Hashing is used to index and retrieve items in a database</a:t>
            </a:r>
          </a:p>
          <a:p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Hash table is a table (array) where we store the original string</a:t>
            </a:r>
          </a:p>
          <a:p>
            <a:r>
              <a:rPr lang="en-US" altLang="zh-CN" sz="22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Two general ways to handle collisions: Linear Probing and Chaining</a:t>
            </a:r>
          </a:p>
          <a:p>
            <a:endParaRPr lang="en-US" altLang="zh-CN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Reema Thareja,. 201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4</a:t>
            </a:r>
            <a:r>
              <a:rPr lang="id-ID" dirty="0" smtClean="0">
                <a:latin typeface="Tahoma" pitchFamily="34" charset="0"/>
                <a:cs typeface="Tahoma" pitchFamily="34" charset="0"/>
              </a:rPr>
              <a:t>. Data structures using C. OXFOR. New Delhi. ISBN:</a:t>
            </a:r>
            <a:r>
              <a:rPr lang="en-US" dirty="0" smtClean="0"/>
              <a:t>9780198099307 </a:t>
            </a:r>
            <a:r>
              <a:rPr lang="en-US" dirty="0"/>
              <a:t>Chapter 11, 12 &amp; 15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Min Heap</a:t>
            </a:r>
          </a:p>
          <a:p>
            <a:pPr marL="400050" lvl="1" indent="0">
              <a:spcAft>
                <a:spcPts val="600"/>
              </a:spcAft>
              <a:buNone/>
            </a:pPr>
            <a:r>
              <a:rPr lang="id-ID" dirty="0">
                <a:latin typeface="Tahoma" pitchFamily="34" charset="0"/>
                <a:cs typeface="Tahoma" pitchFamily="34" charset="0"/>
              </a:rPr>
              <a:t>http</a:t>
            </a:r>
            <a:r>
              <a:rPr lang="id-ID" dirty="0" smtClean="0">
                <a:latin typeface="Tahoma" pitchFamily="34" charset="0"/>
                <a:cs typeface="Tahoma" pitchFamily="34" charset="0"/>
              </a:rPr>
              <a:t>://www.cs.usfca.edu</a:t>
            </a:r>
            <a:r>
              <a:rPr lang="id-ID" dirty="0">
                <a:latin typeface="Tahoma" pitchFamily="34" charset="0"/>
                <a:cs typeface="Tahoma" pitchFamily="34" charset="0"/>
              </a:rPr>
              <a:t>/~galles/visualization/Heap.html</a:t>
            </a:r>
            <a:endParaRPr lang="id-ID" dirty="0" smtClean="0">
              <a:latin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  <a:buFontTx/>
              <a:buNone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</a:t>
            </a:r>
            <a:r>
              <a:rPr lang="en-US" dirty="0" smtClean="0">
                <a:latin typeface="Interstate"/>
              </a:rPr>
              <a:t>- Data Structure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23356D-93BD-41F6-B363-3F3E6113F436}" type="slidenum">
              <a:rPr lang="en-US" smtClean="0">
                <a:latin typeface="Tahoma" pitchFamily="34" charset="0"/>
                <a:cs typeface="Tahoma" pitchFamily="34" charset="0"/>
              </a:rPr>
              <a:pPr/>
              <a:t>66</a:t>
            </a:fld>
            <a:endParaRPr lang="en-US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42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8F1BD0-32B1-4B6A-8856-FC13477B897D}" type="slidenum">
              <a:rPr lang="en-US" smtClean="0">
                <a:latin typeface="Tahoma" pitchFamily="34" charset="0"/>
                <a:cs typeface="Tahoma" pitchFamily="34" charset="0"/>
              </a:rPr>
              <a:pPr/>
              <a:t>67</a:t>
            </a:fld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781175"/>
            <a:ext cx="82296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3200" b="1" kern="0" dirty="0">
              <a:latin typeface="Tahoma" pitchFamily="34" charset="0"/>
              <a:cs typeface="Tahoma" pitchFamily="34" charset="0"/>
            </a:endParaRPr>
          </a:p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3200" b="1" kern="0" dirty="0">
              <a:latin typeface="Tahoma" pitchFamily="34" charset="0"/>
              <a:cs typeface="Tahoma" pitchFamily="34" charset="0"/>
            </a:endParaRP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US" sz="3200" b="1" kern="0" dirty="0">
                <a:latin typeface="Tahoma" pitchFamily="34" charset="0"/>
                <a:cs typeface="Tahoma" pitchFamily="34" charset="0"/>
              </a:rPr>
              <a:t>END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Tahoma" pitchFamily="34" charset="0"/>
                <a:cs typeface="Tahoma" pitchFamily="34" charset="0"/>
              </a:rPr>
              <a:t>Heap and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Deap</a:t>
            </a:r>
            <a:endParaRPr lang="id-ID" sz="2400" kern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65125"/>
          </a:xfrm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</a:t>
            </a:r>
            <a:r>
              <a:rPr lang="en-US" dirty="0" smtClean="0">
                <a:latin typeface="Interstate"/>
              </a:rPr>
              <a:t>- Data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Heap Applications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Priority Queue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Selection Algorithms (finding min/max element, median, </a:t>
            </a:r>
            <a:r>
              <a:rPr lang="id-ID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kth-largest 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element, etc).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id-ID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Dijkstra’s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Algorithm (finding shortest path in graph)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Prim Algorithm (finding minimum spanning tree)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Heap Sort</a:t>
            </a:r>
          </a:p>
          <a:p>
            <a:pPr marL="693738" lvl="1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An O(</a:t>
            </a:r>
            <a:r>
              <a:rPr lang="id-ID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n.lg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(n)) algorithm.</a:t>
            </a:r>
          </a:p>
        </p:txBody>
      </p:sp>
      <p:sp>
        <p:nvSpPr>
          <p:cNvPr id="1024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CMP6048 - Data Structure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4D4E60-FA0D-46EA-8810-1B1AB6F88C33}" type="slidenum">
              <a:rPr lang="en-US" smtClean="0">
                <a:latin typeface="Interstate"/>
              </a:rPr>
              <a:pPr/>
              <a:t>7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Heap for Priority Queue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Heap is an efficient implementation of </a:t>
            </a:r>
            <a:r>
              <a:rPr lang="en-US" altLang="zh-CN" sz="24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priority queue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data structure.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find-min	: find the smallest element in the heap.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insert	: insert a new element into the heap.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delete-min	: delete the smallest element from the heap.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delete-min is also called </a:t>
            </a:r>
            <a:r>
              <a:rPr lang="en-US" altLang="zh-CN" sz="24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pop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, and insert is called </a:t>
            </a:r>
            <a:r>
              <a:rPr lang="en-US" altLang="zh-CN" sz="2400" i="1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push</a:t>
            </a: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COMP6048 - Data Structure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04CF8-E214-4BB4-A2D6-03801233E385}" type="slidenum">
              <a:rPr lang="en-US" smtClean="0">
                <a:latin typeface="Interstate"/>
              </a:rPr>
              <a:pPr/>
              <a:t>8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ahoma" pitchFamily="34" charset="0"/>
                <a:ea typeface="SimSun" pitchFamily="2" charset="-122"/>
                <a:cs typeface="Tahoma" pitchFamily="34" charset="0"/>
              </a:rPr>
              <a:t>Array Implementation</a:t>
            </a:r>
            <a:endParaRPr lang="zh-CN" altLang="en-US" b="1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Heaps are usually implemented in an array.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The elements are stored sequentially from index 1 to N from top to bottom and from left to right node of the tree.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 sz="2400" dirty="0" smtClean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Root is stored in index 1</a:t>
            </a:r>
          </a:p>
          <a:p>
            <a:pPr marL="236538" indent="-236538" algn="l" eaLnBrk="1" hangingPunct="1">
              <a:buNone/>
            </a:pPr>
            <a:r>
              <a:rPr lang="en-US" altLang="zh-CN" sz="24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	(we let index 0 be blank/unused, for convenience purpose).</a:t>
            </a:r>
          </a:p>
        </p:txBody>
      </p:sp>
      <p:sp>
        <p:nvSpPr>
          <p:cNvPr id="1229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d-ID" dirty="0" smtClean="0">
                <a:latin typeface="Interstate"/>
              </a:rPr>
              <a:t>CMOP6048 - Data Structure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FC6516-BC5D-4112-92BD-FF1574E1E371}" type="slidenum">
              <a:rPr lang="en-US" smtClean="0">
                <a:latin typeface="Interstate"/>
              </a:rPr>
              <a:pPr/>
              <a:t>9</a:t>
            </a:fld>
            <a:endParaRPr lang="en-US" smtClean="0">
              <a:latin typeface="Interstat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1012</TotalTime>
  <Words>3005</Words>
  <Application>Microsoft Office PowerPoint</Application>
  <PresentationFormat>On-screen Show (4:3)</PresentationFormat>
  <Paragraphs>827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SimSun</vt:lpstr>
      <vt:lpstr>SimSun</vt:lpstr>
      <vt:lpstr>Arial</vt:lpstr>
      <vt:lpstr>Calibri</vt:lpstr>
      <vt:lpstr>Courier New</vt:lpstr>
      <vt:lpstr>Interstate</vt:lpstr>
      <vt:lpstr>Open Sans</vt:lpstr>
      <vt:lpstr>Tahoma</vt:lpstr>
      <vt:lpstr>Times New Roman</vt:lpstr>
      <vt:lpstr>Wingdings</vt:lpstr>
      <vt:lpstr>TemplateBM</vt:lpstr>
      <vt:lpstr> Heap, Tries &amp; Hashing</vt:lpstr>
      <vt:lpstr>Learning Outcomes</vt:lpstr>
      <vt:lpstr>Sub Topics</vt:lpstr>
      <vt:lpstr>Heap Concept</vt:lpstr>
      <vt:lpstr>Min-Heap</vt:lpstr>
      <vt:lpstr>Example of Min-Heap</vt:lpstr>
      <vt:lpstr>Heap Applications</vt:lpstr>
      <vt:lpstr>Heap for Priority Queue</vt:lpstr>
      <vt:lpstr>Array Implementation</vt:lpstr>
      <vt:lpstr>Array Representation</vt:lpstr>
      <vt:lpstr>Array Implementation</vt:lpstr>
      <vt:lpstr>Find-Min in Min-Heap</vt:lpstr>
      <vt:lpstr>Insertion in Min-Heap</vt:lpstr>
      <vt:lpstr>Upheap in Min-Heap</vt:lpstr>
      <vt:lpstr>Example of Insertion in Min-Heap</vt:lpstr>
      <vt:lpstr>Example of Insertion in Min-Heap</vt:lpstr>
      <vt:lpstr>Example of Insertion in Min-Heap</vt:lpstr>
      <vt:lpstr>Deletion in Min-Heap</vt:lpstr>
      <vt:lpstr>Downheap in Min-Heap</vt:lpstr>
      <vt:lpstr>Example of Delete-Min in Min-Heap</vt:lpstr>
      <vt:lpstr>Example of Delete-Min in Min-Heap</vt:lpstr>
      <vt:lpstr>Heap Complexity</vt:lpstr>
      <vt:lpstr>Max-Heap</vt:lpstr>
      <vt:lpstr>Min-Max Heap</vt:lpstr>
      <vt:lpstr>Min-Max Heap</vt:lpstr>
      <vt:lpstr>Min-Max Heap</vt:lpstr>
      <vt:lpstr>Insertion in Min-Max Heap</vt:lpstr>
      <vt:lpstr>Upheap in Min-Max Heap</vt:lpstr>
      <vt:lpstr>Upheapmin/max in Min-Max Heap</vt:lpstr>
      <vt:lpstr>Min Max Heap Insert 50</vt:lpstr>
      <vt:lpstr>Min Max Heap Insert 50</vt:lpstr>
      <vt:lpstr>Min Max Heap Insert 5</vt:lpstr>
      <vt:lpstr>Min Max Heap Insert 5</vt:lpstr>
      <vt:lpstr>Min Max Heap Insert 5</vt:lpstr>
      <vt:lpstr>Deletion in Min-Max Heap</vt:lpstr>
      <vt:lpstr>Downheapmin/max in Min-Max Heap</vt:lpstr>
      <vt:lpstr>Min Max Heap Delete Max</vt:lpstr>
      <vt:lpstr>Min Max Heap Delete Max</vt:lpstr>
      <vt:lpstr>Min Max Heap Delete Max</vt:lpstr>
      <vt:lpstr>Min Max Heap Delete Max</vt:lpstr>
      <vt:lpstr>Applications of Heaps</vt:lpstr>
      <vt:lpstr>Tries Concept</vt:lpstr>
      <vt:lpstr>Application of Tries</vt:lpstr>
      <vt:lpstr>Tries</vt:lpstr>
      <vt:lpstr>Example of Tries</vt:lpstr>
      <vt:lpstr>Tries Structure</vt:lpstr>
      <vt:lpstr>Insertion in Tries</vt:lpstr>
      <vt:lpstr>Insertion in Tries</vt:lpstr>
      <vt:lpstr>Finding in Tries using Prefix</vt:lpstr>
      <vt:lpstr>Finding in Tries using Prefix</vt:lpstr>
      <vt:lpstr>Hashing</vt:lpstr>
      <vt:lpstr>Hash Table</vt:lpstr>
      <vt:lpstr>Example</vt:lpstr>
      <vt:lpstr>Example</vt:lpstr>
      <vt:lpstr>Hash Function</vt:lpstr>
      <vt:lpstr>Collision</vt:lpstr>
      <vt:lpstr>Collision</vt:lpstr>
      <vt:lpstr>Linear Probing</vt:lpstr>
      <vt:lpstr>Linear Probing</vt:lpstr>
      <vt:lpstr>Linear Probing</vt:lpstr>
      <vt:lpstr>Chaining</vt:lpstr>
      <vt:lpstr>Chaining</vt:lpstr>
      <vt:lpstr>Summary</vt:lpstr>
      <vt:lpstr>Summary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Ferdinand Ariandy Luwinda</cp:lastModifiedBy>
  <cp:revision>403</cp:revision>
  <dcterms:created xsi:type="dcterms:W3CDTF">2009-07-15T08:07:45Z</dcterms:created>
  <dcterms:modified xsi:type="dcterms:W3CDTF">2017-12-18T04:22:08Z</dcterms:modified>
</cp:coreProperties>
</file>