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notesMasterIdLst>
    <p:notesMasterId r:id="rId54"/>
  </p:notesMasterIdLst>
  <p:handoutMasterIdLst>
    <p:handoutMasterId r:id="rId55"/>
  </p:handoutMasterIdLst>
  <p:sldIdLst>
    <p:sldId id="333" r:id="rId2"/>
    <p:sldId id="264" r:id="rId3"/>
    <p:sldId id="298" r:id="rId4"/>
    <p:sldId id="299" r:id="rId5"/>
    <p:sldId id="270" r:id="rId6"/>
    <p:sldId id="266" r:id="rId7"/>
    <p:sldId id="269" r:id="rId8"/>
    <p:sldId id="268" r:id="rId9"/>
    <p:sldId id="271" r:id="rId10"/>
    <p:sldId id="272" r:id="rId11"/>
    <p:sldId id="273" r:id="rId12"/>
    <p:sldId id="274" r:id="rId13"/>
    <p:sldId id="275" r:id="rId14"/>
    <p:sldId id="276" r:id="rId15"/>
    <p:sldId id="278" r:id="rId16"/>
    <p:sldId id="301" r:id="rId17"/>
    <p:sldId id="279" r:id="rId18"/>
    <p:sldId id="280" r:id="rId19"/>
    <p:sldId id="282" r:id="rId20"/>
    <p:sldId id="283" r:id="rId21"/>
    <p:sldId id="284" r:id="rId22"/>
    <p:sldId id="285" r:id="rId23"/>
    <p:sldId id="286" r:id="rId24"/>
    <p:sldId id="287" r:id="rId25"/>
    <p:sldId id="288" r:id="rId26"/>
    <p:sldId id="289" r:id="rId27"/>
    <p:sldId id="291" r:id="rId28"/>
    <p:sldId id="292" r:id="rId29"/>
    <p:sldId id="293" r:id="rId30"/>
    <p:sldId id="294" r:id="rId31"/>
    <p:sldId id="295" r:id="rId32"/>
    <p:sldId id="296" r:id="rId33"/>
    <p:sldId id="297" r:id="rId34"/>
    <p:sldId id="305" r:id="rId35"/>
    <p:sldId id="306" r:id="rId36"/>
    <p:sldId id="307" r:id="rId37"/>
    <p:sldId id="308" r:id="rId38"/>
    <p:sldId id="309" r:id="rId39"/>
    <p:sldId id="310" r:id="rId40"/>
    <p:sldId id="311" r:id="rId41"/>
    <p:sldId id="312" r:id="rId42"/>
    <p:sldId id="313" r:id="rId43"/>
    <p:sldId id="314" r:id="rId44"/>
    <p:sldId id="318" r:id="rId45"/>
    <p:sldId id="319" r:id="rId46"/>
    <p:sldId id="320" r:id="rId47"/>
    <p:sldId id="321" r:id="rId48"/>
    <p:sldId id="322" r:id="rId49"/>
    <p:sldId id="302" r:id="rId50"/>
    <p:sldId id="332" r:id="rId51"/>
    <p:sldId id="303" r:id="rId52"/>
    <p:sldId id="304" r:id="rId53"/>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4660"/>
  </p:normalViewPr>
  <p:slideViewPr>
    <p:cSldViewPr>
      <p:cViewPr varScale="1">
        <p:scale>
          <a:sx n="69" d="100"/>
          <a:sy n="69" d="100"/>
        </p:scale>
        <p:origin x="127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id-ID"/>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id-ID"/>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id-ID"/>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52378EA9-22CF-4414-BD25-AED0C564BFD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id-ID"/>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id-ID"/>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id-ID"/>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A7BBF024-120A-457E-BB4F-4197A89E5E6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r>
              <a:rPr lang="id-ID" smtClean="0"/>
              <a:t>Bina Nusantara University</a:t>
            </a:r>
            <a:endParaRPr lang="en-US"/>
          </a:p>
        </p:txBody>
      </p:sp>
      <p:sp>
        <p:nvSpPr>
          <p:cNvPr id="5" name="Footer Placeholder 4"/>
          <p:cNvSpPr>
            <a:spLocks noGrp="1"/>
          </p:cNvSpPr>
          <p:nvPr>
            <p:ph type="ftr" sz="quarter" idx="11"/>
          </p:nvPr>
        </p:nvSpPr>
        <p:spPr>
          <a:xfrm>
            <a:off x="3124200" y="6453336"/>
            <a:ext cx="2895600" cy="365125"/>
          </a:xfrm>
        </p:spPr>
        <p:txBody>
          <a:bodyPr/>
          <a:lstStyle/>
          <a:p>
            <a:pPr>
              <a:defRPr/>
            </a:pPr>
            <a:r>
              <a:rPr lang="id-ID" smtClean="0"/>
              <a:t>T0026 - Data Structure</a:t>
            </a:r>
            <a:endParaRPr lang="id-ID"/>
          </a:p>
        </p:txBody>
      </p:sp>
      <p:sp>
        <p:nvSpPr>
          <p:cNvPr id="6" name="Slide Number Placeholder 5"/>
          <p:cNvSpPr>
            <a:spLocks noGrp="1"/>
          </p:cNvSpPr>
          <p:nvPr>
            <p:ph type="sldNum" sz="quarter" idx="12"/>
          </p:nvPr>
        </p:nvSpPr>
        <p:spPr>
          <a:xfrm>
            <a:off x="6553200" y="6453336"/>
            <a:ext cx="2133600" cy="365125"/>
          </a:xfrm>
        </p:spPr>
        <p:txBody>
          <a:bodyPr/>
          <a:lstStyle/>
          <a:p>
            <a:pPr>
              <a:defRPr/>
            </a:pPr>
            <a:fld id="{75FA4FF0-3758-44F1-934A-862EB00EDF86}" type="slidenum">
              <a:rPr lang="en-US" smtClean="0"/>
              <a:pPr>
                <a:defRPr/>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fld id="{DE59B6D7-489C-4B14-9BEB-68DE423F7DDE}" type="datetimeFigureOut">
              <a:rPr lang="id-ID" smtClean="0"/>
              <a:pPr>
                <a:defRPr/>
              </a:pPr>
              <a:t>11/12/2017</a:t>
            </a:fld>
            <a:endParaRPr lang="id-ID"/>
          </a:p>
        </p:txBody>
      </p:sp>
      <p:sp>
        <p:nvSpPr>
          <p:cNvPr id="9" name="Footer Placeholder 4"/>
          <p:cNvSpPr>
            <a:spLocks noGrp="1"/>
          </p:cNvSpPr>
          <p:nvPr>
            <p:ph type="ftr" sz="quarter" idx="11"/>
          </p:nvPr>
        </p:nvSpPr>
        <p:spPr>
          <a:xfrm>
            <a:off x="3124200" y="6453336"/>
            <a:ext cx="2895600" cy="365125"/>
          </a:xfrm>
        </p:spPr>
        <p:txBody>
          <a:bodyPr/>
          <a:lstStyle/>
          <a:p>
            <a:pPr>
              <a:defRPr/>
            </a:pPr>
            <a:r>
              <a:rPr lang="en-US" smtClean="0"/>
              <a:t>COMP6048 – Data Structure</a:t>
            </a:r>
            <a:endParaRPr lang="id-ID"/>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07108E07-6C28-4B65-8208-8832CB55A14A}" type="slidenum">
              <a:rPr lang="id-ID" smtClean="0"/>
              <a:pPr>
                <a:defRPr/>
              </a:pPr>
              <a:t>‹#›</a:t>
            </a:fld>
            <a:endParaRPr lang="id-ID"/>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pic>
        <p:nvPicPr>
          <p:cNvPr id="12" name="Picture 1" descr="Background 02.jpg"/>
          <p:cNvPicPr>
            <a:picLocks noChangeAspect="1"/>
          </p:cNvPicPr>
          <p:nvPr userDrawn="1"/>
        </p:nvPicPr>
        <p:blipFill>
          <a:blip r:embed="rId2" cstate="print"/>
          <a:srcRect/>
          <a:stretch>
            <a:fillRect/>
          </a:stretch>
        </p:blipFill>
        <p:spPr bwMode="auto">
          <a:xfrm>
            <a:off x="0" y="-14288"/>
            <a:ext cx="9144000" cy="6464301"/>
          </a:xfrm>
          <a:prstGeom prst="rect">
            <a:avLst/>
          </a:prstGeom>
          <a:noFill/>
          <a:ln w="9525">
            <a:noFill/>
            <a:miter lim="800000"/>
            <a:headEnd/>
            <a:tailEnd/>
          </a:ln>
        </p:spPr>
      </p:pic>
      <p:sp>
        <p:nvSpPr>
          <p:cNvPr id="13" name="Rectangle 12"/>
          <p:cNvSpPr/>
          <p:nvPr userDrawn="1"/>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pPr>
              <a:defRPr/>
            </a:pPr>
            <a:r>
              <a:rPr lang="id-ID" smtClean="0"/>
              <a:t>Bina Nusantara University</a:t>
            </a:r>
            <a:endParaRPr lang="en-US"/>
          </a:p>
        </p:txBody>
      </p:sp>
      <p:sp>
        <p:nvSpPr>
          <p:cNvPr id="6" name="Footer Placeholder 5"/>
          <p:cNvSpPr>
            <a:spLocks noGrp="1"/>
          </p:cNvSpPr>
          <p:nvPr>
            <p:ph type="ftr" sz="quarter" idx="11"/>
          </p:nvPr>
        </p:nvSpPr>
        <p:spPr/>
        <p:txBody>
          <a:bodyPr/>
          <a:lstStyle/>
          <a:p>
            <a:pPr>
              <a:defRPr/>
            </a:pPr>
            <a:r>
              <a:rPr lang="id-ID" smtClean="0"/>
              <a:t>T0026 - Data Structure</a:t>
            </a:r>
            <a:endParaRPr lang="id-ID"/>
          </a:p>
        </p:txBody>
      </p:sp>
      <p:sp>
        <p:nvSpPr>
          <p:cNvPr id="7" name="Slide Number Placeholder 6"/>
          <p:cNvSpPr>
            <a:spLocks noGrp="1"/>
          </p:cNvSpPr>
          <p:nvPr>
            <p:ph type="sldNum" sz="quarter" idx="12"/>
          </p:nvPr>
        </p:nvSpPr>
        <p:spPr/>
        <p:txBody>
          <a:bodyPr/>
          <a:lstStyle/>
          <a:p>
            <a:pPr>
              <a:defRPr/>
            </a:pPr>
            <a:fld id="{65DE10F7-EDBC-443B-AC78-0DB956ACFE7D}" type="slidenum">
              <a:rPr lang="en-US" smtClean="0"/>
              <a:pPr>
                <a:defRPr/>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pPr>
              <a:defRPr/>
            </a:pPr>
            <a:r>
              <a:rPr lang="id-ID" smtClean="0"/>
              <a:t>Bina Nusantara University</a:t>
            </a:r>
            <a:endParaRPr lang="en-US"/>
          </a:p>
        </p:txBody>
      </p:sp>
      <p:sp>
        <p:nvSpPr>
          <p:cNvPr id="8" name="Footer Placeholder 7"/>
          <p:cNvSpPr>
            <a:spLocks noGrp="1"/>
          </p:cNvSpPr>
          <p:nvPr>
            <p:ph type="ftr" sz="quarter" idx="11"/>
          </p:nvPr>
        </p:nvSpPr>
        <p:spPr/>
        <p:txBody>
          <a:bodyPr/>
          <a:lstStyle/>
          <a:p>
            <a:pPr>
              <a:defRPr/>
            </a:pPr>
            <a:r>
              <a:rPr lang="id-ID" smtClean="0"/>
              <a:t>T0026 - Data Structure</a:t>
            </a:r>
            <a:endParaRPr lang="id-ID"/>
          </a:p>
        </p:txBody>
      </p:sp>
      <p:sp>
        <p:nvSpPr>
          <p:cNvPr id="9" name="Slide Number Placeholder 8"/>
          <p:cNvSpPr>
            <a:spLocks noGrp="1"/>
          </p:cNvSpPr>
          <p:nvPr>
            <p:ph type="sldNum" sz="quarter" idx="12"/>
          </p:nvPr>
        </p:nvSpPr>
        <p:spPr/>
        <p:txBody>
          <a:bodyPr/>
          <a:lstStyle/>
          <a:p>
            <a:pPr>
              <a:defRPr/>
            </a:pPr>
            <a:fld id="{E013C557-66FF-4CEA-A596-E87EF90CA99A}" type="slidenum">
              <a:rPr lang="en-US" smtClean="0"/>
              <a:pPr>
                <a:defRPr/>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r>
              <a:rPr lang="id-ID" smtClean="0"/>
              <a:t>Bina Nusantara University</a:t>
            </a:r>
            <a:endParaRPr lang="en-US"/>
          </a:p>
        </p:txBody>
      </p:sp>
      <p:sp>
        <p:nvSpPr>
          <p:cNvPr id="4" name="Footer Placeholder 3"/>
          <p:cNvSpPr>
            <a:spLocks noGrp="1"/>
          </p:cNvSpPr>
          <p:nvPr>
            <p:ph type="ftr" sz="quarter" idx="11"/>
          </p:nvPr>
        </p:nvSpPr>
        <p:spPr/>
        <p:txBody>
          <a:bodyPr/>
          <a:lstStyle/>
          <a:p>
            <a:pPr>
              <a:defRPr/>
            </a:pPr>
            <a:r>
              <a:rPr lang="id-ID" smtClean="0"/>
              <a:t>T0026 - Data Structure</a:t>
            </a:r>
            <a:endParaRPr lang="id-ID"/>
          </a:p>
        </p:txBody>
      </p:sp>
      <p:sp>
        <p:nvSpPr>
          <p:cNvPr id="5" name="Slide Number Placeholder 4"/>
          <p:cNvSpPr>
            <a:spLocks noGrp="1"/>
          </p:cNvSpPr>
          <p:nvPr>
            <p:ph type="sldNum" sz="quarter" idx="12"/>
          </p:nvPr>
        </p:nvSpPr>
        <p:spPr/>
        <p:txBody>
          <a:bodyPr/>
          <a:lstStyle/>
          <a:p>
            <a:pPr>
              <a:defRPr/>
            </a:pPr>
            <a:fld id="{68746D03-6E5D-4DB6-99E4-FF98456B0BCA}" type="slidenum">
              <a:rPr lang="en-US" smtClean="0"/>
              <a:pPr>
                <a:defRPr/>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ntentNewBM">
    <p:spTree>
      <p:nvGrpSpPr>
        <p:cNvPr id="1" name=""/>
        <p:cNvGrpSpPr/>
        <p:nvPr/>
      </p:nvGrpSpPr>
      <p:grpSpPr>
        <a:xfrm>
          <a:off x="0" y="0"/>
          <a:ext cx="0" cy="0"/>
          <a:chOff x="0" y="0"/>
          <a:chExt cx="0" cy="0"/>
        </a:xfrm>
      </p:grpSpPr>
      <p:pic>
        <p:nvPicPr>
          <p:cNvPr id="4" name="Picture 1" descr="Background 02.jpg"/>
          <p:cNvPicPr>
            <a:picLocks noChangeAspect="1"/>
          </p:cNvPicPr>
          <p:nvPr userDrawn="1"/>
        </p:nvPicPr>
        <p:blipFill>
          <a:blip r:embed="rId2" cstate="print"/>
          <a:srcRect/>
          <a:stretch>
            <a:fillRect/>
          </a:stretch>
        </p:blipFill>
        <p:spPr bwMode="auto">
          <a:xfrm>
            <a:off x="0" y="-14288"/>
            <a:ext cx="9144000" cy="6464301"/>
          </a:xfrm>
          <a:prstGeom prst="rect">
            <a:avLst/>
          </a:prstGeom>
          <a:noFill/>
          <a:ln w="9525">
            <a:noFill/>
            <a:miter lim="800000"/>
            <a:headEnd/>
            <a:tailEnd/>
          </a:ln>
        </p:spPr>
      </p:pic>
      <p:sp>
        <p:nvSpPr>
          <p:cNvPr id="5" name="Rectangle 4"/>
          <p:cNvSpPr/>
          <p:nvPr userDrawn="1"/>
        </p:nvSpPr>
        <p:spPr>
          <a:xfrm>
            <a:off x="0" y="5157788"/>
            <a:ext cx="9144000" cy="170021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2" name="Title 1"/>
          <p:cNvSpPr>
            <a:spLocks noGrp="1"/>
          </p:cNvSpPr>
          <p:nvPr>
            <p:ph type="title"/>
          </p:nvPr>
        </p:nvSpPr>
        <p:spPr>
          <a:xfrm>
            <a:off x="1752600" y="1371600"/>
            <a:ext cx="6837114" cy="792088"/>
          </a:xfrm>
        </p:spPr>
        <p:txBody>
          <a:bodyPr>
            <a:normAutofit/>
          </a:bodyPr>
          <a:lstStyle>
            <a:lvl1pPr algn="l">
              <a:defRPr sz="3000" b="1">
                <a:solidFill>
                  <a:srgbClr val="0079B8"/>
                </a:solidFill>
                <a:latin typeface="Open Sans"/>
              </a:defRPr>
            </a:lvl1pPr>
          </a:lstStyle>
          <a:p>
            <a:r>
              <a:rPr lang="en-US" dirty="0" smtClean="0"/>
              <a:t>Click to edit Master title style</a:t>
            </a:r>
            <a:endParaRPr lang="id-ID" dirty="0"/>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id-ID" dirty="0"/>
          </a:p>
        </p:txBody>
      </p:sp>
      <p:sp>
        <p:nvSpPr>
          <p:cNvPr id="6" name="Date Placeholder 3"/>
          <p:cNvSpPr>
            <a:spLocks noGrp="1"/>
          </p:cNvSpPr>
          <p:nvPr>
            <p:ph type="dt" sz="half" idx="10"/>
          </p:nvPr>
        </p:nvSpPr>
        <p:spPr/>
        <p:txBody>
          <a:bodyPr/>
          <a:lstStyle>
            <a:lvl1pPr>
              <a:defRPr/>
            </a:lvl1pPr>
          </a:lstStyle>
          <a:p>
            <a:pPr>
              <a:defRPr/>
            </a:pPr>
            <a:fld id="{DE59B6D7-489C-4B14-9BEB-68DE423F7DDE}" type="datetimeFigureOut">
              <a:rPr lang="id-ID"/>
              <a:pPr>
                <a:defRPr/>
              </a:pPr>
              <a:t>11/12/2017</a:t>
            </a:fld>
            <a:endParaRPr lang="id-ID"/>
          </a:p>
        </p:txBody>
      </p:sp>
      <p:sp>
        <p:nvSpPr>
          <p:cNvPr id="7" name="Footer Placeholder 4"/>
          <p:cNvSpPr>
            <a:spLocks noGrp="1"/>
          </p:cNvSpPr>
          <p:nvPr>
            <p:ph type="ftr" sz="quarter" idx="11"/>
          </p:nvPr>
        </p:nvSpPr>
        <p:spPr/>
        <p:txBody>
          <a:bodyPr/>
          <a:lstStyle>
            <a:lvl1pPr>
              <a:defRPr dirty="0"/>
            </a:lvl1pPr>
          </a:lstStyle>
          <a:p>
            <a:pPr>
              <a:defRPr/>
            </a:pPr>
            <a:r>
              <a:rPr lang="en-US"/>
              <a:t>COMP6048 – Data Structure</a:t>
            </a:r>
            <a:endParaRPr lang="id-ID"/>
          </a:p>
        </p:txBody>
      </p:sp>
      <p:sp>
        <p:nvSpPr>
          <p:cNvPr id="8" name="Slide Number Placeholder 5"/>
          <p:cNvSpPr>
            <a:spLocks noGrp="1"/>
          </p:cNvSpPr>
          <p:nvPr>
            <p:ph type="sldNum" sz="quarter" idx="12"/>
          </p:nvPr>
        </p:nvSpPr>
        <p:spPr/>
        <p:txBody>
          <a:bodyPr/>
          <a:lstStyle>
            <a:lvl1pPr>
              <a:defRPr/>
            </a:lvl1pPr>
          </a:lstStyle>
          <a:p>
            <a:pPr>
              <a:defRPr/>
            </a:pPr>
            <a:fld id="{07108E07-6C28-4B65-8208-8832CB55A14A}" type="slidenum">
              <a:rPr lang="id-ID"/>
              <a:pPr>
                <a:defRPr/>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id-ID" smtClean="0"/>
              <a:t>Bina Nusantara University</a:t>
            </a:r>
            <a:endParaRPr lang="en-US"/>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id-ID" smtClean="0"/>
              <a:t>T0026 - Data Structure</a:t>
            </a:r>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1BC26D5-9847-4A5C-A97C-F16E485156E7}" type="slidenum">
              <a:rPr lang="en-US" smtClean="0"/>
              <a:pPr>
                <a:defRPr/>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2" r:id="rId6"/>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emf"/><Relationship Id="rId5" Type="http://schemas.openxmlformats.org/officeDocument/2006/relationships/oleObject" Target="../embeddings/oleObject2.bin"/><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0.emf"/></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cs.usfca.edu/~galles/visualization/AVLtree.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150" y="2949575"/>
            <a:ext cx="7129463" cy="1470025"/>
          </a:xfrm>
        </p:spPr>
        <p:txBody>
          <a:bodyPr rtlCol="0">
            <a:normAutofit/>
          </a:bodyPr>
          <a:lstStyle/>
          <a:p>
            <a:pPr fontAlgn="auto">
              <a:spcAft>
                <a:spcPts val="0"/>
              </a:spcAft>
              <a:defRPr/>
            </a:pPr>
            <a:r>
              <a:rPr lang="en-AU" sz="3200" dirty="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3200" dirty="0">
                <a:effectLst>
                  <a:outerShdw blurRad="38100" dist="38100" dir="2700000" algn="tl">
                    <a:srgbClr val="000000">
                      <a:alpha val="43137"/>
                    </a:srgbClr>
                  </a:outerShdw>
                </a:effectLst>
                <a:latin typeface="Tahoma" pitchFamily="34" charset="0"/>
                <a:ea typeface="Tahoma" pitchFamily="34" charset="0"/>
                <a:cs typeface="Tahoma" pitchFamily="34" charset="0"/>
              </a:rPr>
              <a:t>Balanced Binary Search Tree</a:t>
            </a:r>
            <a:endParaRPr lang="id-ID" sz="3200" dirty="0"/>
          </a:p>
        </p:txBody>
      </p:sp>
      <p:sp>
        <p:nvSpPr>
          <p:cNvPr id="6147" name="Rectangle 7"/>
          <p:cNvSpPr>
            <a:spLocks noChangeArrowheads="1"/>
          </p:cNvSpPr>
          <p:nvPr/>
        </p:nvSpPr>
        <p:spPr bwMode="auto">
          <a:xfrm>
            <a:off x="1676400" y="1655763"/>
            <a:ext cx="8497888" cy="935037"/>
          </a:xfrm>
          <a:prstGeom prst="rect">
            <a:avLst/>
          </a:prstGeom>
          <a:noFill/>
          <a:ln w="9525">
            <a:noFill/>
            <a:miter lim="800000"/>
            <a:headEnd/>
            <a:tailEnd/>
          </a:ln>
        </p:spPr>
        <p:txBody>
          <a:bodyPr/>
          <a:lstStyle/>
          <a:p>
            <a:pPr>
              <a:spcBef>
                <a:spcPct val="20000"/>
              </a:spcBef>
              <a:tabLst>
                <a:tab pos="1371600" algn="l"/>
              </a:tabLst>
            </a:pPr>
            <a:r>
              <a:rPr lang="en-US" altLang="en-US" sz="2400" b="1" dirty="0">
                <a:solidFill>
                  <a:schemeClr val="bg1"/>
                </a:solidFill>
                <a:latin typeface="Tahoma" pitchFamily="34" charset="0"/>
                <a:cs typeface="Tahoma" pitchFamily="34" charset="0"/>
              </a:rPr>
              <a:t>Course	: </a:t>
            </a:r>
            <a:r>
              <a:rPr lang="en-US" altLang="en-US" sz="2400" b="1" dirty="0" err="1">
                <a:solidFill>
                  <a:schemeClr val="bg1"/>
                </a:solidFill>
                <a:latin typeface="Tahoma" pitchFamily="34" charset="0"/>
                <a:cs typeface="Tahoma" pitchFamily="34" charset="0"/>
              </a:rPr>
              <a:t>COMP6048</a:t>
            </a:r>
            <a:r>
              <a:rPr lang="en-US" altLang="en-US" sz="2400" b="1" dirty="0">
                <a:solidFill>
                  <a:schemeClr val="bg1"/>
                </a:solidFill>
                <a:latin typeface="Tahoma" pitchFamily="34" charset="0"/>
                <a:cs typeface="Tahoma" pitchFamily="34" charset="0"/>
              </a:rPr>
              <a:t> – DATA STRUCTURE</a:t>
            </a:r>
          </a:p>
          <a:p>
            <a:pPr>
              <a:spcBef>
                <a:spcPct val="20000"/>
              </a:spcBef>
              <a:tabLst>
                <a:tab pos="1371600" algn="l"/>
              </a:tabLst>
            </a:pPr>
            <a:r>
              <a:rPr lang="en-US" altLang="en-US" sz="2400" b="1" dirty="0">
                <a:solidFill>
                  <a:schemeClr val="bg1"/>
                </a:solidFill>
                <a:latin typeface="Tahoma" pitchFamily="34" charset="0"/>
                <a:cs typeface="Tahoma" pitchFamily="34" charset="0"/>
              </a:rPr>
              <a:t>Year	: </a:t>
            </a:r>
            <a:r>
              <a:rPr lang="en-US" altLang="en-US" sz="2400" b="1" dirty="0" smtClean="0">
                <a:solidFill>
                  <a:schemeClr val="bg1"/>
                </a:solidFill>
                <a:latin typeface="Tahoma" pitchFamily="34" charset="0"/>
                <a:cs typeface="Tahoma" pitchFamily="34" charset="0"/>
              </a:rPr>
              <a:t>201</a:t>
            </a:r>
            <a:r>
              <a:rPr lang="en-US" altLang="en-US" sz="2400" b="1" dirty="0">
                <a:solidFill>
                  <a:schemeClr val="bg1"/>
                </a:solidFill>
                <a:latin typeface="Tahoma" pitchFamily="34" charset="0"/>
                <a:cs typeface="Tahoma" pitchFamily="34" charset="0"/>
              </a:rPr>
              <a:t>7</a:t>
            </a:r>
            <a:endParaRPr lang="en-US" altLang="en-US" sz="1400" b="1" dirty="0">
              <a:solidFill>
                <a:schemeClr val="bg1"/>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AVL Tree Example</a:t>
            </a:r>
            <a:endParaRPr lang="zh-CN" altLang="en-US" smtClean="0">
              <a:cs typeface="Tahoma" pitchFamily="34" charset="0"/>
            </a:endParaRPr>
          </a:p>
        </p:txBody>
      </p:sp>
      <p:sp>
        <p:nvSpPr>
          <p:cNvPr id="15363"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53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5E8ECD-BB31-4DF0-BA0C-63D4D6C0B7D9}" type="slidenum">
              <a:rPr lang="en-US" altLang="en-US" sz="1400">
                <a:solidFill>
                  <a:schemeClr val="tx1"/>
                </a:solidFill>
                <a:latin typeface="Interstate"/>
              </a:rPr>
              <a:pPr/>
              <a:t>10</a:t>
            </a:fld>
            <a:endParaRPr lang="en-US" altLang="en-US" sz="1400">
              <a:solidFill>
                <a:schemeClr val="tx1"/>
              </a:solidFill>
              <a:latin typeface="Interstate"/>
            </a:endParaRPr>
          </a:p>
        </p:txBody>
      </p:sp>
      <p:sp>
        <p:nvSpPr>
          <p:cNvPr id="19460" name="Rectangle 3"/>
          <p:cNvSpPr>
            <a:spLocks noGrp="1" noChangeArrowheads="1"/>
          </p:cNvSpPr>
          <p:nvPr>
            <p:ph idx="1"/>
          </p:nvPr>
        </p:nvSpPr>
        <p:spPr>
          <a:xfrm>
            <a:off x="5334000" y="2286000"/>
            <a:ext cx="3429000" cy="3721596"/>
          </a:xfrm>
        </p:spPr>
        <p:txBody>
          <a:bodyPr rtlCol="0">
            <a:normAutofit/>
          </a:bodyPr>
          <a:lstStyle/>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cs typeface="Tahoma" pitchFamily="34" charset="0"/>
              </a:rPr>
              <a:t>The node contains 17’ (orange color) balance factor is more than 1, so this BST is not an AVL Tree.</a:t>
            </a:r>
            <a:endParaRPr lang="en-US" altLang="zh-CN" dirty="0" smtClean="0">
              <a:latin typeface="Tahoma" pitchFamily="34" charset="0"/>
              <a:cs typeface="Tahoma" pitchFamily="34" charset="0"/>
            </a:endParaRPr>
          </a:p>
        </p:txBody>
      </p:sp>
      <p:pic>
        <p:nvPicPr>
          <p:cNvPr id="15366" name="Picture 6" descr="avl-4.gif"/>
          <p:cNvPicPr>
            <a:picLocks noChangeAspect="1"/>
          </p:cNvPicPr>
          <p:nvPr/>
        </p:nvPicPr>
        <p:blipFill>
          <a:blip r:embed="rId2" cstate="print"/>
          <a:srcRect/>
          <a:stretch>
            <a:fillRect/>
          </a:stretch>
        </p:blipFill>
        <p:spPr bwMode="auto">
          <a:xfrm>
            <a:off x="1003300" y="2057400"/>
            <a:ext cx="4286250" cy="4419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mtClean="0">
                <a:latin typeface="Tahoma" pitchFamily="34" charset="0"/>
                <a:cs typeface="Tahoma" pitchFamily="34" charset="0"/>
              </a:rPr>
              <a:t>AVL Tree Operations: Insertion</a:t>
            </a:r>
            <a:endParaRPr lang="zh-CN" altLang="en-US" smtClean="0">
              <a:cs typeface="Tahoma" pitchFamily="34" charset="0"/>
            </a:endParaRPr>
          </a:p>
        </p:txBody>
      </p:sp>
      <p:sp>
        <p:nvSpPr>
          <p:cNvPr id="16387"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63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B520A14-ACB4-42BE-BC33-5B9E911B2172}" type="slidenum">
              <a:rPr lang="en-US" altLang="en-US" sz="1400">
                <a:solidFill>
                  <a:schemeClr val="tx1"/>
                </a:solidFill>
                <a:latin typeface="Interstate"/>
              </a:rPr>
              <a:pPr/>
              <a:t>11</a:t>
            </a:fld>
            <a:endParaRPr lang="en-US" altLang="en-US" sz="1400">
              <a:solidFill>
                <a:schemeClr val="tx1"/>
              </a:solidFill>
              <a:latin typeface="Interstate"/>
            </a:endParaRPr>
          </a:p>
        </p:txBody>
      </p:sp>
      <p:sp>
        <p:nvSpPr>
          <p:cNvPr id="16389" name="Rectangle 3"/>
          <p:cNvSpPr>
            <a:spLocks noGrp="1" noChangeArrowheads="1"/>
          </p:cNvSpPr>
          <p:nvPr>
            <p:ph idx="1"/>
          </p:nvPr>
        </p:nvSpPr>
        <p:spPr/>
        <p:txBody>
          <a:bodyPr/>
          <a:lstStyle/>
          <a:p>
            <a:pPr marL="236538" indent="-236538">
              <a:buFontTx/>
              <a:buChar char="•"/>
            </a:pPr>
            <a:r>
              <a:rPr lang="en-US" altLang="zh-CN" sz="2400" smtClean="0">
                <a:latin typeface="Tahoma" pitchFamily="34" charset="0"/>
                <a:cs typeface="Tahoma" pitchFamily="34" charset="0"/>
              </a:rPr>
              <a:t>First, insert the new key as a new leaf just as in ordinary Binary Search Tree insert strategy.</a:t>
            </a:r>
          </a:p>
          <a:p>
            <a:pPr marL="693738" lvl="1" indent="-236538">
              <a:buFontTx/>
              <a:buChar char="•"/>
            </a:pPr>
            <a:r>
              <a:rPr lang="en-US" altLang="zh-CN" smtClean="0">
                <a:latin typeface="Tahoma" pitchFamily="34" charset="0"/>
                <a:cs typeface="Tahoma" pitchFamily="34" charset="0"/>
              </a:rPr>
              <a:t>But this may cause violation of AVL Tree property.</a:t>
            </a:r>
          </a:p>
          <a:p>
            <a:pPr marL="236538" indent="-236538">
              <a:buFontTx/>
              <a:buChar char="•"/>
            </a:pPr>
            <a:r>
              <a:rPr lang="en-US" altLang="zh-CN" sz="2400" smtClean="0">
                <a:latin typeface="Tahoma" pitchFamily="34" charset="0"/>
                <a:cs typeface="Tahoma" pitchFamily="34" charset="0"/>
              </a:rPr>
              <a:t>Next, restore the balance condition.</a:t>
            </a:r>
          </a:p>
          <a:p>
            <a:pPr marL="236538" indent="-236538">
              <a:buFontTx/>
              <a:buChar char="•"/>
            </a:pPr>
            <a:endParaRPr lang="en-US" altLang="zh-CN" smtClean="0">
              <a:latin typeface="Tahoma" pitchFamily="34" charset="0"/>
              <a:cs typeface="Tahoma" pitchFamily="34" charset="0"/>
            </a:endParaRPr>
          </a:p>
          <a:p>
            <a:pPr marL="236538" indent="-236538">
              <a:buFontTx/>
              <a:buChar char="•"/>
            </a:pPr>
            <a:endParaRPr lang="en-US" altLang="zh-CN" smtClean="0">
              <a:latin typeface="Tahoma" pitchFamily="34" charset="0"/>
              <a:cs typeface="Tahoma" pitchFamily="34" charset="0"/>
            </a:endParaRPr>
          </a:p>
        </p:txBody>
      </p:sp>
      <p:pic>
        <p:nvPicPr>
          <p:cNvPr id="16390" name="Picture 6" descr="avl-4.gif"/>
          <p:cNvPicPr>
            <a:picLocks noChangeAspect="1"/>
          </p:cNvPicPr>
          <p:nvPr/>
        </p:nvPicPr>
        <p:blipFill>
          <a:blip r:embed="rId2" cstate="print"/>
          <a:srcRect/>
          <a:stretch>
            <a:fillRect/>
          </a:stretch>
        </p:blipFill>
        <p:spPr bwMode="auto">
          <a:xfrm>
            <a:off x="1371600" y="3886200"/>
            <a:ext cx="6858000" cy="263366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Rebalance AVL Tree</a:t>
            </a:r>
            <a:endParaRPr lang="zh-CN" altLang="en-US" smtClean="0">
              <a:latin typeface="Tahoma" pitchFamily="34" charset="0"/>
              <a:cs typeface="Tahoma" pitchFamily="34" charset="0"/>
            </a:endParaRPr>
          </a:p>
        </p:txBody>
      </p:sp>
      <p:sp>
        <p:nvSpPr>
          <p:cNvPr id="1741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741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B8B479A-0A83-4F4A-ADB4-DA8BD7D7769B}" type="slidenum">
              <a:rPr lang="en-US" altLang="en-US" sz="1400">
                <a:solidFill>
                  <a:schemeClr val="tx1"/>
                </a:solidFill>
                <a:latin typeface="Interstate"/>
              </a:rPr>
              <a:pPr/>
              <a:t>12</a:t>
            </a:fld>
            <a:endParaRPr lang="en-US" altLang="en-US" sz="1400">
              <a:solidFill>
                <a:schemeClr val="tx1"/>
              </a:solidFill>
              <a:latin typeface="Interstate"/>
            </a:endParaRPr>
          </a:p>
        </p:txBody>
      </p:sp>
      <p:sp>
        <p:nvSpPr>
          <p:cNvPr id="17413" name="Rectangle 3"/>
          <p:cNvSpPr>
            <a:spLocks noGrp="1" noChangeArrowheads="1"/>
          </p:cNvSpPr>
          <p:nvPr>
            <p:ph idx="1"/>
          </p:nvPr>
        </p:nvSpPr>
        <p:spPr/>
        <p:txBody>
          <a:bodyPr>
            <a:normAutofit lnSpcReduction="10000"/>
          </a:bodyPr>
          <a:lstStyle/>
          <a:p>
            <a:pPr marL="236538" indent="-236538">
              <a:buFontTx/>
              <a:buChar char="•"/>
            </a:pPr>
            <a:r>
              <a:rPr lang="en-US" altLang="zh-CN" sz="2200" smtClean="0">
                <a:latin typeface="Tahoma" pitchFamily="34" charset="0"/>
                <a:cs typeface="Tahoma" pitchFamily="34" charset="0"/>
              </a:rPr>
              <a:t>After an insertion, only nodes that are on the </a:t>
            </a:r>
            <a:r>
              <a:rPr lang="en-US" altLang="zh-CN" sz="2200" b="1" smtClean="0">
                <a:latin typeface="Tahoma" pitchFamily="34" charset="0"/>
                <a:cs typeface="Tahoma" pitchFamily="34" charset="0"/>
              </a:rPr>
              <a:t>path from the inserted node to the root</a:t>
            </a:r>
            <a:r>
              <a:rPr lang="en-US" altLang="zh-CN" sz="2200" smtClean="0">
                <a:latin typeface="Tahoma" pitchFamily="34" charset="0"/>
                <a:cs typeface="Tahoma" pitchFamily="34" charset="0"/>
              </a:rPr>
              <a:t> that might violate the AVL property.</a:t>
            </a:r>
          </a:p>
          <a:p>
            <a:pPr marL="693738" lvl="1" indent="-236538">
              <a:buFont typeface="Tahoma" pitchFamily="34" charset="0"/>
              <a:buChar char="–"/>
            </a:pPr>
            <a:r>
              <a:rPr lang="en-US" altLang="zh-CN" sz="2200" smtClean="0">
                <a:latin typeface="Tahoma" pitchFamily="34" charset="0"/>
                <a:cs typeface="Tahoma" pitchFamily="34" charset="0"/>
              </a:rPr>
              <a:t>Why?</a:t>
            </a:r>
          </a:p>
          <a:p>
            <a:pPr marL="693738" lvl="1" indent="-236538">
              <a:buFont typeface="Tahoma" pitchFamily="34" charset="0"/>
              <a:buChar char="–"/>
            </a:pPr>
            <a:endParaRPr lang="en-US" altLang="zh-CN" sz="2200" smtClean="0">
              <a:latin typeface="Tahoma" pitchFamily="34" charset="0"/>
              <a:cs typeface="Tahoma" pitchFamily="34" charset="0"/>
            </a:endParaRPr>
          </a:p>
          <a:p>
            <a:pPr marL="236538" indent="-236538">
              <a:buFontTx/>
              <a:buChar char="•"/>
            </a:pPr>
            <a:r>
              <a:rPr lang="en-US" altLang="zh-CN" sz="2200" smtClean="0">
                <a:latin typeface="Tahoma" pitchFamily="34" charset="0"/>
                <a:cs typeface="Tahoma" pitchFamily="34" charset="0"/>
              </a:rPr>
              <a:t>Rebalance the tree at the deepest level of such nodes guarantees that the property of AVL Tree restored.</a:t>
            </a:r>
          </a:p>
          <a:p>
            <a:pPr marL="693738" lvl="1" indent="-236538">
              <a:buFont typeface="Tahoma" pitchFamily="34" charset="0"/>
              <a:buChar char="–"/>
            </a:pPr>
            <a:r>
              <a:rPr lang="en-US" altLang="zh-CN" sz="2200" smtClean="0">
                <a:latin typeface="Tahoma" pitchFamily="34" charset="0"/>
                <a:cs typeface="Tahoma" pitchFamily="34" charset="0"/>
              </a:rPr>
              <a:t>Why?</a:t>
            </a:r>
          </a:p>
          <a:p>
            <a:pPr marL="693738" lvl="1" indent="-236538">
              <a:buFont typeface="Tahoma" pitchFamily="34" charset="0"/>
              <a:buChar char="–"/>
            </a:pPr>
            <a:endParaRPr lang="en-US" altLang="zh-CN" sz="2200" smtClean="0">
              <a:latin typeface="Tahoma" pitchFamily="34" charset="0"/>
              <a:cs typeface="Tahoma" pitchFamily="34" charset="0"/>
            </a:endParaRPr>
          </a:p>
          <a:p>
            <a:pPr marL="236538" indent="-236538">
              <a:buFontTx/>
              <a:buChar char="•"/>
            </a:pPr>
            <a:r>
              <a:rPr lang="en-US" altLang="zh-CN" sz="2200" smtClean="0">
                <a:latin typeface="Tahoma" pitchFamily="34" charset="0"/>
                <a:cs typeface="Tahoma" pitchFamily="34" charset="0"/>
              </a:rPr>
              <a:t>How to rebalance a violated AVL Tree?</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Rebalance AVL Tree</a:t>
            </a:r>
            <a:endParaRPr lang="zh-CN" altLang="en-US" smtClean="0">
              <a:cs typeface="Tahoma" pitchFamily="34" charset="0"/>
            </a:endParaRPr>
          </a:p>
        </p:txBody>
      </p:sp>
      <p:sp>
        <p:nvSpPr>
          <p:cNvPr id="18435"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843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8942331-35CD-476D-A13D-BB87E4A895D0}" type="slidenum">
              <a:rPr lang="en-US" altLang="en-US" sz="1400">
                <a:solidFill>
                  <a:schemeClr val="tx1"/>
                </a:solidFill>
                <a:latin typeface="Interstate"/>
              </a:rPr>
              <a:pPr/>
              <a:t>13</a:t>
            </a:fld>
            <a:endParaRPr lang="en-US" altLang="en-US" sz="1400">
              <a:solidFill>
                <a:schemeClr val="tx1"/>
              </a:solidFill>
              <a:latin typeface="Interstate"/>
            </a:endParaRPr>
          </a:p>
        </p:txBody>
      </p:sp>
      <p:sp>
        <p:nvSpPr>
          <p:cNvPr id="15364" name="Rectangle 3"/>
          <p:cNvSpPr>
            <a:spLocks noGrp="1" noChangeArrowheads="1"/>
          </p:cNvSpPr>
          <p:nvPr>
            <p:ph idx="1"/>
          </p:nvPr>
        </p:nvSpPr>
        <p:spPr/>
        <p:txBody>
          <a:bodyPr rtlCol="0">
            <a:normAutofit fontScale="85000" lnSpcReduction="10000"/>
          </a:bodyPr>
          <a:lstStyle/>
          <a:p>
            <a:pPr marL="236538" indent="-236538" fontAlgn="auto">
              <a:spcAft>
                <a:spcPts val="0"/>
              </a:spcAft>
              <a:buFontTx/>
              <a:buChar char="•"/>
              <a:defRPr/>
            </a:pPr>
            <a:r>
              <a:rPr lang="en-US" altLang="zh-CN" sz="2400" dirty="0" smtClean="0">
                <a:latin typeface="Tahoma" pitchFamily="34" charset="0"/>
                <a:ea typeface="Tahoma" pitchFamily="34" charset="0"/>
                <a:cs typeface="Tahoma" pitchFamily="34" charset="0"/>
              </a:rPr>
              <a:t>Let the node that must be rebalanced be T.</a:t>
            </a:r>
          </a:p>
          <a:p>
            <a:pPr marL="236538" indent="-236538" fontAlgn="auto">
              <a:spcAft>
                <a:spcPts val="0"/>
              </a:spcAft>
              <a:buFontTx/>
              <a:buChar char="•"/>
              <a:defRPr/>
            </a:pPr>
            <a:r>
              <a:rPr lang="en-US" altLang="zh-CN" dirty="0" smtClean="0">
                <a:latin typeface="Tahoma" pitchFamily="34" charset="0"/>
                <a:ea typeface="Tahoma" pitchFamily="34" charset="0"/>
                <a:cs typeface="Tahoma" pitchFamily="34" charset="0"/>
              </a:rPr>
              <a:t>There is 4 cases:</a:t>
            </a:r>
          </a:p>
          <a:p>
            <a:pPr marL="693738" lvl="1" indent="-236538" fontAlgn="auto">
              <a:spcAft>
                <a:spcPts val="0"/>
              </a:spcAft>
              <a:buFontTx/>
              <a:buChar char="•"/>
              <a:defRPr/>
            </a:pPr>
            <a:r>
              <a:rPr lang="en-US" altLang="zh-CN" dirty="0" smtClean="0">
                <a:latin typeface="Tahoma" pitchFamily="34" charset="0"/>
                <a:ea typeface="Tahoma" pitchFamily="34" charset="0"/>
                <a:cs typeface="Tahoma" pitchFamily="34" charset="0"/>
              </a:rPr>
              <a:t>Case 1	: the deepest node is located at the left sub tree of the</a:t>
            </a:r>
          </a:p>
          <a:p>
            <a:pPr marL="457200" lvl="1" indent="0" fontAlgn="auto">
              <a:spcAft>
                <a:spcPts val="0"/>
              </a:spcAft>
              <a:buFont typeface="Arial" pitchFamily="34" charset="0"/>
              <a:buNone/>
              <a:defRPr/>
            </a:pPr>
            <a:r>
              <a:rPr lang="en-US" altLang="zh-CN" dirty="0" smtClean="0">
                <a:latin typeface="Tahoma" pitchFamily="34" charset="0"/>
                <a:ea typeface="Tahoma" pitchFamily="34" charset="0"/>
                <a:cs typeface="Tahoma" pitchFamily="34" charset="0"/>
              </a:rPr>
              <a:t>		left child of T.</a:t>
            </a:r>
          </a:p>
          <a:p>
            <a:pPr marL="693738" lvl="1" indent="-236538" fontAlgn="auto">
              <a:spcAft>
                <a:spcPts val="0"/>
              </a:spcAft>
              <a:buFontTx/>
              <a:buChar char="•"/>
              <a:defRPr/>
            </a:pPr>
            <a:r>
              <a:rPr lang="en-US" altLang="zh-CN" dirty="0" smtClean="0">
                <a:latin typeface="Tahoma" pitchFamily="34" charset="0"/>
                <a:ea typeface="Tahoma" pitchFamily="34" charset="0"/>
                <a:cs typeface="Tahoma" pitchFamily="34" charset="0"/>
              </a:rPr>
              <a:t>Case 2	: the deepest node is located at the right sub tree of the</a:t>
            </a:r>
          </a:p>
          <a:p>
            <a:pPr marL="457200" lvl="1" indent="0" fontAlgn="auto">
              <a:spcAft>
                <a:spcPts val="0"/>
              </a:spcAft>
              <a:buFont typeface="Arial" pitchFamily="34" charset="0"/>
              <a:buNone/>
              <a:defRPr/>
            </a:pPr>
            <a:r>
              <a:rPr lang="en-US" altLang="zh-CN" dirty="0" smtClean="0">
                <a:latin typeface="Tahoma" pitchFamily="34" charset="0"/>
                <a:ea typeface="Tahoma" pitchFamily="34" charset="0"/>
                <a:cs typeface="Tahoma" pitchFamily="34" charset="0"/>
              </a:rPr>
              <a:t>		right child of T.</a:t>
            </a:r>
          </a:p>
          <a:p>
            <a:pPr marL="693738" lvl="1" indent="-236538" fontAlgn="auto">
              <a:spcAft>
                <a:spcPts val="0"/>
              </a:spcAft>
              <a:buFontTx/>
              <a:buChar char="•"/>
              <a:defRPr/>
            </a:pPr>
            <a:r>
              <a:rPr lang="en-US" altLang="zh-CN" dirty="0" smtClean="0">
                <a:latin typeface="Tahoma" pitchFamily="34" charset="0"/>
                <a:ea typeface="Tahoma" pitchFamily="34" charset="0"/>
                <a:cs typeface="Tahoma" pitchFamily="34" charset="0"/>
              </a:rPr>
              <a:t>Case 3	: the deepest node is located at the right sub tree of the</a:t>
            </a:r>
          </a:p>
          <a:p>
            <a:pPr marL="457200" lvl="1" indent="0" fontAlgn="auto">
              <a:spcAft>
                <a:spcPts val="0"/>
              </a:spcAft>
              <a:buFont typeface="Arial" pitchFamily="34" charset="0"/>
              <a:buNone/>
              <a:defRPr/>
            </a:pPr>
            <a:r>
              <a:rPr lang="en-US" altLang="zh-CN" dirty="0" smtClean="0">
                <a:latin typeface="Tahoma" pitchFamily="34" charset="0"/>
                <a:ea typeface="Tahoma" pitchFamily="34" charset="0"/>
                <a:cs typeface="Tahoma" pitchFamily="34" charset="0"/>
              </a:rPr>
              <a:t>		left child of T.</a:t>
            </a:r>
          </a:p>
          <a:p>
            <a:pPr marL="693738" lvl="1" indent="-236538" fontAlgn="auto">
              <a:spcAft>
                <a:spcPts val="0"/>
              </a:spcAft>
              <a:buFontTx/>
              <a:buChar char="•"/>
              <a:defRPr/>
            </a:pPr>
            <a:r>
              <a:rPr lang="en-US" altLang="zh-CN" dirty="0" smtClean="0">
                <a:latin typeface="Tahoma" pitchFamily="34" charset="0"/>
                <a:ea typeface="Tahoma" pitchFamily="34" charset="0"/>
                <a:cs typeface="Tahoma" pitchFamily="34" charset="0"/>
              </a:rPr>
              <a:t>Case 4	: the deepest node is located at the left sub tree of the</a:t>
            </a:r>
          </a:p>
          <a:p>
            <a:pPr marL="457200" lvl="1" indent="0" fontAlgn="auto">
              <a:spcAft>
                <a:spcPts val="0"/>
              </a:spcAft>
              <a:buFont typeface="Arial" pitchFamily="34" charset="0"/>
              <a:buNone/>
              <a:defRPr/>
            </a:pPr>
            <a:r>
              <a:rPr lang="en-US" altLang="zh-CN" dirty="0" smtClean="0">
                <a:latin typeface="Tahoma" pitchFamily="34" charset="0"/>
                <a:ea typeface="Tahoma" pitchFamily="34" charset="0"/>
                <a:cs typeface="Tahoma" pitchFamily="34" charset="0"/>
              </a:rPr>
              <a:t>		right child of T.</a:t>
            </a:r>
          </a:p>
          <a:p>
            <a:pPr marL="0" lvl="1" indent="0" fontAlgn="auto">
              <a:spcAft>
                <a:spcPts val="0"/>
              </a:spcAft>
              <a:buFont typeface="Arial" pitchFamily="34" charset="0"/>
              <a:buNone/>
              <a:defRPr/>
            </a:pPr>
            <a:r>
              <a:rPr lang="en-US" altLang="zh-CN" sz="2800" dirty="0" smtClean="0">
                <a:latin typeface="Tahoma" pitchFamily="34" charset="0"/>
                <a:ea typeface="Tahoma" pitchFamily="34" charset="0"/>
                <a:cs typeface="Tahoma" pitchFamily="34" charset="0"/>
              </a:rPr>
              <a:t>Note: In insertion, the deepest node will be the inserted node.</a:t>
            </a:r>
            <a:endParaRPr lang="en-US" altLang="zh-CN" sz="2400" dirty="0" smtClean="0">
              <a:latin typeface="Tahoma"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Rebalance AVL Tree</a:t>
            </a:r>
            <a:endParaRPr lang="zh-CN" altLang="en-US" smtClean="0">
              <a:cs typeface="Tahoma" pitchFamily="34" charset="0"/>
            </a:endParaRPr>
          </a:p>
        </p:txBody>
      </p:sp>
      <p:sp>
        <p:nvSpPr>
          <p:cNvPr id="19459"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946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DAFDF8E-74DA-423A-BB8C-4C3ED71F0861}" type="slidenum">
              <a:rPr lang="en-US" altLang="en-US" sz="1400">
                <a:solidFill>
                  <a:schemeClr val="tx1"/>
                </a:solidFill>
                <a:latin typeface="Interstate"/>
              </a:rPr>
              <a:pPr/>
              <a:t>14</a:t>
            </a:fld>
            <a:endParaRPr lang="en-US" altLang="en-US" sz="1400">
              <a:solidFill>
                <a:schemeClr val="tx1"/>
              </a:solidFill>
              <a:latin typeface="Interstate"/>
            </a:endParaRPr>
          </a:p>
        </p:txBody>
      </p:sp>
      <p:sp>
        <p:nvSpPr>
          <p:cNvPr id="19461" name="Rectangle 3"/>
          <p:cNvSpPr>
            <a:spLocks noGrp="1" noChangeArrowheads="1"/>
          </p:cNvSpPr>
          <p:nvPr>
            <p:ph idx="1"/>
          </p:nvPr>
        </p:nvSpPr>
        <p:spPr/>
        <p:txBody>
          <a:bodyPr/>
          <a:lstStyle/>
          <a:p>
            <a:pPr marL="236538" indent="-236538">
              <a:buFontTx/>
              <a:buChar char="•"/>
            </a:pPr>
            <a:r>
              <a:rPr lang="en-US" altLang="zh-CN" sz="2400" smtClean="0">
                <a:latin typeface="Tahoma" pitchFamily="34" charset="0"/>
                <a:cs typeface="Tahoma" pitchFamily="34" charset="0"/>
              </a:rPr>
              <a:t>Rebalance of AVL Tree done by rotation.</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Violation on case 1 and 2 (left-left or right-right) are fixed by </a:t>
            </a:r>
            <a:r>
              <a:rPr lang="en-US" altLang="zh-CN" sz="2400" b="1" smtClean="0">
                <a:latin typeface="Tahoma" pitchFamily="34" charset="0"/>
                <a:cs typeface="Tahoma" pitchFamily="34" charset="0"/>
              </a:rPr>
              <a:t>single rotation</a:t>
            </a:r>
            <a:r>
              <a:rPr lang="en-US" altLang="zh-CN" sz="2400" smtClean="0">
                <a:latin typeface="Tahoma" pitchFamily="34" charset="0"/>
                <a:cs typeface="Tahoma" pitchFamily="34" charset="0"/>
              </a:rPr>
              <a:t>.</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Violation on case 3 and 4 (left-right or right-left) are fixed by </a:t>
            </a:r>
            <a:r>
              <a:rPr lang="en-US" altLang="zh-CN" sz="2400" b="1" smtClean="0">
                <a:latin typeface="Tahoma" pitchFamily="34" charset="0"/>
                <a:cs typeface="Tahoma" pitchFamily="34" charset="0"/>
              </a:rPr>
              <a:t>double rotation</a:t>
            </a:r>
            <a:r>
              <a:rPr lang="en-US" altLang="zh-CN" sz="2400" smtClean="0">
                <a:latin typeface="Tahoma" pitchFamily="34" charset="0"/>
                <a:cs typeface="Tahoma" pitchFamily="34" charset="0"/>
              </a:rPr>
              <a:t>.</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AVL Tree Operations: Insertion</a:t>
            </a:r>
            <a:endParaRPr lang="zh-CN" altLang="en-US" smtClean="0">
              <a:cs typeface="Tahoma" pitchFamily="34" charset="0"/>
            </a:endParaRPr>
          </a:p>
        </p:txBody>
      </p:sp>
      <p:sp>
        <p:nvSpPr>
          <p:cNvPr id="20483"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048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7165E2D-FC39-4E2A-9229-77CE8758FA3E}" type="slidenum">
              <a:rPr lang="en-US" altLang="en-US" sz="1400">
                <a:solidFill>
                  <a:schemeClr val="tx1"/>
                </a:solidFill>
                <a:latin typeface="Interstate"/>
              </a:rPr>
              <a:pPr/>
              <a:t>15</a:t>
            </a:fld>
            <a:endParaRPr lang="en-US" altLang="en-US" sz="1400">
              <a:solidFill>
                <a:schemeClr val="tx1"/>
              </a:solidFill>
              <a:latin typeface="Interstate"/>
            </a:endParaRPr>
          </a:p>
        </p:txBody>
      </p:sp>
      <p:sp>
        <p:nvSpPr>
          <p:cNvPr id="24580" name="Rectangle 3"/>
          <p:cNvSpPr>
            <a:spLocks noGrp="1" noChangeArrowheads="1"/>
          </p:cNvSpPr>
          <p:nvPr>
            <p:ph idx="1"/>
          </p:nvPr>
        </p:nvSpPr>
        <p:spPr/>
        <p:txBody>
          <a:bodyPr rtlCol="0">
            <a:normAutofit lnSpcReduction="10000"/>
          </a:bodyPr>
          <a:lstStyle/>
          <a:p>
            <a:pPr marL="236538" indent="-236538" fontAlgn="auto">
              <a:spcAft>
                <a:spcPts val="0"/>
              </a:spcAft>
              <a:buFontTx/>
              <a:buChar char="•"/>
              <a:defRPr/>
            </a:pPr>
            <a:r>
              <a:rPr lang="en-US" altLang="zh-CN" dirty="0" smtClean="0">
                <a:latin typeface="Tahoma" pitchFamily="34" charset="0"/>
                <a:cs typeface="Tahoma" pitchFamily="34" charset="0"/>
              </a:rPr>
              <a:t>First, insert the new key as a new leaf just as in ordinary Binary Search Tree insert strategy.</a:t>
            </a:r>
          </a:p>
          <a:p>
            <a:pPr marL="693738" lvl="1" indent="-236538" fontAlgn="auto">
              <a:spcAft>
                <a:spcPts val="0"/>
              </a:spcAft>
              <a:buFontTx/>
              <a:buChar char="•"/>
              <a:defRPr/>
            </a:pPr>
            <a:r>
              <a:rPr lang="en-US" altLang="zh-CN" dirty="0" smtClean="0">
                <a:latin typeface="Tahoma" pitchFamily="34" charset="0"/>
                <a:cs typeface="Tahoma" pitchFamily="34" charset="0"/>
              </a:rPr>
              <a:t>But this may cause violation of AVL Tree property.</a:t>
            </a:r>
          </a:p>
          <a:p>
            <a:pPr marL="693738" lvl="1" indent="-236538" fontAlgn="auto">
              <a:spcAft>
                <a:spcPts val="0"/>
              </a:spcAft>
              <a:defRPr/>
            </a:pPr>
            <a:endParaRPr lang="en-US" altLang="zh-CN" dirty="0" smtClean="0">
              <a:latin typeface="Tahoma" pitchFamily="34" charset="0"/>
              <a:cs typeface="Tahoma" pitchFamily="34" charset="0"/>
            </a:endParaRPr>
          </a:p>
          <a:p>
            <a:pPr marL="236538" indent="-236538" fontAlgn="auto">
              <a:spcAft>
                <a:spcPts val="0"/>
              </a:spcAft>
              <a:buFontTx/>
              <a:buChar char="•"/>
              <a:defRPr/>
            </a:pPr>
            <a:r>
              <a:rPr lang="en-US" altLang="zh-CN" dirty="0" smtClean="0">
                <a:latin typeface="Tahoma" pitchFamily="34" charset="0"/>
                <a:cs typeface="Tahoma" pitchFamily="34" charset="0"/>
              </a:rPr>
              <a:t>Next, restore the balance condition. How?</a:t>
            </a:r>
          </a:p>
          <a:p>
            <a:pPr marL="0" indent="0" fontAlgn="auto">
              <a:spcAft>
                <a:spcPts val="0"/>
              </a:spcAft>
              <a:buFont typeface="Arial" pitchFamily="34" charset="0"/>
              <a:buNone/>
              <a:defRPr/>
            </a:pPr>
            <a:r>
              <a:rPr lang="en-US" altLang="zh-CN" dirty="0">
                <a:latin typeface="Tahoma" pitchFamily="34" charset="0"/>
                <a:cs typeface="Tahoma" pitchFamily="34" charset="0"/>
              </a:rPr>
              <a:t> </a:t>
            </a:r>
            <a:r>
              <a:rPr lang="en-US" altLang="zh-CN" dirty="0" smtClean="0">
                <a:latin typeface="Tahoma" pitchFamily="34" charset="0"/>
                <a:cs typeface="Tahoma" pitchFamily="34" charset="0"/>
              </a:rPr>
              <a:t>  Trace the path from the new key towards the root. For each node </a:t>
            </a:r>
          </a:p>
          <a:p>
            <a:pPr marL="0" indent="0" fontAlgn="auto">
              <a:spcAft>
                <a:spcPts val="0"/>
              </a:spcAft>
              <a:buFont typeface="Arial" pitchFamily="34" charset="0"/>
              <a:buNone/>
              <a:defRPr/>
            </a:pPr>
            <a:r>
              <a:rPr lang="en-US" altLang="zh-CN" dirty="0">
                <a:latin typeface="Tahoma" pitchFamily="34" charset="0"/>
                <a:cs typeface="Tahoma" pitchFamily="34" charset="0"/>
              </a:rPr>
              <a:t> </a:t>
            </a:r>
            <a:r>
              <a:rPr lang="en-US" altLang="zh-CN" dirty="0" smtClean="0">
                <a:latin typeface="Tahoma" pitchFamily="34" charset="0"/>
                <a:cs typeface="Tahoma" pitchFamily="34" charset="0"/>
              </a:rPr>
              <a:t>  P encountered, check if heights of left(P) and right(P) differ by at </a:t>
            </a:r>
          </a:p>
          <a:p>
            <a:pPr marL="0" indent="0" fontAlgn="auto">
              <a:spcAft>
                <a:spcPts val="0"/>
              </a:spcAft>
              <a:buFont typeface="Arial" pitchFamily="34" charset="0"/>
              <a:buNone/>
              <a:defRPr/>
            </a:pPr>
            <a:r>
              <a:rPr lang="en-US" altLang="zh-CN" dirty="0">
                <a:latin typeface="Tahoma" pitchFamily="34" charset="0"/>
                <a:cs typeface="Tahoma" pitchFamily="34" charset="0"/>
              </a:rPr>
              <a:t> </a:t>
            </a:r>
            <a:r>
              <a:rPr lang="en-US" altLang="zh-CN" dirty="0" smtClean="0">
                <a:latin typeface="Tahoma" pitchFamily="34" charset="0"/>
                <a:cs typeface="Tahoma" pitchFamily="34" charset="0"/>
              </a:rPr>
              <a:t>  most 1.</a:t>
            </a:r>
          </a:p>
          <a:p>
            <a:pPr marL="693738" lvl="1" indent="-236538" fontAlgn="auto">
              <a:spcAft>
                <a:spcPts val="0"/>
              </a:spcAft>
              <a:buFontTx/>
              <a:buChar char="•"/>
              <a:defRPr/>
            </a:pPr>
            <a:r>
              <a:rPr lang="en-US" altLang="zh-CN" dirty="0" smtClean="0">
                <a:latin typeface="Tahoma" pitchFamily="34" charset="0"/>
                <a:cs typeface="Tahoma" pitchFamily="34" charset="0"/>
              </a:rPr>
              <a:t>If Yes, proceed to parent(P).</a:t>
            </a:r>
          </a:p>
          <a:p>
            <a:pPr marL="693738" lvl="1" indent="-236538" fontAlgn="auto">
              <a:spcAft>
                <a:spcPts val="0"/>
              </a:spcAft>
              <a:buFontTx/>
              <a:buChar char="•"/>
              <a:defRPr/>
            </a:pPr>
            <a:r>
              <a:rPr lang="en-US" altLang="zh-CN" dirty="0" smtClean="0">
                <a:latin typeface="Tahoma" pitchFamily="34" charset="0"/>
                <a:cs typeface="Tahoma" pitchFamily="34" charset="0"/>
              </a:rPr>
              <a:t>If No, fix sub tree P either by single rotation or double rotation.</a:t>
            </a:r>
          </a:p>
          <a:p>
            <a:pPr marL="236538" indent="-236538" fontAlgn="auto">
              <a:spcAft>
                <a:spcPts val="0"/>
              </a:spcAft>
              <a:buFontTx/>
              <a:buChar char="•"/>
              <a:defRPr/>
            </a:pPr>
            <a:endParaRPr lang="en-US" altLang="zh-CN" dirty="0" smtClean="0">
              <a:latin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AVL Tree Operations: Insertion</a:t>
            </a:r>
            <a:endParaRPr lang="zh-CN" altLang="en-US" smtClean="0">
              <a:cs typeface="Tahoma" pitchFamily="34" charset="0"/>
            </a:endParaRPr>
          </a:p>
        </p:txBody>
      </p:sp>
      <p:sp>
        <p:nvSpPr>
          <p:cNvPr id="21507"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150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7AC1C54-5098-4BAD-B0DA-573CD40CAB71}" type="slidenum">
              <a:rPr lang="en-US" altLang="en-US" sz="1400">
                <a:solidFill>
                  <a:schemeClr val="tx1"/>
                </a:solidFill>
                <a:latin typeface="Interstate"/>
              </a:rPr>
              <a:pPr/>
              <a:t>16</a:t>
            </a:fld>
            <a:endParaRPr lang="en-US" altLang="en-US" sz="1400">
              <a:solidFill>
                <a:schemeClr val="tx1"/>
              </a:solidFill>
              <a:latin typeface="Interstate"/>
            </a:endParaRPr>
          </a:p>
        </p:txBody>
      </p:sp>
      <p:sp>
        <p:nvSpPr>
          <p:cNvPr id="25604" name="Rectangle 3"/>
          <p:cNvSpPr>
            <a:spLocks noGrp="1" noChangeArrowheads="1"/>
          </p:cNvSpPr>
          <p:nvPr>
            <p:ph idx="1"/>
          </p:nvPr>
        </p:nvSpPr>
        <p:spPr/>
        <p:txBody>
          <a:bodyPr rtlCol="0">
            <a:normAutofit lnSpcReduction="10000"/>
          </a:bodyPr>
          <a:lstStyle/>
          <a:p>
            <a:pPr marL="339725" indent="-339725" fontAlgn="auto">
              <a:lnSpc>
                <a:spcPct val="120000"/>
              </a:lnSpc>
              <a:spcAft>
                <a:spcPts val="0"/>
              </a:spcAft>
              <a:buFontTx/>
              <a:buChar char="•"/>
              <a:defRPr/>
            </a:pPr>
            <a:r>
              <a:rPr lang="en-US" altLang="en-US" sz="2400" b="1" dirty="0" smtClean="0">
                <a:latin typeface="Tahoma" pitchFamily="34" charset="0"/>
                <a:cs typeface="Tahoma" pitchFamily="34" charset="0"/>
              </a:rPr>
              <a:t>LL rotation: </a:t>
            </a:r>
            <a:r>
              <a:rPr lang="en-US" altLang="en-US" sz="2400" dirty="0" smtClean="0">
                <a:latin typeface="Tahoma" pitchFamily="34" charset="0"/>
                <a:cs typeface="Tahoma" pitchFamily="34" charset="0"/>
              </a:rPr>
              <a:t>the new node is inserted in the left sub-tree of the left sub-tree of the critical node</a:t>
            </a:r>
          </a:p>
          <a:p>
            <a:pPr marL="339725" indent="-339725" fontAlgn="auto">
              <a:lnSpc>
                <a:spcPct val="120000"/>
              </a:lnSpc>
              <a:spcAft>
                <a:spcPts val="0"/>
              </a:spcAft>
              <a:buFontTx/>
              <a:buChar char="•"/>
              <a:defRPr/>
            </a:pPr>
            <a:r>
              <a:rPr lang="en-US" altLang="en-US" sz="2400" b="1" dirty="0" smtClean="0">
                <a:latin typeface="Tahoma" pitchFamily="34" charset="0"/>
                <a:cs typeface="Tahoma" pitchFamily="34" charset="0"/>
              </a:rPr>
              <a:t>RR rotation: </a:t>
            </a:r>
            <a:r>
              <a:rPr lang="en-US" altLang="en-US" sz="2400" dirty="0" smtClean="0">
                <a:latin typeface="Tahoma" pitchFamily="34" charset="0"/>
                <a:cs typeface="Tahoma" pitchFamily="34" charset="0"/>
              </a:rPr>
              <a:t>the new node is inserted in the right sub-tree of the right sub-tree of the critical node.</a:t>
            </a:r>
          </a:p>
          <a:p>
            <a:pPr marL="339725" indent="-339725" fontAlgn="auto">
              <a:lnSpc>
                <a:spcPct val="120000"/>
              </a:lnSpc>
              <a:spcAft>
                <a:spcPts val="0"/>
              </a:spcAft>
              <a:buFontTx/>
              <a:buChar char="•"/>
              <a:defRPr/>
            </a:pPr>
            <a:r>
              <a:rPr lang="en-US" altLang="en-US" sz="2400" b="1" dirty="0" smtClean="0">
                <a:latin typeface="Tahoma" pitchFamily="34" charset="0"/>
                <a:cs typeface="Tahoma" pitchFamily="34" charset="0"/>
              </a:rPr>
              <a:t>LR rotation: </a:t>
            </a:r>
            <a:r>
              <a:rPr lang="en-US" altLang="en-US" sz="2400" dirty="0" smtClean="0">
                <a:latin typeface="Tahoma" pitchFamily="34" charset="0"/>
                <a:cs typeface="Tahoma" pitchFamily="34" charset="0"/>
              </a:rPr>
              <a:t>the new node is inserted in the right sub-tree of the left sub-tree of the critical node</a:t>
            </a:r>
          </a:p>
          <a:p>
            <a:pPr marL="339725" indent="-339725" fontAlgn="auto">
              <a:lnSpc>
                <a:spcPct val="120000"/>
              </a:lnSpc>
              <a:spcAft>
                <a:spcPts val="0"/>
              </a:spcAft>
              <a:buFontTx/>
              <a:buChar char="•"/>
              <a:defRPr/>
            </a:pPr>
            <a:r>
              <a:rPr lang="en-US" altLang="en-US" sz="2400" b="1" dirty="0" smtClean="0">
                <a:latin typeface="Tahoma" pitchFamily="34" charset="0"/>
                <a:cs typeface="Tahoma" pitchFamily="34" charset="0"/>
              </a:rPr>
              <a:t>RL rotation: </a:t>
            </a:r>
            <a:r>
              <a:rPr lang="en-US" altLang="en-US" sz="2400" dirty="0" smtClean="0">
                <a:latin typeface="Tahoma" pitchFamily="34" charset="0"/>
                <a:cs typeface="Tahoma" pitchFamily="34" charset="0"/>
              </a:rPr>
              <a:t>the new node is inserted in the left sub-tree of the right sub-tree of the critical node</a:t>
            </a:r>
          </a:p>
          <a:p>
            <a:pPr marL="339725" indent="-339725" fontAlgn="auto">
              <a:spcAft>
                <a:spcPts val="0"/>
              </a:spcAft>
              <a:buFontTx/>
              <a:buChar char="•"/>
              <a:defRPr/>
            </a:pPr>
            <a:endParaRPr lang="en-US" altLang="zh-CN" dirty="0" smtClean="0">
              <a:latin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rtlCol="0">
            <a:normAutofit fontScale="90000"/>
          </a:bodyPr>
          <a:lstStyle/>
          <a:p>
            <a:pPr algn="ctr" fontAlgn="auto">
              <a:spcAft>
                <a:spcPts val="0"/>
              </a:spcAft>
              <a:defRPr/>
            </a:pPr>
            <a:r>
              <a:rPr lang="en-US" altLang="zh-CN" dirty="0" smtClean="0">
                <a:latin typeface="Tahoma" pitchFamily="34" charset="0"/>
                <a:cs typeface="Tahoma" pitchFamily="34" charset="0"/>
              </a:rPr>
              <a:t>Single Rotation to Fix Case 1</a:t>
            </a:r>
            <a:br>
              <a:rPr lang="en-US" altLang="zh-CN" dirty="0" smtClean="0">
                <a:latin typeface="Tahoma" pitchFamily="34" charset="0"/>
                <a:cs typeface="Tahoma" pitchFamily="34" charset="0"/>
              </a:rPr>
            </a:br>
            <a:r>
              <a:rPr lang="en-US" altLang="zh-CN" dirty="0" smtClean="0">
                <a:latin typeface="Tahoma" pitchFamily="34" charset="0"/>
                <a:cs typeface="Tahoma" pitchFamily="34" charset="0"/>
              </a:rPr>
              <a:t>(LL Rotation)</a:t>
            </a:r>
            <a:endParaRPr lang="zh-CN" altLang="en-US" dirty="0" smtClean="0">
              <a:latin typeface="Tahoma" pitchFamily="34" charset="0"/>
              <a:cs typeface="Tahoma" pitchFamily="34" charset="0"/>
            </a:endParaRPr>
          </a:p>
        </p:txBody>
      </p:sp>
      <p:sp>
        <p:nvSpPr>
          <p:cNvPr id="22531"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253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06E903B-FFCE-4EA9-9BE4-F66E96323F58}" type="slidenum">
              <a:rPr lang="en-US" altLang="en-US" sz="1400">
                <a:solidFill>
                  <a:schemeClr val="tx1"/>
                </a:solidFill>
                <a:latin typeface="Interstate"/>
              </a:rPr>
              <a:pPr/>
              <a:t>17</a:t>
            </a:fld>
            <a:endParaRPr lang="en-US" altLang="en-US" sz="1400">
              <a:solidFill>
                <a:schemeClr val="tx1"/>
              </a:solidFill>
              <a:latin typeface="Interstate"/>
            </a:endParaRPr>
          </a:p>
        </p:txBody>
      </p:sp>
      <p:sp>
        <p:nvSpPr>
          <p:cNvPr id="26628" name="Rectangle 3"/>
          <p:cNvSpPr>
            <a:spLocks noGrp="1" noChangeArrowheads="1"/>
          </p:cNvSpPr>
          <p:nvPr>
            <p:ph idx="1"/>
          </p:nvPr>
        </p:nvSpPr>
        <p:spPr/>
        <p:txBody>
          <a:bodyPr rtlCol="0">
            <a:normAutofit/>
          </a:bodyPr>
          <a:lstStyle/>
          <a:p>
            <a:pPr marL="236538" indent="-236538" fontAlgn="auto">
              <a:spcAft>
                <a:spcPts val="0"/>
              </a:spcAft>
              <a:buFontTx/>
              <a:buChar char="•"/>
              <a:defRPr/>
            </a:pPr>
            <a:endParaRPr lang="en-US" altLang="zh-CN" dirty="0" smtClean="0">
              <a:latin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cs typeface="Tahoma" pitchFamily="34" charset="0"/>
              </a:rPr>
              <a:t>The new key is located at sub tree A.</a:t>
            </a:r>
          </a:p>
        </p:txBody>
      </p:sp>
      <p:pic>
        <p:nvPicPr>
          <p:cNvPr id="22534" name="Picture 7" descr="avl-5.gif"/>
          <p:cNvPicPr>
            <a:picLocks noChangeAspect="1"/>
          </p:cNvPicPr>
          <p:nvPr/>
        </p:nvPicPr>
        <p:blipFill>
          <a:blip r:embed="rId2" cstate="print"/>
          <a:srcRect/>
          <a:stretch>
            <a:fillRect/>
          </a:stretch>
        </p:blipFill>
        <p:spPr bwMode="auto">
          <a:xfrm>
            <a:off x="835025" y="2286000"/>
            <a:ext cx="8308975" cy="296703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Single Rotation</a:t>
            </a:r>
            <a:endParaRPr lang="zh-CN" altLang="en-US" smtClean="0">
              <a:latin typeface="Tahoma" pitchFamily="34" charset="0"/>
              <a:cs typeface="Tahoma" pitchFamily="34" charset="0"/>
            </a:endParaRPr>
          </a:p>
        </p:txBody>
      </p:sp>
      <p:sp>
        <p:nvSpPr>
          <p:cNvPr id="23555"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355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29985E3-DDF0-413E-9F6E-2F2021EF0112}" type="slidenum">
              <a:rPr lang="en-US" altLang="en-US" sz="1400">
                <a:solidFill>
                  <a:schemeClr val="tx1"/>
                </a:solidFill>
                <a:latin typeface="Interstate"/>
              </a:rPr>
              <a:pPr/>
              <a:t>18</a:t>
            </a:fld>
            <a:endParaRPr lang="en-US" altLang="en-US" sz="1400">
              <a:solidFill>
                <a:schemeClr val="tx1"/>
              </a:solidFill>
              <a:latin typeface="Interstate"/>
            </a:endParaRPr>
          </a:p>
        </p:txBody>
      </p:sp>
      <p:sp>
        <p:nvSpPr>
          <p:cNvPr id="27652" name="Rectangle 3"/>
          <p:cNvSpPr>
            <a:spLocks noGrp="1" noChangeArrowheads="1"/>
          </p:cNvSpPr>
          <p:nvPr>
            <p:ph idx="1"/>
          </p:nvPr>
        </p:nvSpPr>
        <p:spPr>
          <a:xfrm>
            <a:off x="4953000" y="2286000"/>
            <a:ext cx="3810000" cy="3721596"/>
          </a:xfrm>
        </p:spPr>
        <p:txBody>
          <a:bodyPr rtlCol="0">
            <a:normAutofit/>
          </a:bodyPr>
          <a:lstStyle/>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cs typeface="Tahoma" pitchFamily="34" charset="0"/>
              </a:rPr>
              <a:t>Node (12) is inserted in an AVL Tree and causing node (30) to violate the AVL property (Case 1)</a:t>
            </a:r>
          </a:p>
        </p:txBody>
      </p:sp>
      <p:pic>
        <p:nvPicPr>
          <p:cNvPr id="23558" name="Picture 6" descr="avl-6.gif"/>
          <p:cNvPicPr>
            <a:picLocks noChangeAspect="1"/>
          </p:cNvPicPr>
          <p:nvPr/>
        </p:nvPicPr>
        <p:blipFill>
          <a:blip r:embed="rId2" cstate="print"/>
          <a:srcRect/>
          <a:stretch>
            <a:fillRect/>
          </a:stretch>
        </p:blipFill>
        <p:spPr bwMode="auto">
          <a:xfrm>
            <a:off x="1066800" y="2133600"/>
            <a:ext cx="3648075" cy="39147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Single Rotation</a:t>
            </a:r>
            <a:endParaRPr lang="zh-CN" altLang="en-US" smtClean="0">
              <a:cs typeface="Tahoma" pitchFamily="34" charset="0"/>
            </a:endParaRPr>
          </a:p>
        </p:txBody>
      </p:sp>
      <p:sp>
        <p:nvSpPr>
          <p:cNvPr id="24579"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458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FA1AD0B-78F3-402B-838B-745D9ACA1B6B}" type="slidenum">
              <a:rPr lang="en-US" altLang="en-US" sz="1400">
                <a:solidFill>
                  <a:schemeClr val="tx1"/>
                </a:solidFill>
                <a:latin typeface="Interstate"/>
              </a:rPr>
              <a:pPr/>
              <a:t>19</a:t>
            </a:fld>
            <a:endParaRPr lang="en-US" altLang="en-US" sz="1400">
              <a:solidFill>
                <a:schemeClr val="tx1"/>
              </a:solidFill>
              <a:latin typeface="Interstate"/>
            </a:endParaRPr>
          </a:p>
        </p:txBody>
      </p:sp>
      <p:sp>
        <p:nvSpPr>
          <p:cNvPr id="24581" name="Rectangle 3"/>
          <p:cNvSpPr>
            <a:spLocks noGrp="1" noChangeArrowheads="1"/>
          </p:cNvSpPr>
          <p:nvPr>
            <p:ph idx="1"/>
          </p:nvPr>
        </p:nvSpPr>
        <p:spPr/>
        <p:txBody>
          <a:bodyPr/>
          <a:lstStyle/>
          <a:p>
            <a:pPr marL="236538" indent="-236538">
              <a:buFontTx/>
              <a:buChar char="•"/>
            </a:pPr>
            <a:endParaRPr lang="en-US" altLang="zh-CN" sz="2800" smtClean="0"/>
          </a:p>
          <a:p>
            <a:pPr marL="236538" indent="-236538">
              <a:buFontTx/>
              <a:buChar char="•"/>
            </a:pPr>
            <a:endParaRPr lang="en-US" altLang="zh-CN" sz="2800" smtClean="0"/>
          </a:p>
          <a:p>
            <a:pPr marL="236538" indent="-236538">
              <a:buFontTx/>
              <a:buChar char="•"/>
            </a:pPr>
            <a:endParaRPr lang="en-US" altLang="zh-CN" sz="2800" smtClean="0"/>
          </a:p>
          <a:p>
            <a:pPr marL="236538" indent="-236538">
              <a:buFontTx/>
              <a:buChar char="•"/>
            </a:pPr>
            <a:endParaRPr lang="en-US" altLang="zh-CN" sz="2800" smtClean="0"/>
          </a:p>
          <a:p>
            <a:pPr marL="236538" indent="-236538">
              <a:buFontTx/>
              <a:buChar char="•"/>
            </a:pPr>
            <a:endParaRPr lang="en-US" altLang="zh-CN" sz="2800" smtClean="0"/>
          </a:p>
          <a:p>
            <a:pPr marL="236538" indent="-236538">
              <a:buFontTx/>
              <a:buChar char="•"/>
            </a:pPr>
            <a:endParaRPr lang="en-US" altLang="zh-CN" sz="2800" smtClean="0"/>
          </a:p>
          <a:p>
            <a:pPr marL="236538" indent="-236538">
              <a:buFontTx/>
              <a:buChar char="•"/>
            </a:pPr>
            <a:endParaRPr lang="en-US" altLang="zh-CN" sz="2800" smtClean="0"/>
          </a:p>
        </p:txBody>
      </p:sp>
      <p:pic>
        <p:nvPicPr>
          <p:cNvPr id="24582" name="Picture 6" descr="avl-7.gif"/>
          <p:cNvPicPr>
            <a:picLocks noChangeAspect="1"/>
          </p:cNvPicPr>
          <p:nvPr/>
        </p:nvPicPr>
        <p:blipFill>
          <a:blip r:embed="rId2" cstate="print"/>
          <a:srcRect/>
          <a:stretch>
            <a:fillRect/>
          </a:stretch>
        </p:blipFill>
        <p:spPr bwMode="auto">
          <a:xfrm>
            <a:off x="914400" y="2032000"/>
            <a:ext cx="8201025" cy="33988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Learning Outcomes</a:t>
            </a:r>
            <a:endParaRPr lang="zh-CN" altLang="en-US" smtClean="0">
              <a:latin typeface="Tahoma" pitchFamily="34" charset="0"/>
              <a:cs typeface="Tahoma" pitchFamily="34" charset="0"/>
            </a:endParaRPr>
          </a:p>
        </p:txBody>
      </p:sp>
      <p:sp>
        <p:nvSpPr>
          <p:cNvPr id="717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717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3DEA717-00F0-47B3-80FA-425CD9ACA339}" type="slidenum">
              <a:rPr lang="en-US" altLang="en-US" sz="1400">
                <a:solidFill>
                  <a:schemeClr val="tx1"/>
                </a:solidFill>
                <a:latin typeface="Interstate"/>
              </a:rPr>
              <a:pPr/>
              <a:t>2</a:t>
            </a:fld>
            <a:endParaRPr lang="en-US" altLang="en-US" sz="1400">
              <a:solidFill>
                <a:schemeClr val="tx1"/>
              </a:solidFill>
              <a:latin typeface="Interstate"/>
            </a:endParaRPr>
          </a:p>
        </p:txBody>
      </p:sp>
      <p:sp>
        <p:nvSpPr>
          <p:cNvPr id="11268" name="Rectangle 3"/>
          <p:cNvSpPr>
            <a:spLocks noGrp="1" noChangeArrowheads="1"/>
          </p:cNvSpPr>
          <p:nvPr>
            <p:ph idx="1"/>
          </p:nvPr>
        </p:nvSpPr>
        <p:spPr/>
        <p:txBody>
          <a:bodyPr rtlCol="0">
            <a:normAutofit/>
          </a:bodyPr>
          <a:lstStyle/>
          <a:p>
            <a:pPr marL="0" indent="0" fontAlgn="auto">
              <a:spcAft>
                <a:spcPts val="0"/>
              </a:spcAft>
              <a:buFont typeface="Arial" pitchFamily="34" charset="0"/>
              <a:buNone/>
              <a:defRPr/>
            </a:pPr>
            <a:r>
              <a:rPr lang="en-US" altLang="en-US" sz="2400" dirty="0" smtClean="0">
                <a:latin typeface="Tahoma" pitchFamily="34" charset="0"/>
                <a:cs typeface="Tahoma" pitchFamily="34" charset="0"/>
              </a:rPr>
              <a:t>At the end of this session, student will be able to:</a:t>
            </a:r>
          </a:p>
          <a:p>
            <a:pPr marL="236538" indent="-236538" fontAlgn="auto">
              <a:spcAft>
                <a:spcPts val="0"/>
              </a:spcAft>
              <a:buFontTx/>
              <a:buChar char="•"/>
              <a:defRPr/>
            </a:pPr>
            <a:r>
              <a:rPr lang="id-ID" altLang="en-US" dirty="0" smtClean="0">
                <a:latin typeface="Tahoma" pitchFamily="34" charset="0"/>
                <a:cs typeface="Tahoma" pitchFamily="34" charset="0"/>
              </a:rPr>
              <a:t>Ilustrate</a:t>
            </a:r>
            <a:r>
              <a:rPr lang="en-US" altLang="en-US" dirty="0" smtClean="0">
                <a:latin typeface="Tahoma" pitchFamily="34" charset="0"/>
                <a:cs typeface="Tahoma" pitchFamily="34" charset="0"/>
              </a:rPr>
              <a:t> construction process of AVL Tree (LO</a:t>
            </a:r>
            <a:r>
              <a:rPr lang="id-ID" altLang="en-US" dirty="0" smtClean="0">
                <a:latin typeface="Tahoma" pitchFamily="34" charset="0"/>
                <a:cs typeface="Tahoma" pitchFamily="34" charset="0"/>
              </a:rPr>
              <a:t>1 &amp;</a:t>
            </a:r>
            <a:r>
              <a:rPr lang="en-US" altLang="en-US" dirty="0" smtClean="0">
                <a:latin typeface="Tahoma" pitchFamily="34" charset="0"/>
                <a:cs typeface="Tahoma" pitchFamily="34" charset="0"/>
              </a:rPr>
              <a:t> </a:t>
            </a:r>
            <a:r>
              <a:rPr lang="en-US" altLang="en-US" dirty="0" err="1" smtClean="0">
                <a:latin typeface="Tahoma" pitchFamily="34" charset="0"/>
                <a:cs typeface="Tahoma" pitchFamily="34" charset="0"/>
              </a:rPr>
              <a:t>LO3</a:t>
            </a:r>
            <a:r>
              <a:rPr lang="en-US" altLang="en-US" dirty="0" smtClean="0">
                <a:latin typeface="Tahoma" pitchFamily="34" charset="0"/>
                <a:cs typeface="Tahoma" pitchFamily="34" charset="0"/>
              </a:rPr>
              <a:t>)</a:t>
            </a:r>
          </a:p>
          <a:p>
            <a:pPr marL="236538" indent="-236538" fontAlgn="auto">
              <a:spcAft>
                <a:spcPts val="0"/>
              </a:spcAft>
              <a:defRPr/>
            </a:pPr>
            <a:endParaRPr lang="en-US" altLang="zh-CN" dirty="0" smtClean="0">
              <a:latin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rtlCol="0">
            <a:normAutofit fontScale="90000"/>
          </a:bodyPr>
          <a:lstStyle/>
          <a:p>
            <a:pPr algn="ctr" fontAlgn="auto">
              <a:spcAft>
                <a:spcPts val="0"/>
              </a:spcAft>
              <a:defRPr/>
            </a:pPr>
            <a:r>
              <a:rPr lang="en-US" altLang="zh-CN" dirty="0" smtClean="0">
                <a:latin typeface="Tahoma" pitchFamily="34" charset="0"/>
                <a:cs typeface="Tahoma" pitchFamily="34" charset="0"/>
              </a:rPr>
              <a:t>Single Rotation to Fix Case 2</a:t>
            </a:r>
            <a:br>
              <a:rPr lang="en-US" altLang="zh-CN" dirty="0" smtClean="0">
                <a:latin typeface="Tahoma" pitchFamily="34" charset="0"/>
                <a:cs typeface="Tahoma" pitchFamily="34" charset="0"/>
              </a:rPr>
            </a:br>
            <a:r>
              <a:rPr lang="en-US" altLang="zh-CN" dirty="0" smtClean="0">
                <a:latin typeface="Tahoma" pitchFamily="34" charset="0"/>
                <a:cs typeface="Tahoma" pitchFamily="34" charset="0"/>
              </a:rPr>
              <a:t>(RR Rotation)</a:t>
            </a:r>
            <a:endParaRPr lang="zh-CN" altLang="en-US" dirty="0" smtClean="0">
              <a:latin typeface="Tahoma" pitchFamily="34" charset="0"/>
              <a:cs typeface="Tahoma" pitchFamily="34" charset="0"/>
            </a:endParaRPr>
          </a:p>
        </p:txBody>
      </p:sp>
      <p:sp>
        <p:nvSpPr>
          <p:cNvPr id="25603"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560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FD49263-E929-4C2D-9C1D-424482DC86AE}" type="slidenum">
              <a:rPr lang="en-US" altLang="en-US" sz="1400">
                <a:solidFill>
                  <a:schemeClr val="tx1"/>
                </a:solidFill>
                <a:latin typeface="Interstate"/>
              </a:rPr>
              <a:pPr/>
              <a:t>20</a:t>
            </a:fld>
            <a:endParaRPr lang="en-US" altLang="en-US" sz="1400">
              <a:solidFill>
                <a:schemeClr val="tx1"/>
              </a:solidFill>
              <a:latin typeface="Interstate"/>
            </a:endParaRPr>
          </a:p>
        </p:txBody>
      </p:sp>
      <p:sp>
        <p:nvSpPr>
          <p:cNvPr id="29700" name="Rectangle 3"/>
          <p:cNvSpPr>
            <a:spLocks noGrp="1" noChangeArrowheads="1"/>
          </p:cNvSpPr>
          <p:nvPr>
            <p:ph idx="1"/>
          </p:nvPr>
        </p:nvSpPr>
        <p:spPr>
          <a:xfrm>
            <a:off x="990600" y="5715000"/>
            <a:ext cx="7848600" cy="6096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Case 2 is mirror symmetry to Case 1.</a:t>
            </a:r>
          </a:p>
        </p:txBody>
      </p:sp>
      <p:pic>
        <p:nvPicPr>
          <p:cNvPr id="25606" name="Picture 6" descr="avl-8.gif"/>
          <p:cNvPicPr>
            <a:picLocks noChangeAspect="1"/>
          </p:cNvPicPr>
          <p:nvPr/>
        </p:nvPicPr>
        <p:blipFill>
          <a:blip r:embed="rId2" cstate="print"/>
          <a:srcRect/>
          <a:stretch>
            <a:fillRect/>
          </a:stretch>
        </p:blipFill>
        <p:spPr bwMode="auto">
          <a:xfrm>
            <a:off x="914400" y="2386013"/>
            <a:ext cx="8178800" cy="2921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Single Rotation on Case 3 (or 4)</a:t>
            </a:r>
            <a:endParaRPr lang="zh-CN" altLang="en-US" smtClean="0">
              <a:latin typeface="Tahoma" pitchFamily="34" charset="0"/>
              <a:cs typeface="Tahoma" pitchFamily="34" charset="0"/>
            </a:endParaRPr>
          </a:p>
        </p:txBody>
      </p:sp>
      <p:sp>
        <p:nvSpPr>
          <p:cNvPr id="26627"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662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3AED7C9-0311-438F-A7A1-9EC67D9F290D}" type="slidenum">
              <a:rPr lang="en-US" altLang="en-US" sz="1400">
                <a:solidFill>
                  <a:schemeClr val="tx1"/>
                </a:solidFill>
                <a:latin typeface="Interstate"/>
              </a:rPr>
              <a:pPr/>
              <a:t>21</a:t>
            </a:fld>
            <a:endParaRPr lang="en-US" altLang="en-US" sz="1400">
              <a:solidFill>
                <a:schemeClr val="tx1"/>
              </a:solidFill>
              <a:latin typeface="Interstate"/>
            </a:endParaRPr>
          </a:p>
        </p:txBody>
      </p:sp>
      <p:sp>
        <p:nvSpPr>
          <p:cNvPr id="26629" name="Rectangle 3"/>
          <p:cNvSpPr>
            <a:spLocks noGrp="1" noChangeArrowheads="1"/>
          </p:cNvSpPr>
          <p:nvPr>
            <p:ph idx="1"/>
          </p:nvPr>
        </p:nvSpPr>
        <p:spPr/>
        <p:txBody>
          <a:bodyPr/>
          <a:lstStyle/>
          <a:p>
            <a:pPr marL="0" indent="0">
              <a:buFont typeface="Arial" pitchFamily="34" charset="0"/>
              <a:buNone/>
            </a:pPr>
            <a:r>
              <a:rPr lang="en-US" altLang="zh-CN" sz="2400" smtClean="0">
                <a:latin typeface="Tahoma" pitchFamily="34" charset="0"/>
                <a:cs typeface="Tahoma" pitchFamily="34" charset="0"/>
              </a:rPr>
              <a:t>What will happen if we do </a:t>
            </a:r>
            <a:r>
              <a:rPr lang="en-US" altLang="zh-CN" sz="2400" b="1" smtClean="0">
                <a:latin typeface="Tahoma" pitchFamily="34" charset="0"/>
                <a:cs typeface="Tahoma" pitchFamily="34" charset="0"/>
              </a:rPr>
              <a:t>single rotation</a:t>
            </a:r>
            <a:r>
              <a:rPr lang="en-US" altLang="zh-CN" sz="2400" smtClean="0">
                <a:latin typeface="Tahoma" pitchFamily="34" charset="0"/>
                <a:cs typeface="Tahoma" pitchFamily="34" charset="0"/>
              </a:rPr>
              <a:t> on case 3 or 4?</a:t>
            </a:r>
          </a:p>
        </p:txBody>
      </p:sp>
      <p:pic>
        <p:nvPicPr>
          <p:cNvPr id="26630" name="Picture 8" descr="avl-9.gif"/>
          <p:cNvPicPr>
            <a:picLocks noChangeAspect="1"/>
          </p:cNvPicPr>
          <p:nvPr/>
        </p:nvPicPr>
        <p:blipFill>
          <a:blip r:embed="rId2" cstate="print"/>
          <a:srcRect/>
          <a:stretch>
            <a:fillRect/>
          </a:stretch>
        </p:blipFill>
        <p:spPr bwMode="auto">
          <a:xfrm>
            <a:off x="2581275" y="3048000"/>
            <a:ext cx="3981450" cy="33623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Single Rotation on Case 3 (or 4)</a:t>
            </a:r>
            <a:endParaRPr lang="zh-CN" altLang="en-US" smtClean="0">
              <a:latin typeface="Tahoma" pitchFamily="34" charset="0"/>
              <a:cs typeface="Tahoma" pitchFamily="34" charset="0"/>
            </a:endParaRPr>
          </a:p>
        </p:txBody>
      </p:sp>
      <p:sp>
        <p:nvSpPr>
          <p:cNvPr id="27651"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765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9150C82-02B8-4BCA-B45E-787CFD2A4FAD}" type="slidenum">
              <a:rPr lang="en-US" altLang="en-US" sz="1400">
                <a:solidFill>
                  <a:schemeClr val="tx1"/>
                </a:solidFill>
                <a:latin typeface="Interstate"/>
              </a:rPr>
              <a:pPr/>
              <a:t>22</a:t>
            </a:fld>
            <a:endParaRPr lang="en-US" altLang="en-US" sz="1400">
              <a:solidFill>
                <a:schemeClr val="tx1"/>
              </a:solidFill>
              <a:latin typeface="Interstate"/>
            </a:endParaRPr>
          </a:p>
        </p:txBody>
      </p:sp>
      <p:sp>
        <p:nvSpPr>
          <p:cNvPr id="31748" name="Rectangle 3"/>
          <p:cNvSpPr>
            <a:spLocks noGrp="1" noChangeArrowheads="1"/>
          </p:cNvSpPr>
          <p:nvPr>
            <p:ph idx="1"/>
          </p:nvPr>
        </p:nvSpPr>
        <p:spPr/>
        <p:txBody>
          <a:bodyPr rtlCol="0">
            <a:normAutofit/>
          </a:bodyPr>
          <a:lstStyle/>
          <a:p>
            <a:pPr algn="just" fontAlgn="auto">
              <a:spcAft>
                <a:spcPts val="0"/>
              </a:spcAft>
              <a:defRPr/>
            </a:pPr>
            <a:endParaRPr lang="en-US" altLang="zh-CN" dirty="0" smtClean="0">
              <a:latin typeface="Tahoma" pitchFamily="34" charset="0"/>
              <a:cs typeface="Tahoma" pitchFamily="34" charset="0"/>
            </a:endParaRPr>
          </a:p>
          <a:p>
            <a:pPr algn="just" fontAlgn="auto">
              <a:spcAft>
                <a:spcPts val="0"/>
              </a:spcAft>
              <a:defRPr/>
            </a:pPr>
            <a:endParaRPr lang="en-US" altLang="zh-CN" dirty="0" smtClean="0">
              <a:latin typeface="Tahoma" pitchFamily="34" charset="0"/>
              <a:cs typeface="Tahoma" pitchFamily="34" charset="0"/>
            </a:endParaRPr>
          </a:p>
          <a:p>
            <a:pPr algn="just" fontAlgn="auto">
              <a:spcAft>
                <a:spcPts val="0"/>
              </a:spcAft>
              <a:defRPr/>
            </a:pPr>
            <a:endParaRPr lang="en-US" altLang="zh-CN" dirty="0" smtClean="0">
              <a:latin typeface="Tahoma" pitchFamily="34" charset="0"/>
              <a:cs typeface="Tahoma" pitchFamily="34" charset="0"/>
            </a:endParaRPr>
          </a:p>
          <a:p>
            <a:pPr algn="just" fontAlgn="auto">
              <a:spcAft>
                <a:spcPts val="0"/>
              </a:spcAft>
              <a:defRPr/>
            </a:pPr>
            <a:endParaRPr lang="en-US" altLang="zh-CN" dirty="0" smtClean="0">
              <a:latin typeface="Tahoma" pitchFamily="34" charset="0"/>
              <a:cs typeface="Tahoma" pitchFamily="34" charset="0"/>
            </a:endParaRPr>
          </a:p>
          <a:p>
            <a:pPr algn="just" fontAlgn="auto">
              <a:spcAft>
                <a:spcPts val="0"/>
              </a:spcAft>
              <a:defRPr/>
            </a:pPr>
            <a:endParaRPr lang="en-US" altLang="zh-CN" dirty="0" smtClean="0">
              <a:latin typeface="Tahoma" pitchFamily="34" charset="0"/>
              <a:cs typeface="Tahoma" pitchFamily="34" charset="0"/>
            </a:endParaRPr>
          </a:p>
          <a:p>
            <a:pPr algn="just" fontAlgn="auto">
              <a:spcAft>
                <a:spcPts val="0"/>
              </a:spcAft>
              <a:defRPr/>
            </a:pPr>
            <a:endParaRPr lang="en-US" altLang="zh-CN" dirty="0" smtClean="0">
              <a:latin typeface="Tahoma" pitchFamily="34" charset="0"/>
              <a:cs typeface="Tahoma" pitchFamily="34" charset="0"/>
            </a:endParaRPr>
          </a:p>
          <a:p>
            <a:pPr algn="just" fontAlgn="auto">
              <a:spcAft>
                <a:spcPts val="0"/>
              </a:spcAft>
              <a:defRPr/>
            </a:pPr>
            <a:endParaRPr lang="en-US" altLang="zh-CN" sz="1400" dirty="0" smtClean="0">
              <a:latin typeface="Tahoma" pitchFamily="34" charset="0"/>
              <a:cs typeface="Tahoma" pitchFamily="34" charset="0"/>
            </a:endParaRPr>
          </a:p>
          <a:p>
            <a:pPr marL="0" indent="0" algn="just" fontAlgn="auto">
              <a:spcAft>
                <a:spcPts val="0"/>
              </a:spcAft>
              <a:buFont typeface="Arial" pitchFamily="34" charset="0"/>
              <a:buNone/>
              <a:defRPr/>
            </a:pPr>
            <a:r>
              <a:rPr lang="en-US" altLang="zh-CN" dirty="0" smtClean="0">
                <a:latin typeface="Tahoma" pitchFamily="34" charset="0"/>
                <a:cs typeface="Tahoma" pitchFamily="34" charset="0"/>
              </a:rPr>
              <a:t>The AVL property is violated at node S (the height of its left-sub tree is </a:t>
            </a:r>
            <a:r>
              <a:rPr lang="en-US" altLang="zh-CN" b="1" dirty="0" smtClean="0">
                <a:latin typeface="Tahoma" pitchFamily="34" charset="0"/>
                <a:cs typeface="Tahoma" pitchFamily="34" charset="0"/>
              </a:rPr>
              <a:t>h</a:t>
            </a:r>
            <a:r>
              <a:rPr lang="en-US" altLang="zh-CN" dirty="0" smtClean="0">
                <a:latin typeface="Tahoma" pitchFamily="34" charset="0"/>
                <a:cs typeface="Tahoma" pitchFamily="34" charset="0"/>
              </a:rPr>
              <a:t> and the height of its right-sub tree’s is </a:t>
            </a:r>
            <a:r>
              <a:rPr lang="en-US" altLang="zh-CN" b="1" dirty="0" smtClean="0">
                <a:latin typeface="Tahoma" pitchFamily="34" charset="0"/>
                <a:cs typeface="Tahoma" pitchFamily="34" charset="0"/>
              </a:rPr>
              <a:t>h+2</a:t>
            </a:r>
            <a:r>
              <a:rPr lang="en-US" altLang="zh-CN" dirty="0" smtClean="0">
                <a:latin typeface="Tahoma" pitchFamily="34" charset="0"/>
                <a:cs typeface="Tahoma" pitchFamily="34" charset="0"/>
              </a:rPr>
              <a:t>).</a:t>
            </a:r>
          </a:p>
          <a:p>
            <a:pPr algn="just" fontAlgn="auto">
              <a:spcAft>
                <a:spcPts val="0"/>
              </a:spcAft>
              <a:defRPr/>
            </a:pPr>
            <a:endParaRPr lang="en-US" altLang="zh-CN" sz="800" dirty="0" smtClean="0">
              <a:latin typeface="Tahoma" pitchFamily="34" charset="0"/>
              <a:cs typeface="Tahoma" pitchFamily="34" charset="0"/>
            </a:endParaRPr>
          </a:p>
          <a:p>
            <a:pPr marL="0" indent="0" algn="just" fontAlgn="auto">
              <a:spcAft>
                <a:spcPts val="0"/>
              </a:spcAft>
              <a:buFont typeface="Arial" pitchFamily="34" charset="0"/>
              <a:buNone/>
              <a:defRPr/>
            </a:pPr>
            <a:r>
              <a:rPr lang="en-US" altLang="zh-CN" dirty="0" smtClean="0">
                <a:latin typeface="Tahoma" pitchFamily="34" charset="0"/>
                <a:cs typeface="Tahoma" pitchFamily="34" charset="0"/>
              </a:rPr>
              <a:t>Single rotation is not solving our problem on Case 3 or 4.</a:t>
            </a:r>
          </a:p>
        </p:txBody>
      </p:sp>
      <p:pic>
        <p:nvPicPr>
          <p:cNvPr id="27654" name="Picture 6" descr="avl-10.gif"/>
          <p:cNvPicPr>
            <a:picLocks noChangeAspect="1"/>
          </p:cNvPicPr>
          <p:nvPr/>
        </p:nvPicPr>
        <p:blipFill>
          <a:blip r:embed="rId2" cstate="print"/>
          <a:srcRect/>
          <a:stretch>
            <a:fillRect/>
          </a:stretch>
        </p:blipFill>
        <p:spPr bwMode="auto">
          <a:xfrm>
            <a:off x="1447800" y="2046288"/>
            <a:ext cx="7027863" cy="267811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rtlCol="0">
            <a:normAutofit fontScale="90000"/>
          </a:bodyPr>
          <a:lstStyle/>
          <a:p>
            <a:pPr algn="ctr" fontAlgn="auto">
              <a:spcAft>
                <a:spcPts val="0"/>
              </a:spcAft>
              <a:defRPr/>
            </a:pPr>
            <a:r>
              <a:rPr lang="en-US" altLang="zh-CN" dirty="0" smtClean="0">
                <a:latin typeface="Tahoma" pitchFamily="34" charset="0"/>
                <a:cs typeface="Tahoma" pitchFamily="34" charset="0"/>
              </a:rPr>
              <a:t>Double Rotation to Fix Case 3</a:t>
            </a:r>
            <a:br>
              <a:rPr lang="en-US" altLang="zh-CN" dirty="0" smtClean="0">
                <a:latin typeface="Tahoma" pitchFamily="34" charset="0"/>
                <a:cs typeface="Tahoma" pitchFamily="34" charset="0"/>
              </a:rPr>
            </a:br>
            <a:r>
              <a:rPr lang="en-US" altLang="zh-CN" dirty="0" smtClean="0">
                <a:latin typeface="Tahoma" pitchFamily="34" charset="0"/>
                <a:cs typeface="Tahoma" pitchFamily="34" charset="0"/>
              </a:rPr>
              <a:t>(LR Rotation)</a:t>
            </a:r>
            <a:endParaRPr lang="zh-CN" altLang="en-US" dirty="0" smtClean="0">
              <a:latin typeface="Tahoma" pitchFamily="34" charset="0"/>
              <a:cs typeface="Tahoma" pitchFamily="34" charset="0"/>
            </a:endParaRPr>
          </a:p>
        </p:txBody>
      </p:sp>
      <p:sp>
        <p:nvSpPr>
          <p:cNvPr id="28675"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867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7108603-51D9-4916-AEFF-A720081B7445}" type="slidenum">
              <a:rPr lang="en-US" altLang="en-US" sz="1400">
                <a:solidFill>
                  <a:schemeClr val="tx1"/>
                </a:solidFill>
                <a:latin typeface="Interstate"/>
              </a:rPr>
              <a:pPr/>
              <a:t>23</a:t>
            </a:fld>
            <a:endParaRPr lang="en-US" altLang="en-US" sz="1400">
              <a:solidFill>
                <a:schemeClr val="tx1"/>
              </a:solidFill>
              <a:latin typeface="Interstate"/>
            </a:endParaRPr>
          </a:p>
        </p:txBody>
      </p:sp>
      <p:sp>
        <p:nvSpPr>
          <p:cNvPr id="32772" name="Rectangle 3"/>
          <p:cNvSpPr>
            <a:spLocks noGrp="1" noChangeArrowheads="1"/>
          </p:cNvSpPr>
          <p:nvPr>
            <p:ph idx="1"/>
          </p:nvPr>
        </p:nvSpPr>
        <p:spPr>
          <a:xfrm>
            <a:off x="1143000" y="5486400"/>
            <a:ext cx="7848600" cy="5334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A deeper look at sub tree B</a:t>
            </a:r>
          </a:p>
        </p:txBody>
      </p:sp>
      <p:pic>
        <p:nvPicPr>
          <p:cNvPr id="28678" name="Picture 8" descr="avl-11.gif"/>
          <p:cNvPicPr>
            <a:picLocks noChangeAspect="1"/>
          </p:cNvPicPr>
          <p:nvPr/>
        </p:nvPicPr>
        <p:blipFill>
          <a:blip r:embed="rId2" cstate="print"/>
          <a:srcRect/>
          <a:stretch>
            <a:fillRect/>
          </a:stretch>
        </p:blipFill>
        <p:spPr bwMode="auto">
          <a:xfrm>
            <a:off x="1524000" y="2209800"/>
            <a:ext cx="6748463" cy="3098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rtlCol="0">
            <a:normAutofit fontScale="90000"/>
          </a:bodyPr>
          <a:lstStyle/>
          <a:p>
            <a:pPr algn="ctr" fontAlgn="auto">
              <a:spcAft>
                <a:spcPts val="0"/>
              </a:spcAft>
              <a:defRPr/>
            </a:pPr>
            <a:r>
              <a:rPr lang="en-US" altLang="zh-CN" dirty="0" smtClean="0">
                <a:latin typeface="Tahoma" pitchFamily="34" charset="0"/>
                <a:cs typeface="Tahoma" pitchFamily="34" charset="0"/>
              </a:rPr>
              <a:t>Double Rotation to Fix Case 3</a:t>
            </a:r>
            <a:br>
              <a:rPr lang="en-US" altLang="zh-CN" dirty="0" smtClean="0">
                <a:latin typeface="Tahoma" pitchFamily="34" charset="0"/>
                <a:cs typeface="Tahoma" pitchFamily="34" charset="0"/>
              </a:rPr>
            </a:br>
            <a:r>
              <a:rPr lang="en-US" altLang="zh-CN" dirty="0" smtClean="0">
                <a:latin typeface="Tahoma" pitchFamily="34" charset="0"/>
                <a:cs typeface="Tahoma" pitchFamily="34" charset="0"/>
              </a:rPr>
              <a:t>(LR Rotation)</a:t>
            </a:r>
            <a:endParaRPr lang="zh-CN" altLang="en-US" dirty="0" smtClean="0">
              <a:latin typeface="Tahoma" pitchFamily="34" charset="0"/>
              <a:cs typeface="Tahoma" pitchFamily="34" charset="0"/>
            </a:endParaRPr>
          </a:p>
        </p:txBody>
      </p:sp>
      <p:sp>
        <p:nvSpPr>
          <p:cNvPr id="29699"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970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8D22446-39A3-4230-859E-A3CC7503CCB2}" type="slidenum">
              <a:rPr lang="en-US" altLang="en-US" sz="1400">
                <a:solidFill>
                  <a:schemeClr val="tx1"/>
                </a:solidFill>
                <a:latin typeface="Interstate"/>
              </a:rPr>
              <a:pPr/>
              <a:t>24</a:t>
            </a:fld>
            <a:endParaRPr lang="en-US" altLang="en-US" sz="1400">
              <a:solidFill>
                <a:schemeClr val="tx1"/>
              </a:solidFill>
              <a:latin typeface="Interstate"/>
            </a:endParaRPr>
          </a:p>
        </p:txBody>
      </p:sp>
      <p:sp>
        <p:nvSpPr>
          <p:cNvPr id="33796" name="Rectangle 3"/>
          <p:cNvSpPr>
            <a:spLocks noGrp="1" noChangeArrowheads="1"/>
          </p:cNvSpPr>
          <p:nvPr>
            <p:ph idx="1"/>
          </p:nvPr>
        </p:nvSpPr>
        <p:spPr>
          <a:xfrm>
            <a:off x="1066800" y="5562600"/>
            <a:ext cx="7848600" cy="685800"/>
          </a:xfrm>
        </p:spPr>
        <p:txBody>
          <a:bodyPr rtlCol="0">
            <a:normAutofit fontScale="92500" lnSpcReduction="20000"/>
          </a:bodyPr>
          <a:lstStyle/>
          <a:p>
            <a:pPr marL="236538" indent="-236538" fontAlgn="auto">
              <a:spcAft>
                <a:spcPts val="0"/>
              </a:spcAft>
              <a:buFontTx/>
              <a:buChar char="•"/>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cs typeface="Tahoma" pitchFamily="34" charset="0"/>
              </a:rPr>
              <a:t>First rotation: node R and S.</a:t>
            </a:r>
          </a:p>
        </p:txBody>
      </p:sp>
      <p:pic>
        <p:nvPicPr>
          <p:cNvPr id="29702" name="Picture 6" descr="avl-12.gif"/>
          <p:cNvPicPr>
            <a:picLocks noChangeAspect="1"/>
          </p:cNvPicPr>
          <p:nvPr/>
        </p:nvPicPr>
        <p:blipFill>
          <a:blip r:embed="rId2" cstate="print"/>
          <a:srcRect/>
          <a:stretch>
            <a:fillRect/>
          </a:stretch>
        </p:blipFill>
        <p:spPr bwMode="auto">
          <a:xfrm>
            <a:off x="1143000" y="2327275"/>
            <a:ext cx="7391400" cy="33940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rtlCol="0">
            <a:normAutofit fontScale="90000"/>
          </a:bodyPr>
          <a:lstStyle/>
          <a:p>
            <a:pPr algn="ctr" fontAlgn="auto">
              <a:spcAft>
                <a:spcPts val="0"/>
              </a:spcAft>
              <a:defRPr/>
            </a:pPr>
            <a:r>
              <a:rPr lang="en-US" altLang="zh-CN" dirty="0" smtClean="0">
                <a:latin typeface="Tahoma" pitchFamily="34" charset="0"/>
                <a:cs typeface="Tahoma" pitchFamily="34" charset="0"/>
              </a:rPr>
              <a:t>Double Rotation to Fix Case 3</a:t>
            </a:r>
            <a:br>
              <a:rPr lang="en-US" altLang="zh-CN" dirty="0" smtClean="0">
                <a:latin typeface="Tahoma" pitchFamily="34" charset="0"/>
                <a:cs typeface="Tahoma" pitchFamily="34" charset="0"/>
              </a:rPr>
            </a:br>
            <a:r>
              <a:rPr lang="en-US" altLang="zh-CN" dirty="0" smtClean="0">
                <a:latin typeface="Tahoma" pitchFamily="34" charset="0"/>
                <a:cs typeface="Tahoma" pitchFamily="34" charset="0"/>
              </a:rPr>
              <a:t>(LR Rotation)</a:t>
            </a:r>
            <a:endParaRPr lang="zh-CN" altLang="en-US" dirty="0" smtClean="0">
              <a:latin typeface="Tahoma" pitchFamily="34" charset="0"/>
              <a:cs typeface="Tahoma" pitchFamily="34" charset="0"/>
            </a:endParaRPr>
          </a:p>
        </p:txBody>
      </p:sp>
      <p:sp>
        <p:nvSpPr>
          <p:cNvPr id="30723"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072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312BCEB-35A4-4139-B2DB-7D6FB6F2CC50}" type="slidenum">
              <a:rPr lang="en-US" altLang="en-US" sz="1400">
                <a:solidFill>
                  <a:schemeClr val="tx1"/>
                </a:solidFill>
                <a:latin typeface="Interstate"/>
              </a:rPr>
              <a:pPr/>
              <a:t>25</a:t>
            </a:fld>
            <a:endParaRPr lang="en-US" altLang="en-US" sz="1400">
              <a:solidFill>
                <a:schemeClr val="tx1"/>
              </a:solidFill>
              <a:latin typeface="Interstate"/>
            </a:endParaRPr>
          </a:p>
        </p:txBody>
      </p:sp>
      <p:sp>
        <p:nvSpPr>
          <p:cNvPr id="34820" name="Rectangle 3"/>
          <p:cNvSpPr>
            <a:spLocks noGrp="1" noChangeArrowheads="1"/>
          </p:cNvSpPr>
          <p:nvPr>
            <p:ph idx="1"/>
          </p:nvPr>
        </p:nvSpPr>
        <p:spPr>
          <a:xfrm>
            <a:off x="990600" y="5257800"/>
            <a:ext cx="7848600" cy="6096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Second rotation: node R and T.</a:t>
            </a:r>
          </a:p>
        </p:txBody>
      </p:sp>
      <p:pic>
        <p:nvPicPr>
          <p:cNvPr id="30726" name="Picture 7" descr="avl-13.gif"/>
          <p:cNvPicPr>
            <a:picLocks noChangeAspect="1"/>
          </p:cNvPicPr>
          <p:nvPr/>
        </p:nvPicPr>
        <p:blipFill>
          <a:blip r:embed="rId2" cstate="print"/>
          <a:srcRect/>
          <a:stretch>
            <a:fillRect/>
          </a:stretch>
        </p:blipFill>
        <p:spPr bwMode="auto">
          <a:xfrm>
            <a:off x="1408113" y="2355850"/>
            <a:ext cx="6364287" cy="2641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Double Rotation</a:t>
            </a:r>
            <a:endParaRPr lang="zh-CN" altLang="en-US" smtClean="0">
              <a:latin typeface="Tahoma" pitchFamily="34" charset="0"/>
              <a:cs typeface="Tahoma" pitchFamily="34" charset="0"/>
            </a:endParaRPr>
          </a:p>
        </p:txBody>
      </p:sp>
      <p:sp>
        <p:nvSpPr>
          <p:cNvPr id="31747"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174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C89D473-697C-48B5-A294-76B8B397469F}" type="slidenum">
              <a:rPr lang="en-US" altLang="en-US" sz="1400">
                <a:solidFill>
                  <a:schemeClr val="tx1"/>
                </a:solidFill>
                <a:latin typeface="Interstate"/>
              </a:rPr>
              <a:pPr/>
              <a:t>26</a:t>
            </a:fld>
            <a:endParaRPr lang="en-US" altLang="en-US" sz="1400">
              <a:solidFill>
                <a:schemeClr val="tx1"/>
              </a:solidFill>
              <a:latin typeface="Interstate"/>
            </a:endParaRPr>
          </a:p>
        </p:txBody>
      </p:sp>
      <p:sp>
        <p:nvSpPr>
          <p:cNvPr id="35844" name="Rectangle 3"/>
          <p:cNvSpPr>
            <a:spLocks noGrp="1" noChangeArrowheads="1"/>
          </p:cNvSpPr>
          <p:nvPr>
            <p:ph idx="1"/>
          </p:nvPr>
        </p:nvSpPr>
        <p:spPr>
          <a:xfrm>
            <a:off x="4953000" y="2286000"/>
            <a:ext cx="3810000" cy="3721596"/>
          </a:xfrm>
        </p:spPr>
        <p:txBody>
          <a:bodyPr rtlCol="0">
            <a:normAutofit/>
          </a:bodyPr>
          <a:lstStyle/>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cs typeface="Tahoma" pitchFamily="34" charset="0"/>
              </a:rPr>
              <a:t>Node (26) is inserted in an AVL Tree and causing node (30) to violate the AVL property (Case 3)</a:t>
            </a:r>
          </a:p>
        </p:txBody>
      </p:sp>
      <p:pic>
        <p:nvPicPr>
          <p:cNvPr id="31750" name="Picture 6" descr="avl-14.gif"/>
          <p:cNvPicPr>
            <a:picLocks noChangeAspect="1"/>
          </p:cNvPicPr>
          <p:nvPr/>
        </p:nvPicPr>
        <p:blipFill>
          <a:blip r:embed="rId2" cstate="print"/>
          <a:srcRect/>
          <a:stretch>
            <a:fillRect/>
          </a:stretch>
        </p:blipFill>
        <p:spPr bwMode="auto">
          <a:xfrm>
            <a:off x="1447800" y="2286000"/>
            <a:ext cx="3448050" cy="39147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Double Rotation</a:t>
            </a:r>
            <a:endParaRPr lang="zh-CN" altLang="en-US" smtClean="0">
              <a:latin typeface="Tahoma" pitchFamily="34" charset="0"/>
              <a:cs typeface="Tahoma" pitchFamily="34" charset="0"/>
            </a:endParaRPr>
          </a:p>
        </p:txBody>
      </p:sp>
      <p:sp>
        <p:nvSpPr>
          <p:cNvPr id="32771"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277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07F804A-3AED-481A-A949-3395B268A69B}" type="slidenum">
              <a:rPr lang="en-US" altLang="en-US" sz="1400">
                <a:solidFill>
                  <a:schemeClr val="tx1"/>
                </a:solidFill>
                <a:latin typeface="Interstate"/>
              </a:rPr>
              <a:pPr/>
              <a:t>27</a:t>
            </a:fld>
            <a:endParaRPr lang="en-US" altLang="en-US" sz="1400">
              <a:solidFill>
                <a:schemeClr val="tx1"/>
              </a:solidFill>
              <a:latin typeface="Interstate"/>
            </a:endParaRPr>
          </a:p>
        </p:txBody>
      </p:sp>
      <p:sp>
        <p:nvSpPr>
          <p:cNvPr id="36868" name="Rectangle 3"/>
          <p:cNvSpPr>
            <a:spLocks noGrp="1" noChangeArrowheads="1"/>
          </p:cNvSpPr>
          <p:nvPr>
            <p:ph idx="1"/>
          </p:nvPr>
        </p:nvSpPr>
        <p:spPr>
          <a:xfrm>
            <a:off x="990600" y="5943600"/>
            <a:ext cx="7848600" cy="6096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First rotation, node (27) and node (22).</a:t>
            </a:r>
          </a:p>
        </p:txBody>
      </p:sp>
      <p:pic>
        <p:nvPicPr>
          <p:cNvPr id="32774" name="Picture 7" descr="avl-15.gif"/>
          <p:cNvPicPr>
            <a:picLocks noChangeAspect="1"/>
          </p:cNvPicPr>
          <p:nvPr/>
        </p:nvPicPr>
        <p:blipFill>
          <a:blip r:embed="rId2" cstate="print"/>
          <a:srcRect/>
          <a:stretch>
            <a:fillRect/>
          </a:stretch>
        </p:blipFill>
        <p:spPr bwMode="auto">
          <a:xfrm>
            <a:off x="1219200" y="2133600"/>
            <a:ext cx="7648575" cy="3810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Double Rotation</a:t>
            </a:r>
            <a:endParaRPr lang="zh-CN" altLang="en-US" smtClean="0">
              <a:latin typeface="Tahoma" pitchFamily="34" charset="0"/>
              <a:cs typeface="Tahoma" pitchFamily="34" charset="0"/>
            </a:endParaRPr>
          </a:p>
        </p:txBody>
      </p:sp>
      <p:sp>
        <p:nvSpPr>
          <p:cNvPr id="33795"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379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A8A8137-1C9E-4EA1-9277-DA7309A43836}" type="slidenum">
              <a:rPr lang="en-US" altLang="en-US" sz="1400">
                <a:solidFill>
                  <a:schemeClr val="tx1"/>
                </a:solidFill>
                <a:latin typeface="Interstate"/>
              </a:rPr>
              <a:pPr/>
              <a:t>28</a:t>
            </a:fld>
            <a:endParaRPr lang="en-US" altLang="en-US" sz="1400">
              <a:solidFill>
                <a:schemeClr val="tx1"/>
              </a:solidFill>
              <a:latin typeface="Interstate"/>
            </a:endParaRPr>
          </a:p>
        </p:txBody>
      </p:sp>
      <p:sp>
        <p:nvSpPr>
          <p:cNvPr id="37892" name="Rectangle 3"/>
          <p:cNvSpPr>
            <a:spLocks noGrp="1" noChangeArrowheads="1"/>
          </p:cNvSpPr>
          <p:nvPr>
            <p:ph idx="1"/>
          </p:nvPr>
        </p:nvSpPr>
        <p:spPr>
          <a:xfrm>
            <a:off x="990600" y="5867400"/>
            <a:ext cx="7848600" cy="7620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Second rotation, node (27) and node (30).</a:t>
            </a:r>
          </a:p>
        </p:txBody>
      </p:sp>
      <p:pic>
        <p:nvPicPr>
          <p:cNvPr id="33798" name="Picture 6" descr="avl-16.gif"/>
          <p:cNvPicPr>
            <a:picLocks noChangeAspect="1"/>
          </p:cNvPicPr>
          <p:nvPr/>
        </p:nvPicPr>
        <p:blipFill>
          <a:blip r:embed="rId2" cstate="print"/>
          <a:srcRect/>
          <a:stretch>
            <a:fillRect/>
          </a:stretch>
        </p:blipFill>
        <p:spPr bwMode="auto">
          <a:xfrm>
            <a:off x="985837" y="2057400"/>
            <a:ext cx="8081963" cy="3733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AVL Tree Operations: Deletion</a:t>
            </a:r>
            <a:endParaRPr lang="zh-CN" altLang="en-US" smtClean="0">
              <a:cs typeface="Tahoma" pitchFamily="34" charset="0"/>
            </a:endParaRPr>
          </a:p>
        </p:txBody>
      </p:sp>
      <p:sp>
        <p:nvSpPr>
          <p:cNvPr id="34819"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482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64588D3-0BE3-49F3-9AD9-57D48F8F4888}" type="slidenum">
              <a:rPr lang="en-US" altLang="en-US" sz="1400">
                <a:solidFill>
                  <a:schemeClr val="tx1"/>
                </a:solidFill>
                <a:latin typeface="Interstate"/>
              </a:rPr>
              <a:pPr/>
              <a:t>29</a:t>
            </a:fld>
            <a:endParaRPr lang="en-US" altLang="en-US" sz="1400">
              <a:solidFill>
                <a:schemeClr val="tx1"/>
              </a:solidFill>
              <a:latin typeface="Interstate"/>
            </a:endParaRPr>
          </a:p>
        </p:txBody>
      </p:sp>
      <p:sp>
        <p:nvSpPr>
          <p:cNvPr id="34821" name="Rectangle 3"/>
          <p:cNvSpPr>
            <a:spLocks noGrp="1" noChangeArrowheads="1"/>
          </p:cNvSpPr>
          <p:nvPr>
            <p:ph idx="1"/>
          </p:nvPr>
        </p:nvSpPr>
        <p:spPr/>
        <p:txBody>
          <a:bodyPr>
            <a:normAutofit fontScale="92500" lnSpcReduction="10000"/>
          </a:bodyPr>
          <a:lstStyle/>
          <a:p>
            <a:pPr marL="236538" indent="-236538">
              <a:buFontTx/>
              <a:buChar char="•"/>
            </a:pPr>
            <a:r>
              <a:rPr lang="en-US" altLang="zh-CN" sz="2200" smtClean="0">
                <a:latin typeface="Tahoma" pitchFamily="34" charset="0"/>
                <a:cs typeface="Tahoma" pitchFamily="34" charset="0"/>
              </a:rPr>
              <a:t>Delete the node as in ordinary Binary Search Tree.</a:t>
            </a:r>
          </a:p>
          <a:p>
            <a:pPr marL="693738" lvl="1" indent="-236538">
              <a:buFontTx/>
              <a:buChar char="•"/>
            </a:pPr>
            <a:r>
              <a:rPr lang="en-US" altLang="zh-CN" sz="2200" smtClean="0">
                <a:latin typeface="Tahoma" pitchFamily="34" charset="0"/>
                <a:cs typeface="Tahoma" pitchFamily="34" charset="0"/>
              </a:rPr>
              <a:t>The deleted node will be a leaf or a node with one child.</a:t>
            </a:r>
          </a:p>
          <a:p>
            <a:pPr marL="236538" indent="-236538">
              <a:buFontTx/>
              <a:buChar char="•"/>
            </a:pPr>
            <a:r>
              <a:rPr lang="en-US" altLang="zh-CN" sz="2200" smtClean="0">
                <a:latin typeface="Tahoma" pitchFamily="34" charset="0"/>
                <a:cs typeface="Tahoma" pitchFamily="34" charset="0"/>
              </a:rPr>
              <a:t>Trace the path from the (parent of) deleted leaf towards the root. For each node P encountered, check if height of left(P) and right(P) differ by at most 1.</a:t>
            </a:r>
          </a:p>
          <a:p>
            <a:pPr marL="693738" lvl="1" indent="-236538">
              <a:buFontTx/>
              <a:buChar char="•"/>
            </a:pPr>
            <a:r>
              <a:rPr lang="en-US" altLang="zh-CN" sz="2200" smtClean="0">
                <a:latin typeface="Tahoma" pitchFamily="34" charset="0"/>
                <a:cs typeface="Tahoma" pitchFamily="34" charset="0"/>
              </a:rPr>
              <a:t>If Yes, proceed to parent(P).</a:t>
            </a:r>
          </a:p>
          <a:p>
            <a:pPr marL="693738" lvl="1" indent="-236538">
              <a:buFontTx/>
              <a:buChar char="•"/>
            </a:pPr>
            <a:r>
              <a:rPr lang="en-US" altLang="zh-CN" sz="2200" smtClean="0">
                <a:latin typeface="Tahoma" pitchFamily="34" charset="0"/>
                <a:cs typeface="Tahoma" pitchFamily="34" charset="0"/>
              </a:rPr>
              <a:t>If No, fix sub tree P either by single rotation or double rotation (as in insertion).</a:t>
            </a:r>
          </a:p>
          <a:p>
            <a:pPr marL="236538" indent="-236538">
              <a:buFontTx/>
              <a:buChar char="•"/>
            </a:pPr>
            <a:r>
              <a:rPr lang="en-US" altLang="zh-CN" sz="2200" smtClean="0">
                <a:latin typeface="Tahoma" pitchFamily="34" charset="0"/>
                <a:cs typeface="Tahoma" pitchFamily="34" charset="0"/>
              </a:rPr>
              <a:t>After we perform rotation at P, we may have to perform a rotation at some ancestor of P. Thus, </a:t>
            </a:r>
            <a:r>
              <a:rPr lang="en-US" altLang="zh-CN" sz="2200" smtClean="0">
                <a:solidFill>
                  <a:srgbClr val="FF0000"/>
                </a:solidFill>
                <a:latin typeface="Tahoma" pitchFamily="34" charset="0"/>
                <a:cs typeface="Tahoma" pitchFamily="34" charset="0"/>
              </a:rPr>
              <a:t>we must continue to trace the path until we reach the root</a:t>
            </a:r>
            <a:r>
              <a:rPr lang="en-US" altLang="zh-CN" sz="2200" smtClean="0">
                <a:latin typeface="Tahoma" pitchFamily="34" charset="0"/>
                <a:cs typeface="Tahoma" pitchFamily="34" charset="0"/>
              </a:rPr>
              <a: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Sub Topics</a:t>
            </a:r>
            <a:endParaRPr lang="zh-CN" altLang="en-US" smtClean="0">
              <a:latin typeface="Tahoma" pitchFamily="34" charset="0"/>
              <a:cs typeface="Tahoma" pitchFamily="34" charset="0"/>
            </a:endParaRPr>
          </a:p>
        </p:txBody>
      </p:sp>
      <p:sp>
        <p:nvSpPr>
          <p:cNvPr id="8195"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819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D92C17B-B257-4002-B44E-E54DA2713D6F}" type="slidenum">
              <a:rPr lang="en-US" altLang="en-US" sz="1400">
                <a:solidFill>
                  <a:schemeClr val="tx1"/>
                </a:solidFill>
                <a:latin typeface="Interstate"/>
              </a:rPr>
              <a:pPr/>
              <a:t>3</a:t>
            </a:fld>
            <a:endParaRPr lang="en-US" altLang="en-US" sz="1400">
              <a:solidFill>
                <a:schemeClr val="tx1"/>
              </a:solidFill>
              <a:latin typeface="Interstate"/>
            </a:endParaRPr>
          </a:p>
        </p:txBody>
      </p:sp>
      <p:sp>
        <p:nvSpPr>
          <p:cNvPr id="4101" name="Rectangle 3"/>
          <p:cNvSpPr>
            <a:spLocks noGrp="1" noChangeArrowheads="1"/>
          </p:cNvSpPr>
          <p:nvPr>
            <p:ph idx="1"/>
          </p:nvPr>
        </p:nvSpPr>
        <p:spPr/>
        <p:txBody>
          <a:bodyPr rtlCol="0">
            <a:normAutofit/>
          </a:bodyPr>
          <a:lstStyle/>
          <a:p>
            <a:pPr marL="0" indent="0" fontAlgn="auto">
              <a:spcAft>
                <a:spcPts val="0"/>
              </a:spcAft>
              <a:buFont typeface="Arial" pitchFamily="34" charset="0"/>
              <a:buNone/>
              <a:defRPr/>
            </a:pPr>
            <a:r>
              <a:rPr lang="en-US" altLang="zh-CN" sz="2800" b="1" dirty="0" smtClean="0">
                <a:latin typeface="Tahoma" pitchFamily="34" charset="0"/>
                <a:ea typeface="Tahoma" pitchFamily="34" charset="0"/>
                <a:cs typeface="Tahoma" pitchFamily="34" charset="0"/>
              </a:rPr>
              <a:t>Balanced Binary Search Tree:</a:t>
            </a:r>
          </a:p>
          <a:p>
            <a:pPr marL="574675" indent="-354013" fontAlgn="auto">
              <a:spcAft>
                <a:spcPts val="0"/>
              </a:spcAft>
              <a:buFontTx/>
              <a:buChar char="-"/>
              <a:tabLst>
                <a:tab pos="2637155" algn="ctr"/>
                <a:tab pos="5274310" algn="r"/>
                <a:tab pos="457200" algn="l"/>
              </a:tabLst>
              <a:defRPr/>
            </a:pPr>
            <a:r>
              <a:rPr lang="en-AU" dirty="0" smtClean="0">
                <a:latin typeface="Tahoma" pitchFamily="34" charset="0"/>
                <a:ea typeface="Tahoma" pitchFamily="34" charset="0"/>
                <a:cs typeface="Tahoma" pitchFamily="34" charset="0"/>
              </a:rPr>
              <a:t>Binary Search Tree Review</a:t>
            </a:r>
            <a:endParaRPr lang="en-US" dirty="0" smtClean="0">
              <a:latin typeface="Tahoma" pitchFamily="34" charset="0"/>
              <a:ea typeface="Tahoma" pitchFamily="34" charset="0"/>
              <a:cs typeface="Tahoma" pitchFamily="34" charset="0"/>
            </a:endParaRPr>
          </a:p>
          <a:p>
            <a:pPr marL="574675" indent="-354013" fontAlgn="auto">
              <a:spcAft>
                <a:spcPts val="0"/>
              </a:spcAft>
              <a:buFontTx/>
              <a:buChar char="-"/>
              <a:tabLst>
                <a:tab pos="2637155" algn="ctr"/>
                <a:tab pos="5274310" algn="r"/>
                <a:tab pos="457200" algn="l"/>
              </a:tabLst>
              <a:defRPr/>
            </a:pPr>
            <a:r>
              <a:rPr lang="en-AU" dirty="0" smtClean="0">
                <a:latin typeface="Tahoma" pitchFamily="34" charset="0"/>
                <a:ea typeface="Tahoma" pitchFamily="34" charset="0"/>
                <a:cs typeface="Tahoma" pitchFamily="34" charset="0"/>
              </a:rPr>
              <a:t>Balanced Binary Search Tree</a:t>
            </a:r>
            <a:endParaRPr lang="en-US" dirty="0" smtClean="0">
              <a:latin typeface="Tahoma" pitchFamily="34" charset="0"/>
              <a:ea typeface="Tahoma" pitchFamily="34" charset="0"/>
              <a:cs typeface="Tahoma" pitchFamily="34" charset="0"/>
            </a:endParaRPr>
          </a:p>
          <a:p>
            <a:pPr marL="574675" indent="-354013" fontAlgn="auto">
              <a:spcAft>
                <a:spcPts val="0"/>
              </a:spcAft>
              <a:buFontTx/>
              <a:buChar char="-"/>
              <a:tabLst>
                <a:tab pos="2637155" algn="ctr"/>
                <a:tab pos="5274310" algn="r"/>
                <a:tab pos="457200" algn="l"/>
              </a:tabLst>
              <a:defRPr/>
            </a:pPr>
            <a:r>
              <a:rPr lang="en-AU" dirty="0" smtClean="0">
                <a:latin typeface="Tahoma" pitchFamily="34" charset="0"/>
                <a:ea typeface="Tahoma" pitchFamily="34" charset="0"/>
                <a:cs typeface="Tahoma" pitchFamily="34" charset="0"/>
              </a:rPr>
              <a:t>AVL Tree Concept</a:t>
            </a:r>
            <a:endParaRPr lang="en-US" dirty="0" smtClean="0">
              <a:latin typeface="Tahoma" pitchFamily="34" charset="0"/>
              <a:ea typeface="Tahoma" pitchFamily="34" charset="0"/>
              <a:cs typeface="Tahoma" pitchFamily="34" charset="0"/>
            </a:endParaRPr>
          </a:p>
          <a:p>
            <a:pPr marL="574675" indent="-354013" fontAlgn="auto">
              <a:spcAft>
                <a:spcPts val="0"/>
              </a:spcAft>
              <a:buFontTx/>
              <a:buChar char="-"/>
              <a:tabLst>
                <a:tab pos="2637155" algn="ctr"/>
                <a:tab pos="5274310" algn="r"/>
                <a:tab pos="457200" algn="l"/>
              </a:tabLst>
              <a:defRPr/>
            </a:pPr>
            <a:r>
              <a:rPr lang="en-AU" dirty="0" smtClean="0">
                <a:latin typeface="Tahoma" pitchFamily="34" charset="0"/>
                <a:ea typeface="Tahoma" pitchFamily="34" charset="0"/>
                <a:cs typeface="Tahoma" pitchFamily="34" charset="0"/>
              </a:rPr>
              <a:t>AVL Tree Operation: Search, Insertion and Deletion</a:t>
            </a:r>
            <a:endParaRPr lang="en-US" dirty="0" smtClean="0">
              <a:latin typeface="Tahoma" pitchFamily="34" charset="0"/>
              <a:ea typeface="Tahoma" pitchFamily="34" charset="0"/>
              <a:cs typeface="Tahoma" pitchFamily="34" charset="0"/>
            </a:endParaRPr>
          </a:p>
          <a:p>
            <a:pPr marL="574675" indent="-354013" fontAlgn="auto">
              <a:spcAft>
                <a:spcPts val="0"/>
              </a:spcAft>
              <a:buFontTx/>
              <a:buChar char="-"/>
              <a:tabLst>
                <a:tab pos="2637155" algn="ctr"/>
                <a:tab pos="5274310" algn="r"/>
                <a:tab pos="457200" algn="l"/>
              </a:tabLst>
              <a:defRPr/>
            </a:pPr>
            <a:r>
              <a:rPr lang="en-AU" dirty="0" smtClean="0">
                <a:latin typeface="Tahoma" pitchFamily="34" charset="0"/>
                <a:ea typeface="Tahoma" pitchFamily="34" charset="0"/>
                <a:cs typeface="Tahoma" pitchFamily="34" charset="0"/>
              </a:rPr>
              <a:t>Rebalance AVL Tree</a:t>
            </a:r>
            <a:endParaRPr lang="en-US" dirty="0" smtClean="0">
              <a:latin typeface="Tahoma" pitchFamily="34" charset="0"/>
              <a:ea typeface="Tahoma" pitchFamily="34" charset="0"/>
              <a:cs typeface="Tahoma" pitchFamily="34" charset="0"/>
            </a:endParaRPr>
          </a:p>
          <a:p>
            <a:pPr marL="574675" indent="-354013" fontAlgn="auto">
              <a:spcAft>
                <a:spcPts val="0"/>
              </a:spcAft>
              <a:buFontTx/>
              <a:buChar char="-"/>
              <a:tabLst>
                <a:tab pos="2637155" algn="ctr"/>
                <a:tab pos="5274310" algn="r"/>
                <a:tab pos="457200" algn="l"/>
              </a:tabLst>
              <a:defRPr/>
            </a:pPr>
            <a:r>
              <a:rPr lang="en-AU" dirty="0" smtClean="0">
                <a:latin typeface="Tahoma" pitchFamily="34" charset="0"/>
                <a:ea typeface="Tahoma" pitchFamily="34" charset="0"/>
                <a:cs typeface="Tahoma" pitchFamily="34" charset="0"/>
              </a:rPr>
              <a:t>Red Black Tree Concept</a:t>
            </a:r>
            <a:endParaRPr lang="en-US" dirty="0" smtClean="0">
              <a:latin typeface="Tahoma" pitchFamily="34" charset="0"/>
              <a:ea typeface="Tahoma" pitchFamily="34" charset="0"/>
              <a:cs typeface="Tahoma" pitchFamily="34" charset="0"/>
            </a:endParaRPr>
          </a:p>
          <a:p>
            <a:pPr marL="574675" indent="-354013" fontAlgn="auto">
              <a:spcAft>
                <a:spcPts val="0"/>
              </a:spcAft>
              <a:buFontTx/>
              <a:buChar char="-"/>
              <a:tabLst>
                <a:tab pos="2637155" algn="ctr"/>
                <a:tab pos="5274310" algn="r"/>
                <a:tab pos="457200" algn="l"/>
              </a:tabLst>
              <a:defRPr/>
            </a:pPr>
            <a:r>
              <a:rPr lang="en-AU" dirty="0" smtClean="0">
                <a:latin typeface="Tahoma" pitchFamily="34" charset="0"/>
                <a:ea typeface="Tahoma" pitchFamily="34" charset="0"/>
                <a:cs typeface="Tahoma" pitchFamily="34" charset="0"/>
              </a:rPr>
              <a:t>Red Black Tree Properties</a:t>
            </a:r>
            <a:endParaRPr lang="en-US" dirty="0" smtClean="0">
              <a:latin typeface="Tahoma" pitchFamily="34" charset="0"/>
              <a:ea typeface="Tahoma" pitchFamily="34" charset="0"/>
              <a:cs typeface="Tahoma" pitchFamily="34" charset="0"/>
            </a:endParaRPr>
          </a:p>
          <a:p>
            <a:pPr marL="574675" indent="-354013" fontAlgn="auto">
              <a:spcAft>
                <a:spcPts val="0"/>
              </a:spcAft>
              <a:buFontTx/>
              <a:buChar char="-"/>
              <a:tabLst>
                <a:tab pos="2637155" algn="ctr"/>
                <a:tab pos="5274310" algn="r"/>
                <a:tab pos="457200" algn="l"/>
              </a:tabLst>
              <a:defRPr/>
            </a:pPr>
            <a:r>
              <a:rPr lang="en-AU" dirty="0" smtClean="0">
                <a:latin typeface="Tahoma" pitchFamily="34" charset="0"/>
                <a:ea typeface="Tahoma" pitchFamily="34" charset="0"/>
                <a:cs typeface="Tahoma" pitchFamily="34" charset="0"/>
              </a:rPr>
              <a:t>Red Black Tree Operation: Search, Insertion and Deletion</a:t>
            </a:r>
            <a:endParaRPr lang="en-US" dirty="0" smtClean="0">
              <a:latin typeface="Tahoma" pitchFamily="34" charset="0"/>
              <a:ea typeface="Tahoma" pitchFamily="34" charset="0"/>
              <a:cs typeface="Tahoma" pitchFamily="34" charset="0"/>
            </a:endParaRPr>
          </a:p>
          <a:p>
            <a:pPr marL="574675" indent="-354013" fontAlgn="auto">
              <a:spcAft>
                <a:spcPts val="0"/>
              </a:spcAft>
              <a:buFontTx/>
              <a:buChar char="-"/>
              <a:defRPr/>
            </a:pPr>
            <a:endParaRPr lang="en-US" altLang="zh-CN" dirty="0" smtClean="0">
              <a:latin typeface="Tahoma"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Deletion</a:t>
            </a:r>
            <a:endParaRPr lang="zh-CN" altLang="en-US" smtClean="0">
              <a:latin typeface="Tahoma" pitchFamily="34" charset="0"/>
              <a:cs typeface="Tahoma" pitchFamily="34" charset="0"/>
            </a:endParaRPr>
          </a:p>
        </p:txBody>
      </p:sp>
      <p:sp>
        <p:nvSpPr>
          <p:cNvPr id="35843"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584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8A49F11-583E-47AD-9A97-0BBAEE0CD038}" type="slidenum">
              <a:rPr lang="en-US" altLang="en-US" sz="1400">
                <a:solidFill>
                  <a:schemeClr val="tx1"/>
                </a:solidFill>
                <a:latin typeface="Interstate"/>
              </a:rPr>
              <a:pPr/>
              <a:t>30</a:t>
            </a:fld>
            <a:endParaRPr lang="en-US" altLang="en-US" sz="1400">
              <a:solidFill>
                <a:schemeClr val="tx1"/>
              </a:solidFill>
              <a:latin typeface="Interstate"/>
            </a:endParaRPr>
          </a:p>
        </p:txBody>
      </p:sp>
      <p:sp>
        <p:nvSpPr>
          <p:cNvPr id="39940" name="Rectangle 3"/>
          <p:cNvSpPr>
            <a:spLocks noGrp="1" noChangeArrowheads="1"/>
          </p:cNvSpPr>
          <p:nvPr>
            <p:ph idx="1"/>
          </p:nvPr>
        </p:nvSpPr>
        <p:spPr>
          <a:xfrm>
            <a:off x="990600" y="6019800"/>
            <a:ext cx="7848600" cy="6096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Delete node (60), node (55) is unbalanced.</a:t>
            </a:r>
          </a:p>
        </p:txBody>
      </p:sp>
      <p:pic>
        <p:nvPicPr>
          <p:cNvPr id="35846" name="Picture 6" descr="avl-24.gif"/>
          <p:cNvPicPr>
            <a:picLocks noChangeAspect="1"/>
          </p:cNvPicPr>
          <p:nvPr/>
        </p:nvPicPr>
        <p:blipFill>
          <a:blip r:embed="rId2" cstate="print"/>
          <a:srcRect/>
          <a:stretch>
            <a:fillRect/>
          </a:stretch>
        </p:blipFill>
        <p:spPr bwMode="auto">
          <a:xfrm>
            <a:off x="1044575" y="2041525"/>
            <a:ext cx="7947025" cy="37496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Deletion</a:t>
            </a:r>
            <a:endParaRPr lang="zh-CN" altLang="en-US" smtClean="0">
              <a:latin typeface="Tahoma" pitchFamily="34" charset="0"/>
              <a:cs typeface="Tahoma" pitchFamily="34" charset="0"/>
            </a:endParaRPr>
          </a:p>
        </p:txBody>
      </p:sp>
      <p:sp>
        <p:nvSpPr>
          <p:cNvPr id="36867"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686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C78313A-640F-4215-A031-5DC451A5138E}" type="slidenum">
              <a:rPr lang="en-US" altLang="en-US" sz="1400">
                <a:solidFill>
                  <a:schemeClr val="tx1"/>
                </a:solidFill>
                <a:latin typeface="Interstate"/>
              </a:rPr>
              <a:pPr/>
              <a:t>31</a:t>
            </a:fld>
            <a:endParaRPr lang="en-US" altLang="en-US" sz="1400">
              <a:solidFill>
                <a:schemeClr val="tx1"/>
              </a:solidFill>
              <a:latin typeface="Interstate"/>
            </a:endParaRPr>
          </a:p>
        </p:txBody>
      </p:sp>
      <p:sp>
        <p:nvSpPr>
          <p:cNvPr id="40964" name="Rectangle 3"/>
          <p:cNvSpPr>
            <a:spLocks noGrp="1" noChangeArrowheads="1"/>
          </p:cNvSpPr>
          <p:nvPr>
            <p:ph idx="1"/>
          </p:nvPr>
        </p:nvSpPr>
        <p:spPr>
          <a:xfrm>
            <a:off x="1066800" y="6096000"/>
            <a:ext cx="7848600" cy="5334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Single rotation on node (55)</a:t>
            </a:r>
          </a:p>
        </p:txBody>
      </p:sp>
      <p:pic>
        <p:nvPicPr>
          <p:cNvPr id="36870" name="Picture 7" descr="avl-25.gif"/>
          <p:cNvPicPr>
            <a:picLocks noChangeAspect="1"/>
          </p:cNvPicPr>
          <p:nvPr/>
        </p:nvPicPr>
        <p:blipFill>
          <a:blip r:embed="rId2" cstate="print"/>
          <a:srcRect/>
          <a:stretch>
            <a:fillRect/>
          </a:stretch>
        </p:blipFill>
        <p:spPr bwMode="auto">
          <a:xfrm>
            <a:off x="1066800" y="2133600"/>
            <a:ext cx="7947025" cy="37496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Deletion</a:t>
            </a:r>
            <a:endParaRPr lang="zh-CN" altLang="en-US" smtClean="0">
              <a:latin typeface="Tahoma" pitchFamily="34" charset="0"/>
              <a:cs typeface="Tahoma" pitchFamily="34" charset="0"/>
            </a:endParaRPr>
          </a:p>
        </p:txBody>
      </p:sp>
      <p:sp>
        <p:nvSpPr>
          <p:cNvPr id="37891"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78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14B7700-EEC9-49C3-B750-C5AA157D1BC1}" type="slidenum">
              <a:rPr lang="en-US" altLang="en-US" sz="1400">
                <a:solidFill>
                  <a:schemeClr val="tx1"/>
                </a:solidFill>
                <a:latin typeface="Interstate"/>
              </a:rPr>
              <a:pPr/>
              <a:t>32</a:t>
            </a:fld>
            <a:endParaRPr lang="en-US" altLang="en-US" sz="1400">
              <a:solidFill>
                <a:schemeClr val="tx1"/>
              </a:solidFill>
              <a:latin typeface="Interstate"/>
            </a:endParaRPr>
          </a:p>
        </p:txBody>
      </p:sp>
      <p:sp>
        <p:nvSpPr>
          <p:cNvPr id="41988" name="Rectangle 3"/>
          <p:cNvSpPr>
            <a:spLocks noGrp="1" noChangeArrowheads="1"/>
          </p:cNvSpPr>
          <p:nvPr>
            <p:ph idx="1"/>
          </p:nvPr>
        </p:nvSpPr>
        <p:spPr>
          <a:xfrm>
            <a:off x="914400" y="5867400"/>
            <a:ext cx="7848600" cy="5334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Node (50) is unbalanced, double rotation on node (50)</a:t>
            </a:r>
          </a:p>
        </p:txBody>
      </p:sp>
      <p:pic>
        <p:nvPicPr>
          <p:cNvPr id="37894" name="Picture 6" descr="avl-26.gif"/>
          <p:cNvPicPr>
            <a:picLocks noChangeAspect="1"/>
          </p:cNvPicPr>
          <p:nvPr/>
        </p:nvPicPr>
        <p:blipFill>
          <a:blip r:embed="rId2" cstate="print"/>
          <a:srcRect/>
          <a:stretch>
            <a:fillRect/>
          </a:stretch>
        </p:blipFill>
        <p:spPr bwMode="auto">
          <a:xfrm>
            <a:off x="1184275" y="2133600"/>
            <a:ext cx="7426325" cy="350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Example on Deletion</a:t>
            </a:r>
            <a:endParaRPr lang="zh-CN" altLang="en-US" smtClean="0">
              <a:latin typeface="Tahoma" pitchFamily="34" charset="0"/>
              <a:cs typeface="Tahoma" pitchFamily="34" charset="0"/>
            </a:endParaRPr>
          </a:p>
        </p:txBody>
      </p:sp>
      <p:sp>
        <p:nvSpPr>
          <p:cNvPr id="38915"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891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B37E253-4068-426B-9C32-7CE498E3FED6}" type="slidenum">
              <a:rPr lang="en-US" altLang="en-US" sz="1400">
                <a:solidFill>
                  <a:schemeClr val="tx1"/>
                </a:solidFill>
                <a:latin typeface="Interstate"/>
              </a:rPr>
              <a:pPr/>
              <a:t>33</a:t>
            </a:fld>
            <a:endParaRPr lang="en-US" altLang="en-US" sz="1400">
              <a:solidFill>
                <a:schemeClr val="tx1"/>
              </a:solidFill>
              <a:latin typeface="Interstate"/>
            </a:endParaRPr>
          </a:p>
        </p:txBody>
      </p:sp>
      <p:sp>
        <p:nvSpPr>
          <p:cNvPr id="43012" name="Rectangle 3"/>
          <p:cNvSpPr>
            <a:spLocks noGrp="1" noChangeArrowheads="1"/>
          </p:cNvSpPr>
          <p:nvPr>
            <p:ph idx="1"/>
          </p:nvPr>
        </p:nvSpPr>
        <p:spPr>
          <a:xfrm>
            <a:off x="1066800" y="5791200"/>
            <a:ext cx="7848600" cy="533400"/>
          </a:xfrm>
        </p:spPr>
        <p:txBody>
          <a:bodyPr rtlCol="0">
            <a:normAutofit/>
          </a:bodyPr>
          <a:lstStyle/>
          <a:p>
            <a:pPr marL="0" indent="0" fontAlgn="auto">
              <a:spcAft>
                <a:spcPts val="0"/>
              </a:spcAft>
              <a:buFont typeface="Arial" pitchFamily="34" charset="0"/>
              <a:buNone/>
              <a:defRPr/>
            </a:pPr>
            <a:r>
              <a:rPr lang="en-US" altLang="zh-CN" sz="2400" dirty="0" smtClean="0">
                <a:latin typeface="Tahoma" pitchFamily="34" charset="0"/>
                <a:cs typeface="Tahoma" pitchFamily="34" charset="0"/>
              </a:rPr>
              <a:t>AVL Tree after deletion of node (60)</a:t>
            </a:r>
          </a:p>
        </p:txBody>
      </p:sp>
      <p:pic>
        <p:nvPicPr>
          <p:cNvPr id="38918" name="Picture 7" descr="avl-23.gif"/>
          <p:cNvPicPr>
            <a:picLocks noChangeAspect="1"/>
          </p:cNvPicPr>
          <p:nvPr/>
        </p:nvPicPr>
        <p:blipFill>
          <a:blip r:embed="rId2" cstate="print"/>
          <a:srcRect/>
          <a:stretch>
            <a:fillRect/>
          </a:stretch>
        </p:blipFill>
        <p:spPr bwMode="auto">
          <a:xfrm>
            <a:off x="2133600" y="2286000"/>
            <a:ext cx="4594225" cy="33750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Red Black Tree Concept</a:t>
            </a:r>
            <a:endParaRPr lang="zh-CN" altLang="en-US" smtClean="0">
              <a:latin typeface="Tahoma" pitchFamily="34" charset="0"/>
              <a:cs typeface="Tahoma" pitchFamily="34" charset="0"/>
            </a:endParaRPr>
          </a:p>
        </p:txBody>
      </p:sp>
      <p:sp>
        <p:nvSpPr>
          <p:cNvPr id="39939"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994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5B24A6B-F4BE-4493-86A2-ACE570D1DB1A}" type="slidenum">
              <a:rPr lang="en-US" altLang="en-US" sz="1400">
                <a:solidFill>
                  <a:schemeClr val="tx1"/>
                </a:solidFill>
                <a:latin typeface="Interstate"/>
              </a:rPr>
              <a:pPr/>
              <a:t>34</a:t>
            </a:fld>
            <a:endParaRPr lang="en-US" altLang="en-US" sz="1400">
              <a:solidFill>
                <a:schemeClr val="tx1"/>
              </a:solidFill>
              <a:latin typeface="Interstate"/>
            </a:endParaRPr>
          </a:p>
        </p:txBody>
      </p:sp>
      <p:sp>
        <p:nvSpPr>
          <p:cNvPr id="39941" name="Rectangle 3"/>
          <p:cNvSpPr>
            <a:spLocks noGrp="1" noChangeArrowheads="1"/>
          </p:cNvSpPr>
          <p:nvPr>
            <p:ph idx="1"/>
          </p:nvPr>
        </p:nvSpPr>
        <p:spPr/>
        <p:txBody>
          <a:bodyPr/>
          <a:lstStyle/>
          <a:p>
            <a:pPr marL="236538" indent="-236538">
              <a:buFontTx/>
              <a:buChar char="•"/>
            </a:pPr>
            <a:r>
              <a:rPr lang="en-US" altLang="zh-CN" sz="2400" smtClean="0">
                <a:latin typeface="Tahoma" pitchFamily="34" charset="0"/>
                <a:cs typeface="Tahoma" pitchFamily="34" charset="0"/>
              </a:rPr>
              <a:t>Red Black Tree is another self-balancing binary search tree.</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Because a red black tree is a binary search tree, searching in red black tree is the same as searching in binary search tree.</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rtlCol="0">
            <a:normAutofit fontScale="90000"/>
          </a:bodyPr>
          <a:lstStyle/>
          <a:p>
            <a:pPr algn="ctr" fontAlgn="auto">
              <a:spcAft>
                <a:spcPts val="0"/>
              </a:spcAft>
              <a:defRPr/>
            </a:pPr>
            <a:r>
              <a:rPr lang="en-US" altLang="zh-CN" dirty="0" smtClean="0">
                <a:latin typeface="Tahoma" pitchFamily="34" charset="0"/>
                <a:cs typeface="Tahoma" pitchFamily="34" charset="0"/>
              </a:rPr>
              <a:t>Red Black Tree Concept</a:t>
            </a:r>
            <a:br>
              <a:rPr lang="en-US" altLang="zh-CN" dirty="0" smtClean="0">
                <a:latin typeface="Tahoma" pitchFamily="34" charset="0"/>
                <a:cs typeface="Tahoma" pitchFamily="34" charset="0"/>
              </a:rPr>
            </a:br>
            <a:r>
              <a:rPr lang="en-US" altLang="zh-CN" sz="2400" dirty="0" smtClean="0">
                <a:latin typeface="Tahoma" pitchFamily="34" charset="0"/>
                <a:cs typeface="Tahoma" pitchFamily="34" charset="0"/>
              </a:rPr>
              <a:t>(External Nodes)</a:t>
            </a:r>
            <a:endParaRPr lang="zh-CN" altLang="en-US" dirty="0" smtClean="0">
              <a:cs typeface="Tahoma" pitchFamily="34" charset="0"/>
            </a:endParaRPr>
          </a:p>
        </p:txBody>
      </p:sp>
      <p:sp>
        <p:nvSpPr>
          <p:cNvPr id="40963"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409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0C020F7-D3CB-422A-9A21-39223B319032}" type="slidenum">
              <a:rPr lang="en-US" altLang="en-US" sz="1400">
                <a:solidFill>
                  <a:schemeClr val="tx1"/>
                </a:solidFill>
                <a:latin typeface="Interstate"/>
              </a:rPr>
              <a:pPr/>
              <a:t>35</a:t>
            </a:fld>
            <a:endParaRPr lang="en-US" altLang="en-US" sz="1400">
              <a:solidFill>
                <a:schemeClr val="tx1"/>
              </a:solidFill>
              <a:latin typeface="Interstate"/>
            </a:endParaRPr>
          </a:p>
        </p:txBody>
      </p:sp>
      <p:sp>
        <p:nvSpPr>
          <p:cNvPr id="45060" name="Rectangle 3"/>
          <p:cNvSpPr>
            <a:spLocks noGrp="1" noChangeArrowheads="1"/>
          </p:cNvSpPr>
          <p:nvPr>
            <p:ph idx="1"/>
          </p:nvPr>
        </p:nvSpPr>
        <p:spPr>
          <a:xfrm>
            <a:off x="914400" y="2286000"/>
            <a:ext cx="4343400" cy="3721596"/>
          </a:xfrm>
        </p:spPr>
        <p:txBody>
          <a:bodyPr rtlCol="0">
            <a:noAutofit/>
          </a:bodyPr>
          <a:lstStyle/>
          <a:p>
            <a:pPr marL="0" indent="0" fontAlgn="auto">
              <a:spcAft>
                <a:spcPts val="0"/>
              </a:spcAft>
              <a:buFont typeface="Arial" pitchFamily="34" charset="0"/>
              <a:buNone/>
              <a:defRPr/>
            </a:pPr>
            <a:r>
              <a:rPr lang="en-US" altLang="zh-CN" sz="2200" dirty="0" smtClean="0">
                <a:latin typeface="Tahoma" pitchFamily="34" charset="0"/>
                <a:cs typeface="Tahoma" pitchFamily="34" charset="0"/>
              </a:rPr>
              <a:t>External nodes are leaves’ “dummy” children. If a new node is inserted, it will be placed in one of the external nodes.</a:t>
            </a:r>
          </a:p>
          <a:p>
            <a:pPr fontAlgn="auto">
              <a:spcAft>
                <a:spcPts val="0"/>
              </a:spcAft>
              <a:defRPr/>
            </a:pPr>
            <a:endParaRPr lang="en-US" altLang="zh-CN" sz="2200"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200" dirty="0" smtClean="0">
                <a:latin typeface="Tahoma" pitchFamily="34" charset="0"/>
                <a:cs typeface="Tahoma" pitchFamily="34" charset="0"/>
              </a:rPr>
              <a:t>External nodes are physically not exists in our tree, but  we will use external nodes to simplify some algorithms for operating in red black tree.</a:t>
            </a:r>
          </a:p>
          <a:p>
            <a:pPr fontAlgn="auto">
              <a:spcAft>
                <a:spcPts val="0"/>
              </a:spcAft>
              <a:defRPr/>
            </a:pPr>
            <a:endParaRPr lang="en-US" altLang="zh-CN" sz="2200" dirty="0" smtClean="0">
              <a:latin typeface="Tahoma" pitchFamily="34" charset="0"/>
              <a:cs typeface="Tahoma" pitchFamily="34" charset="0"/>
            </a:endParaRPr>
          </a:p>
        </p:txBody>
      </p:sp>
      <p:pic>
        <p:nvPicPr>
          <p:cNvPr id="40966" name="Picture 6" descr="leftist-2.gif"/>
          <p:cNvPicPr>
            <a:picLocks noChangeAspect="1"/>
          </p:cNvPicPr>
          <p:nvPr/>
        </p:nvPicPr>
        <p:blipFill>
          <a:blip r:embed="rId2" cstate="print"/>
          <a:srcRect/>
          <a:stretch>
            <a:fillRect/>
          </a:stretch>
        </p:blipFill>
        <p:spPr bwMode="auto">
          <a:xfrm>
            <a:off x="5289550" y="2209800"/>
            <a:ext cx="3854450" cy="39338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Red Black Tree Properties</a:t>
            </a:r>
            <a:endParaRPr lang="zh-CN" altLang="en-US" smtClean="0">
              <a:cs typeface="Tahoma" pitchFamily="34" charset="0"/>
            </a:endParaRPr>
          </a:p>
        </p:txBody>
      </p:sp>
      <p:sp>
        <p:nvSpPr>
          <p:cNvPr id="41987"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419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EFE9539-05D4-4BF1-A27D-C7F0C19F70FB}" type="slidenum">
              <a:rPr lang="en-US" altLang="en-US" sz="1400">
                <a:solidFill>
                  <a:schemeClr val="tx1"/>
                </a:solidFill>
                <a:latin typeface="Interstate"/>
              </a:rPr>
              <a:pPr/>
              <a:t>36</a:t>
            </a:fld>
            <a:endParaRPr lang="en-US" altLang="en-US" sz="1400">
              <a:solidFill>
                <a:schemeClr val="tx1"/>
              </a:solidFill>
              <a:latin typeface="Interstate"/>
            </a:endParaRPr>
          </a:p>
        </p:txBody>
      </p:sp>
      <p:sp>
        <p:nvSpPr>
          <p:cNvPr id="15364" name="Rectangle 3"/>
          <p:cNvSpPr>
            <a:spLocks noGrp="1" noChangeArrowheads="1"/>
          </p:cNvSpPr>
          <p:nvPr>
            <p:ph idx="1"/>
          </p:nvPr>
        </p:nvSpPr>
        <p:spPr/>
        <p:txBody>
          <a:bodyPr rtlCol="0">
            <a:normAutofit lnSpcReduction="10000"/>
          </a:bodyPr>
          <a:lstStyle/>
          <a:p>
            <a:pPr marL="0" indent="0" fontAlgn="auto">
              <a:spcAft>
                <a:spcPts val="0"/>
              </a:spcAft>
              <a:buFont typeface="Arial" pitchFamily="34" charset="0"/>
              <a:buNone/>
              <a:defRPr/>
            </a:pPr>
            <a:r>
              <a:rPr lang="en-US" altLang="zh-CN" sz="2400" dirty="0" smtClean="0">
                <a:latin typeface="Tahoma" pitchFamily="34" charset="0"/>
                <a:ea typeface="Tahoma" pitchFamily="34" charset="0"/>
                <a:cs typeface="Tahoma" pitchFamily="34" charset="0"/>
              </a:rPr>
              <a:t>A binary search tree is a red black tree if:</a:t>
            </a:r>
          </a:p>
          <a:p>
            <a:pPr marL="339725" indent="-339725" fontAlgn="auto">
              <a:spcAft>
                <a:spcPts val="0"/>
              </a:spcAft>
              <a:buFont typeface="Interstate" pitchFamily="2" charset="0"/>
              <a:buAutoNum type="arabicPeriod"/>
              <a:defRPr/>
            </a:pPr>
            <a:r>
              <a:rPr lang="en-US" altLang="zh-CN" dirty="0" smtClean="0">
                <a:latin typeface="Tahoma" pitchFamily="34" charset="0"/>
                <a:ea typeface="Tahoma" pitchFamily="34" charset="0"/>
                <a:cs typeface="Tahoma" pitchFamily="34" charset="0"/>
              </a:rPr>
              <a:t>Every node has a color, either red or black.</a:t>
            </a:r>
          </a:p>
          <a:p>
            <a:pPr marL="339725" indent="-339725" fontAlgn="auto">
              <a:spcAft>
                <a:spcPts val="0"/>
              </a:spcAft>
              <a:buFont typeface="Interstate" pitchFamily="2" charset="0"/>
              <a:buAutoNum type="arabicPeriod"/>
              <a:defRPr/>
            </a:pPr>
            <a:r>
              <a:rPr lang="en-US" altLang="zh-CN" dirty="0" smtClean="0">
                <a:latin typeface="Tahoma" pitchFamily="34" charset="0"/>
                <a:ea typeface="Tahoma" pitchFamily="34" charset="0"/>
                <a:cs typeface="Tahoma" pitchFamily="34" charset="0"/>
              </a:rPr>
              <a:t>Root is black by default.</a:t>
            </a:r>
          </a:p>
          <a:p>
            <a:pPr marL="339725" indent="-339725" fontAlgn="auto">
              <a:spcAft>
                <a:spcPts val="0"/>
              </a:spcAft>
              <a:buFont typeface="Interstate" pitchFamily="2" charset="0"/>
              <a:buAutoNum type="arabicPeriod"/>
              <a:defRPr/>
            </a:pPr>
            <a:r>
              <a:rPr lang="en-US" altLang="zh-CN" dirty="0" smtClean="0">
                <a:latin typeface="Tahoma" pitchFamily="34" charset="0"/>
                <a:ea typeface="Tahoma" pitchFamily="34" charset="0"/>
                <a:cs typeface="Tahoma" pitchFamily="34" charset="0"/>
              </a:rPr>
              <a:t>All external nodes are black.</a:t>
            </a:r>
          </a:p>
          <a:p>
            <a:pPr marL="339725" indent="-339725" fontAlgn="auto">
              <a:spcAft>
                <a:spcPts val="0"/>
              </a:spcAft>
              <a:buFont typeface="Interstate" pitchFamily="2" charset="0"/>
              <a:buAutoNum type="arabicPeriod"/>
              <a:defRPr/>
            </a:pPr>
            <a:r>
              <a:rPr lang="en-US" altLang="zh-CN" dirty="0" smtClean="0">
                <a:latin typeface="Tahoma" pitchFamily="34" charset="0"/>
                <a:ea typeface="Tahoma" pitchFamily="34" charset="0"/>
                <a:cs typeface="Tahoma" pitchFamily="34" charset="0"/>
              </a:rPr>
              <a:t>If a node is red, then both its children are black.</a:t>
            </a:r>
          </a:p>
          <a:p>
            <a:pPr marL="236538" indent="-236538" fontAlgn="auto">
              <a:spcAft>
                <a:spcPts val="0"/>
              </a:spcAft>
              <a:buFontTx/>
              <a:buChar char="•"/>
              <a:defRPr/>
            </a:pPr>
            <a:endParaRPr lang="en-US" altLang="zh-CN" dirty="0" smtClean="0">
              <a:latin typeface="Tahoma" pitchFamily="34" charset="0"/>
              <a:ea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ea typeface="Tahoma" pitchFamily="34" charset="0"/>
                <a:cs typeface="Tahoma" pitchFamily="34" charset="0"/>
              </a:rPr>
              <a:t>The 4</a:t>
            </a:r>
            <a:r>
              <a:rPr lang="en-US" altLang="zh-CN" sz="2400" baseline="30000" dirty="0" smtClean="0">
                <a:latin typeface="Tahoma" pitchFamily="34" charset="0"/>
                <a:ea typeface="Tahoma" pitchFamily="34" charset="0"/>
                <a:cs typeface="Tahoma" pitchFamily="34" charset="0"/>
              </a:rPr>
              <a:t>th</a:t>
            </a:r>
            <a:r>
              <a:rPr lang="en-US" altLang="zh-CN" sz="2400" dirty="0" smtClean="0">
                <a:latin typeface="Tahoma" pitchFamily="34" charset="0"/>
                <a:ea typeface="Tahoma" pitchFamily="34" charset="0"/>
                <a:cs typeface="Tahoma" pitchFamily="34" charset="0"/>
              </a:rPr>
              <a:t> property implies that:</a:t>
            </a:r>
            <a:endParaRPr lang="en-US" altLang="zh-CN" dirty="0" smtClean="0">
              <a:latin typeface="Tahoma" pitchFamily="34" charset="0"/>
              <a:ea typeface="Tahoma" pitchFamily="34" charset="0"/>
              <a:cs typeface="Tahoma" pitchFamily="34" charset="0"/>
            </a:endParaRPr>
          </a:p>
          <a:p>
            <a:pPr marL="236538" indent="-236538" fontAlgn="auto">
              <a:spcAft>
                <a:spcPts val="0"/>
              </a:spcAft>
              <a:buFontTx/>
              <a:buChar char="•"/>
              <a:defRPr/>
            </a:pPr>
            <a:r>
              <a:rPr lang="en-US" altLang="zh-CN" dirty="0" smtClean="0">
                <a:latin typeface="Tahoma" pitchFamily="34" charset="0"/>
                <a:ea typeface="Tahoma" pitchFamily="34" charset="0"/>
                <a:cs typeface="Tahoma" pitchFamily="34" charset="0"/>
              </a:rPr>
              <a:t>There is no red node has a red parent.</a:t>
            </a:r>
          </a:p>
          <a:p>
            <a:pPr marL="236538" indent="-236538" fontAlgn="auto">
              <a:spcAft>
                <a:spcPts val="0"/>
              </a:spcAft>
              <a:buFontTx/>
              <a:buChar char="•"/>
              <a:defRPr/>
            </a:pPr>
            <a:r>
              <a:rPr lang="en-US" altLang="zh-CN" dirty="0" smtClean="0">
                <a:latin typeface="Tahoma" pitchFamily="34" charset="0"/>
                <a:ea typeface="Tahoma" pitchFamily="34" charset="0"/>
                <a:cs typeface="Tahoma" pitchFamily="34" charset="0"/>
              </a:rPr>
              <a:t>Every simple path from a given node to any of its descendant external nodes contains the same number of black nodes.</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Red Black Tree Applications</a:t>
            </a:r>
            <a:endParaRPr lang="zh-CN" altLang="en-US" smtClean="0">
              <a:cs typeface="Tahoma" pitchFamily="34" charset="0"/>
            </a:endParaRPr>
          </a:p>
        </p:txBody>
      </p:sp>
      <p:sp>
        <p:nvSpPr>
          <p:cNvPr id="4301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4301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05F95B-F19A-4554-A4BF-61BD98565CFA}" type="slidenum">
              <a:rPr lang="en-US" altLang="en-US" sz="1400">
                <a:solidFill>
                  <a:schemeClr val="tx1"/>
                </a:solidFill>
                <a:latin typeface="Interstate"/>
              </a:rPr>
              <a:pPr/>
              <a:t>37</a:t>
            </a:fld>
            <a:endParaRPr lang="en-US" altLang="en-US" sz="1400">
              <a:solidFill>
                <a:schemeClr val="tx1"/>
              </a:solidFill>
              <a:latin typeface="Interstate"/>
            </a:endParaRPr>
          </a:p>
        </p:txBody>
      </p:sp>
      <p:sp>
        <p:nvSpPr>
          <p:cNvPr id="43013" name="Rectangle 3"/>
          <p:cNvSpPr>
            <a:spLocks noGrp="1" noChangeArrowheads="1"/>
          </p:cNvSpPr>
          <p:nvPr>
            <p:ph idx="1"/>
          </p:nvPr>
        </p:nvSpPr>
        <p:spPr/>
        <p:txBody>
          <a:bodyPr/>
          <a:lstStyle/>
          <a:p>
            <a:pPr marL="236538" indent="-236538">
              <a:buFontTx/>
              <a:buChar char="•"/>
            </a:pPr>
            <a:r>
              <a:rPr lang="en-US" altLang="zh-CN" smtClean="0">
                <a:latin typeface="Tahoma" pitchFamily="34" charset="0"/>
                <a:cs typeface="Tahoma" pitchFamily="34" charset="0"/>
              </a:rPr>
              <a:t>Red Black Trees offer worst case time guarantee for insertion, deletion, and search operations</a:t>
            </a:r>
          </a:p>
          <a:p>
            <a:pPr marL="236538" indent="-236538">
              <a:buFontTx/>
              <a:buChar char="•"/>
            </a:pPr>
            <a:endParaRPr lang="en-US" altLang="zh-CN" smtClean="0">
              <a:latin typeface="Tahoma" pitchFamily="34" charset="0"/>
              <a:cs typeface="Tahoma" pitchFamily="34" charset="0"/>
            </a:endParaRPr>
          </a:p>
          <a:p>
            <a:pPr marL="236538" indent="-236538">
              <a:buFontTx/>
              <a:buChar char="•"/>
            </a:pPr>
            <a:r>
              <a:rPr lang="en-US" altLang="zh-CN" smtClean="0">
                <a:latin typeface="Tahoma" pitchFamily="34" charset="0"/>
                <a:cs typeface="Tahoma" pitchFamily="34" charset="0"/>
              </a:rPr>
              <a:t>Red Black Trees are not only valuable in time-sensitive applications such as real-time applications</a:t>
            </a:r>
          </a:p>
          <a:p>
            <a:pPr marL="236538" indent="-236538">
              <a:buFontTx/>
              <a:buChar char="•"/>
            </a:pPr>
            <a:endParaRPr lang="en-US" altLang="zh-CN" smtClean="0">
              <a:latin typeface="Tahoma" pitchFamily="34" charset="0"/>
              <a:cs typeface="Tahoma" pitchFamily="34" charset="0"/>
            </a:endParaRPr>
          </a:p>
          <a:p>
            <a:pPr marL="236538" indent="-236538">
              <a:buFontTx/>
              <a:buChar char="•"/>
            </a:pPr>
            <a:r>
              <a:rPr lang="en-US" altLang="zh-CN" smtClean="0">
                <a:latin typeface="Tahoma" pitchFamily="34" charset="0"/>
                <a:cs typeface="Tahoma" pitchFamily="34" charset="0"/>
              </a:rPr>
              <a:t>Red Black Trees are preferred to be used as a building block in other data structures which provide worst-case guarantee</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Insertion</a:t>
            </a:r>
            <a:endParaRPr lang="zh-CN" altLang="en-US" smtClean="0">
              <a:latin typeface="Tahoma" pitchFamily="34" charset="0"/>
              <a:cs typeface="Tahoma" pitchFamily="34" charset="0"/>
            </a:endParaRPr>
          </a:p>
        </p:txBody>
      </p:sp>
      <p:sp>
        <p:nvSpPr>
          <p:cNvPr id="44035"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4403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E5C4A17-62C6-4002-A802-486B85FF8642}" type="slidenum">
              <a:rPr lang="en-US" altLang="en-US" sz="1400">
                <a:solidFill>
                  <a:schemeClr val="tx1"/>
                </a:solidFill>
                <a:latin typeface="Interstate"/>
              </a:rPr>
              <a:pPr/>
              <a:t>38</a:t>
            </a:fld>
            <a:endParaRPr lang="en-US" altLang="en-US" sz="1400">
              <a:solidFill>
                <a:schemeClr val="tx1"/>
              </a:solidFill>
              <a:latin typeface="Interstate"/>
            </a:endParaRPr>
          </a:p>
        </p:txBody>
      </p:sp>
      <p:sp>
        <p:nvSpPr>
          <p:cNvPr id="44037" name="Rectangle 3"/>
          <p:cNvSpPr>
            <a:spLocks noGrp="1" noChangeArrowheads="1"/>
          </p:cNvSpPr>
          <p:nvPr>
            <p:ph idx="1"/>
          </p:nvPr>
        </p:nvSpPr>
        <p:spPr/>
        <p:txBody>
          <a:bodyPr/>
          <a:lstStyle/>
          <a:p>
            <a:pPr marL="236538" indent="-236538">
              <a:buFontTx/>
              <a:buChar char="•"/>
            </a:pPr>
            <a:r>
              <a:rPr lang="en-US" altLang="zh-CN" sz="2200" smtClean="0">
                <a:latin typeface="Tahoma" pitchFamily="34" charset="0"/>
                <a:cs typeface="Tahoma" pitchFamily="34" charset="0"/>
              </a:rPr>
              <a:t>Insert a new node just like inserting in binary search tree (it should be located in one of the external nodes)</a:t>
            </a:r>
          </a:p>
          <a:p>
            <a:pPr marL="236538" indent="-236538">
              <a:buFontTx/>
              <a:buChar char="•"/>
            </a:pPr>
            <a:endParaRPr lang="en-US" altLang="zh-CN" sz="2200" smtClean="0">
              <a:latin typeface="Tahoma" pitchFamily="34" charset="0"/>
              <a:cs typeface="Tahoma" pitchFamily="34" charset="0"/>
            </a:endParaRPr>
          </a:p>
          <a:p>
            <a:pPr marL="236538" indent="-236538">
              <a:buFontTx/>
              <a:buChar char="•"/>
            </a:pPr>
            <a:r>
              <a:rPr lang="en-US" altLang="zh-CN" sz="2200" smtClean="0">
                <a:latin typeface="Tahoma" pitchFamily="34" charset="0"/>
                <a:cs typeface="Tahoma" pitchFamily="34" charset="0"/>
              </a:rPr>
              <a:t>That new node is red</a:t>
            </a:r>
          </a:p>
          <a:p>
            <a:pPr marL="236538" indent="-236538">
              <a:buFontTx/>
              <a:buChar char="•"/>
            </a:pPr>
            <a:endParaRPr lang="en-US" altLang="zh-CN" sz="2200" smtClean="0">
              <a:latin typeface="Tahoma" pitchFamily="34" charset="0"/>
              <a:cs typeface="Tahoma" pitchFamily="34" charset="0"/>
            </a:endParaRPr>
          </a:p>
          <a:p>
            <a:pPr marL="236538" indent="-236538">
              <a:buFontTx/>
              <a:buChar char="•"/>
            </a:pPr>
            <a:r>
              <a:rPr lang="en-US" altLang="zh-CN" sz="2200" smtClean="0">
                <a:latin typeface="Tahoma" pitchFamily="34" charset="0"/>
                <a:cs typeface="Tahoma" pitchFamily="34" charset="0"/>
              </a:rPr>
              <a:t>Fix any red black tree violation</a:t>
            </a:r>
          </a:p>
          <a:p>
            <a:pPr marL="693738" lvl="1" indent="-236538">
              <a:buFont typeface="Arial" pitchFamily="34" charset="0"/>
              <a:buChar char="•"/>
            </a:pPr>
            <a:r>
              <a:rPr lang="en-US" altLang="zh-CN" sz="2200" smtClean="0">
                <a:latin typeface="Tahoma" pitchFamily="34" charset="0"/>
                <a:cs typeface="Tahoma" pitchFamily="34" charset="0"/>
              </a:rPr>
              <a:t>If the parent is black, then no violation occurred.</a:t>
            </a:r>
          </a:p>
          <a:p>
            <a:pPr marL="693738" lvl="1" indent="-236538">
              <a:buFont typeface="Arial" pitchFamily="34" charset="0"/>
              <a:buChar char="•"/>
            </a:pPr>
            <a:r>
              <a:rPr lang="en-US" altLang="zh-CN" sz="2200" smtClean="0">
                <a:latin typeface="Tahoma" pitchFamily="34" charset="0"/>
                <a:cs typeface="Tahoma" pitchFamily="34" charset="0"/>
              </a:rPr>
              <a:t>If the parent is red, then violation occurred (no red node has red parent).</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45059"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4506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5B12219-EBDE-4075-B5BE-AA846FEA37BD}" type="slidenum">
              <a:rPr lang="en-US" altLang="en-US" sz="1400">
                <a:solidFill>
                  <a:schemeClr val="tx1"/>
                </a:solidFill>
                <a:latin typeface="Interstate"/>
              </a:rPr>
              <a:pPr/>
              <a:t>39</a:t>
            </a:fld>
            <a:endParaRPr lang="en-US" altLang="en-US" sz="1400">
              <a:solidFill>
                <a:schemeClr val="tx1"/>
              </a:solidFill>
              <a:latin typeface="Interstate"/>
            </a:endParaRPr>
          </a:p>
        </p:txBody>
      </p:sp>
      <p:sp>
        <p:nvSpPr>
          <p:cNvPr id="49156" name="Rectangle 3"/>
          <p:cNvSpPr>
            <a:spLocks noGrp="1" noChangeArrowheads="1"/>
          </p:cNvSpPr>
          <p:nvPr>
            <p:ph idx="1"/>
          </p:nvPr>
        </p:nvSpPr>
        <p:spPr/>
        <p:txBody>
          <a:bodyPr rtlCol="0">
            <a:normAutofit/>
          </a:bodyPr>
          <a:lstStyle/>
          <a:p>
            <a:pPr marL="0" indent="0" fontAlgn="auto">
              <a:spcAft>
                <a:spcPts val="0"/>
              </a:spcAft>
              <a:buFont typeface="Arial" pitchFamily="34" charset="0"/>
              <a:buNone/>
              <a:defRPr/>
            </a:pPr>
            <a:r>
              <a:rPr lang="en-US" altLang="zh-CN" sz="2200" b="1" dirty="0" smtClean="0">
                <a:latin typeface="Tahoma" pitchFamily="34" charset="0"/>
                <a:cs typeface="Tahoma" pitchFamily="34" charset="0"/>
              </a:rPr>
              <a:t>Fixing the violation</a:t>
            </a:r>
          </a:p>
          <a:p>
            <a:pPr marL="236538" indent="-236538" fontAlgn="auto">
              <a:spcAft>
                <a:spcPts val="0"/>
              </a:spcAft>
              <a:buFontTx/>
              <a:buChar char="•"/>
              <a:defRPr/>
            </a:pPr>
            <a:r>
              <a:rPr lang="en-US" altLang="zh-CN" sz="2200" dirty="0" smtClean="0">
                <a:latin typeface="Tahoma" pitchFamily="34" charset="0"/>
                <a:cs typeface="Tahoma" pitchFamily="34" charset="0"/>
              </a:rPr>
              <a:t>Let the new node be </a:t>
            </a:r>
            <a:r>
              <a:rPr lang="en-US" altLang="zh-CN" sz="2200" i="1" dirty="0" smtClean="0">
                <a:latin typeface="Tahoma" pitchFamily="34" charset="0"/>
                <a:cs typeface="Tahoma" pitchFamily="34" charset="0"/>
              </a:rPr>
              <a:t>q</a:t>
            </a:r>
            <a:r>
              <a:rPr lang="en-US" altLang="zh-CN" sz="2200" dirty="0" smtClean="0">
                <a:latin typeface="Tahoma" pitchFamily="34" charset="0"/>
                <a:cs typeface="Tahoma" pitchFamily="34" charset="0"/>
              </a:rPr>
              <a:t>, its parent be </a:t>
            </a:r>
            <a:r>
              <a:rPr lang="en-US" altLang="zh-CN" sz="2200" i="1" dirty="0" smtClean="0">
                <a:latin typeface="Tahoma" pitchFamily="34" charset="0"/>
                <a:cs typeface="Tahoma" pitchFamily="34" charset="0"/>
              </a:rPr>
              <a:t>p</a:t>
            </a:r>
            <a:r>
              <a:rPr lang="en-US" altLang="zh-CN" sz="2200" dirty="0" smtClean="0">
                <a:latin typeface="Tahoma" pitchFamily="34" charset="0"/>
                <a:cs typeface="Tahoma" pitchFamily="34" charset="0"/>
              </a:rPr>
              <a:t>, and sibling of parent be </a:t>
            </a:r>
            <a:r>
              <a:rPr lang="en-US" altLang="zh-CN" sz="2200" i="1" dirty="0" smtClean="0">
                <a:latin typeface="Tahoma" pitchFamily="34" charset="0"/>
                <a:cs typeface="Tahoma" pitchFamily="34" charset="0"/>
              </a:rPr>
              <a:t>s</a:t>
            </a:r>
            <a:r>
              <a:rPr lang="en-US" altLang="zh-CN" sz="2200" dirty="0" smtClean="0">
                <a:latin typeface="Tahoma" pitchFamily="34" charset="0"/>
                <a:cs typeface="Tahoma" pitchFamily="34" charset="0"/>
              </a:rPr>
              <a:t> (uncle of </a:t>
            </a:r>
            <a:r>
              <a:rPr lang="en-US" altLang="zh-CN" sz="2200" i="1" dirty="0" smtClean="0">
                <a:latin typeface="Tahoma" pitchFamily="34" charset="0"/>
                <a:cs typeface="Tahoma" pitchFamily="34" charset="0"/>
              </a:rPr>
              <a:t>q</a:t>
            </a:r>
            <a:r>
              <a:rPr lang="en-US" altLang="zh-CN" sz="2200" dirty="0" smtClean="0">
                <a:latin typeface="Tahoma" pitchFamily="34" charset="0"/>
                <a:cs typeface="Tahoma" pitchFamily="34" charset="0"/>
              </a:rPr>
              <a:t>). If parent doesn’t have sibling, then </a:t>
            </a:r>
            <a:r>
              <a:rPr lang="en-US" altLang="zh-CN" sz="2200" i="1" dirty="0" smtClean="0">
                <a:latin typeface="Tahoma" pitchFamily="34" charset="0"/>
                <a:cs typeface="Tahoma" pitchFamily="34" charset="0"/>
              </a:rPr>
              <a:t>s</a:t>
            </a:r>
            <a:r>
              <a:rPr lang="en-US" altLang="zh-CN" sz="2200" dirty="0" smtClean="0">
                <a:latin typeface="Tahoma" pitchFamily="34" charset="0"/>
                <a:cs typeface="Tahoma" pitchFamily="34" charset="0"/>
              </a:rPr>
              <a:t> is black (an external node is black).</a:t>
            </a:r>
          </a:p>
          <a:p>
            <a:pPr marL="236538" indent="-236538" fontAlgn="auto">
              <a:spcAft>
                <a:spcPts val="0"/>
              </a:spcAft>
              <a:buFontTx/>
              <a:buChar char="•"/>
              <a:defRPr/>
            </a:pPr>
            <a:r>
              <a:rPr lang="en-US" altLang="zh-CN" sz="2200" dirty="0" smtClean="0">
                <a:latin typeface="Tahoma" pitchFamily="34" charset="0"/>
                <a:cs typeface="Tahoma" pitchFamily="34" charset="0"/>
              </a:rPr>
              <a:t>If </a:t>
            </a:r>
            <a:r>
              <a:rPr lang="en-US" altLang="zh-CN" sz="2200" i="1" dirty="0" smtClean="0">
                <a:latin typeface="Tahoma" pitchFamily="34" charset="0"/>
                <a:cs typeface="Tahoma" pitchFamily="34" charset="0"/>
              </a:rPr>
              <a:t>s</a:t>
            </a:r>
            <a:r>
              <a:rPr lang="en-US" altLang="zh-CN" sz="2200" dirty="0" smtClean="0">
                <a:latin typeface="Tahoma" pitchFamily="34" charset="0"/>
                <a:cs typeface="Tahoma" pitchFamily="34" charset="0"/>
              </a:rPr>
              <a:t> is red, then change </a:t>
            </a:r>
            <a:r>
              <a:rPr lang="en-US" altLang="zh-CN" sz="2200" i="1" dirty="0" smtClean="0">
                <a:latin typeface="Tahoma" pitchFamily="34" charset="0"/>
                <a:cs typeface="Tahoma" pitchFamily="34" charset="0"/>
              </a:rPr>
              <a:t>p</a:t>
            </a:r>
            <a:r>
              <a:rPr lang="en-US" altLang="zh-CN" sz="2200" dirty="0" smtClean="0">
                <a:latin typeface="Tahoma" pitchFamily="34" charset="0"/>
                <a:cs typeface="Tahoma" pitchFamily="34" charset="0"/>
              </a:rPr>
              <a:t> and </a:t>
            </a:r>
            <a:r>
              <a:rPr lang="en-US" altLang="zh-CN" sz="2200" i="1" dirty="0" smtClean="0">
                <a:latin typeface="Tahoma" pitchFamily="34" charset="0"/>
                <a:cs typeface="Tahoma" pitchFamily="34" charset="0"/>
              </a:rPr>
              <a:t>s</a:t>
            </a:r>
            <a:r>
              <a:rPr lang="en-US" altLang="zh-CN" sz="2200" dirty="0" smtClean="0">
                <a:latin typeface="Tahoma" pitchFamily="34" charset="0"/>
                <a:cs typeface="Tahoma" pitchFamily="34" charset="0"/>
              </a:rPr>
              <a:t> to black and parent of </a:t>
            </a:r>
            <a:r>
              <a:rPr lang="en-US" altLang="zh-CN" sz="2200" i="1" dirty="0" smtClean="0">
                <a:latin typeface="Tahoma" pitchFamily="34" charset="0"/>
                <a:cs typeface="Tahoma" pitchFamily="34" charset="0"/>
              </a:rPr>
              <a:t>p</a:t>
            </a:r>
            <a:r>
              <a:rPr lang="en-US" altLang="zh-CN" sz="2200" dirty="0" smtClean="0">
                <a:latin typeface="Tahoma" pitchFamily="34" charset="0"/>
                <a:cs typeface="Tahoma" pitchFamily="34" charset="0"/>
              </a:rPr>
              <a:t> to red.</a:t>
            </a:r>
          </a:p>
          <a:p>
            <a:pPr marL="236538" indent="-236538" fontAlgn="auto">
              <a:spcAft>
                <a:spcPts val="0"/>
              </a:spcAft>
              <a:buFontTx/>
              <a:buChar char="•"/>
              <a:defRPr/>
            </a:pPr>
            <a:r>
              <a:rPr lang="en-US" altLang="zh-CN" sz="2200" dirty="0" smtClean="0">
                <a:latin typeface="Tahoma" pitchFamily="34" charset="0"/>
                <a:cs typeface="Tahoma" pitchFamily="34" charset="0"/>
              </a:rPr>
              <a:t>If </a:t>
            </a:r>
            <a:r>
              <a:rPr lang="en-US" altLang="zh-CN" sz="2200" i="1" dirty="0" smtClean="0">
                <a:latin typeface="Tahoma" pitchFamily="34" charset="0"/>
                <a:cs typeface="Tahoma" pitchFamily="34" charset="0"/>
              </a:rPr>
              <a:t>s</a:t>
            </a:r>
            <a:r>
              <a:rPr lang="en-US" altLang="zh-CN" sz="2200" dirty="0" smtClean="0">
                <a:latin typeface="Tahoma" pitchFamily="34" charset="0"/>
                <a:cs typeface="Tahoma" pitchFamily="34" charset="0"/>
              </a:rPr>
              <a:t> is black, do rotation (single or double), change the last rotation pivot be black and their child be red.</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Binary Search Tree Review</a:t>
            </a:r>
            <a:endParaRPr lang="zh-CN" altLang="en-US" smtClean="0">
              <a:latin typeface="Tahoma" pitchFamily="34" charset="0"/>
              <a:cs typeface="Tahoma" pitchFamily="34" charset="0"/>
            </a:endParaRPr>
          </a:p>
        </p:txBody>
      </p:sp>
      <p:sp>
        <p:nvSpPr>
          <p:cNvPr id="9219"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922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94CFCE2-9E5C-43E3-931E-4FED0BEB9E17}" type="slidenum">
              <a:rPr lang="en-US" altLang="en-US" sz="1400">
                <a:solidFill>
                  <a:schemeClr val="tx1"/>
                </a:solidFill>
                <a:latin typeface="Interstate"/>
              </a:rPr>
              <a:pPr/>
              <a:t>4</a:t>
            </a:fld>
            <a:endParaRPr lang="en-US" altLang="en-US" sz="1400">
              <a:solidFill>
                <a:schemeClr val="tx1"/>
              </a:solidFill>
              <a:latin typeface="Interstate"/>
            </a:endParaRPr>
          </a:p>
        </p:txBody>
      </p:sp>
      <p:sp>
        <p:nvSpPr>
          <p:cNvPr id="9221" name="Rectangle 3"/>
          <p:cNvSpPr>
            <a:spLocks noGrp="1" noChangeArrowheads="1"/>
          </p:cNvSpPr>
          <p:nvPr>
            <p:ph idx="1"/>
          </p:nvPr>
        </p:nvSpPr>
        <p:spPr/>
        <p:txBody>
          <a:bodyPr/>
          <a:lstStyle/>
          <a:p>
            <a:pPr marL="236538" indent="-236538">
              <a:buFontTx/>
              <a:buChar char="•"/>
            </a:pPr>
            <a:r>
              <a:rPr lang="en-US" altLang="zh-CN" smtClean="0">
                <a:latin typeface="Tahoma" pitchFamily="34" charset="0"/>
                <a:cs typeface="Tahoma" pitchFamily="34" charset="0"/>
              </a:rPr>
              <a:t>The height of Binary Search Tree can be as large as N-1 (when the BST is skewed)</a:t>
            </a:r>
          </a:p>
          <a:p>
            <a:pPr marL="236538" indent="-236538">
              <a:buFontTx/>
              <a:buChar char="•"/>
            </a:pPr>
            <a:endParaRPr lang="en-US" altLang="zh-CN" smtClean="0">
              <a:latin typeface="Tahoma" pitchFamily="34" charset="0"/>
              <a:cs typeface="Tahoma" pitchFamily="34" charset="0"/>
            </a:endParaRPr>
          </a:p>
          <a:p>
            <a:pPr marL="236538" indent="-236538">
              <a:buFontTx/>
              <a:buChar char="•"/>
            </a:pPr>
            <a:r>
              <a:rPr lang="en-US" altLang="zh-CN" smtClean="0">
                <a:latin typeface="Tahoma" pitchFamily="34" charset="0"/>
                <a:cs typeface="Tahoma" pitchFamily="34" charset="0"/>
              </a:rPr>
              <a:t>The time needed to perform insertion, deletion, searching or many other operations are depend on the tree’s height, this means they can be O(n) in worst case</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46083" name="Footer Placeholder 8"/>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4608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957E185-D1BF-4703-A386-B8E709C91A04}" type="slidenum">
              <a:rPr lang="en-US" altLang="en-US" sz="1400">
                <a:solidFill>
                  <a:schemeClr val="tx1"/>
                </a:solidFill>
                <a:latin typeface="Interstate"/>
              </a:rPr>
              <a:pPr/>
              <a:t>40</a:t>
            </a:fld>
            <a:endParaRPr lang="en-US" altLang="en-US" sz="1400">
              <a:solidFill>
                <a:schemeClr val="tx1"/>
              </a:solidFill>
              <a:latin typeface="Interstate"/>
            </a:endParaRPr>
          </a:p>
        </p:txBody>
      </p:sp>
      <p:sp>
        <p:nvSpPr>
          <p:cNvPr id="1030" name="Rectangle 3"/>
          <p:cNvSpPr>
            <a:spLocks noGrp="1" noChangeArrowheads="1"/>
          </p:cNvSpPr>
          <p:nvPr>
            <p:ph idx="1"/>
          </p:nvPr>
        </p:nvSpPr>
        <p:spPr/>
        <p:txBody>
          <a:bodyPr rtlCol="0">
            <a:normAutofit lnSpcReduction="10000"/>
          </a:bodyPr>
          <a:lstStyle/>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cs typeface="Tahoma" pitchFamily="34" charset="0"/>
              </a:rPr>
              <a:t>The new inserted node is X. X’s parent is black, so no violation occurred.</a:t>
            </a:r>
            <a:endParaRPr lang="en-US" altLang="zh-CN" dirty="0" smtClean="0">
              <a:latin typeface="Tahoma" pitchFamily="34" charset="0"/>
              <a:cs typeface="Tahoma" pitchFamily="34" charset="0"/>
            </a:endParaRPr>
          </a:p>
        </p:txBody>
      </p:sp>
      <p:graphicFrame>
        <p:nvGraphicFramePr>
          <p:cNvPr id="46086" name="Object 2"/>
          <p:cNvGraphicFramePr>
            <a:graphicFrameLocks noChangeAspect="1"/>
          </p:cNvGraphicFramePr>
          <p:nvPr/>
        </p:nvGraphicFramePr>
        <p:xfrm>
          <a:off x="1600200" y="2628900"/>
          <a:ext cx="1752600" cy="2171700"/>
        </p:xfrm>
        <a:graphic>
          <a:graphicData uri="http://schemas.openxmlformats.org/presentationml/2006/ole">
            <mc:AlternateContent xmlns:mc="http://schemas.openxmlformats.org/markup-compatibility/2006">
              <mc:Choice xmlns:v="urn:schemas-microsoft-com:vml" Requires="v">
                <p:oleObj spid="_x0000_s46088" name="Visio" r:id="rId3" imgW="1752562" imgH="1994649" progId="">
                  <p:embed/>
                </p:oleObj>
              </mc:Choice>
              <mc:Fallback>
                <p:oleObj name="Visio" r:id="rId3" imgW="1752562" imgH="1994649"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28900"/>
                        <a:ext cx="17526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7" name="Object 3"/>
          <p:cNvGraphicFramePr>
            <a:graphicFrameLocks noChangeAspect="1"/>
          </p:cNvGraphicFramePr>
          <p:nvPr/>
        </p:nvGraphicFramePr>
        <p:xfrm>
          <a:off x="5722938" y="2555875"/>
          <a:ext cx="1889125" cy="2320925"/>
        </p:xfrm>
        <a:graphic>
          <a:graphicData uri="http://schemas.openxmlformats.org/presentationml/2006/ole">
            <mc:AlternateContent xmlns:mc="http://schemas.openxmlformats.org/markup-compatibility/2006">
              <mc:Choice xmlns:v="urn:schemas-microsoft-com:vml" Requires="v">
                <p:oleObj spid="_x0000_s46089" name="Visio" r:id="rId5" imgW="1889722" imgH="2131809" progId="">
                  <p:embed/>
                </p:oleObj>
              </mc:Choice>
              <mc:Fallback>
                <p:oleObj name="Visio" r:id="rId5" imgW="1889722" imgH="2131809"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2938" y="2555875"/>
                        <a:ext cx="1889125"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8" name="Text Box 6"/>
          <p:cNvSpPr txBox="1">
            <a:spLocks noChangeArrowheads="1"/>
          </p:cNvSpPr>
          <p:nvPr/>
        </p:nvSpPr>
        <p:spPr bwMode="auto">
          <a:xfrm>
            <a:off x="4117975" y="3903663"/>
            <a:ext cx="390525" cy="338137"/>
          </a:xfrm>
          <a:prstGeom prst="rect">
            <a:avLst/>
          </a:prstGeom>
          <a:noFill/>
          <a:ln w="9525" algn="ctr">
            <a:noFill/>
            <a:miter lim="800000"/>
            <a:headEnd/>
            <a:tailEnd/>
          </a:ln>
        </p:spPr>
        <p:txBody>
          <a:bodyPr wrap="none">
            <a:spAutoFit/>
          </a:bodyPr>
          <a:lstStyle/>
          <a:p>
            <a:r>
              <a:rPr lang="en-US" altLang="en-US" sz="1600" b="1"/>
              <a:t>or</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47107"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4710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B6712FD-D801-419A-A02A-D6CB9288CCDA}" type="slidenum">
              <a:rPr lang="en-US" altLang="en-US" sz="1400">
                <a:solidFill>
                  <a:schemeClr val="tx1"/>
                </a:solidFill>
                <a:latin typeface="Interstate"/>
              </a:rPr>
              <a:pPr/>
              <a:t>41</a:t>
            </a:fld>
            <a:endParaRPr lang="en-US" altLang="en-US" sz="1400">
              <a:solidFill>
                <a:schemeClr val="tx1"/>
              </a:solidFill>
              <a:latin typeface="Interstate"/>
            </a:endParaRPr>
          </a:p>
        </p:txBody>
      </p:sp>
      <p:sp>
        <p:nvSpPr>
          <p:cNvPr id="2053" name="Rectangle 3"/>
          <p:cNvSpPr>
            <a:spLocks noGrp="1" noChangeArrowheads="1"/>
          </p:cNvSpPr>
          <p:nvPr>
            <p:ph idx="1"/>
          </p:nvPr>
        </p:nvSpPr>
        <p:spPr/>
        <p:txBody>
          <a:bodyPr rtlCol="0">
            <a:normAutofit/>
          </a:bodyPr>
          <a:lstStyle/>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200" dirty="0" smtClean="0">
                <a:latin typeface="Tahoma" pitchFamily="34" charset="0"/>
                <a:cs typeface="Tahoma" pitchFamily="34" charset="0"/>
              </a:rPr>
              <a:t>The new inserted node is X (or Z in the right picture). Its parent is red, so violation occurred. Its uncle (sibling of its parent) is red, so change its parent and its uncle to black and change its grandparent to red.</a:t>
            </a:r>
          </a:p>
        </p:txBody>
      </p:sp>
      <p:graphicFrame>
        <p:nvGraphicFramePr>
          <p:cNvPr id="47110" name="Object 4"/>
          <p:cNvGraphicFramePr>
            <a:graphicFrameLocks noChangeAspect="1"/>
          </p:cNvGraphicFramePr>
          <p:nvPr/>
        </p:nvGraphicFramePr>
        <p:xfrm>
          <a:off x="736600" y="2209800"/>
          <a:ext cx="7669213" cy="2381250"/>
        </p:xfrm>
        <a:graphic>
          <a:graphicData uri="http://schemas.openxmlformats.org/presentationml/2006/ole">
            <mc:AlternateContent xmlns:mc="http://schemas.openxmlformats.org/markup-compatibility/2006">
              <mc:Choice xmlns:v="urn:schemas-microsoft-com:vml" Requires="v">
                <p:oleObj spid="_x0000_s47111" name="Visio" r:id="rId3" imgW="10202990" imgH="2908821" progId="">
                  <p:embed/>
                </p:oleObj>
              </mc:Choice>
              <mc:Fallback>
                <p:oleObj name="Visio" r:id="rId3" imgW="10202990" imgH="290882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2209800"/>
                        <a:ext cx="7669213"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48131"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COMOP6048 </a:t>
            </a:r>
            <a:r>
              <a:rPr lang="id-ID" altLang="en-US" sz="1400">
                <a:solidFill>
                  <a:schemeClr val="tx1"/>
                </a:solidFill>
                <a:latin typeface="Interstate"/>
              </a:rPr>
              <a:t>- Data Structure</a:t>
            </a:r>
          </a:p>
        </p:txBody>
      </p:sp>
      <p:sp>
        <p:nvSpPr>
          <p:cNvPr id="4813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4A39C2B-0032-4464-921B-D22CBBD7CA8F}" type="slidenum">
              <a:rPr lang="en-US" altLang="en-US" sz="1400">
                <a:solidFill>
                  <a:schemeClr val="tx1"/>
                </a:solidFill>
                <a:latin typeface="Interstate"/>
              </a:rPr>
              <a:pPr/>
              <a:t>42</a:t>
            </a:fld>
            <a:endParaRPr lang="en-US" altLang="en-US" sz="1400">
              <a:solidFill>
                <a:schemeClr val="tx1"/>
              </a:solidFill>
              <a:latin typeface="Interstate"/>
            </a:endParaRPr>
          </a:p>
        </p:txBody>
      </p:sp>
      <p:sp>
        <p:nvSpPr>
          <p:cNvPr id="3077" name="Rectangle 3"/>
          <p:cNvSpPr>
            <a:spLocks noGrp="1" noChangeArrowheads="1"/>
          </p:cNvSpPr>
          <p:nvPr>
            <p:ph idx="1"/>
          </p:nvPr>
        </p:nvSpPr>
        <p:spPr/>
        <p:txBody>
          <a:bodyPr rtlCol="0">
            <a:normAutofit fontScale="92500"/>
          </a:bodyPr>
          <a:lstStyle/>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200" dirty="0" smtClean="0">
                <a:latin typeface="Tahoma" pitchFamily="34" charset="0"/>
                <a:cs typeface="Tahoma" pitchFamily="34" charset="0"/>
              </a:rPr>
              <a:t>The new inserted node is X (or Z in the right picture). Its parent is red, so violation occurred. Its uncle (sibling of its parent) is black and path to its parent is the same with path to its grandparent (left-left or right-right), so </a:t>
            </a:r>
            <a:r>
              <a:rPr lang="en-US" altLang="zh-CN" sz="2200" b="1" dirty="0" smtClean="0">
                <a:latin typeface="Tahoma" pitchFamily="34" charset="0"/>
                <a:cs typeface="Tahoma" pitchFamily="34" charset="0"/>
              </a:rPr>
              <a:t>single rotate</a:t>
            </a:r>
            <a:r>
              <a:rPr lang="en-US" altLang="zh-CN" sz="2200" dirty="0" smtClean="0">
                <a:latin typeface="Tahoma" pitchFamily="34" charset="0"/>
                <a:cs typeface="Tahoma" pitchFamily="34" charset="0"/>
              </a:rPr>
              <a:t> at its grandparent and change its parent to black and its sibling (ex-grandparent) to red.</a:t>
            </a:r>
          </a:p>
        </p:txBody>
      </p:sp>
      <p:graphicFrame>
        <p:nvGraphicFramePr>
          <p:cNvPr id="48134" name="Object 3"/>
          <p:cNvGraphicFramePr>
            <a:graphicFrameLocks noChangeAspect="1"/>
          </p:cNvGraphicFramePr>
          <p:nvPr/>
        </p:nvGraphicFramePr>
        <p:xfrm>
          <a:off x="1743075" y="2152650"/>
          <a:ext cx="5657850" cy="2343150"/>
        </p:xfrm>
        <a:graphic>
          <a:graphicData uri="http://schemas.openxmlformats.org/presentationml/2006/ole">
            <mc:AlternateContent xmlns:mc="http://schemas.openxmlformats.org/markup-compatibility/2006">
              <mc:Choice xmlns:v="urn:schemas-microsoft-com:vml" Requires="v">
                <p:oleObj spid="_x0000_s48135" name="Visio" r:id="rId3" imgW="7719022" imgH="2935224" progId="">
                  <p:embed/>
                </p:oleObj>
              </mc:Choice>
              <mc:Fallback>
                <p:oleObj name="Visio" r:id="rId3" imgW="7719022" imgH="2935224"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2152650"/>
                        <a:ext cx="5657850"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49155"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4915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3BB18B3-EC9B-4314-ACEF-E23934C2185A}" type="slidenum">
              <a:rPr lang="en-US" altLang="en-US" sz="1400">
                <a:solidFill>
                  <a:schemeClr val="tx1"/>
                </a:solidFill>
                <a:latin typeface="Interstate"/>
              </a:rPr>
              <a:pPr/>
              <a:t>43</a:t>
            </a:fld>
            <a:endParaRPr lang="en-US" altLang="en-US" sz="1400">
              <a:solidFill>
                <a:schemeClr val="tx1"/>
              </a:solidFill>
              <a:latin typeface="Interstate"/>
            </a:endParaRPr>
          </a:p>
        </p:txBody>
      </p:sp>
      <p:sp>
        <p:nvSpPr>
          <p:cNvPr id="4101" name="Rectangle 3"/>
          <p:cNvSpPr>
            <a:spLocks noGrp="1" noChangeArrowheads="1"/>
          </p:cNvSpPr>
          <p:nvPr>
            <p:ph idx="1"/>
          </p:nvPr>
        </p:nvSpPr>
        <p:spPr>
          <a:xfrm>
            <a:off x="914400" y="2286000"/>
            <a:ext cx="7848600" cy="4114800"/>
          </a:xfrm>
        </p:spPr>
        <p:txBody>
          <a:bodyPr rtlCol="0">
            <a:normAutofit fontScale="92500" lnSpcReduction="20000"/>
          </a:bodyPr>
          <a:lstStyle/>
          <a:p>
            <a:pPr fontAlgn="auto">
              <a:lnSpc>
                <a:spcPct val="110000"/>
              </a:lnSpc>
              <a:spcAft>
                <a:spcPts val="0"/>
              </a:spcAft>
              <a:defRPr/>
            </a:pPr>
            <a:endParaRPr lang="en-US" altLang="zh-CN" dirty="0" smtClean="0">
              <a:latin typeface="Tahoma" pitchFamily="34" charset="0"/>
              <a:cs typeface="Tahoma" pitchFamily="34" charset="0"/>
            </a:endParaRPr>
          </a:p>
          <a:p>
            <a:pPr fontAlgn="auto">
              <a:lnSpc>
                <a:spcPct val="110000"/>
              </a:lnSpc>
              <a:spcAft>
                <a:spcPts val="0"/>
              </a:spcAft>
              <a:defRPr/>
            </a:pPr>
            <a:endParaRPr lang="en-US" altLang="zh-CN" dirty="0" smtClean="0">
              <a:latin typeface="Tahoma" pitchFamily="34" charset="0"/>
              <a:cs typeface="Tahoma" pitchFamily="34" charset="0"/>
            </a:endParaRPr>
          </a:p>
          <a:p>
            <a:pPr fontAlgn="auto">
              <a:lnSpc>
                <a:spcPct val="110000"/>
              </a:lnSpc>
              <a:spcAft>
                <a:spcPts val="0"/>
              </a:spcAft>
              <a:defRPr/>
            </a:pPr>
            <a:endParaRPr lang="en-US" altLang="zh-CN" dirty="0" smtClean="0">
              <a:latin typeface="Tahoma" pitchFamily="34" charset="0"/>
              <a:cs typeface="Tahoma" pitchFamily="34" charset="0"/>
            </a:endParaRPr>
          </a:p>
          <a:p>
            <a:pPr fontAlgn="auto">
              <a:lnSpc>
                <a:spcPct val="110000"/>
              </a:lnSpc>
              <a:spcAft>
                <a:spcPts val="0"/>
              </a:spcAft>
              <a:defRPr/>
            </a:pPr>
            <a:endParaRPr lang="en-US" altLang="zh-CN" dirty="0" smtClean="0">
              <a:latin typeface="Tahoma" pitchFamily="34" charset="0"/>
              <a:cs typeface="Tahoma" pitchFamily="34" charset="0"/>
            </a:endParaRPr>
          </a:p>
          <a:p>
            <a:pPr fontAlgn="auto">
              <a:lnSpc>
                <a:spcPct val="110000"/>
              </a:lnSpc>
              <a:spcAft>
                <a:spcPts val="0"/>
              </a:spcAft>
              <a:defRPr/>
            </a:pPr>
            <a:endParaRPr lang="en-US" altLang="zh-CN" dirty="0" smtClean="0">
              <a:latin typeface="Tahoma" pitchFamily="34" charset="0"/>
              <a:cs typeface="Tahoma" pitchFamily="34" charset="0"/>
            </a:endParaRPr>
          </a:p>
          <a:p>
            <a:pPr fontAlgn="auto">
              <a:lnSpc>
                <a:spcPct val="110000"/>
              </a:lnSpc>
              <a:spcAft>
                <a:spcPts val="0"/>
              </a:spcAft>
              <a:defRPr/>
            </a:pPr>
            <a:endParaRPr lang="en-US" altLang="zh-CN" dirty="0" smtClean="0">
              <a:latin typeface="Tahoma" pitchFamily="34" charset="0"/>
              <a:cs typeface="Tahoma" pitchFamily="34" charset="0"/>
            </a:endParaRPr>
          </a:p>
          <a:p>
            <a:pPr fontAlgn="auto">
              <a:lnSpc>
                <a:spcPct val="110000"/>
              </a:lnSpc>
              <a:spcAft>
                <a:spcPts val="0"/>
              </a:spcAft>
              <a:defRPr/>
            </a:pPr>
            <a:endParaRPr lang="en-US" altLang="zh-CN" dirty="0" smtClean="0">
              <a:latin typeface="Tahoma" pitchFamily="34" charset="0"/>
              <a:cs typeface="Tahoma" pitchFamily="34" charset="0"/>
            </a:endParaRPr>
          </a:p>
          <a:p>
            <a:pPr marL="0" indent="0" fontAlgn="auto">
              <a:lnSpc>
                <a:spcPct val="110000"/>
              </a:lnSpc>
              <a:spcAft>
                <a:spcPts val="0"/>
              </a:spcAft>
              <a:buFont typeface="Arial" pitchFamily="34" charset="0"/>
              <a:buNone/>
              <a:defRPr/>
            </a:pPr>
            <a:r>
              <a:rPr lang="en-US" altLang="zh-CN" dirty="0" smtClean="0">
                <a:latin typeface="Tahoma" pitchFamily="34" charset="0"/>
                <a:cs typeface="Tahoma" pitchFamily="34" charset="0"/>
              </a:rPr>
              <a:t>The new inserted node is X (or Z in the right picture). Its parent is red, so violation occurred. Its uncle (sibling of its parent) is black and path to its parent is different with path to its grandparent (left-right or right-left), so </a:t>
            </a:r>
            <a:r>
              <a:rPr lang="en-US" altLang="zh-CN" b="1" dirty="0" smtClean="0">
                <a:latin typeface="Tahoma" pitchFamily="34" charset="0"/>
                <a:cs typeface="Tahoma" pitchFamily="34" charset="0"/>
              </a:rPr>
              <a:t>double rotate</a:t>
            </a:r>
            <a:r>
              <a:rPr lang="en-US" altLang="zh-CN" dirty="0" smtClean="0">
                <a:latin typeface="Tahoma" pitchFamily="34" charset="0"/>
                <a:cs typeface="Tahoma" pitchFamily="34" charset="0"/>
              </a:rPr>
              <a:t> at its parent and at its grandparent (just like in AVL tree). Change the last rotation pivot to black and their children to red.</a:t>
            </a:r>
          </a:p>
        </p:txBody>
      </p:sp>
      <p:graphicFrame>
        <p:nvGraphicFramePr>
          <p:cNvPr id="49158" name="Object 3"/>
          <p:cNvGraphicFramePr>
            <a:graphicFrameLocks noChangeAspect="1"/>
          </p:cNvGraphicFramePr>
          <p:nvPr/>
        </p:nvGraphicFramePr>
        <p:xfrm>
          <a:off x="1762125" y="2133600"/>
          <a:ext cx="5618163" cy="2343150"/>
        </p:xfrm>
        <a:graphic>
          <a:graphicData uri="http://schemas.openxmlformats.org/presentationml/2006/ole">
            <mc:AlternateContent xmlns:mc="http://schemas.openxmlformats.org/markup-compatibility/2006">
              <mc:Choice xmlns:v="urn:schemas-microsoft-com:vml" Requires="v">
                <p:oleObj spid="_x0000_s49159" name="Visio" r:id="rId3" imgW="7669301" imgH="2935224" progId="">
                  <p:embed/>
                </p:oleObj>
              </mc:Choice>
              <mc:Fallback>
                <p:oleObj name="Visio" r:id="rId3" imgW="7669301" imgH="2935224"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2133600"/>
                        <a:ext cx="5618163"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50179"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5018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F77689E-D04C-43DA-A627-555CDB33157B}" type="slidenum">
              <a:rPr lang="en-US" altLang="en-US" sz="1400">
                <a:solidFill>
                  <a:schemeClr val="tx1"/>
                </a:solidFill>
                <a:latin typeface="Interstate"/>
              </a:rPr>
              <a:pPr/>
              <a:t>44</a:t>
            </a:fld>
            <a:endParaRPr lang="en-US" altLang="en-US" sz="1400">
              <a:solidFill>
                <a:schemeClr val="tx1"/>
              </a:solidFill>
              <a:latin typeface="Interstate"/>
            </a:endParaRPr>
          </a:p>
        </p:txBody>
      </p:sp>
      <p:sp>
        <p:nvSpPr>
          <p:cNvPr id="2" name="Rectangle 3"/>
          <p:cNvSpPr>
            <a:spLocks noGrp="1" noChangeArrowheads="1"/>
          </p:cNvSpPr>
          <p:nvPr>
            <p:ph idx="1"/>
          </p:nvPr>
        </p:nvSpPr>
        <p:spPr/>
        <p:txBody>
          <a:bodyPr rtlCol="0">
            <a:normAutofit/>
          </a:bodyPr>
          <a:lstStyle/>
          <a:p>
            <a:pPr marL="236538" indent="-236538" fontAlgn="auto">
              <a:spcAft>
                <a:spcPts val="0"/>
              </a:spcAft>
              <a:buFontTx/>
              <a:buChar char="•"/>
              <a:defRPr/>
            </a:pPr>
            <a:r>
              <a:rPr lang="en-US" altLang="zh-CN" dirty="0" smtClean="0">
                <a:latin typeface="Tahoma" pitchFamily="34" charset="0"/>
                <a:cs typeface="Tahoma" pitchFamily="34" charset="0"/>
              </a:rPr>
              <a:t>Deleting a node is just like deleting in binary search tree</a:t>
            </a:r>
          </a:p>
          <a:p>
            <a:pPr marL="0" indent="0" fontAlgn="auto">
              <a:spcAft>
                <a:spcPts val="0"/>
              </a:spcAft>
              <a:buFont typeface="Arial" pitchFamily="34" charset="0"/>
              <a:buNone/>
              <a:defRPr/>
            </a:pPr>
            <a:r>
              <a:rPr lang="en-US" altLang="zh-CN" dirty="0">
                <a:latin typeface="Tahoma" pitchFamily="34" charset="0"/>
                <a:cs typeface="Tahoma" pitchFamily="34" charset="0"/>
              </a:rPr>
              <a:t> </a:t>
            </a:r>
            <a:r>
              <a:rPr lang="en-US" altLang="zh-CN" dirty="0" smtClean="0">
                <a:latin typeface="Tahoma" pitchFamily="34" charset="0"/>
                <a:cs typeface="Tahoma" pitchFamily="34" charset="0"/>
              </a:rPr>
              <a:t>  (if it is a node with two children, find the maximum element in its </a:t>
            </a:r>
          </a:p>
          <a:p>
            <a:pPr marL="0" indent="0" fontAlgn="auto">
              <a:spcAft>
                <a:spcPts val="0"/>
              </a:spcAft>
              <a:buFont typeface="Arial" pitchFamily="34" charset="0"/>
              <a:buNone/>
              <a:defRPr/>
            </a:pPr>
            <a:r>
              <a:rPr lang="en-US" altLang="zh-CN" dirty="0">
                <a:latin typeface="Tahoma" pitchFamily="34" charset="0"/>
                <a:cs typeface="Tahoma" pitchFamily="34" charset="0"/>
              </a:rPr>
              <a:t> </a:t>
            </a:r>
            <a:r>
              <a:rPr lang="en-US" altLang="zh-CN" dirty="0" smtClean="0">
                <a:latin typeface="Tahoma" pitchFamily="34" charset="0"/>
                <a:cs typeface="Tahoma" pitchFamily="34" charset="0"/>
              </a:rPr>
              <a:t>  left sub-tree or minimum element in its right sub-tree).</a:t>
            </a:r>
          </a:p>
          <a:p>
            <a:pPr marL="236538" indent="-236538" fontAlgn="auto">
              <a:spcAft>
                <a:spcPts val="0"/>
              </a:spcAft>
              <a:buFontTx/>
              <a:buChar char="•"/>
              <a:defRPr/>
            </a:pPr>
            <a:r>
              <a:rPr lang="en-US" altLang="zh-CN" dirty="0" smtClean="0">
                <a:latin typeface="Tahoma" pitchFamily="34" charset="0"/>
                <a:cs typeface="Tahoma" pitchFamily="34" charset="0"/>
              </a:rPr>
              <a:t>Let the node to be deleted be M, and its child be C.</a:t>
            </a:r>
          </a:p>
          <a:p>
            <a:pPr marL="236538" indent="-236538" fontAlgn="auto">
              <a:spcAft>
                <a:spcPts val="0"/>
              </a:spcAft>
              <a:buFontTx/>
              <a:buChar char="•"/>
              <a:defRPr/>
            </a:pPr>
            <a:r>
              <a:rPr lang="en-US" altLang="zh-CN" dirty="0" smtClean="0">
                <a:latin typeface="Tahoma" pitchFamily="34" charset="0"/>
                <a:cs typeface="Tahoma" pitchFamily="34" charset="0"/>
              </a:rPr>
              <a:t>If M is red, then simply replace it with C which must be black by definition.</a:t>
            </a:r>
          </a:p>
          <a:p>
            <a:pPr marL="236538" indent="-236538" fontAlgn="auto">
              <a:spcAft>
                <a:spcPts val="0"/>
              </a:spcAft>
              <a:buFontTx/>
              <a:buChar char="•"/>
              <a:defRPr/>
            </a:pPr>
            <a:r>
              <a:rPr lang="en-US" altLang="zh-CN" dirty="0" smtClean="0">
                <a:latin typeface="Tahoma" pitchFamily="34" charset="0"/>
                <a:cs typeface="Tahoma" pitchFamily="34" charset="0"/>
              </a:rPr>
              <a:t>If M is black and C is red, replace it with C and recolor C with black.</a:t>
            </a:r>
          </a:p>
          <a:p>
            <a:pPr marL="236538" indent="-236538" fontAlgn="auto">
              <a:spcAft>
                <a:spcPts val="0"/>
              </a:spcAft>
              <a:buFontTx/>
              <a:buChar char="•"/>
              <a:defRPr/>
            </a:pPr>
            <a:r>
              <a:rPr lang="en-US" altLang="zh-CN" dirty="0" smtClean="0">
                <a:latin typeface="Tahoma" pitchFamily="34" charset="0"/>
                <a:cs typeface="Tahoma" pitchFamily="34" charset="0"/>
              </a:rPr>
              <a:t>What if M and C are black?</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51203"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5120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DCCD2CA-5891-416E-863D-9D45BDAD40D2}" type="slidenum">
              <a:rPr lang="en-US" altLang="en-US" sz="1400">
                <a:solidFill>
                  <a:schemeClr val="tx1"/>
                </a:solidFill>
                <a:latin typeface="Interstate"/>
              </a:rPr>
              <a:pPr/>
              <a:t>45</a:t>
            </a:fld>
            <a:endParaRPr lang="en-US" altLang="en-US" sz="1400">
              <a:solidFill>
                <a:schemeClr val="tx1"/>
              </a:solidFill>
              <a:latin typeface="Interstate"/>
            </a:endParaRPr>
          </a:p>
        </p:txBody>
      </p:sp>
      <p:sp>
        <p:nvSpPr>
          <p:cNvPr id="51205" name="Rectangle 3"/>
          <p:cNvSpPr>
            <a:spLocks noGrp="1" noChangeArrowheads="1"/>
          </p:cNvSpPr>
          <p:nvPr>
            <p:ph idx="1"/>
          </p:nvPr>
        </p:nvSpPr>
        <p:spPr/>
        <p:txBody>
          <a:bodyPr/>
          <a:lstStyle/>
          <a:p>
            <a:pPr marL="236538" indent="-236538">
              <a:buFontTx/>
              <a:buChar char="•"/>
            </a:pPr>
            <a:r>
              <a:rPr lang="en-US" altLang="zh-CN" sz="2400" smtClean="0">
                <a:latin typeface="Tahoma" pitchFamily="34" charset="0"/>
                <a:cs typeface="Tahoma" pitchFamily="34" charset="0"/>
              </a:rPr>
              <a:t>If M and C are black, replace M with C. Let’s denote C in its new position be N </a:t>
            </a:r>
            <a:r>
              <a:rPr lang="en-US" altLang="zh-CN" sz="2400" b="1" smtClean="0">
                <a:latin typeface="Tahoma" pitchFamily="34" charset="0"/>
                <a:cs typeface="Tahoma" pitchFamily="34" charset="0"/>
              </a:rPr>
              <a:t>(it’s also called a double black)</a:t>
            </a:r>
            <a:r>
              <a:rPr lang="en-US" altLang="zh-CN" sz="2400" smtClean="0">
                <a:latin typeface="Tahoma" pitchFamily="34" charset="0"/>
                <a:cs typeface="Tahoma" pitchFamily="34" charset="0"/>
              </a:rPr>
              <a:t>,</a:t>
            </a:r>
            <a:r>
              <a:rPr lang="en-US" altLang="zh-CN" sz="2400" b="1" smtClean="0">
                <a:latin typeface="Tahoma" pitchFamily="34" charset="0"/>
                <a:cs typeface="Tahoma" pitchFamily="34" charset="0"/>
              </a:rPr>
              <a:t> </a:t>
            </a:r>
            <a:r>
              <a:rPr lang="en-US" altLang="zh-CN" sz="2400" smtClean="0">
                <a:latin typeface="Tahoma" pitchFamily="34" charset="0"/>
                <a:cs typeface="Tahoma" pitchFamily="34" charset="0"/>
              </a:rPr>
              <a:t>its parent be P, its sibling be S, S</a:t>
            </a:r>
            <a:r>
              <a:rPr lang="en-US" altLang="zh-CN" sz="2400" baseline="-25000" smtClean="0">
                <a:latin typeface="Tahoma" pitchFamily="34" charset="0"/>
                <a:cs typeface="Tahoma" pitchFamily="34" charset="0"/>
              </a:rPr>
              <a:t>L</a:t>
            </a:r>
            <a:r>
              <a:rPr lang="en-US" altLang="zh-CN" sz="2400" smtClean="0">
                <a:latin typeface="Tahoma" pitchFamily="34" charset="0"/>
                <a:cs typeface="Tahoma" pitchFamily="34" charset="0"/>
              </a:rPr>
              <a:t> be S’s left child and S</a:t>
            </a:r>
            <a:r>
              <a:rPr lang="en-US" altLang="zh-CN" sz="2400" baseline="-25000" smtClean="0">
                <a:latin typeface="Tahoma" pitchFamily="34" charset="0"/>
                <a:cs typeface="Tahoma" pitchFamily="34" charset="0"/>
              </a:rPr>
              <a:t>R</a:t>
            </a:r>
            <a:r>
              <a:rPr lang="en-US" altLang="zh-CN" sz="2400" smtClean="0">
                <a:latin typeface="Tahoma" pitchFamily="34" charset="0"/>
                <a:cs typeface="Tahoma" pitchFamily="34" charset="0"/>
              </a:rPr>
              <a:t> be S’s right child.</a:t>
            </a:r>
          </a:p>
          <a:p>
            <a:pPr marL="236538" indent="-236538">
              <a:buFontTx/>
              <a:buChar char="•"/>
            </a:pPr>
            <a:r>
              <a:rPr lang="en-US" altLang="zh-CN" sz="2400" smtClean="0">
                <a:latin typeface="Tahoma" pitchFamily="34" charset="0"/>
                <a:cs typeface="Tahoma" pitchFamily="34" charset="0"/>
              </a:rPr>
              <a:t>If S is red, reverse the color of N and P, and rotate at P.</a:t>
            </a:r>
          </a:p>
          <a:p>
            <a:pPr marL="236538" indent="-236538">
              <a:buFontTx/>
              <a:buChar char="•"/>
            </a:pPr>
            <a:r>
              <a:rPr lang="en-US" altLang="zh-CN" sz="2400" smtClean="0">
                <a:latin typeface="Tahoma" pitchFamily="34" charset="0"/>
                <a:cs typeface="Tahoma" pitchFamily="34" charset="0"/>
              </a:rPr>
              <a:t>If S, S</a:t>
            </a:r>
            <a:r>
              <a:rPr lang="en-US" altLang="zh-CN" sz="2400" baseline="-25000" smtClean="0">
                <a:latin typeface="Tahoma" pitchFamily="34" charset="0"/>
                <a:cs typeface="Tahoma" pitchFamily="34" charset="0"/>
              </a:rPr>
              <a:t>L</a:t>
            </a:r>
            <a:r>
              <a:rPr lang="en-US" altLang="zh-CN" sz="2400" smtClean="0">
                <a:latin typeface="Tahoma" pitchFamily="34" charset="0"/>
                <a:cs typeface="Tahoma" pitchFamily="34" charset="0"/>
              </a:rPr>
              <a:t> and S</a:t>
            </a:r>
            <a:r>
              <a:rPr lang="en-US" altLang="zh-CN" sz="2400" baseline="-25000" smtClean="0">
                <a:latin typeface="Tahoma" pitchFamily="34" charset="0"/>
                <a:cs typeface="Tahoma" pitchFamily="34" charset="0"/>
              </a:rPr>
              <a:t>R</a:t>
            </a:r>
            <a:r>
              <a:rPr lang="en-US" altLang="zh-CN" sz="2400" smtClean="0">
                <a:latin typeface="Tahoma" pitchFamily="34" charset="0"/>
                <a:cs typeface="Tahoma" pitchFamily="34" charset="0"/>
              </a:rPr>
              <a:t> are black, then recolor S as red.</a:t>
            </a:r>
          </a:p>
          <a:p>
            <a:pPr marL="236538" indent="-236538">
              <a:buFontTx/>
              <a:buChar char="•"/>
            </a:pPr>
            <a:r>
              <a:rPr lang="en-US" altLang="zh-CN" sz="2400" smtClean="0">
                <a:latin typeface="Tahoma" pitchFamily="34" charset="0"/>
                <a:cs typeface="Tahoma" pitchFamily="34" charset="0"/>
              </a:rPr>
              <a:t>If S is black and S</a:t>
            </a:r>
            <a:r>
              <a:rPr lang="en-US" altLang="zh-CN" sz="2400" baseline="-25000" smtClean="0">
                <a:latin typeface="Tahoma" pitchFamily="34" charset="0"/>
                <a:cs typeface="Tahoma" pitchFamily="34" charset="0"/>
              </a:rPr>
              <a:t>L</a:t>
            </a:r>
            <a:r>
              <a:rPr lang="en-US" altLang="zh-CN" sz="2400" smtClean="0">
                <a:latin typeface="Tahoma" pitchFamily="34" charset="0"/>
                <a:cs typeface="Tahoma" pitchFamily="34" charset="0"/>
              </a:rPr>
              <a:t> or S</a:t>
            </a:r>
            <a:r>
              <a:rPr lang="en-US" altLang="zh-CN" sz="2400" baseline="-25000" smtClean="0">
                <a:latin typeface="Tahoma" pitchFamily="34" charset="0"/>
                <a:cs typeface="Tahoma" pitchFamily="34" charset="0"/>
              </a:rPr>
              <a:t>R</a:t>
            </a:r>
            <a:r>
              <a:rPr lang="en-US" altLang="zh-CN" sz="2400" smtClean="0">
                <a:latin typeface="Tahoma" pitchFamily="34" charset="0"/>
                <a:cs typeface="Tahoma" pitchFamily="34" charset="0"/>
              </a:rPr>
              <a:t> is red, then single rotate or double rotate.</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endParaRPr lang="en-US" altLang="zh-CN" sz="2400" smtClean="0">
              <a:latin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52227"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5222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A3F153B-C129-47E8-95D4-5DC27C863A9F}" type="slidenum">
              <a:rPr lang="en-US" altLang="en-US" sz="1400">
                <a:solidFill>
                  <a:schemeClr val="tx1"/>
                </a:solidFill>
                <a:latin typeface="Interstate"/>
              </a:rPr>
              <a:pPr/>
              <a:t>46</a:t>
            </a:fld>
            <a:endParaRPr lang="en-US" altLang="en-US" sz="1400">
              <a:solidFill>
                <a:schemeClr val="tx1"/>
              </a:solidFill>
              <a:latin typeface="Interstate"/>
            </a:endParaRPr>
          </a:p>
        </p:txBody>
      </p:sp>
      <p:sp>
        <p:nvSpPr>
          <p:cNvPr id="5125" name="Rectangle 3"/>
          <p:cNvSpPr>
            <a:spLocks noGrp="1" noChangeArrowheads="1"/>
          </p:cNvSpPr>
          <p:nvPr>
            <p:ph idx="1"/>
          </p:nvPr>
        </p:nvSpPr>
        <p:spPr/>
        <p:txBody>
          <a:bodyPr rtlCol="0">
            <a:normAutofit/>
          </a:bodyPr>
          <a:lstStyle/>
          <a:p>
            <a:pPr marL="236538" indent="-236538" fontAlgn="auto">
              <a:spcAft>
                <a:spcPts val="0"/>
              </a:spcAft>
              <a:buFontTx/>
              <a:buChar char="•"/>
              <a:defRPr/>
            </a:pPr>
            <a:endParaRPr lang="en-US" altLang="zh-CN" dirty="0" smtClean="0">
              <a:latin typeface="Tahoma" pitchFamily="34" charset="0"/>
              <a:ea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ea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ea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ea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ea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ea typeface="Tahoma" pitchFamily="34" charset="0"/>
              <a:cs typeface="Tahoma" pitchFamily="34" charset="0"/>
            </a:endParaRPr>
          </a:p>
          <a:p>
            <a:pPr marL="236538" indent="-236538" fontAlgn="auto">
              <a:spcAft>
                <a:spcPts val="0"/>
              </a:spcAft>
              <a:buFontTx/>
              <a:buChar char="•"/>
              <a:defRPr/>
            </a:pPr>
            <a:endParaRPr lang="en-US" altLang="zh-CN" dirty="0" smtClean="0">
              <a:latin typeface="Tahoma" pitchFamily="34" charset="0"/>
              <a:ea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ea typeface="Tahoma" pitchFamily="34" charset="0"/>
                <a:cs typeface="Tahoma" pitchFamily="34" charset="0"/>
              </a:rPr>
              <a:t>a is a double black node, its sibling is red so rotate at X and recolor X and Y.</a:t>
            </a:r>
            <a:endParaRPr lang="en-US" altLang="zh-CN" dirty="0" smtClean="0">
              <a:latin typeface="Tahoma" pitchFamily="34" charset="0"/>
              <a:ea typeface="Tahoma" pitchFamily="34" charset="0"/>
              <a:cs typeface="Tahoma" pitchFamily="34" charset="0"/>
            </a:endParaRPr>
          </a:p>
        </p:txBody>
      </p:sp>
      <p:graphicFrame>
        <p:nvGraphicFramePr>
          <p:cNvPr id="52230" name="Object 2"/>
          <p:cNvGraphicFramePr>
            <a:graphicFrameLocks noChangeAspect="1"/>
          </p:cNvGraphicFramePr>
          <p:nvPr/>
        </p:nvGraphicFramePr>
        <p:xfrm>
          <a:off x="1960563" y="2114550"/>
          <a:ext cx="5221287" cy="2381250"/>
        </p:xfrm>
        <a:graphic>
          <a:graphicData uri="http://schemas.openxmlformats.org/presentationml/2006/ole">
            <mc:AlternateContent xmlns:mc="http://schemas.openxmlformats.org/markup-compatibility/2006">
              <mc:Choice xmlns:v="urn:schemas-microsoft-com:vml" Requires="v">
                <p:oleObj spid="_x0000_s52231" name="Visio" r:id="rId3" imgW="5808383" imgH="2431847" progId="">
                  <p:embed/>
                </p:oleObj>
              </mc:Choice>
              <mc:Fallback>
                <p:oleObj name="Visio" r:id="rId3" imgW="5808383" imgH="2431847"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563" y="2114550"/>
                        <a:ext cx="5221287"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53251"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5325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DF85CD5-920D-4833-8566-3028722D51D2}" type="slidenum">
              <a:rPr lang="en-US" altLang="en-US" sz="1400">
                <a:solidFill>
                  <a:schemeClr val="tx1"/>
                </a:solidFill>
                <a:latin typeface="Interstate"/>
              </a:rPr>
              <a:pPr/>
              <a:t>47</a:t>
            </a:fld>
            <a:endParaRPr lang="en-US" altLang="en-US" sz="1400">
              <a:solidFill>
                <a:schemeClr val="tx1"/>
              </a:solidFill>
              <a:latin typeface="Interstate"/>
            </a:endParaRPr>
          </a:p>
        </p:txBody>
      </p:sp>
      <p:sp>
        <p:nvSpPr>
          <p:cNvPr id="6149" name="Rectangle 3"/>
          <p:cNvSpPr>
            <a:spLocks noGrp="1" noChangeArrowheads="1"/>
          </p:cNvSpPr>
          <p:nvPr>
            <p:ph idx="1"/>
          </p:nvPr>
        </p:nvSpPr>
        <p:spPr/>
        <p:txBody>
          <a:bodyPr rtlCol="0">
            <a:normAutofit/>
          </a:bodyPr>
          <a:lstStyle/>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0" indent="0" fontAlgn="auto">
              <a:spcAft>
                <a:spcPts val="0"/>
              </a:spcAft>
              <a:buFont typeface="Arial" pitchFamily="34" charset="0"/>
              <a:buNone/>
              <a:defRPr/>
            </a:pPr>
            <a:r>
              <a:rPr lang="en-US" altLang="zh-CN" sz="2400" dirty="0" smtClean="0">
                <a:latin typeface="Tahoma" pitchFamily="34" charset="0"/>
                <a:ea typeface="Tahoma" pitchFamily="34" charset="0"/>
                <a:cs typeface="Tahoma" pitchFamily="34" charset="0"/>
              </a:rPr>
              <a:t>a is a double black node, its sibling is black and both its sibling children are black, so recolor its sibling to red</a:t>
            </a:r>
            <a:r>
              <a:rPr lang="en-US" altLang="zh-CN" dirty="0" smtClean="0">
                <a:latin typeface="Tahoma" pitchFamily="34" charset="0"/>
                <a:ea typeface="Tahoma" pitchFamily="34" charset="0"/>
                <a:cs typeface="Tahoma" pitchFamily="34" charset="0"/>
              </a:rPr>
              <a:t>.</a:t>
            </a:r>
          </a:p>
        </p:txBody>
      </p:sp>
      <p:graphicFrame>
        <p:nvGraphicFramePr>
          <p:cNvPr id="53254" name="Object 3"/>
          <p:cNvGraphicFramePr>
            <a:graphicFrameLocks noChangeAspect="1"/>
          </p:cNvGraphicFramePr>
          <p:nvPr/>
        </p:nvGraphicFramePr>
        <p:xfrm>
          <a:off x="1862138" y="1981200"/>
          <a:ext cx="5419725" cy="2381250"/>
        </p:xfrm>
        <a:graphic>
          <a:graphicData uri="http://schemas.openxmlformats.org/presentationml/2006/ole">
            <mc:AlternateContent xmlns:mc="http://schemas.openxmlformats.org/markup-compatibility/2006">
              <mc:Choice xmlns:v="urn:schemas-microsoft-com:vml" Requires="v">
                <p:oleObj spid="_x0000_s53255" name="Visio" r:id="rId3" imgW="5975032" imgH="2409215" progId="">
                  <p:embed/>
                </p:oleObj>
              </mc:Choice>
              <mc:Fallback>
                <p:oleObj name="Visio" r:id="rId3" imgW="5975032" imgH="240921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1981200"/>
                        <a:ext cx="5419725"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54275"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5427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1E4784D-32A9-4014-996B-B0A84D75AFEE}" type="slidenum">
              <a:rPr lang="en-US" altLang="en-US" sz="1400">
                <a:solidFill>
                  <a:schemeClr val="tx1"/>
                </a:solidFill>
                <a:latin typeface="Interstate"/>
              </a:rPr>
              <a:pPr/>
              <a:t>48</a:t>
            </a:fld>
            <a:endParaRPr lang="en-US" altLang="en-US" sz="1400">
              <a:solidFill>
                <a:schemeClr val="tx1"/>
              </a:solidFill>
              <a:latin typeface="Interstate"/>
            </a:endParaRPr>
          </a:p>
        </p:txBody>
      </p:sp>
      <p:sp>
        <p:nvSpPr>
          <p:cNvPr id="7173" name="Rectangle 3"/>
          <p:cNvSpPr>
            <a:spLocks noGrp="1" noChangeArrowheads="1"/>
          </p:cNvSpPr>
          <p:nvPr>
            <p:ph idx="1"/>
          </p:nvPr>
        </p:nvSpPr>
        <p:spPr/>
        <p:txBody>
          <a:bodyPr rtlCol="0">
            <a:normAutofit/>
          </a:bodyPr>
          <a:lstStyle/>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236538" indent="-236538" fontAlgn="auto">
              <a:spcAft>
                <a:spcPts val="0"/>
              </a:spcAft>
              <a:buFontTx/>
              <a:buChar char="•"/>
              <a:defRPr/>
            </a:pPr>
            <a:endParaRPr lang="en-US" altLang="zh-CN" dirty="0" smtClean="0"/>
          </a:p>
          <a:p>
            <a:pPr marL="0" indent="0" fontAlgn="auto">
              <a:spcAft>
                <a:spcPts val="0"/>
              </a:spcAft>
              <a:buFont typeface="Arial" pitchFamily="34" charset="0"/>
              <a:buNone/>
              <a:defRPr/>
            </a:pPr>
            <a:r>
              <a:rPr lang="en-US" altLang="zh-CN" sz="2400" dirty="0" smtClean="0">
                <a:latin typeface="Tahoma" pitchFamily="34" charset="0"/>
                <a:ea typeface="Tahoma" pitchFamily="34" charset="0"/>
                <a:cs typeface="Tahoma" pitchFamily="34" charset="0"/>
              </a:rPr>
              <a:t>a is a double black node, its sibling is black and one of its sibling’s children is red, so do single/double rotation.</a:t>
            </a:r>
            <a:endParaRPr lang="en-US" altLang="zh-CN" dirty="0" smtClean="0">
              <a:latin typeface="Tahoma" pitchFamily="34" charset="0"/>
              <a:ea typeface="Tahoma" pitchFamily="34" charset="0"/>
              <a:cs typeface="Tahoma" pitchFamily="34" charset="0"/>
            </a:endParaRPr>
          </a:p>
        </p:txBody>
      </p:sp>
      <p:pic>
        <p:nvPicPr>
          <p:cNvPr id="54278" name="Picture 10"/>
          <p:cNvPicPr>
            <a:picLocks noChangeAspect="1" noChangeArrowheads="1"/>
          </p:cNvPicPr>
          <p:nvPr/>
        </p:nvPicPr>
        <p:blipFill>
          <a:blip r:embed="rId2" cstate="print"/>
          <a:srcRect/>
          <a:stretch>
            <a:fillRect/>
          </a:stretch>
        </p:blipFill>
        <p:spPr bwMode="auto">
          <a:xfrm>
            <a:off x="1295400" y="2224088"/>
            <a:ext cx="6962775" cy="23717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en-US" altLang="en-US" smtClean="0">
                <a:latin typeface="Tahoma" pitchFamily="34" charset="0"/>
                <a:cs typeface="Tahoma" pitchFamily="34" charset="0"/>
              </a:rPr>
              <a:t>Summary</a:t>
            </a:r>
          </a:p>
        </p:txBody>
      </p:sp>
      <p:sp>
        <p:nvSpPr>
          <p:cNvPr id="55299"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 Data Structure</a:t>
            </a:r>
          </a:p>
        </p:txBody>
      </p:sp>
      <p:sp>
        <p:nvSpPr>
          <p:cNvPr id="55300" name="Rectangle 6"/>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fld id="{FEBF297C-A6DF-4120-9F2B-A796C122C229}" type="slidenum">
              <a:rPr lang="en-US" altLang="en-US" sz="1400">
                <a:solidFill>
                  <a:schemeClr val="tx1"/>
                </a:solidFill>
                <a:latin typeface="Tahoma" pitchFamily="34" charset="0"/>
                <a:cs typeface="Tahoma" pitchFamily="34" charset="0"/>
              </a:rPr>
              <a:pPr/>
              <a:t>49</a:t>
            </a:fld>
            <a:endParaRPr lang="en-US" altLang="en-US" sz="1400">
              <a:solidFill>
                <a:schemeClr val="tx1"/>
              </a:solidFill>
              <a:latin typeface="Tahoma" pitchFamily="34" charset="0"/>
              <a:cs typeface="Tahoma" pitchFamily="34" charset="0"/>
            </a:endParaRPr>
          </a:p>
        </p:txBody>
      </p:sp>
      <p:sp>
        <p:nvSpPr>
          <p:cNvPr id="55301" name="Rectangle 3"/>
          <p:cNvSpPr>
            <a:spLocks noGrp="1" noChangeArrowheads="1"/>
          </p:cNvSpPr>
          <p:nvPr>
            <p:ph idx="1"/>
          </p:nvPr>
        </p:nvSpPr>
        <p:spPr/>
        <p:txBody>
          <a:bodyPr/>
          <a:lstStyle/>
          <a:p>
            <a:pPr marL="236538" indent="-236538"/>
            <a:r>
              <a:rPr lang="en-US" altLang="zh-CN" sz="2400" smtClean="0">
                <a:latin typeface="Tahoma" pitchFamily="34" charset="0"/>
                <a:cs typeface="Tahoma" pitchFamily="34" charset="0"/>
              </a:rPr>
              <a:t>AVL Tree is the first self-balancing binary search tree invented.</a:t>
            </a:r>
          </a:p>
          <a:p>
            <a:pPr marL="236538" indent="-236538"/>
            <a:r>
              <a:rPr lang="en-US" altLang="zh-CN" sz="2400" smtClean="0">
                <a:latin typeface="Tahoma" pitchFamily="34" charset="0"/>
                <a:cs typeface="Tahoma" pitchFamily="34" charset="0"/>
              </a:rPr>
              <a:t>The balance factor of all nodes in AVL tree should be at most 1</a:t>
            </a:r>
          </a:p>
          <a:p>
            <a:pPr marL="236538" indent="-236538"/>
            <a:r>
              <a:rPr lang="en-US" altLang="zh-CN" sz="2400" smtClean="0">
                <a:latin typeface="Tahoma" pitchFamily="34" charset="0"/>
                <a:cs typeface="Tahoma" pitchFamily="34" charset="0"/>
              </a:rPr>
              <a:t>Restoring the balance condition is done by tracing the path from the new key towards the root. For each node P encountered, check if heights of left(P) and right(P) differ by at most 1</a:t>
            </a:r>
          </a:p>
          <a:p>
            <a:pPr marL="236538" indent="-236538"/>
            <a:endParaRPr lang="en-US" altLang="zh-CN" smtClean="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Binary Search Tree Review</a:t>
            </a:r>
            <a:endParaRPr lang="zh-CN" altLang="en-US" smtClean="0">
              <a:cs typeface="Tahoma" pitchFamily="34" charset="0"/>
            </a:endParaRPr>
          </a:p>
        </p:txBody>
      </p:sp>
      <p:sp>
        <p:nvSpPr>
          <p:cNvPr id="10243"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024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E4D95DC-D302-4A21-970A-A90CECC824F0}" type="slidenum">
              <a:rPr lang="en-US" altLang="en-US" sz="1400">
                <a:solidFill>
                  <a:schemeClr val="tx1"/>
                </a:solidFill>
                <a:latin typeface="Interstate"/>
              </a:rPr>
              <a:pPr/>
              <a:t>5</a:t>
            </a:fld>
            <a:endParaRPr lang="en-US" altLang="en-US" sz="1400">
              <a:solidFill>
                <a:schemeClr val="tx1"/>
              </a:solidFill>
              <a:latin typeface="Interstate"/>
            </a:endParaRPr>
          </a:p>
        </p:txBody>
      </p:sp>
      <p:sp>
        <p:nvSpPr>
          <p:cNvPr id="14340" name="Rectangle 3"/>
          <p:cNvSpPr>
            <a:spLocks noGrp="1" noChangeArrowheads="1"/>
          </p:cNvSpPr>
          <p:nvPr>
            <p:ph idx="1"/>
          </p:nvPr>
        </p:nvSpPr>
        <p:spPr>
          <a:xfrm>
            <a:off x="5486400" y="2286000"/>
            <a:ext cx="3276600" cy="3721596"/>
          </a:xfrm>
        </p:spPr>
        <p:txBody>
          <a:bodyPr rtlCol="0">
            <a:normAutofit/>
          </a:bodyPr>
          <a:lstStyle/>
          <a:p>
            <a:pPr marL="0" indent="0" fontAlgn="auto">
              <a:spcAft>
                <a:spcPts val="0"/>
              </a:spcAft>
              <a:buFont typeface="Arial" pitchFamily="34" charset="0"/>
              <a:buNone/>
              <a:defRPr/>
            </a:pPr>
            <a:r>
              <a:rPr lang="en-US" altLang="zh-CN" dirty="0" smtClean="0">
                <a:latin typeface="Tahoma" pitchFamily="34" charset="0"/>
                <a:cs typeface="Tahoma" pitchFamily="34" charset="0"/>
              </a:rPr>
              <a:t>Example of </a:t>
            </a:r>
            <a:r>
              <a:rPr lang="en-US" altLang="zh-CN" b="1" dirty="0" smtClean="0">
                <a:latin typeface="Tahoma" pitchFamily="34" charset="0"/>
                <a:cs typeface="Tahoma" pitchFamily="34" charset="0"/>
              </a:rPr>
              <a:t>skewed</a:t>
            </a:r>
            <a:r>
              <a:rPr lang="en-US" altLang="zh-CN" dirty="0" smtClean="0">
                <a:latin typeface="Tahoma" pitchFamily="34" charset="0"/>
                <a:cs typeface="Tahoma" pitchFamily="34" charset="0"/>
              </a:rPr>
              <a:t> Binary Search Tree</a:t>
            </a: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dirty="0" smtClean="0">
                <a:latin typeface="Tahoma" pitchFamily="34" charset="0"/>
                <a:cs typeface="Tahoma" pitchFamily="34" charset="0"/>
              </a:rPr>
              <a:t>The left BST is inserted by 2, 5, 7, 8 and 13 respectively.</a:t>
            </a: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dirty="0" smtClean="0">
                <a:latin typeface="Tahoma" pitchFamily="34" charset="0"/>
                <a:cs typeface="Tahoma" pitchFamily="34" charset="0"/>
              </a:rPr>
              <a:t>The right BST is inserted by 9, 1, 6, 3 and 4  respectively.</a:t>
            </a:r>
          </a:p>
        </p:txBody>
      </p:sp>
      <p:pic>
        <p:nvPicPr>
          <p:cNvPr id="10246" name="Picture 7" descr="avl-1.gif"/>
          <p:cNvPicPr>
            <a:picLocks noChangeAspect="1"/>
          </p:cNvPicPr>
          <p:nvPr/>
        </p:nvPicPr>
        <p:blipFill>
          <a:blip r:embed="rId2" cstate="print"/>
          <a:srcRect/>
          <a:stretch>
            <a:fillRect/>
          </a:stretch>
        </p:blipFill>
        <p:spPr bwMode="auto">
          <a:xfrm>
            <a:off x="990600" y="2133600"/>
            <a:ext cx="4286250" cy="38576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a:r>
              <a:rPr lang="en-US" altLang="en-US" smtClean="0">
                <a:latin typeface="Tahoma" pitchFamily="34" charset="0"/>
                <a:cs typeface="Tahoma" pitchFamily="34" charset="0"/>
              </a:rPr>
              <a:t>Summary</a:t>
            </a:r>
          </a:p>
        </p:txBody>
      </p:sp>
      <p:sp>
        <p:nvSpPr>
          <p:cNvPr id="56323"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 Data Structure</a:t>
            </a:r>
          </a:p>
        </p:txBody>
      </p:sp>
      <p:sp>
        <p:nvSpPr>
          <p:cNvPr id="56324" name="Rectangle 6"/>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fld id="{C5F8089C-4D80-47C8-8BA1-158F8EA6401C}" type="slidenum">
              <a:rPr lang="en-US" altLang="en-US" sz="1400">
                <a:solidFill>
                  <a:schemeClr val="tx1"/>
                </a:solidFill>
                <a:latin typeface="Tahoma" pitchFamily="34" charset="0"/>
                <a:cs typeface="Tahoma" pitchFamily="34" charset="0"/>
              </a:rPr>
              <a:pPr/>
              <a:t>50</a:t>
            </a:fld>
            <a:endParaRPr lang="en-US" altLang="en-US" sz="1400">
              <a:solidFill>
                <a:schemeClr val="tx1"/>
              </a:solidFill>
              <a:latin typeface="Tahoma" pitchFamily="34" charset="0"/>
              <a:cs typeface="Tahoma" pitchFamily="34" charset="0"/>
            </a:endParaRPr>
          </a:p>
        </p:txBody>
      </p:sp>
      <p:sp>
        <p:nvSpPr>
          <p:cNvPr id="56325" name="Rectangle 3"/>
          <p:cNvSpPr>
            <a:spLocks noGrp="1" noChangeArrowheads="1"/>
          </p:cNvSpPr>
          <p:nvPr>
            <p:ph idx="1"/>
          </p:nvPr>
        </p:nvSpPr>
        <p:spPr/>
        <p:txBody>
          <a:bodyPr/>
          <a:lstStyle/>
          <a:p>
            <a:pPr>
              <a:spcAft>
                <a:spcPts val="600"/>
              </a:spcAft>
            </a:pPr>
            <a:r>
              <a:rPr lang="en-US" altLang="zh-CN" sz="2400" smtClean="0">
                <a:latin typeface="Tahoma" pitchFamily="34" charset="0"/>
                <a:cs typeface="Tahoma" pitchFamily="34" charset="0"/>
              </a:rPr>
              <a:t>Red Black Tree is self-balancing binary search tree.</a:t>
            </a:r>
          </a:p>
          <a:p>
            <a:pPr>
              <a:spcAft>
                <a:spcPts val="600"/>
              </a:spcAft>
            </a:pPr>
            <a:r>
              <a:rPr lang="en-US" altLang="zh-CN" sz="2400" smtClean="0">
                <a:latin typeface="Tahoma" pitchFamily="34" charset="0"/>
                <a:cs typeface="Tahoma" pitchFamily="34" charset="0"/>
              </a:rPr>
              <a:t>External nodes are leaves’ “dummy” children</a:t>
            </a:r>
          </a:p>
          <a:p>
            <a:pPr>
              <a:spcAft>
                <a:spcPts val="600"/>
              </a:spcAft>
            </a:pPr>
            <a:r>
              <a:rPr lang="en-US" altLang="zh-CN" sz="2400" smtClean="0">
                <a:latin typeface="Tahoma" pitchFamily="34" charset="0"/>
                <a:cs typeface="Tahoma" pitchFamily="34" charset="0"/>
              </a:rPr>
              <a:t>External nodes are physically not exists in our tree, but  we will use external nodes to simplify some algorithms for operating in red black tree</a:t>
            </a:r>
          </a:p>
          <a:p>
            <a:pPr>
              <a:spcAft>
                <a:spcPts val="600"/>
              </a:spcAft>
            </a:pPr>
            <a:r>
              <a:rPr lang="en-US" altLang="zh-CN" sz="2400" smtClean="0">
                <a:latin typeface="Tahoma" pitchFamily="34" charset="0"/>
                <a:cs typeface="Tahoma" pitchFamily="34" charset="0"/>
              </a:rPr>
              <a:t>Insert a new node just like inserting in binary search tree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en-US" altLang="en-US" smtClean="0">
                <a:latin typeface="Tahoma" pitchFamily="34" charset="0"/>
                <a:cs typeface="Tahoma" pitchFamily="34" charset="0"/>
              </a:rPr>
              <a:t>References</a:t>
            </a:r>
          </a:p>
        </p:txBody>
      </p:sp>
      <p:sp>
        <p:nvSpPr>
          <p:cNvPr id="57347"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 Data Structure</a:t>
            </a:r>
          </a:p>
        </p:txBody>
      </p:sp>
      <p:sp>
        <p:nvSpPr>
          <p:cNvPr id="57348" name="Rectangle 6"/>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fld id="{F5D0275B-6FD4-4762-ACFA-3AC7214E40E2}" type="slidenum">
              <a:rPr lang="en-US" altLang="en-US" sz="1400">
                <a:solidFill>
                  <a:schemeClr val="tx1"/>
                </a:solidFill>
                <a:latin typeface="Tahoma" pitchFamily="34" charset="0"/>
                <a:cs typeface="Tahoma" pitchFamily="34" charset="0"/>
              </a:rPr>
              <a:pPr/>
              <a:t>51</a:t>
            </a:fld>
            <a:endParaRPr lang="en-US" altLang="en-US" sz="1400">
              <a:solidFill>
                <a:schemeClr val="tx1"/>
              </a:solidFill>
              <a:latin typeface="Tahoma" pitchFamily="34" charset="0"/>
              <a:cs typeface="Tahoma" pitchFamily="34" charset="0"/>
            </a:endParaRPr>
          </a:p>
        </p:txBody>
      </p:sp>
      <p:sp>
        <p:nvSpPr>
          <p:cNvPr id="54276" name="Rectangle 3"/>
          <p:cNvSpPr>
            <a:spLocks noGrp="1" noChangeArrowheads="1"/>
          </p:cNvSpPr>
          <p:nvPr>
            <p:ph idx="1"/>
          </p:nvPr>
        </p:nvSpPr>
        <p:spPr/>
        <p:txBody>
          <a:bodyPr rtlCol="0">
            <a:normAutofit/>
          </a:bodyPr>
          <a:lstStyle/>
          <a:p>
            <a:r>
              <a:rPr lang="id-ID" dirty="0" smtClean="0">
                <a:latin typeface="Tahoma" pitchFamily="34" charset="0"/>
                <a:cs typeface="Tahoma" pitchFamily="34" charset="0"/>
              </a:rPr>
              <a:t>Reema Thareja,. 2014. Data structures using C. OXFOR. New Delhi. </a:t>
            </a:r>
            <a:r>
              <a:rPr lang="id-ID" smtClean="0">
                <a:latin typeface="Tahoma" pitchFamily="34" charset="0"/>
                <a:cs typeface="Tahoma" pitchFamily="34" charset="0"/>
              </a:rPr>
              <a:t>ISBN:</a:t>
            </a:r>
            <a:r>
              <a:rPr lang="id-ID" smtClean="0">
                <a:latin typeface="Open Sans" pitchFamily="-84" charset="0"/>
              </a:rPr>
              <a:t>978-0-19-809930-7 Chapter </a:t>
            </a:r>
            <a:r>
              <a:rPr lang="id-ID" dirty="0" smtClean="0">
                <a:latin typeface="Open Sans" pitchFamily="-84" charset="0"/>
              </a:rPr>
              <a:t>10</a:t>
            </a:r>
          </a:p>
          <a:p>
            <a:r>
              <a:rPr lang="id-ID" dirty="0" smtClean="0">
                <a:latin typeface="Open Sans" pitchFamily="-84" charset="0"/>
              </a:rPr>
              <a:t>AVL Tree</a:t>
            </a:r>
          </a:p>
          <a:p>
            <a:pPr>
              <a:buNone/>
            </a:pPr>
            <a:r>
              <a:rPr lang="id-ID" dirty="0" smtClean="0">
                <a:latin typeface="Open Sans" pitchFamily="-84" charset="0"/>
              </a:rPr>
              <a:t>	</a:t>
            </a:r>
            <a:r>
              <a:rPr lang="id-ID" dirty="0" smtClean="0">
                <a:latin typeface="Open Sans" pitchFamily="-84" charset="0"/>
                <a:hlinkClick r:id="rId2"/>
              </a:rPr>
              <a:t>http://www.cs.usfca.edu/~galles/visualization/AVLtree.html</a:t>
            </a:r>
            <a:endParaRPr lang="id-ID" dirty="0" smtClean="0">
              <a:latin typeface="Open Sans" pitchFamily="-84" charset="0"/>
            </a:endParaRPr>
          </a:p>
          <a:p>
            <a:pPr fontAlgn="auto">
              <a:spcAft>
                <a:spcPts val="600"/>
              </a:spcAft>
              <a:buFontTx/>
              <a:buNone/>
              <a:defRPr/>
            </a:pPr>
            <a:endParaRPr lang="en-US" altLang="en-US" dirty="0" smtClean="0">
              <a:latin typeface="Tahoma" pitchFamily="34" charset="0"/>
              <a:cs typeface="Tahoma" pitchFamily="34" charset="0"/>
            </a:endParaRPr>
          </a:p>
          <a:p>
            <a:pPr fontAlgn="auto">
              <a:spcAft>
                <a:spcPts val="600"/>
              </a:spcAft>
              <a:defRPr/>
            </a:pPr>
            <a:endParaRPr lang="id-ID" altLang="en-US" dirty="0" smtClean="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id-ID"/>
          </a:p>
        </p:txBody>
      </p:sp>
      <p:sp>
        <p:nvSpPr>
          <p:cNvPr id="58371"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 Data Structure</a:t>
            </a:r>
          </a:p>
        </p:txBody>
      </p:sp>
      <p:sp>
        <p:nvSpPr>
          <p:cNvPr id="58372" name="Rectangle 6"/>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fld id="{A934CA56-2C8B-4173-93D4-E5376C314E42}" type="slidenum">
              <a:rPr lang="en-US" altLang="en-US" sz="1400">
                <a:solidFill>
                  <a:schemeClr val="tx1"/>
                </a:solidFill>
                <a:latin typeface="Tahoma" pitchFamily="34" charset="0"/>
                <a:cs typeface="Tahoma" pitchFamily="34" charset="0"/>
              </a:rPr>
              <a:pPr/>
              <a:t>52</a:t>
            </a:fld>
            <a:endParaRPr lang="en-US" altLang="en-US" sz="1400">
              <a:solidFill>
                <a:schemeClr val="tx1"/>
              </a:solidFill>
              <a:latin typeface="Tahoma" pitchFamily="34" charset="0"/>
              <a:cs typeface="Tahoma" pitchFamily="34" charset="0"/>
            </a:endParaRPr>
          </a:p>
        </p:txBody>
      </p:sp>
      <p:sp>
        <p:nvSpPr>
          <p:cNvPr id="8" name="Content Placeholder 7"/>
          <p:cNvSpPr>
            <a:spLocks noGrp="1"/>
          </p:cNvSpPr>
          <p:nvPr>
            <p:ph idx="1"/>
          </p:nvPr>
        </p:nvSpPr>
        <p:spPr/>
        <p:txBody>
          <a:bodyPr/>
          <a:lstStyle/>
          <a:p>
            <a:endParaRPr lang="id-ID"/>
          </a:p>
        </p:txBody>
      </p:sp>
      <p:sp>
        <p:nvSpPr>
          <p:cNvPr id="6" name="Rectangle 3"/>
          <p:cNvSpPr txBox="1">
            <a:spLocks noChangeArrowheads="1"/>
          </p:cNvSpPr>
          <p:nvPr/>
        </p:nvSpPr>
        <p:spPr bwMode="auto">
          <a:xfrm>
            <a:off x="457200" y="1781175"/>
            <a:ext cx="8229600" cy="4086225"/>
          </a:xfrm>
          <a:prstGeom prst="rect">
            <a:avLst/>
          </a:prstGeom>
          <a:noFill/>
          <a:ln w="9525">
            <a:noFill/>
            <a:miter lim="800000"/>
            <a:headEnd/>
            <a:tailEnd/>
          </a:ln>
        </p:spPr>
        <p:txBody>
          <a:bodyPr/>
          <a:lstStyle/>
          <a:p>
            <a:pPr algn="ctr" eaLnBrk="0" hangingPunct="0">
              <a:spcBef>
                <a:spcPct val="20000"/>
              </a:spcBef>
              <a:buFontTx/>
              <a:buChar char="•"/>
              <a:defRPr/>
            </a:pPr>
            <a:endParaRPr lang="en-US" sz="3200" b="1" kern="0" dirty="0">
              <a:latin typeface="Tahoma" pitchFamily="34" charset="0"/>
              <a:cs typeface="Tahoma" pitchFamily="34" charset="0"/>
            </a:endParaRPr>
          </a:p>
          <a:p>
            <a:pPr algn="ctr" eaLnBrk="0" hangingPunct="0">
              <a:spcBef>
                <a:spcPct val="20000"/>
              </a:spcBef>
              <a:buFontTx/>
              <a:buChar char="•"/>
              <a:defRPr/>
            </a:pPr>
            <a:endParaRPr lang="en-US" sz="3200" b="1" kern="0" dirty="0">
              <a:latin typeface="Tahoma" pitchFamily="34" charset="0"/>
              <a:cs typeface="Tahoma" pitchFamily="34" charset="0"/>
            </a:endParaRPr>
          </a:p>
          <a:p>
            <a:pPr algn="ctr" eaLnBrk="0" hangingPunct="0">
              <a:spcBef>
                <a:spcPct val="20000"/>
              </a:spcBef>
              <a:defRPr/>
            </a:pPr>
            <a:r>
              <a:rPr lang="en-US" sz="3200" b="1" kern="0" dirty="0">
                <a:latin typeface="Tahoma" pitchFamily="34" charset="0"/>
                <a:cs typeface="Tahoma" pitchFamily="34" charset="0"/>
              </a:rPr>
              <a:t>END</a:t>
            </a:r>
          </a:p>
          <a:p>
            <a:pPr algn="ctr" eaLnBrk="0" hangingPunct="0">
              <a:spcBef>
                <a:spcPct val="20000"/>
              </a:spcBef>
              <a:defRPr/>
            </a:pPr>
            <a:r>
              <a:rPr lang="en-US" sz="2400" kern="0" dirty="0">
                <a:latin typeface="Tahoma" pitchFamily="34" charset="0"/>
                <a:cs typeface="Tahoma" pitchFamily="34" charset="0"/>
              </a:rPr>
              <a:t>Balanced Binary Search Tree</a:t>
            </a:r>
            <a:endParaRPr lang="id-ID" sz="2400" kern="0" dirty="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Balanced Binary Search Tree</a:t>
            </a:r>
            <a:endParaRPr lang="zh-CN" altLang="en-US" smtClean="0">
              <a:latin typeface="Tahoma" pitchFamily="34" charset="0"/>
              <a:cs typeface="Tahoma" pitchFamily="34" charset="0"/>
            </a:endParaRPr>
          </a:p>
        </p:txBody>
      </p:sp>
      <p:sp>
        <p:nvSpPr>
          <p:cNvPr id="11267"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126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CF83A81-1A56-4CD7-AB4E-470305F8C27C}" type="slidenum">
              <a:rPr lang="en-US" altLang="en-US" sz="1400">
                <a:solidFill>
                  <a:schemeClr val="tx1"/>
                </a:solidFill>
                <a:latin typeface="Interstate"/>
              </a:rPr>
              <a:pPr/>
              <a:t>6</a:t>
            </a:fld>
            <a:endParaRPr lang="en-US" altLang="en-US" sz="1400">
              <a:solidFill>
                <a:schemeClr val="tx1"/>
              </a:solidFill>
              <a:latin typeface="Interstate"/>
            </a:endParaRPr>
          </a:p>
        </p:txBody>
      </p:sp>
      <p:sp>
        <p:nvSpPr>
          <p:cNvPr id="4101" name="Rectangle 3"/>
          <p:cNvSpPr>
            <a:spLocks noGrp="1" noChangeArrowheads="1"/>
          </p:cNvSpPr>
          <p:nvPr>
            <p:ph idx="1"/>
          </p:nvPr>
        </p:nvSpPr>
        <p:spPr/>
        <p:txBody>
          <a:bodyPr rtlCol="0">
            <a:normAutofit/>
          </a:bodyPr>
          <a:lstStyle/>
          <a:p>
            <a:pPr marL="236538" indent="-236538" fontAlgn="auto">
              <a:spcAft>
                <a:spcPts val="0"/>
              </a:spcAft>
              <a:buFontTx/>
              <a:buChar char="•"/>
              <a:defRPr/>
            </a:pPr>
            <a:r>
              <a:rPr lang="en-US" altLang="zh-CN" sz="2400" dirty="0" smtClean="0">
                <a:latin typeface="Tahoma" pitchFamily="34" charset="0"/>
                <a:cs typeface="Tahoma" pitchFamily="34" charset="0"/>
              </a:rPr>
              <a:t>We want a tree with small height.</a:t>
            </a:r>
          </a:p>
          <a:p>
            <a:pPr marL="236538" indent="-236538" fontAlgn="auto">
              <a:spcAft>
                <a:spcPts val="0"/>
              </a:spcAft>
              <a:buFontTx/>
              <a:buChar char="•"/>
              <a:defRPr/>
            </a:pPr>
            <a:r>
              <a:rPr lang="en-US" altLang="zh-CN" sz="2400" dirty="0" smtClean="0">
                <a:latin typeface="Tahoma" pitchFamily="34" charset="0"/>
                <a:cs typeface="Tahoma" pitchFamily="34" charset="0"/>
              </a:rPr>
              <a:t>What is the minimal height of a BST with N nodes?</a:t>
            </a:r>
          </a:p>
          <a:p>
            <a:pPr marL="236538" indent="-236538" fontAlgn="auto">
              <a:spcAft>
                <a:spcPts val="0"/>
              </a:spcAft>
              <a:buFontTx/>
              <a:buChar char="•"/>
              <a:defRPr/>
            </a:pPr>
            <a:endParaRPr lang="en-US" altLang="zh-CN" sz="2400"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solidFill>
                  <a:srgbClr val="FF0000"/>
                </a:solidFill>
                <a:latin typeface="Tahoma" pitchFamily="34" charset="0"/>
                <a:cs typeface="Tahoma" pitchFamily="34" charset="0"/>
              </a:rPr>
              <a:t>	</a:t>
            </a:r>
            <a:r>
              <a:rPr lang="el-GR" altLang="zh-CN" sz="2400" dirty="0" smtClean="0">
                <a:solidFill>
                  <a:srgbClr val="FF0000"/>
                </a:solidFill>
                <a:latin typeface="Tahoma" pitchFamily="34" charset="0"/>
                <a:cs typeface="Tahoma" pitchFamily="34" charset="0"/>
              </a:rPr>
              <a:t>θ</a:t>
            </a:r>
            <a:r>
              <a:rPr lang="en-US" altLang="zh-CN" sz="2400" dirty="0" smtClean="0">
                <a:solidFill>
                  <a:srgbClr val="FF0000"/>
                </a:solidFill>
                <a:latin typeface="Tahoma" pitchFamily="34" charset="0"/>
                <a:cs typeface="Tahoma" pitchFamily="34" charset="0"/>
              </a:rPr>
              <a:t>(log n)</a:t>
            </a:r>
          </a:p>
          <a:p>
            <a:pPr marL="236538" indent="-236538" fontAlgn="auto">
              <a:spcAft>
                <a:spcPts val="0"/>
              </a:spcAft>
              <a:buFontTx/>
              <a:buChar char="•"/>
              <a:defRPr/>
            </a:pPr>
            <a:endParaRPr lang="en-US" altLang="zh-CN" sz="2400" dirty="0" smtClean="0">
              <a:latin typeface="Tahoma" pitchFamily="34" charset="0"/>
              <a:cs typeface="Tahoma" pitchFamily="34" charset="0"/>
            </a:endParaRPr>
          </a:p>
          <a:p>
            <a:pPr marL="236538" indent="-236538" fontAlgn="auto">
              <a:spcAft>
                <a:spcPts val="0"/>
              </a:spcAft>
              <a:buFontTx/>
              <a:buChar char="•"/>
              <a:defRPr/>
            </a:pPr>
            <a:r>
              <a:rPr lang="en-US" altLang="zh-CN" sz="2400" dirty="0" smtClean="0">
                <a:latin typeface="Tahoma" pitchFamily="34" charset="0"/>
                <a:cs typeface="Tahoma" pitchFamily="34" charset="0"/>
              </a:rPr>
              <a:t>Our goal is to keep the height of a BST to be O(log n)</a:t>
            </a:r>
          </a:p>
          <a:p>
            <a:pPr marL="236538" indent="-236538" fontAlgn="auto">
              <a:spcAft>
                <a:spcPts val="0"/>
              </a:spcAft>
              <a:buFontTx/>
              <a:buChar char="•"/>
              <a:defRPr/>
            </a:pPr>
            <a:r>
              <a:rPr lang="en-US" altLang="zh-CN" sz="2400" dirty="0" smtClean="0">
                <a:latin typeface="Tahoma" pitchFamily="34" charset="0"/>
                <a:cs typeface="Tahoma" pitchFamily="34" charset="0"/>
              </a:rPr>
              <a:t>Such trees are called </a:t>
            </a:r>
            <a:r>
              <a:rPr lang="en-US" altLang="zh-CN" sz="2400" b="1" dirty="0" smtClean="0">
                <a:latin typeface="Tahoma" pitchFamily="34" charset="0"/>
                <a:cs typeface="Tahoma" pitchFamily="34" charset="0"/>
              </a:rPr>
              <a:t>Balanced</a:t>
            </a:r>
            <a:r>
              <a:rPr lang="en-US" altLang="zh-CN" sz="2400" dirty="0" smtClean="0">
                <a:latin typeface="Tahoma" pitchFamily="34" charset="0"/>
                <a:cs typeface="Tahoma" pitchFamily="34" charset="0"/>
              </a:rPr>
              <a:t> Binary Search Tree (i.e. AVL Tree, Red Black Tree)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xEl>
                                              <p:pRg st="3" end="3"/>
                                            </p:txEl>
                                          </p:spTgt>
                                        </p:tgtEl>
                                        <p:attrNameLst>
                                          <p:attrName>style.visibility</p:attrName>
                                        </p:attrNameLst>
                                      </p:cBhvr>
                                      <p:to>
                                        <p:strVal val="visible"/>
                                      </p:to>
                                    </p:set>
                                    <p:animEffect transition="in" filter="dissolve">
                                      <p:cBhvr>
                                        <p:cTn id="7" dur="500"/>
                                        <p:tgtEl>
                                          <p:spTgt spid="4101">
                                            <p:txEl>
                                              <p:pRg st="3" end="3"/>
                                            </p:txEl>
                                          </p:spTgt>
                                        </p:tgtEl>
                                      </p:cBhvr>
                                    </p:animEffect>
                                  </p:childTnLst>
                                </p:cTn>
                              </p:par>
                              <p:par>
                                <p:cTn id="8" presetID="3" presetClass="entr" presetSubtype="10" fill="hold" nodeType="withEffect">
                                  <p:stCondLst>
                                    <p:cond delay="1000"/>
                                  </p:stCondLst>
                                  <p:childTnLst>
                                    <p:set>
                                      <p:cBhvr>
                                        <p:cTn id="9" dur="1" fill="hold">
                                          <p:stCondLst>
                                            <p:cond delay="0"/>
                                          </p:stCondLst>
                                        </p:cTn>
                                        <p:tgtEl>
                                          <p:spTgt spid="4101">
                                            <p:txEl>
                                              <p:pRg st="5" end="5"/>
                                            </p:txEl>
                                          </p:spTgt>
                                        </p:tgtEl>
                                        <p:attrNameLst>
                                          <p:attrName>style.visibility</p:attrName>
                                        </p:attrNameLst>
                                      </p:cBhvr>
                                      <p:to>
                                        <p:strVal val="visible"/>
                                      </p:to>
                                    </p:set>
                                    <p:animEffect transition="in" filter="blinds(horizontal)">
                                      <p:cBhvr>
                                        <p:cTn id="10" dur="500"/>
                                        <p:tgtEl>
                                          <p:spTgt spid="4101">
                                            <p:txEl>
                                              <p:pRg st="5" end="5"/>
                                            </p:txEl>
                                          </p:spTgt>
                                        </p:tgtEl>
                                      </p:cBhvr>
                                    </p:animEffect>
                                  </p:childTnLst>
                                </p:cTn>
                              </p:par>
                              <p:par>
                                <p:cTn id="11" presetID="3" presetClass="entr" presetSubtype="10" fill="hold" nodeType="withEffect">
                                  <p:stCondLst>
                                    <p:cond delay="1000"/>
                                  </p:stCondLst>
                                  <p:childTnLst>
                                    <p:set>
                                      <p:cBhvr>
                                        <p:cTn id="12" dur="1" fill="hold">
                                          <p:stCondLst>
                                            <p:cond delay="0"/>
                                          </p:stCondLst>
                                        </p:cTn>
                                        <p:tgtEl>
                                          <p:spTgt spid="4101">
                                            <p:txEl>
                                              <p:pRg st="6" end="6"/>
                                            </p:txEl>
                                          </p:spTgt>
                                        </p:tgtEl>
                                        <p:attrNameLst>
                                          <p:attrName>style.visibility</p:attrName>
                                        </p:attrNameLst>
                                      </p:cBhvr>
                                      <p:to>
                                        <p:strVal val="visible"/>
                                      </p:to>
                                    </p:set>
                                    <p:animEffect transition="in" filter="blinds(horizontal)">
                                      <p:cBhvr>
                                        <p:cTn id="13" dur="500"/>
                                        <p:tgtEl>
                                          <p:spTgt spid="4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AVL Tree</a:t>
            </a:r>
            <a:endParaRPr lang="zh-CN" altLang="en-US" smtClean="0">
              <a:latin typeface="Tahoma" pitchFamily="34" charset="0"/>
              <a:cs typeface="Tahoma" pitchFamily="34" charset="0"/>
            </a:endParaRPr>
          </a:p>
        </p:txBody>
      </p:sp>
      <p:sp>
        <p:nvSpPr>
          <p:cNvPr id="12291"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22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C697DCF-D30C-4A3A-B427-2E2C724EB3F9}" type="slidenum">
              <a:rPr lang="en-US" altLang="en-US" sz="1400">
                <a:solidFill>
                  <a:schemeClr val="tx1"/>
                </a:solidFill>
                <a:latin typeface="Interstate"/>
              </a:rPr>
              <a:pPr/>
              <a:t>7</a:t>
            </a:fld>
            <a:endParaRPr lang="en-US" altLang="en-US" sz="1400">
              <a:solidFill>
                <a:schemeClr val="tx1"/>
              </a:solidFill>
              <a:latin typeface="Interstate"/>
            </a:endParaRPr>
          </a:p>
        </p:txBody>
      </p:sp>
      <p:sp>
        <p:nvSpPr>
          <p:cNvPr id="12293" name="Rectangle 3"/>
          <p:cNvSpPr>
            <a:spLocks noGrp="1" noChangeArrowheads="1"/>
          </p:cNvSpPr>
          <p:nvPr>
            <p:ph idx="1"/>
          </p:nvPr>
        </p:nvSpPr>
        <p:spPr/>
        <p:txBody>
          <a:bodyPr/>
          <a:lstStyle/>
          <a:p>
            <a:pPr marL="236538" indent="-236538">
              <a:buFontTx/>
              <a:buChar char="•"/>
            </a:pPr>
            <a:r>
              <a:rPr lang="en-US" altLang="zh-CN" sz="2400" smtClean="0">
                <a:latin typeface="Tahoma" pitchFamily="34" charset="0"/>
                <a:cs typeface="Tahoma" pitchFamily="34" charset="0"/>
              </a:rPr>
              <a:t>AVL Tree is named after its two inventors, G.M. </a:t>
            </a:r>
            <a:r>
              <a:rPr lang="id-ID" altLang="zh-CN" sz="2400" smtClean="0">
                <a:latin typeface="Tahoma" pitchFamily="34" charset="0"/>
                <a:cs typeface="Tahoma" pitchFamily="34" charset="0"/>
              </a:rPr>
              <a:t>Adelson-Veleskii</a:t>
            </a:r>
            <a:r>
              <a:rPr lang="en-US" altLang="zh-CN" sz="2400" smtClean="0">
                <a:latin typeface="Tahoma" pitchFamily="34" charset="0"/>
                <a:cs typeface="Tahoma" pitchFamily="34" charset="0"/>
              </a:rPr>
              <a:t> and E.M. Landis in 1962.</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AVL Tree is the first self-balancing binary search tree invented.</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The tree is named AVL in </a:t>
            </a:r>
            <a:r>
              <a:rPr lang="id-ID" altLang="zh-CN" sz="2400" smtClean="0">
                <a:latin typeface="Tahoma" pitchFamily="34" charset="0"/>
                <a:cs typeface="Tahoma" pitchFamily="34" charset="0"/>
              </a:rPr>
              <a:t>honour</a:t>
            </a:r>
            <a:r>
              <a:rPr lang="en-US" altLang="zh-CN" sz="2400" smtClean="0">
                <a:latin typeface="Tahoma" pitchFamily="34" charset="0"/>
                <a:cs typeface="Tahoma" pitchFamily="34" charset="0"/>
              </a:rPr>
              <a:t> of its inventors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AVL Tree Concept</a:t>
            </a:r>
            <a:endParaRPr lang="zh-CN" altLang="en-US" smtClean="0">
              <a:latin typeface="Tahoma" pitchFamily="34" charset="0"/>
              <a:cs typeface="Tahoma" pitchFamily="34" charset="0"/>
            </a:endParaRPr>
          </a:p>
        </p:txBody>
      </p:sp>
      <p:sp>
        <p:nvSpPr>
          <p:cNvPr id="13315"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331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BB0EBC2-E74B-45C2-ADAA-6A8FDA2C88A0}" type="slidenum">
              <a:rPr lang="en-US" altLang="en-US" sz="1400">
                <a:solidFill>
                  <a:schemeClr val="tx1"/>
                </a:solidFill>
                <a:latin typeface="Interstate"/>
              </a:rPr>
              <a:pPr/>
              <a:t>8</a:t>
            </a:fld>
            <a:endParaRPr lang="en-US" altLang="en-US" sz="1400">
              <a:solidFill>
                <a:schemeClr val="tx1"/>
              </a:solidFill>
              <a:latin typeface="Interstate"/>
            </a:endParaRPr>
          </a:p>
        </p:txBody>
      </p:sp>
      <p:sp>
        <p:nvSpPr>
          <p:cNvPr id="13317" name="Rectangle 3"/>
          <p:cNvSpPr>
            <a:spLocks noGrp="1" noChangeArrowheads="1"/>
          </p:cNvSpPr>
          <p:nvPr>
            <p:ph idx="1"/>
          </p:nvPr>
        </p:nvSpPr>
        <p:spPr/>
        <p:txBody>
          <a:bodyPr>
            <a:normAutofit fontScale="92500"/>
          </a:bodyPr>
          <a:lstStyle/>
          <a:p>
            <a:pPr marL="236538" indent="-236538">
              <a:buFontTx/>
              <a:buChar char="•"/>
            </a:pPr>
            <a:r>
              <a:rPr lang="en-US" altLang="zh-CN" sz="2200" smtClean="0">
                <a:latin typeface="Tahoma" pitchFamily="34" charset="0"/>
                <a:cs typeface="Tahoma" pitchFamily="34" charset="0"/>
              </a:rPr>
              <a:t>Height of a node:</a:t>
            </a:r>
          </a:p>
          <a:p>
            <a:pPr marL="693738" lvl="1" indent="-236538">
              <a:buFont typeface="Arial" pitchFamily="34" charset="0"/>
              <a:buChar char="•"/>
            </a:pPr>
            <a:r>
              <a:rPr lang="en-US" altLang="zh-CN" smtClean="0">
                <a:latin typeface="Tahoma" pitchFamily="34" charset="0"/>
                <a:cs typeface="Tahoma" pitchFamily="34" charset="0"/>
              </a:rPr>
              <a:t>The height of an empty sub tree is 0.</a:t>
            </a:r>
          </a:p>
          <a:p>
            <a:pPr marL="693738" lvl="1" indent="-236538">
              <a:buFont typeface="Arial" pitchFamily="34" charset="0"/>
              <a:buChar char="•"/>
            </a:pPr>
            <a:r>
              <a:rPr lang="en-US" altLang="zh-CN" smtClean="0">
                <a:latin typeface="Tahoma" pitchFamily="34" charset="0"/>
                <a:cs typeface="Tahoma" pitchFamily="34" charset="0"/>
              </a:rPr>
              <a:t>The height of a leaf is 1.</a:t>
            </a:r>
          </a:p>
          <a:p>
            <a:pPr marL="693738" lvl="1" indent="-236538">
              <a:buFont typeface="Arial" pitchFamily="34" charset="0"/>
              <a:buChar char="•"/>
            </a:pPr>
            <a:r>
              <a:rPr lang="en-US" altLang="zh-CN" smtClean="0">
                <a:latin typeface="Tahoma" pitchFamily="34" charset="0"/>
                <a:cs typeface="Tahoma" pitchFamily="34" charset="0"/>
              </a:rPr>
              <a:t>The height of an internal node is the maximum height of its children plus 1.</a:t>
            </a:r>
          </a:p>
          <a:p>
            <a:pPr marL="693738" lvl="1" indent="-236538">
              <a:buFont typeface="Arial" pitchFamily="34" charset="0"/>
              <a:buChar char="•"/>
            </a:pPr>
            <a:endParaRPr lang="en-US" altLang="zh-CN" sz="2200" smtClean="0">
              <a:latin typeface="Tahoma" pitchFamily="34" charset="0"/>
              <a:cs typeface="Tahoma" pitchFamily="34" charset="0"/>
            </a:endParaRPr>
          </a:p>
          <a:p>
            <a:pPr marL="236538" indent="-236538">
              <a:buFontTx/>
              <a:buChar char="•"/>
            </a:pPr>
            <a:r>
              <a:rPr lang="en-US" altLang="zh-CN" sz="2200" smtClean="0">
                <a:latin typeface="Tahoma" pitchFamily="34" charset="0"/>
                <a:cs typeface="Tahoma" pitchFamily="34" charset="0"/>
              </a:rPr>
              <a:t>Balance Factor:</a:t>
            </a:r>
          </a:p>
          <a:p>
            <a:pPr marL="693738" lvl="1" indent="-236538">
              <a:buFont typeface="Arial" pitchFamily="34" charset="0"/>
              <a:buChar char="•"/>
            </a:pPr>
            <a:r>
              <a:rPr lang="en-US" altLang="zh-CN" smtClean="0">
                <a:latin typeface="Tahoma" pitchFamily="34" charset="0"/>
                <a:cs typeface="Tahoma" pitchFamily="34" charset="0"/>
              </a:rPr>
              <a:t>The difference height of its LEFT sub tree and its RIGHT sub tree.</a:t>
            </a:r>
          </a:p>
          <a:p>
            <a:pPr marL="236538" indent="-236538">
              <a:buFontTx/>
              <a:buChar char="•"/>
            </a:pPr>
            <a:endParaRPr lang="en-US" altLang="zh-CN" sz="2200" smtClean="0">
              <a:latin typeface="Tahoma" pitchFamily="34" charset="0"/>
              <a:cs typeface="Tahoma" pitchFamily="34" charset="0"/>
            </a:endParaRPr>
          </a:p>
          <a:p>
            <a:pPr marL="236538" indent="-236538">
              <a:buFontTx/>
              <a:buChar char="•"/>
            </a:pPr>
            <a:r>
              <a:rPr lang="en-US" altLang="zh-CN" sz="2200" smtClean="0">
                <a:latin typeface="Tahoma" pitchFamily="34" charset="0"/>
                <a:cs typeface="Tahoma" pitchFamily="34" charset="0"/>
              </a:rPr>
              <a:t>The balance factor of all nodes in AVL tree should be at most 1.</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altLang="zh-CN" smtClean="0">
                <a:latin typeface="Tahoma" pitchFamily="34" charset="0"/>
                <a:cs typeface="Tahoma" pitchFamily="34" charset="0"/>
              </a:rPr>
              <a:t>AVL Tree Concept</a:t>
            </a:r>
            <a:endParaRPr lang="zh-CN" altLang="en-US" smtClean="0">
              <a:cs typeface="Tahoma" pitchFamily="34" charset="0"/>
            </a:endParaRPr>
          </a:p>
        </p:txBody>
      </p:sp>
      <p:sp>
        <p:nvSpPr>
          <p:cNvPr id="14339"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4340"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106B982-14EF-4261-8175-9C5FFE82F5E4}" type="slidenum">
              <a:rPr lang="en-US" altLang="en-US" sz="1400">
                <a:solidFill>
                  <a:schemeClr val="tx1"/>
                </a:solidFill>
                <a:latin typeface="Interstate"/>
              </a:rPr>
              <a:pPr/>
              <a:t>9</a:t>
            </a:fld>
            <a:endParaRPr lang="en-US" altLang="en-US" sz="1400">
              <a:solidFill>
                <a:schemeClr val="tx1"/>
              </a:solidFill>
              <a:latin typeface="Interstate"/>
            </a:endParaRPr>
          </a:p>
        </p:txBody>
      </p:sp>
      <p:sp>
        <p:nvSpPr>
          <p:cNvPr id="18436" name="Rectangle 3"/>
          <p:cNvSpPr>
            <a:spLocks noGrp="1" noChangeArrowheads="1"/>
          </p:cNvSpPr>
          <p:nvPr>
            <p:ph idx="1"/>
          </p:nvPr>
        </p:nvSpPr>
        <p:spPr>
          <a:xfrm>
            <a:off x="5257800" y="2286000"/>
            <a:ext cx="3505200" cy="3721596"/>
          </a:xfrm>
        </p:spPr>
        <p:txBody>
          <a:bodyPr rtlCol="0">
            <a:normAutofit/>
          </a:bodyPr>
          <a:lstStyle/>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fontAlgn="auto">
              <a:spcAft>
                <a:spcPts val="0"/>
              </a:spcAft>
              <a:defRPr/>
            </a:pPr>
            <a:endParaRPr lang="en-US" altLang="zh-CN" dirty="0" smtClean="0">
              <a:latin typeface="Tahoma" pitchFamily="34" charset="0"/>
              <a:cs typeface="Tahoma" pitchFamily="34" charset="0"/>
            </a:endParaRPr>
          </a:p>
          <a:p>
            <a:pPr marL="0" indent="0" fontAlgn="auto">
              <a:spcAft>
                <a:spcPts val="0"/>
              </a:spcAft>
              <a:buFont typeface="Arial" pitchFamily="34" charset="0"/>
              <a:buNone/>
              <a:defRPr/>
            </a:pPr>
            <a:r>
              <a:rPr lang="en-US" altLang="zh-CN" sz="2400" dirty="0" smtClean="0">
                <a:latin typeface="Tahoma" pitchFamily="34" charset="0"/>
                <a:cs typeface="Tahoma" pitchFamily="34" charset="0"/>
              </a:rPr>
              <a:t>All nodes’ balance factor </a:t>
            </a:r>
          </a:p>
          <a:p>
            <a:pPr marL="0" indent="0" fontAlgn="auto">
              <a:spcAft>
                <a:spcPts val="0"/>
              </a:spcAft>
              <a:buFont typeface="Arial" pitchFamily="34" charset="0"/>
              <a:buNone/>
              <a:defRPr/>
            </a:pPr>
            <a:r>
              <a:rPr lang="en-US" altLang="zh-CN" sz="2400" dirty="0" smtClean="0">
                <a:latin typeface="Tahoma" pitchFamily="34" charset="0"/>
                <a:cs typeface="Tahoma" pitchFamily="34" charset="0"/>
              </a:rPr>
              <a:t>(red font) is at most 1.</a:t>
            </a:r>
          </a:p>
        </p:txBody>
      </p:sp>
      <p:pic>
        <p:nvPicPr>
          <p:cNvPr id="14342" name="Picture 7" descr="avl-2.gif"/>
          <p:cNvPicPr>
            <a:picLocks noChangeAspect="1"/>
          </p:cNvPicPr>
          <p:nvPr/>
        </p:nvPicPr>
        <p:blipFill>
          <a:blip r:embed="rId2" cstate="print"/>
          <a:srcRect/>
          <a:stretch>
            <a:fillRect/>
          </a:stretch>
        </p:blipFill>
        <p:spPr bwMode="auto">
          <a:xfrm>
            <a:off x="914400" y="1981200"/>
            <a:ext cx="4286250" cy="44196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576</TotalTime>
  <Words>2443</Words>
  <Application>Microsoft Office PowerPoint</Application>
  <PresentationFormat>On-screen Show (4:3)</PresentationFormat>
  <Paragraphs>403</Paragraphs>
  <Slides>52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ＭＳ Ｐゴシック</vt:lpstr>
      <vt:lpstr>宋体</vt:lpstr>
      <vt:lpstr>Arial</vt:lpstr>
      <vt:lpstr>Calibri</vt:lpstr>
      <vt:lpstr>Interstate</vt:lpstr>
      <vt:lpstr>Open Sans</vt:lpstr>
      <vt:lpstr>Tahoma</vt:lpstr>
      <vt:lpstr>TemplateBM</vt:lpstr>
      <vt:lpstr>Visio</vt:lpstr>
      <vt:lpstr> Balanced Binary Search Tree</vt:lpstr>
      <vt:lpstr>Learning Outcomes</vt:lpstr>
      <vt:lpstr>Sub Topics</vt:lpstr>
      <vt:lpstr>Binary Search Tree Review</vt:lpstr>
      <vt:lpstr>Binary Search Tree Review</vt:lpstr>
      <vt:lpstr>Balanced Binary Search Tree</vt:lpstr>
      <vt:lpstr>AVL Tree</vt:lpstr>
      <vt:lpstr>AVL Tree Concept</vt:lpstr>
      <vt:lpstr>AVL Tree Concept</vt:lpstr>
      <vt:lpstr>AVL Tree Example</vt:lpstr>
      <vt:lpstr>AVL Tree Operations: Insertion</vt:lpstr>
      <vt:lpstr>Rebalance AVL Tree</vt:lpstr>
      <vt:lpstr>Rebalance AVL Tree</vt:lpstr>
      <vt:lpstr>Rebalance AVL Tree</vt:lpstr>
      <vt:lpstr>AVL Tree Operations: Insertion</vt:lpstr>
      <vt:lpstr>AVL Tree Operations: Insertion</vt:lpstr>
      <vt:lpstr>Single Rotation to Fix Case 1 (LL Rotation)</vt:lpstr>
      <vt:lpstr>Example on Single Rotation</vt:lpstr>
      <vt:lpstr>Example on Single Rotation</vt:lpstr>
      <vt:lpstr>Single Rotation to Fix Case 2 (RR Rotation)</vt:lpstr>
      <vt:lpstr>Single Rotation on Case 3 (or 4)</vt:lpstr>
      <vt:lpstr>Single Rotation on Case 3 (or 4)</vt:lpstr>
      <vt:lpstr>Double Rotation to Fix Case 3 (LR Rotation)</vt:lpstr>
      <vt:lpstr>Double Rotation to Fix Case 3 (LR Rotation)</vt:lpstr>
      <vt:lpstr>Double Rotation to Fix Case 3 (LR Rotation)</vt:lpstr>
      <vt:lpstr>Example on Double Rotation</vt:lpstr>
      <vt:lpstr>Example on Double Rotation</vt:lpstr>
      <vt:lpstr>Example on Double Rotation</vt:lpstr>
      <vt:lpstr>AVL Tree Operations: Deletion</vt:lpstr>
      <vt:lpstr>Example on Deletion</vt:lpstr>
      <vt:lpstr>Example on Deletion</vt:lpstr>
      <vt:lpstr>Example on Deletion</vt:lpstr>
      <vt:lpstr>Example on Deletion</vt:lpstr>
      <vt:lpstr>Red Black Tree Concept</vt:lpstr>
      <vt:lpstr>Red Black Tree Concept (External Nodes)</vt:lpstr>
      <vt:lpstr>Red Black Tree Properties</vt:lpstr>
      <vt:lpstr>Red Black Tree Applications</vt:lpstr>
      <vt:lpstr>RBT Operations: Insertion</vt:lpstr>
      <vt:lpstr>RBT Operations: Insertion</vt:lpstr>
      <vt:lpstr>RBT Operations: Insertion</vt:lpstr>
      <vt:lpstr>RBT Operations: Insertion</vt:lpstr>
      <vt:lpstr>RBT Operations: Insertion</vt:lpstr>
      <vt:lpstr>RBT Operations: Insertion</vt:lpstr>
      <vt:lpstr>RBT Operations: Deletion</vt:lpstr>
      <vt:lpstr>RBT Operations: Deletion</vt:lpstr>
      <vt:lpstr>RBT Operations: Deletion</vt:lpstr>
      <vt:lpstr>RBT Operations: Deletion</vt:lpstr>
      <vt:lpstr>RBT Operations: Deletion</vt:lpstr>
      <vt:lpstr>Summary</vt:lpstr>
      <vt:lpstr>Summary</vt:lpstr>
      <vt:lpstr>References</vt:lpstr>
      <vt:lpstr>PowerPoint Presentation</vt:lpstr>
    </vt:vector>
  </TitlesOfParts>
  <Company>ubinus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Ferdinand Ariandy Luwinda</cp:lastModifiedBy>
  <cp:revision>211</cp:revision>
  <dcterms:created xsi:type="dcterms:W3CDTF">2009-07-15T08:07:45Z</dcterms:created>
  <dcterms:modified xsi:type="dcterms:W3CDTF">2017-12-11T09:12:13Z</dcterms:modified>
</cp:coreProperties>
</file>