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5" r:id="rId1"/>
  </p:sldMasterIdLst>
  <p:notesMasterIdLst>
    <p:notesMasterId r:id="rId44"/>
  </p:notesMasterIdLst>
  <p:handoutMasterIdLst>
    <p:handoutMasterId r:id="rId45"/>
  </p:handoutMasterIdLst>
  <p:sldIdLst>
    <p:sldId id="305" r:id="rId2"/>
    <p:sldId id="264" r:id="rId3"/>
    <p:sldId id="287" r:id="rId4"/>
    <p:sldId id="286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3" r:id="rId23"/>
    <p:sldId id="284" r:id="rId24"/>
    <p:sldId id="285" r:id="rId25"/>
    <p:sldId id="306" r:id="rId26"/>
    <p:sldId id="307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289" r:id="rId40"/>
    <p:sldId id="304" r:id="rId41"/>
    <p:sldId id="290" r:id="rId42"/>
    <p:sldId id="291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709" autoAdjust="0"/>
  </p:normalViewPr>
  <p:slideViewPr>
    <p:cSldViewPr>
      <p:cViewPr varScale="1">
        <p:scale>
          <a:sx n="69" d="100"/>
          <a:sy n="69" d="100"/>
        </p:scale>
        <p:origin x="127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3731BED0-7F34-4521-881F-85EEF6584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A0AE84AA-6C01-4FD5-BDD5-184F3BA9A7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id-ID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3904B428-C9CB-4343-958C-3C79B05583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id-ID" smtClean="0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2EA50B0D-D68C-44DE-9045-AB5E685D68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4FF6F-8791-497D-927D-E8581E87C7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EFE1E4-6253-48C8-8A6A-C90D4390F5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E4971-85AF-4E85-8308-114ACF2ABC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id-ID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7FAA34-31B8-4B89-94BE-F7966B52E0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sfca.edu/~galles/visualization/BTree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150" y="2949575"/>
            <a:ext cx="7129463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2-3 Tree and B Tree</a:t>
            </a:r>
            <a:endParaRPr lang="id-ID" sz="3200" dirty="0"/>
          </a:p>
        </p:txBody>
      </p:sp>
      <p:sp>
        <p:nvSpPr>
          <p:cNvPr id="4099" name="Rectangle 7"/>
          <p:cNvSpPr>
            <a:spLocks noChangeArrowheads="1"/>
          </p:cNvSpPr>
          <p:nvPr/>
        </p:nvSpPr>
        <p:spPr bwMode="auto">
          <a:xfrm>
            <a:off x="1676400" y="1655763"/>
            <a:ext cx="8497888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71600" algn="l"/>
              </a:tabLst>
            </a:pPr>
            <a:r>
              <a:rPr lang="en-US" alt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Course	: </a:t>
            </a:r>
            <a:r>
              <a:rPr lang="en-US" altLang="en-US" sz="2400" b="1" dirty="0" err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COMP6048</a:t>
            </a:r>
            <a:r>
              <a:rPr lang="en-US" alt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– DATA STRUCTURE</a:t>
            </a:r>
          </a:p>
          <a:p>
            <a:pPr>
              <a:spcBef>
                <a:spcPct val="20000"/>
              </a:spcBef>
              <a:tabLst>
                <a:tab pos="1371600" algn="l"/>
              </a:tabLst>
            </a:pPr>
            <a:r>
              <a:rPr lang="en-US" alt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alt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en-US" alt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7</a:t>
            </a:r>
            <a:endParaRPr lang="en-US" altLang="en-US" sz="1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ahoma" pitchFamily="34" charset="0"/>
                <a:cs typeface="Tahoma" pitchFamily="34" charset="0"/>
              </a:rPr>
              <a:t>Operations: Insertion - Example</a:t>
            </a:r>
            <a:endParaRPr lang="zh-CN" altLang="en-US" smtClean="0">
              <a:cs typeface="Tahoma" pitchFamily="34" charset="0"/>
            </a:endParaRPr>
          </a:p>
        </p:txBody>
      </p:sp>
      <p:sp>
        <p:nvSpPr>
          <p:cNvPr id="13316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</a:t>
            </a:r>
            <a:r>
              <a:rPr lang="id-ID" altLang="en-US" sz="1400">
                <a:solidFill>
                  <a:schemeClr val="tx1"/>
                </a:solidFill>
                <a:latin typeface="Interstate"/>
              </a:rPr>
              <a:t>- Data Structure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7D2D883-CAF6-4A4D-A9AB-46C2E176D416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6019800"/>
            <a:ext cx="7848600" cy="5334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 smtClean="0">
                <a:latin typeface="Tahoma" pitchFamily="34" charset="0"/>
                <a:cs typeface="Tahoma" pitchFamily="34" charset="0"/>
              </a:rPr>
              <a:t>Insert (75). The leaf is a 3-node.</a:t>
            </a:r>
          </a:p>
        </p:txBody>
      </p:sp>
      <p:pic>
        <p:nvPicPr>
          <p:cNvPr id="13318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133600"/>
            <a:ext cx="6667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ahoma" pitchFamily="34" charset="0"/>
                <a:cs typeface="Tahoma" pitchFamily="34" charset="0"/>
              </a:rPr>
              <a:t>Operations: Insertion - Example</a:t>
            </a:r>
            <a:endParaRPr lang="zh-CN" altLang="en-US" smtClean="0">
              <a:cs typeface="Tahoma" pitchFamily="34" charset="0"/>
            </a:endParaRPr>
          </a:p>
        </p:txBody>
      </p:sp>
      <p:sp>
        <p:nvSpPr>
          <p:cNvPr id="14340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</a:t>
            </a:r>
            <a:r>
              <a:rPr lang="id-ID" altLang="en-US" sz="1400">
                <a:solidFill>
                  <a:schemeClr val="tx1"/>
                </a:solidFill>
                <a:latin typeface="Interstate"/>
              </a:rPr>
              <a:t>- Data Structure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8DD0DE9-F3C3-41E9-9291-F6B4E8B8E877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943600"/>
            <a:ext cx="7848600" cy="4572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Push the middle value (80) to its parent and split 75 with 90.</a:t>
            </a:r>
          </a:p>
        </p:txBody>
      </p:sp>
      <p:pic>
        <p:nvPicPr>
          <p:cNvPr id="14342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9300" y="2133600"/>
            <a:ext cx="6667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ahoma" pitchFamily="34" charset="0"/>
                <a:cs typeface="Tahoma" pitchFamily="34" charset="0"/>
              </a:rPr>
              <a:t>Operations: Insertion - Example</a:t>
            </a:r>
            <a:endParaRPr lang="zh-CN" altLang="en-US" smtClean="0">
              <a:cs typeface="Tahoma" pitchFamily="34" charset="0"/>
            </a:endParaRPr>
          </a:p>
        </p:txBody>
      </p:sp>
      <p:sp>
        <p:nvSpPr>
          <p:cNvPr id="15364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</a:t>
            </a:r>
            <a:r>
              <a:rPr lang="id-ID" altLang="en-US" sz="1400">
                <a:solidFill>
                  <a:schemeClr val="tx1"/>
                </a:solidFill>
                <a:latin typeface="Interstate"/>
              </a:rPr>
              <a:t>- Data Structure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D4C4665-95F1-4C0D-85DE-5C6EF012F59F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5943600"/>
            <a:ext cx="7848600" cy="6096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 smtClean="0">
                <a:latin typeface="Tahoma" pitchFamily="34" charset="0"/>
                <a:cs typeface="Tahoma" pitchFamily="34" charset="0"/>
              </a:rPr>
              <a:t>2-3 tree after insertion of (75)</a:t>
            </a:r>
          </a:p>
        </p:txBody>
      </p:sp>
      <p:pic>
        <p:nvPicPr>
          <p:cNvPr id="15366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9300" y="2181225"/>
            <a:ext cx="6667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ahoma" pitchFamily="34" charset="0"/>
                <a:cs typeface="Tahoma" pitchFamily="34" charset="0"/>
              </a:rPr>
              <a:t>Operations: Insertion - Example</a:t>
            </a:r>
            <a:endParaRPr lang="zh-CN" altLang="en-US" smtClean="0">
              <a:cs typeface="Tahoma" pitchFamily="34" charset="0"/>
            </a:endParaRPr>
          </a:p>
        </p:txBody>
      </p:sp>
      <p:sp>
        <p:nvSpPr>
          <p:cNvPr id="16388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</a:t>
            </a:r>
            <a:r>
              <a:rPr lang="id-ID" altLang="en-US" sz="1400">
                <a:solidFill>
                  <a:schemeClr val="tx1"/>
                </a:solidFill>
                <a:latin typeface="Interstate"/>
              </a:rPr>
              <a:t>- Data Structure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E7A3407-748B-468D-BE76-4747C8AAF5A3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5943600"/>
            <a:ext cx="8534400" cy="762000"/>
          </a:xfrm>
        </p:spPr>
        <p:txBody>
          <a:bodyPr>
            <a:no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Insert (24). The leaf is 3-node. Push the middle value (24) to its parent.</a:t>
            </a:r>
          </a:p>
        </p:txBody>
      </p:sp>
      <p:pic>
        <p:nvPicPr>
          <p:cNvPr id="16390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3100" y="2181225"/>
            <a:ext cx="6667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ahoma" pitchFamily="34" charset="0"/>
                <a:cs typeface="Tahoma" pitchFamily="34" charset="0"/>
              </a:rPr>
              <a:t>Operations: Insertion - Example</a:t>
            </a:r>
            <a:endParaRPr lang="zh-CN" altLang="en-US" smtClean="0">
              <a:cs typeface="Tahoma" pitchFamily="34" charset="0"/>
            </a:endParaRPr>
          </a:p>
        </p:txBody>
      </p:sp>
      <p:sp>
        <p:nvSpPr>
          <p:cNvPr id="17412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</a:t>
            </a:r>
            <a:r>
              <a:rPr lang="id-ID" altLang="en-US" sz="1400">
                <a:solidFill>
                  <a:schemeClr val="tx1"/>
                </a:solidFill>
                <a:latin typeface="Interstate"/>
              </a:rPr>
              <a:t>- Data Structure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F87FF0-9381-4F0F-AFC9-CB059CEE41AF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5943600"/>
            <a:ext cx="8153400" cy="685800"/>
          </a:xfrm>
        </p:spPr>
        <p:txBody>
          <a:bodyPr>
            <a:normAutofit fontScale="92500"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Its parent is also a 3-node. Push the middle value (24) to its parent</a:t>
            </a:r>
            <a:r>
              <a:rPr lang="en-US" altLang="zh-CN" dirty="0" smtClean="0"/>
              <a:t>.</a:t>
            </a:r>
          </a:p>
        </p:txBody>
      </p:sp>
      <p:pic>
        <p:nvPicPr>
          <p:cNvPr id="17414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181225"/>
            <a:ext cx="6667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ahoma" pitchFamily="34" charset="0"/>
                <a:cs typeface="Tahoma" pitchFamily="34" charset="0"/>
              </a:rPr>
              <a:t>Operations: Insertion - Example</a:t>
            </a:r>
            <a:endParaRPr lang="zh-CN" altLang="en-US" smtClean="0">
              <a:cs typeface="Tahoma" pitchFamily="34" charset="0"/>
            </a:endParaRPr>
          </a:p>
        </p:txBody>
      </p:sp>
      <p:sp>
        <p:nvSpPr>
          <p:cNvPr id="18436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</a:t>
            </a:r>
            <a:r>
              <a:rPr lang="id-ID" altLang="en-US" sz="1400">
                <a:solidFill>
                  <a:schemeClr val="tx1"/>
                </a:solidFill>
                <a:latin typeface="Interstate"/>
              </a:rPr>
              <a:t>- Data Structure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5EBF6C6-9DFB-4077-8DAE-E406B7114BC4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5486400"/>
            <a:ext cx="7848600" cy="5334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 smtClean="0">
                <a:latin typeface="Tahoma" pitchFamily="34" charset="0"/>
                <a:cs typeface="Tahoma" pitchFamily="34" charset="0"/>
              </a:rPr>
              <a:t>2-3 tree after insertion of (24)</a:t>
            </a:r>
          </a:p>
        </p:txBody>
      </p:sp>
      <p:pic>
        <p:nvPicPr>
          <p:cNvPr id="18438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133600"/>
            <a:ext cx="7885113" cy="31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ahoma" pitchFamily="34" charset="0"/>
                <a:cs typeface="Tahoma" pitchFamily="34" charset="0"/>
              </a:rPr>
              <a:t>Operations: Insertion - Example</a:t>
            </a:r>
            <a:endParaRPr lang="zh-CN" altLang="en-US" smtClean="0">
              <a:cs typeface="Tahoma" pitchFamily="34" charset="0"/>
            </a:endParaRPr>
          </a:p>
        </p:txBody>
      </p:sp>
      <p:sp>
        <p:nvSpPr>
          <p:cNvPr id="19460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</a:t>
            </a:r>
            <a:r>
              <a:rPr lang="id-ID" altLang="en-US" sz="1400">
                <a:solidFill>
                  <a:schemeClr val="tx1"/>
                </a:solidFill>
                <a:latin typeface="Interstate"/>
              </a:rPr>
              <a:t>- Data Structure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B345D37-5808-4AD0-81AB-BEEFE7083703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5486400"/>
            <a:ext cx="8534400" cy="9144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Insert (95). The leaf is a 3-node. Push the middle value (95) to its parent.</a:t>
            </a:r>
          </a:p>
        </p:txBody>
      </p:sp>
      <p:pic>
        <p:nvPicPr>
          <p:cNvPr id="19462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133600"/>
            <a:ext cx="7885113" cy="31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ahoma" pitchFamily="34" charset="0"/>
                <a:cs typeface="Tahoma" pitchFamily="34" charset="0"/>
              </a:rPr>
              <a:t>Operations: Insertion - Example</a:t>
            </a:r>
            <a:endParaRPr lang="zh-CN" altLang="en-US" smtClean="0">
              <a:cs typeface="Tahoma" pitchFamily="34" charset="0"/>
            </a:endParaRPr>
          </a:p>
        </p:txBody>
      </p:sp>
      <p:sp>
        <p:nvSpPr>
          <p:cNvPr id="20484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</a:t>
            </a:r>
            <a:r>
              <a:rPr lang="id-ID" altLang="en-US" sz="1400">
                <a:solidFill>
                  <a:schemeClr val="tx1"/>
                </a:solidFill>
                <a:latin typeface="Interstate"/>
              </a:rPr>
              <a:t>- Data Structure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F23C8-A738-472D-BD0C-D54EDC269583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486400"/>
            <a:ext cx="8610600" cy="6096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Its parent is also a 3-node. Push the middle value (80) to its parent.</a:t>
            </a:r>
          </a:p>
        </p:txBody>
      </p:sp>
      <p:pic>
        <p:nvPicPr>
          <p:cNvPr id="20486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133600"/>
            <a:ext cx="7885113" cy="31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ahoma" pitchFamily="34" charset="0"/>
                <a:cs typeface="Tahoma" pitchFamily="34" charset="0"/>
              </a:rPr>
              <a:t>Operations: Insertion - Example</a:t>
            </a:r>
            <a:endParaRPr lang="zh-CN" altLang="en-US" smtClean="0">
              <a:cs typeface="Tahoma" pitchFamily="34" charset="0"/>
            </a:endParaRPr>
          </a:p>
        </p:txBody>
      </p:sp>
      <p:sp>
        <p:nvSpPr>
          <p:cNvPr id="21508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</a:t>
            </a:r>
            <a:r>
              <a:rPr lang="id-ID" altLang="en-US" sz="1400">
                <a:solidFill>
                  <a:schemeClr val="tx1"/>
                </a:solidFill>
                <a:latin typeface="Interstate"/>
              </a:rPr>
              <a:t>- Data Structure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C3AA2F-6F9F-4F58-BE8D-9221BB2D0C5B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486400"/>
            <a:ext cx="8610600" cy="7620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root is also a 3-node. Push the middle value (50) to be a new root.</a:t>
            </a:r>
          </a:p>
        </p:txBody>
      </p:sp>
      <p:pic>
        <p:nvPicPr>
          <p:cNvPr id="21510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57400"/>
            <a:ext cx="7542213" cy="31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ahoma" pitchFamily="34" charset="0"/>
                <a:cs typeface="Tahoma" pitchFamily="34" charset="0"/>
              </a:rPr>
              <a:t>Operations: Insertion - Example</a:t>
            </a:r>
            <a:endParaRPr lang="zh-CN" altLang="en-US" smtClean="0">
              <a:cs typeface="Tahoma" pitchFamily="34" charset="0"/>
            </a:endParaRPr>
          </a:p>
        </p:txBody>
      </p:sp>
      <p:sp>
        <p:nvSpPr>
          <p:cNvPr id="22532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</a:t>
            </a:r>
            <a:r>
              <a:rPr lang="id-ID" altLang="en-US" sz="1400">
                <a:solidFill>
                  <a:schemeClr val="tx1"/>
                </a:solidFill>
                <a:latin typeface="Interstate"/>
              </a:rPr>
              <a:t>- Data Structure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FFCD8CE-6F12-4FE0-9B8F-CAF2E5135B7F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5867400"/>
            <a:ext cx="7848600" cy="5334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 smtClean="0">
                <a:latin typeface="Tahoma" pitchFamily="34" charset="0"/>
                <a:cs typeface="Tahoma" pitchFamily="34" charset="0"/>
              </a:rPr>
              <a:t>2-3 tree after insertion of (95)</a:t>
            </a:r>
          </a:p>
        </p:txBody>
      </p:sp>
      <p:pic>
        <p:nvPicPr>
          <p:cNvPr id="22534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5563" y="2120900"/>
            <a:ext cx="6600825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ahoma" pitchFamily="34" charset="0"/>
                <a:cs typeface="Tahoma" pitchFamily="34" charset="0"/>
              </a:rPr>
              <a:t>Learning Outcomes</a:t>
            </a:r>
            <a:endParaRPr lang="zh-CN" alt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</a:t>
            </a:r>
            <a:r>
              <a:rPr lang="id-ID" altLang="en-US" sz="1400">
                <a:solidFill>
                  <a:schemeClr val="tx1"/>
                </a:solidFill>
                <a:latin typeface="Interstate"/>
              </a:rPr>
              <a:t>- Data Structure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3CC53BE-A180-4BC4-907A-3F1C5C1B883E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en-US" sz="2400" dirty="0" smtClean="0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pPr marL="236538" indent="-236538">
              <a:buFontTx/>
              <a:buChar char="•"/>
              <a:defRPr/>
            </a:pPr>
            <a:r>
              <a:rPr lang="id-ID" altLang="en-US" dirty="0" smtClean="0">
                <a:latin typeface="Tahoma" pitchFamily="34" charset="0"/>
                <a:cs typeface="Tahoma" pitchFamily="34" charset="0"/>
              </a:rPr>
              <a:t>Ilus</a:t>
            </a:r>
            <a:r>
              <a:rPr lang="en-US" altLang="en-US" dirty="0" err="1" smtClean="0">
                <a:latin typeface="Tahoma" pitchFamily="34" charset="0"/>
                <a:cs typeface="Tahoma" pitchFamily="34" charset="0"/>
              </a:rPr>
              <a:t>trate</a:t>
            </a:r>
            <a:r>
              <a:rPr lang="en-US" altLang="en-US" dirty="0" smtClean="0">
                <a:latin typeface="Tahoma" pitchFamily="34" charset="0"/>
                <a:cs typeface="Tahoma" pitchFamily="34" charset="0"/>
              </a:rPr>
              <a:t> construction process of 2-3 Tree (LO</a:t>
            </a:r>
            <a:r>
              <a:rPr lang="id-ID" altLang="en-US" dirty="0" smtClean="0">
                <a:latin typeface="Tahoma" pitchFamily="34" charset="0"/>
                <a:cs typeface="Tahoma" pitchFamily="34" charset="0"/>
              </a:rPr>
              <a:t>1 &amp;</a:t>
            </a:r>
            <a:r>
              <a:rPr lang="en-US" alt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 smtClean="0">
                <a:latin typeface="Tahoma" pitchFamily="34" charset="0"/>
                <a:cs typeface="Tahoma" pitchFamily="34" charset="0"/>
              </a:rPr>
              <a:t>LO3</a:t>
            </a:r>
            <a:r>
              <a:rPr lang="en-US" altLang="en-US" dirty="0" smtClean="0">
                <a:latin typeface="Tahoma" pitchFamily="34" charset="0"/>
                <a:cs typeface="Tahoma" pitchFamily="34" charset="0"/>
              </a:rPr>
              <a:t>)</a:t>
            </a:r>
          </a:p>
          <a:p>
            <a:pPr marL="236538" indent="-236538">
              <a:defRPr/>
            </a:pPr>
            <a:endParaRPr lang="en-US" altLang="zh-CN" dirty="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ahoma" pitchFamily="34" charset="0"/>
                <a:cs typeface="Tahoma" pitchFamily="34" charset="0"/>
              </a:rPr>
              <a:t>Operations: Deletion</a:t>
            </a:r>
            <a:endParaRPr lang="zh-CN" altLang="en-US" smtClean="0">
              <a:cs typeface="Tahoma" pitchFamily="34" charset="0"/>
            </a:endParaRPr>
          </a:p>
        </p:txBody>
      </p:sp>
      <p:sp>
        <p:nvSpPr>
          <p:cNvPr id="23556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</a:t>
            </a:r>
            <a:r>
              <a:rPr lang="id-ID" altLang="en-US" sz="1400">
                <a:solidFill>
                  <a:schemeClr val="tx1"/>
                </a:solidFill>
                <a:latin typeface="Interstate"/>
              </a:rPr>
              <a:t>- Data Structure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A51262-ACA6-4E57-8D40-F6B2A1D46AE9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7848600" cy="4267200"/>
          </a:xfrm>
        </p:spPr>
        <p:txBody>
          <a:bodyPr>
            <a:normAutofit fontScale="92500"/>
          </a:bodyPr>
          <a:lstStyle/>
          <a:p>
            <a:pPr marL="236538" indent="-236538">
              <a:buFontTx/>
              <a:buChar char="•"/>
            </a:pPr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Supposed we want to delete a </a:t>
            </a:r>
            <a:r>
              <a:rPr lang="en-US" altLang="zh-CN" i="1" dirty="0" smtClean="0">
                <a:latin typeface="Tahoma" pitchFamily="34" charset="0"/>
                <a:cs typeface="Tahoma" pitchFamily="34" charset="0"/>
              </a:rPr>
              <a:t>key</a:t>
            </a:r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 from 2-3 tree.</a:t>
            </a:r>
          </a:p>
          <a:p>
            <a:pPr marL="236538" indent="-236538">
              <a:buFontTx/>
              <a:buChar char="•"/>
            </a:pPr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Like in BST, we should find a leaf key which can replace </a:t>
            </a:r>
            <a:r>
              <a:rPr lang="en-US" altLang="zh-CN" i="1" dirty="0" smtClean="0">
                <a:latin typeface="Tahoma" pitchFamily="34" charset="0"/>
                <a:cs typeface="Tahoma" pitchFamily="34" charset="0"/>
              </a:rPr>
              <a:t>key</a:t>
            </a:r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 we want to delete. It means deletion always occurs in a leaf node.</a:t>
            </a:r>
          </a:p>
          <a:p>
            <a:pPr marL="236538" indent="-236538">
              <a:buFontTx/>
              <a:buChar char="•"/>
            </a:pPr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If the leaf is a 3-node, then delete the key so it becomes a 2-node.</a:t>
            </a:r>
          </a:p>
          <a:p>
            <a:pPr marL="236538" indent="-236538">
              <a:buFontTx/>
              <a:buChar char="•"/>
            </a:pPr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If the leaf is a 2-node:</a:t>
            </a:r>
          </a:p>
          <a:p>
            <a:pPr marL="693738" lvl="1" indent="-236538">
              <a:buFontTx/>
              <a:buChar char="•"/>
            </a:pPr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If parent is 3-node, get one value from it. If sibling is a 3-node, push one value of its sibling to the parent (to make the parent 3-node again). If the sibling is a 2-node, make the parent a 2-node and merge current node with its sibling.</a:t>
            </a:r>
          </a:p>
          <a:p>
            <a:pPr marL="693738" lvl="1" indent="-236538">
              <a:buFontTx/>
              <a:buChar char="•"/>
            </a:pPr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If parent is 2-node. If sibling is a 3-node then get one value from parent and push one value from sibling to its parent. Else merge parent with sibling.</a:t>
            </a:r>
          </a:p>
          <a:p>
            <a:pPr marL="236538" indent="-236538">
              <a:buFontTx/>
              <a:buChar char="•"/>
            </a:pPr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Fix parent recursively.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ahoma" pitchFamily="34" charset="0"/>
                <a:cs typeface="Tahoma" pitchFamily="34" charset="0"/>
              </a:rPr>
              <a:t>Operations: Deletion - Example</a:t>
            </a:r>
            <a:endParaRPr lang="zh-CN" altLang="en-US" smtClean="0">
              <a:cs typeface="Tahoma" pitchFamily="34" charset="0"/>
            </a:endParaRPr>
          </a:p>
        </p:txBody>
      </p:sp>
      <p:sp>
        <p:nvSpPr>
          <p:cNvPr id="24580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</a:t>
            </a:r>
            <a:r>
              <a:rPr lang="id-ID" altLang="en-US" sz="1400">
                <a:solidFill>
                  <a:schemeClr val="tx1"/>
                </a:solidFill>
                <a:latin typeface="Interstate"/>
              </a:rPr>
              <a:t>- Data Structure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9084820-0185-4D1B-B9B9-569B8FA7EAAA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867400"/>
            <a:ext cx="8610600" cy="8382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Delete (23). The node is at leaf and the leaf is 3-node. Just delete it.</a:t>
            </a:r>
          </a:p>
        </p:txBody>
      </p:sp>
      <p:pic>
        <p:nvPicPr>
          <p:cNvPr id="24582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28825"/>
            <a:ext cx="6667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ahoma" pitchFamily="34" charset="0"/>
                <a:cs typeface="Tahoma" pitchFamily="34" charset="0"/>
              </a:rPr>
              <a:t>Operations: Deletion - Example</a:t>
            </a:r>
            <a:endParaRPr lang="zh-CN" altLang="en-US" smtClean="0">
              <a:cs typeface="Tahoma" pitchFamily="34" charset="0"/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</a:t>
            </a:r>
            <a:r>
              <a:rPr lang="id-ID" altLang="en-US" sz="1400">
                <a:solidFill>
                  <a:schemeClr val="tx1"/>
                </a:solidFill>
                <a:latin typeface="Interstate"/>
              </a:rPr>
              <a:t>- Data Structure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08A74B7-8637-4E00-806C-39DE3864F1D5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943600"/>
            <a:ext cx="8610600" cy="685800"/>
          </a:xfrm>
        </p:spPr>
        <p:txBody>
          <a:bodyPr>
            <a:normAutofit fontScale="92500"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Delete (50). Replace (50) with (40), and delete (40) at the leaf (a 2-node).</a:t>
            </a:r>
          </a:p>
        </p:txBody>
      </p:sp>
      <p:pic>
        <p:nvPicPr>
          <p:cNvPr id="25606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28825"/>
            <a:ext cx="6667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ahoma" pitchFamily="34" charset="0"/>
                <a:cs typeface="Tahoma" pitchFamily="34" charset="0"/>
              </a:rPr>
              <a:t>Operations: Deletion - Example</a:t>
            </a:r>
            <a:endParaRPr lang="zh-CN" alt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8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</a:t>
            </a:r>
            <a:r>
              <a:rPr lang="id-ID" altLang="en-US" sz="1400">
                <a:solidFill>
                  <a:schemeClr val="tx1"/>
                </a:solidFill>
                <a:latin typeface="Interstate"/>
              </a:rPr>
              <a:t>- Data Structure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19724DC-C2D7-4412-B664-74E00A3643CE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5867400"/>
            <a:ext cx="7848600" cy="6096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 smtClean="0">
                <a:latin typeface="Tahoma" pitchFamily="34" charset="0"/>
                <a:cs typeface="Tahoma" pitchFamily="34" charset="0"/>
              </a:rPr>
              <a:t>Parent is a 3-node but sibling is 2-node. Merge (25) and (30).</a:t>
            </a:r>
          </a:p>
        </p:txBody>
      </p:sp>
      <p:pic>
        <p:nvPicPr>
          <p:cNvPr id="26630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28825"/>
            <a:ext cx="6667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Operations: Deletion - Example</a:t>
            </a:r>
            <a:endParaRPr lang="zh-CN" altLang="en-US" dirty="0" smtClean="0">
              <a:cs typeface="Tahoma" pitchFamily="34" charset="0"/>
            </a:endParaRPr>
          </a:p>
        </p:txBody>
      </p:sp>
      <p:sp>
        <p:nvSpPr>
          <p:cNvPr id="27652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</a:t>
            </a:r>
            <a:r>
              <a:rPr lang="id-ID" altLang="en-US" sz="1400">
                <a:solidFill>
                  <a:schemeClr val="tx1"/>
                </a:solidFill>
                <a:latin typeface="Interstate"/>
              </a:rPr>
              <a:t>- Data Structure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7B3FF4-0894-48A0-8600-4886EAD07111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5943600"/>
            <a:ext cx="7848600" cy="5334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 smtClean="0">
                <a:latin typeface="Tahoma" pitchFamily="34" charset="0"/>
                <a:cs typeface="Tahoma" pitchFamily="34" charset="0"/>
              </a:rPr>
              <a:t>2-3 tree after deletion of (50)</a:t>
            </a:r>
          </a:p>
        </p:txBody>
      </p:sp>
      <p:pic>
        <p:nvPicPr>
          <p:cNvPr id="27654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28825"/>
            <a:ext cx="6667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243" y="437604"/>
            <a:ext cx="5313114" cy="7920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ahoma" pitchFamily="34" charset="0"/>
                <a:cs typeface="Tahoma" pitchFamily="34" charset="0"/>
              </a:rPr>
              <a:t>Operations: Deletion -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50B0D-D68C-44DE-9045-AB5E685D68B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4038600"/>
          </a:xfrm>
        </p:spPr>
        <p:txBody>
          <a:bodyPr>
            <a:normAutofit lnSpcReduction="10000"/>
          </a:bodyPr>
          <a:lstStyle/>
          <a:p>
            <a:endParaRPr lang="en-US" altLang="zh-CN" dirty="0" smtClean="0">
              <a:latin typeface="Tahoma" pitchFamily="34" charset="0"/>
              <a:cs typeface="Tahoma" pitchFamily="34" charset="0"/>
            </a:endParaRPr>
          </a:p>
          <a:p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endParaRPr lang="en-US" altLang="zh-CN" dirty="0" smtClean="0">
              <a:latin typeface="Tahoma" pitchFamily="34" charset="0"/>
              <a:cs typeface="Tahoma" pitchFamily="34" charset="0"/>
            </a:endParaRPr>
          </a:p>
          <a:p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endParaRPr lang="en-US" altLang="zh-CN" dirty="0" smtClean="0">
              <a:latin typeface="Tahoma" pitchFamily="34" charset="0"/>
              <a:cs typeface="Tahoma" pitchFamily="34" charset="0"/>
            </a:endParaRPr>
          </a:p>
          <a:p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endParaRPr lang="en-US" altLang="zh-CN" dirty="0" smtClean="0">
              <a:latin typeface="Tahoma" pitchFamily="34" charset="0"/>
              <a:cs typeface="Tahoma" pitchFamily="34" charset="0"/>
            </a:endParaRPr>
          </a:p>
          <a:p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endParaRPr lang="en-US" altLang="zh-CN" dirty="0" smtClean="0">
              <a:latin typeface="Tahoma" pitchFamily="34" charset="0"/>
              <a:cs typeface="Tahoma" pitchFamily="34" charset="0"/>
            </a:endParaRPr>
          </a:p>
          <a:p>
            <a:endParaRPr lang="en-US" altLang="zh-CN" dirty="0" smtClean="0">
              <a:latin typeface="Tahoma" pitchFamily="34" charset="0"/>
              <a:cs typeface="Tahoma" pitchFamily="34" charset="0"/>
            </a:endParaRPr>
          </a:p>
          <a:p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2-3 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tree after deletion of </a:t>
            </a:r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(30) and (15)</a:t>
            </a: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719262"/>
            <a:ext cx="63341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22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  <a:cs typeface="Tahoma" pitchFamily="34" charset="0"/>
              </a:rPr>
              <a:t>Operations: Deletion -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50B0D-D68C-44DE-9045-AB5E685D68B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15713"/>
            <a:ext cx="6096000" cy="395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79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ahoma" pitchFamily="34" charset="0"/>
                <a:cs typeface="Tahoma" pitchFamily="34" charset="0"/>
              </a:rPr>
              <a:t>2-3 Tree Review</a:t>
            </a:r>
            <a:endParaRPr lang="zh-CN" alt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6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tx1"/>
                </a:solidFill>
                <a:latin typeface="Interstate"/>
              </a:rPr>
              <a:t>COM</a:t>
            </a:r>
            <a:r>
              <a:rPr lang="id-ID" altLang="en-US" sz="1400" dirty="0" smtClean="0">
                <a:solidFill>
                  <a:schemeClr val="tx1"/>
                </a:solidFill>
                <a:latin typeface="Interstate"/>
              </a:rPr>
              <a:t>P</a:t>
            </a:r>
            <a:r>
              <a:rPr lang="en-US" altLang="en-US" sz="1400" dirty="0" smtClean="0">
                <a:solidFill>
                  <a:schemeClr val="tx1"/>
                </a:solidFill>
                <a:latin typeface="Interstate"/>
              </a:rPr>
              <a:t>6048 </a:t>
            </a:r>
            <a:r>
              <a:rPr lang="id-ID" altLang="en-US" sz="1400" dirty="0">
                <a:solidFill>
                  <a:schemeClr val="tx1"/>
                </a:solidFill>
                <a:latin typeface="Interstate"/>
              </a:rPr>
              <a:t>- Data Structure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B2A229E-F2B7-4049-BCBC-9ED1E8A2C9EC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0988" indent="-280988">
              <a:buFontTx/>
              <a:buChar char="•"/>
            </a:pPr>
            <a:r>
              <a:rPr lang="en-US" altLang="zh-CN" sz="2400" b="1" smtClean="0">
                <a:latin typeface="Tahoma" pitchFamily="34" charset="0"/>
                <a:cs typeface="Tahoma" pitchFamily="34" charset="0"/>
              </a:rPr>
              <a:t>2-3 Tree </a:t>
            </a:r>
            <a:r>
              <a:rPr lang="en-US" altLang="zh-CN" sz="2400" smtClean="0">
                <a:latin typeface="Tahoma" pitchFamily="34" charset="0"/>
                <a:cs typeface="Tahoma" pitchFamily="34" charset="0"/>
              </a:rPr>
              <a:t>is a tree data structure where every node with children has either two children and one data or three children and two data</a:t>
            </a:r>
          </a:p>
          <a:p>
            <a:pPr marL="280988" indent="-280988">
              <a:buFontTx/>
              <a:buChar char="•"/>
            </a:pPr>
            <a:r>
              <a:rPr lang="en-US" altLang="zh-CN" sz="2400" smtClean="0">
                <a:latin typeface="Tahoma" pitchFamily="34" charset="0"/>
                <a:cs typeface="Tahoma" pitchFamily="34" charset="0"/>
              </a:rPr>
              <a:t>2-3 Tree is </a:t>
            </a:r>
            <a:r>
              <a:rPr lang="en-US" altLang="zh-CN" sz="2400" b="1" smtClean="0">
                <a:latin typeface="Tahoma" pitchFamily="34" charset="0"/>
                <a:cs typeface="Tahoma" pitchFamily="34" charset="0"/>
              </a:rPr>
              <a:t>NOT</a:t>
            </a:r>
            <a:r>
              <a:rPr lang="en-US" altLang="zh-CN" sz="2400" smtClean="0">
                <a:latin typeface="Tahoma" pitchFamily="34" charset="0"/>
                <a:cs typeface="Tahoma" pitchFamily="34" charset="0"/>
              </a:rPr>
              <a:t> a binary tree.</a:t>
            </a:r>
          </a:p>
          <a:p>
            <a:pPr marL="280988" indent="-280988">
              <a:buFontTx/>
              <a:buChar char="•"/>
            </a:pPr>
            <a:r>
              <a:rPr lang="en-US" altLang="zh-CN" sz="2400" smtClean="0">
                <a:latin typeface="Tahoma" pitchFamily="34" charset="0"/>
                <a:cs typeface="Tahoma" pitchFamily="34" charset="0"/>
              </a:rPr>
              <a:t>Each internal node (non leaf) is either a 2-node or a 3-node</a:t>
            </a:r>
          </a:p>
          <a:p>
            <a:pPr marL="280988" indent="-280988">
              <a:buFontTx/>
              <a:buChar char="•"/>
            </a:pPr>
            <a:r>
              <a:rPr lang="en-US" altLang="zh-CN" sz="2400" smtClean="0">
                <a:latin typeface="Tahoma" pitchFamily="34" charset="0"/>
                <a:cs typeface="Tahoma" pitchFamily="34" charset="0"/>
              </a:rPr>
              <a:t>All data are kept in sorted order</a:t>
            </a:r>
          </a:p>
          <a:p>
            <a:pPr marL="280988" indent="-280988">
              <a:buFontTx/>
              <a:buChar char="•"/>
            </a:pPr>
            <a:r>
              <a:rPr lang="en-US" altLang="zh-CN" sz="2400" smtClean="0">
                <a:latin typeface="Tahoma" pitchFamily="34" charset="0"/>
                <a:cs typeface="Tahoma" pitchFamily="34" charset="0"/>
              </a:rPr>
              <a:t>All leaves are at the same level (the bottom level)</a:t>
            </a:r>
          </a:p>
          <a:p>
            <a:pPr marL="280988" indent="-280988">
              <a:buFontTx/>
              <a:buChar char="•"/>
            </a:pPr>
            <a:endParaRPr lang="en-US" altLang="zh-CN" sz="240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ahoma" pitchFamily="34" charset="0"/>
                <a:cs typeface="Tahoma" pitchFamily="34" charset="0"/>
              </a:rPr>
              <a:t>B-Tree</a:t>
            </a:r>
            <a:endParaRPr lang="zh-CN" alt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0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</a:t>
            </a:r>
            <a:r>
              <a:rPr lang="id-ID" altLang="en-US" sz="1400">
                <a:solidFill>
                  <a:schemeClr val="tx1"/>
                </a:solidFill>
                <a:latin typeface="Interstate"/>
              </a:rPr>
              <a:t>- Data Structure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9B32760-944D-424B-9147-F4B6D43EA105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smtClean="0">
                <a:latin typeface="Tahoma" pitchFamily="34" charset="0"/>
                <a:cs typeface="Tahoma" pitchFamily="34" charset="0"/>
              </a:rPr>
              <a:t>B-Tree is a generalized version of 2-3 tree where each node can store up to </a:t>
            </a:r>
            <a:r>
              <a:rPr lang="en-US" altLang="zh-CN" sz="2400" i="1" smtClean="0">
                <a:latin typeface="Tahoma" pitchFamily="34" charset="0"/>
                <a:cs typeface="Tahoma" pitchFamily="34" charset="0"/>
              </a:rPr>
              <a:t>m</a:t>
            </a:r>
            <a:r>
              <a:rPr lang="en-US" altLang="zh-CN" sz="2400" smtClean="0">
                <a:latin typeface="Tahoma" pitchFamily="34" charset="0"/>
                <a:cs typeface="Tahoma" pitchFamily="34" charset="0"/>
              </a:rPr>
              <a:t> data.</a:t>
            </a:r>
          </a:p>
          <a:p>
            <a:endParaRPr lang="en-US" altLang="zh-CN" sz="2400" smtClean="0">
              <a:latin typeface="Tahoma" pitchFamily="34" charset="0"/>
              <a:cs typeface="Tahoma" pitchFamily="34" charset="0"/>
            </a:endParaRPr>
          </a:p>
          <a:p>
            <a:r>
              <a:rPr lang="en-US" altLang="zh-CN" sz="2400" smtClean="0">
                <a:latin typeface="Tahoma" pitchFamily="34" charset="0"/>
                <a:cs typeface="Tahoma" pitchFamily="34" charset="0"/>
              </a:rPr>
              <a:t>B-Tree is useful when the data are quite large and not fit in memory. B-Tree can store many data in one node, so the height of the tree will be quite small, which mean the number of retrieval data will be small.</a:t>
            </a:r>
          </a:p>
          <a:p>
            <a:endParaRPr lang="en-US" altLang="zh-CN" sz="2400" smtClean="0">
              <a:latin typeface="Tahoma" pitchFamily="34" charset="0"/>
              <a:cs typeface="Tahoma" pitchFamily="34" charset="0"/>
            </a:endParaRPr>
          </a:p>
          <a:p>
            <a:r>
              <a:rPr lang="en-US" altLang="zh-CN" sz="2400" smtClean="0">
                <a:latin typeface="Tahoma" pitchFamily="34" charset="0"/>
                <a:cs typeface="Tahoma" pitchFamily="34" charset="0"/>
              </a:rPr>
              <a:t>Several DBMS (e.g. </a:t>
            </a:r>
            <a:r>
              <a:rPr lang="id-ID" altLang="zh-CN" sz="2400" smtClean="0">
                <a:latin typeface="Tahoma" pitchFamily="34" charset="0"/>
                <a:cs typeface="Tahoma" pitchFamily="34" charset="0"/>
              </a:rPr>
              <a:t>MySQL</a:t>
            </a:r>
            <a:r>
              <a:rPr lang="en-US" altLang="zh-CN" sz="2400" smtClean="0">
                <a:latin typeface="Tahoma" pitchFamily="34" charset="0"/>
                <a:cs typeface="Tahoma" pitchFamily="34" charset="0"/>
              </a:rPr>
              <a:t>, SQL Server) implements B-Tree.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ahoma" pitchFamily="34" charset="0"/>
                <a:cs typeface="Tahoma" pitchFamily="34" charset="0"/>
              </a:rPr>
              <a:t>Properties of B-Tree</a:t>
            </a:r>
            <a:endParaRPr lang="zh-CN" alt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4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</a:t>
            </a:r>
            <a:r>
              <a:rPr lang="id-ID" altLang="en-US" sz="1400">
                <a:solidFill>
                  <a:schemeClr val="tx1"/>
                </a:solidFill>
                <a:latin typeface="Interstate"/>
              </a:rPr>
              <a:t>- Data Structure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E6CE8D6-4A3A-43EC-859E-9CCFC82CF85C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b="1" dirty="0" smtClean="0">
                <a:latin typeface="Tahoma" pitchFamily="34" charset="0"/>
                <a:cs typeface="Tahoma" pitchFamily="34" charset="0"/>
              </a:rPr>
              <a:t>B-tree of order </a:t>
            </a:r>
            <a:r>
              <a:rPr lang="en-US" altLang="zh-CN" sz="2400" b="1" i="1" dirty="0" smtClean="0">
                <a:latin typeface="Tahoma" pitchFamily="34" charset="0"/>
                <a:cs typeface="Tahoma" pitchFamily="34" charset="0"/>
              </a:rPr>
              <a:t>m</a:t>
            </a:r>
            <a:r>
              <a:rPr lang="en-US" altLang="zh-CN" sz="24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CN" sz="2400" dirty="0" smtClean="0">
                <a:latin typeface="Tahoma" pitchFamily="34" charset="0"/>
                <a:cs typeface="Tahoma" pitchFamily="34" charset="0"/>
              </a:rPr>
              <a:t>has the following properties:</a:t>
            </a:r>
          </a:p>
          <a:p>
            <a:pPr marL="339725" indent="-339725">
              <a:buFontTx/>
              <a:buChar char="•"/>
              <a:defRPr/>
            </a:pPr>
            <a:r>
              <a:rPr lang="en-US" altLang="zh-CN" sz="2400" dirty="0" smtClean="0">
                <a:latin typeface="Tahoma" pitchFamily="34" charset="0"/>
                <a:cs typeface="Tahoma" pitchFamily="34" charset="0"/>
              </a:rPr>
              <a:t>Every node has at most </a:t>
            </a:r>
            <a:r>
              <a:rPr lang="en-US" altLang="zh-CN" sz="2400" i="1" dirty="0" smtClean="0">
                <a:latin typeface="Tahoma" pitchFamily="34" charset="0"/>
                <a:cs typeface="Tahoma" pitchFamily="34" charset="0"/>
              </a:rPr>
              <a:t>m</a:t>
            </a:r>
            <a:r>
              <a:rPr lang="en-US" altLang="zh-CN" sz="2400" dirty="0" smtClean="0">
                <a:latin typeface="Tahoma" pitchFamily="34" charset="0"/>
                <a:cs typeface="Tahoma" pitchFamily="34" charset="0"/>
              </a:rPr>
              <a:t> children.</a:t>
            </a:r>
          </a:p>
          <a:p>
            <a:pPr marL="339725" indent="-339725">
              <a:buFontTx/>
              <a:buChar char="•"/>
              <a:defRPr/>
            </a:pPr>
            <a:r>
              <a:rPr lang="en-US" altLang="zh-CN" sz="2400" dirty="0" smtClean="0">
                <a:latin typeface="Tahoma" pitchFamily="34" charset="0"/>
                <a:cs typeface="Tahoma" pitchFamily="34" charset="0"/>
              </a:rPr>
              <a:t>Every node (except root) has at least </a:t>
            </a:r>
            <a:r>
              <a:rPr lang="en-US" altLang="zh-CN" sz="2400" i="1" dirty="0" smtClean="0">
                <a:latin typeface="Tahoma" pitchFamily="34" charset="0"/>
                <a:cs typeface="Tahoma" pitchFamily="34" charset="0"/>
              </a:rPr>
              <a:t>m</a:t>
            </a:r>
            <a:r>
              <a:rPr lang="en-US" altLang="zh-CN" sz="2400" dirty="0" smtClean="0">
                <a:latin typeface="Tahoma" pitchFamily="34" charset="0"/>
                <a:cs typeface="Tahoma" pitchFamily="34" charset="0"/>
              </a:rPr>
              <a:t>/2 children.</a:t>
            </a:r>
          </a:p>
          <a:p>
            <a:pPr marL="339725" indent="-339725">
              <a:buFontTx/>
              <a:buChar char="•"/>
              <a:defRPr/>
            </a:pPr>
            <a:r>
              <a:rPr lang="en-US" altLang="zh-CN" sz="2400" dirty="0" smtClean="0">
                <a:latin typeface="Tahoma" pitchFamily="34" charset="0"/>
                <a:cs typeface="Tahoma" pitchFamily="34" charset="0"/>
              </a:rPr>
              <a:t>The root has at least 2 children if it is not a leaf.</a:t>
            </a:r>
          </a:p>
          <a:p>
            <a:pPr marL="339725" indent="-339725">
              <a:buFontTx/>
              <a:buChar char="•"/>
              <a:defRPr/>
            </a:pPr>
            <a:r>
              <a:rPr lang="en-US" altLang="zh-CN" sz="2400" dirty="0" smtClean="0">
                <a:latin typeface="Tahoma" pitchFamily="34" charset="0"/>
                <a:cs typeface="Tahoma" pitchFamily="34" charset="0"/>
              </a:rPr>
              <a:t>A non leaf node with </a:t>
            </a:r>
            <a:r>
              <a:rPr lang="en-US" altLang="zh-CN" sz="2400" i="1" dirty="0" smtClean="0">
                <a:latin typeface="Tahoma" pitchFamily="34" charset="0"/>
                <a:cs typeface="Tahoma" pitchFamily="34" charset="0"/>
              </a:rPr>
              <a:t>k</a:t>
            </a:r>
            <a:r>
              <a:rPr lang="en-US" altLang="zh-CN" sz="2400" dirty="0" smtClean="0">
                <a:latin typeface="Tahoma" pitchFamily="34" charset="0"/>
                <a:cs typeface="Tahoma" pitchFamily="34" charset="0"/>
              </a:rPr>
              <a:t> children contain </a:t>
            </a:r>
            <a:r>
              <a:rPr lang="en-US" altLang="zh-CN" sz="2400" i="1" dirty="0" smtClean="0">
                <a:latin typeface="Tahoma" pitchFamily="34" charset="0"/>
                <a:cs typeface="Tahoma" pitchFamily="34" charset="0"/>
              </a:rPr>
              <a:t>k</a:t>
            </a:r>
            <a:r>
              <a:rPr lang="en-US" altLang="zh-CN" sz="2400" dirty="0" smtClean="0">
                <a:latin typeface="Tahoma" pitchFamily="34" charset="0"/>
                <a:cs typeface="Tahoma" pitchFamily="34" charset="0"/>
              </a:rPr>
              <a:t>-1 keys.</a:t>
            </a:r>
          </a:p>
          <a:p>
            <a:pPr marL="339725" indent="-339725">
              <a:buFontTx/>
              <a:buChar char="•"/>
              <a:defRPr/>
            </a:pPr>
            <a:r>
              <a:rPr lang="en-US" altLang="zh-CN" sz="2400" dirty="0" smtClean="0">
                <a:latin typeface="Tahoma" pitchFamily="34" charset="0"/>
                <a:cs typeface="Tahoma" pitchFamily="34" charset="0"/>
              </a:rPr>
              <a:t>All data are kept in sorted order.</a:t>
            </a:r>
          </a:p>
          <a:p>
            <a:pPr marL="339725" indent="-339725">
              <a:buFontTx/>
              <a:buChar char="•"/>
              <a:defRPr/>
            </a:pPr>
            <a:r>
              <a:rPr lang="en-US" altLang="zh-CN" sz="2400" dirty="0" smtClean="0">
                <a:latin typeface="Tahoma" pitchFamily="34" charset="0"/>
                <a:cs typeface="Tahoma" pitchFamily="34" charset="0"/>
              </a:rPr>
              <a:t>All leaves are at the same level (the bottom level).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ahoma" pitchFamily="34" charset="0"/>
                <a:cs typeface="Tahoma" pitchFamily="34" charset="0"/>
              </a:rPr>
              <a:t>Sub Topics</a:t>
            </a:r>
            <a:endParaRPr lang="zh-CN" alt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</a:t>
            </a:r>
            <a:r>
              <a:rPr lang="id-ID" altLang="en-US" sz="1400">
                <a:solidFill>
                  <a:schemeClr val="tx1"/>
                </a:solidFill>
                <a:latin typeface="Interstate"/>
              </a:rPr>
              <a:t>- Data Structure</a:t>
            </a: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ABFB4D-2C35-4BC8-AE8B-C9C4922B29F1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2-3 Tree and B Tree</a:t>
            </a:r>
          </a:p>
          <a:p>
            <a:pPr marL="574675" indent="-354013">
              <a:buFontTx/>
              <a:buChar char="-"/>
              <a:defRPr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2-3 Tree Concept </a:t>
            </a:r>
          </a:p>
          <a:p>
            <a:pPr marL="574675" indent="-354013">
              <a:buFontTx/>
              <a:buChar char="-"/>
              <a:defRPr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Properties </a:t>
            </a:r>
          </a:p>
          <a:p>
            <a:pPr marL="574675" indent="-354013">
              <a:buFontTx/>
              <a:buChar char="-"/>
              <a:defRPr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2-3 Tree Operation: Search, Insertion and Deletion </a:t>
            </a:r>
          </a:p>
          <a:p>
            <a:pPr marL="574675" indent="-354013">
              <a:buFontTx/>
              <a:buChar char="-"/>
              <a:defRPr/>
            </a:pPr>
            <a:r>
              <a:rPr lang="id-ID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r>
              <a:rPr lang="id-ID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Tree Concept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74675" indent="-354013">
              <a:buFontTx/>
              <a:buChar char="-"/>
              <a:defRPr/>
            </a:pPr>
            <a:r>
              <a:rPr lang="id-ID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Properties 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74675" indent="-354013">
              <a:buFontTx/>
              <a:buChar char="-"/>
              <a:defRPr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 Tree </a:t>
            </a:r>
            <a:r>
              <a:rPr lang="id-ID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Operation: Search, Insertion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and </a:t>
            </a:r>
            <a:r>
              <a:rPr lang="id-ID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Delet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ion</a:t>
            </a:r>
            <a:r>
              <a:rPr lang="id-ID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74675" indent="-354013">
              <a:buFontTx/>
              <a:buChar char="-"/>
              <a:defRPr/>
            </a:pPr>
            <a:endParaRPr lang="en-US" altLang="zh-CN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ahoma" pitchFamily="34" charset="0"/>
                <a:cs typeface="Tahoma" pitchFamily="34" charset="0"/>
              </a:rPr>
              <a:t>B-Tree : Example (order 4)</a:t>
            </a:r>
            <a:endParaRPr lang="zh-CN" alt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</a:t>
            </a:r>
            <a:r>
              <a:rPr lang="id-ID" altLang="en-US" sz="1400">
                <a:solidFill>
                  <a:schemeClr val="tx1"/>
                </a:solidFill>
                <a:latin typeface="Interstate"/>
              </a:rPr>
              <a:t>- Data Structure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E191977-CA0F-4B01-974A-D946CD4F7709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236538" indent="-236538">
              <a:buFontTx/>
              <a:buChar char="•"/>
              <a:defRPr/>
            </a:pPr>
            <a:endParaRPr lang="en-US" altLang="zh-CN" dirty="0" smtClean="0"/>
          </a:p>
          <a:p>
            <a:pPr marL="236538" indent="-236538">
              <a:buFontTx/>
              <a:buChar char="•"/>
              <a:defRPr/>
            </a:pPr>
            <a:endParaRPr lang="en-US" altLang="zh-CN" dirty="0" smtClean="0"/>
          </a:p>
          <a:p>
            <a:pPr marL="236538" indent="-236538">
              <a:buFontTx/>
              <a:buChar char="•"/>
              <a:defRPr/>
            </a:pPr>
            <a:endParaRPr lang="en-US" altLang="zh-CN" dirty="0" smtClean="0"/>
          </a:p>
          <a:p>
            <a:pPr marL="236538" indent="-236538">
              <a:buFontTx/>
              <a:buChar char="•"/>
              <a:defRPr/>
            </a:pPr>
            <a:endParaRPr lang="en-US" altLang="zh-CN" dirty="0" smtClean="0"/>
          </a:p>
          <a:p>
            <a:pPr marL="236538" indent="-236538">
              <a:buFontTx/>
              <a:buChar char="•"/>
              <a:defRPr/>
            </a:pPr>
            <a:endParaRPr lang="en-US" altLang="zh-CN" dirty="0" smtClean="0"/>
          </a:p>
          <a:p>
            <a:pPr marL="236538" indent="-236538">
              <a:buFontTx/>
              <a:buChar char="•"/>
              <a:defRPr/>
            </a:pPr>
            <a:endParaRPr lang="en-US" altLang="zh-CN" dirty="0" smtClean="0"/>
          </a:p>
        </p:txBody>
      </p:sp>
      <p:pic>
        <p:nvPicPr>
          <p:cNvPr id="31750" name="Picture 7" descr="23tree-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581275"/>
            <a:ext cx="66675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ahoma" pitchFamily="34" charset="0"/>
                <a:cs typeface="Tahoma" pitchFamily="34" charset="0"/>
              </a:rPr>
              <a:t>Operations: Search</a:t>
            </a:r>
            <a:endParaRPr lang="zh-CN" alt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</a:t>
            </a:r>
            <a:r>
              <a:rPr lang="id-ID" altLang="en-US" sz="1400">
                <a:solidFill>
                  <a:schemeClr val="tx1"/>
                </a:solidFill>
                <a:latin typeface="Interstate"/>
              </a:rPr>
              <a:t>- Data Structure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B255F0-AA7E-447B-BEBA-851B338AE0FE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22500"/>
            <a:ext cx="8229600" cy="3949700"/>
          </a:xfrm>
        </p:spPr>
        <p:txBody>
          <a:bodyPr>
            <a:normAutofit fontScale="92500" lnSpcReduction="20000"/>
          </a:bodyPr>
          <a:lstStyle/>
          <a:p>
            <a:pPr marL="236538" indent="-236538">
              <a:buFontTx/>
              <a:buChar char="•"/>
              <a:defRPr/>
            </a:pPr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Searching in B-Tree holds the same principle as in 2-3 tree.</a:t>
            </a:r>
          </a:p>
          <a:p>
            <a:pPr marL="236538" indent="-236538">
              <a:defRPr/>
            </a:pPr>
            <a:endParaRPr lang="en-US" altLang="zh-CN" sz="1400" dirty="0" smtClean="0"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 smtClean="0">
                <a:latin typeface="Courier New" pitchFamily="49" charset="0"/>
                <a:cs typeface="Courier New" pitchFamily="49" charset="0"/>
              </a:rPr>
              <a:t>find(ptr, x)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 smtClean="0">
                <a:latin typeface="Courier New" pitchFamily="49" charset="0"/>
                <a:cs typeface="Courier New" pitchFamily="49" charset="0"/>
              </a:rPr>
              <a:t>	if ptr is NULL then return not found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 smtClean="0">
                <a:latin typeface="Courier New" pitchFamily="49" charset="0"/>
                <a:cs typeface="Courier New" pitchFamily="49" charset="0"/>
              </a:rPr>
              <a:t>	if x &lt; ptr-&gt;data[0] then find(ptr-&gt;child[0], x)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 smtClean="0">
                <a:latin typeface="Courier New" pitchFamily="49" charset="0"/>
                <a:cs typeface="Courier New" pitchFamily="49" charset="0"/>
              </a:rPr>
              <a:t>	if x = ptr-&gt;data[0] then return found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 smtClean="0">
                <a:latin typeface="Courier New" pitchFamily="49" charset="0"/>
                <a:cs typeface="Courier New" pitchFamily="49" charset="0"/>
              </a:rPr>
              <a:t>	for i = 1 to m do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id-ID" altLang="zh-CN" sz="1800" dirty="0" smtClean="0">
                <a:latin typeface="Courier New" pitchFamily="49" charset="0"/>
                <a:cs typeface="Courier New" pitchFamily="49" charset="0"/>
              </a:rPr>
              <a:t>	if ptr-&gt;child[i] is not NULL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id-ID" altLang="zh-CN" sz="1800" dirty="0" smtClean="0">
                <a:latin typeface="Courier New" pitchFamily="49" charset="0"/>
                <a:cs typeface="Courier New" pitchFamily="49" charset="0"/>
              </a:rPr>
              <a:t>		if x = ptr-&gt;data[i] then return found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id-ID" altLang="zh-CN" sz="1800" dirty="0" smtClean="0">
                <a:latin typeface="Courier New" pitchFamily="49" charset="0"/>
                <a:cs typeface="Courier New" pitchFamily="49" charset="0"/>
              </a:rPr>
              <a:t>		if ptr-&gt;data[i-1] &lt; x and x &lt; ptr-&gt;data[i] then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id-ID" altLang="zh-CN" sz="1800" dirty="0" smtClean="0">
                <a:latin typeface="Courier New" pitchFamily="49" charset="0"/>
                <a:cs typeface="Courier New" pitchFamily="49" charset="0"/>
              </a:rPr>
              <a:t>			 return find(ptr-&gt;child[1], x)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id-ID" altLang="zh-CN" sz="1800" dirty="0" smtClean="0">
                <a:latin typeface="Courier New" pitchFamily="49" charset="0"/>
                <a:cs typeface="Courier New" pitchFamily="49" charset="0"/>
              </a:rPr>
              <a:t>if ptr-&gt;data[m] &lt; x then return find(ptr-&gt;child[m], x)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id-ID" altLang="zh-CN" sz="1800" dirty="0" smtClean="0">
                <a:latin typeface="Courier New" pitchFamily="49" charset="0"/>
                <a:cs typeface="Courier New" pitchFamily="49" charset="0"/>
              </a:rPr>
              <a:t>return not found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altLang="zh-CN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ahoma" pitchFamily="34" charset="0"/>
                <a:cs typeface="Tahoma" pitchFamily="34" charset="0"/>
              </a:rPr>
              <a:t>Operations: Insertion</a:t>
            </a:r>
            <a:endParaRPr lang="zh-CN" altLang="en-US" smtClean="0">
              <a:cs typeface="Tahoma" pitchFamily="34" charset="0"/>
            </a:endParaRPr>
          </a:p>
        </p:txBody>
      </p:sp>
      <p:sp>
        <p:nvSpPr>
          <p:cNvPr id="33796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</a:t>
            </a:r>
            <a:r>
              <a:rPr lang="id-ID" altLang="en-US" sz="1400">
                <a:solidFill>
                  <a:schemeClr val="tx1"/>
                </a:solidFill>
                <a:latin typeface="Interstate"/>
              </a:rPr>
              <a:t>- Data Structure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13A39AF-6990-48E0-8EF3-272ED56276BD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buFontTx/>
              <a:buChar char="•"/>
            </a:pPr>
            <a:r>
              <a:rPr lang="en-US" altLang="zh-CN" sz="2400" smtClean="0">
                <a:latin typeface="Tahoma" pitchFamily="34" charset="0"/>
                <a:cs typeface="Tahoma" pitchFamily="34" charset="0"/>
              </a:rPr>
              <a:t>Supposed we want to insert a new data </a:t>
            </a:r>
            <a:r>
              <a:rPr lang="en-US" altLang="zh-CN" sz="2400" i="1" smtClean="0">
                <a:latin typeface="Tahoma" pitchFamily="34" charset="0"/>
                <a:cs typeface="Tahoma" pitchFamily="34" charset="0"/>
              </a:rPr>
              <a:t>key</a:t>
            </a:r>
            <a:r>
              <a:rPr lang="en-US" altLang="zh-CN" sz="2400" smtClean="0">
                <a:latin typeface="Tahoma" pitchFamily="34" charset="0"/>
                <a:cs typeface="Tahoma" pitchFamily="34" charset="0"/>
              </a:rPr>
              <a:t>.</a:t>
            </a:r>
          </a:p>
          <a:p>
            <a:pPr marL="236538" indent="-236538">
              <a:buFontTx/>
              <a:buChar char="•"/>
            </a:pPr>
            <a:r>
              <a:rPr lang="en-US" altLang="zh-CN" sz="2400" smtClean="0">
                <a:latin typeface="Tahoma" pitchFamily="34" charset="0"/>
                <a:cs typeface="Tahoma" pitchFamily="34" charset="0"/>
              </a:rPr>
              <a:t>First, we should find where key should be placed in B-tree using search algorithm, it will be in one of the leaf.</a:t>
            </a:r>
          </a:p>
          <a:p>
            <a:pPr marL="236538" indent="-236538">
              <a:buFontTx/>
              <a:buChar char="•"/>
            </a:pPr>
            <a:r>
              <a:rPr lang="en-US" altLang="zh-CN" sz="2400" smtClean="0">
                <a:latin typeface="Tahoma" pitchFamily="34" charset="0"/>
                <a:cs typeface="Tahoma" pitchFamily="34" charset="0"/>
              </a:rPr>
              <a:t>If the leaf contain less than m-1 data then insert the new key there.</a:t>
            </a:r>
          </a:p>
          <a:p>
            <a:pPr marL="236538" indent="-236538">
              <a:buFontTx/>
              <a:buChar char="•"/>
            </a:pPr>
            <a:r>
              <a:rPr lang="en-US" altLang="zh-CN" sz="2400" smtClean="0">
                <a:latin typeface="Tahoma" pitchFamily="34" charset="0"/>
                <a:cs typeface="Tahoma" pitchFamily="34" charset="0"/>
              </a:rPr>
              <a:t>Otherwise, push the middle data to its parent and split the left side and right side of the middle data. Recursively fix the parent.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mtClean="0">
                <a:latin typeface="Tahoma" pitchFamily="34" charset="0"/>
                <a:cs typeface="Tahoma" pitchFamily="34" charset="0"/>
              </a:rPr>
              <a:t>Operations: Insertion – Example</a:t>
            </a:r>
            <a:r>
              <a:rPr lang="en-US" altLang="zh-CN" sz="2800" smtClean="0">
                <a:latin typeface="Tahoma" pitchFamily="34" charset="0"/>
                <a:cs typeface="Tahoma" pitchFamily="34" charset="0"/>
              </a:rPr>
              <a:t/>
            </a:r>
            <a:br>
              <a:rPr lang="en-US" altLang="zh-CN" sz="2800" smtClean="0">
                <a:latin typeface="Tahoma" pitchFamily="34" charset="0"/>
                <a:cs typeface="Tahoma" pitchFamily="34" charset="0"/>
              </a:rPr>
            </a:br>
            <a:r>
              <a:rPr lang="en-US" altLang="zh-CN" sz="2400" smtClean="0">
                <a:latin typeface="Tahoma" pitchFamily="34" charset="0"/>
                <a:cs typeface="Tahoma" pitchFamily="34" charset="0"/>
              </a:rPr>
              <a:t>(order 5)</a:t>
            </a:r>
            <a:endParaRPr lang="zh-CN" altLang="en-US" smtClean="0">
              <a:cs typeface="Tahoma" pitchFamily="34" charset="0"/>
            </a:endParaRPr>
          </a:p>
        </p:txBody>
      </p:sp>
      <p:sp>
        <p:nvSpPr>
          <p:cNvPr id="34820" name="Footer Placeholder 40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</a:t>
            </a:r>
            <a:r>
              <a:rPr lang="id-ID" altLang="en-US" sz="1400">
                <a:solidFill>
                  <a:schemeClr val="tx1"/>
                </a:solidFill>
                <a:latin typeface="Interstate"/>
              </a:rPr>
              <a:t>- Data Structure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0AF28F1-F69F-40C3-AA80-CD094769348D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buFontTx/>
              <a:buChar char="•"/>
            </a:pPr>
            <a:endParaRPr lang="en-US" altLang="zh-CN" sz="1800" smtClean="0">
              <a:latin typeface="Tahoma" pitchFamily="34" charset="0"/>
              <a:cs typeface="Tahoma" pitchFamily="34" charset="0"/>
            </a:endParaRPr>
          </a:p>
          <a:p>
            <a:pPr marL="236538" indent="-236538">
              <a:buFontTx/>
              <a:buChar char="•"/>
            </a:pPr>
            <a:endParaRPr lang="en-US" altLang="zh-CN" sz="1800" smtClean="0">
              <a:latin typeface="Tahoma" pitchFamily="34" charset="0"/>
              <a:cs typeface="Tahoma" pitchFamily="34" charset="0"/>
            </a:endParaRPr>
          </a:p>
          <a:p>
            <a:pPr marL="236538" indent="-236538">
              <a:buFontTx/>
              <a:buChar char="•"/>
            </a:pPr>
            <a:endParaRPr lang="en-US" altLang="zh-CN" sz="1800" smtClean="0">
              <a:latin typeface="Tahoma" pitchFamily="34" charset="0"/>
              <a:cs typeface="Tahoma" pitchFamily="34" charset="0"/>
            </a:endParaRPr>
          </a:p>
          <a:p>
            <a:pPr marL="236538" indent="-236538">
              <a:buFontTx/>
              <a:buChar char="•"/>
            </a:pPr>
            <a:endParaRPr lang="en-US" altLang="zh-CN" sz="1800" smtClean="0">
              <a:latin typeface="Tahoma" pitchFamily="34" charset="0"/>
              <a:cs typeface="Tahoma" pitchFamily="34" charset="0"/>
            </a:endParaRPr>
          </a:p>
          <a:p>
            <a:pPr marL="236538" indent="-236538">
              <a:buFontTx/>
              <a:buChar char="•"/>
            </a:pPr>
            <a:endParaRPr lang="en-US" altLang="zh-CN" sz="1800" smtClean="0">
              <a:latin typeface="Tahoma" pitchFamily="34" charset="0"/>
              <a:cs typeface="Tahoma" pitchFamily="34" charset="0"/>
            </a:endParaRPr>
          </a:p>
          <a:p>
            <a:pPr marL="236538" indent="-236538">
              <a:buFontTx/>
              <a:buChar char="•"/>
            </a:pPr>
            <a:endParaRPr lang="en-US" altLang="zh-CN" sz="1800" smtClean="0">
              <a:latin typeface="Tahoma" pitchFamily="34" charset="0"/>
              <a:cs typeface="Tahoma" pitchFamily="34" charset="0"/>
            </a:endParaRPr>
          </a:p>
          <a:p>
            <a:pPr marL="236538" indent="-236538">
              <a:buFontTx/>
              <a:buChar char="•"/>
            </a:pPr>
            <a:endParaRPr lang="en-US" altLang="zh-CN" sz="1800" smtClean="0">
              <a:latin typeface="Tahoma" pitchFamily="34" charset="0"/>
              <a:cs typeface="Tahoma" pitchFamily="34" charset="0"/>
            </a:endParaRPr>
          </a:p>
          <a:p>
            <a:pPr marL="236538" indent="-236538">
              <a:buFontTx/>
              <a:buChar char="•"/>
            </a:pPr>
            <a:endParaRPr lang="en-US" altLang="zh-CN" sz="1800" smtClean="0">
              <a:latin typeface="Tahoma" pitchFamily="34" charset="0"/>
              <a:cs typeface="Tahoma" pitchFamily="34" charset="0"/>
            </a:endParaRPr>
          </a:p>
          <a:p>
            <a:pPr marL="236538" indent="-236538">
              <a:buFontTx/>
              <a:buChar char="•"/>
            </a:pPr>
            <a:endParaRPr lang="en-US" altLang="zh-CN" sz="1800" smtClean="0">
              <a:latin typeface="Tahoma" pitchFamily="34" charset="0"/>
              <a:cs typeface="Tahoma" pitchFamily="34" charset="0"/>
            </a:endParaRPr>
          </a:p>
          <a:p>
            <a:pPr marL="236538" indent="-236538">
              <a:buFontTx/>
              <a:buChar char="•"/>
            </a:pPr>
            <a:endParaRPr lang="en-US" altLang="zh-CN" sz="1800" smtClean="0">
              <a:latin typeface="Tahoma" pitchFamily="34" charset="0"/>
              <a:cs typeface="Tahoma" pitchFamily="34" charset="0"/>
            </a:endParaRPr>
          </a:p>
          <a:p>
            <a:pPr marL="236538" indent="-236538"/>
            <a:endParaRPr lang="en-US" altLang="zh-CN" sz="900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34822" name="Group 3"/>
          <p:cNvGrpSpPr>
            <a:grpSpLocks/>
          </p:cNvGrpSpPr>
          <p:nvPr/>
        </p:nvGrpSpPr>
        <p:grpSpPr bwMode="auto">
          <a:xfrm>
            <a:off x="1181100" y="2133600"/>
            <a:ext cx="7734300" cy="4232275"/>
            <a:chOff x="723900" y="1752600"/>
            <a:chExt cx="7734300" cy="4232275"/>
          </a:xfrm>
        </p:grpSpPr>
        <p:grpSp>
          <p:nvGrpSpPr>
            <p:cNvPr id="34823" name="Group 3"/>
            <p:cNvGrpSpPr>
              <a:grpSpLocks/>
            </p:cNvGrpSpPr>
            <p:nvPr/>
          </p:nvGrpSpPr>
          <p:grpSpPr bwMode="auto">
            <a:xfrm>
              <a:off x="723900" y="1900238"/>
              <a:ext cx="2324100" cy="338137"/>
              <a:chOff x="192" y="768"/>
              <a:chExt cx="1920" cy="279"/>
            </a:xfrm>
          </p:grpSpPr>
          <p:sp>
            <p:nvSpPr>
              <p:cNvPr id="34856" name="Text Box 4"/>
              <p:cNvSpPr txBox="1">
                <a:spLocks noChangeArrowheads="1"/>
              </p:cNvSpPr>
              <p:nvPr/>
            </p:nvSpPr>
            <p:spPr bwMode="auto">
              <a:xfrm>
                <a:off x="192" y="768"/>
                <a:ext cx="1228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>
                    <a:latin typeface="Tahoma" pitchFamily="34" charset="0"/>
                    <a:cs typeface="Tahoma" pitchFamily="34" charset="0"/>
                  </a:rPr>
                  <a:t>Insert (a)</a:t>
                </a:r>
              </a:p>
            </p:txBody>
          </p:sp>
          <p:sp>
            <p:nvSpPr>
              <p:cNvPr id="34857" name="Text Box 5"/>
              <p:cNvSpPr txBox="1">
                <a:spLocks noChangeArrowheads="1"/>
              </p:cNvSpPr>
              <p:nvPr/>
            </p:nvSpPr>
            <p:spPr bwMode="auto">
              <a:xfrm>
                <a:off x="1392" y="768"/>
                <a:ext cx="720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solidFill>
                      <a:schemeClr val="tx2"/>
                    </a:solidFill>
                    <a:latin typeface="Tahoma" pitchFamily="34" charset="0"/>
                    <a:cs typeface="Tahoma" pitchFamily="34" charset="0"/>
                  </a:rPr>
                  <a:t>a</a:t>
                </a:r>
              </a:p>
            </p:txBody>
          </p:sp>
        </p:grpSp>
        <p:grpSp>
          <p:nvGrpSpPr>
            <p:cNvPr id="34824" name="Group 6"/>
            <p:cNvGrpSpPr>
              <a:grpSpLocks/>
            </p:cNvGrpSpPr>
            <p:nvPr/>
          </p:nvGrpSpPr>
          <p:grpSpPr bwMode="auto">
            <a:xfrm>
              <a:off x="723900" y="2911475"/>
              <a:ext cx="2324100" cy="342900"/>
              <a:chOff x="192" y="1405"/>
              <a:chExt cx="1920" cy="283"/>
            </a:xfrm>
          </p:grpSpPr>
          <p:sp>
            <p:nvSpPr>
              <p:cNvPr id="34854" name="Text Box 7"/>
              <p:cNvSpPr txBox="1">
                <a:spLocks noChangeArrowheads="1"/>
              </p:cNvSpPr>
              <p:nvPr/>
            </p:nvSpPr>
            <p:spPr bwMode="auto">
              <a:xfrm>
                <a:off x="192" y="1408"/>
                <a:ext cx="1102" cy="2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>
                    <a:latin typeface="Tahoma" pitchFamily="34" charset="0"/>
                    <a:cs typeface="Tahoma" pitchFamily="34" charset="0"/>
                  </a:rPr>
                  <a:t>Insert  (b)</a:t>
                </a:r>
              </a:p>
            </p:txBody>
          </p:sp>
          <p:sp>
            <p:nvSpPr>
              <p:cNvPr id="34855" name="Text Box 8"/>
              <p:cNvSpPr txBox="1">
                <a:spLocks noChangeArrowheads="1"/>
              </p:cNvSpPr>
              <p:nvPr/>
            </p:nvSpPr>
            <p:spPr bwMode="auto">
              <a:xfrm>
                <a:off x="1392" y="1405"/>
                <a:ext cx="720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Tahoma" pitchFamily="34" charset="0"/>
                    <a:cs typeface="Tahoma" pitchFamily="34" charset="0"/>
                  </a:rPr>
                  <a:t>a  </a:t>
                </a:r>
                <a:r>
                  <a:rPr lang="en-US" altLang="en-US" sz="1600">
                    <a:solidFill>
                      <a:schemeClr val="tx2"/>
                    </a:solidFill>
                    <a:latin typeface="Tahoma" pitchFamily="34" charset="0"/>
                    <a:cs typeface="Tahoma" pitchFamily="34" charset="0"/>
                  </a:rPr>
                  <a:t>b</a:t>
                </a:r>
              </a:p>
            </p:txBody>
          </p:sp>
        </p:grpSp>
        <p:grpSp>
          <p:nvGrpSpPr>
            <p:cNvPr id="34825" name="Group 9"/>
            <p:cNvGrpSpPr>
              <a:grpSpLocks/>
            </p:cNvGrpSpPr>
            <p:nvPr/>
          </p:nvGrpSpPr>
          <p:grpSpPr bwMode="auto">
            <a:xfrm>
              <a:off x="723900" y="3973513"/>
              <a:ext cx="2324100" cy="346075"/>
              <a:chOff x="192" y="2074"/>
              <a:chExt cx="1920" cy="286"/>
            </a:xfrm>
          </p:grpSpPr>
          <p:sp>
            <p:nvSpPr>
              <p:cNvPr id="34852" name="Text Box 10"/>
              <p:cNvSpPr txBox="1">
                <a:spLocks noChangeArrowheads="1"/>
              </p:cNvSpPr>
              <p:nvPr/>
            </p:nvSpPr>
            <p:spPr bwMode="auto">
              <a:xfrm>
                <a:off x="192" y="2080"/>
                <a:ext cx="864" cy="2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>
                    <a:latin typeface="Tahoma" pitchFamily="34" charset="0"/>
                    <a:cs typeface="Tahoma" pitchFamily="34" charset="0"/>
                  </a:rPr>
                  <a:t>Insert (f)</a:t>
                </a:r>
              </a:p>
            </p:txBody>
          </p:sp>
          <p:sp>
            <p:nvSpPr>
              <p:cNvPr id="34853" name="Text Box 11"/>
              <p:cNvSpPr txBox="1">
                <a:spLocks noChangeArrowheads="1"/>
              </p:cNvSpPr>
              <p:nvPr/>
            </p:nvSpPr>
            <p:spPr bwMode="auto">
              <a:xfrm>
                <a:off x="1392" y="2074"/>
                <a:ext cx="720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Tahoma" pitchFamily="34" charset="0"/>
                    <a:cs typeface="Tahoma" pitchFamily="34" charset="0"/>
                  </a:rPr>
                  <a:t>a  b  </a:t>
                </a:r>
                <a:r>
                  <a:rPr lang="en-US" altLang="en-US" sz="1600">
                    <a:solidFill>
                      <a:schemeClr val="tx2"/>
                    </a:solidFill>
                    <a:latin typeface="Tahoma" pitchFamily="34" charset="0"/>
                    <a:cs typeface="Tahoma" pitchFamily="34" charset="0"/>
                  </a:rPr>
                  <a:t>f</a:t>
                </a:r>
              </a:p>
            </p:txBody>
          </p:sp>
        </p:grpSp>
        <p:sp>
          <p:nvSpPr>
            <p:cNvPr id="34826" name="Text Box 12"/>
            <p:cNvSpPr txBox="1">
              <a:spLocks noChangeArrowheads="1"/>
            </p:cNvSpPr>
            <p:nvPr/>
          </p:nvSpPr>
          <p:spPr bwMode="auto">
            <a:xfrm>
              <a:off x="742950" y="5029200"/>
              <a:ext cx="11620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Insert (g)</a:t>
              </a:r>
            </a:p>
          </p:txBody>
        </p:sp>
        <p:sp>
          <p:nvSpPr>
            <p:cNvPr id="34827" name="Text Box 13"/>
            <p:cNvSpPr txBox="1">
              <a:spLocks noChangeArrowheads="1"/>
            </p:cNvSpPr>
            <p:nvPr/>
          </p:nvSpPr>
          <p:spPr bwMode="auto">
            <a:xfrm>
              <a:off x="2212975" y="5084763"/>
              <a:ext cx="1292225" cy="3381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a  b  f  </a:t>
              </a:r>
              <a:r>
                <a:rPr lang="en-US" altLang="en-US" sz="16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g</a:t>
              </a:r>
            </a:p>
          </p:txBody>
        </p:sp>
        <p:sp>
          <p:nvSpPr>
            <p:cNvPr id="34828" name="Text Box 15"/>
            <p:cNvSpPr txBox="1">
              <a:spLocks noChangeArrowheads="1"/>
            </p:cNvSpPr>
            <p:nvPr/>
          </p:nvSpPr>
          <p:spPr bwMode="auto">
            <a:xfrm>
              <a:off x="4552950" y="1752600"/>
              <a:ext cx="11620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Insert (k)</a:t>
              </a:r>
            </a:p>
          </p:txBody>
        </p:sp>
        <p:grpSp>
          <p:nvGrpSpPr>
            <p:cNvPr id="34829" name="Group 16"/>
            <p:cNvGrpSpPr>
              <a:grpSpLocks/>
            </p:cNvGrpSpPr>
            <p:nvPr/>
          </p:nvGrpSpPr>
          <p:grpSpPr bwMode="auto">
            <a:xfrm>
              <a:off x="5942013" y="1947863"/>
              <a:ext cx="2516187" cy="977900"/>
              <a:chOff x="3600" y="672"/>
              <a:chExt cx="2079" cy="808"/>
            </a:xfrm>
          </p:grpSpPr>
          <p:sp>
            <p:nvSpPr>
              <p:cNvPr id="34846" name="Text Box 17"/>
              <p:cNvSpPr txBox="1">
                <a:spLocks noChangeArrowheads="1"/>
              </p:cNvSpPr>
              <p:nvPr/>
            </p:nvSpPr>
            <p:spPr bwMode="auto">
              <a:xfrm>
                <a:off x="3600" y="1200"/>
                <a:ext cx="480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Tahoma" pitchFamily="34" charset="0"/>
                    <a:cs typeface="Tahoma" pitchFamily="34" charset="0"/>
                  </a:rPr>
                  <a:t>a  b</a:t>
                </a:r>
              </a:p>
            </p:txBody>
          </p:sp>
          <p:sp>
            <p:nvSpPr>
              <p:cNvPr id="34847" name="Text Box 18"/>
              <p:cNvSpPr txBox="1">
                <a:spLocks noChangeArrowheads="1"/>
              </p:cNvSpPr>
              <p:nvPr/>
            </p:nvSpPr>
            <p:spPr bwMode="auto">
              <a:xfrm>
                <a:off x="4368" y="1200"/>
                <a:ext cx="480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Tahoma" pitchFamily="34" charset="0"/>
                    <a:cs typeface="Tahoma" pitchFamily="34" charset="0"/>
                  </a:rPr>
                  <a:t>g  </a:t>
                </a:r>
                <a:r>
                  <a:rPr lang="en-US" altLang="en-US" sz="1600">
                    <a:solidFill>
                      <a:schemeClr val="tx2"/>
                    </a:solidFill>
                    <a:latin typeface="Tahoma" pitchFamily="34" charset="0"/>
                    <a:cs typeface="Tahoma" pitchFamily="34" charset="0"/>
                  </a:rPr>
                  <a:t>k</a:t>
                </a:r>
              </a:p>
            </p:txBody>
          </p:sp>
          <p:sp>
            <p:nvSpPr>
              <p:cNvPr id="34848" name="Text Box 19"/>
              <p:cNvSpPr txBox="1">
                <a:spLocks noChangeArrowheads="1"/>
              </p:cNvSpPr>
              <p:nvPr/>
            </p:nvSpPr>
            <p:spPr bwMode="auto">
              <a:xfrm>
                <a:off x="4032" y="672"/>
                <a:ext cx="384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Tahoma" pitchFamily="34" charset="0"/>
                    <a:cs typeface="Tahoma" pitchFamily="34" charset="0"/>
                  </a:rPr>
                  <a:t>f</a:t>
                </a:r>
              </a:p>
            </p:txBody>
          </p:sp>
          <p:cxnSp>
            <p:nvCxnSpPr>
              <p:cNvPr id="34849" name="AutoShape 20"/>
              <p:cNvCxnSpPr>
                <a:cxnSpLocks noChangeShapeType="1"/>
                <a:stCxn id="34848" idx="2"/>
                <a:endCxn id="34846" idx="0"/>
              </p:cNvCxnSpPr>
              <p:nvPr/>
            </p:nvCxnSpPr>
            <p:spPr bwMode="auto">
              <a:xfrm rot="5400000">
                <a:off x="3908" y="884"/>
                <a:ext cx="248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4850" name="AutoShape 21"/>
              <p:cNvCxnSpPr>
                <a:cxnSpLocks noChangeShapeType="1"/>
                <a:stCxn id="34848" idx="2"/>
                <a:endCxn id="34847" idx="0"/>
              </p:cNvCxnSpPr>
              <p:nvPr/>
            </p:nvCxnSpPr>
            <p:spPr bwMode="auto">
              <a:xfrm rot="16200000" flipH="1">
                <a:off x="4292" y="884"/>
                <a:ext cx="248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34851" name="Text Box 22"/>
              <p:cNvSpPr txBox="1">
                <a:spLocks noChangeArrowheads="1"/>
              </p:cNvSpPr>
              <p:nvPr/>
            </p:nvSpPr>
            <p:spPr bwMode="auto">
              <a:xfrm>
                <a:off x="4735" y="700"/>
                <a:ext cx="944" cy="2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i="1">
                    <a:solidFill>
                      <a:schemeClr val="accent2"/>
                    </a:solidFill>
                    <a:latin typeface="Tahoma" pitchFamily="34" charset="0"/>
                    <a:cs typeface="Tahoma" pitchFamily="34" charset="0"/>
                  </a:rPr>
                  <a:t>full, split</a:t>
                </a:r>
              </a:p>
            </p:txBody>
          </p:sp>
        </p:grpSp>
        <p:sp>
          <p:nvSpPr>
            <p:cNvPr id="34830" name="Text Box 23"/>
            <p:cNvSpPr txBox="1">
              <a:spLocks noChangeArrowheads="1"/>
            </p:cNvSpPr>
            <p:nvPr/>
          </p:nvSpPr>
          <p:spPr bwMode="auto">
            <a:xfrm>
              <a:off x="4535488" y="3124200"/>
              <a:ext cx="1103312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Insert (d)</a:t>
              </a:r>
            </a:p>
          </p:txBody>
        </p:sp>
        <p:grpSp>
          <p:nvGrpSpPr>
            <p:cNvPr id="34831" name="Group 24"/>
            <p:cNvGrpSpPr>
              <a:grpSpLocks/>
            </p:cNvGrpSpPr>
            <p:nvPr/>
          </p:nvGrpSpPr>
          <p:grpSpPr bwMode="auto">
            <a:xfrm>
              <a:off x="5715000" y="3254375"/>
              <a:ext cx="2057400" cy="977900"/>
              <a:chOff x="3388" y="1776"/>
              <a:chExt cx="1700" cy="808"/>
            </a:xfrm>
          </p:grpSpPr>
          <p:sp>
            <p:nvSpPr>
              <p:cNvPr id="34841" name="Text Box 25"/>
              <p:cNvSpPr txBox="1">
                <a:spLocks noChangeArrowheads="1"/>
              </p:cNvSpPr>
              <p:nvPr/>
            </p:nvSpPr>
            <p:spPr bwMode="auto">
              <a:xfrm>
                <a:off x="3388" y="2304"/>
                <a:ext cx="788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Tahoma" pitchFamily="34" charset="0"/>
                    <a:cs typeface="Tahoma" pitchFamily="34" charset="0"/>
                  </a:rPr>
                  <a:t>a  b  </a:t>
                </a:r>
                <a:r>
                  <a:rPr lang="en-US" altLang="en-US" sz="1600">
                    <a:solidFill>
                      <a:schemeClr val="tx2"/>
                    </a:solidFill>
                    <a:latin typeface="Tahoma" pitchFamily="34" charset="0"/>
                    <a:cs typeface="Tahoma" pitchFamily="34" charset="0"/>
                  </a:rPr>
                  <a:t>d</a:t>
                </a:r>
              </a:p>
            </p:txBody>
          </p:sp>
          <p:sp>
            <p:nvSpPr>
              <p:cNvPr id="34842" name="Text Box 26"/>
              <p:cNvSpPr txBox="1">
                <a:spLocks noChangeArrowheads="1"/>
              </p:cNvSpPr>
              <p:nvPr/>
            </p:nvSpPr>
            <p:spPr bwMode="auto">
              <a:xfrm>
                <a:off x="4464" y="2304"/>
                <a:ext cx="624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Tahoma" pitchFamily="34" charset="0"/>
                    <a:cs typeface="Tahoma" pitchFamily="34" charset="0"/>
                  </a:rPr>
                  <a:t>g  k</a:t>
                </a:r>
              </a:p>
            </p:txBody>
          </p:sp>
          <p:sp>
            <p:nvSpPr>
              <p:cNvPr id="34843" name="Text Box 27"/>
              <p:cNvSpPr txBox="1">
                <a:spLocks noChangeArrowheads="1"/>
              </p:cNvSpPr>
              <p:nvPr/>
            </p:nvSpPr>
            <p:spPr bwMode="auto">
              <a:xfrm>
                <a:off x="4128" y="1776"/>
                <a:ext cx="384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Tahoma" pitchFamily="34" charset="0"/>
                    <a:cs typeface="Tahoma" pitchFamily="34" charset="0"/>
                  </a:rPr>
                  <a:t>f</a:t>
                </a:r>
              </a:p>
            </p:txBody>
          </p:sp>
          <p:cxnSp>
            <p:nvCxnSpPr>
              <p:cNvPr id="34844" name="AutoShape 28"/>
              <p:cNvCxnSpPr>
                <a:cxnSpLocks noChangeShapeType="1"/>
                <a:stCxn id="34843" idx="2"/>
                <a:endCxn id="34841" idx="0"/>
              </p:cNvCxnSpPr>
              <p:nvPr/>
            </p:nvCxnSpPr>
            <p:spPr bwMode="auto">
              <a:xfrm rot="5400000">
                <a:off x="3927" y="1911"/>
                <a:ext cx="248" cy="5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4845" name="AutoShape 29"/>
              <p:cNvCxnSpPr>
                <a:cxnSpLocks noChangeShapeType="1"/>
                <a:stCxn id="34843" idx="2"/>
                <a:endCxn id="34842" idx="0"/>
              </p:cNvCxnSpPr>
              <p:nvPr/>
            </p:nvCxnSpPr>
            <p:spPr bwMode="auto">
              <a:xfrm rot="16200000" flipH="1">
                <a:off x="4424" y="1952"/>
                <a:ext cx="248" cy="45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34832" name="Group 30"/>
            <p:cNvGrpSpPr>
              <a:grpSpLocks/>
            </p:cNvGrpSpPr>
            <p:nvPr/>
          </p:nvGrpSpPr>
          <p:grpSpPr bwMode="auto">
            <a:xfrm>
              <a:off x="5638800" y="5006975"/>
              <a:ext cx="2743200" cy="977900"/>
              <a:chOff x="3552" y="2880"/>
              <a:chExt cx="1920" cy="808"/>
            </a:xfrm>
          </p:grpSpPr>
          <p:sp>
            <p:nvSpPr>
              <p:cNvPr id="34836" name="Text Box 31"/>
              <p:cNvSpPr txBox="1">
                <a:spLocks noChangeArrowheads="1"/>
              </p:cNvSpPr>
              <p:nvPr/>
            </p:nvSpPr>
            <p:spPr bwMode="auto">
              <a:xfrm>
                <a:off x="3552" y="3408"/>
                <a:ext cx="720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Tahoma" pitchFamily="34" charset="0"/>
                    <a:cs typeface="Tahoma" pitchFamily="34" charset="0"/>
                  </a:rPr>
                  <a:t>a  b  d</a:t>
                </a:r>
              </a:p>
            </p:txBody>
          </p:sp>
          <p:sp>
            <p:nvSpPr>
              <p:cNvPr id="34837" name="Text Box 32"/>
              <p:cNvSpPr txBox="1">
                <a:spLocks noChangeArrowheads="1"/>
              </p:cNvSpPr>
              <p:nvPr/>
            </p:nvSpPr>
            <p:spPr bwMode="auto">
              <a:xfrm>
                <a:off x="4560" y="3408"/>
                <a:ext cx="912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Tahoma" pitchFamily="34" charset="0"/>
                    <a:cs typeface="Tahoma" pitchFamily="34" charset="0"/>
                  </a:rPr>
                  <a:t>g  h  k  m</a:t>
                </a:r>
              </a:p>
            </p:txBody>
          </p:sp>
          <p:sp>
            <p:nvSpPr>
              <p:cNvPr id="34838" name="Text Box 33"/>
              <p:cNvSpPr txBox="1">
                <a:spLocks noChangeArrowheads="1"/>
              </p:cNvSpPr>
              <p:nvPr/>
            </p:nvSpPr>
            <p:spPr bwMode="auto">
              <a:xfrm>
                <a:off x="4224" y="2880"/>
                <a:ext cx="384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Tahoma" pitchFamily="34" charset="0"/>
                    <a:cs typeface="Tahoma" pitchFamily="34" charset="0"/>
                  </a:rPr>
                  <a:t>f</a:t>
                </a:r>
              </a:p>
            </p:txBody>
          </p:sp>
          <p:cxnSp>
            <p:nvCxnSpPr>
              <p:cNvPr id="34839" name="AutoShape 34"/>
              <p:cNvCxnSpPr>
                <a:cxnSpLocks noChangeShapeType="1"/>
                <a:stCxn id="34838" idx="2"/>
                <a:endCxn id="34836" idx="0"/>
              </p:cNvCxnSpPr>
              <p:nvPr/>
            </p:nvCxnSpPr>
            <p:spPr bwMode="auto">
              <a:xfrm rot="5400000">
                <a:off x="4040" y="3032"/>
                <a:ext cx="248" cy="5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4840" name="AutoShape 35"/>
              <p:cNvCxnSpPr>
                <a:cxnSpLocks noChangeShapeType="1"/>
                <a:stCxn id="34838" idx="2"/>
                <a:endCxn id="34837" idx="0"/>
              </p:cNvCxnSpPr>
              <p:nvPr/>
            </p:nvCxnSpPr>
            <p:spPr bwMode="auto">
              <a:xfrm rot="16200000" flipH="1">
                <a:off x="4592" y="2984"/>
                <a:ext cx="248" cy="6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34833" name="Group 36"/>
            <p:cNvGrpSpPr>
              <a:grpSpLocks/>
            </p:cNvGrpSpPr>
            <p:nvPr/>
          </p:nvGrpSpPr>
          <p:grpSpPr bwMode="auto">
            <a:xfrm>
              <a:off x="4629150" y="4648200"/>
              <a:ext cx="1162050" cy="571500"/>
              <a:chOff x="2880" y="2736"/>
              <a:chExt cx="960" cy="472"/>
            </a:xfrm>
          </p:grpSpPr>
          <p:sp>
            <p:nvSpPr>
              <p:cNvPr id="34834" name="Text Box 37"/>
              <p:cNvSpPr txBox="1">
                <a:spLocks noChangeArrowheads="1"/>
              </p:cNvSpPr>
              <p:nvPr/>
            </p:nvSpPr>
            <p:spPr bwMode="auto">
              <a:xfrm>
                <a:off x="2880" y="2736"/>
                <a:ext cx="960" cy="2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>
                    <a:latin typeface="Tahoma" pitchFamily="34" charset="0"/>
                    <a:cs typeface="Tahoma" pitchFamily="34" charset="0"/>
                  </a:rPr>
                  <a:t>Insert (h)</a:t>
                </a:r>
              </a:p>
            </p:txBody>
          </p:sp>
          <p:sp>
            <p:nvSpPr>
              <p:cNvPr id="34835" name="Text Box 38"/>
              <p:cNvSpPr txBox="1">
                <a:spLocks noChangeArrowheads="1"/>
              </p:cNvSpPr>
              <p:nvPr/>
            </p:nvSpPr>
            <p:spPr bwMode="auto">
              <a:xfrm>
                <a:off x="2880" y="2928"/>
                <a:ext cx="960" cy="2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>
                    <a:latin typeface="Tahoma" pitchFamily="34" charset="0"/>
                    <a:cs typeface="Tahoma" pitchFamily="34" charset="0"/>
                  </a:rPr>
                  <a:t>Insert (m)</a:t>
                </a: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Operations: Insertion – Example</a:t>
            </a:r>
            <a:r>
              <a:rPr lang="en-US" altLang="zh-CN" sz="2800" dirty="0" smtClean="0">
                <a:latin typeface="Tahoma" pitchFamily="34" charset="0"/>
                <a:cs typeface="Tahoma" pitchFamily="34" charset="0"/>
              </a:rPr>
              <a:t/>
            </a:r>
            <a:br>
              <a:rPr lang="en-US" altLang="zh-CN" sz="2800" dirty="0" smtClean="0">
                <a:latin typeface="Tahoma" pitchFamily="34" charset="0"/>
                <a:cs typeface="Tahoma" pitchFamily="34" charset="0"/>
              </a:rPr>
            </a:br>
            <a:r>
              <a:rPr lang="en-US" altLang="zh-CN" sz="2400" dirty="0" smtClean="0">
                <a:latin typeface="Tahoma" pitchFamily="34" charset="0"/>
                <a:cs typeface="Tahoma" pitchFamily="34" charset="0"/>
              </a:rPr>
              <a:t>(order 5)</a:t>
            </a:r>
            <a:endParaRPr lang="zh-CN" altLang="en-US" dirty="0" smtClean="0">
              <a:cs typeface="Tahoma" pitchFamily="34" charset="0"/>
            </a:endParaRPr>
          </a:p>
        </p:txBody>
      </p:sp>
      <p:sp>
        <p:nvSpPr>
          <p:cNvPr id="35843" name="Footer Placeholder 2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</a:t>
            </a:r>
            <a:r>
              <a:rPr lang="id-ID" altLang="en-US" sz="1400">
                <a:solidFill>
                  <a:schemeClr val="tx1"/>
                </a:solidFill>
                <a:latin typeface="Interstate"/>
              </a:rPr>
              <a:t>- Data Structure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5348B0-5A69-4F55-BE33-6923E4C72619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grpSp>
        <p:nvGrpSpPr>
          <p:cNvPr id="35845" name="Group 2"/>
          <p:cNvGrpSpPr>
            <a:grpSpLocks/>
          </p:cNvGrpSpPr>
          <p:nvPr/>
        </p:nvGrpSpPr>
        <p:grpSpPr bwMode="auto">
          <a:xfrm>
            <a:off x="1112838" y="2241550"/>
            <a:ext cx="6354762" cy="4006850"/>
            <a:chOff x="685800" y="2003425"/>
            <a:chExt cx="6354763" cy="4006850"/>
          </a:xfrm>
        </p:grpSpPr>
        <p:sp>
          <p:nvSpPr>
            <p:cNvPr id="35846" name="Text Box 3"/>
            <p:cNvSpPr txBox="1">
              <a:spLocks noChangeArrowheads="1"/>
            </p:cNvSpPr>
            <p:nvPr/>
          </p:nvSpPr>
          <p:spPr bwMode="auto">
            <a:xfrm>
              <a:off x="685800" y="3352800"/>
              <a:ext cx="12192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Tahoma" pitchFamily="34" charset="0"/>
                  <a:cs typeface="Tahoma" pitchFamily="34" charset="0"/>
                </a:rPr>
                <a:t>+j</a:t>
              </a:r>
            </a:p>
          </p:txBody>
        </p:sp>
        <p:grpSp>
          <p:nvGrpSpPr>
            <p:cNvPr id="35847" name="Group 4"/>
            <p:cNvGrpSpPr>
              <a:grpSpLocks/>
            </p:cNvGrpSpPr>
            <p:nvPr/>
          </p:nvGrpSpPr>
          <p:grpSpPr bwMode="auto">
            <a:xfrm>
              <a:off x="2468563" y="3436938"/>
              <a:ext cx="4237037" cy="1039812"/>
              <a:chOff x="432" y="1872"/>
              <a:chExt cx="2256" cy="819"/>
            </a:xfrm>
          </p:grpSpPr>
          <p:sp>
            <p:nvSpPr>
              <p:cNvPr id="35863" name="Text Box 5"/>
              <p:cNvSpPr txBox="1">
                <a:spLocks noChangeArrowheads="1"/>
              </p:cNvSpPr>
              <p:nvPr/>
            </p:nvSpPr>
            <p:spPr bwMode="auto">
              <a:xfrm>
                <a:off x="432" y="2400"/>
                <a:ext cx="768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a  b  d</a:t>
                </a:r>
              </a:p>
            </p:txBody>
          </p:sp>
          <p:sp>
            <p:nvSpPr>
              <p:cNvPr id="35864" name="Text Box 6"/>
              <p:cNvSpPr txBox="1">
                <a:spLocks noChangeArrowheads="1"/>
              </p:cNvSpPr>
              <p:nvPr/>
            </p:nvSpPr>
            <p:spPr bwMode="auto">
              <a:xfrm>
                <a:off x="1344" y="2400"/>
                <a:ext cx="672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g  h</a:t>
                </a:r>
              </a:p>
            </p:txBody>
          </p:sp>
          <p:sp>
            <p:nvSpPr>
              <p:cNvPr id="35865" name="Text Box 7"/>
              <p:cNvSpPr txBox="1">
                <a:spLocks noChangeArrowheads="1"/>
              </p:cNvSpPr>
              <p:nvPr/>
            </p:nvSpPr>
            <p:spPr bwMode="auto">
              <a:xfrm>
                <a:off x="1440" y="1872"/>
                <a:ext cx="480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f  j</a:t>
                </a:r>
              </a:p>
            </p:txBody>
          </p:sp>
          <p:cxnSp>
            <p:nvCxnSpPr>
              <p:cNvPr id="35866" name="AutoShape 8"/>
              <p:cNvCxnSpPr>
                <a:cxnSpLocks noChangeShapeType="1"/>
                <a:stCxn id="35865" idx="2"/>
                <a:endCxn id="35863" idx="0"/>
              </p:cNvCxnSpPr>
              <p:nvPr/>
            </p:nvCxnSpPr>
            <p:spPr bwMode="auto">
              <a:xfrm rot="5400000">
                <a:off x="1129" y="1849"/>
                <a:ext cx="237" cy="86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5867" name="AutoShape 9"/>
              <p:cNvCxnSpPr>
                <a:cxnSpLocks noChangeShapeType="1"/>
                <a:stCxn id="35865" idx="2"/>
                <a:endCxn id="35864" idx="0"/>
              </p:cNvCxnSpPr>
              <p:nvPr/>
            </p:nvCxnSpPr>
            <p:spPr bwMode="auto">
              <a:xfrm rot="5400000">
                <a:off x="1561" y="2282"/>
                <a:ext cx="237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35868" name="Text Box 10"/>
              <p:cNvSpPr txBox="1">
                <a:spLocks noChangeArrowheads="1"/>
              </p:cNvSpPr>
              <p:nvPr/>
            </p:nvSpPr>
            <p:spPr bwMode="auto">
              <a:xfrm>
                <a:off x="2160" y="2400"/>
                <a:ext cx="528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k  m</a:t>
                </a:r>
              </a:p>
            </p:txBody>
          </p:sp>
          <p:cxnSp>
            <p:nvCxnSpPr>
              <p:cNvPr id="35869" name="AutoShape 11"/>
              <p:cNvCxnSpPr>
                <a:cxnSpLocks noChangeShapeType="1"/>
                <a:stCxn id="35865" idx="2"/>
                <a:endCxn id="35868" idx="0"/>
              </p:cNvCxnSpPr>
              <p:nvPr/>
            </p:nvCxnSpPr>
            <p:spPr bwMode="auto">
              <a:xfrm rot="16200000" flipH="1">
                <a:off x="1933" y="1909"/>
                <a:ext cx="237" cy="7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35848" name="Group 12"/>
            <p:cNvGrpSpPr>
              <a:grpSpLocks/>
            </p:cNvGrpSpPr>
            <p:nvPr/>
          </p:nvGrpSpPr>
          <p:grpSpPr bwMode="auto">
            <a:xfrm>
              <a:off x="3200400" y="2003425"/>
              <a:ext cx="3429000" cy="1041400"/>
              <a:chOff x="3552" y="2880"/>
              <a:chExt cx="1920" cy="819"/>
            </a:xfrm>
          </p:grpSpPr>
          <p:sp>
            <p:nvSpPr>
              <p:cNvPr id="35858" name="Text Box 13"/>
              <p:cNvSpPr txBox="1">
                <a:spLocks noChangeArrowheads="1"/>
              </p:cNvSpPr>
              <p:nvPr/>
            </p:nvSpPr>
            <p:spPr bwMode="auto">
              <a:xfrm>
                <a:off x="3552" y="3408"/>
                <a:ext cx="720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a  b  d</a:t>
                </a:r>
              </a:p>
            </p:txBody>
          </p:sp>
          <p:sp>
            <p:nvSpPr>
              <p:cNvPr id="35859" name="Text Box 14"/>
              <p:cNvSpPr txBox="1">
                <a:spLocks noChangeArrowheads="1"/>
              </p:cNvSpPr>
              <p:nvPr/>
            </p:nvSpPr>
            <p:spPr bwMode="auto">
              <a:xfrm>
                <a:off x="4560" y="3408"/>
                <a:ext cx="912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g  h  k  m</a:t>
                </a:r>
              </a:p>
            </p:txBody>
          </p:sp>
          <p:sp>
            <p:nvSpPr>
              <p:cNvPr id="35860" name="Text Box 15"/>
              <p:cNvSpPr txBox="1">
                <a:spLocks noChangeArrowheads="1"/>
              </p:cNvSpPr>
              <p:nvPr/>
            </p:nvSpPr>
            <p:spPr bwMode="auto">
              <a:xfrm>
                <a:off x="4224" y="2880"/>
                <a:ext cx="384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f</a:t>
                </a:r>
              </a:p>
            </p:txBody>
          </p:sp>
          <p:cxnSp>
            <p:nvCxnSpPr>
              <p:cNvPr id="35861" name="AutoShape 16"/>
              <p:cNvCxnSpPr>
                <a:cxnSpLocks noChangeShapeType="1"/>
                <a:stCxn id="35860" idx="2"/>
                <a:endCxn id="35858" idx="0"/>
              </p:cNvCxnSpPr>
              <p:nvPr/>
            </p:nvCxnSpPr>
            <p:spPr bwMode="auto">
              <a:xfrm rot="5400000">
                <a:off x="4045" y="3037"/>
                <a:ext cx="237" cy="5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5862" name="AutoShape 17"/>
              <p:cNvCxnSpPr>
                <a:cxnSpLocks noChangeShapeType="1"/>
                <a:stCxn id="35860" idx="2"/>
                <a:endCxn id="35859" idx="0"/>
              </p:cNvCxnSpPr>
              <p:nvPr/>
            </p:nvCxnSpPr>
            <p:spPr bwMode="auto">
              <a:xfrm rot="16200000" flipH="1">
                <a:off x="4597" y="2989"/>
                <a:ext cx="237" cy="6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35849" name="Text Box 18"/>
            <p:cNvSpPr txBox="1">
              <a:spLocks noChangeArrowheads="1"/>
            </p:cNvSpPr>
            <p:nvPr/>
          </p:nvSpPr>
          <p:spPr bwMode="auto">
            <a:xfrm>
              <a:off x="685800" y="4724400"/>
              <a:ext cx="170656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Tahoma" pitchFamily="34" charset="0"/>
                  <a:cs typeface="Tahoma" pitchFamily="34" charset="0"/>
                </a:rPr>
                <a:t>+e, +s, +i, +r</a:t>
              </a:r>
            </a:p>
          </p:txBody>
        </p:sp>
        <p:grpSp>
          <p:nvGrpSpPr>
            <p:cNvPr id="35850" name="Group 19"/>
            <p:cNvGrpSpPr>
              <a:grpSpLocks/>
            </p:cNvGrpSpPr>
            <p:nvPr/>
          </p:nvGrpSpPr>
          <p:grpSpPr bwMode="auto">
            <a:xfrm>
              <a:off x="2544763" y="4970463"/>
              <a:ext cx="4495800" cy="1039812"/>
              <a:chOff x="288" y="3072"/>
              <a:chExt cx="2784" cy="819"/>
            </a:xfrm>
          </p:grpSpPr>
          <p:sp>
            <p:nvSpPr>
              <p:cNvPr id="35851" name="Text Box 20"/>
              <p:cNvSpPr txBox="1">
                <a:spLocks noChangeArrowheads="1"/>
              </p:cNvSpPr>
              <p:nvPr/>
            </p:nvSpPr>
            <p:spPr bwMode="auto">
              <a:xfrm>
                <a:off x="288" y="3600"/>
                <a:ext cx="912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a  b  d  e</a:t>
                </a:r>
              </a:p>
            </p:txBody>
          </p:sp>
          <p:sp>
            <p:nvSpPr>
              <p:cNvPr id="35852" name="Text Box 21"/>
              <p:cNvSpPr txBox="1">
                <a:spLocks noChangeArrowheads="1"/>
              </p:cNvSpPr>
              <p:nvPr/>
            </p:nvSpPr>
            <p:spPr bwMode="auto">
              <a:xfrm>
                <a:off x="1296" y="3600"/>
                <a:ext cx="768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g  h  i</a:t>
                </a:r>
              </a:p>
            </p:txBody>
          </p:sp>
          <p:sp>
            <p:nvSpPr>
              <p:cNvPr id="35853" name="Text Box 22"/>
              <p:cNvSpPr txBox="1">
                <a:spLocks noChangeArrowheads="1"/>
              </p:cNvSpPr>
              <p:nvPr/>
            </p:nvSpPr>
            <p:spPr bwMode="auto">
              <a:xfrm>
                <a:off x="1488" y="3072"/>
                <a:ext cx="480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f  j</a:t>
                </a:r>
              </a:p>
            </p:txBody>
          </p:sp>
          <p:cxnSp>
            <p:nvCxnSpPr>
              <p:cNvPr id="35854" name="AutoShape 23"/>
              <p:cNvCxnSpPr>
                <a:cxnSpLocks noChangeShapeType="1"/>
                <a:stCxn id="35853" idx="2"/>
                <a:endCxn id="35851" idx="0"/>
              </p:cNvCxnSpPr>
              <p:nvPr/>
            </p:nvCxnSpPr>
            <p:spPr bwMode="auto">
              <a:xfrm rot="5400000">
                <a:off x="1117" y="2989"/>
                <a:ext cx="237" cy="9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5855" name="AutoShape 24"/>
              <p:cNvCxnSpPr>
                <a:cxnSpLocks noChangeShapeType="1"/>
                <a:stCxn id="35853" idx="2"/>
                <a:endCxn id="35852" idx="0"/>
              </p:cNvCxnSpPr>
              <p:nvPr/>
            </p:nvCxnSpPr>
            <p:spPr bwMode="auto">
              <a:xfrm rot="5400000">
                <a:off x="1585" y="3457"/>
                <a:ext cx="237" cy="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35856" name="Text Box 25"/>
              <p:cNvSpPr txBox="1">
                <a:spLocks noChangeArrowheads="1"/>
              </p:cNvSpPr>
              <p:nvPr/>
            </p:nvSpPr>
            <p:spPr bwMode="auto">
              <a:xfrm>
                <a:off x="2160" y="3600"/>
                <a:ext cx="912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k  m  r  s</a:t>
                </a:r>
              </a:p>
            </p:txBody>
          </p:sp>
          <p:cxnSp>
            <p:nvCxnSpPr>
              <p:cNvPr id="35857" name="AutoShape 26"/>
              <p:cNvCxnSpPr>
                <a:cxnSpLocks noChangeShapeType="1"/>
                <a:stCxn id="35853" idx="2"/>
                <a:endCxn id="35856" idx="0"/>
              </p:cNvCxnSpPr>
              <p:nvPr/>
            </p:nvCxnSpPr>
            <p:spPr bwMode="auto">
              <a:xfrm rot="16200000" flipH="1">
                <a:off x="2053" y="3037"/>
                <a:ext cx="237" cy="8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mtClean="0">
                <a:latin typeface="Tahoma" pitchFamily="34" charset="0"/>
                <a:cs typeface="Tahoma" pitchFamily="34" charset="0"/>
              </a:rPr>
              <a:t>Operations: Insertion – Example</a:t>
            </a:r>
            <a:r>
              <a:rPr lang="en-US" altLang="zh-CN" sz="2800" smtClean="0">
                <a:latin typeface="Tahoma" pitchFamily="34" charset="0"/>
                <a:cs typeface="Tahoma" pitchFamily="34" charset="0"/>
              </a:rPr>
              <a:t/>
            </a:r>
            <a:br>
              <a:rPr lang="en-US" altLang="zh-CN" sz="2800" smtClean="0">
                <a:latin typeface="Tahoma" pitchFamily="34" charset="0"/>
                <a:cs typeface="Tahoma" pitchFamily="34" charset="0"/>
              </a:rPr>
            </a:br>
            <a:r>
              <a:rPr lang="en-US" altLang="zh-CN" sz="2400" smtClean="0">
                <a:latin typeface="Tahoma" pitchFamily="34" charset="0"/>
                <a:cs typeface="Tahoma" pitchFamily="34" charset="0"/>
              </a:rPr>
              <a:t>(order 5)</a:t>
            </a:r>
            <a:endParaRPr lang="zh-CN" altLang="en-US" smtClean="0">
              <a:cs typeface="Tahoma" pitchFamily="34" charset="0"/>
            </a:endParaRPr>
          </a:p>
        </p:txBody>
      </p:sp>
      <p:sp>
        <p:nvSpPr>
          <p:cNvPr id="36868" name="Footer Placeholder 3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</a:t>
            </a:r>
            <a:r>
              <a:rPr lang="id-ID" altLang="en-US" sz="1400">
                <a:solidFill>
                  <a:schemeClr val="tx1"/>
                </a:solidFill>
                <a:latin typeface="Interstate"/>
              </a:rPr>
              <a:t>- Data Structure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DD6EE4E-E927-4E06-AB86-AC886F2F3123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3686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grpSp>
        <p:nvGrpSpPr>
          <p:cNvPr id="36870" name="Group 3"/>
          <p:cNvGrpSpPr>
            <a:grpSpLocks/>
          </p:cNvGrpSpPr>
          <p:nvPr/>
        </p:nvGrpSpPr>
        <p:grpSpPr bwMode="auto">
          <a:xfrm>
            <a:off x="2971800" y="2151063"/>
            <a:ext cx="3505200" cy="1033462"/>
            <a:chOff x="288" y="3072"/>
            <a:chExt cx="2784" cy="821"/>
          </a:xfrm>
        </p:grpSpPr>
        <p:sp>
          <p:nvSpPr>
            <p:cNvPr id="36895" name="Text Box 4"/>
            <p:cNvSpPr txBox="1">
              <a:spLocks noChangeArrowheads="1"/>
            </p:cNvSpPr>
            <p:nvPr/>
          </p:nvSpPr>
          <p:spPr bwMode="auto">
            <a:xfrm>
              <a:off x="288" y="3600"/>
              <a:ext cx="912" cy="2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Tahoma" pitchFamily="34" charset="0"/>
                  <a:cs typeface="Tahoma" pitchFamily="34" charset="0"/>
                </a:rPr>
                <a:t>a  b  d  e</a:t>
              </a:r>
            </a:p>
          </p:txBody>
        </p:sp>
        <p:sp>
          <p:nvSpPr>
            <p:cNvPr id="36896" name="Text Box 5"/>
            <p:cNvSpPr txBox="1">
              <a:spLocks noChangeArrowheads="1"/>
            </p:cNvSpPr>
            <p:nvPr/>
          </p:nvSpPr>
          <p:spPr bwMode="auto">
            <a:xfrm>
              <a:off x="1296" y="3600"/>
              <a:ext cx="768" cy="2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Tahoma" pitchFamily="34" charset="0"/>
                  <a:cs typeface="Tahoma" pitchFamily="34" charset="0"/>
                </a:rPr>
                <a:t>g  h  i</a:t>
              </a:r>
            </a:p>
          </p:txBody>
        </p:sp>
        <p:sp>
          <p:nvSpPr>
            <p:cNvPr id="36897" name="Text Box 6"/>
            <p:cNvSpPr txBox="1">
              <a:spLocks noChangeArrowheads="1"/>
            </p:cNvSpPr>
            <p:nvPr/>
          </p:nvSpPr>
          <p:spPr bwMode="auto">
            <a:xfrm>
              <a:off x="1488" y="3072"/>
              <a:ext cx="480" cy="2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Tahoma" pitchFamily="34" charset="0"/>
                  <a:cs typeface="Tahoma" pitchFamily="34" charset="0"/>
                </a:rPr>
                <a:t>f  j</a:t>
              </a:r>
            </a:p>
          </p:txBody>
        </p:sp>
        <p:cxnSp>
          <p:nvCxnSpPr>
            <p:cNvPr id="36898" name="AutoShape 7"/>
            <p:cNvCxnSpPr>
              <a:cxnSpLocks noChangeShapeType="1"/>
              <a:stCxn id="36897" idx="2"/>
              <a:endCxn id="36895" idx="0"/>
            </p:cNvCxnSpPr>
            <p:nvPr/>
          </p:nvCxnSpPr>
          <p:spPr bwMode="auto">
            <a:xfrm rot="5400000">
              <a:off x="1119" y="2991"/>
              <a:ext cx="235" cy="9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6899" name="AutoShape 8"/>
            <p:cNvCxnSpPr>
              <a:cxnSpLocks noChangeShapeType="1"/>
              <a:stCxn id="36897" idx="2"/>
              <a:endCxn id="36896" idx="0"/>
            </p:cNvCxnSpPr>
            <p:nvPr/>
          </p:nvCxnSpPr>
          <p:spPr bwMode="auto">
            <a:xfrm rot="5400000">
              <a:off x="1587" y="3459"/>
              <a:ext cx="235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6900" name="Text Box 9"/>
            <p:cNvSpPr txBox="1">
              <a:spLocks noChangeArrowheads="1"/>
            </p:cNvSpPr>
            <p:nvPr/>
          </p:nvSpPr>
          <p:spPr bwMode="auto">
            <a:xfrm>
              <a:off x="2160" y="3600"/>
              <a:ext cx="912" cy="2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Tahoma" pitchFamily="34" charset="0"/>
                  <a:cs typeface="Tahoma" pitchFamily="34" charset="0"/>
                </a:rPr>
                <a:t>k  m  r  s</a:t>
              </a:r>
            </a:p>
          </p:txBody>
        </p:sp>
        <p:cxnSp>
          <p:nvCxnSpPr>
            <p:cNvPr id="36901" name="AutoShape 10"/>
            <p:cNvCxnSpPr>
              <a:cxnSpLocks noChangeShapeType="1"/>
              <a:stCxn id="36897" idx="2"/>
              <a:endCxn id="36900" idx="0"/>
            </p:cNvCxnSpPr>
            <p:nvPr/>
          </p:nvCxnSpPr>
          <p:spPr bwMode="auto">
            <a:xfrm rot="16200000" flipH="1">
              <a:off x="2055" y="3039"/>
              <a:ext cx="235" cy="8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6871" name="Text Box 11"/>
          <p:cNvSpPr txBox="1">
            <a:spLocks noChangeArrowheads="1"/>
          </p:cNvSpPr>
          <p:nvPr/>
        </p:nvSpPr>
        <p:spPr bwMode="auto">
          <a:xfrm>
            <a:off x="773113" y="3352800"/>
            <a:ext cx="12080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latin typeface="Tahoma" pitchFamily="34" charset="0"/>
                <a:cs typeface="Tahoma" pitchFamily="34" charset="0"/>
              </a:rPr>
              <a:t>+x</a:t>
            </a:r>
          </a:p>
        </p:txBody>
      </p:sp>
      <p:grpSp>
        <p:nvGrpSpPr>
          <p:cNvPr id="36872" name="Group 12"/>
          <p:cNvGrpSpPr>
            <a:grpSpLocks/>
          </p:cNvGrpSpPr>
          <p:nvPr/>
        </p:nvGrpSpPr>
        <p:grpSpPr bwMode="auto">
          <a:xfrm>
            <a:off x="2133600" y="3527425"/>
            <a:ext cx="5257800" cy="1033463"/>
            <a:chOff x="864" y="1824"/>
            <a:chExt cx="3792" cy="821"/>
          </a:xfrm>
        </p:grpSpPr>
        <p:sp>
          <p:nvSpPr>
            <p:cNvPr id="36886" name="Text Box 13"/>
            <p:cNvSpPr txBox="1">
              <a:spLocks noChangeArrowheads="1"/>
            </p:cNvSpPr>
            <p:nvPr/>
          </p:nvSpPr>
          <p:spPr bwMode="auto">
            <a:xfrm>
              <a:off x="864" y="2352"/>
              <a:ext cx="912" cy="2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Tahoma" pitchFamily="34" charset="0"/>
                  <a:cs typeface="Tahoma" pitchFamily="34" charset="0"/>
                </a:rPr>
                <a:t>a  b  d  e</a:t>
              </a:r>
            </a:p>
          </p:txBody>
        </p:sp>
        <p:sp>
          <p:nvSpPr>
            <p:cNvPr id="36887" name="Text Box 14"/>
            <p:cNvSpPr txBox="1">
              <a:spLocks noChangeArrowheads="1"/>
            </p:cNvSpPr>
            <p:nvPr/>
          </p:nvSpPr>
          <p:spPr bwMode="auto">
            <a:xfrm>
              <a:off x="1872" y="2352"/>
              <a:ext cx="768" cy="2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Tahoma" pitchFamily="34" charset="0"/>
                  <a:cs typeface="Tahoma" pitchFamily="34" charset="0"/>
                </a:rPr>
                <a:t>g  h  i</a:t>
              </a:r>
            </a:p>
          </p:txBody>
        </p:sp>
        <p:sp>
          <p:nvSpPr>
            <p:cNvPr id="36888" name="Text Box 15"/>
            <p:cNvSpPr txBox="1">
              <a:spLocks noChangeArrowheads="1"/>
            </p:cNvSpPr>
            <p:nvPr/>
          </p:nvSpPr>
          <p:spPr bwMode="auto">
            <a:xfrm>
              <a:off x="2352" y="1824"/>
              <a:ext cx="672" cy="2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Tahoma" pitchFamily="34" charset="0"/>
                  <a:cs typeface="Tahoma" pitchFamily="34" charset="0"/>
                </a:rPr>
                <a:t>f  j  r</a:t>
              </a:r>
            </a:p>
          </p:txBody>
        </p:sp>
        <p:cxnSp>
          <p:nvCxnSpPr>
            <p:cNvPr id="36889" name="AutoShape 16"/>
            <p:cNvCxnSpPr>
              <a:cxnSpLocks noChangeShapeType="1"/>
              <a:stCxn id="36888" idx="2"/>
              <a:endCxn id="36886" idx="0"/>
            </p:cNvCxnSpPr>
            <p:nvPr/>
          </p:nvCxnSpPr>
          <p:spPr bwMode="auto">
            <a:xfrm rot="5400000">
              <a:off x="1887" y="1551"/>
              <a:ext cx="235" cy="13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6890" name="AutoShape 17"/>
            <p:cNvCxnSpPr>
              <a:cxnSpLocks noChangeShapeType="1"/>
              <a:stCxn id="36888" idx="2"/>
              <a:endCxn id="36887" idx="0"/>
            </p:cNvCxnSpPr>
            <p:nvPr/>
          </p:nvCxnSpPr>
          <p:spPr bwMode="auto">
            <a:xfrm rot="5400000">
              <a:off x="2355" y="2019"/>
              <a:ext cx="235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6891" name="Text Box 18"/>
            <p:cNvSpPr txBox="1">
              <a:spLocks noChangeArrowheads="1"/>
            </p:cNvSpPr>
            <p:nvPr/>
          </p:nvSpPr>
          <p:spPr bwMode="auto">
            <a:xfrm>
              <a:off x="2736" y="2352"/>
              <a:ext cx="912" cy="2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Tahoma" pitchFamily="34" charset="0"/>
                  <a:cs typeface="Tahoma" pitchFamily="34" charset="0"/>
                </a:rPr>
                <a:t>k  m</a:t>
              </a:r>
            </a:p>
          </p:txBody>
        </p:sp>
        <p:cxnSp>
          <p:nvCxnSpPr>
            <p:cNvPr id="36892" name="AutoShape 19"/>
            <p:cNvCxnSpPr>
              <a:cxnSpLocks noChangeShapeType="1"/>
              <a:stCxn id="36888" idx="2"/>
              <a:endCxn id="36891" idx="0"/>
            </p:cNvCxnSpPr>
            <p:nvPr/>
          </p:nvCxnSpPr>
          <p:spPr bwMode="auto">
            <a:xfrm rot="16200000" flipH="1">
              <a:off x="2823" y="1983"/>
              <a:ext cx="235" cy="5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6893" name="Text Box 20"/>
            <p:cNvSpPr txBox="1">
              <a:spLocks noChangeArrowheads="1"/>
            </p:cNvSpPr>
            <p:nvPr/>
          </p:nvSpPr>
          <p:spPr bwMode="auto">
            <a:xfrm>
              <a:off x="3744" y="2352"/>
              <a:ext cx="912" cy="2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Tahoma" pitchFamily="34" charset="0"/>
                  <a:cs typeface="Tahoma" pitchFamily="34" charset="0"/>
                </a:rPr>
                <a:t>s  x</a:t>
              </a:r>
            </a:p>
          </p:txBody>
        </p:sp>
        <p:cxnSp>
          <p:nvCxnSpPr>
            <p:cNvPr id="36894" name="AutoShape 21"/>
            <p:cNvCxnSpPr>
              <a:cxnSpLocks noChangeShapeType="1"/>
              <a:stCxn id="36888" idx="2"/>
              <a:endCxn id="36893" idx="0"/>
            </p:cNvCxnSpPr>
            <p:nvPr/>
          </p:nvCxnSpPr>
          <p:spPr bwMode="auto">
            <a:xfrm rot="16200000" flipH="1">
              <a:off x="3327" y="1479"/>
              <a:ext cx="235" cy="15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6873" name="Text Box 22"/>
          <p:cNvSpPr txBox="1">
            <a:spLocks noChangeArrowheads="1"/>
          </p:cNvSpPr>
          <p:nvPr/>
        </p:nvSpPr>
        <p:spPr bwMode="auto">
          <a:xfrm>
            <a:off x="762000" y="4876800"/>
            <a:ext cx="20542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latin typeface="Tahoma" pitchFamily="34" charset="0"/>
                <a:cs typeface="Tahoma" pitchFamily="34" charset="0"/>
              </a:rPr>
              <a:t>+c, +l, +n, +t, +u</a:t>
            </a:r>
          </a:p>
        </p:txBody>
      </p:sp>
      <p:grpSp>
        <p:nvGrpSpPr>
          <p:cNvPr id="36874" name="Group 23"/>
          <p:cNvGrpSpPr>
            <a:grpSpLocks/>
          </p:cNvGrpSpPr>
          <p:nvPr/>
        </p:nvGrpSpPr>
        <p:grpSpPr bwMode="auto">
          <a:xfrm>
            <a:off x="2259013" y="5051425"/>
            <a:ext cx="6043612" cy="1033463"/>
            <a:chOff x="528" y="2928"/>
            <a:chExt cx="4800" cy="821"/>
          </a:xfrm>
        </p:grpSpPr>
        <p:sp>
          <p:nvSpPr>
            <p:cNvPr id="36875" name="Text Box 24"/>
            <p:cNvSpPr txBox="1">
              <a:spLocks noChangeArrowheads="1"/>
            </p:cNvSpPr>
            <p:nvPr/>
          </p:nvSpPr>
          <p:spPr bwMode="auto">
            <a:xfrm>
              <a:off x="1536" y="3456"/>
              <a:ext cx="912" cy="2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Tahoma" pitchFamily="34" charset="0"/>
                  <a:cs typeface="Tahoma" pitchFamily="34" charset="0"/>
                </a:rPr>
                <a:t>d  e</a:t>
              </a:r>
            </a:p>
          </p:txBody>
        </p:sp>
        <p:sp>
          <p:nvSpPr>
            <p:cNvPr id="36876" name="Text Box 25"/>
            <p:cNvSpPr txBox="1">
              <a:spLocks noChangeArrowheads="1"/>
            </p:cNvSpPr>
            <p:nvPr/>
          </p:nvSpPr>
          <p:spPr bwMode="auto">
            <a:xfrm>
              <a:off x="2544" y="3456"/>
              <a:ext cx="768" cy="2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Tahoma" pitchFamily="34" charset="0"/>
                  <a:cs typeface="Tahoma" pitchFamily="34" charset="0"/>
                </a:rPr>
                <a:t>g  h  i</a:t>
              </a:r>
            </a:p>
          </p:txBody>
        </p:sp>
        <p:sp>
          <p:nvSpPr>
            <p:cNvPr id="36877" name="Text Box 26"/>
            <p:cNvSpPr txBox="1">
              <a:spLocks noChangeArrowheads="1"/>
            </p:cNvSpPr>
            <p:nvPr/>
          </p:nvSpPr>
          <p:spPr bwMode="auto">
            <a:xfrm>
              <a:off x="3024" y="2928"/>
              <a:ext cx="816" cy="2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Tahoma" pitchFamily="34" charset="0"/>
                  <a:cs typeface="Tahoma" pitchFamily="34" charset="0"/>
                </a:rPr>
                <a:t>c  f  j  r</a:t>
              </a:r>
            </a:p>
          </p:txBody>
        </p:sp>
        <p:cxnSp>
          <p:nvCxnSpPr>
            <p:cNvPr id="36878" name="AutoShape 27"/>
            <p:cNvCxnSpPr>
              <a:cxnSpLocks noChangeShapeType="1"/>
              <a:stCxn id="36877" idx="2"/>
              <a:endCxn id="36875" idx="0"/>
            </p:cNvCxnSpPr>
            <p:nvPr/>
          </p:nvCxnSpPr>
          <p:spPr bwMode="auto">
            <a:xfrm rot="5400000">
              <a:off x="2595" y="2619"/>
              <a:ext cx="235" cy="1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6879" name="AutoShape 28"/>
            <p:cNvCxnSpPr>
              <a:cxnSpLocks noChangeShapeType="1"/>
              <a:stCxn id="36877" idx="2"/>
              <a:endCxn id="36876" idx="0"/>
            </p:cNvCxnSpPr>
            <p:nvPr/>
          </p:nvCxnSpPr>
          <p:spPr bwMode="auto">
            <a:xfrm rot="5400000">
              <a:off x="3063" y="3087"/>
              <a:ext cx="235" cy="5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6880" name="Text Box 29"/>
            <p:cNvSpPr txBox="1">
              <a:spLocks noChangeArrowheads="1"/>
            </p:cNvSpPr>
            <p:nvPr/>
          </p:nvSpPr>
          <p:spPr bwMode="auto">
            <a:xfrm>
              <a:off x="3408" y="3456"/>
              <a:ext cx="912" cy="2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Tahoma" pitchFamily="34" charset="0"/>
                  <a:cs typeface="Tahoma" pitchFamily="34" charset="0"/>
                </a:rPr>
                <a:t>k  l  m  n</a:t>
              </a:r>
            </a:p>
          </p:txBody>
        </p:sp>
        <p:cxnSp>
          <p:nvCxnSpPr>
            <p:cNvPr id="36881" name="AutoShape 30"/>
            <p:cNvCxnSpPr>
              <a:cxnSpLocks noChangeShapeType="1"/>
              <a:stCxn id="36877" idx="2"/>
              <a:endCxn id="36880" idx="0"/>
            </p:cNvCxnSpPr>
            <p:nvPr/>
          </p:nvCxnSpPr>
          <p:spPr bwMode="auto">
            <a:xfrm rot="16200000" flipH="1">
              <a:off x="3531" y="3123"/>
              <a:ext cx="235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6882" name="Text Box 31"/>
            <p:cNvSpPr txBox="1">
              <a:spLocks noChangeArrowheads="1"/>
            </p:cNvSpPr>
            <p:nvPr/>
          </p:nvSpPr>
          <p:spPr bwMode="auto">
            <a:xfrm>
              <a:off x="4416" y="3456"/>
              <a:ext cx="912" cy="2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Tahoma" pitchFamily="34" charset="0"/>
                  <a:cs typeface="Tahoma" pitchFamily="34" charset="0"/>
                </a:rPr>
                <a:t>s  t  u  x</a:t>
              </a:r>
            </a:p>
          </p:txBody>
        </p:sp>
        <p:cxnSp>
          <p:nvCxnSpPr>
            <p:cNvPr id="36883" name="AutoShape 32"/>
            <p:cNvCxnSpPr>
              <a:cxnSpLocks noChangeShapeType="1"/>
              <a:stCxn id="36877" idx="2"/>
              <a:endCxn id="36882" idx="0"/>
            </p:cNvCxnSpPr>
            <p:nvPr/>
          </p:nvCxnSpPr>
          <p:spPr bwMode="auto">
            <a:xfrm rot="16200000" flipH="1">
              <a:off x="4035" y="2619"/>
              <a:ext cx="235" cy="1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6884" name="Text Box 33"/>
            <p:cNvSpPr txBox="1">
              <a:spLocks noChangeArrowheads="1"/>
            </p:cNvSpPr>
            <p:nvPr/>
          </p:nvSpPr>
          <p:spPr bwMode="auto">
            <a:xfrm>
              <a:off x="528" y="3456"/>
              <a:ext cx="912" cy="2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Tahoma" pitchFamily="34" charset="0"/>
                  <a:cs typeface="Tahoma" pitchFamily="34" charset="0"/>
                </a:rPr>
                <a:t>a  b</a:t>
              </a:r>
            </a:p>
          </p:txBody>
        </p:sp>
        <p:cxnSp>
          <p:nvCxnSpPr>
            <p:cNvPr id="36885" name="AutoShape 34"/>
            <p:cNvCxnSpPr>
              <a:cxnSpLocks noChangeShapeType="1"/>
              <a:stCxn id="36877" idx="2"/>
              <a:endCxn id="36884" idx="0"/>
            </p:cNvCxnSpPr>
            <p:nvPr/>
          </p:nvCxnSpPr>
          <p:spPr bwMode="auto">
            <a:xfrm rot="5400000">
              <a:off x="2091" y="2115"/>
              <a:ext cx="235" cy="24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ahoma" pitchFamily="34" charset="0"/>
                <a:cs typeface="Tahoma" pitchFamily="34" charset="0"/>
              </a:rPr>
              <a:t>Operations: Deletion</a:t>
            </a:r>
            <a:endParaRPr lang="zh-CN" altLang="en-US" smtClean="0">
              <a:cs typeface="Tahoma" pitchFamily="34" charset="0"/>
            </a:endParaRPr>
          </a:p>
        </p:txBody>
      </p:sp>
      <p:sp>
        <p:nvSpPr>
          <p:cNvPr id="3789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</a:t>
            </a:r>
            <a:r>
              <a:rPr lang="id-ID" altLang="en-US" sz="1400">
                <a:solidFill>
                  <a:schemeClr val="tx1"/>
                </a:solidFill>
                <a:latin typeface="Interstate"/>
              </a:rPr>
              <a:t>- Data Structure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69881D-E67F-405A-9DE8-EDE05D2487F8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buFontTx/>
              <a:buChar char="•"/>
            </a:pPr>
            <a:r>
              <a:rPr lang="en-US" altLang="zh-CN" smtClean="0">
                <a:latin typeface="Tahoma" pitchFamily="34" charset="0"/>
                <a:cs typeface="Tahoma" pitchFamily="34" charset="0"/>
              </a:rPr>
              <a:t>Supposed we want to delete a </a:t>
            </a:r>
            <a:r>
              <a:rPr lang="en-US" altLang="zh-CN" i="1" smtClean="0">
                <a:latin typeface="Tahoma" pitchFamily="34" charset="0"/>
                <a:cs typeface="Tahoma" pitchFamily="34" charset="0"/>
              </a:rPr>
              <a:t>key</a:t>
            </a:r>
            <a:r>
              <a:rPr lang="en-US" altLang="zh-CN" smtClean="0">
                <a:latin typeface="Tahoma" pitchFamily="34" charset="0"/>
                <a:cs typeface="Tahoma" pitchFamily="34" charset="0"/>
              </a:rPr>
              <a:t> from B-tree.</a:t>
            </a:r>
          </a:p>
          <a:p>
            <a:pPr marL="236538" indent="-236538">
              <a:buFontTx/>
              <a:buChar char="•"/>
            </a:pPr>
            <a:r>
              <a:rPr lang="en-US" altLang="zh-CN" smtClean="0">
                <a:latin typeface="Tahoma" pitchFamily="34" charset="0"/>
                <a:cs typeface="Tahoma" pitchFamily="34" charset="0"/>
              </a:rPr>
              <a:t>Find a leaf key which can replace </a:t>
            </a:r>
            <a:r>
              <a:rPr lang="en-US" altLang="zh-CN" i="1" smtClean="0">
                <a:latin typeface="Tahoma" pitchFamily="34" charset="0"/>
                <a:cs typeface="Tahoma" pitchFamily="34" charset="0"/>
              </a:rPr>
              <a:t>key</a:t>
            </a:r>
            <a:r>
              <a:rPr lang="en-US" altLang="zh-CN" smtClean="0">
                <a:latin typeface="Tahoma" pitchFamily="34" charset="0"/>
                <a:cs typeface="Tahoma" pitchFamily="34" charset="0"/>
              </a:rPr>
              <a:t> we want to delete. It means deletion always occurs in a leaf node. Let the leaf named p.</a:t>
            </a:r>
          </a:p>
          <a:p>
            <a:pPr marL="236538" indent="-236538">
              <a:buFontTx/>
              <a:buChar char="•"/>
            </a:pPr>
            <a:r>
              <a:rPr lang="en-US" altLang="zh-CN" smtClean="0">
                <a:latin typeface="Tahoma" pitchFamily="34" charset="0"/>
                <a:cs typeface="Tahoma" pitchFamily="34" charset="0"/>
              </a:rPr>
              <a:t>If the size of p &gt; m/2, then delete it.</a:t>
            </a:r>
          </a:p>
          <a:p>
            <a:pPr marL="236538" indent="-236538">
              <a:buFontTx/>
              <a:buChar char="•"/>
            </a:pPr>
            <a:r>
              <a:rPr lang="en-US" altLang="zh-CN" smtClean="0">
                <a:latin typeface="Tahoma" pitchFamily="34" charset="0"/>
                <a:cs typeface="Tahoma" pitchFamily="34" charset="0"/>
              </a:rPr>
              <a:t>If the size of p = m/2, then:</a:t>
            </a:r>
          </a:p>
          <a:p>
            <a:pPr marL="693738" lvl="1" indent="-236538">
              <a:buFont typeface="Tahoma" pitchFamily="34" charset="0"/>
              <a:buChar char="–"/>
            </a:pPr>
            <a:r>
              <a:rPr lang="en-US" altLang="zh-CN" smtClean="0">
                <a:latin typeface="Tahoma" pitchFamily="34" charset="0"/>
                <a:cs typeface="Tahoma" pitchFamily="34" charset="0"/>
              </a:rPr>
              <a:t>Let its sibling be q.</a:t>
            </a:r>
          </a:p>
          <a:p>
            <a:pPr marL="693738" lvl="1" indent="-236538">
              <a:buFont typeface="Tahoma" pitchFamily="34" charset="0"/>
              <a:buChar char="–"/>
            </a:pPr>
            <a:r>
              <a:rPr lang="en-US" altLang="zh-CN" smtClean="0">
                <a:latin typeface="Tahoma" pitchFamily="34" charset="0"/>
                <a:cs typeface="Tahoma" pitchFamily="34" charset="0"/>
              </a:rPr>
              <a:t>If size of q &gt; m/2, then rotate the value to p (via its parent).</a:t>
            </a:r>
          </a:p>
          <a:p>
            <a:pPr marL="693738" lvl="1" indent="-236538">
              <a:buFont typeface="Tahoma" pitchFamily="34" charset="0"/>
              <a:buChar char="–"/>
            </a:pPr>
            <a:r>
              <a:rPr lang="en-US" altLang="zh-CN" smtClean="0">
                <a:latin typeface="Tahoma" pitchFamily="34" charset="0"/>
                <a:cs typeface="Tahoma" pitchFamily="34" charset="0"/>
              </a:rPr>
              <a:t>If size of q = m/2, merge p and q (and one key from its parent).</a:t>
            </a:r>
          </a:p>
          <a:p>
            <a:pPr marL="236538" indent="-236538">
              <a:buFontTx/>
              <a:buChar char="•"/>
            </a:pPr>
            <a:r>
              <a:rPr lang="en-US" altLang="zh-CN" smtClean="0">
                <a:latin typeface="Tahoma" pitchFamily="34" charset="0"/>
                <a:cs typeface="Tahoma" pitchFamily="34" charset="0"/>
              </a:rPr>
              <a:t>Fix parent recursively.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ahoma" pitchFamily="34" charset="0"/>
                <a:cs typeface="Tahoma" pitchFamily="34" charset="0"/>
              </a:rPr>
              <a:t>Operations: Deletion - Example</a:t>
            </a:r>
            <a:endParaRPr lang="zh-CN" altLang="en-US" smtClean="0">
              <a:cs typeface="Tahoma" pitchFamily="34" charset="0"/>
            </a:endParaRPr>
          </a:p>
        </p:txBody>
      </p:sp>
      <p:sp>
        <p:nvSpPr>
          <p:cNvPr id="38916" name="Footer Placeholder 3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tx1"/>
                </a:solidFill>
                <a:latin typeface="Interstate"/>
              </a:rPr>
              <a:t>COMP6048 </a:t>
            </a:r>
            <a:r>
              <a:rPr lang="id-ID" altLang="en-US" sz="1400" dirty="0">
                <a:solidFill>
                  <a:schemeClr val="tx1"/>
                </a:solidFill>
                <a:latin typeface="Interstate"/>
              </a:rPr>
              <a:t>- Data Structure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85598-AE12-435B-ABA2-8369713C7CE7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grpSp>
        <p:nvGrpSpPr>
          <p:cNvPr id="38918" name="Group 3"/>
          <p:cNvGrpSpPr>
            <a:grpSpLocks/>
          </p:cNvGrpSpPr>
          <p:nvPr/>
        </p:nvGrpSpPr>
        <p:grpSpPr bwMode="auto">
          <a:xfrm>
            <a:off x="990600" y="2800350"/>
            <a:ext cx="7696200" cy="2762250"/>
            <a:chOff x="192" y="1344"/>
            <a:chExt cx="5424" cy="1878"/>
          </a:xfrm>
        </p:grpSpPr>
        <p:sp>
          <p:nvSpPr>
            <p:cNvPr id="38919" name="Text Box 4"/>
            <p:cNvSpPr txBox="1">
              <a:spLocks noChangeArrowheads="1"/>
            </p:cNvSpPr>
            <p:nvPr/>
          </p:nvSpPr>
          <p:spPr bwMode="auto">
            <a:xfrm>
              <a:off x="192" y="1344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ahoma" pitchFamily="34" charset="0"/>
                  <a:cs typeface="Tahoma" pitchFamily="34" charset="0"/>
                </a:rPr>
                <a:t>-h, -r</a:t>
              </a:r>
            </a:p>
          </p:txBody>
        </p:sp>
        <p:grpSp>
          <p:nvGrpSpPr>
            <p:cNvPr id="38920" name="Group 5"/>
            <p:cNvGrpSpPr>
              <a:grpSpLocks/>
            </p:cNvGrpSpPr>
            <p:nvPr/>
          </p:nvGrpSpPr>
          <p:grpSpPr bwMode="auto">
            <a:xfrm>
              <a:off x="192" y="1584"/>
              <a:ext cx="5232" cy="1302"/>
              <a:chOff x="336" y="2400"/>
              <a:chExt cx="5232" cy="1302"/>
            </a:xfrm>
          </p:grpSpPr>
          <p:sp>
            <p:nvSpPr>
              <p:cNvPr id="38928" name="Text Box 6"/>
              <p:cNvSpPr txBox="1">
                <a:spLocks noChangeArrowheads="1"/>
              </p:cNvSpPr>
              <p:nvPr/>
            </p:nvSpPr>
            <p:spPr bwMode="auto">
              <a:xfrm>
                <a:off x="1200" y="3408"/>
                <a:ext cx="720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400">
                    <a:latin typeface="Tahoma" pitchFamily="34" charset="0"/>
                    <a:cs typeface="Tahoma" pitchFamily="34" charset="0"/>
                  </a:rPr>
                  <a:t>d  e</a:t>
                </a:r>
              </a:p>
            </p:txBody>
          </p:sp>
          <p:sp>
            <p:nvSpPr>
              <p:cNvPr id="38929" name="Text Box 7"/>
              <p:cNvSpPr txBox="1">
                <a:spLocks noChangeArrowheads="1"/>
              </p:cNvSpPr>
              <p:nvPr/>
            </p:nvSpPr>
            <p:spPr bwMode="auto">
              <a:xfrm>
                <a:off x="2016" y="3408"/>
                <a:ext cx="768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400">
                    <a:latin typeface="Tahoma" pitchFamily="34" charset="0"/>
                    <a:cs typeface="Tahoma" pitchFamily="34" charset="0"/>
                  </a:rPr>
                  <a:t>g  h  i</a:t>
                </a:r>
              </a:p>
            </p:txBody>
          </p:sp>
          <p:sp>
            <p:nvSpPr>
              <p:cNvPr id="38930" name="Text Box 8"/>
              <p:cNvSpPr txBox="1">
                <a:spLocks noChangeArrowheads="1"/>
              </p:cNvSpPr>
              <p:nvPr/>
            </p:nvSpPr>
            <p:spPr bwMode="auto">
              <a:xfrm>
                <a:off x="1296" y="2880"/>
                <a:ext cx="528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400">
                    <a:latin typeface="Tahoma" pitchFamily="34" charset="0"/>
                    <a:cs typeface="Tahoma" pitchFamily="34" charset="0"/>
                  </a:rPr>
                  <a:t>c  f</a:t>
                </a:r>
              </a:p>
            </p:txBody>
          </p:sp>
          <p:cxnSp>
            <p:nvCxnSpPr>
              <p:cNvPr id="38931" name="AutoShape 9"/>
              <p:cNvCxnSpPr>
                <a:cxnSpLocks noChangeShapeType="1"/>
                <a:stCxn id="38930" idx="2"/>
                <a:endCxn id="38928" idx="0"/>
              </p:cNvCxnSpPr>
              <p:nvPr/>
            </p:nvCxnSpPr>
            <p:spPr bwMode="auto">
              <a:xfrm>
                <a:off x="1560" y="3174"/>
                <a:ext cx="0" cy="2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8932" name="AutoShape 10"/>
              <p:cNvCxnSpPr>
                <a:cxnSpLocks noChangeShapeType="1"/>
                <a:stCxn id="38930" idx="2"/>
                <a:endCxn id="38929" idx="0"/>
              </p:cNvCxnSpPr>
              <p:nvPr/>
            </p:nvCxnSpPr>
            <p:spPr bwMode="auto">
              <a:xfrm>
                <a:off x="1560" y="3174"/>
                <a:ext cx="840" cy="2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38933" name="Text Box 11"/>
              <p:cNvSpPr txBox="1">
                <a:spLocks noChangeArrowheads="1"/>
              </p:cNvSpPr>
              <p:nvPr/>
            </p:nvSpPr>
            <p:spPr bwMode="auto">
              <a:xfrm>
                <a:off x="3216" y="3408"/>
                <a:ext cx="672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400">
                    <a:latin typeface="Tahoma" pitchFamily="34" charset="0"/>
                    <a:cs typeface="Tahoma" pitchFamily="34" charset="0"/>
                  </a:rPr>
                  <a:t>k  l</a:t>
                </a:r>
              </a:p>
            </p:txBody>
          </p:sp>
          <p:cxnSp>
            <p:nvCxnSpPr>
              <p:cNvPr id="38934" name="AutoShape 12"/>
              <p:cNvCxnSpPr>
                <a:cxnSpLocks noChangeShapeType="1"/>
                <a:stCxn id="38940" idx="2"/>
                <a:endCxn id="38933" idx="0"/>
              </p:cNvCxnSpPr>
              <p:nvPr/>
            </p:nvCxnSpPr>
            <p:spPr bwMode="auto">
              <a:xfrm flipH="1">
                <a:off x="3552" y="3174"/>
                <a:ext cx="744" cy="2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38935" name="Text Box 13"/>
              <p:cNvSpPr txBox="1">
                <a:spLocks noChangeArrowheads="1"/>
              </p:cNvSpPr>
              <p:nvPr/>
            </p:nvSpPr>
            <p:spPr bwMode="auto">
              <a:xfrm>
                <a:off x="4656" y="3408"/>
                <a:ext cx="912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400">
                    <a:latin typeface="Tahoma" pitchFamily="34" charset="0"/>
                    <a:cs typeface="Tahoma" pitchFamily="34" charset="0"/>
                  </a:rPr>
                  <a:t>s  t  u  x</a:t>
                </a:r>
              </a:p>
            </p:txBody>
          </p:sp>
          <p:cxnSp>
            <p:nvCxnSpPr>
              <p:cNvPr id="38936" name="AutoShape 14"/>
              <p:cNvCxnSpPr>
                <a:cxnSpLocks noChangeShapeType="1"/>
                <a:stCxn id="38940" idx="2"/>
                <a:endCxn id="38935" idx="0"/>
              </p:cNvCxnSpPr>
              <p:nvPr/>
            </p:nvCxnSpPr>
            <p:spPr bwMode="auto">
              <a:xfrm>
                <a:off x="4296" y="3174"/>
                <a:ext cx="816" cy="2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38937" name="Text Box 15"/>
              <p:cNvSpPr txBox="1">
                <a:spLocks noChangeArrowheads="1"/>
              </p:cNvSpPr>
              <p:nvPr/>
            </p:nvSpPr>
            <p:spPr bwMode="auto">
              <a:xfrm>
                <a:off x="336" y="3408"/>
                <a:ext cx="768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400">
                    <a:latin typeface="Tahoma" pitchFamily="34" charset="0"/>
                    <a:cs typeface="Tahoma" pitchFamily="34" charset="0"/>
                  </a:rPr>
                  <a:t>a  b</a:t>
                </a:r>
              </a:p>
            </p:txBody>
          </p:sp>
          <p:cxnSp>
            <p:nvCxnSpPr>
              <p:cNvPr id="38938" name="AutoShape 16"/>
              <p:cNvCxnSpPr>
                <a:cxnSpLocks noChangeShapeType="1"/>
                <a:stCxn id="38930" idx="2"/>
                <a:endCxn id="38937" idx="0"/>
              </p:cNvCxnSpPr>
              <p:nvPr/>
            </p:nvCxnSpPr>
            <p:spPr bwMode="auto">
              <a:xfrm flipH="1">
                <a:off x="720" y="3174"/>
                <a:ext cx="840" cy="2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38939" name="Text Box 17"/>
              <p:cNvSpPr txBox="1">
                <a:spLocks noChangeArrowheads="1"/>
              </p:cNvSpPr>
              <p:nvPr/>
            </p:nvSpPr>
            <p:spPr bwMode="auto">
              <a:xfrm>
                <a:off x="4032" y="3408"/>
                <a:ext cx="528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400">
                    <a:latin typeface="Tahoma" pitchFamily="34" charset="0"/>
                    <a:cs typeface="Tahoma" pitchFamily="34" charset="0"/>
                  </a:rPr>
                  <a:t>n  p</a:t>
                </a:r>
              </a:p>
            </p:txBody>
          </p:sp>
          <p:sp>
            <p:nvSpPr>
              <p:cNvPr id="38940" name="Text Box 18"/>
              <p:cNvSpPr txBox="1">
                <a:spLocks noChangeArrowheads="1"/>
              </p:cNvSpPr>
              <p:nvPr/>
            </p:nvSpPr>
            <p:spPr bwMode="auto">
              <a:xfrm>
                <a:off x="3984" y="2880"/>
                <a:ext cx="62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400">
                    <a:latin typeface="Tahoma" pitchFamily="34" charset="0"/>
                    <a:cs typeface="Tahoma" pitchFamily="34" charset="0"/>
                  </a:rPr>
                  <a:t>m  r</a:t>
                </a:r>
              </a:p>
            </p:txBody>
          </p:sp>
          <p:sp>
            <p:nvSpPr>
              <p:cNvPr id="38941" name="Text Box 19"/>
              <p:cNvSpPr txBox="1">
                <a:spLocks noChangeArrowheads="1"/>
              </p:cNvSpPr>
              <p:nvPr/>
            </p:nvSpPr>
            <p:spPr bwMode="auto">
              <a:xfrm>
                <a:off x="2640" y="2400"/>
                <a:ext cx="81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400">
                    <a:latin typeface="Tahoma" pitchFamily="34" charset="0"/>
                    <a:cs typeface="Tahoma" pitchFamily="34" charset="0"/>
                  </a:rPr>
                  <a:t>j</a:t>
                </a:r>
              </a:p>
            </p:txBody>
          </p:sp>
          <p:cxnSp>
            <p:nvCxnSpPr>
              <p:cNvPr id="38942" name="AutoShape 20"/>
              <p:cNvCxnSpPr>
                <a:cxnSpLocks noChangeShapeType="1"/>
                <a:stCxn id="38930" idx="0"/>
                <a:endCxn id="38941" idx="2"/>
              </p:cNvCxnSpPr>
              <p:nvPr/>
            </p:nvCxnSpPr>
            <p:spPr bwMode="auto">
              <a:xfrm flipV="1">
                <a:off x="1560" y="2694"/>
                <a:ext cx="1488" cy="18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8943" name="AutoShape 21"/>
              <p:cNvCxnSpPr>
                <a:cxnSpLocks noChangeShapeType="1"/>
                <a:stCxn id="38940" idx="0"/>
                <a:endCxn id="38941" idx="2"/>
              </p:cNvCxnSpPr>
              <p:nvPr/>
            </p:nvCxnSpPr>
            <p:spPr bwMode="auto">
              <a:xfrm flipH="1" flipV="1">
                <a:off x="3048" y="2694"/>
                <a:ext cx="1248" cy="18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8944" name="AutoShape 22"/>
              <p:cNvCxnSpPr>
                <a:cxnSpLocks noChangeShapeType="1"/>
                <a:stCxn id="38940" idx="2"/>
                <a:endCxn id="38939" idx="0"/>
              </p:cNvCxnSpPr>
              <p:nvPr/>
            </p:nvCxnSpPr>
            <p:spPr bwMode="auto">
              <a:xfrm>
                <a:off x="4296" y="3174"/>
                <a:ext cx="0" cy="2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38921" name="Line 23"/>
            <p:cNvSpPr>
              <a:spLocks noChangeShapeType="1"/>
            </p:cNvSpPr>
            <p:nvPr/>
          </p:nvSpPr>
          <p:spPr bwMode="auto">
            <a:xfrm flipV="1">
              <a:off x="2160" y="2640"/>
              <a:ext cx="24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22" name="Line 24"/>
            <p:cNvSpPr>
              <a:spLocks noChangeShapeType="1"/>
            </p:cNvSpPr>
            <p:nvPr/>
          </p:nvSpPr>
          <p:spPr bwMode="auto">
            <a:xfrm flipV="1">
              <a:off x="4166" y="2149"/>
              <a:ext cx="24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23" name="Text Box 25"/>
            <p:cNvSpPr txBox="1">
              <a:spLocks noChangeArrowheads="1"/>
            </p:cNvSpPr>
            <p:nvPr/>
          </p:nvSpPr>
          <p:spPr bwMode="auto">
            <a:xfrm>
              <a:off x="4512" y="2064"/>
              <a:ext cx="576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ahoma" pitchFamily="34" charset="0"/>
                  <a:cs typeface="Tahoma" pitchFamily="34" charset="0"/>
                </a:rPr>
                <a:t> m  s</a:t>
              </a:r>
            </a:p>
          </p:txBody>
        </p:sp>
        <p:sp>
          <p:nvSpPr>
            <p:cNvPr id="38924" name="Text Box 26"/>
            <p:cNvSpPr txBox="1">
              <a:spLocks noChangeArrowheads="1"/>
            </p:cNvSpPr>
            <p:nvPr/>
          </p:nvSpPr>
          <p:spPr bwMode="auto">
            <a:xfrm>
              <a:off x="2016" y="2928"/>
              <a:ext cx="576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ahoma" pitchFamily="34" charset="0"/>
                  <a:cs typeface="Tahoma" pitchFamily="34" charset="0"/>
                </a:rPr>
                <a:t> g   i</a:t>
              </a:r>
            </a:p>
          </p:txBody>
        </p:sp>
        <p:sp>
          <p:nvSpPr>
            <p:cNvPr id="38925" name="Text Box 27"/>
            <p:cNvSpPr txBox="1">
              <a:spLocks noChangeArrowheads="1"/>
            </p:cNvSpPr>
            <p:nvPr/>
          </p:nvSpPr>
          <p:spPr bwMode="auto">
            <a:xfrm>
              <a:off x="4656" y="2928"/>
              <a:ext cx="768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ahoma" pitchFamily="34" charset="0"/>
                  <a:cs typeface="Tahoma" pitchFamily="34" charset="0"/>
                </a:rPr>
                <a:t> t  u  x</a:t>
              </a:r>
            </a:p>
          </p:txBody>
        </p:sp>
        <p:sp>
          <p:nvSpPr>
            <p:cNvPr id="38926" name="Text Box 28"/>
            <p:cNvSpPr txBox="1">
              <a:spLocks noChangeArrowheads="1"/>
            </p:cNvSpPr>
            <p:nvPr/>
          </p:nvSpPr>
          <p:spPr bwMode="auto">
            <a:xfrm>
              <a:off x="2256" y="2304"/>
              <a:ext cx="782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i="1" dirty="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n&gt;m/2</a:t>
              </a:r>
              <a:endParaRPr lang="en-GB" altLang="en-US" sz="2000" i="1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8927" name="Text Box 29"/>
            <p:cNvSpPr txBox="1">
              <a:spLocks noChangeArrowheads="1"/>
            </p:cNvSpPr>
            <p:nvPr/>
          </p:nvSpPr>
          <p:spPr bwMode="auto">
            <a:xfrm>
              <a:off x="3744" y="1728"/>
              <a:ext cx="187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i="1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replaced by a key in leaf</a:t>
              </a:r>
              <a:endParaRPr lang="en-GB" altLang="en-US" i="1">
                <a:solidFill>
                  <a:schemeClr val="tx2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ahoma" pitchFamily="34" charset="0"/>
                <a:cs typeface="Tahoma" pitchFamily="34" charset="0"/>
              </a:rPr>
              <a:t>Operations: Deletion - Example</a:t>
            </a:r>
            <a:endParaRPr lang="zh-CN" altLang="en-US" smtClean="0">
              <a:cs typeface="Tahoma" pitchFamily="34" charset="0"/>
            </a:endParaRPr>
          </a:p>
        </p:txBody>
      </p:sp>
      <p:sp>
        <p:nvSpPr>
          <p:cNvPr id="39940" name="Footer Placeholder 4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</a:t>
            </a:r>
            <a:r>
              <a:rPr lang="id-ID" altLang="en-US" sz="1400">
                <a:solidFill>
                  <a:schemeClr val="tx1"/>
                </a:solidFill>
                <a:latin typeface="Interstate"/>
              </a:rPr>
              <a:t>- Data Structure</a:t>
            </a: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3078A80-CC40-4CFF-9D83-B15342D4666C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079625"/>
            <a:ext cx="7848600" cy="3721100"/>
          </a:xfrm>
        </p:spPr>
        <p:txBody>
          <a:bodyPr/>
          <a:lstStyle/>
          <a:p>
            <a:pPr marL="236538" indent="-236538">
              <a:buNone/>
            </a:pPr>
            <a:r>
              <a:rPr lang="en-US" altLang="zh-CN" dirty="0" err="1" smtClean="0">
                <a:latin typeface="Tahoma" pitchFamily="34" charset="0"/>
                <a:cs typeface="Tahoma" pitchFamily="34" charset="0"/>
              </a:rPr>
              <a:t>sizeof</a:t>
            </a:r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 p = m/2 and </a:t>
            </a:r>
            <a:r>
              <a:rPr lang="en-US" altLang="zh-CN" dirty="0" err="1" smtClean="0">
                <a:latin typeface="Tahoma" pitchFamily="34" charset="0"/>
                <a:cs typeface="Tahoma" pitchFamily="34" charset="0"/>
              </a:rPr>
              <a:t>sizeof</a:t>
            </a:r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 q = m/2</a:t>
            </a:r>
          </a:p>
        </p:txBody>
      </p:sp>
      <p:grpSp>
        <p:nvGrpSpPr>
          <p:cNvPr id="39942" name="Group 4"/>
          <p:cNvGrpSpPr>
            <a:grpSpLocks/>
          </p:cNvGrpSpPr>
          <p:nvPr/>
        </p:nvGrpSpPr>
        <p:grpSpPr bwMode="auto">
          <a:xfrm>
            <a:off x="1219200" y="2581275"/>
            <a:ext cx="6934200" cy="2371725"/>
            <a:chOff x="240" y="1536"/>
            <a:chExt cx="5232" cy="1790"/>
          </a:xfrm>
        </p:grpSpPr>
        <p:sp>
          <p:nvSpPr>
            <p:cNvPr id="39955" name="Text Box 5"/>
            <p:cNvSpPr txBox="1">
              <a:spLocks noChangeArrowheads="1"/>
            </p:cNvSpPr>
            <p:nvPr/>
          </p:nvSpPr>
          <p:spPr bwMode="auto">
            <a:xfrm>
              <a:off x="1104" y="2592"/>
              <a:ext cx="720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d  e</a:t>
              </a:r>
            </a:p>
          </p:txBody>
        </p:sp>
        <p:sp>
          <p:nvSpPr>
            <p:cNvPr id="39956" name="Text Box 6"/>
            <p:cNvSpPr txBox="1">
              <a:spLocks noChangeArrowheads="1"/>
            </p:cNvSpPr>
            <p:nvPr/>
          </p:nvSpPr>
          <p:spPr bwMode="auto">
            <a:xfrm>
              <a:off x="1920" y="2592"/>
              <a:ext cx="768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g   i</a:t>
              </a:r>
            </a:p>
          </p:txBody>
        </p:sp>
        <p:sp>
          <p:nvSpPr>
            <p:cNvPr id="39957" name="Text Box 7"/>
            <p:cNvSpPr txBox="1">
              <a:spLocks noChangeArrowheads="1"/>
            </p:cNvSpPr>
            <p:nvPr/>
          </p:nvSpPr>
          <p:spPr bwMode="auto">
            <a:xfrm>
              <a:off x="1200" y="2064"/>
              <a:ext cx="528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c  f</a:t>
              </a:r>
            </a:p>
          </p:txBody>
        </p:sp>
        <p:cxnSp>
          <p:nvCxnSpPr>
            <p:cNvPr id="39958" name="AutoShape 8"/>
            <p:cNvCxnSpPr>
              <a:cxnSpLocks noChangeShapeType="1"/>
              <a:stCxn id="39957" idx="2"/>
              <a:endCxn id="39955" idx="0"/>
            </p:cNvCxnSpPr>
            <p:nvPr/>
          </p:nvCxnSpPr>
          <p:spPr bwMode="auto">
            <a:xfrm rot="5400000">
              <a:off x="1351" y="2479"/>
              <a:ext cx="226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959" name="AutoShape 9"/>
            <p:cNvCxnSpPr>
              <a:cxnSpLocks noChangeShapeType="1"/>
              <a:stCxn id="39957" idx="2"/>
              <a:endCxn id="39956" idx="0"/>
            </p:cNvCxnSpPr>
            <p:nvPr/>
          </p:nvCxnSpPr>
          <p:spPr bwMode="auto">
            <a:xfrm rot="16200000" flipH="1">
              <a:off x="1771" y="2059"/>
              <a:ext cx="226" cy="8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9960" name="Text Box 10"/>
            <p:cNvSpPr txBox="1">
              <a:spLocks noChangeArrowheads="1"/>
            </p:cNvSpPr>
            <p:nvPr/>
          </p:nvSpPr>
          <p:spPr bwMode="auto">
            <a:xfrm>
              <a:off x="3120" y="2592"/>
              <a:ext cx="672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k  l</a:t>
              </a:r>
            </a:p>
          </p:txBody>
        </p:sp>
        <p:cxnSp>
          <p:nvCxnSpPr>
            <p:cNvPr id="39961" name="AutoShape 11"/>
            <p:cNvCxnSpPr>
              <a:cxnSpLocks noChangeShapeType="1"/>
              <a:stCxn id="39967" idx="2"/>
              <a:endCxn id="39960" idx="0"/>
            </p:cNvCxnSpPr>
            <p:nvPr/>
          </p:nvCxnSpPr>
          <p:spPr bwMode="auto">
            <a:xfrm rot="5400000">
              <a:off x="3715" y="2107"/>
              <a:ext cx="226" cy="7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9962" name="Text Box 12"/>
            <p:cNvSpPr txBox="1">
              <a:spLocks noChangeArrowheads="1"/>
            </p:cNvSpPr>
            <p:nvPr/>
          </p:nvSpPr>
          <p:spPr bwMode="auto">
            <a:xfrm>
              <a:off x="4560" y="2592"/>
              <a:ext cx="912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u  x</a:t>
              </a:r>
            </a:p>
          </p:txBody>
        </p:sp>
        <p:cxnSp>
          <p:nvCxnSpPr>
            <p:cNvPr id="39963" name="AutoShape 13"/>
            <p:cNvCxnSpPr>
              <a:cxnSpLocks noChangeShapeType="1"/>
              <a:stCxn id="39967" idx="2"/>
              <a:endCxn id="39962" idx="0"/>
            </p:cNvCxnSpPr>
            <p:nvPr/>
          </p:nvCxnSpPr>
          <p:spPr bwMode="auto">
            <a:xfrm rot="16200000" flipH="1">
              <a:off x="4495" y="2071"/>
              <a:ext cx="226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9964" name="Text Box 14"/>
            <p:cNvSpPr txBox="1">
              <a:spLocks noChangeArrowheads="1"/>
            </p:cNvSpPr>
            <p:nvPr/>
          </p:nvSpPr>
          <p:spPr bwMode="auto">
            <a:xfrm>
              <a:off x="240" y="2592"/>
              <a:ext cx="768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a  b</a:t>
              </a:r>
            </a:p>
          </p:txBody>
        </p:sp>
        <p:cxnSp>
          <p:nvCxnSpPr>
            <p:cNvPr id="39965" name="AutoShape 15"/>
            <p:cNvCxnSpPr>
              <a:cxnSpLocks noChangeShapeType="1"/>
              <a:stCxn id="39957" idx="2"/>
              <a:endCxn id="39964" idx="0"/>
            </p:cNvCxnSpPr>
            <p:nvPr/>
          </p:nvCxnSpPr>
          <p:spPr bwMode="auto">
            <a:xfrm rot="5400000">
              <a:off x="931" y="2059"/>
              <a:ext cx="226" cy="8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9966" name="Text Box 16"/>
            <p:cNvSpPr txBox="1">
              <a:spLocks noChangeArrowheads="1"/>
            </p:cNvSpPr>
            <p:nvPr/>
          </p:nvSpPr>
          <p:spPr bwMode="auto">
            <a:xfrm>
              <a:off x="3936" y="2592"/>
              <a:ext cx="528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n  s</a:t>
              </a:r>
            </a:p>
          </p:txBody>
        </p:sp>
        <p:sp>
          <p:nvSpPr>
            <p:cNvPr id="39967" name="Text Box 17"/>
            <p:cNvSpPr txBox="1">
              <a:spLocks noChangeArrowheads="1"/>
            </p:cNvSpPr>
            <p:nvPr/>
          </p:nvSpPr>
          <p:spPr bwMode="auto">
            <a:xfrm>
              <a:off x="3888" y="2064"/>
              <a:ext cx="624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m  t</a:t>
              </a:r>
            </a:p>
          </p:txBody>
        </p:sp>
        <p:sp>
          <p:nvSpPr>
            <p:cNvPr id="39968" name="Text Box 18"/>
            <p:cNvSpPr txBox="1">
              <a:spLocks noChangeArrowheads="1"/>
            </p:cNvSpPr>
            <p:nvPr/>
          </p:nvSpPr>
          <p:spPr bwMode="auto">
            <a:xfrm>
              <a:off x="2544" y="1584"/>
              <a:ext cx="816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j</a:t>
              </a:r>
            </a:p>
          </p:txBody>
        </p:sp>
        <p:cxnSp>
          <p:nvCxnSpPr>
            <p:cNvPr id="39969" name="AutoShape 19"/>
            <p:cNvCxnSpPr>
              <a:cxnSpLocks noChangeShapeType="1"/>
              <a:stCxn id="39957" idx="0"/>
              <a:endCxn id="39968" idx="2"/>
            </p:cNvCxnSpPr>
            <p:nvPr/>
          </p:nvCxnSpPr>
          <p:spPr bwMode="auto">
            <a:xfrm rot="5400000" flipH="1" flipV="1">
              <a:off x="2119" y="1231"/>
              <a:ext cx="178" cy="14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970" name="AutoShape 20"/>
            <p:cNvCxnSpPr>
              <a:cxnSpLocks noChangeShapeType="1"/>
              <a:stCxn id="39967" idx="0"/>
              <a:endCxn id="39968" idx="2"/>
            </p:cNvCxnSpPr>
            <p:nvPr/>
          </p:nvCxnSpPr>
          <p:spPr bwMode="auto">
            <a:xfrm rot="16200000" flipV="1">
              <a:off x="3487" y="1351"/>
              <a:ext cx="178" cy="1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971" name="AutoShape 21"/>
            <p:cNvCxnSpPr>
              <a:cxnSpLocks noChangeShapeType="1"/>
              <a:stCxn id="39967" idx="2"/>
              <a:endCxn id="39966" idx="0"/>
            </p:cNvCxnSpPr>
            <p:nvPr/>
          </p:nvCxnSpPr>
          <p:spPr bwMode="auto">
            <a:xfrm rot="5400000">
              <a:off x="4087" y="2479"/>
              <a:ext cx="226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9972" name="Text Box 22"/>
            <p:cNvSpPr txBox="1">
              <a:spLocks noChangeArrowheads="1"/>
            </p:cNvSpPr>
            <p:nvPr/>
          </p:nvSpPr>
          <p:spPr bwMode="auto">
            <a:xfrm>
              <a:off x="297" y="1807"/>
              <a:ext cx="960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dirty="0">
                  <a:latin typeface="Tahoma" pitchFamily="34" charset="0"/>
                  <a:cs typeface="Tahoma" pitchFamily="34" charset="0"/>
                </a:rPr>
                <a:t>-d</a:t>
              </a:r>
            </a:p>
          </p:txBody>
        </p:sp>
        <p:sp>
          <p:nvSpPr>
            <p:cNvPr id="39973" name="Freeform 23"/>
            <p:cNvSpPr>
              <a:spLocks/>
            </p:cNvSpPr>
            <p:nvPr/>
          </p:nvSpPr>
          <p:spPr bwMode="auto">
            <a:xfrm>
              <a:off x="240" y="2064"/>
              <a:ext cx="1440" cy="864"/>
            </a:xfrm>
            <a:custGeom>
              <a:avLst/>
              <a:gdLst>
                <a:gd name="T0" fmla="*/ 1440 w 1440"/>
                <a:gd name="T1" fmla="*/ 864 h 864"/>
                <a:gd name="T2" fmla="*/ 1440 w 1440"/>
                <a:gd name="T3" fmla="*/ 432 h 864"/>
                <a:gd name="T4" fmla="*/ 1152 w 1440"/>
                <a:gd name="T5" fmla="*/ 0 h 864"/>
                <a:gd name="T6" fmla="*/ 0 w 1440"/>
                <a:gd name="T7" fmla="*/ 432 h 864"/>
                <a:gd name="T8" fmla="*/ 0 w 1440"/>
                <a:gd name="T9" fmla="*/ 864 h 864"/>
                <a:gd name="T10" fmla="*/ 1440 w 1440"/>
                <a:gd name="T11" fmla="*/ 864 h 8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40"/>
                <a:gd name="T19" fmla="*/ 0 h 864"/>
                <a:gd name="T20" fmla="*/ 1440 w 1440"/>
                <a:gd name="T21" fmla="*/ 864 h 8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40" h="864">
                  <a:moveTo>
                    <a:pt x="1440" y="864"/>
                  </a:moveTo>
                  <a:lnTo>
                    <a:pt x="1440" y="432"/>
                  </a:lnTo>
                  <a:lnTo>
                    <a:pt x="1152" y="0"/>
                  </a:lnTo>
                  <a:lnTo>
                    <a:pt x="0" y="432"/>
                  </a:lnTo>
                  <a:lnTo>
                    <a:pt x="0" y="864"/>
                  </a:lnTo>
                  <a:lnTo>
                    <a:pt x="1440" y="864"/>
                  </a:lnTo>
                  <a:close/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74" name="Line 24"/>
            <p:cNvSpPr>
              <a:spLocks noChangeShapeType="1"/>
            </p:cNvSpPr>
            <p:nvPr/>
          </p:nvSpPr>
          <p:spPr bwMode="auto">
            <a:xfrm flipV="1">
              <a:off x="1248" y="2640"/>
              <a:ext cx="24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75" name="Text Box 25"/>
            <p:cNvSpPr txBox="1">
              <a:spLocks noChangeArrowheads="1"/>
            </p:cNvSpPr>
            <p:nvPr/>
          </p:nvSpPr>
          <p:spPr bwMode="auto">
            <a:xfrm>
              <a:off x="384" y="3024"/>
              <a:ext cx="1104" cy="3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a  b  c  e</a:t>
              </a:r>
            </a:p>
          </p:txBody>
        </p:sp>
        <p:sp>
          <p:nvSpPr>
            <p:cNvPr id="39976" name="Freeform 26"/>
            <p:cNvSpPr>
              <a:spLocks/>
            </p:cNvSpPr>
            <p:nvPr/>
          </p:nvSpPr>
          <p:spPr bwMode="auto">
            <a:xfrm>
              <a:off x="1488" y="1536"/>
              <a:ext cx="3168" cy="864"/>
            </a:xfrm>
            <a:custGeom>
              <a:avLst/>
              <a:gdLst>
                <a:gd name="T0" fmla="*/ 3168 w 3168"/>
                <a:gd name="T1" fmla="*/ 864 h 864"/>
                <a:gd name="T2" fmla="*/ 0 w 3168"/>
                <a:gd name="T3" fmla="*/ 864 h 864"/>
                <a:gd name="T4" fmla="*/ 0 w 3168"/>
                <a:gd name="T5" fmla="*/ 288 h 864"/>
                <a:gd name="T6" fmla="*/ 1440 w 3168"/>
                <a:gd name="T7" fmla="*/ 0 h 864"/>
                <a:gd name="T8" fmla="*/ 3120 w 3168"/>
                <a:gd name="T9" fmla="*/ 288 h 864"/>
                <a:gd name="T10" fmla="*/ 3120 w 3168"/>
                <a:gd name="T11" fmla="*/ 864 h 8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68"/>
                <a:gd name="T19" fmla="*/ 0 h 864"/>
                <a:gd name="T20" fmla="*/ 3168 w 3168"/>
                <a:gd name="T21" fmla="*/ 864 h 8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68" h="864">
                  <a:moveTo>
                    <a:pt x="3168" y="864"/>
                  </a:moveTo>
                  <a:lnTo>
                    <a:pt x="0" y="864"/>
                  </a:lnTo>
                  <a:lnTo>
                    <a:pt x="0" y="288"/>
                  </a:lnTo>
                  <a:lnTo>
                    <a:pt x="1440" y="0"/>
                  </a:lnTo>
                  <a:lnTo>
                    <a:pt x="3120" y="288"/>
                  </a:lnTo>
                  <a:lnTo>
                    <a:pt x="3120" y="864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77" name="Text Box 27"/>
            <p:cNvSpPr txBox="1">
              <a:spLocks noChangeArrowheads="1"/>
            </p:cNvSpPr>
            <p:nvPr/>
          </p:nvSpPr>
          <p:spPr bwMode="auto">
            <a:xfrm>
              <a:off x="2400" y="2016"/>
              <a:ext cx="1104" cy="3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f   j   m   t</a:t>
              </a:r>
            </a:p>
          </p:txBody>
        </p:sp>
      </p:grpSp>
      <p:grpSp>
        <p:nvGrpSpPr>
          <p:cNvPr id="39943" name="Group 28"/>
          <p:cNvGrpSpPr>
            <a:grpSpLocks/>
          </p:cNvGrpSpPr>
          <p:nvPr/>
        </p:nvGrpSpPr>
        <p:grpSpPr bwMode="auto">
          <a:xfrm>
            <a:off x="1982788" y="5072063"/>
            <a:ext cx="6170612" cy="1100137"/>
            <a:chOff x="816" y="3072"/>
            <a:chExt cx="4656" cy="830"/>
          </a:xfrm>
        </p:grpSpPr>
        <p:sp>
          <p:nvSpPr>
            <p:cNvPr id="39944" name="Text Box 29"/>
            <p:cNvSpPr txBox="1">
              <a:spLocks noChangeArrowheads="1"/>
            </p:cNvSpPr>
            <p:nvPr/>
          </p:nvSpPr>
          <p:spPr bwMode="auto">
            <a:xfrm>
              <a:off x="816" y="3600"/>
              <a:ext cx="1104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a  b  c  e</a:t>
              </a:r>
            </a:p>
          </p:txBody>
        </p:sp>
        <p:sp>
          <p:nvSpPr>
            <p:cNvPr id="39945" name="Text Box 30"/>
            <p:cNvSpPr txBox="1">
              <a:spLocks noChangeArrowheads="1"/>
            </p:cNvSpPr>
            <p:nvPr/>
          </p:nvSpPr>
          <p:spPr bwMode="auto">
            <a:xfrm>
              <a:off x="2112" y="3600"/>
              <a:ext cx="768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g   i</a:t>
              </a:r>
            </a:p>
          </p:txBody>
        </p:sp>
        <p:sp>
          <p:nvSpPr>
            <p:cNvPr id="39946" name="Text Box 31"/>
            <p:cNvSpPr txBox="1">
              <a:spLocks noChangeArrowheads="1"/>
            </p:cNvSpPr>
            <p:nvPr/>
          </p:nvSpPr>
          <p:spPr bwMode="auto">
            <a:xfrm>
              <a:off x="3072" y="3600"/>
              <a:ext cx="672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k  l</a:t>
              </a:r>
            </a:p>
          </p:txBody>
        </p:sp>
        <p:sp>
          <p:nvSpPr>
            <p:cNvPr id="39947" name="Text Box 32"/>
            <p:cNvSpPr txBox="1">
              <a:spLocks noChangeArrowheads="1"/>
            </p:cNvSpPr>
            <p:nvPr/>
          </p:nvSpPr>
          <p:spPr bwMode="auto">
            <a:xfrm>
              <a:off x="4560" y="3600"/>
              <a:ext cx="912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u  x</a:t>
              </a:r>
            </a:p>
          </p:txBody>
        </p:sp>
        <p:sp>
          <p:nvSpPr>
            <p:cNvPr id="39948" name="Text Box 33"/>
            <p:cNvSpPr txBox="1">
              <a:spLocks noChangeArrowheads="1"/>
            </p:cNvSpPr>
            <p:nvPr/>
          </p:nvSpPr>
          <p:spPr bwMode="auto">
            <a:xfrm>
              <a:off x="3888" y="3600"/>
              <a:ext cx="528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n  s</a:t>
              </a:r>
            </a:p>
          </p:txBody>
        </p:sp>
        <p:sp>
          <p:nvSpPr>
            <p:cNvPr id="39949" name="Line 34"/>
            <p:cNvSpPr>
              <a:spLocks noChangeShapeType="1"/>
            </p:cNvSpPr>
            <p:nvPr/>
          </p:nvSpPr>
          <p:spPr bwMode="auto">
            <a:xfrm flipV="1">
              <a:off x="1392" y="3360"/>
              <a:ext cx="10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50" name="Line 35"/>
            <p:cNvSpPr>
              <a:spLocks noChangeShapeType="1"/>
            </p:cNvSpPr>
            <p:nvPr/>
          </p:nvSpPr>
          <p:spPr bwMode="auto">
            <a:xfrm flipV="1">
              <a:off x="2496" y="336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51" name="Line 36"/>
            <p:cNvSpPr>
              <a:spLocks noChangeShapeType="1"/>
            </p:cNvSpPr>
            <p:nvPr/>
          </p:nvSpPr>
          <p:spPr bwMode="auto">
            <a:xfrm flipH="1" flipV="1">
              <a:off x="2976" y="33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52" name="Line 37"/>
            <p:cNvSpPr>
              <a:spLocks noChangeShapeType="1"/>
            </p:cNvSpPr>
            <p:nvPr/>
          </p:nvSpPr>
          <p:spPr bwMode="auto">
            <a:xfrm flipH="1" flipV="1">
              <a:off x="3312" y="3360"/>
              <a:ext cx="86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53" name="Line 38"/>
            <p:cNvSpPr>
              <a:spLocks noChangeShapeType="1"/>
            </p:cNvSpPr>
            <p:nvPr/>
          </p:nvSpPr>
          <p:spPr bwMode="auto">
            <a:xfrm>
              <a:off x="3552" y="3360"/>
              <a:ext cx="14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54" name="Text Box 39"/>
            <p:cNvSpPr txBox="1">
              <a:spLocks noChangeArrowheads="1"/>
            </p:cNvSpPr>
            <p:nvPr/>
          </p:nvSpPr>
          <p:spPr bwMode="auto">
            <a:xfrm>
              <a:off x="2448" y="3072"/>
              <a:ext cx="1104" cy="3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f   j   m   t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COMP6048 - Data Structure</a:t>
            </a:r>
          </a:p>
        </p:txBody>
      </p:sp>
      <p:sp>
        <p:nvSpPr>
          <p:cNvPr id="4096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DD3D555-9433-4CC5-AB10-0A35C6A513BA}" type="slidenum">
              <a:rPr lang="en-US" altLang="en-US" sz="140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en-US" sz="140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98463" indent="-398463">
              <a:spcAft>
                <a:spcPts val="600"/>
              </a:spcAft>
            </a:pPr>
            <a:r>
              <a:rPr lang="en-US" altLang="zh-CN" sz="2400" smtClean="0">
                <a:latin typeface="Tahoma" pitchFamily="34" charset="0"/>
                <a:cs typeface="Tahoma" pitchFamily="34" charset="0"/>
              </a:rPr>
              <a:t>2-3 Tree is a tree data structure where every node with children has either two children and one data or three children and two data</a:t>
            </a:r>
          </a:p>
          <a:p>
            <a:pPr marL="398463" indent="-398463"/>
            <a:r>
              <a:rPr lang="en-US" altLang="zh-CN" sz="2400" smtClean="0">
                <a:latin typeface="Tahoma" pitchFamily="34" charset="0"/>
                <a:cs typeface="Tahoma" pitchFamily="34" charset="0"/>
              </a:rPr>
              <a:t>Each internal node (non leaf) is either a 2-node or a 3-node</a:t>
            </a:r>
          </a:p>
          <a:p>
            <a:pPr marL="398463" indent="-398463"/>
            <a:r>
              <a:rPr lang="en-US" altLang="zh-CN" sz="2400" smtClean="0">
                <a:latin typeface="Tahoma" pitchFamily="34" charset="0"/>
                <a:cs typeface="Tahoma" pitchFamily="34" charset="0"/>
              </a:rPr>
              <a:t>All data are kept in sorted order</a:t>
            </a:r>
          </a:p>
          <a:p>
            <a:pPr marL="398463" indent="-398463"/>
            <a:r>
              <a:rPr lang="en-US" altLang="zh-CN" sz="2400" smtClean="0">
                <a:latin typeface="Tahoma" pitchFamily="34" charset="0"/>
                <a:cs typeface="Tahoma" pitchFamily="34" charset="0"/>
              </a:rPr>
              <a:t>All leaves are at the same level (the bottom level).</a:t>
            </a:r>
          </a:p>
          <a:p>
            <a:pPr marL="398463" indent="-398463">
              <a:spcAft>
                <a:spcPts val="600"/>
              </a:spcAft>
            </a:pPr>
            <a:endParaRPr lang="en-US" altLang="zh-CN" sz="240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ahoma" pitchFamily="34" charset="0"/>
                <a:cs typeface="Tahoma" pitchFamily="34" charset="0"/>
              </a:rPr>
              <a:t>2-3 Tree Concept</a:t>
            </a:r>
            <a:endParaRPr lang="zh-CN" alt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</a:t>
            </a:r>
            <a:r>
              <a:rPr lang="id-ID" altLang="en-US" sz="1400">
                <a:solidFill>
                  <a:schemeClr val="tx1"/>
                </a:solidFill>
                <a:latin typeface="Interstate"/>
              </a:rPr>
              <a:t>- Data Structure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D9AFB9E-F344-4A6F-BF17-9BF2128FD43A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smtClean="0">
                <a:latin typeface="Tahoma" pitchFamily="34" charset="0"/>
                <a:cs typeface="Tahoma" pitchFamily="34" charset="0"/>
              </a:rPr>
              <a:t>2-3 Tree </a:t>
            </a:r>
            <a:r>
              <a:rPr lang="en-US" altLang="zh-CN" smtClean="0">
                <a:latin typeface="Tahoma" pitchFamily="34" charset="0"/>
                <a:cs typeface="Tahoma" pitchFamily="34" charset="0"/>
              </a:rPr>
              <a:t>is a tree data structure where every node with children has either two children and one data or three children and two data.</a:t>
            </a:r>
          </a:p>
          <a:p>
            <a:r>
              <a:rPr lang="en-US" altLang="zh-CN" smtClean="0">
                <a:latin typeface="Tahoma" pitchFamily="34" charset="0"/>
                <a:cs typeface="Tahoma" pitchFamily="34" charset="0"/>
              </a:rPr>
              <a:t>2-3 Tree is </a:t>
            </a:r>
            <a:r>
              <a:rPr lang="en-US" altLang="zh-CN" b="1" smtClean="0">
                <a:latin typeface="Tahoma" pitchFamily="34" charset="0"/>
                <a:cs typeface="Tahoma" pitchFamily="34" charset="0"/>
              </a:rPr>
              <a:t>NOT</a:t>
            </a:r>
            <a:r>
              <a:rPr lang="en-US" altLang="zh-CN" smtClean="0">
                <a:latin typeface="Tahoma" pitchFamily="34" charset="0"/>
                <a:cs typeface="Tahoma" pitchFamily="34" charset="0"/>
              </a:rPr>
              <a:t> a binary tree.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657600"/>
            <a:ext cx="57721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tx1"/>
                </a:solidFill>
                <a:latin typeface="Interstate"/>
              </a:rPr>
              <a:t>COMP6048</a:t>
            </a:r>
            <a:r>
              <a:rPr lang="id-ID" altLang="en-US" sz="1400" dirty="0" smtClean="0">
                <a:solidFill>
                  <a:schemeClr val="tx1"/>
                </a:solidFill>
                <a:latin typeface="Interstate"/>
              </a:rPr>
              <a:t> </a:t>
            </a:r>
            <a:r>
              <a:rPr lang="en-US" altLang="en-US" sz="1400" dirty="0" smtClean="0">
                <a:solidFill>
                  <a:schemeClr val="tx1"/>
                </a:solidFill>
                <a:latin typeface="Interstate"/>
              </a:rPr>
              <a:t>- </a:t>
            </a:r>
            <a:r>
              <a:rPr lang="en-US" altLang="en-US" sz="1400" dirty="0">
                <a:solidFill>
                  <a:schemeClr val="tx1"/>
                </a:solidFill>
                <a:latin typeface="Interstate"/>
              </a:rPr>
              <a:t>Data Structure</a:t>
            </a:r>
          </a:p>
        </p:txBody>
      </p:sp>
      <p:sp>
        <p:nvSpPr>
          <p:cNvPr id="41989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47BCFF7-A0C0-4E39-891A-768A7F668C66}" type="slidenum">
              <a:rPr lang="en-US" altLang="en-US" sz="140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en-US" sz="140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smtClean="0">
                <a:latin typeface="Tahoma" pitchFamily="34" charset="0"/>
                <a:cs typeface="Tahoma" pitchFamily="34" charset="0"/>
              </a:rPr>
              <a:t>B-Tree is a generalized version of 2-3 tree where each node can store up to </a:t>
            </a:r>
            <a:r>
              <a:rPr lang="en-US" altLang="zh-CN" sz="2400" i="1" smtClean="0">
                <a:latin typeface="Tahoma" pitchFamily="34" charset="0"/>
                <a:cs typeface="Tahoma" pitchFamily="34" charset="0"/>
              </a:rPr>
              <a:t>m</a:t>
            </a:r>
            <a:r>
              <a:rPr lang="en-US" altLang="zh-CN" sz="2400" smtClean="0">
                <a:latin typeface="Tahoma" pitchFamily="34" charset="0"/>
                <a:cs typeface="Tahoma" pitchFamily="34" charset="0"/>
              </a:rPr>
              <a:t> data</a:t>
            </a:r>
          </a:p>
          <a:p>
            <a:r>
              <a:rPr lang="en-US" altLang="zh-CN" sz="2400" smtClean="0">
                <a:latin typeface="Tahoma" pitchFamily="34" charset="0"/>
                <a:cs typeface="Tahoma" pitchFamily="34" charset="0"/>
              </a:rPr>
              <a:t>B-Tree is useful when the data are quite large and not fit in memory</a:t>
            </a:r>
          </a:p>
          <a:p>
            <a:r>
              <a:rPr lang="en-US" altLang="zh-CN" sz="2400" smtClean="0">
                <a:latin typeface="Tahoma" pitchFamily="34" charset="0"/>
                <a:cs typeface="Tahoma" pitchFamily="34" charset="0"/>
              </a:rPr>
              <a:t>Several DBMS implements B-Tree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COMP6048 - Data Structure</a:t>
            </a:r>
          </a:p>
        </p:txBody>
      </p:sp>
      <p:sp>
        <p:nvSpPr>
          <p:cNvPr id="43013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929F020-1157-40BE-9CE2-F22891769B1F}" type="slidenum">
              <a:rPr lang="en-US" altLang="en-US" sz="140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en-US" sz="140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latin typeface="Tahoma" pitchFamily="34" charset="0"/>
                <a:cs typeface="Tahoma" pitchFamily="34" charset="0"/>
              </a:rPr>
              <a:t>Reema Thareja,. 2014. Data structures using C. OXFOR. New Delhi. </a:t>
            </a:r>
            <a:r>
              <a:rPr lang="id-ID" smtClean="0">
                <a:latin typeface="Tahoma" pitchFamily="34" charset="0"/>
                <a:cs typeface="Tahoma" pitchFamily="34" charset="0"/>
              </a:rPr>
              <a:t>ISBN:</a:t>
            </a:r>
            <a:r>
              <a:rPr lang="id-ID" smtClean="0">
                <a:latin typeface="Open Sans" pitchFamily="-84" charset="0"/>
              </a:rPr>
              <a:t>978-0-19-809930-7 </a:t>
            </a:r>
            <a:r>
              <a:rPr lang="id-ID" dirty="0" smtClean="0">
                <a:latin typeface="Open Sans" pitchFamily="-84" charset="0"/>
              </a:rPr>
              <a:t>Chapter 11</a:t>
            </a:r>
          </a:p>
          <a:p>
            <a:r>
              <a:rPr lang="id-ID" dirty="0" smtClean="0">
                <a:latin typeface="Open Sans" pitchFamily="-84" charset="0"/>
              </a:rPr>
              <a:t>B-Trees</a:t>
            </a:r>
          </a:p>
          <a:p>
            <a:pPr>
              <a:buNone/>
            </a:pPr>
            <a:r>
              <a:rPr lang="id-ID" dirty="0" smtClean="0">
                <a:latin typeface="Open Sans" pitchFamily="-84" charset="0"/>
              </a:rPr>
              <a:t>	</a:t>
            </a:r>
            <a:r>
              <a:rPr lang="id-ID" dirty="0" smtClean="0">
                <a:hlinkClick r:id="rId2"/>
              </a:rPr>
              <a:t>http://www.cs.usfca.edu/~galles/visualization/BTree.html</a:t>
            </a:r>
            <a:endParaRPr lang="id-ID" dirty="0" smtClean="0">
              <a:latin typeface="Open Sans" pitchFamily="-84" charset="0"/>
            </a:endParaRPr>
          </a:p>
          <a:p>
            <a:pPr>
              <a:spcAft>
                <a:spcPts val="600"/>
              </a:spcAft>
              <a:buFontTx/>
              <a:buNone/>
              <a:defRPr/>
            </a:pPr>
            <a:endParaRPr lang="nn-NO" altLang="en-US" dirty="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COMP6048 - Data Structure</a:t>
            </a:r>
          </a:p>
        </p:txBody>
      </p:sp>
      <p:sp>
        <p:nvSpPr>
          <p:cNvPr id="4403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5C0523-C2E4-4A4D-9A44-79BFD01B784E}" type="slidenum">
              <a:rPr lang="en-US" altLang="en-US" sz="140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en-US" sz="140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781175"/>
            <a:ext cx="82296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3200" b="1" kern="0" dirty="0">
              <a:latin typeface="Tahoma" pitchFamily="34" charset="0"/>
              <a:cs typeface="Tahoma" pitchFamily="34" charset="0"/>
            </a:endParaRPr>
          </a:p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3200" b="1" kern="0" dirty="0">
              <a:latin typeface="Tahoma" pitchFamily="34" charset="0"/>
              <a:cs typeface="Tahoma" pitchFamily="34" charset="0"/>
            </a:endParaRP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US" sz="3200" b="1" kern="0" dirty="0">
                <a:latin typeface="Tahoma" pitchFamily="34" charset="0"/>
                <a:cs typeface="Tahoma" pitchFamily="34" charset="0"/>
              </a:rPr>
              <a:t>END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US" sz="2400" kern="0" dirty="0">
                <a:latin typeface="Tahoma" pitchFamily="34" charset="0"/>
                <a:cs typeface="Tahoma" pitchFamily="34" charset="0"/>
              </a:rPr>
              <a:t>2-3 Tree and B Tree</a:t>
            </a:r>
            <a:endParaRPr lang="id-ID" sz="2400" kern="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ahoma" pitchFamily="34" charset="0"/>
                <a:cs typeface="Tahoma" pitchFamily="34" charset="0"/>
              </a:rPr>
              <a:t>2-3 Tree Properties</a:t>
            </a:r>
            <a:endParaRPr lang="zh-CN" alt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</a:t>
            </a:r>
            <a:r>
              <a:rPr lang="id-ID" altLang="en-US" sz="1400">
                <a:solidFill>
                  <a:schemeClr val="tx1"/>
                </a:solidFill>
                <a:latin typeface="Interstate"/>
              </a:rPr>
              <a:t>- Data Structure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BA81598-1FB1-4DE0-B6A3-1DC4D2FE095E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8077200" cy="3721100"/>
          </a:xfrm>
        </p:spPr>
        <p:txBody>
          <a:bodyPr>
            <a:normAutofit fontScale="92500" lnSpcReduction="20000"/>
          </a:bodyPr>
          <a:lstStyle/>
          <a:p>
            <a:pPr marL="236538" indent="-236538">
              <a:buFontTx/>
              <a:buChar char="•"/>
              <a:defRPr/>
            </a:pPr>
            <a:r>
              <a:rPr lang="en-US" altLang="zh-CN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Each internal node (non leaf) is either a 2-node or a 3-node.</a:t>
            </a:r>
          </a:p>
          <a:p>
            <a:pPr lvl="1" indent="-176213">
              <a:buFontTx/>
              <a:buChar char="•"/>
              <a:tabLst>
                <a:tab pos="1312863" algn="l"/>
              </a:tabLst>
              <a:defRPr/>
            </a:pPr>
            <a:r>
              <a:rPr lang="en-US" altLang="zh-CN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2-node	: has one data and two children (left and middle child)</a:t>
            </a:r>
          </a:p>
          <a:p>
            <a:pPr lvl="1" indent="-176213">
              <a:buFontTx/>
              <a:buChar char="•"/>
              <a:tabLst>
                <a:tab pos="1312863" algn="l"/>
              </a:tabLst>
              <a:defRPr/>
            </a:pPr>
            <a:r>
              <a:rPr lang="en-US" altLang="zh-CN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3-node	: has two data and three children (left, middle and right child)</a:t>
            </a:r>
          </a:p>
          <a:p>
            <a:pPr marL="236538" indent="-236538">
              <a:buFontTx/>
              <a:buChar char="•"/>
              <a:defRPr/>
            </a:pPr>
            <a:r>
              <a:rPr lang="en-US" altLang="zh-CN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All data are kept in sorted order.</a:t>
            </a:r>
          </a:p>
          <a:p>
            <a:pPr lvl="1" indent="-220663">
              <a:buFontTx/>
              <a:buChar char="•"/>
              <a:defRPr/>
            </a:pPr>
            <a:r>
              <a:rPr lang="en-US" altLang="zh-CN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Let A be the data stored in a 2-node. Left sub-tree should contain data less than A, middle sub-tree should contain data greater than A.</a:t>
            </a:r>
          </a:p>
          <a:p>
            <a:pPr lvl="1" indent="-220663">
              <a:buFontTx/>
              <a:buChar char="•"/>
              <a:defRPr/>
            </a:pPr>
            <a:r>
              <a:rPr lang="en-US" altLang="zh-CN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Let A and B the data stored in a 3-node. Left sub-tree should contain data less than A, middle sub-tree should contain data greater than A and less than B, right sub-tree should contain data greater than B.</a:t>
            </a:r>
          </a:p>
          <a:p>
            <a:pPr marL="236538" indent="-236538">
              <a:buFontTx/>
              <a:buChar char="•"/>
              <a:defRPr/>
            </a:pPr>
            <a:r>
              <a:rPr lang="en-US" altLang="zh-CN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All leaves are at the same level (the bottom level).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ahoma" pitchFamily="34" charset="0"/>
                <a:cs typeface="Tahoma" pitchFamily="34" charset="0"/>
              </a:rPr>
              <a:t>2-3 Tree : Example</a:t>
            </a:r>
            <a:endParaRPr lang="zh-CN" alt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0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</a:t>
            </a:r>
            <a:r>
              <a:rPr lang="id-ID" altLang="en-US" sz="1400">
                <a:solidFill>
                  <a:schemeClr val="tx1"/>
                </a:solidFill>
                <a:latin typeface="Interstate"/>
              </a:rPr>
              <a:t>- Data Structure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D4AF50F-EE02-42F2-A22A-1F13E21476D5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236538" indent="-236538">
              <a:buFontTx/>
              <a:buChar char="•"/>
            </a:pPr>
            <a:endParaRPr lang="en-US" altLang="zh-CN" dirty="0" smtClean="0"/>
          </a:p>
          <a:p>
            <a:pPr marL="236538" indent="-236538">
              <a:buFontTx/>
              <a:buChar char="•"/>
            </a:pPr>
            <a:endParaRPr lang="en-US" altLang="zh-CN" dirty="0" smtClean="0"/>
          </a:p>
          <a:p>
            <a:pPr marL="236538" indent="-236538">
              <a:buFontTx/>
              <a:buChar char="•"/>
            </a:pPr>
            <a:endParaRPr lang="en-US" altLang="zh-CN" dirty="0" smtClean="0"/>
          </a:p>
          <a:p>
            <a:pPr marL="236538" indent="-236538">
              <a:buFontTx/>
              <a:buChar char="•"/>
            </a:pPr>
            <a:endParaRPr lang="en-US" altLang="zh-CN" dirty="0" smtClean="0"/>
          </a:p>
          <a:p>
            <a:pPr marL="236538" indent="-236538">
              <a:buFontTx/>
              <a:buChar char="•"/>
            </a:pPr>
            <a:endParaRPr lang="en-US" altLang="zh-CN" dirty="0" smtClean="0"/>
          </a:p>
          <a:p>
            <a:pPr marL="236538" indent="-236538">
              <a:buFontTx/>
              <a:buChar char="•"/>
            </a:pPr>
            <a:endParaRPr lang="en-US" altLang="zh-CN" dirty="0" smtClean="0"/>
          </a:p>
        </p:txBody>
      </p:sp>
      <p:pic>
        <p:nvPicPr>
          <p:cNvPr id="9222" name="Picture 7" descr="23tree-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133600"/>
            <a:ext cx="6667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ahoma" pitchFamily="34" charset="0"/>
                <a:cs typeface="Tahoma" pitchFamily="34" charset="0"/>
              </a:rPr>
              <a:t>Operations: Search</a:t>
            </a:r>
            <a:endParaRPr lang="zh-CN" alt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4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</a:t>
            </a:r>
            <a:r>
              <a:rPr lang="id-ID" altLang="en-US" sz="1400">
                <a:solidFill>
                  <a:schemeClr val="tx1"/>
                </a:solidFill>
                <a:latin typeface="Interstate"/>
              </a:rPr>
              <a:t>- Data Structure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EE015F-0007-4A0A-906B-3577740DDDFD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8001000" cy="4038600"/>
          </a:xfrm>
        </p:spPr>
        <p:txBody>
          <a:bodyPr/>
          <a:lstStyle/>
          <a:p>
            <a:pPr marL="236538" indent="-236538">
              <a:buFontTx/>
              <a:buChar char="•"/>
              <a:defRPr/>
            </a:pPr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Because all data in 2-3 tree are stored in sorted order, searching in 2-3 tree is easy. We can extend the search algorithm for binary search tree to obtain the search algorithm in 2-3 tree.</a:t>
            </a:r>
          </a:p>
          <a:p>
            <a:pPr marL="236538" indent="-236538">
              <a:defRPr/>
            </a:pPr>
            <a:endParaRPr lang="en-US" altLang="zh-CN" sz="1400" dirty="0" smtClean="0"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 smtClean="0">
                <a:latin typeface="Courier New" pitchFamily="49" charset="0"/>
                <a:cs typeface="Courier New" pitchFamily="49" charset="0"/>
              </a:rPr>
              <a:t>find(ptr, x)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 smtClean="0">
                <a:latin typeface="Courier New" pitchFamily="49" charset="0"/>
                <a:cs typeface="Courier New" pitchFamily="49" charset="0"/>
              </a:rPr>
              <a:t>	If ptr is NULL then not found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 smtClean="0">
                <a:latin typeface="Courier New" pitchFamily="49" charset="0"/>
                <a:cs typeface="Courier New" pitchFamily="49" charset="0"/>
              </a:rPr>
              <a:t>	If x = A then found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 smtClean="0">
                <a:latin typeface="Courier New" pitchFamily="49" charset="0"/>
                <a:cs typeface="Courier New" pitchFamily="49" charset="0"/>
              </a:rPr>
              <a:t>	If x &lt; A then find(ptr-&gt;left, x)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 smtClean="0">
                <a:latin typeface="Courier New" pitchFamily="49" charset="0"/>
                <a:cs typeface="Courier New" pitchFamily="49" charset="0"/>
              </a:rPr>
              <a:t>	If ptr is 3-node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 smtClean="0">
                <a:latin typeface="Courier New" pitchFamily="49" charset="0"/>
                <a:cs typeface="Courier New" pitchFamily="49" charset="0"/>
              </a:rPr>
              <a:t>		If x = B then found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 smtClean="0">
                <a:latin typeface="Courier New" pitchFamily="49" charset="0"/>
                <a:cs typeface="Courier New" pitchFamily="49" charset="0"/>
              </a:rPr>
              <a:t>		If A &lt; x and x &lt; B then find(ptr-&gt;middle, x)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 smtClean="0">
                <a:latin typeface="Courier New" pitchFamily="49" charset="0"/>
                <a:cs typeface="Courier New" pitchFamily="49" charset="0"/>
              </a:rPr>
              <a:t>		If B &lt; x then find(ptr-&gt;right,x)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ahoma" pitchFamily="34" charset="0"/>
                <a:cs typeface="Tahoma" pitchFamily="34" charset="0"/>
              </a:rPr>
              <a:t>Operations: Insertion</a:t>
            </a:r>
            <a:endParaRPr lang="zh-CN" altLang="en-US" smtClean="0">
              <a:cs typeface="Tahoma" pitchFamily="34" charset="0"/>
            </a:endParaRPr>
          </a:p>
        </p:txBody>
      </p:sp>
      <p:sp>
        <p:nvSpPr>
          <p:cNvPr id="11268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</a:t>
            </a:r>
            <a:r>
              <a:rPr lang="id-ID" altLang="en-US" sz="1400">
                <a:solidFill>
                  <a:schemeClr val="tx1"/>
                </a:solidFill>
                <a:latin typeface="Interstate"/>
              </a:rPr>
              <a:t>- Data Structure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BCF1D16-E2E3-4CE7-B1AB-5F706300DF2C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just">
              <a:buFontTx/>
              <a:buChar char="•"/>
            </a:pPr>
            <a:r>
              <a:rPr lang="en-US" altLang="zh-CN" sz="2400" smtClean="0">
                <a:latin typeface="Tahoma" pitchFamily="34" charset="0"/>
                <a:cs typeface="Tahoma" pitchFamily="34" charset="0"/>
              </a:rPr>
              <a:t>Supposed we want to insert a new data </a:t>
            </a:r>
            <a:r>
              <a:rPr lang="en-US" altLang="zh-CN" sz="2400" i="1" smtClean="0">
                <a:latin typeface="Tahoma" pitchFamily="34" charset="0"/>
                <a:cs typeface="Tahoma" pitchFamily="34" charset="0"/>
              </a:rPr>
              <a:t>key</a:t>
            </a:r>
            <a:r>
              <a:rPr lang="en-US" altLang="zh-CN" sz="2400" smtClean="0">
                <a:latin typeface="Tahoma" pitchFamily="34" charset="0"/>
                <a:cs typeface="Tahoma" pitchFamily="34" charset="0"/>
              </a:rPr>
              <a:t>.</a:t>
            </a:r>
          </a:p>
          <a:p>
            <a:pPr marL="236538" indent="-236538" algn="just">
              <a:buFontTx/>
              <a:buChar char="•"/>
            </a:pPr>
            <a:r>
              <a:rPr lang="en-US" altLang="zh-CN" sz="2400" smtClean="0">
                <a:latin typeface="Tahoma" pitchFamily="34" charset="0"/>
                <a:cs typeface="Tahoma" pitchFamily="34" charset="0"/>
              </a:rPr>
              <a:t>First we should find where key should be placed in 2-3 tree using search algorithm, it will be in one of the leaf.</a:t>
            </a:r>
          </a:p>
          <a:p>
            <a:pPr marL="236538" indent="-236538" algn="just">
              <a:buFontTx/>
              <a:buChar char="•"/>
            </a:pPr>
            <a:r>
              <a:rPr lang="en-US" altLang="zh-CN" sz="2400" smtClean="0">
                <a:latin typeface="Tahoma" pitchFamily="34" charset="0"/>
                <a:cs typeface="Tahoma" pitchFamily="34" charset="0"/>
              </a:rPr>
              <a:t>If the leaf is 2-node then simply put the new </a:t>
            </a:r>
            <a:r>
              <a:rPr lang="en-US" altLang="zh-CN" sz="2400" i="1" smtClean="0">
                <a:latin typeface="Tahoma" pitchFamily="34" charset="0"/>
                <a:cs typeface="Tahoma" pitchFamily="34" charset="0"/>
              </a:rPr>
              <a:t>key</a:t>
            </a:r>
            <a:r>
              <a:rPr lang="en-US" altLang="zh-CN" sz="2400" smtClean="0">
                <a:latin typeface="Tahoma" pitchFamily="34" charset="0"/>
                <a:cs typeface="Tahoma" pitchFamily="34" charset="0"/>
              </a:rPr>
              <a:t> there (so it’s become a 3-node).</a:t>
            </a:r>
          </a:p>
          <a:p>
            <a:pPr marL="236538" indent="-236538" algn="just">
              <a:buFontTx/>
              <a:buChar char="•"/>
            </a:pPr>
            <a:r>
              <a:rPr lang="en-US" altLang="zh-CN" sz="2400" smtClean="0">
                <a:latin typeface="Tahoma" pitchFamily="34" charset="0"/>
                <a:cs typeface="Tahoma" pitchFamily="34" charset="0"/>
              </a:rPr>
              <a:t>If the leaf is already a 3-node push the middle data between A, B and key (A and B are two data in that 3-node) to its parent and split the two remaining data into two 2-node. Recursively fix the parent.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ahoma" pitchFamily="34" charset="0"/>
                <a:cs typeface="Tahoma" pitchFamily="34" charset="0"/>
              </a:rPr>
              <a:t>Operations: Insertion - Example</a:t>
            </a:r>
            <a:endParaRPr lang="zh-CN" altLang="en-US" smtClean="0">
              <a:cs typeface="Tahoma" pitchFamily="34" charset="0"/>
            </a:endParaRPr>
          </a:p>
        </p:txBody>
      </p:sp>
      <p:sp>
        <p:nvSpPr>
          <p:cNvPr id="12292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tx1"/>
                </a:solidFill>
                <a:latin typeface="Interstate"/>
              </a:rPr>
              <a:t>COMP6048 </a:t>
            </a:r>
            <a:r>
              <a:rPr lang="id-ID" altLang="en-US" sz="1400">
                <a:solidFill>
                  <a:schemeClr val="tx1"/>
                </a:solidFill>
                <a:latin typeface="Interstate"/>
              </a:rPr>
              <a:t>- Data Structure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9F1512-E4A6-46F3-B2DC-C9BD87857384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5943600"/>
            <a:ext cx="7848600" cy="520700"/>
          </a:xfrm>
        </p:spPr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 smtClean="0">
                <a:latin typeface="Tahoma" pitchFamily="34" charset="0"/>
                <a:cs typeface="Tahoma" pitchFamily="34" charset="0"/>
              </a:rPr>
              <a:t>Insert (45). The leaf is a 2-node, just put (45) there.</a:t>
            </a:r>
          </a:p>
        </p:txBody>
      </p:sp>
      <p:pic>
        <p:nvPicPr>
          <p:cNvPr id="12294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133600"/>
            <a:ext cx="6667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777</TotalTime>
  <Words>1820</Words>
  <Application>Microsoft Office PowerPoint</Application>
  <PresentationFormat>On-screen Show (4:3)</PresentationFormat>
  <Paragraphs>352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MS PGothic</vt:lpstr>
      <vt:lpstr>SimSun</vt:lpstr>
      <vt:lpstr>Arial</vt:lpstr>
      <vt:lpstr>Calibri</vt:lpstr>
      <vt:lpstr>Courier New</vt:lpstr>
      <vt:lpstr>Interstate</vt:lpstr>
      <vt:lpstr>Open Sans</vt:lpstr>
      <vt:lpstr>Tahoma</vt:lpstr>
      <vt:lpstr>TemplateBM</vt:lpstr>
      <vt:lpstr>2-3 Tree and B Tree</vt:lpstr>
      <vt:lpstr>Learning Outcomes</vt:lpstr>
      <vt:lpstr>Sub Topics</vt:lpstr>
      <vt:lpstr>2-3 Tree Concept</vt:lpstr>
      <vt:lpstr>2-3 Tree Properties</vt:lpstr>
      <vt:lpstr>2-3 Tree : Example</vt:lpstr>
      <vt:lpstr>Operations: Search</vt:lpstr>
      <vt:lpstr>Operations: Insertion</vt:lpstr>
      <vt:lpstr>Operations: Insertion - Example</vt:lpstr>
      <vt:lpstr>Operations: Insertion - Example</vt:lpstr>
      <vt:lpstr>Operations: Insertion - Example</vt:lpstr>
      <vt:lpstr>Operations: Insertion - Example</vt:lpstr>
      <vt:lpstr>Operations: Insertion - Example</vt:lpstr>
      <vt:lpstr>Operations: Insertion - Example</vt:lpstr>
      <vt:lpstr>Operations: Insertion - Example</vt:lpstr>
      <vt:lpstr>Operations: Insertion - Example</vt:lpstr>
      <vt:lpstr>Operations: Insertion - Example</vt:lpstr>
      <vt:lpstr>Operations: Insertion - Example</vt:lpstr>
      <vt:lpstr>Operations: Insertion - Example</vt:lpstr>
      <vt:lpstr>Operations: Deletion</vt:lpstr>
      <vt:lpstr>Operations: Deletion - Example</vt:lpstr>
      <vt:lpstr>Operations: Deletion - Example</vt:lpstr>
      <vt:lpstr>Operations: Deletion - Example</vt:lpstr>
      <vt:lpstr>Operations: Deletion - Example</vt:lpstr>
      <vt:lpstr>Operations: Deletion - Example</vt:lpstr>
      <vt:lpstr>Operations: Deletion - Example</vt:lpstr>
      <vt:lpstr>2-3 Tree Review</vt:lpstr>
      <vt:lpstr>B-Tree</vt:lpstr>
      <vt:lpstr>Properties of B-Tree</vt:lpstr>
      <vt:lpstr>B-Tree : Example (order 4)</vt:lpstr>
      <vt:lpstr>Operations: Search</vt:lpstr>
      <vt:lpstr>Operations: Insertion</vt:lpstr>
      <vt:lpstr>Operations: Insertion – Example (order 5)</vt:lpstr>
      <vt:lpstr>Operations: Insertion – Example (order 5)</vt:lpstr>
      <vt:lpstr>Operations: Insertion – Example (order 5)</vt:lpstr>
      <vt:lpstr>Operations: Deletion</vt:lpstr>
      <vt:lpstr>Operations: Deletion - Example</vt:lpstr>
      <vt:lpstr>Operations: Deletion - Example</vt:lpstr>
      <vt:lpstr>Summary</vt:lpstr>
      <vt:lpstr>Summary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Ferdinand Ariandy Luwinda</cp:lastModifiedBy>
  <cp:revision>276</cp:revision>
  <dcterms:created xsi:type="dcterms:W3CDTF">2009-07-15T08:07:45Z</dcterms:created>
  <dcterms:modified xsi:type="dcterms:W3CDTF">2017-12-11T09:32:39Z</dcterms:modified>
</cp:coreProperties>
</file>