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63" r:id="rId3"/>
    <p:sldId id="257"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4" r:id="rId21"/>
    <p:sldId id="285" r:id="rId22"/>
    <p:sldId id="286" r:id="rId23"/>
    <p:sldId id="287" r:id="rId24"/>
    <p:sldId id="288" r:id="rId25"/>
    <p:sldId id="289" r:id="rId26"/>
    <p:sldId id="280" r:id="rId27"/>
    <p:sldId id="281"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CONTENT" id="{F4927CBE-FA17-46D1-BAAE-887D0AF2CCBF}">
          <p14:sldIdLst>
            <p14:sldId id="283"/>
            <p14:sldId id="263"/>
            <p14:sldId id="257"/>
            <p14:sldId id="264"/>
            <p14:sldId id="265"/>
            <p14:sldId id="266"/>
            <p14:sldId id="267"/>
            <p14:sldId id="268"/>
            <p14:sldId id="269"/>
            <p14:sldId id="270"/>
            <p14:sldId id="271"/>
            <p14:sldId id="272"/>
            <p14:sldId id="273"/>
            <p14:sldId id="274"/>
            <p14:sldId id="275"/>
            <p14:sldId id="276"/>
            <p14:sldId id="277"/>
            <p14:sldId id="278"/>
            <p14:sldId id="279"/>
            <p14:sldId id="284"/>
            <p14:sldId id="285"/>
            <p14:sldId id="286"/>
            <p14:sldId id="287"/>
            <p14:sldId id="288"/>
            <p14:sldId id="289"/>
            <p14:sldId id="280"/>
            <p14:sldId id="281"/>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F2A4963-78EA-4540-92D6-98E86BEBD723}"/>
              </a:ext>
            </a:extLst>
          </p:cNvPr>
          <p:cNvSpPr>
            <a:spLocks noGrp="1" noChangeArrowheads="1"/>
          </p:cNvSpPr>
          <p:nvPr>
            <p:ph type="dt" sz="half" idx="10"/>
          </p:nvPr>
        </p:nvSpPr>
        <p:spPr>
          <a:ln/>
        </p:spPr>
        <p:txBody>
          <a:bodyPr/>
          <a:lstStyle>
            <a:lvl1pPr>
              <a:defRPr/>
            </a:lvl1pPr>
          </a:lstStyle>
          <a:p>
            <a:pPr>
              <a:defRPr/>
            </a:pPr>
            <a:r>
              <a:rPr lang="en-US"/>
              <a:t>Bina Nusantara University</a:t>
            </a:r>
          </a:p>
        </p:txBody>
      </p:sp>
      <p:sp>
        <p:nvSpPr>
          <p:cNvPr id="5" name="Rectangle 5">
            <a:extLst>
              <a:ext uri="{FF2B5EF4-FFF2-40B4-BE49-F238E27FC236}">
                <a16:creationId xmlns:a16="http://schemas.microsoft.com/office/drawing/2014/main" id="{0D3A5595-4F98-4BA0-BE83-6B3F499963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C2DFF65-C7E4-4E17-BB40-DC9769B74CF0}"/>
              </a:ext>
            </a:extLst>
          </p:cNvPr>
          <p:cNvSpPr>
            <a:spLocks noGrp="1" noChangeArrowheads="1"/>
          </p:cNvSpPr>
          <p:nvPr>
            <p:ph type="sldNum" sz="quarter" idx="12"/>
          </p:nvPr>
        </p:nvSpPr>
        <p:spPr>
          <a:ln/>
        </p:spPr>
        <p:txBody>
          <a:bodyPr/>
          <a:lstStyle>
            <a:lvl1pPr>
              <a:defRPr/>
            </a:lvl1pPr>
          </a:lstStyle>
          <a:p>
            <a:pPr>
              <a:defRPr/>
            </a:pPr>
            <a:fld id="{32FD592B-807E-4124-9ECD-95828341B267}" type="slidenum">
              <a:rPr lang="en-US"/>
              <a:pPr>
                <a:defRPr/>
              </a:pPr>
              <a:t>‹#›</a:t>
            </a:fld>
            <a:endParaRPr lang="en-US"/>
          </a:p>
        </p:txBody>
      </p:sp>
    </p:spTree>
    <p:extLst>
      <p:ext uri="{BB962C8B-B14F-4D97-AF65-F5344CB8AC3E}">
        <p14:creationId xmlns:p14="http://schemas.microsoft.com/office/powerpoint/2010/main" val="383338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29/06/2017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pps.binusmaya.binus.ac.id/CMS/CourseOutlineDesc.aspx?kdmtk=sNJkpex4bNkLMUT0fdBoDQ%3d%3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ideo" Target="file:///C:\Users\dodick\Downloads\videoplayback.mp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altLang="en-US" sz="2400" dirty="0">
                <a:solidFill>
                  <a:schemeClr val="bg1"/>
                </a:solidFill>
              </a:rPr>
              <a:t>GAME6012/</a:t>
            </a:r>
            <a:r>
              <a:rPr lang="en-US" altLang="en-US" sz="2400" dirty="0">
                <a:solidFill>
                  <a:schemeClr val="bg1"/>
                </a:solidFill>
                <a:latin typeface="Arial" panose="020B0604020202020204" pitchFamily="34" charset="0"/>
              </a:rPr>
              <a:t> </a:t>
            </a:r>
            <a:r>
              <a:rPr lang="en-US" altLang="en-US" sz="2400" dirty="0">
                <a:solidFill>
                  <a:schemeClr val="bg1"/>
                </a:solidFill>
              </a:rPr>
              <a:t>User Experiences</a:t>
            </a:r>
            <a:r>
              <a:rPr lang="en-US" altLang="en-US" sz="2400" dirty="0">
                <a:solidFill>
                  <a:schemeClr val="bg1"/>
                </a:solidFill>
                <a:hlinkClick r:id="rId2"/>
              </a:rPr>
              <a:t> </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September 2017</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solidFill>
                  <a:schemeClr val="bg1"/>
                </a:solidFill>
              </a:rPr>
              <a:t>Introduction to User Experience</a:t>
            </a:r>
            <a:br>
              <a:rPr lang="en-AU" dirty="0">
                <a:solidFill>
                  <a:schemeClr val="bg1"/>
                </a:solidFill>
              </a:rPr>
            </a:br>
            <a:br>
              <a:rPr lang="en-AU" dirty="0">
                <a:solidFill>
                  <a:schemeClr val="bg1"/>
                </a:solidFill>
              </a:rPr>
            </a:br>
            <a:r>
              <a:rPr lang="en-US" sz="2800">
                <a:solidFill>
                  <a:schemeClr val="bg1"/>
                </a:solidFill>
              </a:rPr>
              <a:t>Session  #01</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844A-722B-44EB-B50C-A72F0E724160}"/>
              </a:ext>
            </a:extLst>
          </p:cNvPr>
          <p:cNvSpPr>
            <a:spLocks noGrp="1"/>
          </p:cNvSpPr>
          <p:nvPr>
            <p:ph type="title"/>
          </p:nvPr>
        </p:nvSpPr>
        <p:spPr/>
        <p:txBody>
          <a:bodyPr/>
          <a:lstStyle/>
          <a:p>
            <a:pPr>
              <a:defRPr/>
            </a:pPr>
            <a:r>
              <a:rPr dirty="0">
                <a:ea typeface="+mj-ea"/>
              </a:rPr>
              <a:t>What is Designed in UX?</a:t>
            </a:r>
          </a:p>
        </p:txBody>
      </p:sp>
      <p:sp>
        <p:nvSpPr>
          <p:cNvPr id="34818" name="Content Placeholder 2">
            <a:extLst>
              <a:ext uri="{FF2B5EF4-FFF2-40B4-BE49-F238E27FC236}">
                <a16:creationId xmlns:a16="http://schemas.microsoft.com/office/drawing/2014/main" id="{4C15BEEA-6901-4FEF-A9B7-44E7493D7D27}"/>
              </a:ext>
            </a:extLst>
          </p:cNvPr>
          <p:cNvSpPr>
            <a:spLocks noGrp="1"/>
          </p:cNvSpPr>
          <p:nvPr>
            <p:ph idx="1"/>
          </p:nvPr>
        </p:nvSpPr>
        <p:spPr/>
        <p:txBody>
          <a:bodyPr>
            <a:normAutofit fontScale="85000" lnSpcReduction="10000"/>
          </a:bodyPr>
          <a:lstStyle/>
          <a:p>
            <a:pPr marL="0" indent="0">
              <a:buFont typeface="Wingdings" pitchFamily="2" charset="2"/>
              <a:buNone/>
            </a:pPr>
            <a:r>
              <a:rPr altLang="en-US" sz="2000" b="1" dirty="0">
                <a:latin typeface="+mj-lt"/>
              </a:rPr>
              <a:t>Artifact view: </a:t>
            </a:r>
            <a:r>
              <a:rPr altLang="en-US" sz="2000" dirty="0">
                <a:latin typeface="+mj-lt"/>
              </a:rPr>
              <a:t>The object, device, or system that is designed</a:t>
            </a:r>
          </a:p>
          <a:p>
            <a:pPr marL="0" indent="0">
              <a:buFont typeface="Wingdings" pitchFamily="2" charset="2"/>
              <a:buNone/>
            </a:pPr>
            <a:r>
              <a:rPr altLang="en-US" sz="2000" b="1" dirty="0">
                <a:latin typeface="+mj-lt"/>
              </a:rPr>
              <a:t>Holistic view: </a:t>
            </a:r>
            <a:r>
              <a:rPr altLang="en-US" sz="2000" dirty="0">
                <a:latin typeface="+mj-lt"/>
              </a:rPr>
              <a:t>The interaction, the flow, the user</a:t>
            </a:r>
            <a:r>
              <a:rPr altLang="ja-JP" sz="2000" dirty="0">
                <a:latin typeface="+mj-lt"/>
              </a:rPr>
              <a:t>'s experience are all designed</a:t>
            </a:r>
          </a:p>
          <a:p>
            <a:pPr lvl="1"/>
            <a:r>
              <a:rPr altLang="en-US" sz="1800" dirty="0">
                <a:solidFill>
                  <a:srgbClr val="604A7B"/>
                </a:solidFill>
                <a:latin typeface="+mj-lt"/>
              </a:rPr>
              <a:t>all potential users (often &gt; 1)</a:t>
            </a:r>
          </a:p>
          <a:p>
            <a:pPr lvl="1"/>
            <a:r>
              <a:rPr altLang="en-US" sz="1800" dirty="0">
                <a:solidFill>
                  <a:srgbClr val="604A7B"/>
                </a:solidFill>
                <a:latin typeface="+mj-lt"/>
              </a:rPr>
              <a:t>all other stakeholders</a:t>
            </a:r>
          </a:p>
          <a:p>
            <a:pPr lvl="1"/>
            <a:r>
              <a:rPr altLang="en-US" sz="1800" dirty="0">
                <a:solidFill>
                  <a:srgbClr val="604A7B"/>
                </a:solidFill>
                <a:latin typeface="+mj-lt"/>
              </a:rPr>
              <a:t>manuals</a:t>
            </a:r>
          </a:p>
          <a:p>
            <a:pPr lvl="1"/>
            <a:r>
              <a:rPr altLang="en-US" sz="1800" dirty="0">
                <a:solidFill>
                  <a:srgbClr val="604A7B"/>
                </a:solidFill>
                <a:latin typeface="+mj-lt"/>
              </a:rPr>
              <a:t>tutorials</a:t>
            </a:r>
          </a:p>
          <a:p>
            <a:pPr lvl="1"/>
            <a:r>
              <a:rPr altLang="en-US" sz="1800" dirty="0">
                <a:solidFill>
                  <a:srgbClr val="604A7B"/>
                </a:solidFill>
                <a:latin typeface="+mj-lt"/>
              </a:rPr>
              <a:t>help systems</a:t>
            </a:r>
          </a:p>
          <a:p>
            <a:pPr lvl="1"/>
            <a:r>
              <a:rPr altLang="en-US" sz="1800" dirty="0">
                <a:solidFill>
                  <a:srgbClr val="604A7B"/>
                </a:solidFill>
                <a:latin typeface="+mj-lt"/>
              </a:rPr>
              <a:t>customer support</a:t>
            </a:r>
          </a:p>
          <a:p>
            <a:pPr lvl="1"/>
            <a:r>
              <a:rPr altLang="en-US" sz="1800" dirty="0">
                <a:solidFill>
                  <a:srgbClr val="604A7B"/>
                </a:solidFill>
                <a:latin typeface="+mj-lt"/>
              </a:rPr>
              <a:t>what else?</a:t>
            </a:r>
          </a:p>
          <a:p>
            <a:pPr marL="0" indent="0">
              <a:buFont typeface="Wingdings" pitchFamily="2" charset="2"/>
              <a:buNone/>
            </a:pPr>
            <a:r>
              <a:rPr altLang="en-US" sz="2000" dirty="0">
                <a:latin typeface="+mj-lt"/>
              </a:rPr>
              <a:t>Think in terms of users</a:t>
            </a:r>
            <a:r>
              <a:rPr altLang="ja-JP" sz="2000" dirty="0">
                <a:latin typeface="+mj-lt"/>
              </a:rPr>
              <a:t>' goals</a:t>
            </a:r>
          </a:p>
          <a:p>
            <a:pPr lvl="1"/>
            <a:r>
              <a:rPr altLang="en-US" sz="1800" dirty="0">
                <a:solidFill>
                  <a:srgbClr val="604A7B"/>
                </a:solidFill>
                <a:latin typeface="+mj-lt"/>
              </a:rPr>
              <a:t>Artifacts have no goals</a:t>
            </a:r>
          </a:p>
          <a:p>
            <a:pPr lvl="1"/>
            <a:r>
              <a:rPr altLang="en-US" sz="1800" dirty="0">
                <a:solidFill>
                  <a:srgbClr val="604A7B"/>
                </a:solidFill>
                <a:latin typeface="+mj-lt"/>
              </a:rPr>
              <a:t>People have goals!</a:t>
            </a:r>
          </a:p>
          <a:p>
            <a:pPr lvl="1"/>
            <a:r>
              <a:rPr altLang="en-US" sz="1800" dirty="0">
                <a:solidFill>
                  <a:srgbClr val="604A7B"/>
                </a:solidFill>
                <a:latin typeface="+mj-lt"/>
              </a:rPr>
              <a:t>Keep users in the center in the beginning, middle, and end</a:t>
            </a:r>
          </a:p>
        </p:txBody>
      </p:sp>
    </p:spTree>
    <p:extLst>
      <p:ext uri="{BB962C8B-B14F-4D97-AF65-F5344CB8AC3E}">
        <p14:creationId xmlns:p14="http://schemas.microsoft.com/office/powerpoint/2010/main" val="270540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947157E7-8DF0-408C-8A33-4AB084142503}"/>
              </a:ext>
            </a:extLst>
          </p:cNvPr>
          <p:cNvSpPr>
            <a:spLocks noGrp="1"/>
          </p:cNvSpPr>
          <p:nvPr>
            <p:ph type="title"/>
          </p:nvPr>
        </p:nvSpPr>
        <p:spPr/>
        <p:txBody>
          <a:bodyPr/>
          <a:lstStyle/>
          <a:p>
            <a:r>
              <a:rPr altLang="en-US">
                <a:solidFill>
                  <a:srgbClr val="604A7B"/>
                </a:solidFill>
                <a:latin typeface="Helvetica Neue" charset="0"/>
              </a:rPr>
              <a:t>Why is Design Hard?</a:t>
            </a:r>
          </a:p>
        </p:txBody>
      </p:sp>
      <p:sp>
        <p:nvSpPr>
          <p:cNvPr id="3" name="Content Placeholder 2">
            <a:extLst>
              <a:ext uri="{FF2B5EF4-FFF2-40B4-BE49-F238E27FC236}">
                <a16:creationId xmlns:a16="http://schemas.microsoft.com/office/drawing/2014/main" id="{5D0DC335-4E83-44C0-BB83-537360915182}"/>
              </a:ext>
            </a:extLst>
          </p:cNvPr>
          <p:cNvSpPr>
            <a:spLocks noGrp="1"/>
          </p:cNvSpPr>
          <p:nvPr>
            <p:ph idx="1"/>
          </p:nvPr>
        </p:nvSpPr>
        <p:spPr/>
        <p:txBody>
          <a:bodyPr>
            <a:normAutofit fontScale="92500" lnSpcReduction="10000"/>
          </a:bodyPr>
          <a:lstStyle/>
          <a:p>
            <a:pPr marL="0" indent="0">
              <a:buFont typeface="Wingdings" pitchFamily="2" charset="2"/>
              <a:buNone/>
            </a:pPr>
            <a:r>
              <a:rPr altLang="en-US" sz="2800">
                <a:latin typeface="Helvetica Neue Light" charset="0"/>
              </a:rPr>
              <a:t>Experience design is multidisciplinary</a:t>
            </a:r>
          </a:p>
          <a:p>
            <a:pPr marL="0" indent="0">
              <a:buFont typeface="Wingdings" pitchFamily="2" charset="2"/>
              <a:buNone/>
            </a:pPr>
            <a:endParaRPr altLang="en-US" sz="2800">
              <a:latin typeface="Helvetica Neue Light" charset="0"/>
            </a:endParaRPr>
          </a:p>
          <a:p>
            <a:pPr marL="0" indent="0">
              <a:buFont typeface="Wingdings" pitchFamily="2" charset="2"/>
              <a:buNone/>
            </a:pPr>
            <a:r>
              <a:rPr altLang="en-US" sz="2800">
                <a:latin typeface="Helvetica Neue Light" charset="0"/>
              </a:rPr>
              <a:t>Judging/predicting which designs will be successful and which will not is difficult</a:t>
            </a:r>
          </a:p>
          <a:p>
            <a:pPr marL="0" indent="0">
              <a:buFont typeface="Wingdings" pitchFamily="2" charset="2"/>
              <a:buNone/>
            </a:pPr>
            <a:endParaRPr altLang="en-US" sz="2800">
              <a:latin typeface="Helvetica Neue Light" charset="0"/>
            </a:endParaRPr>
          </a:p>
          <a:p>
            <a:pPr marL="0" indent="0">
              <a:buFont typeface="Wingdings" pitchFamily="2" charset="2"/>
              <a:buNone/>
            </a:pPr>
            <a:r>
              <a:rPr altLang="en-US" sz="2800">
                <a:latin typeface="Helvetica Neue Light" charset="0"/>
              </a:rPr>
              <a:t>It is simply hard to come up with good solutions</a:t>
            </a:r>
          </a:p>
          <a:p>
            <a:pPr lvl="1"/>
            <a:r>
              <a:rPr altLang="en-US" sz="2400">
                <a:solidFill>
                  <a:srgbClr val="604A7B"/>
                </a:solidFill>
                <a:latin typeface="Helvetica Neue Light" charset="0"/>
              </a:rPr>
              <a:t>The space of </a:t>
            </a:r>
            <a:r>
              <a:rPr lang="ja-JP" altLang="en-US" sz="2400">
                <a:solidFill>
                  <a:srgbClr val="604A7B"/>
                </a:solidFill>
                <a:latin typeface="Helvetica Neue Light" charset="0"/>
              </a:rPr>
              <a:t>“</a:t>
            </a:r>
            <a:r>
              <a:rPr altLang="ja-JP" sz="2400">
                <a:solidFill>
                  <a:srgbClr val="604A7B"/>
                </a:solidFill>
                <a:latin typeface="Helvetica Neue Light" charset="0"/>
              </a:rPr>
              <a:t>the possible</a:t>
            </a:r>
            <a:r>
              <a:rPr lang="ja-JP" altLang="en-US" sz="2400">
                <a:solidFill>
                  <a:srgbClr val="604A7B"/>
                </a:solidFill>
                <a:latin typeface="Helvetica Neue Light" charset="0"/>
              </a:rPr>
              <a:t>”</a:t>
            </a:r>
            <a:r>
              <a:rPr altLang="ja-JP" sz="2400">
                <a:solidFill>
                  <a:srgbClr val="604A7B"/>
                </a:solidFill>
                <a:latin typeface="Helvetica Neue Light" charset="0"/>
              </a:rPr>
              <a:t> is vast compared to the space of </a:t>
            </a:r>
            <a:r>
              <a:rPr lang="ja-JP" altLang="en-US" sz="2400">
                <a:solidFill>
                  <a:srgbClr val="604A7B"/>
                </a:solidFill>
                <a:latin typeface="Helvetica Neue Light" charset="0"/>
              </a:rPr>
              <a:t>“</a:t>
            </a:r>
            <a:r>
              <a:rPr altLang="ja-JP" sz="2400">
                <a:solidFill>
                  <a:srgbClr val="604A7B"/>
                </a:solidFill>
                <a:latin typeface="Helvetica Neue Light" charset="0"/>
              </a:rPr>
              <a:t>the good</a:t>
            </a:r>
            <a:r>
              <a:rPr lang="ja-JP" altLang="en-US" sz="2400">
                <a:solidFill>
                  <a:srgbClr val="604A7B"/>
                </a:solidFill>
                <a:latin typeface="Helvetica Neue Light" charset="0"/>
              </a:rPr>
              <a:t>”</a:t>
            </a:r>
            <a:endParaRPr altLang="en-US" sz="2400">
              <a:solidFill>
                <a:srgbClr val="604A7B"/>
              </a:solidFill>
              <a:latin typeface="Helvetica Neue Light" charset="0"/>
            </a:endParaRPr>
          </a:p>
        </p:txBody>
      </p:sp>
    </p:spTree>
    <p:extLst>
      <p:ext uri="{BB962C8B-B14F-4D97-AF65-F5344CB8AC3E}">
        <p14:creationId xmlns:p14="http://schemas.microsoft.com/office/powerpoint/2010/main" val="4010124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84F5E37-F682-4772-A91C-F29B275B7ECC}"/>
              </a:ext>
            </a:extLst>
          </p:cNvPr>
          <p:cNvSpPr>
            <a:spLocks noGrp="1"/>
          </p:cNvSpPr>
          <p:nvPr>
            <p:ph type="title"/>
          </p:nvPr>
        </p:nvSpPr>
        <p:spPr/>
        <p:txBody>
          <a:bodyPr/>
          <a:lstStyle/>
          <a:p>
            <a:r>
              <a:rPr altLang="en-US">
                <a:solidFill>
                  <a:srgbClr val="604A7B"/>
                </a:solidFill>
                <a:latin typeface="Helvetica Neue" charset="0"/>
              </a:rPr>
              <a:t>Why is Design Hard?</a:t>
            </a:r>
          </a:p>
        </p:txBody>
      </p:sp>
      <p:sp>
        <p:nvSpPr>
          <p:cNvPr id="32770" name="Content Placeholder 2">
            <a:extLst>
              <a:ext uri="{FF2B5EF4-FFF2-40B4-BE49-F238E27FC236}">
                <a16:creationId xmlns:a16="http://schemas.microsoft.com/office/drawing/2014/main" id="{C0A082E0-4159-4BDF-85C6-716A1C4003EF}"/>
              </a:ext>
            </a:extLst>
          </p:cNvPr>
          <p:cNvSpPr>
            <a:spLocks noGrp="1"/>
          </p:cNvSpPr>
          <p:nvPr>
            <p:ph idx="1"/>
          </p:nvPr>
        </p:nvSpPr>
        <p:spPr/>
        <p:txBody>
          <a:bodyPr>
            <a:normAutofit fontScale="85000" lnSpcReduction="10000"/>
          </a:bodyPr>
          <a:lstStyle/>
          <a:p>
            <a:pPr marL="0" indent="0">
              <a:buFont typeface="Wingdings" pitchFamily="2" charset="2"/>
              <a:buNone/>
              <a:defRPr/>
            </a:pPr>
            <a:r>
              <a:rPr sz="2400" dirty="0">
                <a:ea typeface="ＭＳ Ｐゴシック" charset="0"/>
              </a:rPr>
              <a:t>All design involves making tradeoffs</a:t>
            </a:r>
          </a:p>
          <a:p>
            <a:pPr lvl="1">
              <a:buFont typeface="Wingdings" charset="0"/>
              <a:buChar char="§"/>
              <a:defRPr/>
            </a:pPr>
            <a:r>
              <a:rPr sz="2000" dirty="0">
                <a:solidFill>
                  <a:srgbClr val="604A7B"/>
                </a:solidFill>
                <a:ea typeface="ＭＳ Ｐゴシック" charset="0"/>
              </a:rPr>
              <a:t>Can'</a:t>
            </a:r>
            <a:r>
              <a:rPr altLang="ja-JP" sz="2000" dirty="0">
                <a:solidFill>
                  <a:srgbClr val="604A7B"/>
                </a:solidFill>
                <a:ea typeface="ＭＳ Ｐゴシック" charset="0"/>
              </a:rPr>
              <a:t>t maximize everything</a:t>
            </a:r>
          </a:p>
          <a:p>
            <a:pPr marL="0" indent="0">
              <a:buFont typeface="Wingdings" pitchFamily="2" charset="2"/>
              <a:buNone/>
              <a:defRPr/>
            </a:pPr>
            <a:endParaRPr sz="2400" dirty="0">
              <a:ea typeface="ＭＳ Ｐゴシック" charset="0"/>
            </a:endParaRPr>
          </a:p>
          <a:p>
            <a:pPr marL="0" indent="0">
              <a:buFont typeface="Wingdings" pitchFamily="2" charset="2"/>
              <a:buNone/>
              <a:defRPr/>
            </a:pPr>
            <a:r>
              <a:rPr sz="2400" dirty="0">
                <a:ea typeface="ＭＳ Ｐゴシック" charset="0"/>
              </a:rPr>
              <a:t>Good designs are non-obvious</a:t>
            </a:r>
          </a:p>
          <a:p>
            <a:pPr marL="0" indent="0">
              <a:buFont typeface="Wingdings" pitchFamily="2" charset="2"/>
              <a:buNone/>
              <a:defRPr/>
            </a:pPr>
            <a:endParaRPr sz="2400" dirty="0">
              <a:ea typeface="ＭＳ Ｐゴシック" charset="0"/>
            </a:endParaRPr>
          </a:p>
          <a:p>
            <a:pPr marL="0" indent="0">
              <a:buFont typeface="Wingdings" pitchFamily="2" charset="2"/>
              <a:buNone/>
              <a:defRPr/>
            </a:pPr>
            <a:r>
              <a:rPr sz="2400" dirty="0">
                <a:ea typeface="ＭＳ Ｐゴシック" charset="0"/>
              </a:rPr>
              <a:t>Humans are unpredictable</a:t>
            </a:r>
          </a:p>
          <a:p>
            <a:pPr marL="0" indent="0">
              <a:buFont typeface="Wingdings" pitchFamily="2" charset="2"/>
              <a:buNone/>
              <a:defRPr/>
            </a:pPr>
            <a:endParaRPr sz="2400" dirty="0">
              <a:ea typeface="ＭＳ Ｐゴシック" charset="0"/>
            </a:endParaRPr>
          </a:p>
          <a:p>
            <a:pPr marL="0" indent="0">
              <a:buFont typeface="Wingdings" pitchFamily="2" charset="2"/>
              <a:buNone/>
              <a:defRPr/>
            </a:pPr>
            <a:r>
              <a:rPr sz="2400" dirty="0">
                <a:ea typeface="ＭＳ Ｐゴシック" charset="0"/>
              </a:rPr>
              <a:t>Humans make errors</a:t>
            </a:r>
          </a:p>
          <a:p>
            <a:pPr marL="0" indent="0">
              <a:buFont typeface="Wingdings" pitchFamily="2" charset="2"/>
              <a:buNone/>
              <a:defRPr/>
            </a:pPr>
            <a:endParaRPr sz="2400" dirty="0">
              <a:ea typeface="ＭＳ Ｐゴシック" charset="0"/>
            </a:endParaRPr>
          </a:p>
          <a:p>
            <a:pPr marL="0" indent="0">
              <a:buFont typeface="Wingdings" pitchFamily="2" charset="2"/>
              <a:buNone/>
              <a:defRPr/>
            </a:pPr>
            <a:r>
              <a:rPr sz="2400" dirty="0">
                <a:ea typeface="ＭＳ Ｐゴシック" charset="0"/>
              </a:rPr>
              <a:t>Design relies on process expertise, not knowledge expertise</a:t>
            </a:r>
            <a:endParaRPr sz="2800" dirty="0">
              <a:ea typeface="ＭＳ Ｐゴシック" charset="0"/>
            </a:endParaRPr>
          </a:p>
          <a:p>
            <a:pPr>
              <a:buFont typeface="Wingdings" charset="0"/>
              <a:buChar char="§"/>
              <a:defRPr/>
            </a:pPr>
            <a:endParaRPr dirty="0">
              <a:ea typeface="ＭＳ Ｐゴシック" charset="0"/>
            </a:endParaRPr>
          </a:p>
        </p:txBody>
      </p:sp>
    </p:spTree>
    <p:extLst>
      <p:ext uri="{BB962C8B-B14F-4D97-AF65-F5344CB8AC3E}">
        <p14:creationId xmlns:p14="http://schemas.microsoft.com/office/powerpoint/2010/main" val="54458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9B21EBAD-94A6-4F78-ADA4-AB4ADD7DA65A}"/>
              </a:ext>
            </a:extLst>
          </p:cNvPr>
          <p:cNvSpPr>
            <a:spLocks noGrp="1"/>
          </p:cNvSpPr>
          <p:nvPr>
            <p:ph type="title"/>
          </p:nvPr>
        </p:nvSpPr>
        <p:spPr/>
        <p:txBody>
          <a:bodyPr/>
          <a:lstStyle/>
          <a:p>
            <a:r>
              <a:rPr altLang="en-US">
                <a:solidFill>
                  <a:srgbClr val="604A7B"/>
                </a:solidFill>
                <a:latin typeface="Helvetica Neue" charset="0"/>
              </a:rPr>
              <a:t>Core Skills of Design</a:t>
            </a:r>
          </a:p>
        </p:txBody>
      </p:sp>
      <p:sp>
        <p:nvSpPr>
          <p:cNvPr id="37890" name="Content Placeholder 2">
            <a:extLst>
              <a:ext uri="{FF2B5EF4-FFF2-40B4-BE49-F238E27FC236}">
                <a16:creationId xmlns:a16="http://schemas.microsoft.com/office/drawing/2014/main" id="{3365B557-861E-4C69-8920-3FDBF7A15C5B}"/>
              </a:ext>
            </a:extLst>
          </p:cNvPr>
          <p:cNvSpPr>
            <a:spLocks noGrp="1"/>
          </p:cNvSpPr>
          <p:nvPr>
            <p:ph idx="1"/>
          </p:nvPr>
        </p:nvSpPr>
        <p:spPr/>
        <p:txBody>
          <a:bodyPr>
            <a:normAutofit fontScale="92500" lnSpcReduction="10000"/>
          </a:bodyPr>
          <a:lstStyle/>
          <a:p>
            <a:pPr marL="0" indent="0">
              <a:buFont typeface="Wingdings" pitchFamily="2" charset="2"/>
              <a:buNone/>
            </a:pPr>
            <a:r>
              <a:rPr altLang="en-US" sz="2000">
                <a:latin typeface="Helvetica Neue Light" charset="0"/>
              </a:rPr>
              <a:t>To synthesize a solution from all of the relevant constraints, understanding everything that will make a difference to the result</a:t>
            </a:r>
          </a:p>
          <a:p>
            <a:pPr marL="0" indent="0">
              <a:buFont typeface="Wingdings" pitchFamily="2" charset="2"/>
              <a:buNone/>
            </a:pPr>
            <a:endParaRPr altLang="en-US" sz="2000">
              <a:latin typeface="Helvetica Neue Light" charset="0"/>
            </a:endParaRPr>
          </a:p>
          <a:p>
            <a:pPr marL="0" indent="0">
              <a:buFont typeface="Wingdings" pitchFamily="2" charset="2"/>
              <a:buNone/>
            </a:pPr>
            <a:r>
              <a:rPr altLang="en-US" sz="2000">
                <a:latin typeface="Helvetica Neue Light" charset="0"/>
              </a:rPr>
              <a:t>To frame, or reframe, the problem and objective</a:t>
            </a:r>
          </a:p>
          <a:p>
            <a:pPr marL="0" indent="0">
              <a:buFont typeface="Wingdings" pitchFamily="2" charset="2"/>
              <a:buNone/>
            </a:pPr>
            <a:endParaRPr altLang="en-US" sz="2000">
              <a:latin typeface="Helvetica Neue Light" charset="0"/>
            </a:endParaRPr>
          </a:p>
          <a:p>
            <a:pPr marL="0" indent="0">
              <a:buFont typeface="Wingdings" pitchFamily="2" charset="2"/>
              <a:buNone/>
            </a:pPr>
            <a:r>
              <a:rPr altLang="en-US" sz="2000">
                <a:latin typeface="Helvetica Neue Light" charset="0"/>
              </a:rPr>
              <a:t>To create and envision alternatives.</a:t>
            </a:r>
          </a:p>
          <a:p>
            <a:pPr marL="0" indent="0">
              <a:buFont typeface="Wingdings" pitchFamily="2" charset="2"/>
              <a:buNone/>
            </a:pPr>
            <a:endParaRPr altLang="en-US" sz="2000">
              <a:latin typeface="Helvetica Neue Light" charset="0"/>
            </a:endParaRPr>
          </a:p>
          <a:p>
            <a:pPr marL="0" indent="0">
              <a:buFont typeface="Wingdings" pitchFamily="2" charset="2"/>
              <a:buNone/>
            </a:pPr>
            <a:r>
              <a:rPr altLang="en-US" sz="2000">
                <a:latin typeface="Helvetica Neue Light" charset="0"/>
              </a:rPr>
              <a:t>To select from those alternatives, knowing intuitively how to choose the best approach.</a:t>
            </a:r>
          </a:p>
          <a:p>
            <a:pPr marL="0" indent="0">
              <a:buFont typeface="Wingdings" pitchFamily="2" charset="2"/>
              <a:buNone/>
            </a:pPr>
            <a:endParaRPr altLang="en-US" sz="2000">
              <a:latin typeface="Helvetica Neue Light" charset="0"/>
            </a:endParaRPr>
          </a:p>
          <a:p>
            <a:pPr marL="0" indent="0">
              <a:buFont typeface="Wingdings" pitchFamily="2" charset="2"/>
              <a:buNone/>
            </a:pPr>
            <a:r>
              <a:rPr altLang="en-US" sz="2000">
                <a:latin typeface="Helvetica Neue Light" charset="0"/>
              </a:rPr>
              <a:t>To visualize and prototype the intended solution</a:t>
            </a:r>
          </a:p>
        </p:txBody>
      </p:sp>
    </p:spTree>
    <p:extLst>
      <p:ext uri="{BB962C8B-B14F-4D97-AF65-F5344CB8AC3E}">
        <p14:creationId xmlns:p14="http://schemas.microsoft.com/office/powerpoint/2010/main" val="41865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D6E2764C-6041-46B3-A13E-28350C88248A}"/>
              </a:ext>
            </a:extLst>
          </p:cNvPr>
          <p:cNvSpPr>
            <a:spLocks noGrp="1"/>
          </p:cNvSpPr>
          <p:nvPr>
            <p:ph type="title"/>
          </p:nvPr>
        </p:nvSpPr>
        <p:spPr>
          <a:xfrm>
            <a:off x="739621" y="1333820"/>
            <a:ext cx="8399463" cy="1143000"/>
          </a:xfrm>
        </p:spPr>
        <p:txBody>
          <a:bodyPr>
            <a:normAutofit/>
          </a:bodyPr>
          <a:lstStyle/>
          <a:p>
            <a:r>
              <a:rPr altLang="en-US" sz="2800" dirty="0">
                <a:solidFill>
                  <a:srgbClr val="604A7B"/>
                </a:solidFill>
                <a:latin typeface="Helvetica Neue" charset="0"/>
              </a:rPr>
              <a:t>Sketches on Design Thinking </a:t>
            </a:r>
            <a:r>
              <a:rPr lang="en-US" altLang="en-US" sz="2800" dirty="0">
                <a:solidFill>
                  <a:srgbClr val="604A7B"/>
                </a:solidFill>
                <a:latin typeface="Helvetica Neue" charset="0"/>
              </a:rPr>
              <a:t> </a:t>
            </a:r>
            <a:r>
              <a:rPr altLang="en-US" sz="2800" dirty="0">
                <a:solidFill>
                  <a:srgbClr val="604A7B"/>
                </a:solidFill>
                <a:latin typeface="Helvetica Neue" charset="0"/>
              </a:rPr>
              <a:t>(Andy </a:t>
            </a:r>
            <a:r>
              <a:rPr altLang="en-US" sz="2800" dirty="0" err="1">
                <a:solidFill>
                  <a:srgbClr val="604A7B"/>
                </a:solidFill>
                <a:latin typeface="Helvetica Neue" charset="0"/>
              </a:rPr>
              <a:t>Ko</a:t>
            </a:r>
            <a:r>
              <a:rPr altLang="en-US" sz="2800" dirty="0">
                <a:solidFill>
                  <a:srgbClr val="604A7B"/>
                </a:solidFill>
                <a:latin typeface="Helvetica Neue" charset="0"/>
              </a:rPr>
              <a:t>)</a:t>
            </a:r>
          </a:p>
        </p:txBody>
      </p:sp>
      <p:pic>
        <p:nvPicPr>
          <p:cNvPr id="38918" name="Picture 6">
            <a:extLst>
              <a:ext uri="{FF2B5EF4-FFF2-40B4-BE49-F238E27FC236}">
                <a16:creationId xmlns:a16="http://schemas.microsoft.com/office/drawing/2014/main" id="{E6E82900-C4F4-444A-B7C9-5A92ECBA2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479278"/>
            <a:ext cx="22098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a:extLst>
              <a:ext uri="{FF2B5EF4-FFF2-40B4-BE49-F238E27FC236}">
                <a16:creationId xmlns:a16="http://schemas.microsoft.com/office/drawing/2014/main" id="{DF9E7E28-6184-498B-864A-4452C2BC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556" y="4402063"/>
            <a:ext cx="30099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8">
            <a:extLst>
              <a:ext uri="{FF2B5EF4-FFF2-40B4-BE49-F238E27FC236}">
                <a16:creationId xmlns:a16="http://schemas.microsoft.com/office/drawing/2014/main" id="{CED5B179-F8BE-4B14-A657-007419BAD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221088"/>
            <a:ext cx="24003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29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1E1E64DD-6E80-45F7-92D5-0CDA0010CA8F}"/>
              </a:ext>
            </a:extLst>
          </p:cNvPr>
          <p:cNvSpPr>
            <a:spLocks noGrp="1"/>
          </p:cNvSpPr>
          <p:nvPr>
            <p:ph type="title"/>
          </p:nvPr>
        </p:nvSpPr>
        <p:spPr/>
        <p:txBody>
          <a:bodyPr/>
          <a:lstStyle/>
          <a:p>
            <a:r>
              <a:rPr altLang="en-US" sz="3200">
                <a:solidFill>
                  <a:srgbClr val="604A7B"/>
                </a:solidFill>
                <a:latin typeface="Helvetica Neue" charset="0"/>
              </a:rPr>
              <a:t>Design is Not Just </a:t>
            </a:r>
            <a:r>
              <a:rPr lang="ja-JP" altLang="en-US" sz="3200">
                <a:solidFill>
                  <a:srgbClr val="604A7B"/>
                </a:solidFill>
                <a:latin typeface="Helvetica Neue" charset="0"/>
              </a:rPr>
              <a:t>“</a:t>
            </a:r>
            <a:r>
              <a:rPr altLang="ja-JP" sz="3200">
                <a:solidFill>
                  <a:srgbClr val="604A7B"/>
                </a:solidFill>
                <a:latin typeface="Helvetica Neue" charset="0"/>
              </a:rPr>
              <a:t>Lipstick on a Pig</a:t>
            </a:r>
            <a:r>
              <a:rPr lang="ja-JP" altLang="en-US" sz="3200">
                <a:solidFill>
                  <a:srgbClr val="604A7B"/>
                </a:solidFill>
                <a:latin typeface="Helvetica Neue" charset="0"/>
              </a:rPr>
              <a:t>”</a:t>
            </a:r>
            <a:endParaRPr altLang="en-US" sz="3200">
              <a:solidFill>
                <a:srgbClr val="604A7B"/>
              </a:solidFill>
              <a:latin typeface="Helvetica Neue" charset="0"/>
            </a:endParaRPr>
          </a:p>
        </p:txBody>
      </p:sp>
      <p:sp>
        <p:nvSpPr>
          <p:cNvPr id="39938" name="Content Placeholder 2">
            <a:extLst>
              <a:ext uri="{FF2B5EF4-FFF2-40B4-BE49-F238E27FC236}">
                <a16:creationId xmlns:a16="http://schemas.microsoft.com/office/drawing/2014/main" id="{B3F423B9-B766-4B1D-8B9B-F74D4D6905BB}"/>
              </a:ext>
            </a:extLst>
          </p:cNvPr>
          <p:cNvSpPr>
            <a:spLocks noGrp="1"/>
          </p:cNvSpPr>
          <p:nvPr>
            <p:ph idx="1"/>
          </p:nvPr>
        </p:nvSpPr>
        <p:spPr>
          <a:xfrm>
            <a:off x="1447800" y="2743200"/>
            <a:ext cx="7239000" cy="2979564"/>
          </a:xfrm>
        </p:spPr>
        <p:txBody>
          <a:bodyPr/>
          <a:lstStyle/>
          <a:p>
            <a:pPr marL="0" indent="0">
              <a:buFont typeface="Wingdings" pitchFamily="2" charset="2"/>
              <a:buNone/>
            </a:pPr>
            <a:r>
              <a:rPr altLang="en-US" dirty="0">
                <a:latin typeface="Helvetica Neue Light" charset="0"/>
              </a:rPr>
              <a:t>Not just changing how things look</a:t>
            </a:r>
          </a:p>
          <a:p>
            <a:pPr marL="0" indent="0">
              <a:buFont typeface="Wingdings" pitchFamily="2" charset="2"/>
              <a:buNone/>
            </a:pPr>
            <a:endParaRPr altLang="en-US" dirty="0">
              <a:latin typeface="Helvetica Neue Light" charset="0"/>
            </a:endParaRPr>
          </a:p>
          <a:p>
            <a:pPr marL="0" indent="0">
              <a:buFont typeface="Wingdings" pitchFamily="2" charset="2"/>
              <a:buNone/>
            </a:pPr>
            <a:r>
              <a:rPr altLang="en-US" dirty="0">
                <a:latin typeface="Helvetica Neue Light" charset="0"/>
              </a:rPr>
              <a:t>Or making things pretty</a:t>
            </a:r>
          </a:p>
          <a:p>
            <a:pPr marL="0" indent="0">
              <a:buFont typeface="Wingdings" pitchFamily="2" charset="2"/>
              <a:buNone/>
            </a:pPr>
            <a:endParaRPr altLang="en-US" dirty="0">
              <a:latin typeface="Helvetica Neue Light" charset="0"/>
            </a:endParaRPr>
          </a:p>
          <a:p>
            <a:pPr marL="0" indent="0">
              <a:buFont typeface="Wingdings" pitchFamily="2" charset="2"/>
              <a:buNone/>
            </a:pPr>
            <a:r>
              <a:rPr altLang="en-US" dirty="0">
                <a:latin typeface="Helvetica Neue Light" charset="0"/>
              </a:rPr>
              <a:t>Or designing graphics</a:t>
            </a:r>
          </a:p>
        </p:txBody>
      </p:sp>
      <p:pic>
        <p:nvPicPr>
          <p:cNvPr id="39939" name="Picture 2" descr="http://timoelliott.com/blog/WindowsLiveWriter/DataGovernanceWhattheHeckisThat_12B57/lipstick-on-pig_079bec18-09f7-486b-a24c-95ae7d6d74ed.png">
            <a:extLst>
              <a:ext uri="{FF2B5EF4-FFF2-40B4-BE49-F238E27FC236}">
                <a16:creationId xmlns:a16="http://schemas.microsoft.com/office/drawing/2014/main" id="{285BB5C5-0509-4792-90F9-C4EFC63FD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175" y="2971800"/>
            <a:ext cx="38068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944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3FB7283-B1AB-4C26-B5A5-B7EDACFF018B}"/>
              </a:ext>
            </a:extLst>
          </p:cNvPr>
          <p:cNvSpPr>
            <a:spLocks noGrp="1"/>
          </p:cNvSpPr>
          <p:nvPr>
            <p:ph type="title"/>
          </p:nvPr>
        </p:nvSpPr>
        <p:spPr/>
        <p:txBody>
          <a:bodyPr/>
          <a:lstStyle/>
          <a:p>
            <a:r>
              <a:rPr lang="ja-JP" altLang="en-US" dirty="0">
                <a:solidFill>
                  <a:srgbClr val="604A7B"/>
                </a:solidFill>
              </a:rPr>
              <a:t>“</a:t>
            </a:r>
            <a:r>
              <a:rPr altLang="ja-JP" dirty="0">
                <a:solidFill>
                  <a:srgbClr val="604A7B"/>
                </a:solidFill>
              </a:rPr>
              <a:t>The user is not like me</a:t>
            </a:r>
            <a:r>
              <a:rPr lang="ja-JP" altLang="en-US" dirty="0">
                <a:solidFill>
                  <a:srgbClr val="604A7B"/>
                </a:solidFill>
              </a:rPr>
              <a:t>”</a:t>
            </a:r>
            <a:endParaRPr altLang="en-US" dirty="0">
              <a:solidFill>
                <a:srgbClr val="604A7B"/>
              </a:solidFill>
            </a:endParaRPr>
          </a:p>
        </p:txBody>
      </p:sp>
      <p:sp>
        <p:nvSpPr>
          <p:cNvPr id="34818" name="Content Placeholder 2">
            <a:extLst>
              <a:ext uri="{FF2B5EF4-FFF2-40B4-BE49-F238E27FC236}">
                <a16:creationId xmlns:a16="http://schemas.microsoft.com/office/drawing/2014/main" id="{AF93C9F4-494A-4DD5-912C-485704EEE739}"/>
              </a:ext>
            </a:extLst>
          </p:cNvPr>
          <p:cNvSpPr>
            <a:spLocks noGrp="1"/>
          </p:cNvSpPr>
          <p:nvPr>
            <p:ph idx="1"/>
          </p:nvPr>
        </p:nvSpPr>
        <p:spPr/>
        <p:txBody>
          <a:bodyPr>
            <a:normAutofit fontScale="92500" lnSpcReduction="10000"/>
          </a:bodyPr>
          <a:lstStyle/>
          <a:p>
            <a:pPr marL="0" indent="0">
              <a:buFont typeface="Wingdings" pitchFamily="2" charset="2"/>
              <a:buNone/>
            </a:pPr>
            <a:r>
              <a:rPr altLang="en-US" sz="2800" dirty="0">
                <a:latin typeface="+mj-lt"/>
              </a:rPr>
              <a:t>Why not? </a:t>
            </a:r>
          </a:p>
          <a:p>
            <a:pPr lvl="1"/>
            <a:r>
              <a:rPr altLang="en-US" sz="2400" dirty="0">
                <a:solidFill>
                  <a:srgbClr val="604A7B"/>
                </a:solidFill>
                <a:latin typeface="+mj-lt"/>
              </a:rPr>
              <a:t>Designers are much more familiar with the interface and with the problems being solved than users.</a:t>
            </a:r>
          </a:p>
          <a:p>
            <a:pPr lvl="1"/>
            <a:r>
              <a:rPr altLang="en-US" sz="2400" dirty="0">
                <a:solidFill>
                  <a:srgbClr val="604A7B"/>
                </a:solidFill>
                <a:latin typeface="+mj-lt"/>
              </a:rPr>
              <a:t>Designers are confident. Users are often fearful.</a:t>
            </a:r>
          </a:p>
          <a:p>
            <a:pPr lvl="1"/>
            <a:r>
              <a:rPr altLang="en-US" sz="2400" dirty="0">
                <a:solidFill>
                  <a:srgbClr val="604A7B"/>
                </a:solidFill>
                <a:latin typeface="+mj-lt"/>
              </a:rPr>
              <a:t>Designers work in settings that are different than the context in which the product may be used.</a:t>
            </a:r>
          </a:p>
          <a:p>
            <a:pPr lvl="1"/>
            <a:r>
              <a:rPr altLang="en-US" sz="2400" dirty="0">
                <a:solidFill>
                  <a:srgbClr val="604A7B"/>
                </a:solidFill>
                <a:latin typeface="+mj-lt"/>
              </a:rPr>
              <a:t>Designers may have different skills than users (e.g., perceptual, cognitive, or domain skills).</a:t>
            </a:r>
          </a:p>
          <a:p>
            <a:pPr lvl="1"/>
            <a:r>
              <a:rPr altLang="en-US" sz="2400" dirty="0">
                <a:solidFill>
                  <a:srgbClr val="604A7B"/>
                </a:solidFill>
                <a:latin typeface="+mj-lt"/>
              </a:rPr>
              <a:t>(from Don Norman)</a:t>
            </a:r>
          </a:p>
        </p:txBody>
      </p:sp>
    </p:spTree>
    <p:extLst>
      <p:ext uri="{BB962C8B-B14F-4D97-AF65-F5344CB8AC3E}">
        <p14:creationId xmlns:p14="http://schemas.microsoft.com/office/powerpoint/2010/main" val="1285797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FB17C56A-8F3B-42E1-A102-CA179C5D5188}"/>
              </a:ext>
            </a:extLst>
          </p:cNvPr>
          <p:cNvSpPr>
            <a:spLocks noGrp="1" noChangeArrowheads="1"/>
          </p:cNvSpPr>
          <p:nvPr>
            <p:ph type="title"/>
          </p:nvPr>
        </p:nvSpPr>
        <p:spPr/>
        <p:txBody>
          <a:bodyPr>
            <a:normAutofit/>
          </a:bodyPr>
          <a:lstStyle/>
          <a:p>
            <a:pPr eaLnBrk="1" hangingPunct="1"/>
            <a:r>
              <a:rPr lang="en-US" altLang="zh-CN" b="1" dirty="0">
                <a:ea typeface="SimSun" panose="02010600030101010101" pitchFamily="2" charset="-122"/>
              </a:rPr>
              <a:t>What is UX?</a:t>
            </a:r>
            <a:endParaRPr lang="zh-CN" altLang="en-US" b="1" dirty="0">
              <a:ea typeface="SimSun" panose="02010600030101010101" pitchFamily="2" charset="-122"/>
            </a:endParaRPr>
          </a:p>
        </p:txBody>
      </p:sp>
      <p:sp>
        <p:nvSpPr>
          <p:cNvPr id="4" name="Date Placeholder 3">
            <a:extLst>
              <a:ext uri="{FF2B5EF4-FFF2-40B4-BE49-F238E27FC236}">
                <a16:creationId xmlns:a16="http://schemas.microsoft.com/office/drawing/2014/main" id="{C12BE7F4-021D-42D5-85C3-97279F07087F}"/>
              </a:ext>
            </a:extLst>
          </p:cNvPr>
          <p:cNvSpPr>
            <a:spLocks noGrp="1"/>
          </p:cNvSpPr>
          <p:nvPr>
            <p:ph type="dt" sz="half" idx="10"/>
          </p:nvPr>
        </p:nvSpPr>
        <p:spPr/>
        <p:txBody>
          <a:bodyPr/>
          <a:lstStyle/>
          <a:p>
            <a:pPr>
              <a:defRPr/>
            </a:pPr>
            <a:r>
              <a:rPr lang="en-US"/>
              <a:t>Bina Nusantara University</a:t>
            </a:r>
          </a:p>
        </p:txBody>
      </p:sp>
      <p:sp>
        <p:nvSpPr>
          <p:cNvPr id="5123" name="Slide Number Placeholder 5">
            <a:extLst>
              <a:ext uri="{FF2B5EF4-FFF2-40B4-BE49-F238E27FC236}">
                <a16:creationId xmlns:a16="http://schemas.microsoft.com/office/drawing/2014/main" id="{E4AA8B1E-0E84-40DB-944B-3B41C0DE22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Interstate" panose="00000400000000000000" pitchFamily="2" charset="0"/>
              </a:defRPr>
            </a:lvl1pPr>
            <a:lvl2pPr marL="742950" indent="-285750">
              <a:spcBef>
                <a:spcPct val="20000"/>
              </a:spcBef>
              <a:buChar char="–"/>
              <a:defRPr sz="2000">
                <a:solidFill>
                  <a:schemeClr val="tx1"/>
                </a:solidFill>
                <a:latin typeface="Interstate" panose="00000400000000000000" pitchFamily="2" charset="0"/>
              </a:defRPr>
            </a:lvl2pPr>
            <a:lvl3pPr marL="1143000" indent="-228600">
              <a:spcBef>
                <a:spcPct val="20000"/>
              </a:spcBef>
              <a:buChar char="•"/>
              <a:defRPr sz="2400">
                <a:solidFill>
                  <a:schemeClr val="tx1"/>
                </a:solidFill>
                <a:latin typeface="Interstate" panose="00000400000000000000" pitchFamily="2" charset="0"/>
              </a:defRPr>
            </a:lvl3pPr>
            <a:lvl4pPr marL="1600200" indent="-228600">
              <a:spcBef>
                <a:spcPct val="20000"/>
              </a:spcBef>
              <a:buChar char="–"/>
              <a:defRPr sz="1600">
                <a:solidFill>
                  <a:schemeClr val="tx1"/>
                </a:solidFill>
                <a:latin typeface="Interstate" panose="00000400000000000000" pitchFamily="2" charset="0"/>
              </a:defRPr>
            </a:lvl4pPr>
            <a:lvl5pPr marL="2057400" indent="-228600">
              <a:spcBef>
                <a:spcPct val="20000"/>
              </a:spcBef>
              <a:buChar char="»"/>
              <a:defRPr sz="1600">
                <a:solidFill>
                  <a:schemeClr val="tx1"/>
                </a:solidFill>
                <a:latin typeface="Interstate" panose="00000400000000000000" pitchFamily="2" charset="0"/>
              </a:defRPr>
            </a:lvl5pPr>
            <a:lvl6pPr marL="2514600" indent="-228600" eaLnBrk="0" fontAlgn="base" hangingPunct="0">
              <a:spcBef>
                <a:spcPct val="20000"/>
              </a:spcBef>
              <a:spcAft>
                <a:spcPct val="0"/>
              </a:spcAft>
              <a:buChar char="»"/>
              <a:defRPr sz="1600">
                <a:solidFill>
                  <a:schemeClr val="tx1"/>
                </a:solidFill>
                <a:latin typeface="Interstate" panose="00000400000000000000" pitchFamily="2" charset="0"/>
              </a:defRPr>
            </a:lvl6pPr>
            <a:lvl7pPr marL="2971800" indent="-228600" eaLnBrk="0" fontAlgn="base" hangingPunct="0">
              <a:spcBef>
                <a:spcPct val="20000"/>
              </a:spcBef>
              <a:spcAft>
                <a:spcPct val="0"/>
              </a:spcAft>
              <a:buChar char="»"/>
              <a:defRPr sz="1600">
                <a:solidFill>
                  <a:schemeClr val="tx1"/>
                </a:solidFill>
                <a:latin typeface="Interstate" panose="00000400000000000000" pitchFamily="2" charset="0"/>
              </a:defRPr>
            </a:lvl7pPr>
            <a:lvl8pPr marL="3429000" indent="-228600" eaLnBrk="0" fontAlgn="base" hangingPunct="0">
              <a:spcBef>
                <a:spcPct val="20000"/>
              </a:spcBef>
              <a:spcAft>
                <a:spcPct val="0"/>
              </a:spcAft>
              <a:buChar char="»"/>
              <a:defRPr sz="1600">
                <a:solidFill>
                  <a:schemeClr val="tx1"/>
                </a:solidFill>
                <a:latin typeface="Interstate" panose="00000400000000000000" pitchFamily="2" charset="0"/>
              </a:defRPr>
            </a:lvl8pPr>
            <a:lvl9pPr marL="3886200" indent="-228600" eaLnBrk="0" fontAlgn="base" hangingPunct="0">
              <a:spcBef>
                <a:spcPct val="20000"/>
              </a:spcBef>
              <a:spcAft>
                <a:spcPct val="0"/>
              </a:spcAft>
              <a:buChar char="»"/>
              <a:defRPr sz="1600">
                <a:solidFill>
                  <a:schemeClr val="tx1"/>
                </a:solidFill>
                <a:latin typeface="Interstate" panose="00000400000000000000" pitchFamily="2" charset="0"/>
              </a:defRPr>
            </a:lvl9pPr>
          </a:lstStyle>
          <a:p>
            <a:pPr>
              <a:spcBef>
                <a:spcPct val="0"/>
              </a:spcBef>
              <a:buFontTx/>
              <a:buNone/>
            </a:pPr>
            <a:fld id="{06015210-B4AB-49CA-B9A3-4199C9A6F117}" type="slidenum">
              <a:rPr lang="en-US" altLang="en-US" sz="1400" smtClean="0"/>
              <a:pPr>
                <a:spcBef>
                  <a:spcPct val="0"/>
                </a:spcBef>
                <a:buFontTx/>
                <a:buNone/>
              </a:pPr>
              <a:t>17</a:t>
            </a:fld>
            <a:endParaRPr lang="en-US" altLang="en-US" sz="1400"/>
          </a:p>
        </p:txBody>
      </p:sp>
      <p:sp>
        <p:nvSpPr>
          <p:cNvPr id="2" name="Tampungan Konten 1">
            <a:extLst>
              <a:ext uri="{FF2B5EF4-FFF2-40B4-BE49-F238E27FC236}">
                <a16:creationId xmlns:a16="http://schemas.microsoft.com/office/drawing/2014/main" id="{7D76CD32-A1DE-4E41-A810-BFB96867A5CA}"/>
              </a:ext>
            </a:extLst>
          </p:cNvPr>
          <p:cNvSpPr>
            <a:spLocks noGrp="1"/>
          </p:cNvSpPr>
          <p:nvPr>
            <p:ph idx="1"/>
          </p:nvPr>
        </p:nvSpPr>
        <p:spPr/>
        <p:txBody>
          <a:bodyPr>
            <a:normAutofit fontScale="92500" lnSpcReduction="20000"/>
          </a:bodyPr>
          <a:lstStyle/>
          <a:p>
            <a:r>
              <a:rPr lang="en-ID" altLang="zh-CN" dirty="0">
                <a:ea typeface="SimSun" panose="02010600030101010101" pitchFamily="2" charset="-122"/>
              </a:rPr>
              <a:t>UX is a skill. It's a practice. It's about where to place a button on a website and how to organize content. It's about how to improve screen and interface design. It's about wireframes, focus groups, and usability studies. </a:t>
            </a:r>
          </a:p>
          <a:p>
            <a:endParaRPr lang="en-US" altLang="zh-CN" dirty="0">
              <a:ea typeface="SimSun" panose="02010600030101010101" pitchFamily="2" charset="-122"/>
            </a:endParaRPr>
          </a:p>
          <a:p>
            <a:r>
              <a:rPr lang="en-ID" altLang="zh-CN" dirty="0">
                <a:ea typeface="SimSun" panose="02010600030101010101" pitchFamily="2" charset="-122"/>
              </a:rPr>
              <a:t>UX is also about collaboration. It's about solving problems and finding solutions. UX is about looking at the world with a unique perspective and a unique mindset. UX is also about focusing on the right people at the right time, including customers, end users and also stakeholders whose business goals and objectives are directly related to UX decisions. </a:t>
            </a:r>
            <a:endParaRPr lang="en-US" altLang="zh-CN" dirty="0">
              <a:ea typeface="SimSun" panose="02010600030101010101" pitchFamily="2" charset="-122"/>
            </a:endParaRPr>
          </a:p>
          <a:p>
            <a:endParaRPr lang="en-ID" dirty="0"/>
          </a:p>
        </p:txBody>
      </p:sp>
      <p:sp>
        <p:nvSpPr>
          <p:cNvPr id="5125" name="Rectangle 3">
            <a:extLst>
              <a:ext uri="{FF2B5EF4-FFF2-40B4-BE49-F238E27FC236}">
                <a16:creationId xmlns:a16="http://schemas.microsoft.com/office/drawing/2014/main" id="{1A896204-A54F-4034-8831-6E6B13321B58}"/>
              </a:ext>
            </a:extLst>
          </p:cNvPr>
          <p:cNvSpPr>
            <a:spLocks noGrp="1" noChangeArrowheads="1"/>
          </p:cNvSpPr>
          <p:nvPr>
            <p:ph type="subTitle" idx="13"/>
          </p:nvPr>
        </p:nvSpPr>
        <p:spPr/>
        <p:txBody>
          <a:bodyPr>
            <a:normAutofit/>
          </a:bodyPr>
          <a:lstStyle/>
          <a:p>
            <a:pPr algn="l" eaLnBrk="1" hangingPunct="1"/>
            <a:endParaRPr lang="en-US" altLang="zh-CN" dirty="0">
              <a:ea typeface="SimSun" panose="02010600030101010101" pitchFamily="2" charset="-122"/>
            </a:endParaRPr>
          </a:p>
        </p:txBody>
      </p:sp>
    </p:spTree>
    <p:extLst>
      <p:ext uri="{BB962C8B-B14F-4D97-AF65-F5344CB8AC3E}">
        <p14:creationId xmlns:p14="http://schemas.microsoft.com/office/powerpoint/2010/main" val="1937857990"/>
      </p:ext>
    </p:extLst>
  </p:cSld>
  <p:clrMapOvr>
    <a:masterClrMapping/>
  </p:clrMapOvr>
  <p:transition>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7EB3B81-1951-4D1F-8384-D984D6123317}"/>
              </a:ext>
            </a:extLst>
          </p:cNvPr>
          <p:cNvSpPr>
            <a:spLocks noGrp="1"/>
          </p:cNvSpPr>
          <p:nvPr>
            <p:ph type="title"/>
          </p:nvPr>
        </p:nvSpPr>
        <p:spPr/>
        <p:txBody>
          <a:bodyPr/>
          <a:lstStyle/>
          <a:p>
            <a:r>
              <a:rPr lang="en-US" dirty="0"/>
              <a:t>Look at the video</a:t>
            </a:r>
            <a:endParaRPr lang="en-ID" dirty="0"/>
          </a:p>
        </p:txBody>
      </p:sp>
      <p:sp>
        <p:nvSpPr>
          <p:cNvPr id="4" name="Tampungan Tanggal 3">
            <a:extLst>
              <a:ext uri="{FF2B5EF4-FFF2-40B4-BE49-F238E27FC236}">
                <a16:creationId xmlns:a16="http://schemas.microsoft.com/office/drawing/2014/main" id="{3D7A2225-A1B6-4D07-86DC-6F79397B5C5F}"/>
              </a:ext>
            </a:extLst>
          </p:cNvPr>
          <p:cNvSpPr>
            <a:spLocks noGrp="1"/>
          </p:cNvSpPr>
          <p:nvPr>
            <p:ph type="dt" sz="half" idx="10"/>
          </p:nvPr>
        </p:nvSpPr>
        <p:spPr/>
        <p:txBody>
          <a:bodyPr/>
          <a:lstStyle/>
          <a:p>
            <a:pPr>
              <a:defRPr/>
            </a:pPr>
            <a:r>
              <a:rPr lang="en-US"/>
              <a:t>Bina Nusantara University</a:t>
            </a:r>
          </a:p>
        </p:txBody>
      </p:sp>
      <p:sp>
        <p:nvSpPr>
          <p:cNvPr id="5" name="Tampungan Nomor Slide 4">
            <a:extLst>
              <a:ext uri="{FF2B5EF4-FFF2-40B4-BE49-F238E27FC236}">
                <a16:creationId xmlns:a16="http://schemas.microsoft.com/office/drawing/2014/main" id="{A4B888AB-37C2-4356-B3FB-3705E6120A1E}"/>
              </a:ext>
            </a:extLst>
          </p:cNvPr>
          <p:cNvSpPr>
            <a:spLocks noGrp="1"/>
          </p:cNvSpPr>
          <p:nvPr>
            <p:ph type="sldNum" sz="quarter" idx="12"/>
          </p:nvPr>
        </p:nvSpPr>
        <p:spPr/>
        <p:txBody>
          <a:bodyPr/>
          <a:lstStyle/>
          <a:p>
            <a:pPr>
              <a:defRPr/>
            </a:pPr>
            <a:fld id="{32FD592B-807E-4124-9ECD-95828341B267}" type="slidenum">
              <a:rPr lang="en-US" smtClean="0"/>
              <a:pPr>
                <a:defRPr/>
              </a:pPr>
              <a:t>18</a:t>
            </a:fld>
            <a:endParaRPr lang="en-US"/>
          </a:p>
        </p:txBody>
      </p:sp>
      <p:pic>
        <p:nvPicPr>
          <p:cNvPr id="6" name="videoplayback">
            <a:hlinkClick r:id="" action="ppaction://media"/>
            <a:extLst>
              <a:ext uri="{FF2B5EF4-FFF2-40B4-BE49-F238E27FC236}">
                <a16:creationId xmlns:a16="http://schemas.microsoft.com/office/drawing/2014/main" id="{26D890C3-792C-4669-954A-657AED3FE6A6}"/>
              </a:ext>
            </a:extLst>
          </p:cNvPr>
          <p:cNvPicPr>
            <a:picLocks noRot="1" noChangeAspect="1"/>
          </p:cNvPicPr>
          <p:nvPr>
            <a:videoFile r:link="rId1"/>
          </p:nvPr>
        </p:nvPicPr>
        <p:blipFill>
          <a:blip r:embed="rId3"/>
          <a:stretch>
            <a:fillRect/>
          </a:stretch>
        </p:blipFill>
        <p:spPr>
          <a:xfrm>
            <a:off x="2519772" y="2362200"/>
            <a:ext cx="5266928" cy="3950196"/>
          </a:xfrm>
          <a:prstGeom prst="rect">
            <a:avLst/>
          </a:prstGeom>
        </p:spPr>
      </p:pic>
      <p:sp>
        <p:nvSpPr>
          <p:cNvPr id="3" name="Persegi Panjang 2">
            <a:extLst>
              <a:ext uri="{FF2B5EF4-FFF2-40B4-BE49-F238E27FC236}">
                <a16:creationId xmlns:a16="http://schemas.microsoft.com/office/drawing/2014/main" id="{DF3A58F9-1221-4177-BDFF-C3FAE4767488}"/>
              </a:ext>
            </a:extLst>
          </p:cNvPr>
          <p:cNvSpPr/>
          <p:nvPr/>
        </p:nvSpPr>
        <p:spPr>
          <a:xfrm>
            <a:off x="2362200" y="6312396"/>
            <a:ext cx="6019800" cy="369332"/>
          </a:xfrm>
          <a:prstGeom prst="rect">
            <a:avLst/>
          </a:prstGeom>
        </p:spPr>
        <p:txBody>
          <a:bodyPr wrap="square">
            <a:spAutoFit/>
          </a:bodyPr>
          <a:lstStyle/>
          <a:p>
            <a:r>
              <a:rPr lang="en-ID" dirty="0"/>
              <a:t>Source: https://www.youtube.com/watch?v=2lXh2n0aPyw</a:t>
            </a:r>
          </a:p>
        </p:txBody>
      </p:sp>
    </p:spTree>
    <p:extLst>
      <p:ext uri="{BB962C8B-B14F-4D97-AF65-F5344CB8AC3E}">
        <p14:creationId xmlns:p14="http://schemas.microsoft.com/office/powerpoint/2010/main" val="9709630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088922-1728-4418-AA80-0E5ACCEBE7F7}"/>
              </a:ext>
            </a:extLst>
          </p:cNvPr>
          <p:cNvSpPr>
            <a:spLocks noGrp="1"/>
          </p:cNvSpPr>
          <p:nvPr>
            <p:ph type="title"/>
          </p:nvPr>
        </p:nvSpPr>
        <p:spPr/>
        <p:txBody>
          <a:bodyPr/>
          <a:lstStyle/>
          <a:p>
            <a:r>
              <a:rPr lang="en-US" dirty="0"/>
              <a:t>Creating UX for apps, web and game?</a:t>
            </a:r>
            <a:endParaRPr lang="en-ID" dirty="0"/>
          </a:p>
        </p:txBody>
      </p:sp>
      <p:sp>
        <p:nvSpPr>
          <p:cNvPr id="3" name="Tampungan Konten 2">
            <a:extLst>
              <a:ext uri="{FF2B5EF4-FFF2-40B4-BE49-F238E27FC236}">
                <a16:creationId xmlns:a16="http://schemas.microsoft.com/office/drawing/2014/main" id="{C72D7E91-9CC8-47F2-8FCC-3DEE4E1A6A45}"/>
              </a:ext>
            </a:extLst>
          </p:cNvPr>
          <p:cNvSpPr>
            <a:spLocks noGrp="1"/>
          </p:cNvSpPr>
          <p:nvPr>
            <p:ph idx="1"/>
          </p:nvPr>
        </p:nvSpPr>
        <p:spPr>
          <a:xfrm>
            <a:off x="914400" y="2676905"/>
            <a:ext cx="8229600" cy="3589883"/>
          </a:xfrm>
        </p:spPr>
        <p:txBody>
          <a:bodyPr>
            <a:normAutofit fontScale="85000" lnSpcReduction="10000"/>
          </a:bodyPr>
          <a:lstStyle/>
          <a:p>
            <a:pPr marL="0" indent="0">
              <a:buNone/>
            </a:pPr>
            <a:r>
              <a:rPr lang="en-US" sz="2000" dirty="0"/>
              <a:t>Usually developer of non game approaches are:</a:t>
            </a:r>
          </a:p>
          <a:p>
            <a:pPr lvl="1"/>
            <a:r>
              <a:rPr lang="en-ID" sz="1800" b="1" dirty="0"/>
              <a:t>transparent</a:t>
            </a:r>
            <a:r>
              <a:rPr lang="en-ID" sz="1800" dirty="0"/>
              <a:t>, so that the user needs to think as little as possible</a:t>
            </a:r>
          </a:p>
          <a:p>
            <a:pPr lvl="1"/>
            <a:r>
              <a:rPr lang="en-ID" sz="1800" b="1" dirty="0" err="1"/>
              <a:t>affordant</a:t>
            </a:r>
            <a:r>
              <a:rPr lang="en-ID" sz="1800" dirty="0"/>
              <a:t>, so that the user knows what possibilities it offers</a:t>
            </a:r>
          </a:p>
          <a:p>
            <a:pPr lvl="1"/>
            <a:r>
              <a:rPr lang="en-ID" sz="1800" b="1" dirty="0"/>
              <a:t>scalable</a:t>
            </a:r>
            <a:r>
              <a:rPr lang="en-ID" sz="1800" dirty="0"/>
              <a:t>, so that it unfolds as the user develops skills</a:t>
            </a:r>
          </a:p>
          <a:p>
            <a:pPr lvl="1"/>
            <a:r>
              <a:rPr lang="en-ID" sz="1800" b="1" dirty="0"/>
              <a:t>feedback-rich</a:t>
            </a:r>
            <a:r>
              <a:rPr lang="en-ID" sz="1800" dirty="0"/>
              <a:t>, so that the user knows when they did something</a:t>
            </a:r>
          </a:p>
          <a:p>
            <a:pPr lvl="1"/>
            <a:r>
              <a:rPr lang="en-ID" sz="1800" b="1" dirty="0"/>
              <a:t>constraining</a:t>
            </a:r>
            <a:r>
              <a:rPr lang="en-ID" sz="1800" dirty="0"/>
              <a:t>, so that the user can’t do things that get them in trouble</a:t>
            </a:r>
            <a:endParaRPr lang="en-US" sz="1800" dirty="0"/>
          </a:p>
          <a:p>
            <a:pPr marL="0" indent="0">
              <a:buNone/>
            </a:pPr>
            <a:endParaRPr lang="en-US" dirty="0"/>
          </a:p>
          <a:p>
            <a:pPr marL="0" indent="0">
              <a:buNone/>
            </a:pPr>
            <a:r>
              <a:rPr lang="en-US" sz="2000" dirty="0"/>
              <a:t>While game developer did:</a:t>
            </a:r>
          </a:p>
          <a:p>
            <a:pPr lvl="1"/>
            <a:r>
              <a:rPr lang="en-ID" sz="1600" b="1" dirty="0"/>
              <a:t>challenging</a:t>
            </a:r>
            <a:r>
              <a:rPr lang="en-ID" sz="1600" dirty="0"/>
              <a:t>. Often, we want the game to make the user think a </a:t>
            </a:r>
            <a:r>
              <a:rPr lang="en-ID" sz="1600" i="1" dirty="0"/>
              <a:t>lot</a:t>
            </a:r>
            <a:r>
              <a:rPr lang="en-ID" sz="1600" dirty="0"/>
              <a:t>.</a:t>
            </a:r>
          </a:p>
          <a:p>
            <a:pPr lvl="1"/>
            <a:r>
              <a:rPr lang="en-ID" sz="1600" b="1" dirty="0"/>
              <a:t>explorable</a:t>
            </a:r>
            <a:r>
              <a:rPr lang="en-ID" sz="1600" dirty="0"/>
              <a:t>. We usually want the user to think there are always more possibilities in there.</a:t>
            </a:r>
          </a:p>
          <a:p>
            <a:pPr lvl="1"/>
            <a:r>
              <a:rPr lang="en-ID" sz="1600" b="1" dirty="0"/>
              <a:t>scalable</a:t>
            </a:r>
            <a:r>
              <a:rPr lang="en-ID" sz="1600" dirty="0"/>
              <a:t>, so that players learn better play as they play.</a:t>
            </a:r>
          </a:p>
          <a:p>
            <a:pPr lvl="1"/>
            <a:r>
              <a:rPr lang="en-ID" sz="1600" b="1" dirty="0"/>
              <a:t>crazy juicy</a:t>
            </a:r>
            <a:r>
              <a:rPr lang="en-ID" sz="1600" dirty="0"/>
              <a:t>, so that players are captivated by spectacle, well beyond the needs of feedback from a UX perspective</a:t>
            </a:r>
          </a:p>
          <a:p>
            <a:pPr lvl="1"/>
            <a:r>
              <a:rPr lang="en-ID" sz="1600" b="1" dirty="0"/>
              <a:t>inviting of error</a:t>
            </a:r>
            <a:r>
              <a:rPr lang="en-ID" sz="1600" dirty="0"/>
              <a:t>. We want players to learn through mistakes.</a:t>
            </a:r>
          </a:p>
          <a:p>
            <a:pPr marL="0" indent="0">
              <a:buNone/>
            </a:pPr>
            <a:endParaRPr lang="en-US" sz="1800" dirty="0"/>
          </a:p>
        </p:txBody>
      </p:sp>
      <p:sp>
        <p:nvSpPr>
          <p:cNvPr id="4" name="Tampungan Tanggal 3">
            <a:extLst>
              <a:ext uri="{FF2B5EF4-FFF2-40B4-BE49-F238E27FC236}">
                <a16:creationId xmlns:a16="http://schemas.microsoft.com/office/drawing/2014/main" id="{F8FA2111-5B4A-4AB3-A86D-4AAC21B61FC2}"/>
              </a:ext>
            </a:extLst>
          </p:cNvPr>
          <p:cNvSpPr>
            <a:spLocks noGrp="1"/>
          </p:cNvSpPr>
          <p:nvPr>
            <p:ph type="dt" sz="half" idx="10"/>
          </p:nvPr>
        </p:nvSpPr>
        <p:spPr/>
        <p:txBody>
          <a:bodyPr/>
          <a:lstStyle/>
          <a:p>
            <a:pPr>
              <a:defRPr/>
            </a:pPr>
            <a:r>
              <a:rPr lang="en-US" dirty="0"/>
              <a:t>Bina Nusantara University</a:t>
            </a:r>
          </a:p>
        </p:txBody>
      </p:sp>
      <p:sp>
        <p:nvSpPr>
          <p:cNvPr id="5" name="Tampungan Nomor Slide 4">
            <a:extLst>
              <a:ext uri="{FF2B5EF4-FFF2-40B4-BE49-F238E27FC236}">
                <a16:creationId xmlns:a16="http://schemas.microsoft.com/office/drawing/2014/main" id="{1EC3DC75-1363-436B-AC35-EDC04F0277BE}"/>
              </a:ext>
            </a:extLst>
          </p:cNvPr>
          <p:cNvSpPr>
            <a:spLocks noGrp="1"/>
          </p:cNvSpPr>
          <p:nvPr>
            <p:ph type="sldNum" sz="quarter" idx="12"/>
          </p:nvPr>
        </p:nvSpPr>
        <p:spPr/>
        <p:txBody>
          <a:bodyPr/>
          <a:lstStyle/>
          <a:p>
            <a:pPr>
              <a:defRPr/>
            </a:pPr>
            <a:fld id="{32FD592B-807E-4124-9ECD-95828341B267}" type="slidenum">
              <a:rPr lang="en-US" smtClean="0"/>
              <a:pPr>
                <a:defRPr/>
              </a:pPr>
              <a:t>19</a:t>
            </a:fld>
            <a:endParaRPr lang="en-US"/>
          </a:p>
        </p:txBody>
      </p:sp>
    </p:spTree>
    <p:extLst>
      <p:ext uri="{BB962C8B-B14F-4D97-AF65-F5344CB8AC3E}">
        <p14:creationId xmlns:p14="http://schemas.microsoft.com/office/powerpoint/2010/main" val="104148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r>
              <a:rPr lang="en-US" sz="2400" dirty="0"/>
              <a:t>These slides have been adapted from:</a:t>
            </a:r>
            <a:br>
              <a:rPr lang="en-US" sz="2400" dirty="0"/>
            </a:br>
            <a:br>
              <a:rPr lang="en-US" sz="2400" dirty="0"/>
            </a:br>
            <a:r>
              <a:rPr lang="en-US" sz="2400" dirty="0"/>
              <a:t>Julie A. Kientz (2014). User Experience Design, University of Washington.</a:t>
            </a:r>
            <a:br>
              <a:rPr lang="en-US" sz="2400" dirty="0"/>
            </a:b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1FCB-364C-490B-8A1E-5CC2FAB74CD3}"/>
              </a:ext>
            </a:extLst>
          </p:cNvPr>
          <p:cNvSpPr>
            <a:spLocks noGrp="1"/>
          </p:cNvSpPr>
          <p:nvPr>
            <p:ph type="title"/>
          </p:nvPr>
        </p:nvSpPr>
        <p:spPr/>
        <p:txBody>
          <a:bodyPr/>
          <a:lstStyle/>
          <a:p>
            <a:pPr>
              <a:defRPr/>
            </a:pPr>
            <a:r>
              <a:rPr dirty="0">
                <a:ea typeface="+mj-ea"/>
              </a:rPr>
              <a:t>Design Process?</a:t>
            </a:r>
          </a:p>
        </p:txBody>
      </p:sp>
      <p:sp>
        <p:nvSpPr>
          <p:cNvPr id="48130" name="Content Placeholder 2">
            <a:extLst>
              <a:ext uri="{FF2B5EF4-FFF2-40B4-BE49-F238E27FC236}">
                <a16:creationId xmlns:a16="http://schemas.microsoft.com/office/drawing/2014/main" id="{70659306-6F2E-497E-A3AE-ECE8E0919D30}"/>
              </a:ext>
            </a:extLst>
          </p:cNvPr>
          <p:cNvSpPr>
            <a:spLocks noGrp="1"/>
          </p:cNvSpPr>
          <p:nvPr>
            <p:ph idx="1"/>
          </p:nvPr>
        </p:nvSpPr>
        <p:spPr/>
        <p:txBody>
          <a:bodyPr/>
          <a:lstStyle/>
          <a:p>
            <a:endParaRPr altLang="en-US">
              <a:latin typeface="Calibri" panose="020F0502020204030204" pitchFamily="34" charset="0"/>
            </a:endParaRPr>
          </a:p>
        </p:txBody>
      </p:sp>
      <p:pic>
        <p:nvPicPr>
          <p:cNvPr id="48131" name="Picture 2">
            <a:extLst>
              <a:ext uri="{FF2B5EF4-FFF2-40B4-BE49-F238E27FC236}">
                <a16:creationId xmlns:a16="http://schemas.microsoft.com/office/drawing/2014/main" id="{C24F394C-2A26-4AFF-8CE4-1F183E5A9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7135601" cy="38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BB9B5FE-FE4E-4F6A-84DA-CD460AF35EF4}"/>
              </a:ext>
            </a:extLst>
          </p:cNvPr>
          <p:cNvSpPr txBox="1">
            <a:spLocks noChangeArrowheads="1"/>
          </p:cNvSpPr>
          <p:nvPr/>
        </p:nvSpPr>
        <p:spPr bwMode="auto">
          <a:xfrm>
            <a:off x="3610662" y="4800600"/>
            <a:ext cx="2200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solidFill>
                  <a:srgbClr val="FF0000"/>
                </a:solidFill>
                <a:cs typeface="Arial" panose="020B0604020202020204" pitchFamily="34" charset="0"/>
              </a:rPr>
              <a:t>NO!  WRONG!</a:t>
            </a:r>
          </a:p>
        </p:txBody>
      </p:sp>
    </p:spTree>
    <p:extLst>
      <p:ext uri="{BB962C8B-B14F-4D97-AF65-F5344CB8AC3E}">
        <p14:creationId xmlns:p14="http://schemas.microsoft.com/office/powerpoint/2010/main" val="121116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0664-92B8-4DB9-B0A8-A9B1A6375756}"/>
              </a:ext>
            </a:extLst>
          </p:cNvPr>
          <p:cNvSpPr>
            <a:spLocks noGrp="1"/>
          </p:cNvSpPr>
          <p:nvPr>
            <p:ph type="title"/>
          </p:nvPr>
        </p:nvSpPr>
        <p:spPr/>
        <p:txBody>
          <a:bodyPr/>
          <a:lstStyle/>
          <a:p>
            <a:pPr>
              <a:defRPr/>
            </a:pPr>
            <a:r>
              <a:rPr dirty="0">
                <a:ea typeface="+mj-ea"/>
              </a:rPr>
              <a:t>Design Requires Iteration</a:t>
            </a:r>
          </a:p>
        </p:txBody>
      </p:sp>
      <p:sp>
        <p:nvSpPr>
          <p:cNvPr id="49154" name="Content Placeholder 2">
            <a:extLst>
              <a:ext uri="{FF2B5EF4-FFF2-40B4-BE49-F238E27FC236}">
                <a16:creationId xmlns:a16="http://schemas.microsoft.com/office/drawing/2014/main" id="{CDABABDE-566A-4AC8-8FBB-E23EE798403C}"/>
              </a:ext>
            </a:extLst>
          </p:cNvPr>
          <p:cNvSpPr>
            <a:spLocks noGrp="1"/>
          </p:cNvSpPr>
          <p:nvPr>
            <p:ph idx="1"/>
          </p:nvPr>
        </p:nvSpPr>
        <p:spPr/>
        <p:txBody>
          <a:bodyPr/>
          <a:lstStyle/>
          <a:p>
            <a:endParaRPr altLang="en-US">
              <a:latin typeface="Calibri" panose="020F0502020204030204" pitchFamily="34" charset="0"/>
            </a:endParaRPr>
          </a:p>
        </p:txBody>
      </p:sp>
      <p:pic>
        <p:nvPicPr>
          <p:cNvPr id="49155" name="Picture 2">
            <a:extLst>
              <a:ext uri="{FF2B5EF4-FFF2-40B4-BE49-F238E27FC236}">
                <a16:creationId xmlns:a16="http://schemas.microsoft.com/office/drawing/2014/main" id="{678B2E43-5162-4D2B-BA36-E1B8B42E1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7467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46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A470264-458E-4E26-B23B-B3BF771B5ED6}"/>
              </a:ext>
            </a:extLst>
          </p:cNvPr>
          <p:cNvSpPr>
            <a:spLocks noGrp="1"/>
          </p:cNvSpPr>
          <p:nvPr>
            <p:ph type="title"/>
          </p:nvPr>
        </p:nvSpPr>
        <p:spPr/>
        <p:txBody>
          <a:bodyPr/>
          <a:lstStyle/>
          <a:p>
            <a:r>
              <a:rPr lang="en-US" dirty="0"/>
              <a:t>Beyond Usability</a:t>
            </a:r>
            <a:endParaRPr lang="en-ID" dirty="0"/>
          </a:p>
        </p:txBody>
      </p:sp>
      <p:sp>
        <p:nvSpPr>
          <p:cNvPr id="4" name="Persegi Panjang 3">
            <a:extLst>
              <a:ext uri="{FF2B5EF4-FFF2-40B4-BE49-F238E27FC236}">
                <a16:creationId xmlns:a16="http://schemas.microsoft.com/office/drawing/2014/main" id="{07A6D82B-37DE-4920-B27E-11007FFB74CB}"/>
              </a:ext>
            </a:extLst>
          </p:cNvPr>
          <p:cNvSpPr/>
          <p:nvPr/>
        </p:nvSpPr>
        <p:spPr>
          <a:xfrm>
            <a:off x="1621226" y="2644688"/>
            <a:ext cx="7065573" cy="646331"/>
          </a:xfrm>
          <a:prstGeom prst="rect">
            <a:avLst/>
          </a:prstGeom>
        </p:spPr>
        <p:txBody>
          <a:bodyPr wrap="square">
            <a:spAutoFit/>
          </a:bodyPr>
          <a:lstStyle/>
          <a:p>
            <a:r>
              <a:rPr lang="en-ID" i="1" dirty="0">
                <a:latin typeface="ChaparralPro-Italic"/>
              </a:rPr>
              <a:t>It wasn’t a focus on usability that made this a great experience. It was psychology.</a:t>
            </a:r>
            <a:endParaRPr lang="en-ID" dirty="0"/>
          </a:p>
        </p:txBody>
      </p:sp>
      <p:pic>
        <p:nvPicPr>
          <p:cNvPr id="5" name="Gambar 4">
            <a:extLst>
              <a:ext uri="{FF2B5EF4-FFF2-40B4-BE49-F238E27FC236}">
                <a16:creationId xmlns:a16="http://schemas.microsoft.com/office/drawing/2014/main" id="{A81C4CFB-6D0B-47A7-86F5-606BB95943D3}"/>
              </a:ext>
            </a:extLst>
          </p:cNvPr>
          <p:cNvPicPr>
            <a:picLocks noChangeAspect="1"/>
          </p:cNvPicPr>
          <p:nvPr/>
        </p:nvPicPr>
        <p:blipFill>
          <a:blip r:embed="rId2"/>
          <a:stretch>
            <a:fillRect/>
          </a:stretch>
        </p:blipFill>
        <p:spPr>
          <a:xfrm>
            <a:off x="3019636" y="3505200"/>
            <a:ext cx="4267200" cy="2847163"/>
          </a:xfrm>
          <a:prstGeom prst="rect">
            <a:avLst/>
          </a:prstGeom>
        </p:spPr>
      </p:pic>
    </p:spTree>
    <p:extLst>
      <p:ext uri="{BB962C8B-B14F-4D97-AF65-F5344CB8AC3E}">
        <p14:creationId xmlns:p14="http://schemas.microsoft.com/office/powerpoint/2010/main" val="216587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3020D0-110C-4F19-B6EA-99ADFB087B3F}"/>
              </a:ext>
            </a:extLst>
          </p:cNvPr>
          <p:cNvSpPr>
            <a:spLocks noGrp="1"/>
          </p:cNvSpPr>
          <p:nvPr>
            <p:ph type="title"/>
          </p:nvPr>
        </p:nvSpPr>
        <p:spPr/>
        <p:txBody>
          <a:bodyPr/>
          <a:lstStyle/>
          <a:p>
            <a:r>
              <a:rPr lang="en-ID" dirty="0"/>
              <a:t>it’s All About Experiences</a:t>
            </a:r>
          </a:p>
        </p:txBody>
      </p:sp>
      <p:sp>
        <p:nvSpPr>
          <p:cNvPr id="3" name="Tampungan Konten 2">
            <a:extLst>
              <a:ext uri="{FF2B5EF4-FFF2-40B4-BE49-F238E27FC236}">
                <a16:creationId xmlns:a16="http://schemas.microsoft.com/office/drawing/2014/main" id="{27851D74-F59D-4EA4-A52B-241FD34CAF4E}"/>
              </a:ext>
            </a:extLst>
          </p:cNvPr>
          <p:cNvSpPr>
            <a:spLocks noGrp="1"/>
          </p:cNvSpPr>
          <p:nvPr>
            <p:ph idx="1"/>
          </p:nvPr>
        </p:nvSpPr>
        <p:spPr/>
        <p:txBody>
          <a:bodyPr/>
          <a:lstStyle/>
          <a:p>
            <a:pPr marL="0" indent="0">
              <a:buNone/>
            </a:pPr>
            <a:r>
              <a:rPr lang="en-ID" b="1" i="1" dirty="0"/>
              <a:t>Functional</a:t>
            </a:r>
          </a:p>
          <a:p>
            <a:pPr marL="0" indent="0">
              <a:buNone/>
            </a:pPr>
            <a:r>
              <a:rPr lang="en-ID" dirty="0"/>
              <a:t>ideas typically start off as </a:t>
            </a:r>
            <a:r>
              <a:rPr lang="en-ID" i="1" dirty="0"/>
              <a:t>functional </a:t>
            </a:r>
            <a:r>
              <a:rPr lang="en-ID" dirty="0"/>
              <a:t>solutions to a problem—something </a:t>
            </a:r>
            <a:r>
              <a:rPr lang="en-ID" i="1" dirty="0"/>
              <a:t>useful</a:t>
            </a:r>
            <a:r>
              <a:rPr lang="en-ID" dirty="0"/>
              <a:t>. Think of the first Motorola cell phone. sure, it was a brick, but it allowed you to make calls untethered to a fixed spot! every new technological innovation starts at a functional level.</a:t>
            </a:r>
          </a:p>
        </p:txBody>
      </p:sp>
      <p:sp>
        <p:nvSpPr>
          <p:cNvPr id="4" name="Subjudul 3">
            <a:extLst>
              <a:ext uri="{FF2B5EF4-FFF2-40B4-BE49-F238E27FC236}">
                <a16:creationId xmlns:a16="http://schemas.microsoft.com/office/drawing/2014/main" id="{149C911A-D6AE-4B87-8601-54ED598F5AA3}"/>
              </a:ext>
            </a:extLst>
          </p:cNvPr>
          <p:cNvSpPr>
            <a:spLocks noGrp="1"/>
          </p:cNvSpPr>
          <p:nvPr>
            <p:ph type="subTitle" idx="13"/>
          </p:nvPr>
        </p:nvSpPr>
        <p:spPr/>
        <p:txBody>
          <a:bodyPr/>
          <a:lstStyle/>
          <a:p>
            <a:r>
              <a:rPr lang="en-ID" b="0" dirty="0"/>
              <a:t>product maturity continuum</a:t>
            </a:r>
            <a:endParaRPr lang="en-ID" dirty="0"/>
          </a:p>
        </p:txBody>
      </p:sp>
    </p:spTree>
    <p:extLst>
      <p:ext uri="{BB962C8B-B14F-4D97-AF65-F5344CB8AC3E}">
        <p14:creationId xmlns:p14="http://schemas.microsoft.com/office/powerpoint/2010/main" val="335304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3020D0-110C-4F19-B6EA-99ADFB087B3F}"/>
              </a:ext>
            </a:extLst>
          </p:cNvPr>
          <p:cNvSpPr>
            <a:spLocks noGrp="1"/>
          </p:cNvSpPr>
          <p:nvPr>
            <p:ph type="title"/>
          </p:nvPr>
        </p:nvSpPr>
        <p:spPr/>
        <p:txBody>
          <a:bodyPr/>
          <a:lstStyle/>
          <a:p>
            <a:r>
              <a:rPr lang="en-ID" dirty="0"/>
              <a:t>it’s All About Experiences</a:t>
            </a:r>
          </a:p>
        </p:txBody>
      </p:sp>
      <p:sp>
        <p:nvSpPr>
          <p:cNvPr id="3" name="Tampungan Konten 2">
            <a:extLst>
              <a:ext uri="{FF2B5EF4-FFF2-40B4-BE49-F238E27FC236}">
                <a16:creationId xmlns:a16="http://schemas.microsoft.com/office/drawing/2014/main" id="{27851D74-F59D-4EA4-A52B-241FD34CAF4E}"/>
              </a:ext>
            </a:extLst>
          </p:cNvPr>
          <p:cNvSpPr>
            <a:spLocks noGrp="1"/>
          </p:cNvSpPr>
          <p:nvPr>
            <p:ph idx="1"/>
          </p:nvPr>
        </p:nvSpPr>
        <p:spPr/>
        <p:txBody>
          <a:bodyPr>
            <a:normAutofit/>
          </a:bodyPr>
          <a:lstStyle/>
          <a:p>
            <a:pPr marL="0" indent="0">
              <a:buNone/>
            </a:pPr>
            <a:r>
              <a:rPr lang="en-ID" b="1" i="1" dirty="0"/>
              <a:t>Reliable</a:t>
            </a:r>
          </a:p>
          <a:p>
            <a:pPr marL="0" indent="0">
              <a:buNone/>
            </a:pPr>
            <a:r>
              <a:rPr lang="en-ID" dirty="0"/>
              <a:t>From there, things have to be </a:t>
            </a:r>
            <a:r>
              <a:rPr lang="en-ID" i="1" dirty="0"/>
              <a:t>reliable</a:t>
            </a:r>
            <a:r>
              <a:rPr lang="en-ID" dirty="0"/>
              <a:t>. This can be reliability of the service (five nines uptime?) as well as integrity of the data. if </a:t>
            </a:r>
            <a:r>
              <a:rPr lang="en-ID" dirty="0" err="1"/>
              <a:t>i</a:t>
            </a:r>
            <a:r>
              <a:rPr lang="en-ID" dirty="0"/>
              <a:t> purchase tickets on a travel site, the ticket prices need to be current and reliable. if </a:t>
            </a:r>
            <a:r>
              <a:rPr lang="en-ID" dirty="0" err="1"/>
              <a:t>i</a:t>
            </a:r>
            <a:r>
              <a:rPr lang="en-ID" dirty="0"/>
              <a:t> host with a site, I need to know my data is backed up and accessible at all times. This is reliability. When sites fail at reliability, especially where personal data is involved, little else matters.</a:t>
            </a:r>
          </a:p>
        </p:txBody>
      </p:sp>
      <p:sp>
        <p:nvSpPr>
          <p:cNvPr id="4" name="Subjudul 3">
            <a:extLst>
              <a:ext uri="{FF2B5EF4-FFF2-40B4-BE49-F238E27FC236}">
                <a16:creationId xmlns:a16="http://schemas.microsoft.com/office/drawing/2014/main" id="{149C911A-D6AE-4B87-8601-54ED598F5AA3}"/>
              </a:ext>
            </a:extLst>
          </p:cNvPr>
          <p:cNvSpPr>
            <a:spLocks noGrp="1"/>
          </p:cNvSpPr>
          <p:nvPr>
            <p:ph type="subTitle" idx="13"/>
          </p:nvPr>
        </p:nvSpPr>
        <p:spPr/>
        <p:txBody>
          <a:bodyPr/>
          <a:lstStyle/>
          <a:p>
            <a:r>
              <a:rPr lang="en-ID" b="0" dirty="0"/>
              <a:t>product maturity continuum</a:t>
            </a:r>
            <a:endParaRPr lang="en-ID" dirty="0"/>
          </a:p>
        </p:txBody>
      </p:sp>
    </p:spTree>
    <p:extLst>
      <p:ext uri="{BB962C8B-B14F-4D97-AF65-F5344CB8AC3E}">
        <p14:creationId xmlns:p14="http://schemas.microsoft.com/office/powerpoint/2010/main" val="52606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3020D0-110C-4F19-B6EA-99ADFB087B3F}"/>
              </a:ext>
            </a:extLst>
          </p:cNvPr>
          <p:cNvSpPr>
            <a:spLocks noGrp="1"/>
          </p:cNvSpPr>
          <p:nvPr>
            <p:ph type="title"/>
          </p:nvPr>
        </p:nvSpPr>
        <p:spPr/>
        <p:txBody>
          <a:bodyPr/>
          <a:lstStyle/>
          <a:p>
            <a:r>
              <a:rPr lang="en-ID" dirty="0"/>
              <a:t>it’s All About Experiences</a:t>
            </a:r>
          </a:p>
        </p:txBody>
      </p:sp>
      <p:sp>
        <p:nvSpPr>
          <p:cNvPr id="3" name="Tampungan Konten 2">
            <a:extLst>
              <a:ext uri="{FF2B5EF4-FFF2-40B4-BE49-F238E27FC236}">
                <a16:creationId xmlns:a16="http://schemas.microsoft.com/office/drawing/2014/main" id="{27851D74-F59D-4EA4-A52B-241FD34CAF4E}"/>
              </a:ext>
            </a:extLst>
          </p:cNvPr>
          <p:cNvSpPr>
            <a:spLocks noGrp="1"/>
          </p:cNvSpPr>
          <p:nvPr>
            <p:ph idx="1"/>
          </p:nvPr>
        </p:nvSpPr>
        <p:spPr/>
        <p:txBody>
          <a:bodyPr/>
          <a:lstStyle/>
          <a:p>
            <a:pPr marL="0" indent="0">
              <a:buNone/>
            </a:pPr>
            <a:r>
              <a:rPr lang="en-ID" b="1" i="1" dirty="0"/>
              <a:t>Usable and Convenient</a:t>
            </a:r>
          </a:p>
          <a:p>
            <a:pPr marL="0" indent="0">
              <a:buNone/>
            </a:pPr>
            <a:r>
              <a:rPr lang="en-ID" dirty="0"/>
              <a:t>it’s not enough to allow me to simply do something—it has to eventually be less awkward to use. This is where the next two levels, </a:t>
            </a:r>
            <a:r>
              <a:rPr lang="en-ID" i="1" dirty="0"/>
              <a:t>usable </a:t>
            </a:r>
            <a:r>
              <a:rPr lang="en-ID" dirty="0"/>
              <a:t>and </a:t>
            </a:r>
            <a:r>
              <a:rPr lang="en-ID" i="1" dirty="0"/>
              <a:t>convenient</a:t>
            </a:r>
            <a:r>
              <a:rPr lang="en-ID" dirty="0"/>
              <a:t>, come into play. </a:t>
            </a:r>
            <a:r>
              <a:rPr lang="en-ID" dirty="0" err="1"/>
              <a:t>i</a:t>
            </a:r>
            <a:r>
              <a:rPr lang="en-ID" dirty="0"/>
              <a:t> make</a:t>
            </a:r>
          </a:p>
          <a:p>
            <a:pPr marL="0" indent="0">
              <a:buNone/>
            </a:pPr>
            <a:r>
              <a:rPr lang="en-ID" dirty="0"/>
              <a:t>a distinction between usability and convenience.</a:t>
            </a:r>
          </a:p>
          <a:p>
            <a:r>
              <a:rPr lang="en-ID" dirty="0"/>
              <a:t>Both make something easier to use, but</a:t>
            </a:r>
          </a:p>
          <a:p>
            <a:r>
              <a:rPr lang="en-ID" dirty="0"/>
              <a:t>in my experience most usability groups focus</a:t>
            </a:r>
          </a:p>
        </p:txBody>
      </p:sp>
      <p:sp>
        <p:nvSpPr>
          <p:cNvPr id="4" name="Subjudul 3">
            <a:extLst>
              <a:ext uri="{FF2B5EF4-FFF2-40B4-BE49-F238E27FC236}">
                <a16:creationId xmlns:a16="http://schemas.microsoft.com/office/drawing/2014/main" id="{149C911A-D6AE-4B87-8601-54ED598F5AA3}"/>
              </a:ext>
            </a:extLst>
          </p:cNvPr>
          <p:cNvSpPr>
            <a:spLocks noGrp="1"/>
          </p:cNvSpPr>
          <p:nvPr>
            <p:ph type="subTitle" idx="13"/>
          </p:nvPr>
        </p:nvSpPr>
        <p:spPr/>
        <p:txBody>
          <a:bodyPr/>
          <a:lstStyle/>
          <a:p>
            <a:r>
              <a:rPr lang="en-ID" b="0" dirty="0"/>
              <a:t>product maturity continuum</a:t>
            </a:r>
            <a:endParaRPr lang="en-ID" dirty="0"/>
          </a:p>
        </p:txBody>
      </p:sp>
    </p:spTree>
    <p:extLst>
      <p:ext uri="{BB962C8B-B14F-4D97-AF65-F5344CB8AC3E}">
        <p14:creationId xmlns:p14="http://schemas.microsoft.com/office/powerpoint/2010/main" val="1816902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Judul 5">
            <a:extLst>
              <a:ext uri="{FF2B5EF4-FFF2-40B4-BE49-F238E27FC236}">
                <a16:creationId xmlns:a16="http://schemas.microsoft.com/office/drawing/2014/main" id="{25D72F4B-EFC6-47A3-8392-08A734DE5201}"/>
              </a:ext>
            </a:extLst>
          </p:cNvPr>
          <p:cNvSpPr>
            <a:spLocks noGrp="1"/>
          </p:cNvSpPr>
          <p:nvPr>
            <p:ph type="title"/>
          </p:nvPr>
        </p:nvSpPr>
        <p:spPr/>
        <p:txBody>
          <a:bodyPr/>
          <a:lstStyle/>
          <a:p>
            <a:r>
              <a:rPr lang="en-US" dirty="0"/>
              <a:t>Case Study</a:t>
            </a:r>
            <a:endParaRPr lang="en-ID" dirty="0"/>
          </a:p>
        </p:txBody>
      </p:sp>
      <p:sp>
        <p:nvSpPr>
          <p:cNvPr id="7" name="Tampungan Konten 6">
            <a:extLst>
              <a:ext uri="{FF2B5EF4-FFF2-40B4-BE49-F238E27FC236}">
                <a16:creationId xmlns:a16="http://schemas.microsoft.com/office/drawing/2014/main" id="{D493E843-036B-4B03-A3B9-6B4B24D47F65}"/>
              </a:ext>
            </a:extLst>
          </p:cNvPr>
          <p:cNvSpPr>
            <a:spLocks noGrp="1"/>
          </p:cNvSpPr>
          <p:nvPr>
            <p:ph idx="1"/>
          </p:nvPr>
        </p:nvSpPr>
        <p:spPr>
          <a:xfrm>
            <a:off x="1619672" y="2286000"/>
            <a:ext cx="7067128" cy="3840163"/>
          </a:xfrm>
        </p:spPr>
        <p:txBody>
          <a:bodyPr/>
          <a:lstStyle/>
          <a:p>
            <a:pPr marL="0" indent="0">
              <a:buNone/>
            </a:pPr>
            <a:r>
              <a:rPr lang="en-US" dirty="0"/>
              <a:t>Compare Vain Glory and Mob User Experience</a:t>
            </a:r>
            <a:endParaRPr lang="en-ID" dirty="0"/>
          </a:p>
        </p:txBody>
      </p:sp>
      <p:sp>
        <p:nvSpPr>
          <p:cNvPr id="4" name="Tampungan Tanggal 3">
            <a:extLst>
              <a:ext uri="{FF2B5EF4-FFF2-40B4-BE49-F238E27FC236}">
                <a16:creationId xmlns:a16="http://schemas.microsoft.com/office/drawing/2014/main" id="{3660F2C9-2E16-4C53-9B1E-139BD6FFAD0C}"/>
              </a:ext>
            </a:extLst>
          </p:cNvPr>
          <p:cNvSpPr>
            <a:spLocks noGrp="1"/>
          </p:cNvSpPr>
          <p:nvPr>
            <p:ph type="dt" sz="half" idx="10"/>
          </p:nvPr>
        </p:nvSpPr>
        <p:spPr/>
        <p:txBody>
          <a:bodyPr/>
          <a:lstStyle/>
          <a:p>
            <a:pPr>
              <a:defRPr/>
            </a:pPr>
            <a:r>
              <a:rPr lang="en-US"/>
              <a:t>Bina Nusantara University</a:t>
            </a:r>
          </a:p>
        </p:txBody>
      </p:sp>
      <p:sp>
        <p:nvSpPr>
          <p:cNvPr id="5" name="Tampungan Nomor Slide 4">
            <a:extLst>
              <a:ext uri="{FF2B5EF4-FFF2-40B4-BE49-F238E27FC236}">
                <a16:creationId xmlns:a16="http://schemas.microsoft.com/office/drawing/2014/main" id="{966512D5-48A6-4C0F-858A-EEEDA3178ED1}"/>
              </a:ext>
            </a:extLst>
          </p:cNvPr>
          <p:cNvSpPr>
            <a:spLocks noGrp="1"/>
          </p:cNvSpPr>
          <p:nvPr>
            <p:ph type="sldNum" sz="quarter" idx="12"/>
          </p:nvPr>
        </p:nvSpPr>
        <p:spPr/>
        <p:txBody>
          <a:bodyPr/>
          <a:lstStyle/>
          <a:p>
            <a:pPr>
              <a:defRPr/>
            </a:pPr>
            <a:fld id="{32FD592B-807E-4124-9ECD-95828341B267}" type="slidenum">
              <a:rPr lang="en-US" smtClean="0"/>
              <a:pPr>
                <a:defRPr/>
              </a:pPr>
              <a:t>26</a:t>
            </a:fld>
            <a:endParaRPr lang="en-US"/>
          </a:p>
        </p:txBody>
      </p:sp>
      <p:pic>
        <p:nvPicPr>
          <p:cNvPr id="29698" name="Picture 2" descr="http://www.memuplay.com/blog/wp-content/uploads/2016/11/bangbang-3.png">
            <a:extLst>
              <a:ext uri="{FF2B5EF4-FFF2-40B4-BE49-F238E27FC236}">
                <a16:creationId xmlns:a16="http://schemas.microsoft.com/office/drawing/2014/main" id="{D3E9E11F-0CED-4D39-ACEB-A8DDB205B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32" r="3361"/>
          <a:stretch/>
        </p:blipFill>
        <p:spPr bwMode="auto">
          <a:xfrm>
            <a:off x="4800600" y="4097900"/>
            <a:ext cx="4072300" cy="225641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https://cdn00.portalhoy.com/wp-content/uploads/2016/01/Fates-Forever.png">
            <a:extLst>
              <a:ext uri="{FF2B5EF4-FFF2-40B4-BE49-F238E27FC236}">
                <a16:creationId xmlns:a16="http://schemas.microsoft.com/office/drawing/2014/main" id="{A27743D8-FE65-49C3-9F06-F7F4B3443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124" y="2855931"/>
            <a:ext cx="3627276" cy="272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641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en-ID" dirty="0"/>
              <a:t>Buxton, William. 2007. Sketching user experience. Elsevier</a:t>
            </a:r>
          </a:p>
          <a:p>
            <a:pPr marL="0" indent="0">
              <a:buNone/>
            </a:pPr>
            <a:r>
              <a:rPr lang="en-ID" dirty="0"/>
              <a:t>Anderson, Stephen. 2011. Seductive Interaction Design. New Riders.</a:t>
            </a:r>
          </a:p>
          <a:p>
            <a:pPr marL="0" indent="0">
              <a:buNone/>
            </a:pPr>
            <a:r>
              <a:rPr lang="en-ID" dirty="0" err="1"/>
              <a:t>Faranello</a:t>
            </a:r>
            <a:r>
              <a:rPr lang="en-ID" dirty="0"/>
              <a:t>, Scott. 2016. Practical UX Design. </a:t>
            </a:r>
            <a:r>
              <a:rPr lang="en-ID" dirty="0" err="1"/>
              <a:t>Packt</a:t>
            </a:r>
            <a:r>
              <a:rPr lang="en-ID" dirty="0"/>
              <a:t> Publishing</a:t>
            </a:r>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159118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20366213-F6B3-4F74-8A73-9151C35E45F0}"/>
              </a:ext>
            </a:extLst>
          </p:cNvPr>
          <p:cNvSpPr>
            <a:spLocks noGrp="1"/>
          </p:cNvSpPr>
          <p:nvPr>
            <p:ph type="title"/>
          </p:nvPr>
        </p:nvSpPr>
        <p:spPr/>
        <p:txBody>
          <a:bodyPr/>
          <a:lstStyle/>
          <a:p>
            <a:r>
              <a:rPr altLang="en-US">
                <a:solidFill>
                  <a:srgbClr val="604A7B"/>
                </a:solidFill>
                <a:latin typeface="Helvetica Neue" charset="0"/>
              </a:rPr>
              <a:t>What is Design?</a:t>
            </a:r>
          </a:p>
        </p:txBody>
      </p:sp>
      <p:sp>
        <p:nvSpPr>
          <p:cNvPr id="21506" name="Content Placeholder 2">
            <a:extLst>
              <a:ext uri="{FF2B5EF4-FFF2-40B4-BE49-F238E27FC236}">
                <a16:creationId xmlns:a16="http://schemas.microsoft.com/office/drawing/2014/main" id="{EA29A848-BC92-4759-9618-7CB9CF1F5E56}"/>
              </a:ext>
            </a:extLst>
          </p:cNvPr>
          <p:cNvSpPr>
            <a:spLocks noGrp="1"/>
          </p:cNvSpPr>
          <p:nvPr>
            <p:ph idx="1"/>
          </p:nvPr>
        </p:nvSpPr>
        <p:spPr>
          <a:xfrm>
            <a:off x="990600" y="3352390"/>
            <a:ext cx="8229600" cy="3517900"/>
          </a:xfrm>
        </p:spPr>
        <p:txBody>
          <a:bodyPr/>
          <a:lstStyle/>
          <a:p>
            <a:pPr marL="0" indent="0">
              <a:buFont typeface="Wingdings" pitchFamily="2" charset="2"/>
              <a:buNone/>
            </a:pPr>
            <a:r>
              <a:rPr altLang="en-US" sz="3200" dirty="0">
                <a:latin typeface="Helvetica Neue Light" charset="0"/>
              </a:rPr>
              <a:t>Process of creating or shaping tools or artifacts for </a:t>
            </a:r>
            <a:r>
              <a:rPr altLang="en-US" sz="3200" i="1" dirty="0">
                <a:latin typeface="Helvetica Neue Light" charset="0"/>
              </a:rPr>
              <a:t>direct human use</a:t>
            </a:r>
          </a:p>
        </p:txBody>
      </p:sp>
      <p:grpSp>
        <p:nvGrpSpPr>
          <p:cNvPr id="3" name="Group 10">
            <a:extLst>
              <a:ext uri="{FF2B5EF4-FFF2-40B4-BE49-F238E27FC236}">
                <a16:creationId xmlns:a16="http://schemas.microsoft.com/office/drawing/2014/main" id="{534EC8B7-28CD-4991-B204-FEE65037B50D}"/>
              </a:ext>
            </a:extLst>
          </p:cNvPr>
          <p:cNvGrpSpPr>
            <a:grpSpLocks/>
          </p:cNvGrpSpPr>
          <p:nvPr/>
        </p:nvGrpSpPr>
        <p:grpSpPr bwMode="auto">
          <a:xfrm>
            <a:off x="827678" y="3247615"/>
            <a:ext cx="2655888" cy="3036888"/>
            <a:chOff x="762000" y="1524000"/>
            <a:chExt cx="2655982" cy="3036332"/>
          </a:xfrm>
        </p:grpSpPr>
        <p:sp>
          <p:nvSpPr>
            <p:cNvPr id="4" name="Oval 3">
              <a:extLst>
                <a:ext uri="{FF2B5EF4-FFF2-40B4-BE49-F238E27FC236}">
                  <a16:creationId xmlns:a16="http://schemas.microsoft.com/office/drawing/2014/main" id="{2335A5CF-9E6D-4FA2-BB5D-1FD19A6ABA50}"/>
                </a:ext>
              </a:extLst>
            </p:cNvPr>
            <p:cNvSpPr/>
            <p:nvPr/>
          </p:nvSpPr>
          <p:spPr>
            <a:xfrm>
              <a:off x="762000" y="1524000"/>
              <a:ext cx="1524054" cy="7618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Helvetica Neue Light"/>
                <a:cs typeface="Helvetica Neue Light"/>
              </a:endParaRPr>
            </a:p>
          </p:txBody>
        </p:sp>
        <p:cxnSp>
          <p:nvCxnSpPr>
            <p:cNvPr id="9" name="Straight Arrow Connector 8">
              <a:extLst>
                <a:ext uri="{FF2B5EF4-FFF2-40B4-BE49-F238E27FC236}">
                  <a16:creationId xmlns:a16="http://schemas.microsoft.com/office/drawing/2014/main" id="{8B4E3388-2513-4311-A2A7-6F44A755623B}"/>
                </a:ext>
              </a:extLst>
            </p:cNvPr>
            <p:cNvCxnSpPr>
              <a:stCxn id="4" idx="4"/>
            </p:cNvCxnSpPr>
            <p:nvPr/>
          </p:nvCxnSpPr>
          <p:spPr>
            <a:xfrm rot="5400000">
              <a:off x="609001" y="3200887"/>
              <a:ext cx="182846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22" name="TextBox 9">
              <a:extLst>
                <a:ext uri="{FF2B5EF4-FFF2-40B4-BE49-F238E27FC236}">
                  <a16:creationId xmlns:a16="http://schemas.microsoft.com/office/drawing/2014/main" id="{1F40B26F-E84E-4603-BC09-40E6D2C848CE}"/>
                </a:ext>
              </a:extLst>
            </p:cNvPr>
            <p:cNvSpPr txBox="1">
              <a:spLocks noChangeArrowheads="1"/>
            </p:cNvSpPr>
            <p:nvPr/>
          </p:nvSpPr>
          <p:spPr bwMode="auto">
            <a:xfrm>
              <a:off x="1143000" y="4191000"/>
              <a:ext cx="2274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Helvetica Neue Light" charset="0"/>
                </a:rPr>
                <a:t>Processes, methods</a:t>
              </a:r>
            </a:p>
          </p:txBody>
        </p:sp>
      </p:grpSp>
      <p:grpSp>
        <p:nvGrpSpPr>
          <p:cNvPr id="8" name="Group 14">
            <a:extLst>
              <a:ext uri="{FF2B5EF4-FFF2-40B4-BE49-F238E27FC236}">
                <a16:creationId xmlns:a16="http://schemas.microsoft.com/office/drawing/2014/main" id="{F4A2005D-0D95-42B2-9893-6B022286164F}"/>
              </a:ext>
            </a:extLst>
          </p:cNvPr>
          <p:cNvGrpSpPr>
            <a:grpSpLocks/>
          </p:cNvGrpSpPr>
          <p:nvPr/>
        </p:nvGrpSpPr>
        <p:grpSpPr bwMode="auto">
          <a:xfrm>
            <a:off x="2952999" y="2341996"/>
            <a:ext cx="4552950" cy="1676400"/>
            <a:chOff x="2590800" y="609600"/>
            <a:chExt cx="4552809" cy="1676400"/>
          </a:xfrm>
        </p:grpSpPr>
        <p:sp>
          <p:nvSpPr>
            <p:cNvPr id="5" name="Oval 4">
              <a:extLst>
                <a:ext uri="{FF2B5EF4-FFF2-40B4-BE49-F238E27FC236}">
                  <a16:creationId xmlns:a16="http://schemas.microsoft.com/office/drawing/2014/main" id="{B1F72513-8D27-48AF-9F61-47CF28017EA8}"/>
                </a:ext>
              </a:extLst>
            </p:cNvPr>
            <p:cNvSpPr/>
            <p:nvPr/>
          </p:nvSpPr>
          <p:spPr>
            <a:xfrm>
              <a:off x="2590800" y="1524000"/>
              <a:ext cx="1523953"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Helvetica Neue Light"/>
                <a:cs typeface="Helvetica Neue Light"/>
              </a:endParaRPr>
            </a:p>
          </p:txBody>
        </p:sp>
        <p:cxnSp>
          <p:nvCxnSpPr>
            <p:cNvPr id="13" name="Straight Arrow Connector 12">
              <a:extLst>
                <a:ext uri="{FF2B5EF4-FFF2-40B4-BE49-F238E27FC236}">
                  <a16:creationId xmlns:a16="http://schemas.microsoft.com/office/drawing/2014/main" id="{F41A4D7B-DEC5-4400-92BE-5DA069380B54}"/>
                </a:ext>
              </a:extLst>
            </p:cNvPr>
            <p:cNvCxnSpPr>
              <a:stCxn id="5" idx="7"/>
            </p:cNvCxnSpPr>
            <p:nvPr/>
          </p:nvCxnSpPr>
          <p:spPr>
            <a:xfrm rot="5400000" flipH="1" flipV="1">
              <a:off x="4023461" y="629462"/>
              <a:ext cx="873125" cy="1138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19" name="TextBox 13">
              <a:extLst>
                <a:ext uri="{FF2B5EF4-FFF2-40B4-BE49-F238E27FC236}">
                  <a16:creationId xmlns:a16="http://schemas.microsoft.com/office/drawing/2014/main" id="{C247AF25-C053-4B21-8789-399783B4ECB9}"/>
                </a:ext>
              </a:extLst>
            </p:cNvPr>
            <p:cNvSpPr txBox="1">
              <a:spLocks noChangeArrowheads="1"/>
            </p:cNvSpPr>
            <p:nvPr/>
          </p:nvSpPr>
          <p:spPr bwMode="auto">
            <a:xfrm>
              <a:off x="5105400" y="609600"/>
              <a:ext cx="20382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Helvetica Neue Light" charset="0"/>
                </a:rPr>
                <a:t>Creative endeavor</a:t>
              </a:r>
            </a:p>
          </p:txBody>
        </p:sp>
      </p:grpSp>
      <p:grpSp>
        <p:nvGrpSpPr>
          <p:cNvPr id="10" name="Group 18">
            <a:extLst>
              <a:ext uri="{FF2B5EF4-FFF2-40B4-BE49-F238E27FC236}">
                <a16:creationId xmlns:a16="http://schemas.microsoft.com/office/drawing/2014/main" id="{0B2078BA-3115-416C-90FD-AE9F6B3D0435}"/>
              </a:ext>
            </a:extLst>
          </p:cNvPr>
          <p:cNvGrpSpPr>
            <a:grpSpLocks/>
          </p:cNvGrpSpPr>
          <p:nvPr/>
        </p:nvGrpSpPr>
        <p:grpSpPr bwMode="auto">
          <a:xfrm>
            <a:off x="6373850" y="3282446"/>
            <a:ext cx="2832100" cy="1970088"/>
            <a:chOff x="5791200" y="1524000"/>
            <a:chExt cx="2831797" cy="1969532"/>
          </a:xfrm>
        </p:grpSpPr>
        <p:sp>
          <p:nvSpPr>
            <p:cNvPr id="6" name="Oval 5">
              <a:extLst>
                <a:ext uri="{FF2B5EF4-FFF2-40B4-BE49-F238E27FC236}">
                  <a16:creationId xmlns:a16="http://schemas.microsoft.com/office/drawing/2014/main" id="{358D8492-6951-4631-8703-79F9C4CF7C66}"/>
                </a:ext>
              </a:extLst>
            </p:cNvPr>
            <p:cNvSpPr/>
            <p:nvPr/>
          </p:nvSpPr>
          <p:spPr>
            <a:xfrm>
              <a:off x="5791200" y="1524000"/>
              <a:ext cx="1066686" cy="761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Helvetica Neue Light"/>
                <a:cs typeface="Helvetica Neue Light"/>
              </a:endParaRPr>
            </a:p>
          </p:txBody>
        </p:sp>
        <p:cxnSp>
          <p:nvCxnSpPr>
            <p:cNvPr id="17" name="Straight Arrow Connector 16">
              <a:extLst>
                <a:ext uri="{FF2B5EF4-FFF2-40B4-BE49-F238E27FC236}">
                  <a16:creationId xmlns:a16="http://schemas.microsoft.com/office/drawing/2014/main" id="{AFC28621-7A4A-4359-975E-4838EF7023D8}"/>
                </a:ext>
              </a:extLst>
            </p:cNvPr>
            <p:cNvCxnSpPr/>
            <p:nvPr/>
          </p:nvCxnSpPr>
          <p:spPr>
            <a:xfrm>
              <a:off x="6705502" y="2133428"/>
              <a:ext cx="914302" cy="914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16" name="TextBox 17">
              <a:extLst>
                <a:ext uri="{FF2B5EF4-FFF2-40B4-BE49-F238E27FC236}">
                  <a16:creationId xmlns:a16="http://schemas.microsoft.com/office/drawing/2014/main" id="{1642AA73-75DB-42A4-8928-395929B414C8}"/>
                </a:ext>
              </a:extLst>
            </p:cNvPr>
            <p:cNvSpPr txBox="1">
              <a:spLocks noChangeArrowheads="1"/>
            </p:cNvSpPr>
            <p:nvPr/>
          </p:nvSpPr>
          <p:spPr bwMode="auto">
            <a:xfrm>
              <a:off x="6553200" y="3124200"/>
              <a:ext cx="2069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Helvetica Neue Light" charset="0"/>
                </a:rPr>
                <a:t>Outputs are </a:t>
              </a:r>
              <a:r>
                <a:rPr lang="en-US" altLang="en-US" sz="1800" u="sng">
                  <a:latin typeface="Helvetica Neue Light" charset="0"/>
                </a:rPr>
                <a:t>things</a:t>
              </a:r>
            </a:p>
          </p:txBody>
        </p:sp>
      </p:grpSp>
      <p:grpSp>
        <p:nvGrpSpPr>
          <p:cNvPr id="11" name="Group 23">
            <a:extLst>
              <a:ext uri="{FF2B5EF4-FFF2-40B4-BE49-F238E27FC236}">
                <a16:creationId xmlns:a16="http://schemas.microsoft.com/office/drawing/2014/main" id="{FE5EDC72-8EB0-4F5C-8FE6-48966FF428D3}"/>
              </a:ext>
            </a:extLst>
          </p:cNvPr>
          <p:cNvGrpSpPr>
            <a:grpSpLocks/>
          </p:cNvGrpSpPr>
          <p:nvPr/>
        </p:nvGrpSpPr>
        <p:grpSpPr bwMode="auto">
          <a:xfrm>
            <a:off x="3077784" y="3913039"/>
            <a:ext cx="3309937" cy="1970088"/>
            <a:chOff x="2819400" y="2133600"/>
            <a:chExt cx="3309263" cy="1969532"/>
          </a:xfrm>
        </p:grpSpPr>
        <p:sp>
          <p:nvSpPr>
            <p:cNvPr id="7" name="Rectangle 6">
              <a:extLst>
                <a:ext uri="{FF2B5EF4-FFF2-40B4-BE49-F238E27FC236}">
                  <a16:creationId xmlns:a16="http://schemas.microsoft.com/office/drawing/2014/main" id="{ECC16851-986F-4FFE-9FBD-A95263CB1CC6}"/>
                </a:ext>
              </a:extLst>
            </p:cNvPr>
            <p:cNvSpPr/>
            <p:nvPr/>
          </p:nvSpPr>
          <p:spPr>
            <a:xfrm>
              <a:off x="2819400" y="2133600"/>
              <a:ext cx="3047379" cy="533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Helvetica Neue Light"/>
                <a:cs typeface="Helvetica Neue Light"/>
              </a:endParaRPr>
            </a:p>
          </p:txBody>
        </p:sp>
        <p:sp>
          <p:nvSpPr>
            <p:cNvPr id="21512" name="TextBox 19">
              <a:extLst>
                <a:ext uri="{FF2B5EF4-FFF2-40B4-BE49-F238E27FC236}">
                  <a16:creationId xmlns:a16="http://schemas.microsoft.com/office/drawing/2014/main" id="{67A491FE-26B9-4438-ABB0-9AAB9E53EFE7}"/>
                </a:ext>
              </a:extLst>
            </p:cNvPr>
            <p:cNvSpPr txBox="1">
              <a:spLocks noChangeArrowheads="1"/>
            </p:cNvSpPr>
            <p:nvPr/>
          </p:nvSpPr>
          <p:spPr bwMode="auto">
            <a:xfrm>
              <a:off x="3276600" y="3733800"/>
              <a:ext cx="2852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Helvetica Neue Light" charset="0"/>
                </a:rPr>
                <a:t>people-centered concerns</a:t>
              </a:r>
            </a:p>
          </p:txBody>
        </p:sp>
        <p:cxnSp>
          <p:nvCxnSpPr>
            <p:cNvPr id="22" name="Straight Arrow Connector 21">
              <a:extLst>
                <a:ext uri="{FF2B5EF4-FFF2-40B4-BE49-F238E27FC236}">
                  <a16:creationId xmlns:a16="http://schemas.microsoft.com/office/drawing/2014/main" id="{D854E6BF-93F9-4CDF-980D-3CFA98F5967D}"/>
                </a:ext>
              </a:extLst>
            </p:cNvPr>
            <p:cNvCxnSpPr>
              <a:stCxn id="7" idx="2"/>
            </p:cNvCxnSpPr>
            <p:nvPr/>
          </p:nvCxnSpPr>
          <p:spPr>
            <a:xfrm rot="5400000">
              <a:off x="3848723" y="3162803"/>
              <a:ext cx="99032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30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2884E52E-D0BD-4F15-BFA0-1E53F31D2948}"/>
              </a:ext>
            </a:extLst>
          </p:cNvPr>
          <p:cNvSpPr>
            <a:spLocks noGrp="1"/>
          </p:cNvSpPr>
          <p:nvPr>
            <p:ph type="title"/>
          </p:nvPr>
        </p:nvSpPr>
        <p:spPr/>
        <p:txBody>
          <a:bodyPr/>
          <a:lstStyle/>
          <a:p>
            <a:r>
              <a:rPr altLang="en-US">
                <a:solidFill>
                  <a:srgbClr val="604A7B"/>
                </a:solidFill>
                <a:latin typeface="Helvetica Neue" charset="0"/>
              </a:rPr>
              <a:t>Design vs. Engineering</a:t>
            </a:r>
          </a:p>
        </p:txBody>
      </p:sp>
      <p:sp>
        <p:nvSpPr>
          <p:cNvPr id="3" name="Content Placeholder 2">
            <a:extLst>
              <a:ext uri="{FF2B5EF4-FFF2-40B4-BE49-F238E27FC236}">
                <a16:creationId xmlns:a16="http://schemas.microsoft.com/office/drawing/2014/main" id="{00CB6C0D-44A3-45A0-A929-175D96B64C0D}"/>
              </a:ext>
            </a:extLst>
          </p:cNvPr>
          <p:cNvSpPr>
            <a:spLocks noGrp="1"/>
          </p:cNvSpPr>
          <p:nvPr>
            <p:ph idx="1"/>
          </p:nvPr>
        </p:nvSpPr>
        <p:spPr/>
        <p:txBody>
          <a:bodyPr>
            <a:normAutofit fontScale="85000" lnSpcReduction="10000"/>
          </a:bodyPr>
          <a:lstStyle/>
          <a:p>
            <a:pPr marL="0" indent="0">
              <a:buFont typeface="Wingdings" pitchFamily="2" charset="2"/>
              <a:buNone/>
            </a:pPr>
            <a:r>
              <a:rPr altLang="en-US" sz="2400" dirty="0">
                <a:latin typeface="+mj-lt"/>
              </a:rPr>
              <a:t>Engineering</a:t>
            </a:r>
          </a:p>
          <a:p>
            <a:pPr lvl="1"/>
            <a:r>
              <a:rPr altLang="en-US" sz="2000" dirty="0">
                <a:solidFill>
                  <a:srgbClr val="604A7B"/>
                </a:solidFill>
                <a:latin typeface="+mj-lt"/>
              </a:rPr>
              <a:t>Make a mostly-known outcome possible</a:t>
            </a:r>
          </a:p>
          <a:p>
            <a:pPr lvl="1"/>
            <a:r>
              <a:rPr altLang="en-US" sz="2000" dirty="0">
                <a:solidFill>
                  <a:srgbClr val="604A7B"/>
                </a:solidFill>
                <a:latin typeface="+mj-lt"/>
              </a:rPr>
              <a:t>Construct a sturdy bridge based on specifications</a:t>
            </a:r>
          </a:p>
          <a:p>
            <a:pPr lvl="1"/>
            <a:r>
              <a:rPr altLang="en-US" sz="2000" dirty="0">
                <a:solidFill>
                  <a:srgbClr val="604A7B"/>
                </a:solidFill>
                <a:latin typeface="+mj-lt"/>
              </a:rPr>
              <a:t>Concerned with what </a:t>
            </a:r>
            <a:r>
              <a:rPr altLang="en-US" sz="2000" i="1" dirty="0">
                <a:solidFill>
                  <a:srgbClr val="604A7B"/>
                </a:solidFill>
                <a:latin typeface="+mj-lt"/>
              </a:rPr>
              <a:t>can be done</a:t>
            </a:r>
          </a:p>
          <a:p>
            <a:pPr lvl="1"/>
            <a:r>
              <a:rPr altLang="en-US" sz="2000" dirty="0">
                <a:solidFill>
                  <a:srgbClr val="604A7B"/>
                </a:solidFill>
                <a:latin typeface="+mj-lt"/>
              </a:rPr>
              <a:t>Reliance on well-established formulae</a:t>
            </a:r>
          </a:p>
          <a:p>
            <a:pPr lvl="1"/>
            <a:r>
              <a:rPr altLang="en-US" sz="2000" dirty="0">
                <a:solidFill>
                  <a:srgbClr val="604A7B"/>
                </a:solidFill>
                <a:latin typeface="+mj-lt"/>
              </a:rPr>
              <a:t>Humans may or may not be directly </a:t>
            </a:r>
            <a:r>
              <a:rPr lang="ja-JP" altLang="en-US" sz="2000" dirty="0">
                <a:solidFill>
                  <a:srgbClr val="604A7B"/>
                </a:solidFill>
                <a:latin typeface="+mj-lt"/>
              </a:rPr>
              <a:t>“</a:t>
            </a:r>
            <a:r>
              <a:rPr altLang="ja-JP" sz="2000" dirty="0">
                <a:solidFill>
                  <a:srgbClr val="604A7B"/>
                </a:solidFill>
                <a:latin typeface="+mj-lt"/>
              </a:rPr>
              <a:t>in the loop</a:t>
            </a:r>
            <a:r>
              <a:rPr lang="ja-JP" altLang="en-US" sz="2000" dirty="0">
                <a:solidFill>
                  <a:srgbClr val="604A7B"/>
                </a:solidFill>
                <a:latin typeface="+mj-lt"/>
              </a:rPr>
              <a:t>”</a:t>
            </a:r>
            <a:endParaRPr altLang="ja-JP" sz="2000" dirty="0">
              <a:solidFill>
                <a:srgbClr val="604A7B"/>
              </a:solidFill>
              <a:latin typeface="+mj-lt"/>
            </a:endParaRPr>
          </a:p>
          <a:p>
            <a:pPr marL="0" indent="0">
              <a:buFont typeface="Wingdings" pitchFamily="2" charset="2"/>
              <a:buNone/>
            </a:pPr>
            <a:r>
              <a:rPr altLang="en-US" sz="2400" dirty="0">
                <a:latin typeface="+mj-lt"/>
              </a:rPr>
              <a:t>Design</a:t>
            </a:r>
          </a:p>
          <a:p>
            <a:pPr lvl="1"/>
            <a:r>
              <a:rPr altLang="en-US" sz="2000" dirty="0">
                <a:solidFill>
                  <a:srgbClr val="604A7B"/>
                </a:solidFill>
                <a:latin typeface="+mj-lt"/>
              </a:rPr>
              <a:t>Envision new possibilities, new outcomes</a:t>
            </a:r>
          </a:p>
          <a:p>
            <a:pPr lvl="1"/>
            <a:r>
              <a:rPr altLang="en-US" sz="2000" dirty="0">
                <a:solidFill>
                  <a:srgbClr val="604A7B"/>
                </a:solidFill>
                <a:latin typeface="+mj-lt"/>
              </a:rPr>
              <a:t>Determine </a:t>
            </a:r>
            <a:r>
              <a:rPr altLang="en-US" sz="2000" i="1" dirty="0">
                <a:solidFill>
                  <a:srgbClr val="604A7B"/>
                </a:solidFill>
                <a:latin typeface="+mj-lt"/>
              </a:rPr>
              <a:t>what outcome should result </a:t>
            </a:r>
            <a:r>
              <a:rPr altLang="en-US" sz="2000" dirty="0">
                <a:solidFill>
                  <a:srgbClr val="604A7B"/>
                </a:solidFill>
                <a:latin typeface="+mj-lt"/>
              </a:rPr>
              <a:t>among infinite possibilities</a:t>
            </a:r>
          </a:p>
          <a:p>
            <a:pPr lvl="1"/>
            <a:r>
              <a:rPr altLang="en-US" sz="2000" dirty="0">
                <a:solidFill>
                  <a:srgbClr val="604A7B"/>
                </a:solidFill>
                <a:latin typeface="+mj-lt"/>
              </a:rPr>
              <a:t>Reliance on process over formulae</a:t>
            </a:r>
          </a:p>
          <a:p>
            <a:pPr lvl="1"/>
            <a:r>
              <a:rPr altLang="en-US" sz="2000" dirty="0">
                <a:solidFill>
                  <a:srgbClr val="604A7B"/>
                </a:solidFill>
                <a:latin typeface="+mj-lt"/>
              </a:rPr>
              <a:t>Humans are central actors </a:t>
            </a:r>
            <a:r>
              <a:rPr lang="ja-JP" altLang="en-US" sz="2000" dirty="0">
                <a:solidFill>
                  <a:srgbClr val="604A7B"/>
                </a:solidFill>
                <a:latin typeface="+mj-lt"/>
              </a:rPr>
              <a:t>“</a:t>
            </a:r>
            <a:r>
              <a:rPr altLang="ja-JP" sz="2000" dirty="0">
                <a:solidFill>
                  <a:srgbClr val="604A7B"/>
                </a:solidFill>
                <a:latin typeface="+mj-lt"/>
              </a:rPr>
              <a:t>in the loop</a:t>
            </a:r>
            <a:r>
              <a:rPr lang="ja-JP" altLang="en-US" sz="2000" dirty="0">
                <a:solidFill>
                  <a:srgbClr val="604A7B"/>
                </a:solidFill>
                <a:latin typeface="+mj-lt"/>
              </a:rPr>
              <a:t>”</a:t>
            </a:r>
            <a:endParaRPr altLang="en-US" sz="2000" dirty="0">
              <a:solidFill>
                <a:srgbClr val="604A7B"/>
              </a:solidFill>
              <a:latin typeface="+mj-lt"/>
            </a:endParaRPr>
          </a:p>
        </p:txBody>
      </p:sp>
      <p:pic>
        <p:nvPicPr>
          <p:cNvPr id="77826" name="Picture 2" descr="http://htmlhelp.com/~liam/Ontario/NiagaraFalls/RainbowBridge/RainbowBridge.jpg">
            <a:extLst>
              <a:ext uri="{FF2B5EF4-FFF2-40B4-BE49-F238E27FC236}">
                <a16:creationId xmlns:a16="http://schemas.microsoft.com/office/drawing/2014/main" id="{574CDB7C-FDAE-45F1-8076-C070B56DDF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52400"/>
            <a:ext cx="2133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448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EEF49633-6C36-4993-93C3-B114250DA25B}"/>
              </a:ext>
            </a:extLst>
          </p:cNvPr>
          <p:cNvSpPr>
            <a:spLocks noGrp="1"/>
          </p:cNvSpPr>
          <p:nvPr>
            <p:ph type="title"/>
          </p:nvPr>
        </p:nvSpPr>
        <p:spPr/>
        <p:txBody>
          <a:bodyPr/>
          <a:lstStyle/>
          <a:p>
            <a:r>
              <a:rPr altLang="en-US" dirty="0">
                <a:solidFill>
                  <a:srgbClr val="604A7B"/>
                </a:solidFill>
              </a:rPr>
              <a:t>Design vs. Art</a:t>
            </a:r>
          </a:p>
        </p:txBody>
      </p:sp>
      <p:sp>
        <p:nvSpPr>
          <p:cNvPr id="3" name="Content Placeholder 2">
            <a:extLst>
              <a:ext uri="{FF2B5EF4-FFF2-40B4-BE49-F238E27FC236}">
                <a16:creationId xmlns:a16="http://schemas.microsoft.com/office/drawing/2014/main" id="{D320C21E-CFFA-4D9C-B106-087E3EE8F118}"/>
              </a:ext>
            </a:extLst>
          </p:cNvPr>
          <p:cNvSpPr>
            <a:spLocks noGrp="1"/>
          </p:cNvSpPr>
          <p:nvPr>
            <p:ph idx="1"/>
          </p:nvPr>
        </p:nvSpPr>
        <p:spPr/>
        <p:txBody>
          <a:bodyPr/>
          <a:lstStyle/>
          <a:p>
            <a:pPr marL="0" indent="0">
              <a:buFont typeface="Wingdings" pitchFamily="2" charset="2"/>
              <a:buNone/>
            </a:pPr>
            <a:r>
              <a:rPr altLang="en-US" dirty="0">
                <a:latin typeface="+mj-lt"/>
              </a:rPr>
              <a:t>Design (as we regard it) concerns the creation of something useful and usable</a:t>
            </a:r>
          </a:p>
          <a:p>
            <a:pPr marL="0" indent="0">
              <a:buFont typeface="Wingdings" pitchFamily="2" charset="2"/>
              <a:buNone/>
            </a:pPr>
            <a:endParaRPr altLang="en-US" dirty="0">
              <a:latin typeface="+mj-lt"/>
            </a:endParaRPr>
          </a:p>
          <a:p>
            <a:pPr marL="0" indent="0">
              <a:buFont typeface="Wingdings" pitchFamily="2" charset="2"/>
              <a:buNone/>
            </a:pPr>
            <a:r>
              <a:rPr altLang="en-US" dirty="0">
                <a:latin typeface="+mj-lt"/>
              </a:rPr>
              <a:t>Art does not bother with this restriction</a:t>
            </a:r>
          </a:p>
          <a:p>
            <a:pPr lvl="1"/>
            <a:r>
              <a:rPr altLang="en-US" dirty="0">
                <a:solidFill>
                  <a:srgbClr val="604A7B"/>
                </a:solidFill>
                <a:latin typeface="+mj-lt"/>
              </a:rPr>
              <a:t>The test: how to deem what is </a:t>
            </a:r>
            <a:r>
              <a:rPr lang="ja-JP" altLang="en-US" dirty="0">
                <a:solidFill>
                  <a:srgbClr val="604A7B"/>
                </a:solidFill>
                <a:latin typeface="+mj-lt"/>
              </a:rPr>
              <a:t>“</a:t>
            </a:r>
            <a:r>
              <a:rPr altLang="ja-JP" dirty="0">
                <a:solidFill>
                  <a:srgbClr val="604A7B"/>
                </a:solidFill>
                <a:latin typeface="+mj-lt"/>
              </a:rPr>
              <a:t>good</a:t>
            </a:r>
            <a:r>
              <a:rPr lang="ja-JP" altLang="en-US" dirty="0">
                <a:solidFill>
                  <a:srgbClr val="604A7B"/>
                </a:solidFill>
                <a:latin typeface="+mj-lt"/>
              </a:rPr>
              <a:t>”</a:t>
            </a:r>
            <a:r>
              <a:rPr altLang="ja-JP" dirty="0">
                <a:solidFill>
                  <a:srgbClr val="604A7B"/>
                </a:solidFill>
                <a:latin typeface="+mj-lt"/>
              </a:rPr>
              <a:t>?</a:t>
            </a:r>
            <a:endParaRPr altLang="en-US" dirty="0">
              <a:solidFill>
                <a:srgbClr val="604A7B"/>
              </a:solidFill>
              <a:latin typeface="+mj-lt"/>
            </a:endParaRPr>
          </a:p>
        </p:txBody>
      </p:sp>
      <p:pic>
        <p:nvPicPr>
          <p:cNvPr id="99330" name="Picture 2">
            <a:extLst>
              <a:ext uri="{FF2B5EF4-FFF2-40B4-BE49-F238E27FC236}">
                <a16:creationId xmlns:a16="http://schemas.microsoft.com/office/drawing/2014/main" id="{26FF451B-1C4D-4519-BABB-B9B75A245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419600"/>
            <a:ext cx="44196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718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AF30-B0C9-4773-85FA-2D6B186D8C5D}"/>
              </a:ext>
            </a:extLst>
          </p:cNvPr>
          <p:cNvSpPr>
            <a:spLocks noGrp="1"/>
          </p:cNvSpPr>
          <p:nvPr>
            <p:ph type="title"/>
          </p:nvPr>
        </p:nvSpPr>
        <p:spPr/>
        <p:txBody>
          <a:bodyPr/>
          <a:lstStyle/>
          <a:p>
            <a:pPr>
              <a:defRPr/>
            </a:pPr>
            <a:r>
              <a:rPr dirty="0">
                <a:ea typeface="ＭＳ Ｐゴシック" charset="0"/>
              </a:rPr>
              <a:t>User Experience Definitions</a:t>
            </a:r>
          </a:p>
        </p:txBody>
      </p:sp>
      <p:sp>
        <p:nvSpPr>
          <p:cNvPr id="26626" name="Content Placeholder 2">
            <a:extLst>
              <a:ext uri="{FF2B5EF4-FFF2-40B4-BE49-F238E27FC236}">
                <a16:creationId xmlns:a16="http://schemas.microsoft.com/office/drawing/2014/main" id="{2BED7598-4522-4E4A-B396-52DCD6CD57D0}"/>
              </a:ext>
            </a:extLst>
          </p:cNvPr>
          <p:cNvSpPr>
            <a:spLocks noGrp="1"/>
          </p:cNvSpPr>
          <p:nvPr>
            <p:ph idx="1"/>
          </p:nvPr>
        </p:nvSpPr>
        <p:spPr>
          <a:xfrm>
            <a:off x="1295400" y="2819400"/>
            <a:ext cx="7227700" cy="3517900"/>
          </a:xfrm>
        </p:spPr>
        <p:txBody>
          <a:bodyPr/>
          <a:lstStyle/>
          <a:p>
            <a:pPr marL="0" indent="0">
              <a:buFont typeface="Wingdings" pitchFamily="2" charset="2"/>
              <a:buNone/>
            </a:pPr>
            <a:r>
              <a:rPr altLang="en-US" sz="2000" dirty="0">
                <a:latin typeface="+mj-lt"/>
              </a:rPr>
              <a:t>"User experience" encompasses all aspects of the end-user's interaction with the company, its services, and its products.”</a:t>
            </a:r>
          </a:p>
          <a:p>
            <a:pPr marL="0" indent="0">
              <a:buFont typeface="Wingdings" pitchFamily="2" charset="2"/>
              <a:buNone/>
            </a:pPr>
            <a:r>
              <a:rPr altLang="en-US" sz="2000" dirty="0">
                <a:latin typeface="+mj-lt"/>
              </a:rPr>
              <a:t>	</a:t>
            </a:r>
          </a:p>
          <a:p>
            <a:pPr marL="0" indent="0">
              <a:buFont typeface="Wingdings" pitchFamily="2" charset="2"/>
              <a:buNone/>
            </a:pPr>
            <a:r>
              <a:rPr altLang="en-US" sz="2000" dirty="0">
                <a:latin typeface="+mj-lt"/>
              </a:rPr>
              <a:t>“The first requirement for an exemplary user experience is to meet the exact needs of the customer, without fuss or bother. Next comes simplicity and elegance that produce products that are a joy to own, a joy to use. True user experience goes far beyond giving customers what they say they want, or providing checklist features.</a:t>
            </a:r>
          </a:p>
          <a:p>
            <a:pPr marL="0" indent="0">
              <a:buFont typeface="Wingdings" pitchFamily="2" charset="2"/>
              <a:buNone/>
            </a:pPr>
            <a:endParaRPr altLang="en-US" sz="2000" dirty="0">
              <a:latin typeface="+mj-lt"/>
            </a:endParaRPr>
          </a:p>
          <a:p>
            <a:pPr marL="0" indent="0">
              <a:buFont typeface="Wingdings" pitchFamily="2" charset="2"/>
              <a:buNone/>
            </a:pPr>
            <a:r>
              <a:rPr altLang="en-US" sz="2000" dirty="0">
                <a:latin typeface="+mj-lt"/>
              </a:rPr>
              <a:t>-Nielsen-Norman Group</a:t>
            </a:r>
          </a:p>
          <a:p>
            <a:pPr marL="0" indent="0">
              <a:buFont typeface="Wingdings" pitchFamily="2" charset="2"/>
              <a:buNone/>
            </a:pPr>
            <a:endParaRPr altLang="en-US" sz="2000" dirty="0">
              <a:latin typeface="+mj-lt"/>
            </a:endParaRPr>
          </a:p>
          <a:p>
            <a:pPr marL="0" indent="0">
              <a:buFont typeface="Wingdings" pitchFamily="2" charset="2"/>
              <a:buNone/>
            </a:pPr>
            <a:endParaRPr altLang="en-US" dirty="0">
              <a:latin typeface="+mj-lt"/>
            </a:endParaRPr>
          </a:p>
        </p:txBody>
      </p:sp>
    </p:spTree>
    <p:extLst>
      <p:ext uri="{BB962C8B-B14F-4D97-AF65-F5344CB8AC3E}">
        <p14:creationId xmlns:p14="http://schemas.microsoft.com/office/powerpoint/2010/main" val="226866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7264FA44-B648-412B-8C37-B6BD63F8269C}"/>
              </a:ext>
            </a:extLst>
          </p:cNvPr>
          <p:cNvSpPr>
            <a:spLocks noGrp="1"/>
          </p:cNvSpPr>
          <p:nvPr>
            <p:ph type="title"/>
          </p:nvPr>
        </p:nvSpPr>
        <p:spPr/>
        <p:txBody>
          <a:bodyPr/>
          <a:lstStyle/>
          <a:p>
            <a:r>
              <a:rPr altLang="en-US">
                <a:solidFill>
                  <a:srgbClr val="604A7B"/>
                </a:solidFill>
                <a:latin typeface="Helvetica Neue" charset="0"/>
              </a:rPr>
              <a:t>Who Does Design?</a:t>
            </a:r>
          </a:p>
        </p:txBody>
      </p:sp>
      <p:sp>
        <p:nvSpPr>
          <p:cNvPr id="3" name="Content Placeholder 2">
            <a:extLst>
              <a:ext uri="{FF2B5EF4-FFF2-40B4-BE49-F238E27FC236}">
                <a16:creationId xmlns:a16="http://schemas.microsoft.com/office/drawing/2014/main" id="{5875592B-3E7D-4F93-ABE5-279A12DF5D25}"/>
              </a:ext>
            </a:extLst>
          </p:cNvPr>
          <p:cNvSpPr>
            <a:spLocks noGrp="1"/>
          </p:cNvSpPr>
          <p:nvPr>
            <p:ph idx="1"/>
          </p:nvPr>
        </p:nvSpPr>
        <p:spPr>
          <a:xfrm>
            <a:off x="1371600" y="2209800"/>
            <a:ext cx="7067128" cy="3489251"/>
          </a:xfrm>
        </p:spPr>
        <p:txBody>
          <a:bodyPr>
            <a:noAutofit/>
          </a:bodyPr>
          <a:lstStyle/>
          <a:p>
            <a:pPr marL="0" indent="0">
              <a:buFont typeface="Wingdings" pitchFamily="2" charset="2"/>
              <a:buNone/>
            </a:pPr>
            <a:r>
              <a:rPr altLang="en-US" sz="2800" u="sng" dirty="0">
                <a:latin typeface="Helvetica Neue Light" charset="0"/>
              </a:rPr>
              <a:t>D</a:t>
            </a:r>
            <a:r>
              <a:rPr altLang="en-US" sz="2800" dirty="0">
                <a:latin typeface="Helvetica Neue Light" charset="0"/>
              </a:rPr>
              <a:t>esigners!</a:t>
            </a:r>
          </a:p>
          <a:p>
            <a:pPr lvl="1"/>
            <a:r>
              <a:rPr altLang="en-US" sz="1600" dirty="0">
                <a:solidFill>
                  <a:srgbClr val="604A7B"/>
                </a:solidFill>
                <a:latin typeface="Helvetica Neue Light" charset="0"/>
              </a:rPr>
              <a:t>Interface designers</a:t>
            </a:r>
          </a:p>
          <a:p>
            <a:pPr lvl="1"/>
            <a:r>
              <a:rPr altLang="en-US" sz="1600" dirty="0">
                <a:solidFill>
                  <a:srgbClr val="604A7B"/>
                </a:solidFill>
                <a:latin typeface="Helvetica Neue Light" charset="0"/>
              </a:rPr>
              <a:t>Interaction designers</a:t>
            </a:r>
          </a:p>
          <a:p>
            <a:pPr lvl="1"/>
            <a:r>
              <a:rPr altLang="en-US" sz="1600" dirty="0">
                <a:solidFill>
                  <a:srgbClr val="604A7B"/>
                </a:solidFill>
                <a:latin typeface="Helvetica Neue Light" charset="0"/>
              </a:rPr>
              <a:t>Industrial designers</a:t>
            </a:r>
          </a:p>
          <a:p>
            <a:pPr lvl="1"/>
            <a:r>
              <a:rPr altLang="en-US" sz="1600" dirty="0">
                <a:solidFill>
                  <a:srgbClr val="604A7B"/>
                </a:solidFill>
                <a:latin typeface="Helvetica Neue Light" charset="0"/>
              </a:rPr>
              <a:t>Graphic designers</a:t>
            </a:r>
          </a:p>
          <a:p>
            <a:pPr marL="0" indent="0">
              <a:buFont typeface="Wingdings" pitchFamily="2" charset="2"/>
              <a:buNone/>
            </a:pPr>
            <a:r>
              <a:rPr altLang="en-US" sz="2800" u="sng" dirty="0">
                <a:latin typeface="Helvetica Neue Light" charset="0"/>
              </a:rPr>
              <a:t>d</a:t>
            </a:r>
            <a:r>
              <a:rPr altLang="en-US" sz="2800" dirty="0">
                <a:latin typeface="Helvetica Neue Light" charset="0"/>
              </a:rPr>
              <a:t>esigners are also often:</a:t>
            </a:r>
          </a:p>
          <a:p>
            <a:pPr lvl="1"/>
            <a:r>
              <a:rPr altLang="en-US" sz="1600" dirty="0">
                <a:solidFill>
                  <a:srgbClr val="604A7B"/>
                </a:solidFill>
                <a:latin typeface="Helvetica Neue Light" charset="0"/>
              </a:rPr>
              <a:t>Applied anthropologists</a:t>
            </a:r>
          </a:p>
          <a:p>
            <a:pPr lvl="1"/>
            <a:r>
              <a:rPr altLang="en-US" sz="1600" dirty="0">
                <a:solidFill>
                  <a:srgbClr val="604A7B"/>
                </a:solidFill>
                <a:latin typeface="Helvetica Neue Light" charset="0"/>
              </a:rPr>
              <a:t>Design ethnographers</a:t>
            </a:r>
          </a:p>
          <a:p>
            <a:pPr lvl="1"/>
            <a:r>
              <a:rPr altLang="en-US" sz="1600" dirty="0">
                <a:solidFill>
                  <a:srgbClr val="604A7B"/>
                </a:solidFill>
                <a:latin typeface="Helvetica Neue Light" charset="0"/>
              </a:rPr>
              <a:t>Social psychologists</a:t>
            </a:r>
          </a:p>
          <a:p>
            <a:pPr lvl="1"/>
            <a:r>
              <a:rPr altLang="en-US" sz="1600" dirty="0">
                <a:solidFill>
                  <a:srgbClr val="604A7B"/>
                </a:solidFill>
                <a:latin typeface="Helvetica Neue Light" charset="0"/>
              </a:rPr>
              <a:t>Cognitive psychologists</a:t>
            </a:r>
          </a:p>
          <a:p>
            <a:pPr lvl="1"/>
            <a:r>
              <a:rPr altLang="en-US" sz="1600" dirty="0">
                <a:solidFill>
                  <a:srgbClr val="604A7B"/>
                </a:solidFill>
                <a:latin typeface="Helvetica Neue Light" charset="0"/>
              </a:rPr>
              <a:t>Experimental psychologists</a:t>
            </a:r>
          </a:p>
          <a:p>
            <a:pPr lvl="1"/>
            <a:r>
              <a:rPr altLang="en-US" sz="1600" dirty="0">
                <a:solidFill>
                  <a:srgbClr val="604A7B"/>
                </a:solidFill>
                <a:latin typeface="Helvetica Neue Light" charset="0"/>
              </a:rPr>
              <a:t>Computer scientists</a:t>
            </a:r>
          </a:p>
          <a:p>
            <a:pPr lvl="1"/>
            <a:r>
              <a:rPr altLang="en-US" sz="1600" dirty="0">
                <a:solidFill>
                  <a:srgbClr val="604A7B"/>
                </a:solidFill>
                <a:latin typeface="Helvetica Neue Light" charset="0"/>
              </a:rPr>
              <a:t>Engineers</a:t>
            </a:r>
          </a:p>
          <a:p>
            <a:pPr lvl="1"/>
            <a:r>
              <a:rPr altLang="en-US" sz="1600" dirty="0">
                <a:solidFill>
                  <a:srgbClr val="604A7B"/>
                </a:solidFill>
                <a:latin typeface="Helvetica Neue Light" charset="0"/>
              </a:rPr>
              <a:t>Information </a:t>
            </a:r>
            <a:r>
              <a:rPr altLang="en-US" sz="1600" dirty="0" err="1">
                <a:solidFill>
                  <a:srgbClr val="604A7B"/>
                </a:solidFill>
                <a:latin typeface="Helvetica Neue Light" charset="0"/>
              </a:rPr>
              <a:t>architects</a:t>
            </a:r>
            <a:r>
              <a:rPr lang="en-US" altLang="en-US" sz="1600" dirty="0" err="1">
                <a:solidFill>
                  <a:srgbClr val="604A7B"/>
                </a:solidFill>
                <a:latin typeface="Helvetica Neue Light" charset="0"/>
              </a:rPr>
              <a:t>a</a:t>
            </a:r>
            <a:endParaRPr altLang="en-US" sz="1600" dirty="0">
              <a:solidFill>
                <a:srgbClr val="604A7B"/>
              </a:solidFill>
              <a:latin typeface="Helvetica Neue Light" charset="0"/>
            </a:endParaRPr>
          </a:p>
        </p:txBody>
      </p:sp>
      <p:pic>
        <p:nvPicPr>
          <p:cNvPr id="30723" name="Picture 2" descr="http://www.carbodydesign.com/archive/2008/10/06-bmw-x1-concept/BMW-X1-Concept-Design-Sketch-01-lg.jpg">
            <a:extLst>
              <a:ext uri="{FF2B5EF4-FFF2-40B4-BE49-F238E27FC236}">
                <a16:creationId xmlns:a16="http://schemas.microsoft.com/office/drawing/2014/main" id="{C965E8AE-2F63-48D1-8D8F-AD82686913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2693" y="3040025"/>
            <a:ext cx="274410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018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4549C0BD-E83C-4074-BF38-EDE2B6E5CEB5}"/>
              </a:ext>
            </a:extLst>
          </p:cNvPr>
          <p:cNvSpPr>
            <a:spLocks noGrp="1"/>
          </p:cNvSpPr>
          <p:nvPr>
            <p:ph type="title"/>
          </p:nvPr>
        </p:nvSpPr>
        <p:spPr/>
        <p:txBody>
          <a:bodyPr/>
          <a:lstStyle/>
          <a:p>
            <a:r>
              <a:rPr altLang="en-US">
                <a:solidFill>
                  <a:srgbClr val="604A7B"/>
                </a:solidFill>
                <a:latin typeface="Helvetica Neue" charset="0"/>
              </a:rPr>
              <a:t>What is Designed?</a:t>
            </a:r>
          </a:p>
        </p:txBody>
      </p:sp>
      <p:sp>
        <p:nvSpPr>
          <p:cNvPr id="3" name="Content Placeholder 2">
            <a:extLst>
              <a:ext uri="{FF2B5EF4-FFF2-40B4-BE49-F238E27FC236}">
                <a16:creationId xmlns:a16="http://schemas.microsoft.com/office/drawing/2014/main" id="{9C36C81E-B86A-4E72-BF22-55F0046A6AA1}"/>
              </a:ext>
            </a:extLst>
          </p:cNvPr>
          <p:cNvSpPr>
            <a:spLocks noGrp="1"/>
          </p:cNvSpPr>
          <p:nvPr>
            <p:ph idx="1"/>
          </p:nvPr>
        </p:nvSpPr>
        <p:spPr/>
        <p:txBody>
          <a:bodyPr/>
          <a:lstStyle/>
          <a:p>
            <a:pPr marL="0" indent="0">
              <a:buFont typeface="Wingdings" pitchFamily="2" charset="2"/>
              <a:buNone/>
            </a:pPr>
            <a:r>
              <a:rPr lang="ja-JP" altLang="en-US">
                <a:latin typeface="Helvetica Neue Light" charset="0"/>
              </a:rPr>
              <a:t>“</a:t>
            </a:r>
            <a:r>
              <a:rPr altLang="ja-JP">
                <a:latin typeface="Helvetica Neue Light" charset="0"/>
              </a:rPr>
              <a:t>Look around you. The only </a:t>
            </a:r>
            <a:br>
              <a:rPr altLang="ja-JP">
                <a:latin typeface="Helvetica Neue Light" charset="0"/>
              </a:rPr>
            </a:br>
            <a:r>
              <a:rPr altLang="ja-JP">
                <a:latin typeface="Helvetica Neue Light" charset="0"/>
              </a:rPr>
              <a:t>thing not designed is Nature.</a:t>
            </a:r>
            <a:r>
              <a:rPr lang="ja-JP" altLang="en-US">
                <a:latin typeface="Helvetica Neue Light" charset="0"/>
              </a:rPr>
              <a:t>”</a:t>
            </a:r>
            <a:endParaRPr altLang="ja-JP">
              <a:latin typeface="Helvetica Neue Light" charset="0"/>
            </a:endParaRPr>
          </a:p>
          <a:p>
            <a:pPr lvl="1"/>
            <a:r>
              <a:rPr altLang="en-US">
                <a:solidFill>
                  <a:srgbClr val="604A7B"/>
                </a:solidFill>
                <a:latin typeface="Helvetica Neue Light" charset="0"/>
              </a:rPr>
              <a:t>David Kelley</a:t>
            </a:r>
          </a:p>
          <a:p>
            <a:pPr lvl="1"/>
            <a:endParaRPr altLang="en-US">
              <a:solidFill>
                <a:srgbClr val="604A7B"/>
              </a:solidFill>
              <a:latin typeface="Helvetica Neue Light" charset="0"/>
            </a:endParaRPr>
          </a:p>
          <a:p>
            <a:pPr marL="0" indent="0">
              <a:buFont typeface="Wingdings" pitchFamily="2" charset="2"/>
              <a:buNone/>
            </a:pPr>
            <a:r>
              <a:rPr altLang="en-US">
                <a:latin typeface="Helvetica Neue Light" charset="0"/>
              </a:rPr>
              <a:t>Anything consciously intended </a:t>
            </a:r>
            <a:br>
              <a:rPr altLang="en-US">
                <a:latin typeface="Helvetica Neue Light" charset="0"/>
              </a:rPr>
            </a:br>
            <a:r>
              <a:rPr altLang="en-US">
                <a:latin typeface="Helvetica Neue Light" charset="0"/>
              </a:rPr>
              <a:t>for human use is designed</a:t>
            </a:r>
          </a:p>
          <a:p>
            <a:pPr lvl="1"/>
            <a:r>
              <a:rPr altLang="en-US">
                <a:solidFill>
                  <a:srgbClr val="604A7B"/>
                </a:solidFill>
                <a:latin typeface="Helvetica Neue Light" charset="0"/>
              </a:rPr>
              <a:t>Often poorly, though, which is</a:t>
            </a:r>
            <a:br>
              <a:rPr altLang="en-US">
                <a:solidFill>
                  <a:srgbClr val="604A7B"/>
                </a:solidFill>
                <a:latin typeface="Helvetica Neue Light" charset="0"/>
              </a:rPr>
            </a:br>
            <a:r>
              <a:rPr altLang="en-US">
                <a:solidFill>
                  <a:srgbClr val="604A7B"/>
                </a:solidFill>
                <a:latin typeface="Helvetica Neue Light" charset="0"/>
              </a:rPr>
              <a:t>where user experience design </a:t>
            </a:r>
            <a:br>
              <a:rPr altLang="en-US">
                <a:solidFill>
                  <a:srgbClr val="604A7B"/>
                </a:solidFill>
                <a:latin typeface="Helvetica Neue Light" charset="0"/>
              </a:rPr>
            </a:br>
            <a:r>
              <a:rPr altLang="en-US">
                <a:solidFill>
                  <a:srgbClr val="604A7B"/>
                </a:solidFill>
                <a:latin typeface="Helvetica Neue Light" charset="0"/>
              </a:rPr>
              <a:t>comes in</a:t>
            </a:r>
          </a:p>
        </p:txBody>
      </p:sp>
      <p:pic>
        <p:nvPicPr>
          <p:cNvPr id="109570" name="Picture 2" descr="http://www.interweb.in/attachments/pc-wallpapers/25222d1235656623-nature-photos-wallpapers-images-beautiful-pictures-nature-mountains-photo.jpg">
            <a:extLst>
              <a:ext uri="{FF2B5EF4-FFF2-40B4-BE49-F238E27FC236}">
                <a16:creationId xmlns:a16="http://schemas.microsoft.com/office/drawing/2014/main" id="{D2B50DF0-34DD-4165-9BA0-EA00751A5B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9493" y="2438400"/>
            <a:ext cx="2233901" cy="167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2" name="Picture 4" descr="http://www.speakingoflandscaping.com/wp-content/uploads/2010/03/lawn-mower.jpg">
            <a:extLst>
              <a:ext uri="{FF2B5EF4-FFF2-40B4-BE49-F238E27FC236}">
                <a16:creationId xmlns:a16="http://schemas.microsoft.com/office/drawing/2014/main" id="{6198B787-5D72-4810-9206-D601E1E5C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944" y="4496774"/>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724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5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48</TotalTime>
  <Words>1107</Words>
  <Application>Microsoft Office PowerPoint</Application>
  <PresentationFormat>Tampilan Layar (4:3)</PresentationFormat>
  <Paragraphs>166</Paragraphs>
  <Slides>27</Slides>
  <Notes>0</Notes>
  <HiddenSlides>0</HiddenSlides>
  <MMClips>1</MMClips>
  <ScaleCrop>false</ScaleCrop>
  <HeadingPairs>
    <vt:vector size="6" baseType="variant">
      <vt:variant>
        <vt:lpstr>Font Dipakai</vt:lpstr>
      </vt:variant>
      <vt:variant>
        <vt:i4>11</vt:i4>
      </vt:variant>
      <vt:variant>
        <vt:lpstr>Tema</vt:lpstr>
      </vt:variant>
      <vt:variant>
        <vt:i4>1</vt:i4>
      </vt:variant>
      <vt:variant>
        <vt:lpstr>Judul Slide</vt:lpstr>
      </vt:variant>
      <vt:variant>
        <vt:i4>27</vt:i4>
      </vt:variant>
    </vt:vector>
  </HeadingPairs>
  <TitlesOfParts>
    <vt:vector size="39" baseType="lpstr">
      <vt:lpstr>MS PGothic</vt:lpstr>
      <vt:lpstr>MS PGothic</vt:lpstr>
      <vt:lpstr>宋体</vt:lpstr>
      <vt:lpstr>Arial</vt:lpstr>
      <vt:lpstr>Calibri</vt:lpstr>
      <vt:lpstr>ChaparralPro-Italic</vt:lpstr>
      <vt:lpstr>Helvetica Neue</vt:lpstr>
      <vt:lpstr>Helvetica Neue Light</vt:lpstr>
      <vt:lpstr>Interstate</vt:lpstr>
      <vt:lpstr>Open Sans</vt:lpstr>
      <vt:lpstr>Wingdings</vt:lpstr>
      <vt:lpstr>Template PPT 2015</vt:lpstr>
      <vt:lpstr>Introduction to User Experience  Session  #01</vt:lpstr>
      <vt:lpstr>These slides have been adapted from:  Julie A. Kientz (2014). User Experience Design, University of Washington.  </vt:lpstr>
      <vt:lpstr>Presentasi PowerPoint</vt:lpstr>
      <vt:lpstr>What is Design?</vt:lpstr>
      <vt:lpstr>Design vs. Engineering</vt:lpstr>
      <vt:lpstr>Design vs. Art</vt:lpstr>
      <vt:lpstr>User Experience Definitions</vt:lpstr>
      <vt:lpstr>Who Does Design?</vt:lpstr>
      <vt:lpstr>What is Designed?</vt:lpstr>
      <vt:lpstr>What is Designed in UX?</vt:lpstr>
      <vt:lpstr>Why is Design Hard?</vt:lpstr>
      <vt:lpstr>Why is Design Hard?</vt:lpstr>
      <vt:lpstr>Core Skills of Design</vt:lpstr>
      <vt:lpstr>Sketches on Design Thinking  (Andy Ko)</vt:lpstr>
      <vt:lpstr>Design is Not Just “Lipstick on a Pig”</vt:lpstr>
      <vt:lpstr>“The user is not like me”</vt:lpstr>
      <vt:lpstr>What is UX?</vt:lpstr>
      <vt:lpstr>Look at the video</vt:lpstr>
      <vt:lpstr>Creating UX for apps, web and game?</vt:lpstr>
      <vt:lpstr>Design Process?</vt:lpstr>
      <vt:lpstr>Design Requires Iteration</vt:lpstr>
      <vt:lpstr>Beyond Usability</vt:lpstr>
      <vt:lpstr>it’s All About Experiences</vt:lpstr>
      <vt:lpstr>it’s All About Experiences</vt:lpstr>
      <vt:lpstr>it’s All About Experiences</vt:lpstr>
      <vt:lpstr>Case Study</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sudirman</cp:lastModifiedBy>
  <cp:revision>11</cp:revision>
  <dcterms:created xsi:type="dcterms:W3CDTF">2015-05-04T03:33:03Z</dcterms:created>
  <dcterms:modified xsi:type="dcterms:W3CDTF">2017-06-29T06:44:28Z</dcterms:modified>
</cp:coreProperties>
</file>