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85" r:id="rId5"/>
    <p:sldId id="293" r:id="rId6"/>
    <p:sldId id="294" r:id="rId7"/>
    <p:sldId id="307" r:id="rId8"/>
    <p:sldId id="308" r:id="rId9"/>
    <p:sldId id="295" r:id="rId10"/>
    <p:sldId id="309" r:id="rId11"/>
    <p:sldId id="310" r:id="rId12"/>
    <p:sldId id="311" r:id="rId13"/>
    <p:sldId id="298" r:id="rId14"/>
    <p:sldId id="284" r:id="rId15"/>
    <p:sldId id="262"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7"/>
            <p14:sldId id="270"/>
            <p14:sldId id="285"/>
            <p14:sldId id="293"/>
            <p14:sldId id="294"/>
            <p14:sldId id="307"/>
            <p14:sldId id="308"/>
            <p14:sldId id="295"/>
            <p14:sldId id="309"/>
            <p14:sldId id="310"/>
            <p14:sldId id="311"/>
            <p14:sldId id="298"/>
            <p14:sldId id="284"/>
            <p14:sldId id="262"/>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buFont typeface="Wingdings" pitchFamily="2" charset="2"/>
              <a:buChar char="§"/>
              <a:defRPr/>
            </a:lvl1pPr>
            <a:lvl2pPr>
              <a:buFont typeface="Wingdings" pitchFamily="2" charset="2"/>
              <a:buChar char="§"/>
              <a:defRPr>
                <a:solidFill>
                  <a:schemeClr val="accent4">
                    <a:lumMod val="75000"/>
                  </a:schemeClr>
                </a:solidFill>
              </a:defRPr>
            </a:lvl2pPr>
            <a:lvl3pPr>
              <a:buFont typeface="Wingdings" pitchFamily="2" charset="2"/>
              <a:buChar char="§"/>
              <a:defRPr/>
            </a:lvl3pPr>
            <a:lvl4pPr>
              <a:buFont typeface="Wingdings" pitchFamily="2" charset="2"/>
              <a:buChar char="§"/>
              <a:defRPr>
                <a:solidFill>
                  <a:schemeClr val="accent4">
                    <a:lumMod val="75000"/>
                  </a:schemeClr>
                </a:solidFill>
              </a:defRPr>
            </a:lvl4pPr>
            <a:lvl5pP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766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29/06/2017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pps.binusmaya.binus.ac.id/CMS/CourseOutlineDesc.aspx?kdmtk=sNJkpex4bNkLMUT0fdBoDQ%3d%3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US" altLang="en-US" sz="2400" dirty="0">
                <a:solidFill>
                  <a:schemeClr val="bg1"/>
                </a:solidFill>
              </a:rPr>
              <a:t>GAME6012/</a:t>
            </a:r>
            <a:r>
              <a:rPr lang="en-US" altLang="en-US" sz="2400" dirty="0">
                <a:solidFill>
                  <a:schemeClr val="bg1"/>
                </a:solidFill>
                <a:latin typeface="Arial" panose="020B0604020202020204" pitchFamily="34" charset="0"/>
              </a:rPr>
              <a:t> </a:t>
            </a:r>
            <a:r>
              <a:rPr lang="en-US" altLang="en-US" sz="2400" dirty="0">
                <a:solidFill>
                  <a:schemeClr val="bg1"/>
                </a:solidFill>
              </a:rPr>
              <a:t>User Experiences</a:t>
            </a:r>
            <a:r>
              <a:rPr lang="en-US" altLang="en-US" sz="2400" dirty="0">
                <a:solidFill>
                  <a:schemeClr val="bg1"/>
                </a:solidFill>
                <a:hlinkClick r:id="rId2"/>
              </a:rPr>
              <a:t> </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	: September 2017</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Playful Interaction</a:t>
            </a:r>
            <a:br>
              <a:rPr lang="en-AU" dirty="0">
                <a:solidFill>
                  <a:schemeClr val="bg1"/>
                </a:solidFill>
              </a:rPr>
            </a:br>
            <a:r>
              <a:rPr lang="en-US" sz="2800" dirty="0">
                <a:solidFill>
                  <a:schemeClr val="bg1"/>
                </a:solidFill>
              </a:rPr>
              <a:t>Session  #03</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A989831-87CD-43C8-A8F4-32FC5CA9C110}"/>
              </a:ext>
            </a:extLst>
          </p:cNvPr>
          <p:cNvSpPr>
            <a:spLocks noGrp="1"/>
          </p:cNvSpPr>
          <p:nvPr>
            <p:ph type="title"/>
          </p:nvPr>
        </p:nvSpPr>
        <p:spPr/>
        <p:txBody>
          <a:bodyPr/>
          <a:lstStyle/>
          <a:p>
            <a:r>
              <a:rPr lang="en-US" dirty="0"/>
              <a:t>Hurdle or interesting mystery?</a:t>
            </a:r>
            <a:endParaRPr lang="en-ID" dirty="0"/>
          </a:p>
        </p:txBody>
      </p:sp>
      <p:pic>
        <p:nvPicPr>
          <p:cNvPr id="5" name="Gambar 4">
            <a:extLst>
              <a:ext uri="{FF2B5EF4-FFF2-40B4-BE49-F238E27FC236}">
                <a16:creationId xmlns:a16="http://schemas.microsoft.com/office/drawing/2014/main" id="{1836A63D-7896-4C0C-A28B-1EA12A8E1138}"/>
              </a:ext>
            </a:extLst>
          </p:cNvPr>
          <p:cNvPicPr>
            <a:picLocks noChangeAspect="1"/>
          </p:cNvPicPr>
          <p:nvPr/>
        </p:nvPicPr>
        <p:blipFill>
          <a:blip r:embed="rId2"/>
          <a:stretch>
            <a:fillRect/>
          </a:stretch>
        </p:blipFill>
        <p:spPr>
          <a:xfrm>
            <a:off x="3140113" y="4724400"/>
            <a:ext cx="5608351" cy="1712700"/>
          </a:xfrm>
          <a:prstGeom prst="rect">
            <a:avLst/>
          </a:prstGeom>
        </p:spPr>
      </p:pic>
      <p:pic>
        <p:nvPicPr>
          <p:cNvPr id="6" name="Gambar 5">
            <a:extLst>
              <a:ext uri="{FF2B5EF4-FFF2-40B4-BE49-F238E27FC236}">
                <a16:creationId xmlns:a16="http://schemas.microsoft.com/office/drawing/2014/main" id="{70C471E3-697D-4663-A9E4-8A94764789C3}"/>
              </a:ext>
            </a:extLst>
          </p:cNvPr>
          <p:cNvPicPr>
            <a:picLocks noChangeAspect="1"/>
          </p:cNvPicPr>
          <p:nvPr/>
        </p:nvPicPr>
        <p:blipFill>
          <a:blip r:embed="rId3"/>
          <a:stretch>
            <a:fillRect/>
          </a:stretch>
        </p:blipFill>
        <p:spPr>
          <a:xfrm>
            <a:off x="1295400" y="3041884"/>
            <a:ext cx="5654701" cy="1493567"/>
          </a:xfrm>
          <a:prstGeom prst="rect">
            <a:avLst/>
          </a:prstGeom>
        </p:spPr>
      </p:pic>
    </p:spTree>
    <p:extLst>
      <p:ext uri="{BB962C8B-B14F-4D97-AF65-F5344CB8AC3E}">
        <p14:creationId xmlns:p14="http://schemas.microsoft.com/office/powerpoint/2010/main" val="319894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A989831-87CD-43C8-A8F4-32FC5CA9C110}"/>
              </a:ext>
            </a:extLst>
          </p:cNvPr>
          <p:cNvSpPr>
            <a:spLocks noGrp="1"/>
          </p:cNvSpPr>
          <p:nvPr>
            <p:ph type="title"/>
          </p:nvPr>
        </p:nvSpPr>
        <p:spPr/>
        <p:txBody>
          <a:bodyPr/>
          <a:lstStyle/>
          <a:p>
            <a:r>
              <a:rPr lang="en-US" dirty="0"/>
              <a:t>Example</a:t>
            </a:r>
            <a:endParaRPr lang="en-ID" dirty="0"/>
          </a:p>
        </p:txBody>
      </p:sp>
      <p:pic>
        <p:nvPicPr>
          <p:cNvPr id="3" name="Gambar 2">
            <a:extLst>
              <a:ext uri="{FF2B5EF4-FFF2-40B4-BE49-F238E27FC236}">
                <a16:creationId xmlns:a16="http://schemas.microsoft.com/office/drawing/2014/main" id="{B71B5A18-9A74-498D-A00B-500A42C42886}"/>
              </a:ext>
            </a:extLst>
          </p:cNvPr>
          <p:cNvPicPr>
            <a:picLocks noChangeAspect="1"/>
          </p:cNvPicPr>
          <p:nvPr/>
        </p:nvPicPr>
        <p:blipFill>
          <a:blip r:embed="rId2"/>
          <a:stretch>
            <a:fillRect/>
          </a:stretch>
        </p:blipFill>
        <p:spPr>
          <a:xfrm>
            <a:off x="1600200" y="3041780"/>
            <a:ext cx="2618775" cy="1493567"/>
          </a:xfrm>
          <a:prstGeom prst="rect">
            <a:avLst/>
          </a:prstGeom>
        </p:spPr>
      </p:pic>
      <p:pic>
        <p:nvPicPr>
          <p:cNvPr id="4" name="Gambar 3">
            <a:extLst>
              <a:ext uri="{FF2B5EF4-FFF2-40B4-BE49-F238E27FC236}">
                <a16:creationId xmlns:a16="http://schemas.microsoft.com/office/drawing/2014/main" id="{F8A8F5F7-A045-4321-99AD-69994B3D140E}"/>
              </a:ext>
            </a:extLst>
          </p:cNvPr>
          <p:cNvPicPr>
            <a:picLocks noChangeAspect="1"/>
          </p:cNvPicPr>
          <p:nvPr/>
        </p:nvPicPr>
        <p:blipFill>
          <a:blip r:embed="rId3"/>
          <a:stretch>
            <a:fillRect/>
          </a:stretch>
        </p:blipFill>
        <p:spPr>
          <a:xfrm>
            <a:off x="4724400" y="4541567"/>
            <a:ext cx="3713416" cy="1920217"/>
          </a:xfrm>
          <a:prstGeom prst="rect">
            <a:avLst/>
          </a:prstGeom>
        </p:spPr>
      </p:pic>
    </p:spTree>
    <p:extLst>
      <p:ext uri="{BB962C8B-B14F-4D97-AF65-F5344CB8AC3E}">
        <p14:creationId xmlns:p14="http://schemas.microsoft.com/office/powerpoint/2010/main" val="4281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A989831-87CD-43C8-A8F4-32FC5CA9C110}"/>
              </a:ext>
            </a:extLst>
          </p:cNvPr>
          <p:cNvSpPr>
            <a:spLocks noGrp="1"/>
          </p:cNvSpPr>
          <p:nvPr>
            <p:ph type="title"/>
          </p:nvPr>
        </p:nvSpPr>
        <p:spPr/>
        <p:txBody>
          <a:bodyPr/>
          <a:lstStyle/>
          <a:p>
            <a:r>
              <a:rPr lang="en-US" dirty="0"/>
              <a:t>Curiosity Matrix</a:t>
            </a:r>
            <a:endParaRPr lang="en-ID" dirty="0"/>
          </a:p>
        </p:txBody>
      </p:sp>
      <p:pic>
        <p:nvPicPr>
          <p:cNvPr id="5" name="Gambar 4">
            <a:extLst>
              <a:ext uri="{FF2B5EF4-FFF2-40B4-BE49-F238E27FC236}">
                <a16:creationId xmlns:a16="http://schemas.microsoft.com/office/drawing/2014/main" id="{D55CCCAA-16DF-416C-9604-978DF2162A43}"/>
              </a:ext>
            </a:extLst>
          </p:cNvPr>
          <p:cNvPicPr>
            <a:picLocks noChangeAspect="1"/>
          </p:cNvPicPr>
          <p:nvPr/>
        </p:nvPicPr>
        <p:blipFill>
          <a:blip r:embed="rId2"/>
          <a:stretch>
            <a:fillRect/>
          </a:stretch>
        </p:blipFill>
        <p:spPr>
          <a:xfrm>
            <a:off x="2286000" y="2971800"/>
            <a:ext cx="5638800" cy="3533775"/>
          </a:xfrm>
          <a:prstGeom prst="rect">
            <a:avLst/>
          </a:prstGeom>
        </p:spPr>
      </p:pic>
    </p:spTree>
    <p:extLst>
      <p:ext uri="{BB962C8B-B14F-4D97-AF65-F5344CB8AC3E}">
        <p14:creationId xmlns:p14="http://schemas.microsoft.com/office/powerpoint/2010/main" val="359363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145C69E-FAC7-49AA-AA29-A664DBEA1741}"/>
              </a:ext>
            </a:extLst>
          </p:cNvPr>
          <p:cNvSpPr>
            <a:spLocks noGrp="1"/>
          </p:cNvSpPr>
          <p:nvPr>
            <p:ph type="title"/>
          </p:nvPr>
        </p:nvSpPr>
        <p:spPr/>
        <p:txBody>
          <a:bodyPr/>
          <a:lstStyle/>
          <a:p>
            <a:r>
              <a:rPr lang="en-US" dirty="0"/>
              <a:t>Case study</a:t>
            </a:r>
            <a:endParaRPr lang="en-ID" dirty="0"/>
          </a:p>
        </p:txBody>
      </p:sp>
      <p:sp>
        <p:nvSpPr>
          <p:cNvPr id="4" name="Subjudul 3">
            <a:extLst>
              <a:ext uri="{FF2B5EF4-FFF2-40B4-BE49-F238E27FC236}">
                <a16:creationId xmlns:a16="http://schemas.microsoft.com/office/drawing/2014/main" id="{509B4131-D5DC-4A36-9EAC-222D61AED324}"/>
              </a:ext>
            </a:extLst>
          </p:cNvPr>
          <p:cNvSpPr>
            <a:spLocks noGrp="1"/>
          </p:cNvSpPr>
          <p:nvPr>
            <p:ph type="subTitle" idx="13"/>
          </p:nvPr>
        </p:nvSpPr>
        <p:spPr/>
        <p:txBody>
          <a:bodyPr/>
          <a:lstStyle/>
          <a:p>
            <a:pPr marL="0" indent="0">
              <a:buNone/>
            </a:pPr>
            <a:r>
              <a:rPr lang="en-US" dirty="0"/>
              <a:t>Does </a:t>
            </a:r>
            <a:r>
              <a:rPr lang="en-US" dirty="0" err="1"/>
              <a:t>gacha</a:t>
            </a:r>
            <a:r>
              <a:rPr lang="en-US" dirty="0"/>
              <a:t> is in the field of Mystery?</a:t>
            </a:r>
            <a:endParaRPr lang="en-ID" dirty="0"/>
          </a:p>
        </p:txBody>
      </p:sp>
      <p:pic>
        <p:nvPicPr>
          <p:cNvPr id="3" name="Picture 2" descr="Image result for game gacha system">
            <a:extLst>
              <a:ext uri="{FF2B5EF4-FFF2-40B4-BE49-F238E27FC236}">
                <a16:creationId xmlns:a16="http://schemas.microsoft.com/office/drawing/2014/main" id="{C1AF98DF-0499-4E17-91BD-EC52D5B82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58578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07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3DA66DD-B015-402D-89EB-613F025B8CBC}"/>
              </a:ext>
            </a:extLst>
          </p:cNvPr>
          <p:cNvSpPr>
            <a:spLocks noGrp="1"/>
          </p:cNvSpPr>
          <p:nvPr>
            <p:ph type="title"/>
          </p:nvPr>
        </p:nvSpPr>
        <p:spPr/>
        <p:txBody>
          <a:bodyPr/>
          <a:lstStyle/>
          <a:p>
            <a:r>
              <a:rPr lang="en-US" dirty="0"/>
              <a:t>Assignment</a:t>
            </a:r>
            <a:endParaRPr lang="en-ID" dirty="0"/>
          </a:p>
        </p:txBody>
      </p:sp>
      <p:sp>
        <p:nvSpPr>
          <p:cNvPr id="3" name="Tampungan Konten 2">
            <a:extLst>
              <a:ext uri="{FF2B5EF4-FFF2-40B4-BE49-F238E27FC236}">
                <a16:creationId xmlns:a16="http://schemas.microsoft.com/office/drawing/2014/main" id="{02D41500-0538-47D4-9CAA-753B30995C82}"/>
              </a:ext>
            </a:extLst>
          </p:cNvPr>
          <p:cNvSpPr>
            <a:spLocks noGrp="1"/>
          </p:cNvSpPr>
          <p:nvPr>
            <p:ph idx="1"/>
          </p:nvPr>
        </p:nvSpPr>
        <p:spPr/>
        <p:txBody>
          <a:bodyPr/>
          <a:lstStyle/>
          <a:p>
            <a:r>
              <a:rPr lang="en-US" dirty="0"/>
              <a:t>Search for a game and </a:t>
            </a:r>
            <a:r>
              <a:rPr lang="en-US" dirty="0" err="1"/>
              <a:t>playstore</a:t>
            </a:r>
            <a:r>
              <a:rPr lang="en-US" dirty="0"/>
              <a:t>, improve the game by adding</a:t>
            </a:r>
          </a:p>
          <a:p>
            <a:pPr lvl="1"/>
            <a:r>
              <a:rPr lang="en-US" dirty="0"/>
              <a:t>Mysterious element</a:t>
            </a:r>
          </a:p>
          <a:p>
            <a:pPr lvl="1"/>
            <a:r>
              <a:rPr lang="en-US" dirty="0"/>
              <a:t>Audience Stimulation</a:t>
            </a:r>
          </a:p>
          <a:p>
            <a:pPr lvl="1"/>
            <a:r>
              <a:rPr lang="en-US" dirty="0"/>
              <a:t>More playful interaction</a:t>
            </a:r>
          </a:p>
        </p:txBody>
      </p:sp>
    </p:spTree>
    <p:extLst>
      <p:ext uri="{BB962C8B-B14F-4D97-AF65-F5344CB8AC3E}">
        <p14:creationId xmlns:p14="http://schemas.microsoft.com/office/powerpoint/2010/main" val="113007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pPr marL="0" indent="0">
              <a:buNone/>
            </a:pPr>
            <a:r>
              <a:rPr lang="en-ID" dirty="0"/>
              <a:t>Buxton, William. 2007. Sketching user experience. Elsevier</a:t>
            </a:r>
          </a:p>
          <a:p>
            <a:pPr marL="0" indent="0">
              <a:buNone/>
            </a:pPr>
            <a:r>
              <a:rPr lang="en-ID" dirty="0"/>
              <a:t>Anderson, Stephen. 2011. Seductive Interaction Design. New Riders.</a:t>
            </a:r>
          </a:p>
          <a:p>
            <a:pPr marL="0" indent="0">
              <a:buNone/>
            </a:pPr>
            <a:r>
              <a:rPr lang="en-ID" dirty="0" err="1"/>
              <a:t>Faranello</a:t>
            </a:r>
            <a:r>
              <a:rPr lang="en-ID" dirty="0"/>
              <a:t>, Scott. 2016. Practical UX Design. </a:t>
            </a:r>
            <a:r>
              <a:rPr lang="en-ID" dirty="0" err="1"/>
              <a:t>Packt</a:t>
            </a:r>
            <a:r>
              <a:rPr lang="en-ID" dirty="0"/>
              <a:t> Publishing</a:t>
            </a:r>
          </a:p>
          <a:p>
            <a:pPr marL="0" indent="0">
              <a:buNone/>
            </a:pPr>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F9EB69E-4D75-415F-8F53-353DB406608D}"/>
              </a:ext>
            </a:extLst>
          </p:cNvPr>
          <p:cNvSpPr>
            <a:spLocks noGrp="1"/>
          </p:cNvSpPr>
          <p:nvPr>
            <p:ph type="title"/>
          </p:nvPr>
        </p:nvSpPr>
        <p:spPr/>
        <p:txBody>
          <a:bodyPr/>
          <a:lstStyle/>
          <a:p>
            <a:r>
              <a:rPr lang="en-US" dirty="0"/>
              <a:t>Playful interaction?</a:t>
            </a:r>
            <a:endParaRPr lang="en-ID" dirty="0"/>
          </a:p>
        </p:txBody>
      </p:sp>
      <p:sp>
        <p:nvSpPr>
          <p:cNvPr id="3" name="Tampungan Konten 2">
            <a:extLst>
              <a:ext uri="{FF2B5EF4-FFF2-40B4-BE49-F238E27FC236}">
                <a16:creationId xmlns:a16="http://schemas.microsoft.com/office/drawing/2014/main" id="{73CAB34C-AD8C-45EC-8219-AECAB5DDB4F7}"/>
              </a:ext>
            </a:extLst>
          </p:cNvPr>
          <p:cNvSpPr>
            <a:spLocks noGrp="1"/>
          </p:cNvSpPr>
          <p:nvPr>
            <p:ph idx="1"/>
          </p:nvPr>
        </p:nvSpPr>
        <p:spPr/>
        <p:txBody>
          <a:bodyPr>
            <a:normAutofit/>
          </a:bodyPr>
          <a:lstStyle/>
          <a:p>
            <a:pPr marL="0" indent="0">
              <a:buNone/>
            </a:pPr>
            <a:r>
              <a:rPr lang="en-ID" dirty="0"/>
              <a:t>in the context of dating, we use playful </a:t>
            </a:r>
            <a:r>
              <a:rPr lang="en-ID" dirty="0" err="1"/>
              <a:t>behaviors</a:t>
            </a:r>
            <a:r>
              <a:rPr lang="en-ID" dirty="0"/>
              <a:t> to connect with others. we tease each other with little </a:t>
            </a:r>
            <a:r>
              <a:rPr lang="en-ID" dirty="0" err="1"/>
              <a:t>tidbits</a:t>
            </a:r>
            <a:r>
              <a:rPr lang="en-ID" dirty="0"/>
              <a:t> of information about ourselves. we serve up flirtatious smiles at just the right moment. we ask silly questions or make humorous propositions. we “accidentally” brush a hand against the other person’s skin. Assuming there’s some mutual interest, these signals say, “Hang out with me and you’ll have a good time.”</a:t>
            </a:r>
            <a:endParaRPr lang="en-ID" b="1" dirty="0"/>
          </a:p>
        </p:txBody>
      </p:sp>
      <p:sp>
        <p:nvSpPr>
          <p:cNvPr id="4" name="Subjudul 3">
            <a:extLst>
              <a:ext uri="{FF2B5EF4-FFF2-40B4-BE49-F238E27FC236}">
                <a16:creationId xmlns:a16="http://schemas.microsoft.com/office/drawing/2014/main" id="{AF856070-250A-49D0-9D84-12671809817E}"/>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98897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0CB87C-3236-4502-8456-597E8D939400}"/>
              </a:ext>
            </a:extLst>
          </p:cNvPr>
          <p:cNvSpPr>
            <a:spLocks noGrp="1"/>
          </p:cNvSpPr>
          <p:nvPr>
            <p:ph type="title"/>
          </p:nvPr>
        </p:nvSpPr>
        <p:spPr/>
        <p:txBody>
          <a:bodyPr/>
          <a:lstStyle/>
          <a:p>
            <a:r>
              <a:rPr lang="en-US" dirty="0"/>
              <a:t>Is it fun?</a:t>
            </a:r>
            <a:endParaRPr lang="en-ID" dirty="0"/>
          </a:p>
        </p:txBody>
      </p:sp>
      <p:sp>
        <p:nvSpPr>
          <p:cNvPr id="4" name="Subjudul 3">
            <a:extLst>
              <a:ext uri="{FF2B5EF4-FFF2-40B4-BE49-F238E27FC236}">
                <a16:creationId xmlns:a16="http://schemas.microsoft.com/office/drawing/2014/main" id="{228F5573-4D18-4D73-8508-3F0B86411F4D}"/>
              </a:ext>
            </a:extLst>
          </p:cNvPr>
          <p:cNvSpPr>
            <a:spLocks noGrp="1"/>
          </p:cNvSpPr>
          <p:nvPr>
            <p:ph type="subTitle" idx="13"/>
          </p:nvPr>
        </p:nvSpPr>
        <p:spPr/>
        <p:txBody>
          <a:bodyPr/>
          <a:lstStyle/>
          <a:p>
            <a:pPr marL="0" indent="0">
              <a:buNone/>
            </a:pPr>
            <a:r>
              <a:rPr lang="en-US" dirty="0"/>
              <a:t>Compare the differences</a:t>
            </a:r>
            <a:endParaRPr lang="en-ID" dirty="0"/>
          </a:p>
        </p:txBody>
      </p:sp>
      <p:pic>
        <p:nvPicPr>
          <p:cNvPr id="7" name="Gambar 6">
            <a:extLst>
              <a:ext uri="{FF2B5EF4-FFF2-40B4-BE49-F238E27FC236}">
                <a16:creationId xmlns:a16="http://schemas.microsoft.com/office/drawing/2014/main" id="{620E5514-41B7-4379-A768-1A31988D5095}"/>
              </a:ext>
            </a:extLst>
          </p:cNvPr>
          <p:cNvPicPr>
            <a:picLocks noChangeAspect="1"/>
          </p:cNvPicPr>
          <p:nvPr/>
        </p:nvPicPr>
        <p:blipFill>
          <a:blip r:embed="rId2"/>
          <a:stretch>
            <a:fillRect/>
          </a:stretch>
        </p:blipFill>
        <p:spPr>
          <a:xfrm>
            <a:off x="2971800" y="3645024"/>
            <a:ext cx="1981200" cy="2899910"/>
          </a:xfrm>
          <a:prstGeom prst="rect">
            <a:avLst/>
          </a:prstGeom>
        </p:spPr>
      </p:pic>
      <p:pic>
        <p:nvPicPr>
          <p:cNvPr id="8" name="Gambar 7">
            <a:extLst>
              <a:ext uri="{FF2B5EF4-FFF2-40B4-BE49-F238E27FC236}">
                <a16:creationId xmlns:a16="http://schemas.microsoft.com/office/drawing/2014/main" id="{1704B6E7-EB2D-464D-90F5-9B103023A345}"/>
              </a:ext>
            </a:extLst>
          </p:cNvPr>
          <p:cNvPicPr>
            <a:picLocks noChangeAspect="1"/>
          </p:cNvPicPr>
          <p:nvPr/>
        </p:nvPicPr>
        <p:blipFill>
          <a:blip r:embed="rId3"/>
          <a:stretch>
            <a:fillRect/>
          </a:stretch>
        </p:blipFill>
        <p:spPr>
          <a:xfrm>
            <a:off x="5486400" y="3645024"/>
            <a:ext cx="1676400" cy="2841772"/>
          </a:xfrm>
          <a:prstGeom prst="rect">
            <a:avLst/>
          </a:prstGeom>
        </p:spPr>
      </p:pic>
    </p:spTree>
    <p:extLst>
      <p:ext uri="{BB962C8B-B14F-4D97-AF65-F5344CB8AC3E}">
        <p14:creationId xmlns:p14="http://schemas.microsoft.com/office/powerpoint/2010/main" val="38272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0CB87C-3236-4502-8456-597E8D939400}"/>
              </a:ext>
            </a:extLst>
          </p:cNvPr>
          <p:cNvSpPr>
            <a:spLocks noGrp="1"/>
          </p:cNvSpPr>
          <p:nvPr>
            <p:ph type="title"/>
          </p:nvPr>
        </p:nvSpPr>
        <p:spPr/>
        <p:txBody>
          <a:bodyPr/>
          <a:lstStyle/>
          <a:p>
            <a:r>
              <a:rPr lang="en-US" dirty="0"/>
              <a:t>More fun!</a:t>
            </a:r>
            <a:endParaRPr lang="en-ID" dirty="0"/>
          </a:p>
        </p:txBody>
      </p:sp>
      <p:pic>
        <p:nvPicPr>
          <p:cNvPr id="6" name="Gambar 5">
            <a:extLst>
              <a:ext uri="{FF2B5EF4-FFF2-40B4-BE49-F238E27FC236}">
                <a16:creationId xmlns:a16="http://schemas.microsoft.com/office/drawing/2014/main" id="{75055E86-554C-4931-BEA1-02BF60B73BE3}"/>
              </a:ext>
            </a:extLst>
          </p:cNvPr>
          <p:cNvPicPr>
            <a:picLocks noChangeAspect="1"/>
          </p:cNvPicPr>
          <p:nvPr/>
        </p:nvPicPr>
        <p:blipFill>
          <a:blip r:embed="rId2"/>
          <a:stretch>
            <a:fillRect/>
          </a:stretch>
        </p:blipFill>
        <p:spPr>
          <a:xfrm>
            <a:off x="5486400" y="381000"/>
            <a:ext cx="3409421" cy="6029131"/>
          </a:xfrm>
          <a:prstGeom prst="rect">
            <a:avLst/>
          </a:prstGeom>
        </p:spPr>
      </p:pic>
      <p:pic>
        <p:nvPicPr>
          <p:cNvPr id="7" name="Gambar 6">
            <a:extLst>
              <a:ext uri="{FF2B5EF4-FFF2-40B4-BE49-F238E27FC236}">
                <a16:creationId xmlns:a16="http://schemas.microsoft.com/office/drawing/2014/main" id="{97A47219-842E-44BA-85BE-A85F593CB846}"/>
              </a:ext>
            </a:extLst>
          </p:cNvPr>
          <p:cNvPicPr>
            <a:picLocks noChangeAspect="1"/>
          </p:cNvPicPr>
          <p:nvPr/>
        </p:nvPicPr>
        <p:blipFill>
          <a:blip r:embed="rId3"/>
          <a:stretch>
            <a:fillRect/>
          </a:stretch>
        </p:blipFill>
        <p:spPr>
          <a:xfrm>
            <a:off x="1828800" y="3048000"/>
            <a:ext cx="3465569" cy="1371600"/>
          </a:xfrm>
          <a:prstGeom prst="rect">
            <a:avLst/>
          </a:prstGeom>
        </p:spPr>
      </p:pic>
      <p:pic>
        <p:nvPicPr>
          <p:cNvPr id="8" name="Gambar 7">
            <a:extLst>
              <a:ext uri="{FF2B5EF4-FFF2-40B4-BE49-F238E27FC236}">
                <a16:creationId xmlns:a16="http://schemas.microsoft.com/office/drawing/2014/main" id="{4EB26619-DC91-42AB-BDFC-DD4C708F0F1F}"/>
              </a:ext>
            </a:extLst>
          </p:cNvPr>
          <p:cNvPicPr>
            <a:picLocks noChangeAspect="1"/>
          </p:cNvPicPr>
          <p:nvPr/>
        </p:nvPicPr>
        <p:blipFill>
          <a:blip r:embed="rId4"/>
          <a:stretch>
            <a:fillRect/>
          </a:stretch>
        </p:blipFill>
        <p:spPr>
          <a:xfrm>
            <a:off x="1828800" y="4614664"/>
            <a:ext cx="3477929" cy="1938536"/>
          </a:xfrm>
          <a:prstGeom prst="rect">
            <a:avLst/>
          </a:prstGeom>
        </p:spPr>
      </p:pic>
    </p:spTree>
    <p:extLst>
      <p:ext uri="{BB962C8B-B14F-4D97-AF65-F5344CB8AC3E}">
        <p14:creationId xmlns:p14="http://schemas.microsoft.com/office/powerpoint/2010/main" val="258172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0CB87C-3236-4502-8456-597E8D939400}"/>
              </a:ext>
            </a:extLst>
          </p:cNvPr>
          <p:cNvSpPr>
            <a:spLocks noGrp="1"/>
          </p:cNvSpPr>
          <p:nvPr>
            <p:ph type="title"/>
          </p:nvPr>
        </p:nvSpPr>
        <p:spPr/>
        <p:txBody>
          <a:bodyPr/>
          <a:lstStyle/>
          <a:p>
            <a:r>
              <a:rPr lang="en-US" dirty="0"/>
              <a:t>Unpredictably Fun</a:t>
            </a:r>
            <a:endParaRPr lang="en-ID" dirty="0"/>
          </a:p>
        </p:txBody>
      </p:sp>
      <p:sp>
        <p:nvSpPr>
          <p:cNvPr id="4" name="Subjudul 3">
            <a:extLst>
              <a:ext uri="{FF2B5EF4-FFF2-40B4-BE49-F238E27FC236}">
                <a16:creationId xmlns:a16="http://schemas.microsoft.com/office/drawing/2014/main" id="{228F5573-4D18-4D73-8508-3F0B86411F4D}"/>
              </a:ext>
            </a:extLst>
          </p:cNvPr>
          <p:cNvSpPr>
            <a:spLocks noGrp="1"/>
          </p:cNvSpPr>
          <p:nvPr>
            <p:ph type="subTitle" idx="13"/>
          </p:nvPr>
        </p:nvSpPr>
        <p:spPr>
          <a:xfrm>
            <a:off x="1911350" y="5791200"/>
            <a:ext cx="6840760" cy="504056"/>
          </a:xfrm>
        </p:spPr>
        <p:txBody>
          <a:bodyPr/>
          <a:lstStyle/>
          <a:p>
            <a:pPr marL="0" indent="0">
              <a:buNone/>
            </a:pPr>
            <a:r>
              <a:rPr lang="en-US" dirty="0"/>
              <a:t>A downloading screen where you play game</a:t>
            </a:r>
            <a:endParaRPr lang="en-ID" dirty="0"/>
          </a:p>
        </p:txBody>
      </p:sp>
      <p:pic>
        <p:nvPicPr>
          <p:cNvPr id="5" name="Gambar 4">
            <a:extLst>
              <a:ext uri="{FF2B5EF4-FFF2-40B4-BE49-F238E27FC236}">
                <a16:creationId xmlns:a16="http://schemas.microsoft.com/office/drawing/2014/main" id="{2BA38825-3E3F-43B1-A33E-0823D13AAE6F}"/>
              </a:ext>
            </a:extLst>
          </p:cNvPr>
          <p:cNvPicPr>
            <a:picLocks noChangeAspect="1"/>
          </p:cNvPicPr>
          <p:nvPr/>
        </p:nvPicPr>
        <p:blipFill>
          <a:blip r:embed="rId2"/>
          <a:stretch>
            <a:fillRect/>
          </a:stretch>
        </p:blipFill>
        <p:spPr>
          <a:xfrm>
            <a:off x="3276600" y="2852936"/>
            <a:ext cx="4300263" cy="2797123"/>
          </a:xfrm>
          <a:prstGeom prst="rect">
            <a:avLst/>
          </a:prstGeom>
        </p:spPr>
      </p:pic>
    </p:spTree>
    <p:extLst>
      <p:ext uri="{BB962C8B-B14F-4D97-AF65-F5344CB8AC3E}">
        <p14:creationId xmlns:p14="http://schemas.microsoft.com/office/powerpoint/2010/main" val="43470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CCB0691-9C5A-4BC9-8B4F-EF5FD71DFB9D}"/>
              </a:ext>
            </a:extLst>
          </p:cNvPr>
          <p:cNvSpPr>
            <a:spLocks noGrp="1"/>
          </p:cNvSpPr>
          <p:nvPr>
            <p:ph type="title"/>
          </p:nvPr>
        </p:nvSpPr>
        <p:spPr/>
        <p:txBody>
          <a:bodyPr/>
          <a:lstStyle/>
          <a:p>
            <a:r>
              <a:rPr lang="en-US" dirty="0"/>
              <a:t>Stimulating your audience</a:t>
            </a:r>
            <a:endParaRPr lang="en-ID" dirty="0"/>
          </a:p>
        </p:txBody>
      </p:sp>
      <p:sp>
        <p:nvSpPr>
          <p:cNvPr id="3" name="Tampungan Konten 2">
            <a:extLst>
              <a:ext uri="{FF2B5EF4-FFF2-40B4-BE49-F238E27FC236}">
                <a16:creationId xmlns:a16="http://schemas.microsoft.com/office/drawing/2014/main" id="{D5420570-0D30-40D6-B0EC-000B27DC6131}"/>
              </a:ext>
            </a:extLst>
          </p:cNvPr>
          <p:cNvSpPr>
            <a:spLocks noGrp="1"/>
          </p:cNvSpPr>
          <p:nvPr>
            <p:ph idx="1"/>
          </p:nvPr>
        </p:nvSpPr>
        <p:spPr>
          <a:xfrm>
            <a:off x="5867400" y="2852936"/>
            <a:ext cx="2881064" cy="3616487"/>
          </a:xfrm>
        </p:spPr>
        <p:txBody>
          <a:bodyPr>
            <a:normAutofit fontScale="70000" lnSpcReduction="20000"/>
          </a:bodyPr>
          <a:lstStyle/>
          <a:p>
            <a:pPr marL="0" indent="0">
              <a:buNone/>
            </a:pPr>
            <a:r>
              <a:rPr lang="en-ID" dirty="0"/>
              <a:t>Look at the image, see the anything interesting?</a:t>
            </a:r>
          </a:p>
          <a:p>
            <a:pPr marL="0" indent="0">
              <a:buNone/>
            </a:pPr>
            <a:r>
              <a:rPr lang="en-ID" dirty="0"/>
              <a:t>if you stare long enough, no doubt you’ll find several patterns. But there isn’t one, at least not intentionally. The brain naturally seeks ways to organize and simplify complex information, even when there is no pattern. and when we find a pattern, we are delighted. it’s akin to solving the Rubik’s Cube, or aligning jewels in </a:t>
            </a:r>
            <a:r>
              <a:rPr lang="en-ID" dirty="0" err="1"/>
              <a:t>Bejeweled</a:t>
            </a:r>
            <a:r>
              <a:rPr lang="en-ID" dirty="0"/>
              <a:t>. We delight in bringing order to chaos. in fact, our brains actually get a brief “high” from solving difficult problems.</a:t>
            </a:r>
          </a:p>
        </p:txBody>
      </p:sp>
      <p:pic>
        <p:nvPicPr>
          <p:cNvPr id="6" name="Gambar 5">
            <a:extLst>
              <a:ext uri="{FF2B5EF4-FFF2-40B4-BE49-F238E27FC236}">
                <a16:creationId xmlns:a16="http://schemas.microsoft.com/office/drawing/2014/main" id="{2EEE0AE8-5B40-4B34-9CFC-A29C2D7B82A1}"/>
              </a:ext>
            </a:extLst>
          </p:cNvPr>
          <p:cNvPicPr>
            <a:picLocks noChangeAspect="1"/>
          </p:cNvPicPr>
          <p:nvPr/>
        </p:nvPicPr>
        <p:blipFill>
          <a:blip r:embed="rId2"/>
          <a:stretch>
            <a:fillRect/>
          </a:stretch>
        </p:blipFill>
        <p:spPr>
          <a:xfrm>
            <a:off x="1871937" y="2840992"/>
            <a:ext cx="3766863" cy="3741208"/>
          </a:xfrm>
          <a:prstGeom prst="rect">
            <a:avLst/>
          </a:prstGeom>
        </p:spPr>
      </p:pic>
    </p:spTree>
    <p:extLst>
      <p:ext uri="{BB962C8B-B14F-4D97-AF65-F5344CB8AC3E}">
        <p14:creationId xmlns:p14="http://schemas.microsoft.com/office/powerpoint/2010/main" val="52456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2018FE-91CF-4936-A6C6-CDC12344D403}"/>
              </a:ext>
            </a:extLst>
          </p:cNvPr>
          <p:cNvSpPr>
            <a:spLocks noGrp="1"/>
          </p:cNvSpPr>
          <p:nvPr>
            <p:ph type="title"/>
          </p:nvPr>
        </p:nvSpPr>
        <p:spPr>
          <a:xfrm>
            <a:off x="1907704" y="1371600"/>
            <a:ext cx="6837114" cy="792088"/>
          </a:xfrm>
        </p:spPr>
        <p:txBody>
          <a:bodyPr/>
          <a:lstStyle/>
          <a:p>
            <a:r>
              <a:rPr lang="en-US" dirty="0"/>
              <a:t>Stimulating you audience</a:t>
            </a:r>
            <a:endParaRPr lang="en-ID" dirty="0"/>
          </a:p>
        </p:txBody>
      </p:sp>
      <p:pic>
        <p:nvPicPr>
          <p:cNvPr id="5" name="Gambar 4">
            <a:extLst>
              <a:ext uri="{FF2B5EF4-FFF2-40B4-BE49-F238E27FC236}">
                <a16:creationId xmlns:a16="http://schemas.microsoft.com/office/drawing/2014/main" id="{E92D2BA7-DF8E-4995-9A4F-FE152284B4AC}"/>
              </a:ext>
            </a:extLst>
          </p:cNvPr>
          <p:cNvPicPr>
            <a:picLocks noChangeAspect="1"/>
          </p:cNvPicPr>
          <p:nvPr/>
        </p:nvPicPr>
        <p:blipFill rotWithShape="1">
          <a:blip r:embed="rId2"/>
          <a:srcRect b="48889"/>
          <a:stretch/>
        </p:blipFill>
        <p:spPr>
          <a:xfrm>
            <a:off x="970419" y="2057400"/>
            <a:ext cx="4493721" cy="2743200"/>
          </a:xfrm>
          <a:prstGeom prst="rect">
            <a:avLst/>
          </a:prstGeom>
        </p:spPr>
      </p:pic>
      <p:pic>
        <p:nvPicPr>
          <p:cNvPr id="6" name="Gambar 5">
            <a:extLst>
              <a:ext uri="{FF2B5EF4-FFF2-40B4-BE49-F238E27FC236}">
                <a16:creationId xmlns:a16="http://schemas.microsoft.com/office/drawing/2014/main" id="{401B6F7E-B675-4010-B66D-3F0FDA75B815}"/>
              </a:ext>
            </a:extLst>
          </p:cNvPr>
          <p:cNvPicPr>
            <a:picLocks noChangeAspect="1"/>
          </p:cNvPicPr>
          <p:nvPr/>
        </p:nvPicPr>
        <p:blipFill rotWithShape="1">
          <a:blip r:embed="rId2"/>
          <a:srcRect t="50295"/>
          <a:stretch/>
        </p:blipFill>
        <p:spPr>
          <a:xfrm>
            <a:off x="4572000" y="4152900"/>
            <a:ext cx="4492468" cy="2667000"/>
          </a:xfrm>
          <a:prstGeom prst="rect">
            <a:avLst/>
          </a:prstGeom>
        </p:spPr>
      </p:pic>
    </p:spTree>
    <p:extLst>
      <p:ext uri="{BB962C8B-B14F-4D97-AF65-F5344CB8AC3E}">
        <p14:creationId xmlns:p14="http://schemas.microsoft.com/office/powerpoint/2010/main" val="175238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1AC337A-20F1-411D-A425-73A92C632ADC}"/>
              </a:ext>
            </a:extLst>
          </p:cNvPr>
          <p:cNvSpPr>
            <a:spLocks noGrp="1"/>
          </p:cNvSpPr>
          <p:nvPr>
            <p:ph type="title"/>
          </p:nvPr>
        </p:nvSpPr>
        <p:spPr/>
        <p:txBody>
          <a:bodyPr/>
          <a:lstStyle/>
          <a:p>
            <a:r>
              <a:rPr lang="en-US" dirty="0"/>
              <a:t>Being Mysterious?</a:t>
            </a:r>
            <a:endParaRPr lang="en-ID" dirty="0"/>
          </a:p>
        </p:txBody>
      </p:sp>
      <p:sp>
        <p:nvSpPr>
          <p:cNvPr id="4" name="Subjudul 3">
            <a:extLst>
              <a:ext uri="{FF2B5EF4-FFF2-40B4-BE49-F238E27FC236}">
                <a16:creationId xmlns:a16="http://schemas.microsoft.com/office/drawing/2014/main" id="{BCDA1DB4-AB9A-4BFF-9B7F-D1B5A6F9E0E1}"/>
              </a:ext>
            </a:extLst>
          </p:cNvPr>
          <p:cNvSpPr>
            <a:spLocks noGrp="1"/>
          </p:cNvSpPr>
          <p:nvPr>
            <p:ph type="subTitle" idx="13"/>
          </p:nvPr>
        </p:nvSpPr>
        <p:spPr/>
        <p:txBody>
          <a:bodyPr/>
          <a:lstStyle/>
          <a:p>
            <a:pPr marL="0" indent="0">
              <a:buNone/>
            </a:pPr>
            <a:r>
              <a:rPr lang="en-US" dirty="0"/>
              <a:t>Mysterious car from hot wheels?</a:t>
            </a:r>
            <a:endParaRPr lang="en-ID" dirty="0"/>
          </a:p>
        </p:txBody>
      </p:sp>
      <p:pic>
        <p:nvPicPr>
          <p:cNvPr id="8" name="Gambar 7">
            <a:extLst>
              <a:ext uri="{FF2B5EF4-FFF2-40B4-BE49-F238E27FC236}">
                <a16:creationId xmlns:a16="http://schemas.microsoft.com/office/drawing/2014/main" id="{306CF45F-6F9A-4A3C-91AB-C52AB996B466}"/>
              </a:ext>
            </a:extLst>
          </p:cNvPr>
          <p:cNvPicPr>
            <a:picLocks noChangeAspect="1"/>
          </p:cNvPicPr>
          <p:nvPr/>
        </p:nvPicPr>
        <p:blipFill>
          <a:blip r:embed="rId2"/>
          <a:stretch>
            <a:fillRect/>
          </a:stretch>
        </p:blipFill>
        <p:spPr>
          <a:xfrm>
            <a:off x="2819400" y="3645024"/>
            <a:ext cx="5105400" cy="2858363"/>
          </a:xfrm>
          <a:prstGeom prst="rect">
            <a:avLst/>
          </a:prstGeom>
        </p:spPr>
      </p:pic>
    </p:spTree>
    <p:extLst>
      <p:ext uri="{BB962C8B-B14F-4D97-AF65-F5344CB8AC3E}">
        <p14:creationId xmlns:p14="http://schemas.microsoft.com/office/powerpoint/2010/main" val="3473268694"/>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269</TotalTime>
  <Words>302</Words>
  <Application>Microsoft Office PowerPoint</Application>
  <PresentationFormat>Tampilan Layar (4:3)</PresentationFormat>
  <Paragraphs>31</Paragraphs>
  <Slides>15</Slides>
  <Notes>0</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15</vt:i4>
      </vt:variant>
    </vt:vector>
  </HeadingPairs>
  <TitlesOfParts>
    <vt:vector size="21" baseType="lpstr">
      <vt:lpstr>MS PGothic</vt:lpstr>
      <vt:lpstr>Arial</vt:lpstr>
      <vt:lpstr>Calibri</vt:lpstr>
      <vt:lpstr>Open Sans</vt:lpstr>
      <vt:lpstr>Wingdings</vt:lpstr>
      <vt:lpstr>Template PPT 2015</vt:lpstr>
      <vt:lpstr>Playful Interaction Session  #03</vt:lpstr>
      <vt:lpstr>Presentasi PowerPoint</vt:lpstr>
      <vt:lpstr>Playful interaction?</vt:lpstr>
      <vt:lpstr>Is it fun?</vt:lpstr>
      <vt:lpstr>More fun!</vt:lpstr>
      <vt:lpstr>Unpredictably Fun</vt:lpstr>
      <vt:lpstr>Stimulating your audience</vt:lpstr>
      <vt:lpstr>Stimulating you audience</vt:lpstr>
      <vt:lpstr>Being Mysterious?</vt:lpstr>
      <vt:lpstr>Hurdle or interesting mystery?</vt:lpstr>
      <vt:lpstr>Example</vt:lpstr>
      <vt:lpstr>Curiosity Matrix</vt:lpstr>
      <vt:lpstr>Case study</vt:lpstr>
      <vt:lpstr>Assignment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sudirman</cp:lastModifiedBy>
  <cp:revision>37</cp:revision>
  <dcterms:created xsi:type="dcterms:W3CDTF">2015-05-04T03:33:03Z</dcterms:created>
  <dcterms:modified xsi:type="dcterms:W3CDTF">2017-06-29T06:44:10Z</dcterms:modified>
</cp:coreProperties>
</file>