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313" r:id="rId5"/>
    <p:sldId id="285" r:id="rId6"/>
    <p:sldId id="314" r:id="rId7"/>
    <p:sldId id="315" r:id="rId8"/>
    <p:sldId id="316" r:id="rId9"/>
    <p:sldId id="317" r:id="rId10"/>
    <p:sldId id="318" r:id="rId11"/>
    <p:sldId id="319" r:id="rId12"/>
    <p:sldId id="320" r:id="rId13"/>
    <p:sldId id="321" r:id="rId14"/>
    <p:sldId id="323" r:id="rId15"/>
    <p:sldId id="324" r:id="rId16"/>
    <p:sldId id="298" r:id="rId17"/>
    <p:sldId id="284" r:id="rId18"/>
    <p:sldId id="262"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70"/>
            <p14:sldId id="313"/>
            <p14:sldId id="285"/>
            <p14:sldId id="314"/>
            <p14:sldId id="315"/>
            <p14:sldId id="316"/>
            <p14:sldId id="317"/>
            <p14:sldId id="318"/>
            <p14:sldId id="319"/>
            <p14:sldId id="320"/>
            <p14:sldId id="321"/>
            <p14:sldId id="323"/>
            <p14:sldId id="324"/>
            <p14:sldId id="298"/>
            <p14:sldId id="284"/>
            <p14:sldId id="262"/>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a:lvl1pPr>
            <a:lvl2pPr>
              <a:buFont typeface="Wingdings" pitchFamily="2" charset="2"/>
              <a:buChar char="§"/>
              <a:defRPr>
                <a:solidFill>
                  <a:schemeClr val="accent4">
                    <a:lumMod val="75000"/>
                  </a:schemeClr>
                </a:solidFill>
              </a:defRPr>
            </a:lvl2pPr>
            <a:lvl3pPr>
              <a:buFont typeface="Wingdings" pitchFamily="2" charset="2"/>
              <a:buChar char="§"/>
              <a:defRPr/>
            </a:lvl3pPr>
            <a:lvl4pPr>
              <a:buFont typeface="Wingdings" pitchFamily="2" charset="2"/>
              <a:buChar char="§"/>
              <a:defRPr>
                <a:solidFill>
                  <a:schemeClr val="accent4">
                    <a:lumMod val="75000"/>
                  </a:schemeClr>
                </a:solidFill>
              </a:defRPr>
            </a:lvl4pPr>
            <a:lvl5pP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766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29/06/2017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pps.binusmaya.binus.ac.id/CMS/CourseOutlineDesc.aspx?kdmtk=sNJkpex4bNkLMUT0fdBoDQ%3d%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altLang="en-US" sz="2400" dirty="0">
                <a:solidFill>
                  <a:schemeClr val="bg1"/>
                </a:solidFill>
              </a:rPr>
              <a:t>GAME6012/</a:t>
            </a:r>
            <a:r>
              <a:rPr lang="en-US" altLang="en-US" sz="2400" dirty="0">
                <a:solidFill>
                  <a:schemeClr val="bg1"/>
                </a:solidFill>
                <a:latin typeface="Arial" panose="020B0604020202020204" pitchFamily="34" charset="0"/>
              </a:rPr>
              <a:t> </a:t>
            </a:r>
            <a:r>
              <a:rPr lang="en-US" altLang="en-US" sz="2400" dirty="0">
                <a:solidFill>
                  <a:schemeClr val="bg1"/>
                </a:solidFill>
              </a:rPr>
              <a:t>User Experiences</a:t>
            </a:r>
            <a:r>
              <a:rPr lang="en-US" altLang="en-US" sz="2400" dirty="0">
                <a:solidFill>
                  <a:schemeClr val="bg1"/>
                </a:solidFill>
                <a:hlinkClick r:id="rId2"/>
              </a:rPr>
              <a:t> </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September 2017</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Subtle Interaction</a:t>
            </a:r>
            <a:br>
              <a:rPr lang="en-AU" dirty="0">
                <a:solidFill>
                  <a:schemeClr val="bg1"/>
                </a:solidFill>
              </a:rPr>
            </a:br>
            <a:r>
              <a:rPr lang="en-US" sz="2800" dirty="0">
                <a:solidFill>
                  <a:schemeClr val="bg1"/>
                </a:solidFill>
              </a:rPr>
              <a:t>Session  #04</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D9B514B-447E-49DD-93B6-032229F1C43E}"/>
              </a:ext>
            </a:extLst>
          </p:cNvPr>
          <p:cNvSpPr>
            <a:spLocks noGrp="1"/>
          </p:cNvSpPr>
          <p:nvPr>
            <p:ph type="title"/>
          </p:nvPr>
        </p:nvSpPr>
        <p:spPr/>
        <p:txBody>
          <a:bodyPr/>
          <a:lstStyle/>
          <a:p>
            <a:r>
              <a:rPr lang="en-US" dirty="0"/>
              <a:t>Use less text</a:t>
            </a:r>
            <a:endParaRPr lang="en-ID" dirty="0"/>
          </a:p>
        </p:txBody>
      </p:sp>
      <p:pic>
        <p:nvPicPr>
          <p:cNvPr id="5" name="Gambar 4">
            <a:extLst>
              <a:ext uri="{FF2B5EF4-FFF2-40B4-BE49-F238E27FC236}">
                <a16:creationId xmlns:a16="http://schemas.microsoft.com/office/drawing/2014/main" id="{ECCCCFFF-0ACE-49C1-A251-E00DAA58C162}"/>
              </a:ext>
            </a:extLst>
          </p:cNvPr>
          <p:cNvPicPr>
            <a:picLocks noChangeAspect="1"/>
          </p:cNvPicPr>
          <p:nvPr/>
        </p:nvPicPr>
        <p:blipFill>
          <a:blip r:embed="rId2"/>
          <a:stretch>
            <a:fillRect/>
          </a:stretch>
        </p:blipFill>
        <p:spPr>
          <a:xfrm>
            <a:off x="4800600" y="1546647"/>
            <a:ext cx="3800475" cy="4932685"/>
          </a:xfrm>
          <a:prstGeom prst="rect">
            <a:avLst/>
          </a:prstGeom>
        </p:spPr>
      </p:pic>
    </p:spTree>
    <p:extLst>
      <p:ext uri="{BB962C8B-B14F-4D97-AF65-F5344CB8AC3E}">
        <p14:creationId xmlns:p14="http://schemas.microsoft.com/office/powerpoint/2010/main" val="237126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D9B514B-447E-49DD-93B6-032229F1C43E}"/>
              </a:ext>
            </a:extLst>
          </p:cNvPr>
          <p:cNvSpPr>
            <a:spLocks noGrp="1"/>
          </p:cNvSpPr>
          <p:nvPr>
            <p:ph type="title"/>
          </p:nvPr>
        </p:nvSpPr>
        <p:spPr/>
        <p:txBody>
          <a:bodyPr/>
          <a:lstStyle/>
          <a:p>
            <a:r>
              <a:rPr lang="en-US" dirty="0"/>
              <a:t>Compare</a:t>
            </a:r>
            <a:endParaRPr lang="en-ID" dirty="0"/>
          </a:p>
        </p:txBody>
      </p:sp>
      <p:pic>
        <p:nvPicPr>
          <p:cNvPr id="3" name="Gambar 2">
            <a:extLst>
              <a:ext uri="{FF2B5EF4-FFF2-40B4-BE49-F238E27FC236}">
                <a16:creationId xmlns:a16="http://schemas.microsoft.com/office/drawing/2014/main" id="{0DAD44D6-CFDB-4302-9DDD-5522A5BA3A21}"/>
              </a:ext>
            </a:extLst>
          </p:cNvPr>
          <p:cNvPicPr>
            <a:picLocks noChangeAspect="1"/>
          </p:cNvPicPr>
          <p:nvPr/>
        </p:nvPicPr>
        <p:blipFill>
          <a:blip r:embed="rId2"/>
          <a:stretch>
            <a:fillRect/>
          </a:stretch>
        </p:blipFill>
        <p:spPr>
          <a:xfrm>
            <a:off x="1677069" y="2971800"/>
            <a:ext cx="7305675" cy="2956449"/>
          </a:xfrm>
          <a:prstGeom prst="rect">
            <a:avLst/>
          </a:prstGeom>
        </p:spPr>
      </p:pic>
    </p:spTree>
    <p:extLst>
      <p:ext uri="{BB962C8B-B14F-4D97-AF65-F5344CB8AC3E}">
        <p14:creationId xmlns:p14="http://schemas.microsoft.com/office/powerpoint/2010/main" val="111048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DF0A710-66DD-41C5-9605-5DF54AB3F5F5}"/>
              </a:ext>
            </a:extLst>
          </p:cNvPr>
          <p:cNvSpPr>
            <a:spLocks noGrp="1"/>
          </p:cNvSpPr>
          <p:nvPr>
            <p:ph type="title"/>
          </p:nvPr>
        </p:nvSpPr>
        <p:spPr/>
        <p:txBody>
          <a:bodyPr/>
          <a:lstStyle/>
          <a:p>
            <a:r>
              <a:rPr lang="en-US" dirty="0"/>
              <a:t>Which treatment?</a:t>
            </a:r>
            <a:endParaRPr lang="en-ID" dirty="0"/>
          </a:p>
        </p:txBody>
      </p:sp>
      <p:pic>
        <p:nvPicPr>
          <p:cNvPr id="5" name="Gambar 4">
            <a:extLst>
              <a:ext uri="{FF2B5EF4-FFF2-40B4-BE49-F238E27FC236}">
                <a16:creationId xmlns:a16="http://schemas.microsoft.com/office/drawing/2014/main" id="{7FC452F8-FACB-450F-B242-1346313C3C4E}"/>
              </a:ext>
            </a:extLst>
          </p:cNvPr>
          <p:cNvPicPr>
            <a:picLocks noChangeAspect="1"/>
          </p:cNvPicPr>
          <p:nvPr/>
        </p:nvPicPr>
        <p:blipFill>
          <a:blip r:embed="rId2"/>
          <a:stretch>
            <a:fillRect/>
          </a:stretch>
        </p:blipFill>
        <p:spPr>
          <a:xfrm>
            <a:off x="2133600" y="3200400"/>
            <a:ext cx="5669918" cy="2895600"/>
          </a:xfrm>
          <a:prstGeom prst="rect">
            <a:avLst/>
          </a:prstGeom>
        </p:spPr>
      </p:pic>
      <p:pic>
        <p:nvPicPr>
          <p:cNvPr id="6" name="Gambar 5">
            <a:extLst>
              <a:ext uri="{FF2B5EF4-FFF2-40B4-BE49-F238E27FC236}">
                <a16:creationId xmlns:a16="http://schemas.microsoft.com/office/drawing/2014/main" id="{06827FE2-6D76-4E8C-B9F8-089DD6F5FB75}"/>
              </a:ext>
            </a:extLst>
          </p:cNvPr>
          <p:cNvPicPr>
            <a:picLocks noChangeAspect="1"/>
          </p:cNvPicPr>
          <p:nvPr/>
        </p:nvPicPr>
        <p:blipFill>
          <a:blip r:embed="rId3"/>
          <a:stretch>
            <a:fillRect/>
          </a:stretch>
        </p:blipFill>
        <p:spPr>
          <a:xfrm>
            <a:off x="6553200" y="358217"/>
            <a:ext cx="2317500" cy="1355167"/>
          </a:xfrm>
          <a:prstGeom prst="rect">
            <a:avLst/>
          </a:prstGeom>
        </p:spPr>
      </p:pic>
    </p:spTree>
    <p:extLst>
      <p:ext uri="{BB962C8B-B14F-4D97-AF65-F5344CB8AC3E}">
        <p14:creationId xmlns:p14="http://schemas.microsoft.com/office/powerpoint/2010/main" val="294415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DF0A710-66DD-41C5-9605-5DF54AB3F5F5}"/>
              </a:ext>
            </a:extLst>
          </p:cNvPr>
          <p:cNvSpPr>
            <a:spLocks noGrp="1"/>
          </p:cNvSpPr>
          <p:nvPr>
            <p:ph type="title"/>
          </p:nvPr>
        </p:nvSpPr>
        <p:spPr/>
        <p:txBody>
          <a:bodyPr/>
          <a:lstStyle/>
          <a:p>
            <a:r>
              <a:rPr lang="en-US" dirty="0"/>
              <a:t>Which treatment?</a:t>
            </a:r>
            <a:endParaRPr lang="en-ID" dirty="0"/>
          </a:p>
        </p:txBody>
      </p:sp>
      <p:pic>
        <p:nvPicPr>
          <p:cNvPr id="3" name="Gambar 2">
            <a:extLst>
              <a:ext uri="{FF2B5EF4-FFF2-40B4-BE49-F238E27FC236}">
                <a16:creationId xmlns:a16="http://schemas.microsoft.com/office/drawing/2014/main" id="{D5F5686C-0254-4640-A57D-68875C0D7C33}"/>
              </a:ext>
            </a:extLst>
          </p:cNvPr>
          <p:cNvPicPr>
            <a:picLocks noChangeAspect="1"/>
          </p:cNvPicPr>
          <p:nvPr/>
        </p:nvPicPr>
        <p:blipFill>
          <a:blip r:embed="rId2"/>
          <a:stretch>
            <a:fillRect/>
          </a:stretch>
        </p:blipFill>
        <p:spPr>
          <a:xfrm>
            <a:off x="2057400" y="2971800"/>
            <a:ext cx="6019800" cy="3446693"/>
          </a:xfrm>
          <a:prstGeom prst="rect">
            <a:avLst/>
          </a:prstGeom>
        </p:spPr>
      </p:pic>
      <p:pic>
        <p:nvPicPr>
          <p:cNvPr id="4" name="Gambar 3">
            <a:extLst>
              <a:ext uri="{FF2B5EF4-FFF2-40B4-BE49-F238E27FC236}">
                <a16:creationId xmlns:a16="http://schemas.microsoft.com/office/drawing/2014/main" id="{8980B69F-89B9-41D3-BBB5-539B2CF824E6}"/>
              </a:ext>
            </a:extLst>
          </p:cNvPr>
          <p:cNvPicPr>
            <a:picLocks noChangeAspect="1"/>
          </p:cNvPicPr>
          <p:nvPr/>
        </p:nvPicPr>
        <p:blipFill>
          <a:blip r:embed="rId3"/>
          <a:stretch>
            <a:fillRect/>
          </a:stretch>
        </p:blipFill>
        <p:spPr>
          <a:xfrm>
            <a:off x="6430964" y="457200"/>
            <a:ext cx="2317500" cy="1355167"/>
          </a:xfrm>
          <a:prstGeom prst="rect">
            <a:avLst/>
          </a:prstGeom>
        </p:spPr>
      </p:pic>
    </p:spTree>
    <p:extLst>
      <p:ext uri="{BB962C8B-B14F-4D97-AF65-F5344CB8AC3E}">
        <p14:creationId xmlns:p14="http://schemas.microsoft.com/office/powerpoint/2010/main" val="385186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D4ADB1E-70E7-4611-A6D6-47D2133498C6}"/>
              </a:ext>
            </a:extLst>
          </p:cNvPr>
          <p:cNvSpPr>
            <a:spLocks noGrp="1"/>
          </p:cNvSpPr>
          <p:nvPr>
            <p:ph type="title"/>
          </p:nvPr>
        </p:nvSpPr>
        <p:spPr/>
        <p:txBody>
          <a:bodyPr/>
          <a:lstStyle/>
          <a:p>
            <a:r>
              <a:rPr lang="en-US" dirty="0"/>
              <a:t>Framing</a:t>
            </a:r>
            <a:endParaRPr lang="en-ID" dirty="0"/>
          </a:p>
        </p:txBody>
      </p:sp>
      <p:pic>
        <p:nvPicPr>
          <p:cNvPr id="5" name="Gambar 4">
            <a:extLst>
              <a:ext uri="{FF2B5EF4-FFF2-40B4-BE49-F238E27FC236}">
                <a16:creationId xmlns:a16="http://schemas.microsoft.com/office/drawing/2014/main" id="{AE8058EB-B629-49FB-9C66-917EFE895C04}"/>
              </a:ext>
            </a:extLst>
          </p:cNvPr>
          <p:cNvPicPr>
            <a:picLocks noChangeAspect="1"/>
          </p:cNvPicPr>
          <p:nvPr/>
        </p:nvPicPr>
        <p:blipFill>
          <a:blip r:embed="rId2"/>
          <a:stretch>
            <a:fillRect/>
          </a:stretch>
        </p:blipFill>
        <p:spPr>
          <a:xfrm>
            <a:off x="3657600" y="2852936"/>
            <a:ext cx="3000008" cy="3547864"/>
          </a:xfrm>
          <a:prstGeom prst="rect">
            <a:avLst/>
          </a:prstGeom>
        </p:spPr>
      </p:pic>
    </p:spTree>
    <p:extLst>
      <p:ext uri="{BB962C8B-B14F-4D97-AF65-F5344CB8AC3E}">
        <p14:creationId xmlns:p14="http://schemas.microsoft.com/office/powerpoint/2010/main" val="200772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20C3634-764B-4EEA-83C8-040BAC362DB2}"/>
              </a:ext>
            </a:extLst>
          </p:cNvPr>
          <p:cNvSpPr>
            <a:spLocks noGrp="1"/>
          </p:cNvSpPr>
          <p:nvPr>
            <p:ph type="title"/>
          </p:nvPr>
        </p:nvSpPr>
        <p:spPr/>
        <p:txBody>
          <a:bodyPr>
            <a:noAutofit/>
          </a:bodyPr>
          <a:lstStyle/>
          <a:p>
            <a:r>
              <a:rPr lang="en-US" sz="2400" dirty="0"/>
              <a:t>Steps on checking your subtle interactions</a:t>
            </a:r>
            <a:endParaRPr lang="en-ID" sz="2400" dirty="0"/>
          </a:p>
        </p:txBody>
      </p:sp>
      <p:sp>
        <p:nvSpPr>
          <p:cNvPr id="3" name="Tampungan Konten 2">
            <a:extLst>
              <a:ext uri="{FF2B5EF4-FFF2-40B4-BE49-F238E27FC236}">
                <a16:creationId xmlns:a16="http://schemas.microsoft.com/office/drawing/2014/main" id="{F6963030-B6FD-45C4-8935-AFFE9025313E}"/>
              </a:ext>
            </a:extLst>
          </p:cNvPr>
          <p:cNvSpPr>
            <a:spLocks noGrp="1"/>
          </p:cNvSpPr>
          <p:nvPr>
            <p:ph idx="1"/>
          </p:nvPr>
        </p:nvSpPr>
        <p:spPr/>
        <p:txBody>
          <a:bodyPr/>
          <a:lstStyle/>
          <a:p>
            <a:pPr marL="457200" indent="-457200">
              <a:buFont typeface="+mj-lt"/>
              <a:buAutoNum type="arabicPeriod"/>
            </a:pPr>
            <a:r>
              <a:rPr lang="en-ID" dirty="0"/>
              <a:t>Role-play the interaction</a:t>
            </a:r>
          </a:p>
          <a:p>
            <a:pPr marL="457200" indent="-457200">
              <a:buFont typeface="+mj-lt"/>
              <a:buAutoNum type="arabicPeriod"/>
            </a:pPr>
            <a:r>
              <a:rPr lang="en-ID" dirty="0"/>
              <a:t>Script the narrative experience</a:t>
            </a:r>
          </a:p>
          <a:p>
            <a:pPr marL="457200" indent="-457200">
              <a:buFont typeface="+mj-lt"/>
              <a:buAutoNum type="arabicPeriod"/>
            </a:pPr>
            <a:r>
              <a:rPr lang="en-ID" dirty="0"/>
              <a:t>Break down compound requests into simple next steps</a:t>
            </a:r>
          </a:p>
          <a:p>
            <a:pPr marL="457200" indent="-457200">
              <a:buFont typeface="+mj-lt"/>
              <a:buAutoNum type="arabicPeriod"/>
            </a:pPr>
            <a:r>
              <a:rPr lang="en-ID" dirty="0"/>
              <a:t>Minimize choices(at each moment in time)</a:t>
            </a:r>
          </a:p>
          <a:p>
            <a:pPr marL="457200" indent="-457200">
              <a:buFont typeface="+mj-lt"/>
              <a:buAutoNum type="arabicPeriod"/>
            </a:pPr>
            <a:r>
              <a:rPr lang="en-ID" dirty="0"/>
              <a:t>look for </a:t>
            </a:r>
            <a:r>
              <a:rPr lang="en-ID" dirty="0" err="1"/>
              <a:t>micromoments</a:t>
            </a:r>
            <a:endParaRPr lang="en-ID" dirty="0"/>
          </a:p>
          <a:p>
            <a:pPr marL="457200" indent="-457200">
              <a:buFont typeface="+mj-lt"/>
              <a:buAutoNum type="arabicPeriod"/>
            </a:pPr>
            <a:r>
              <a:rPr lang="en-ID" dirty="0"/>
              <a:t>choose clicks over characters (keyboard)</a:t>
            </a:r>
          </a:p>
        </p:txBody>
      </p:sp>
      <p:sp>
        <p:nvSpPr>
          <p:cNvPr id="4" name="Subjudul 3">
            <a:extLst>
              <a:ext uri="{FF2B5EF4-FFF2-40B4-BE49-F238E27FC236}">
                <a16:creationId xmlns:a16="http://schemas.microsoft.com/office/drawing/2014/main" id="{362DDA05-1604-4A7D-954C-168DC21E9C45}"/>
              </a:ext>
            </a:extLst>
          </p:cNvPr>
          <p:cNvSpPr>
            <a:spLocks noGrp="1"/>
          </p:cNvSpPr>
          <p:nvPr>
            <p:ph type="subTitle" idx="13"/>
          </p:nvPr>
        </p:nvSpPr>
        <p:spPr/>
        <p:txBody>
          <a:bodyPr/>
          <a:lstStyle/>
          <a:p>
            <a:endParaRPr lang="en-ID"/>
          </a:p>
        </p:txBody>
      </p:sp>
      <p:pic>
        <p:nvPicPr>
          <p:cNvPr id="5" name="Gambar 4">
            <a:extLst>
              <a:ext uri="{FF2B5EF4-FFF2-40B4-BE49-F238E27FC236}">
                <a16:creationId xmlns:a16="http://schemas.microsoft.com/office/drawing/2014/main" id="{6F98018D-BE72-4371-8CFC-46B7C6650FF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876800" y="76200"/>
            <a:ext cx="3939750" cy="2295133"/>
          </a:xfrm>
          <a:prstGeom prst="rect">
            <a:avLst/>
          </a:prstGeom>
        </p:spPr>
      </p:pic>
    </p:spTree>
    <p:extLst>
      <p:ext uri="{BB962C8B-B14F-4D97-AF65-F5344CB8AC3E}">
        <p14:creationId xmlns:p14="http://schemas.microsoft.com/office/powerpoint/2010/main" val="282709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145C69E-FAC7-49AA-AA29-A664DBEA1741}"/>
              </a:ext>
            </a:extLst>
          </p:cNvPr>
          <p:cNvSpPr>
            <a:spLocks noGrp="1"/>
          </p:cNvSpPr>
          <p:nvPr>
            <p:ph type="title"/>
          </p:nvPr>
        </p:nvSpPr>
        <p:spPr/>
        <p:txBody>
          <a:bodyPr/>
          <a:lstStyle/>
          <a:p>
            <a:r>
              <a:rPr lang="en-US" dirty="0"/>
              <a:t>Case study</a:t>
            </a:r>
            <a:endParaRPr lang="en-ID" dirty="0"/>
          </a:p>
        </p:txBody>
      </p:sp>
      <p:sp>
        <p:nvSpPr>
          <p:cNvPr id="4" name="Subjudul 3">
            <a:extLst>
              <a:ext uri="{FF2B5EF4-FFF2-40B4-BE49-F238E27FC236}">
                <a16:creationId xmlns:a16="http://schemas.microsoft.com/office/drawing/2014/main" id="{509B4131-D5DC-4A36-9EAC-222D61AED324}"/>
              </a:ext>
            </a:extLst>
          </p:cNvPr>
          <p:cNvSpPr>
            <a:spLocks noGrp="1"/>
          </p:cNvSpPr>
          <p:nvPr>
            <p:ph type="subTitle" idx="13"/>
          </p:nvPr>
        </p:nvSpPr>
        <p:spPr/>
        <p:txBody>
          <a:bodyPr>
            <a:normAutofit/>
          </a:bodyPr>
          <a:lstStyle/>
          <a:p>
            <a:pPr marL="0" indent="0">
              <a:buNone/>
            </a:pPr>
            <a:r>
              <a:rPr lang="en-US" dirty="0" err="1"/>
              <a:t>Guacamelle</a:t>
            </a:r>
            <a:r>
              <a:rPr lang="en-US" dirty="0"/>
              <a:t> power up system</a:t>
            </a:r>
            <a:endParaRPr lang="en-ID" dirty="0"/>
          </a:p>
        </p:txBody>
      </p:sp>
      <p:pic>
        <p:nvPicPr>
          <p:cNvPr id="4102" name="Picture 6" descr="Image result for guacamelee power up">
            <a:extLst>
              <a:ext uri="{FF2B5EF4-FFF2-40B4-BE49-F238E27FC236}">
                <a16:creationId xmlns:a16="http://schemas.microsoft.com/office/drawing/2014/main" id="{5E2E3B1E-F06E-4205-BFE5-DA450A2F4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5621867"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7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3DA66DD-B015-402D-89EB-613F025B8CBC}"/>
              </a:ext>
            </a:extLst>
          </p:cNvPr>
          <p:cNvSpPr>
            <a:spLocks noGrp="1"/>
          </p:cNvSpPr>
          <p:nvPr>
            <p:ph type="title"/>
          </p:nvPr>
        </p:nvSpPr>
        <p:spPr/>
        <p:txBody>
          <a:bodyPr/>
          <a:lstStyle/>
          <a:p>
            <a:r>
              <a:rPr lang="en-US" dirty="0"/>
              <a:t>Assignment</a:t>
            </a:r>
            <a:endParaRPr lang="en-ID" dirty="0"/>
          </a:p>
        </p:txBody>
      </p:sp>
      <p:sp>
        <p:nvSpPr>
          <p:cNvPr id="3" name="Tampungan Konten 2">
            <a:extLst>
              <a:ext uri="{FF2B5EF4-FFF2-40B4-BE49-F238E27FC236}">
                <a16:creationId xmlns:a16="http://schemas.microsoft.com/office/drawing/2014/main" id="{02D41500-0538-47D4-9CAA-753B30995C82}"/>
              </a:ext>
            </a:extLst>
          </p:cNvPr>
          <p:cNvSpPr>
            <a:spLocks noGrp="1"/>
          </p:cNvSpPr>
          <p:nvPr>
            <p:ph idx="1"/>
          </p:nvPr>
        </p:nvSpPr>
        <p:spPr/>
        <p:txBody>
          <a:bodyPr/>
          <a:lstStyle/>
          <a:p>
            <a:pPr marL="0" indent="0">
              <a:buNone/>
            </a:pPr>
            <a:r>
              <a:rPr lang="en-US" dirty="0"/>
              <a:t>Pick one of your favorite game</a:t>
            </a:r>
          </a:p>
          <a:p>
            <a:pPr marL="0" indent="0">
              <a:buNone/>
            </a:pPr>
            <a:r>
              <a:rPr lang="en-US" dirty="0"/>
              <a:t>Re-imagine your first experience playing the game</a:t>
            </a:r>
          </a:p>
          <a:p>
            <a:r>
              <a:rPr lang="en-US" dirty="0"/>
              <a:t>Improve how the game introduce their game mechanics to the player</a:t>
            </a:r>
          </a:p>
          <a:p>
            <a:r>
              <a:rPr lang="en-US" dirty="0"/>
              <a:t>What feature that is needed to be reduced or introduced later in the game. </a:t>
            </a:r>
          </a:p>
          <a:p>
            <a:pPr marL="0" indent="0">
              <a:buNone/>
            </a:pPr>
            <a:endParaRPr lang="en-US" dirty="0"/>
          </a:p>
        </p:txBody>
      </p:sp>
    </p:spTree>
    <p:extLst>
      <p:ext uri="{BB962C8B-B14F-4D97-AF65-F5344CB8AC3E}">
        <p14:creationId xmlns:p14="http://schemas.microsoft.com/office/powerpoint/2010/main" val="1130071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en-ID" dirty="0"/>
              <a:t>Buxton, William. 2007. Sketching user experience. Elsevier</a:t>
            </a:r>
          </a:p>
          <a:p>
            <a:pPr marL="0" indent="0">
              <a:buNone/>
            </a:pPr>
            <a:r>
              <a:rPr lang="en-ID" dirty="0"/>
              <a:t>Anderson, Stephen. 2011. Seductive Interaction Design. New Riders.</a:t>
            </a:r>
          </a:p>
          <a:p>
            <a:pPr marL="0" indent="0">
              <a:buNone/>
            </a:pPr>
            <a:r>
              <a:rPr lang="en-ID" dirty="0" err="1"/>
              <a:t>Faranello</a:t>
            </a:r>
            <a:r>
              <a:rPr lang="en-ID" dirty="0"/>
              <a:t>, Scott. 2016. Practical UX Design. </a:t>
            </a:r>
            <a:r>
              <a:rPr lang="en-ID" dirty="0" err="1"/>
              <a:t>Packt</a:t>
            </a:r>
            <a:r>
              <a:rPr lang="en-ID" dirty="0"/>
              <a:t> Publishing</a:t>
            </a:r>
          </a:p>
          <a:p>
            <a:pPr marL="0" indent="0">
              <a:buNone/>
            </a:pPr>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F9EB69E-4D75-415F-8F53-353DB406608D}"/>
              </a:ext>
            </a:extLst>
          </p:cNvPr>
          <p:cNvSpPr>
            <a:spLocks noGrp="1"/>
          </p:cNvSpPr>
          <p:nvPr>
            <p:ph type="title"/>
          </p:nvPr>
        </p:nvSpPr>
        <p:spPr/>
        <p:txBody>
          <a:bodyPr/>
          <a:lstStyle/>
          <a:p>
            <a:r>
              <a:rPr lang="en-US" dirty="0"/>
              <a:t>Subtle interaction?</a:t>
            </a:r>
            <a:endParaRPr lang="en-ID" dirty="0"/>
          </a:p>
        </p:txBody>
      </p:sp>
      <p:sp>
        <p:nvSpPr>
          <p:cNvPr id="3" name="Tampungan Konten 2">
            <a:extLst>
              <a:ext uri="{FF2B5EF4-FFF2-40B4-BE49-F238E27FC236}">
                <a16:creationId xmlns:a16="http://schemas.microsoft.com/office/drawing/2014/main" id="{73CAB34C-AD8C-45EC-8219-AECAB5DDB4F7}"/>
              </a:ext>
            </a:extLst>
          </p:cNvPr>
          <p:cNvSpPr>
            <a:spLocks noGrp="1"/>
          </p:cNvSpPr>
          <p:nvPr>
            <p:ph idx="1"/>
          </p:nvPr>
        </p:nvSpPr>
        <p:spPr/>
        <p:txBody>
          <a:bodyPr>
            <a:normAutofit/>
          </a:bodyPr>
          <a:lstStyle/>
          <a:p>
            <a:pPr marL="0" indent="0">
              <a:buNone/>
            </a:pPr>
            <a:r>
              <a:rPr lang="en-ID" dirty="0"/>
              <a:t>the art of seduction is a subtle and enticing game. We put people at ease with thoughtful questions. our gestures and glances direct attention. our words are chosen carefully, to invite favour and avoid offense. We know when to make decisions and how to present choices. Even serendipitous moments occur within the safety of a planned experience.</a:t>
            </a:r>
            <a:endParaRPr lang="en-ID" b="1" dirty="0"/>
          </a:p>
        </p:txBody>
      </p:sp>
      <p:sp>
        <p:nvSpPr>
          <p:cNvPr id="4" name="Subjudul 3">
            <a:extLst>
              <a:ext uri="{FF2B5EF4-FFF2-40B4-BE49-F238E27FC236}">
                <a16:creationId xmlns:a16="http://schemas.microsoft.com/office/drawing/2014/main" id="{AF856070-250A-49D0-9D84-12671809817E}"/>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98897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Do you want to continue?</a:t>
            </a:r>
            <a:endParaRPr lang="en-ID" dirty="0"/>
          </a:p>
        </p:txBody>
      </p:sp>
      <p:sp>
        <p:nvSpPr>
          <p:cNvPr id="5" name="Subjudul 4">
            <a:extLst>
              <a:ext uri="{FF2B5EF4-FFF2-40B4-BE49-F238E27FC236}">
                <a16:creationId xmlns:a16="http://schemas.microsoft.com/office/drawing/2014/main" id="{D8FF0354-D098-4F68-AE1B-8C49B5634A31}"/>
              </a:ext>
            </a:extLst>
          </p:cNvPr>
          <p:cNvSpPr>
            <a:spLocks noGrp="1"/>
          </p:cNvSpPr>
          <p:nvPr>
            <p:ph type="subTitle" idx="13"/>
          </p:nvPr>
        </p:nvSpPr>
        <p:spPr/>
        <p:txBody>
          <a:bodyPr/>
          <a:lstStyle/>
          <a:p>
            <a:endParaRPr lang="en-ID"/>
          </a:p>
        </p:txBody>
      </p:sp>
      <p:pic>
        <p:nvPicPr>
          <p:cNvPr id="3" name="Gambar 2">
            <a:extLst>
              <a:ext uri="{FF2B5EF4-FFF2-40B4-BE49-F238E27FC236}">
                <a16:creationId xmlns:a16="http://schemas.microsoft.com/office/drawing/2014/main" id="{53321F96-16DF-4A80-86BD-82D0C39B3B43}"/>
              </a:ext>
            </a:extLst>
          </p:cNvPr>
          <p:cNvPicPr>
            <a:picLocks noChangeAspect="1"/>
          </p:cNvPicPr>
          <p:nvPr/>
        </p:nvPicPr>
        <p:blipFill>
          <a:blip r:embed="rId2"/>
          <a:stretch>
            <a:fillRect/>
          </a:stretch>
        </p:blipFill>
        <p:spPr>
          <a:xfrm>
            <a:off x="1861889" y="2743200"/>
            <a:ext cx="6886575" cy="3825001"/>
          </a:xfrm>
          <a:prstGeom prst="rect">
            <a:avLst/>
          </a:prstGeom>
        </p:spPr>
      </p:pic>
    </p:spTree>
    <p:extLst>
      <p:ext uri="{BB962C8B-B14F-4D97-AF65-F5344CB8AC3E}">
        <p14:creationId xmlns:p14="http://schemas.microsoft.com/office/powerpoint/2010/main" val="343590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Do you want to continue?</a:t>
            </a:r>
            <a:endParaRPr lang="en-ID" dirty="0"/>
          </a:p>
        </p:txBody>
      </p:sp>
      <p:sp>
        <p:nvSpPr>
          <p:cNvPr id="5" name="Subjudul 4">
            <a:extLst>
              <a:ext uri="{FF2B5EF4-FFF2-40B4-BE49-F238E27FC236}">
                <a16:creationId xmlns:a16="http://schemas.microsoft.com/office/drawing/2014/main" id="{D8FF0354-D098-4F68-AE1B-8C49B5634A31}"/>
              </a:ext>
            </a:extLst>
          </p:cNvPr>
          <p:cNvSpPr>
            <a:spLocks noGrp="1"/>
          </p:cNvSpPr>
          <p:nvPr>
            <p:ph type="subTitle" idx="13"/>
          </p:nvPr>
        </p:nvSpPr>
        <p:spPr/>
        <p:txBody>
          <a:bodyPr/>
          <a:lstStyle/>
          <a:p>
            <a:endParaRPr lang="en-ID"/>
          </a:p>
        </p:txBody>
      </p:sp>
      <p:pic>
        <p:nvPicPr>
          <p:cNvPr id="6" name="Gambar 5">
            <a:extLst>
              <a:ext uri="{FF2B5EF4-FFF2-40B4-BE49-F238E27FC236}">
                <a16:creationId xmlns:a16="http://schemas.microsoft.com/office/drawing/2014/main" id="{AB8040B3-0749-4EF8-BF5D-A523FDBA6C61}"/>
              </a:ext>
            </a:extLst>
          </p:cNvPr>
          <p:cNvPicPr>
            <a:picLocks noChangeAspect="1"/>
          </p:cNvPicPr>
          <p:nvPr/>
        </p:nvPicPr>
        <p:blipFill>
          <a:blip r:embed="rId2"/>
          <a:stretch>
            <a:fillRect/>
          </a:stretch>
        </p:blipFill>
        <p:spPr>
          <a:xfrm>
            <a:off x="2438400" y="2831165"/>
            <a:ext cx="5026496" cy="3784527"/>
          </a:xfrm>
          <a:prstGeom prst="rect">
            <a:avLst/>
          </a:prstGeom>
        </p:spPr>
      </p:pic>
    </p:spTree>
    <p:extLst>
      <p:ext uri="{BB962C8B-B14F-4D97-AF65-F5344CB8AC3E}">
        <p14:creationId xmlns:p14="http://schemas.microsoft.com/office/powerpoint/2010/main" val="38272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27311FB-5464-4341-A8C4-D5CF9DEADC82}"/>
              </a:ext>
            </a:extLst>
          </p:cNvPr>
          <p:cNvSpPr>
            <a:spLocks noGrp="1"/>
          </p:cNvSpPr>
          <p:nvPr>
            <p:ph type="title"/>
          </p:nvPr>
        </p:nvSpPr>
        <p:spPr/>
        <p:txBody>
          <a:bodyPr/>
          <a:lstStyle/>
          <a:p>
            <a:r>
              <a:rPr lang="en-US" dirty="0"/>
              <a:t>A feeling of progress</a:t>
            </a:r>
            <a:endParaRPr lang="en-ID" dirty="0"/>
          </a:p>
        </p:txBody>
      </p:sp>
      <p:pic>
        <p:nvPicPr>
          <p:cNvPr id="5" name="Gambar 4">
            <a:extLst>
              <a:ext uri="{FF2B5EF4-FFF2-40B4-BE49-F238E27FC236}">
                <a16:creationId xmlns:a16="http://schemas.microsoft.com/office/drawing/2014/main" id="{934F6017-518B-446E-8A8B-649C61DC3E61}"/>
              </a:ext>
            </a:extLst>
          </p:cNvPr>
          <p:cNvPicPr>
            <a:picLocks noChangeAspect="1"/>
          </p:cNvPicPr>
          <p:nvPr/>
        </p:nvPicPr>
        <p:blipFill>
          <a:blip r:embed="rId2"/>
          <a:stretch>
            <a:fillRect/>
          </a:stretch>
        </p:blipFill>
        <p:spPr>
          <a:xfrm>
            <a:off x="1447800" y="3064768"/>
            <a:ext cx="3156585" cy="2100064"/>
          </a:xfrm>
          <a:prstGeom prst="rect">
            <a:avLst/>
          </a:prstGeom>
        </p:spPr>
      </p:pic>
      <p:pic>
        <p:nvPicPr>
          <p:cNvPr id="1026" name="Picture 2" descr="Image result for game daily rewards">
            <a:extLst>
              <a:ext uri="{FF2B5EF4-FFF2-40B4-BE49-F238E27FC236}">
                <a16:creationId xmlns:a16="http://schemas.microsoft.com/office/drawing/2014/main" id="{A2FC4787-3A49-4FDB-BA42-4FE29E651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114800"/>
            <a:ext cx="3790950" cy="2540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22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9F0802E-932D-4A4F-BC5B-DAD0FECBB601}"/>
              </a:ext>
            </a:extLst>
          </p:cNvPr>
          <p:cNvSpPr>
            <a:spLocks noGrp="1"/>
          </p:cNvSpPr>
          <p:nvPr>
            <p:ph type="title"/>
          </p:nvPr>
        </p:nvSpPr>
        <p:spPr/>
        <p:txBody>
          <a:bodyPr/>
          <a:lstStyle/>
          <a:p>
            <a:r>
              <a:rPr lang="en-US" dirty="0"/>
              <a:t>Sequencing the progress</a:t>
            </a:r>
            <a:endParaRPr lang="en-ID" dirty="0"/>
          </a:p>
        </p:txBody>
      </p:sp>
      <p:pic>
        <p:nvPicPr>
          <p:cNvPr id="5" name="Gambar 4">
            <a:extLst>
              <a:ext uri="{FF2B5EF4-FFF2-40B4-BE49-F238E27FC236}">
                <a16:creationId xmlns:a16="http://schemas.microsoft.com/office/drawing/2014/main" id="{0788A9D9-3267-4D79-A6E0-FFECF97EE86F}"/>
              </a:ext>
            </a:extLst>
          </p:cNvPr>
          <p:cNvPicPr>
            <a:picLocks noChangeAspect="1"/>
          </p:cNvPicPr>
          <p:nvPr/>
        </p:nvPicPr>
        <p:blipFill>
          <a:blip r:embed="rId2"/>
          <a:stretch>
            <a:fillRect/>
          </a:stretch>
        </p:blipFill>
        <p:spPr>
          <a:xfrm>
            <a:off x="1219200" y="2971800"/>
            <a:ext cx="3101622" cy="2615479"/>
          </a:xfrm>
          <a:prstGeom prst="rect">
            <a:avLst/>
          </a:prstGeom>
        </p:spPr>
      </p:pic>
      <p:pic>
        <p:nvPicPr>
          <p:cNvPr id="2050" name="Picture 2" descr="Image result for game daily quest">
            <a:extLst>
              <a:ext uri="{FF2B5EF4-FFF2-40B4-BE49-F238E27FC236}">
                <a16:creationId xmlns:a16="http://schemas.microsoft.com/office/drawing/2014/main" id="{362714C5-ADB6-422D-AB8E-DBA156B2A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22" y="3532064"/>
            <a:ext cx="4518752" cy="315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37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E117E8A-A1D9-442E-8DE8-1B7907FB281A}"/>
              </a:ext>
            </a:extLst>
          </p:cNvPr>
          <p:cNvSpPr>
            <a:spLocks noGrp="1"/>
          </p:cNvSpPr>
          <p:nvPr>
            <p:ph type="title"/>
          </p:nvPr>
        </p:nvSpPr>
        <p:spPr/>
        <p:txBody>
          <a:bodyPr/>
          <a:lstStyle/>
          <a:p>
            <a:r>
              <a:rPr lang="en-ID" b="0" dirty="0"/>
              <a:t>Shaping the progress</a:t>
            </a:r>
            <a:endParaRPr lang="en-ID" dirty="0"/>
          </a:p>
        </p:txBody>
      </p:sp>
      <p:pic>
        <p:nvPicPr>
          <p:cNvPr id="5" name="Gambar 4">
            <a:extLst>
              <a:ext uri="{FF2B5EF4-FFF2-40B4-BE49-F238E27FC236}">
                <a16:creationId xmlns:a16="http://schemas.microsoft.com/office/drawing/2014/main" id="{83FF182F-D116-4897-A970-19979C51EED1}"/>
              </a:ext>
            </a:extLst>
          </p:cNvPr>
          <p:cNvPicPr>
            <a:picLocks noChangeAspect="1"/>
          </p:cNvPicPr>
          <p:nvPr/>
        </p:nvPicPr>
        <p:blipFill>
          <a:blip r:embed="rId2"/>
          <a:stretch>
            <a:fillRect/>
          </a:stretch>
        </p:blipFill>
        <p:spPr>
          <a:xfrm>
            <a:off x="1447800" y="2743200"/>
            <a:ext cx="3981450" cy="2381250"/>
          </a:xfrm>
          <a:prstGeom prst="rect">
            <a:avLst/>
          </a:prstGeom>
        </p:spPr>
      </p:pic>
      <p:pic>
        <p:nvPicPr>
          <p:cNvPr id="3074" name="Picture 2" descr="Image result for CANDY CRUSH energy system">
            <a:extLst>
              <a:ext uri="{FF2B5EF4-FFF2-40B4-BE49-F238E27FC236}">
                <a16:creationId xmlns:a16="http://schemas.microsoft.com/office/drawing/2014/main" id="{6FB7C840-050F-4E39-B61D-F778A2FD3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800" y="2667000"/>
            <a:ext cx="2490757"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7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E6F86F0-B946-48C0-927A-F8EEEB545672}"/>
              </a:ext>
            </a:extLst>
          </p:cNvPr>
          <p:cNvSpPr>
            <a:spLocks noGrp="1"/>
          </p:cNvSpPr>
          <p:nvPr>
            <p:ph type="title"/>
          </p:nvPr>
        </p:nvSpPr>
        <p:spPr/>
        <p:txBody>
          <a:bodyPr/>
          <a:lstStyle/>
          <a:p>
            <a:r>
              <a:rPr lang="en-US" dirty="0"/>
              <a:t>Limit introductory interaction</a:t>
            </a:r>
            <a:endParaRPr lang="en-ID" dirty="0"/>
          </a:p>
        </p:txBody>
      </p:sp>
      <p:pic>
        <p:nvPicPr>
          <p:cNvPr id="6" name="Gambar 5">
            <a:extLst>
              <a:ext uri="{FF2B5EF4-FFF2-40B4-BE49-F238E27FC236}">
                <a16:creationId xmlns:a16="http://schemas.microsoft.com/office/drawing/2014/main" id="{2080A08C-E332-422F-8C7F-F21F11D8CD28}"/>
              </a:ext>
            </a:extLst>
          </p:cNvPr>
          <p:cNvPicPr>
            <a:picLocks noChangeAspect="1"/>
          </p:cNvPicPr>
          <p:nvPr/>
        </p:nvPicPr>
        <p:blipFill>
          <a:blip r:embed="rId2"/>
          <a:stretch>
            <a:fillRect/>
          </a:stretch>
        </p:blipFill>
        <p:spPr>
          <a:xfrm>
            <a:off x="5732604" y="3429000"/>
            <a:ext cx="3012750" cy="3154367"/>
          </a:xfrm>
          <a:prstGeom prst="rect">
            <a:avLst/>
          </a:prstGeom>
        </p:spPr>
      </p:pic>
      <p:pic>
        <p:nvPicPr>
          <p:cNvPr id="5" name="Gambar 4">
            <a:extLst>
              <a:ext uri="{FF2B5EF4-FFF2-40B4-BE49-F238E27FC236}">
                <a16:creationId xmlns:a16="http://schemas.microsoft.com/office/drawing/2014/main" id="{A01D129B-DB68-47CD-914C-EC2ECDDD20AC}"/>
              </a:ext>
            </a:extLst>
          </p:cNvPr>
          <p:cNvPicPr>
            <a:picLocks noChangeAspect="1"/>
          </p:cNvPicPr>
          <p:nvPr/>
        </p:nvPicPr>
        <p:blipFill>
          <a:blip r:embed="rId3"/>
          <a:stretch>
            <a:fillRect/>
          </a:stretch>
        </p:blipFill>
        <p:spPr>
          <a:xfrm>
            <a:off x="990600" y="2852936"/>
            <a:ext cx="4876800" cy="1846221"/>
          </a:xfrm>
          <a:prstGeom prst="rect">
            <a:avLst/>
          </a:prstGeom>
        </p:spPr>
      </p:pic>
    </p:spTree>
    <p:extLst>
      <p:ext uri="{BB962C8B-B14F-4D97-AF65-F5344CB8AC3E}">
        <p14:creationId xmlns:p14="http://schemas.microsoft.com/office/powerpoint/2010/main" val="1554408753"/>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309</TotalTime>
  <Words>231</Words>
  <Application>Microsoft Office PowerPoint</Application>
  <PresentationFormat>Tampilan Layar (4:3)</PresentationFormat>
  <Paragraphs>35</Paragraphs>
  <Slides>18</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18</vt:i4>
      </vt:variant>
    </vt:vector>
  </HeadingPairs>
  <TitlesOfParts>
    <vt:vector size="24" baseType="lpstr">
      <vt:lpstr>ＭＳ Ｐゴシック</vt:lpstr>
      <vt:lpstr>Arial</vt:lpstr>
      <vt:lpstr>Calibri</vt:lpstr>
      <vt:lpstr>Open Sans</vt:lpstr>
      <vt:lpstr>Wingdings</vt:lpstr>
      <vt:lpstr>Template PPT 2015</vt:lpstr>
      <vt:lpstr>Subtle Interaction Session  #04</vt:lpstr>
      <vt:lpstr>Presentasi PowerPoint</vt:lpstr>
      <vt:lpstr>Subtle interaction?</vt:lpstr>
      <vt:lpstr>Do you want to continue?</vt:lpstr>
      <vt:lpstr>Do you want to continue?</vt:lpstr>
      <vt:lpstr>A feeling of progress</vt:lpstr>
      <vt:lpstr>Sequencing the progress</vt:lpstr>
      <vt:lpstr>Shaping the progress</vt:lpstr>
      <vt:lpstr>Limit introductory interaction</vt:lpstr>
      <vt:lpstr>Use less text</vt:lpstr>
      <vt:lpstr>Compare</vt:lpstr>
      <vt:lpstr>Which treatment?</vt:lpstr>
      <vt:lpstr>Which treatment?</vt:lpstr>
      <vt:lpstr>Framing</vt:lpstr>
      <vt:lpstr>Steps on checking your subtle interactions</vt:lpstr>
      <vt:lpstr>Case study</vt:lpstr>
      <vt:lpstr>Assignment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sudirman</cp:lastModifiedBy>
  <cp:revision>40</cp:revision>
  <dcterms:created xsi:type="dcterms:W3CDTF">2015-05-04T03:33:03Z</dcterms:created>
  <dcterms:modified xsi:type="dcterms:W3CDTF">2017-06-29T05:25:51Z</dcterms:modified>
</cp:coreProperties>
</file>