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70" r:id="rId5"/>
    <p:sldId id="268" r:id="rId6"/>
    <p:sldId id="278" r:id="rId7"/>
    <p:sldId id="269" r:id="rId8"/>
    <p:sldId id="279" r:id="rId9"/>
    <p:sldId id="280" r:id="rId10"/>
    <p:sldId id="281" r:id="rId11"/>
    <p:sldId id="282" r:id="rId12"/>
    <p:sldId id="283" r:id="rId13"/>
    <p:sldId id="284" r:id="rId14"/>
    <p:sldId id="262"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57"/>
            <p14:sldId id="270"/>
            <p14:sldId id="268"/>
            <p14:sldId id="278"/>
            <p14:sldId id="269"/>
            <p14:sldId id="279"/>
            <p14:sldId id="280"/>
            <p14:sldId id="281"/>
            <p14:sldId id="282"/>
            <p14:sldId id="283"/>
            <p14:sldId id="284"/>
            <p14:sldId id="262"/>
          </p14:sldIdLst>
        </p14:section>
        <p14:section name="REFERENCE" id="{82098E28-DACF-4424-86A1-E861B2DCC6F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buFont typeface="Wingdings" pitchFamily="2" charset="2"/>
              <a:buChar char="§"/>
              <a:defRPr/>
            </a:lvl1pPr>
            <a:lvl2pPr>
              <a:buFont typeface="Wingdings" pitchFamily="2" charset="2"/>
              <a:buChar char="§"/>
              <a:defRPr>
                <a:solidFill>
                  <a:schemeClr val="accent4">
                    <a:lumMod val="75000"/>
                  </a:schemeClr>
                </a:solidFill>
              </a:defRPr>
            </a:lvl2pPr>
            <a:lvl3pPr>
              <a:buFont typeface="Wingdings" pitchFamily="2" charset="2"/>
              <a:buChar char="§"/>
              <a:defRPr/>
            </a:lvl3pPr>
            <a:lvl4pPr>
              <a:buFont typeface="Wingdings" pitchFamily="2" charset="2"/>
              <a:buChar char="§"/>
              <a:defRPr>
                <a:solidFill>
                  <a:schemeClr val="accent4">
                    <a:lumMod val="75000"/>
                  </a:schemeClr>
                </a:solidFill>
              </a:defRPr>
            </a:lvl4pPr>
            <a:lvl5pP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766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29/06/2017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29/06/2017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apps.binusmaya.binus.ac.id/CMS/CourseOutlineDesc.aspx?kdmtk=sNJkpex4bNkLMUT0fdBoDQ%3d%3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a:t>
            </a:r>
            <a:r>
              <a:rPr lang="en-US" altLang="en-US" sz="2400" dirty="0">
                <a:solidFill>
                  <a:schemeClr val="bg1"/>
                </a:solidFill>
              </a:rPr>
              <a:t>GAME6012/</a:t>
            </a:r>
            <a:r>
              <a:rPr lang="en-US" altLang="en-US" sz="2400" dirty="0">
                <a:solidFill>
                  <a:schemeClr val="bg1"/>
                </a:solidFill>
                <a:latin typeface="Arial" panose="020B0604020202020204" pitchFamily="34" charset="0"/>
              </a:rPr>
              <a:t> </a:t>
            </a:r>
            <a:r>
              <a:rPr lang="en-US" altLang="en-US" sz="2400" dirty="0">
                <a:solidFill>
                  <a:schemeClr val="bg1"/>
                </a:solidFill>
              </a:rPr>
              <a:t>User Experiences</a:t>
            </a:r>
            <a:r>
              <a:rPr lang="en-US" altLang="en-US" sz="2400" dirty="0">
                <a:solidFill>
                  <a:schemeClr val="bg1"/>
                </a:solidFill>
                <a:hlinkClick r:id="rId2"/>
              </a:rPr>
              <a:t> </a:t>
            </a:r>
            <a:endParaRPr lang="en-US" sz="2400" dirty="0">
              <a:solidFill>
                <a:schemeClr val="bg1"/>
              </a:solidFill>
              <a:latin typeface="Open Sans"/>
            </a:endParaRPr>
          </a:p>
          <a:p>
            <a:pPr>
              <a:spcBef>
                <a:spcPct val="20000"/>
              </a:spcBef>
              <a:tabLst>
                <a:tab pos="1320800" algn="l"/>
                <a:tab pos="2054225" algn="l"/>
              </a:tabLst>
            </a:pPr>
            <a:r>
              <a:rPr lang="en-US" sz="2400">
                <a:solidFill>
                  <a:schemeClr val="bg1"/>
                </a:solidFill>
                <a:latin typeface="Open Sans"/>
              </a:rPr>
              <a:t>Effective Period	: September 2017</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pPr eaLnBrk="1" hangingPunct="1"/>
            <a:r>
              <a:rPr lang="en-AU" sz="4000" dirty="0">
                <a:solidFill>
                  <a:schemeClr val="bg1"/>
                </a:solidFill>
              </a:rPr>
              <a:t>Approaches to </a:t>
            </a:r>
            <a:br>
              <a:rPr lang="en-AU" sz="4000" dirty="0">
                <a:solidFill>
                  <a:schemeClr val="bg1"/>
                </a:solidFill>
              </a:rPr>
            </a:br>
            <a:r>
              <a:rPr lang="en-AU" sz="4000" dirty="0">
                <a:solidFill>
                  <a:schemeClr val="bg1"/>
                </a:solidFill>
              </a:rPr>
              <a:t>User Experience Design</a:t>
            </a:r>
            <a:br>
              <a:rPr lang="en-AU" sz="4000">
                <a:solidFill>
                  <a:schemeClr val="bg1"/>
                </a:solidFill>
              </a:rPr>
            </a:br>
            <a:r>
              <a:rPr lang="en-AU" sz="4000">
                <a:solidFill>
                  <a:schemeClr val="bg1"/>
                </a:solidFill>
              </a:rPr>
              <a:t>(Learn </a:t>
            </a:r>
            <a:r>
              <a:rPr lang="en-AU" sz="4000" dirty="0">
                <a:solidFill>
                  <a:schemeClr val="bg1"/>
                </a:solidFill>
              </a:rPr>
              <a:t>&amp; Try)</a:t>
            </a:r>
            <a:br>
              <a:rPr lang="en-AU" dirty="0">
                <a:solidFill>
                  <a:schemeClr val="bg1"/>
                </a:solidFill>
              </a:rPr>
            </a:br>
            <a:br>
              <a:rPr lang="en-AU" dirty="0">
                <a:solidFill>
                  <a:schemeClr val="bg1"/>
                </a:solidFill>
              </a:rPr>
            </a:br>
            <a:r>
              <a:rPr lang="en-US" sz="2800" dirty="0">
                <a:solidFill>
                  <a:schemeClr val="bg1"/>
                </a:solidFill>
              </a:rPr>
              <a:t>Session  #03</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1A63966-6A01-4697-99D3-18B8C866C186}"/>
              </a:ext>
            </a:extLst>
          </p:cNvPr>
          <p:cNvSpPr>
            <a:spLocks noGrp="1"/>
          </p:cNvSpPr>
          <p:nvPr>
            <p:ph type="title"/>
          </p:nvPr>
        </p:nvSpPr>
        <p:spPr/>
        <p:txBody>
          <a:bodyPr/>
          <a:lstStyle/>
          <a:p>
            <a:r>
              <a:rPr lang="en-ID" dirty="0"/>
              <a:t>Take the Pressure Off</a:t>
            </a:r>
          </a:p>
        </p:txBody>
      </p:sp>
      <p:sp>
        <p:nvSpPr>
          <p:cNvPr id="3" name="Tampungan Konten 2">
            <a:extLst>
              <a:ext uri="{FF2B5EF4-FFF2-40B4-BE49-F238E27FC236}">
                <a16:creationId xmlns:a16="http://schemas.microsoft.com/office/drawing/2014/main" id="{86A6E849-3F6F-40B8-B118-F2CBEDBA8FC4}"/>
              </a:ext>
            </a:extLst>
          </p:cNvPr>
          <p:cNvSpPr>
            <a:spLocks noGrp="1"/>
          </p:cNvSpPr>
          <p:nvPr>
            <p:ph idx="1"/>
          </p:nvPr>
        </p:nvSpPr>
        <p:spPr/>
        <p:txBody>
          <a:bodyPr/>
          <a:lstStyle/>
          <a:p>
            <a:pPr marL="0" indent="0">
              <a:buNone/>
            </a:pPr>
            <a:r>
              <a:rPr lang="en-ID" dirty="0"/>
              <a:t>The concept of playtesting is still new to some game developers; for the average human being, it is completely foreign. Your </a:t>
            </a:r>
            <a:r>
              <a:rPr lang="en-ID" dirty="0" err="1"/>
              <a:t>playtesters</a:t>
            </a:r>
            <a:r>
              <a:rPr lang="en-ID" dirty="0"/>
              <a:t> may be unsure of what to expect, and that uncertainty can have a negative effect on your test </a:t>
            </a:r>
            <a:r>
              <a:rPr lang="en-ID" dirty="0" err="1"/>
              <a:t>results.Make</a:t>
            </a:r>
            <a:r>
              <a:rPr lang="en-ID" dirty="0"/>
              <a:t> your </a:t>
            </a:r>
            <a:r>
              <a:rPr lang="en-ID" dirty="0" err="1"/>
              <a:t>playtesters</a:t>
            </a:r>
            <a:r>
              <a:rPr lang="en-ID" dirty="0"/>
              <a:t> comfortable so they can focus on playing your game and you'll get much better feedback.</a:t>
            </a:r>
          </a:p>
        </p:txBody>
      </p:sp>
    </p:spTree>
    <p:extLst>
      <p:ext uri="{BB962C8B-B14F-4D97-AF65-F5344CB8AC3E}">
        <p14:creationId xmlns:p14="http://schemas.microsoft.com/office/powerpoint/2010/main" val="331676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FFC312E-31F7-45D3-8029-DF8EA896CFB9}"/>
              </a:ext>
            </a:extLst>
          </p:cNvPr>
          <p:cNvSpPr>
            <a:spLocks noGrp="1"/>
          </p:cNvSpPr>
          <p:nvPr>
            <p:ph type="title"/>
          </p:nvPr>
        </p:nvSpPr>
        <p:spPr/>
        <p:txBody>
          <a:bodyPr/>
          <a:lstStyle/>
          <a:p>
            <a:r>
              <a:rPr lang="en-ID" dirty="0"/>
              <a:t>Rock the Survey</a:t>
            </a:r>
          </a:p>
        </p:txBody>
      </p:sp>
      <p:sp>
        <p:nvSpPr>
          <p:cNvPr id="3" name="Tampungan Konten 2">
            <a:extLst>
              <a:ext uri="{FF2B5EF4-FFF2-40B4-BE49-F238E27FC236}">
                <a16:creationId xmlns:a16="http://schemas.microsoft.com/office/drawing/2014/main" id="{97FCB364-E89A-472A-9E40-5E82CD728215}"/>
              </a:ext>
            </a:extLst>
          </p:cNvPr>
          <p:cNvSpPr>
            <a:spLocks noGrp="1"/>
          </p:cNvSpPr>
          <p:nvPr>
            <p:ph idx="1"/>
          </p:nvPr>
        </p:nvSpPr>
        <p:spPr/>
        <p:txBody>
          <a:bodyPr/>
          <a:lstStyle/>
          <a:p>
            <a:pPr marL="0" indent="0">
              <a:buNone/>
            </a:pPr>
            <a:r>
              <a:rPr lang="en-ID" dirty="0"/>
              <a:t>Always ask your players some questions after they're done playing. Try to predict these questions ahead of time and put them in survey form so that you collect the same set of data for every </a:t>
            </a:r>
            <a:r>
              <a:rPr lang="en-ID" dirty="0" err="1"/>
              <a:t>playtester</a:t>
            </a:r>
            <a:r>
              <a:rPr lang="en-ID" dirty="0"/>
              <a:t>. If you have any spontaneous follow-up questions, you can ask them when they're done taking the survey.</a:t>
            </a:r>
          </a:p>
        </p:txBody>
      </p:sp>
    </p:spTree>
    <p:extLst>
      <p:ext uri="{BB962C8B-B14F-4D97-AF65-F5344CB8AC3E}">
        <p14:creationId xmlns:p14="http://schemas.microsoft.com/office/powerpoint/2010/main" val="2739883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7525AC6-9E9C-4828-A513-80E2108A40A3}"/>
              </a:ext>
            </a:extLst>
          </p:cNvPr>
          <p:cNvSpPr>
            <a:spLocks noGrp="1"/>
          </p:cNvSpPr>
          <p:nvPr>
            <p:ph type="title"/>
          </p:nvPr>
        </p:nvSpPr>
        <p:spPr/>
        <p:txBody>
          <a:bodyPr/>
          <a:lstStyle/>
          <a:p>
            <a:r>
              <a:rPr lang="en-ID" dirty="0"/>
              <a:t>Analyse in Aggregate</a:t>
            </a:r>
          </a:p>
        </p:txBody>
      </p:sp>
      <p:sp>
        <p:nvSpPr>
          <p:cNvPr id="3" name="Tampungan Konten 2">
            <a:extLst>
              <a:ext uri="{FF2B5EF4-FFF2-40B4-BE49-F238E27FC236}">
                <a16:creationId xmlns:a16="http://schemas.microsoft.com/office/drawing/2014/main" id="{E8A325AA-B9A0-40AF-A75E-656BCD1CBED7}"/>
              </a:ext>
            </a:extLst>
          </p:cNvPr>
          <p:cNvSpPr>
            <a:spLocks noGrp="1"/>
          </p:cNvSpPr>
          <p:nvPr>
            <p:ph idx="1"/>
          </p:nvPr>
        </p:nvSpPr>
        <p:spPr/>
        <p:txBody>
          <a:bodyPr>
            <a:normAutofit fontScale="92500" lnSpcReduction="10000"/>
          </a:bodyPr>
          <a:lstStyle/>
          <a:p>
            <a:pPr marL="0" indent="0">
              <a:buNone/>
            </a:pPr>
            <a:r>
              <a:rPr lang="en-ID" dirty="0"/>
              <a:t>After a playtest, you're going to have survey results and notes from many different </a:t>
            </a:r>
            <a:r>
              <a:rPr lang="en-ID" dirty="0" err="1"/>
              <a:t>playtesters</a:t>
            </a:r>
            <a:r>
              <a:rPr lang="en-ID" dirty="0"/>
              <a:t> and observers. Compile that data quickly and share it with your team in aggregate, without offering analysis or drawing conclusions.</a:t>
            </a:r>
          </a:p>
          <a:p>
            <a:pPr marL="0" indent="0">
              <a:buNone/>
            </a:pPr>
            <a:r>
              <a:rPr lang="en-ID" dirty="0" err="1"/>
              <a:t>Analyze</a:t>
            </a:r>
            <a:r>
              <a:rPr lang="en-ID" dirty="0"/>
              <a:t> the results as a group, and start on the aggregate data -- your game designer may have seen one player who thought the game was too easy, but is that what everyone else saw? If all the other players said the game was difficult then you know that "too easy" is not a trend. If you like you can still return to that </a:t>
            </a:r>
            <a:r>
              <a:rPr lang="en-ID" dirty="0" err="1"/>
              <a:t>playtester's</a:t>
            </a:r>
            <a:r>
              <a:rPr lang="en-ID" dirty="0"/>
              <a:t> feedback afterward and address it as a special case. </a:t>
            </a:r>
            <a:r>
              <a:rPr lang="en-ID" dirty="0" err="1"/>
              <a:t>Analyzing</a:t>
            </a:r>
            <a:r>
              <a:rPr lang="en-ID" dirty="0"/>
              <a:t> your data in aggregate first will guarantee that your entire team benefits from the full playtest.</a:t>
            </a:r>
          </a:p>
          <a:p>
            <a:pPr marL="0" indent="0">
              <a:buNone/>
            </a:pPr>
            <a:endParaRPr lang="en-ID" dirty="0"/>
          </a:p>
        </p:txBody>
      </p:sp>
    </p:spTree>
    <p:extLst>
      <p:ext uri="{BB962C8B-B14F-4D97-AF65-F5344CB8AC3E}">
        <p14:creationId xmlns:p14="http://schemas.microsoft.com/office/powerpoint/2010/main" val="137014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3DA66DD-B015-402D-89EB-613F025B8CBC}"/>
              </a:ext>
            </a:extLst>
          </p:cNvPr>
          <p:cNvSpPr>
            <a:spLocks noGrp="1"/>
          </p:cNvSpPr>
          <p:nvPr>
            <p:ph type="title"/>
          </p:nvPr>
        </p:nvSpPr>
        <p:spPr/>
        <p:txBody>
          <a:bodyPr/>
          <a:lstStyle/>
          <a:p>
            <a:r>
              <a:rPr lang="en-US" dirty="0"/>
              <a:t>Assignment</a:t>
            </a:r>
            <a:endParaRPr lang="en-ID" dirty="0"/>
          </a:p>
        </p:txBody>
      </p:sp>
      <p:sp>
        <p:nvSpPr>
          <p:cNvPr id="3" name="Tampungan Konten 2">
            <a:extLst>
              <a:ext uri="{FF2B5EF4-FFF2-40B4-BE49-F238E27FC236}">
                <a16:creationId xmlns:a16="http://schemas.microsoft.com/office/drawing/2014/main" id="{02D41500-0538-47D4-9CAA-753B30995C82}"/>
              </a:ext>
            </a:extLst>
          </p:cNvPr>
          <p:cNvSpPr>
            <a:spLocks noGrp="1"/>
          </p:cNvSpPr>
          <p:nvPr>
            <p:ph idx="1"/>
          </p:nvPr>
        </p:nvSpPr>
        <p:spPr/>
        <p:txBody>
          <a:bodyPr/>
          <a:lstStyle/>
          <a:p>
            <a:r>
              <a:rPr lang="en-US" dirty="0"/>
              <a:t>Continue from your previous game</a:t>
            </a:r>
          </a:p>
          <a:p>
            <a:pPr lvl="1"/>
            <a:r>
              <a:rPr lang="en-US" dirty="0"/>
              <a:t>Observe the player (Again)</a:t>
            </a:r>
          </a:p>
          <a:p>
            <a:pPr lvl="1"/>
            <a:r>
              <a:rPr lang="en-US" dirty="0"/>
              <a:t>What can you </a:t>
            </a:r>
            <a:r>
              <a:rPr lang="en-US" dirty="0" err="1"/>
              <a:t>impove</a:t>
            </a:r>
            <a:r>
              <a:rPr lang="en-US" dirty="0"/>
              <a:t> from the game by observing the player</a:t>
            </a:r>
          </a:p>
          <a:p>
            <a:pPr lvl="1"/>
            <a:r>
              <a:rPr lang="en-US" dirty="0"/>
              <a:t>Confirm your finding on the player</a:t>
            </a:r>
            <a:endParaRPr lang="en-ID" dirty="0"/>
          </a:p>
        </p:txBody>
      </p:sp>
    </p:spTree>
    <p:extLst>
      <p:ext uri="{BB962C8B-B14F-4D97-AF65-F5344CB8AC3E}">
        <p14:creationId xmlns:p14="http://schemas.microsoft.com/office/powerpoint/2010/main" val="1130071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pPr marL="0" indent="0">
              <a:buNone/>
            </a:pPr>
            <a:r>
              <a:rPr lang="en-ID" dirty="0"/>
              <a:t>Buxton, William. 2007. Sketching user experience. Elsevier</a:t>
            </a:r>
          </a:p>
          <a:p>
            <a:pPr marL="0" indent="0">
              <a:buNone/>
            </a:pPr>
            <a:r>
              <a:rPr lang="en-ID" dirty="0"/>
              <a:t>Anderson, Stephen. 2011. Seductive Interaction Design. New Riders.</a:t>
            </a:r>
          </a:p>
          <a:p>
            <a:pPr marL="0" indent="0">
              <a:buNone/>
            </a:pPr>
            <a:r>
              <a:rPr lang="en-ID" dirty="0" err="1"/>
              <a:t>Faranello</a:t>
            </a:r>
            <a:r>
              <a:rPr lang="en-ID" dirty="0"/>
              <a:t>, Scott. 2016. Practical UX Design. </a:t>
            </a:r>
            <a:r>
              <a:rPr lang="en-ID" dirty="0" err="1"/>
              <a:t>Packt</a:t>
            </a:r>
            <a:r>
              <a:rPr lang="en-ID" dirty="0"/>
              <a:t> Publishing</a:t>
            </a:r>
          </a:p>
          <a:p>
            <a:pPr marL="0" indent="0">
              <a:buNone/>
            </a:pPr>
            <a:endParaRPr lang="id-ID" dirty="0"/>
          </a:p>
        </p:txBody>
      </p:sp>
      <p:sp>
        <p:nvSpPr>
          <p:cNvPr id="4" name="Subtitle 3"/>
          <p:cNvSpPr>
            <a:spLocks noGrp="1"/>
          </p:cNvSpPr>
          <p:nvPr>
            <p:ph type="subTitle" idx="13"/>
          </p:nvPr>
        </p:nvSpPr>
        <p:spPr/>
        <p:txBody>
          <a:bodyPr/>
          <a:lstStyle/>
          <a:p>
            <a:pPr marL="0" indent="0">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99490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60848"/>
            <a:ext cx="7453064" cy="4492352"/>
          </a:xfrm>
        </p:spPr>
        <p:txBody>
          <a:bodyPr>
            <a:normAutofit/>
          </a:bodyPr>
          <a:lstStyle/>
          <a:p>
            <a:pPr algn="ctr"/>
            <a:r>
              <a:rPr lang="en-US" sz="2400" dirty="0"/>
              <a:t>These slides have been adapted from:</a:t>
            </a:r>
            <a:br>
              <a:rPr lang="en-US" sz="2400" dirty="0"/>
            </a:br>
            <a:br>
              <a:rPr lang="en-US" sz="2400" dirty="0"/>
            </a:br>
            <a:r>
              <a:rPr lang="en-US" sz="2400" dirty="0"/>
              <a:t>Julie A. Kientz (2014). User Experience Design, University of Washington.</a:t>
            </a:r>
            <a:br>
              <a:rPr lang="en-US" sz="2400" dirty="0"/>
            </a:b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211654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endParaRPr lang="id-ID" dirty="0"/>
          </a:p>
        </p:txBody>
      </p:sp>
      <p:sp>
        <p:nvSpPr>
          <p:cNvPr id="4" name="Subtitle 3"/>
          <p:cNvSpPr>
            <a:spLocks noGrp="1"/>
          </p:cNvSpPr>
          <p:nvPr>
            <p:ph type="subTitle" idx="13"/>
          </p:nvPr>
        </p:nvSpPr>
        <p:spPr/>
        <p:txBody>
          <a:bodyPr/>
          <a:lstStyle/>
          <a:p>
            <a:pPr marL="0" indent="0">
              <a:buNone/>
            </a:pPr>
            <a:endParaRPr lang="id-ID" dirty="0"/>
          </a:p>
        </p:txBody>
      </p:sp>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F9EB69E-4D75-415F-8F53-353DB406608D}"/>
              </a:ext>
            </a:extLst>
          </p:cNvPr>
          <p:cNvSpPr>
            <a:spLocks noGrp="1"/>
          </p:cNvSpPr>
          <p:nvPr>
            <p:ph type="title"/>
          </p:nvPr>
        </p:nvSpPr>
        <p:spPr/>
        <p:txBody>
          <a:bodyPr/>
          <a:lstStyle/>
          <a:p>
            <a:r>
              <a:rPr lang="en-US" dirty="0"/>
              <a:t>4 Approaches that can help us start</a:t>
            </a:r>
            <a:endParaRPr lang="en-ID" dirty="0"/>
          </a:p>
        </p:txBody>
      </p:sp>
      <p:sp>
        <p:nvSpPr>
          <p:cNvPr id="3" name="Tampungan Konten 2">
            <a:extLst>
              <a:ext uri="{FF2B5EF4-FFF2-40B4-BE49-F238E27FC236}">
                <a16:creationId xmlns:a16="http://schemas.microsoft.com/office/drawing/2014/main" id="{73CAB34C-AD8C-45EC-8219-AECAB5DDB4F7}"/>
              </a:ext>
            </a:extLst>
          </p:cNvPr>
          <p:cNvSpPr>
            <a:spLocks noGrp="1"/>
          </p:cNvSpPr>
          <p:nvPr>
            <p:ph idx="1"/>
          </p:nvPr>
        </p:nvSpPr>
        <p:spPr/>
        <p:txBody>
          <a:bodyPr/>
          <a:lstStyle/>
          <a:p>
            <a:r>
              <a:rPr lang="en-US" dirty="0"/>
              <a:t>Look at what users really do</a:t>
            </a:r>
          </a:p>
          <a:p>
            <a:r>
              <a:rPr lang="en-US" dirty="0"/>
              <a:t>Ask users to help</a:t>
            </a:r>
          </a:p>
          <a:p>
            <a:r>
              <a:rPr lang="en-US" b="1" dirty="0"/>
              <a:t>Learn from the fact you gathered</a:t>
            </a:r>
          </a:p>
          <a:p>
            <a:r>
              <a:rPr lang="en-US" b="1" dirty="0"/>
              <a:t>Try it yourself</a:t>
            </a:r>
            <a:endParaRPr lang="en-ID" b="1" dirty="0"/>
          </a:p>
        </p:txBody>
      </p:sp>
      <p:sp>
        <p:nvSpPr>
          <p:cNvPr id="4" name="Subjudul 3">
            <a:extLst>
              <a:ext uri="{FF2B5EF4-FFF2-40B4-BE49-F238E27FC236}">
                <a16:creationId xmlns:a16="http://schemas.microsoft.com/office/drawing/2014/main" id="{AF856070-250A-49D0-9D84-12671809817E}"/>
              </a:ext>
            </a:extLst>
          </p:cNvPr>
          <p:cNvSpPr>
            <a:spLocks noGrp="1"/>
          </p:cNvSpPr>
          <p:nvPr>
            <p:ph type="subTitle" idx="13"/>
          </p:nvPr>
        </p:nvSpPr>
        <p:spPr/>
        <p:txBody>
          <a:bodyPr/>
          <a:lstStyle/>
          <a:p>
            <a:endParaRPr lang="en-ID"/>
          </a:p>
        </p:txBody>
      </p:sp>
    </p:spTree>
    <p:extLst>
      <p:ext uri="{BB962C8B-B14F-4D97-AF65-F5344CB8AC3E}">
        <p14:creationId xmlns:p14="http://schemas.microsoft.com/office/powerpoint/2010/main" val="98897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5F65-3B4D-4F0F-A68D-FCDF60857475}"/>
              </a:ext>
            </a:extLst>
          </p:cNvPr>
          <p:cNvSpPr>
            <a:spLocks noGrp="1"/>
          </p:cNvSpPr>
          <p:nvPr>
            <p:ph type="title"/>
          </p:nvPr>
        </p:nvSpPr>
        <p:spPr>
          <a:xfrm>
            <a:off x="1619672" y="1143000"/>
            <a:ext cx="7067128" cy="1484784"/>
          </a:xfrm>
        </p:spPr>
        <p:txBody>
          <a:bodyPr>
            <a:noAutofit/>
          </a:bodyPr>
          <a:lstStyle/>
          <a:p>
            <a:pPr>
              <a:defRPr/>
            </a:pPr>
            <a:r>
              <a:rPr sz="3200" dirty="0">
                <a:ea typeface="+mj-ea"/>
              </a:rPr>
              <a:t>LEARN from the facts you gather</a:t>
            </a:r>
          </a:p>
        </p:txBody>
      </p:sp>
      <p:pic>
        <p:nvPicPr>
          <p:cNvPr id="20482" name="Picture 2">
            <a:extLst>
              <a:ext uri="{FF2B5EF4-FFF2-40B4-BE49-F238E27FC236}">
                <a16:creationId xmlns:a16="http://schemas.microsoft.com/office/drawing/2014/main" id="{B3F4AE4D-68D5-4D02-A264-0F6FA0F025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2286000"/>
            <a:ext cx="7718425" cy="4438650"/>
          </a:xfrm>
          <a:noFill/>
        </p:spPr>
      </p:pic>
      <p:sp>
        <p:nvSpPr>
          <p:cNvPr id="5" name="Rectangle 4">
            <a:extLst>
              <a:ext uri="{FF2B5EF4-FFF2-40B4-BE49-F238E27FC236}">
                <a16:creationId xmlns:a16="http://schemas.microsoft.com/office/drawing/2014/main" id="{ECF7C2ED-66AC-4F28-81CC-1D3D1B64ABC8}"/>
              </a:ext>
            </a:extLst>
          </p:cNvPr>
          <p:cNvSpPr/>
          <p:nvPr/>
        </p:nvSpPr>
        <p:spPr>
          <a:xfrm>
            <a:off x="914400" y="6248400"/>
            <a:ext cx="1066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95864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76E161B-6DA6-4E7A-BED3-508C06ACC6DE}"/>
              </a:ext>
            </a:extLst>
          </p:cNvPr>
          <p:cNvSpPr>
            <a:spLocks noGrp="1"/>
          </p:cNvSpPr>
          <p:nvPr>
            <p:ph type="title"/>
          </p:nvPr>
        </p:nvSpPr>
        <p:spPr/>
        <p:txBody>
          <a:bodyPr/>
          <a:lstStyle/>
          <a:p>
            <a:r>
              <a:rPr lang="en-US" dirty="0"/>
              <a:t>See what happen</a:t>
            </a:r>
            <a:endParaRPr lang="en-ID" dirty="0"/>
          </a:p>
        </p:txBody>
      </p:sp>
      <p:pic>
        <p:nvPicPr>
          <p:cNvPr id="12294" name="Picture 6" descr="Image result for gameflow">
            <a:extLst>
              <a:ext uri="{FF2B5EF4-FFF2-40B4-BE49-F238E27FC236}">
                <a16:creationId xmlns:a16="http://schemas.microsoft.com/office/drawing/2014/main" id="{384FEB85-ED8B-4D1B-A117-37EC2DC1F2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2580004"/>
            <a:ext cx="4714875" cy="4254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7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E374-D588-4146-B8C7-DB3EE362FACF}"/>
              </a:ext>
            </a:extLst>
          </p:cNvPr>
          <p:cNvSpPr>
            <a:spLocks noGrp="1"/>
          </p:cNvSpPr>
          <p:nvPr>
            <p:ph type="title"/>
          </p:nvPr>
        </p:nvSpPr>
        <p:spPr>
          <a:xfrm>
            <a:off x="1619672" y="1143000"/>
            <a:ext cx="7067128" cy="1484784"/>
          </a:xfrm>
        </p:spPr>
        <p:txBody>
          <a:bodyPr/>
          <a:lstStyle/>
          <a:p>
            <a:pPr>
              <a:defRPr/>
            </a:pPr>
            <a:r>
              <a:rPr dirty="0">
                <a:ea typeface="+mj-ea"/>
              </a:rPr>
              <a:t>TRY it yourself</a:t>
            </a:r>
            <a:r>
              <a:rPr lang="en-US" dirty="0">
                <a:ea typeface="+mj-ea"/>
              </a:rPr>
              <a:t> with others</a:t>
            </a:r>
            <a:endParaRPr dirty="0">
              <a:ea typeface="+mj-ea"/>
            </a:endParaRPr>
          </a:p>
        </p:txBody>
      </p:sp>
      <p:sp>
        <p:nvSpPr>
          <p:cNvPr id="21506" name="Content Placeholder 2">
            <a:extLst>
              <a:ext uri="{FF2B5EF4-FFF2-40B4-BE49-F238E27FC236}">
                <a16:creationId xmlns:a16="http://schemas.microsoft.com/office/drawing/2014/main" id="{1CEF9BD4-B729-43B8-B8C2-CF3B3D6F6F0D}"/>
              </a:ext>
            </a:extLst>
          </p:cNvPr>
          <p:cNvSpPr>
            <a:spLocks noGrp="1"/>
          </p:cNvSpPr>
          <p:nvPr>
            <p:ph idx="1"/>
          </p:nvPr>
        </p:nvSpPr>
        <p:spPr/>
        <p:txBody>
          <a:bodyPr/>
          <a:lstStyle/>
          <a:p>
            <a:endParaRPr altLang="en-US">
              <a:latin typeface="Calibri" panose="020F0502020204030204" pitchFamily="34" charset="0"/>
            </a:endParaRPr>
          </a:p>
        </p:txBody>
      </p:sp>
      <p:pic>
        <p:nvPicPr>
          <p:cNvPr id="21507" name="Picture 2">
            <a:extLst>
              <a:ext uri="{FF2B5EF4-FFF2-40B4-BE49-F238E27FC236}">
                <a16:creationId xmlns:a16="http://schemas.microsoft.com/office/drawing/2014/main" id="{52A3768C-A3E5-4297-A902-A555BC88B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200275"/>
            <a:ext cx="81915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7B916083-CFB9-417E-8E7B-BA87FBF2EFA7}"/>
              </a:ext>
            </a:extLst>
          </p:cNvPr>
          <p:cNvSpPr/>
          <p:nvPr/>
        </p:nvSpPr>
        <p:spPr>
          <a:xfrm>
            <a:off x="952500" y="6467475"/>
            <a:ext cx="3581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079055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DAE2139-3CF5-4A35-8763-9481BF4B5469}"/>
              </a:ext>
            </a:extLst>
          </p:cNvPr>
          <p:cNvSpPr>
            <a:spLocks noGrp="1"/>
          </p:cNvSpPr>
          <p:nvPr>
            <p:ph type="title"/>
          </p:nvPr>
        </p:nvSpPr>
        <p:spPr/>
        <p:txBody>
          <a:bodyPr/>
          <a:lstStyle/>
          <a:p>
            <a:r>
              <a:rPr lang="en-ID" dirty="0"/>
              <a:t>Recruit Your Target Player</a:t>
            </a:r>
          </a:p>
        </p:txBody>
      </p:sp>
      <p:sp>
        <p:nvSpPr>
          <p:cNvPr id="3" name="Tampungan Konten 2">
            <a:extLst>
              <a:ext uri="{FF2B5EF4-FFF2-40B4-BE49-F238E27FC236}">
                <a16:creationId xmlns:a16="http://schemas.microsoft.com/office/drawing/2014/main" id="{84661716-1CBE-45CE-8737-B1211FE0AD25}"/>
              </a:ext>
            </a:extLst>
          </p:cNvPr>
          <p:cNvSpPr>
            <a:spLocks noGrp="1"/>
          </p:cNvSpPr>
          <p:nvPr>
            <p:ph idx="1"/>
          </p:nvPr>
        </p:nvSpPr>
        <p:spPr/>
        <p:txBody>
          <a:bodyPr/>
          <a:lstStyle/>
          <a:p>
            <a:pPr marL="0" indent="0">
              <a:buNone/>
            </a:pPr>
            <a:r>
              <a:rPr lang="en-ID" dirty="0"/>
              <a:t>When designing your playtest, you should be keenly familiar with the type of player your game is for. While your game may appeal to a larger audience, it's a mistake to "design for all." We find it helpful to identify personas for our target audience -- for example, "Jane, 25-34 years old, owns an iPhone" -- and try to recruit players who closely match that description.</a:t>
            </a:r>
          </a:p>
        </p:txBody>
      </p:sp>
    </p:spTree>
    <p:extLst>
      <p:ext uri="{BB962C8B-B14F-4D97-AF65-F5344CB8AC3E}">
        <p14:creationId xmlns:p14="http://schemas.microsoft.com/office/powerpoint/2010/main" val="257694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624B964-8995-41DD-9557-9D0FAB94966F}"/>
              </a:ext>
            </a:extLst>
          </p:cNvPr>
          <p:cNvSpPr>
            <a:spLocks noGrp="1"/>
          </p:cNvSpPr>
          <p:nvPr>
            <p:ph type="title"/>
          </p:nvPr>
        </p:nvSpPr>
        <p:spPr/>
        <p:txBody>
          <a:bodyPr/>
          <a:lstStyle/>
          <a:p>
            <a:r>
              <a:rPr lang="en-ID" dirty="0"/>
              <a:t>Test Your Test Before You Test!</a:t>
            </a:r>
          </a:p>
        </p:txBody>
      </p:sp>
      <p:sp>
        <p:nvSpPr>
          <p:cNvPr id="3" name="Tampungan Konten 2">
            <a:extLst>
              <a:ext uri="{FF2B5EF4-FFF2-40B4-BE49-F238E27FC236}">
                <a16:creationId xmlns:a16="http://schemas.microsoft.com/office/drawing/2014/main" id="{F017082C-B59C-47E9-829E-BF75073FC3AE}"/>
              </a:ext>
            </a:extLst>
          </p:cNvPr>
          <p:cNvSpPr>
            <a:spLocks noGrp="1"/>
          </p:cNvSpPr>
          <p:nvPr>
            <p:ph idx="1"/>
          </p:nvPr>
        </p:nvSpPr>
        <p:spPr/>
        <p:txBody>
          <a:bodyPr/>
          <a:lstStyle/>
          <a:p>
            <a:pPr marL="0" indent="0">
              <a:buNone/>
            </a:pPr>
            <a:r>
              <a:rPr lang="en-ID" dirty="0"/>
              <a:t>Before your testers arrive, set aside some time for everyone on your team involved in the playtest to do a run through. Testing your playtest will ensure things run as smoothly as possible, by ironing out the kinks ahead of time and getting the whole team on the same page.</a:t>
            </a:r>
          </a:p>
        </p:txBody>
      </p:sp>
    </p:spTree>
    <p:extLst>
      <p:ext uri="{BB962C8B-B14F-4D97-AF65-F5344CB8AC3E}">
        <p14:creationId xmlns:p14="http://schemas.microsoft.com/office/powerpoint/2010/main" val="3911861836"/>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130</TotalTime>
  <Words>531</Words>
  <Application>Microsoft Office PowerPoint</Application>
  <PresentationFormat>Tampilan Layar (4:3)</PresentationFormat>
  <Paragraphs>34</Paragraphs>
  <Slides>14</Slides>
  <Notes>0</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14</vt:i4>
      </vt:variant>
    </vt:vector>
  </HeadingPairs>
  <TitlesOfParts>
    <vt:vector size="20" baseType="lpstr">
      <vt:lpstr>MS PGothic</vt:lpstr>
      <vt:lpstr>Arial</vt:lpstr>
      <vt:lpstr>Calibri</vt:lpstr>
      <vt:lpstr>Open Sans</vt:lpstr>
      <vt:lpstr>Wingdings</vt:lpstr>
      <vt:lpstr>Template PPT 2015</vt:lpstr>
      <vt:lpstr>Approaches to  User Experience Design (Learn &amp; Try)  Session  #03</vt:lpstr>
      <vt:lpstr>These slides have been adapted from:  Julie A. Kientz (2014). User Experience Design, University of Washington.  </vt:lpstr>
      <vt:lpstr>Presentasi PowerPoint</vt:lpstr>
      <vt:lpstr>4 Approaches that can help us start</vt:lpstr>
      <vt:lpstr>LEARN from the facts you gather</vt:lpstr>
      <vt:lpstr>See what happen</vt:lpstr>
      <vt:lpstr>TRY it yourself with others</vt:lpstr>
      <vt:lpstr>Recruit Your Target Player</vt:lpstr>
      <vt:lpstr>Test Your Test Before You Test!</vt:lpstr>
      <vt:lpstr>Take the Pressure Off</vt:lpstr>
      <vt:lpstr>Rock the Survey</vt:lpstr>
      <vt:lpstr>Analyse in Aggregate</vt:lpstr>
      <vt:lpstr>Assignment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sudirman</cp:lastModifiedBy>
  <cp:revision>13</cp:revision>
  <dcterms:created xsi:type="dcterms:W3CDTF">2015-05-04T03:33:03Z</dcterms:created>
  <dcterms:modified xsi:type="dcterms:W3CDTF">2017-06-29T06:42:58Z</dcterms:modified>
</cp:coreProperties>
</file>