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8" r:id="rId20"/>
    <p:sldId id="262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5"/>
            <p14:sldId id="25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78"/>
            <p14:sldId id="262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BF8F-51CE-4FE0-A100-B04AFA6FEF82}" type="datetimeFigureOut">
              <a:rPr lang="en-ID" smtClean="0"/>
              <a:t>29/06/2017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74CD-B555-4410-ADCD-4753DCD4E2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203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326C1B2F-6C1D-463D-8010-8C32DF5A0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54D51C6-820A-40A4-B879-C8680038030E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A6CF08F-6CD2-46AC-A864-DBC3C967D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0511D36-B4FB-4215-97F4-1D7A103BD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16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25999194-C579-4477-A60A-D9BF58CA8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B0B7802-B954-4959-9418-A6DD666151B8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D570B8A-9975-416E-AF6E-450238F5B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6AEF014-2380-47AB-BD50-2DAC028A5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96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FAA2B7C6-61C1-4ECE-A710-1D1B8A4C0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C20ED5-602E-485F-8CA2-88F04F17643A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9B89612-1EE3-4D7F-B7BB-27EB6457B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5002D40-0B1B-48CB-AA5D-040A594F0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03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2C1F69C1-5B4E-4A4C-8075-2827A3D64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8FFE00-781F-4FA8-AF1D-77DF4588C9F4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F48AD90-66F7-491C-99AE-C99A2CD24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0235AA5-A9DF-4747-A2FB-52439764A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87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9B9D718F-7368-4DED-8D06-D8777D25A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410BE44-9CA7-4DD3-9119-8B4DEECBDAFB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40544AE-95A2-4F73-A81A-2B03B2D1C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388D136-3A57-4497-8FE3-272756B04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63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E2D8F56-AD68-4336-B83A-E22129FB6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9573C5-8459-465E-96A5-ACCA916B036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3649497-D890-4A1F-827A-893448F62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F794BA1-89EF-4591-A23A-41C14D48C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23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3E1242D8-BEC6-4C83-8613-149D53856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ED66376-693F-442A-9953-6320A1E21DB7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ADAA053-6814-428E-A80E-CA706D970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309B669-0DCF-4228-8630-40A3EFF03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7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766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pps.binusmaya.binus.ac.id/CMS/CourseOutlineDesc.aspx?kdmtk=sNJkpex4bNkLMUT0fdBoDQ%3d%3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dget.ischool.uw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://mailchimp.com/" TargetMode="External"/><Relationship Id="rId4" Type="http://schemas.openxmlformats.org/officeDocument/2006/relationships/hyperlink" Target="http://feathersapp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</a:t>
            </a:r>
            <a:r>
              <a:rPr lang="en-US" altLang="en-US" sz="2400" dirty="0">
                <a:solidFill>
                  <a:schemeClr val="bg1"/>
                </a:solidFill>
              </a:rPr>
              <a:t>GAME6012/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</a:rPr>
              <a:t>User Experiences</a:t>
            </a:r>
            <a:r>
              <a:rPr lang="en-US" alt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2017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Emotional Design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#08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A722-0EB9-48EB-AE0B-AB5DD94D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olidFill>
                  <a:srgbClr val="604A7B"/>
                </a:solidFill>
                <a:latin typeface="Helvetica Neue" charset="0"/>
              </a:rPr>
              <a:t>It’s often missing in design</a:t>
            </a:r>
          </a:p>
        </p:txBody>
      </p:sp>
      <p:pic>
        <p:nvPicPr>
          <p:cNvPr id="29698" name="Picture 3" descr="Screen Shot 2014-03-03 at 9.44.00 AM.png">
            <a:extLst>
              <a:ext uri="{FF2B5EF4-FFF2-40B4-BE49-F238E27FC236}">
                <a16:creationId xmlns:a16="http://schemas.microsoft.com/office/drawing/2014/main" id="{9B122DC6-BE67-4462-A356-5F322992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518224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51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589CDED-EE5F-422B-8552-E181AFB8D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+mj-ea"/>
              </a:rPr>
              <a:t>Emotional Design Examples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F1FC46E-1312-4F5C-9EA8-3DE169E21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8436" y="1477008"/>
            <a:ext cx="8229600" cy="3001962"/>
          </a:xfrm>
        </p:spPr>
        <p:txBody>
          <a:bodyPr anchor="ctr"/>
          <a:lstStyle/>
          <a:p>
            <a:pPr marL="0" indent="0">
              <a:buFont typeface="Wingdings" pitchFamily="2" charset="2"/>
              <a:buNone/>
            </a:pPr>
            <a:r>
              <a:rPr altLang="en-US" dirty="0" err="1">
                <a:latin typeface="Helvetica Neue Light" charset="0"/>
              </a:rPr>
              <a:t>Gidget</a:t>
            </a:r>
            <a:r>
              <a:rPr altLang="en-US" dirty="0">
                <a:latin typeface="Helvetica Neue Light" charset="0"/>
              </a:rPr>
              <a:t>: </a:t>
            </a:r>
            <a:r>
              <a:rPr altLang="en-US" dirty="0">
                <a:latin typeface="Helvetica Neue Light" charset="0"/>
                <a:hlinkClick r:id="rId3"/>
              </a:rPr>
              <a:t>http://gidget.ischool.uw.edu/</a:t>
            </a:r>
            <a:r>
              <a:rPr altLang="en-US" dirty="0">
                <a:latin typeface="Helvetica Neue Light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altLang="en-US" dirty="0">
                <a:latin typeface="Helvetica Neue Light" charset="0"/>
              </a:rPr>
              <a:t>Feathers Twitter app: </a:t>
            </a:r>
            <a:r>
              <a:rPr altLang="en-US" dirty="0">
                <a:latin typeface="Helvetica Neue Light" charset="0"/>
                <a:hlinkClick r:id="rId4"/>
              </a:rPr>
              <a:t>http://feathersapp.com</a:t>
            </a:r>
            <a:r>
              <a:rPr altLang="en-US" dirty="0">
                <a:latin typeface="Helvetica Neue Light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altLang="en-US" dirty="0">
                <a:latin typeface="Helvetica Neue Light" charset="0"/>
              </a:rPr>
              <a:t>MailChimp: </a:t>
            </a:r>
            <a:r>
              <a:rPr altLang="en-US" dirty="0">
                <a:latin typeface="Helvetica Neue Light" charset="0"/>
                <a:hlinkClick r:id="rId5"/>
              </a:rPr>
              <a:t>http://mailchimp.com</a:t>
            </a:r>
            <a:r>
              <a:rPr altLang="en-US" dirty="0">
                <a:latin typeface="Helvetica Neue Light" charset="0"/>
              </a:rPr>
              <a:t> </a:t>
            </a:r>
          </a:p>
        </p:txBody>
      </p:sp>
      <p:sp>
        <p:nvSpPr>
          <p:cNvPr id="30723" name="Rectangle 8">
            <a:extLst>
              <a:ext uri="{FF2B5EF4-FFF2-40B4-BE49-F238E27FC236}">
                <a16:creationId xmlns:a16="http://schemas.microsoft.com/office/drawing/2014/main" id="{9989F6E1-4EE7-4BC7-AA93-577A763A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0900"/>
            <a:ext cx="1828800" cy="228600"/>
          </a:xfrm>
          <a:prstGeom prst="rect">
            <a:avLst/>
          </a:prstGeom>
          <a:solidFill>
            <a:schemeClr val="bg1">
              <a:alpha val="1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76874CA6-06F6-48DB-BD9A-463CC307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44196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62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A4FA-1AB2-4B23-9988-2C444C3F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>
                <a:ea typeface="ＭＳ Ｐゴシック" charset="0"/>
              </a:rPr>
              <a:t>Gidget</a:t>
            </a:r>
            <a:endParaRPr dirty="0">
              <a:ea typeface="ＭＳ Ｐゴシック" charset="0"/>
            </a:endParaRPr>
          </a:p>
        </p:txBody>
      </p:sp>
      <p:pic>
        <p:nvPicPr>
          <p:cNvPr id="32770" name="Picture 3">
            <a:extLst>
              <a:ext uri="{FF2B5EF4-FFF2-40B4-BE49-F238E27FC236}">
                <a16:creationId xmlns:a16="http://schemas.microsoft.com/office/drawing/2014/main" id="{EEB43371-8684-403D-B773-AD373D056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36" y="2612233"/>
            <a:ext cx="7315200" cy="349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31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6C8F-B351-4540-A4A2-22603BCB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Feathers</a:t>
            </a:r>
          </a:p>
        </p:txBody>
      </p:sp>
      <p:pic>
        <p:nvPicPr>
          <p:cNvPr id="33794" name="Picture 3" descr="Screen Shot 2014-03-03 at 10.46.56 AM.png">
            <a:extLst>
              <a:ext uri="{FF2B5EF4-FFF2-40B4-BE49-F238E27FC236}">
                <a16:creationId xmlns:a16="http://schemas.microsoft.com/office/drawing/2014/main" id="{D21F73E4-E1FF-44EA-A39D-E5BF29BC5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27784"/>
            <a:ext cx="205025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4" descr="Screen Shot 2014-03-03 at 10.47.22 AM.png">
            <a:extLst>
              <a:ext uri="{FF2B5EF4-FFF2-40B4-BE49-F238E27FC236}">
                <a16:creationId xmlns:a16="http://schemas.microsoft.com/office/drawing/2014/main" id="{17A1864F-120C-472F-86E9-4EA6637E0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55" y="2627784"/>
            <a:ext cx="210165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5" descr="Screen Shot 2014-03-03 at 10.47.49 AM.png">
            <a:extLst>
              <a:ext uri="{FF2B5EF4-FFF2-40B4-BE49-F238E27FC236}">
                <a16:creationId xmlns:a16="http://schemas.microsoft.com/office/drawing/2014/main" id="{95FB9CC3-A909-4CE2-940A-1F2CB8425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42" y="2627784"/>
            <a:ext cx="210165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18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61CE-45A7-467F-A1A2-DB05E52E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Feathers: User Reactions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0F52A281-5841-4EAE-B73C-584C9DDF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“I really *LOVE* the singing bird when you send a tweet. Twitter is fun all of a sudden.”</a:t>
            </a:r>
          </a:p>
          <a:p>
            <a:pPr marL="0" indent="0">
              <a:buFont typeface="Wingdings" pitchFamily="2" charset="2"/>
              <a:buNone/>
            </a:pPr>
            <a:endParaRPr altLang="en-US">
              <a:latin typeface="Helvetica Neue Light" charset="0"/>
            </a:endParaRPr>
          </a:p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“Confession: sometimes I make too long Feathers-tweets just to watch the bird turn red.”</a:t>
            </a:r>
          </a:p>
        </p:txBody>
      </p:sp>
    </p:spTree>
    <p:extLst>
      <p:ext uri="{BB962C8B-B14F-4D97-AF65-F5344CB8AC3E}">
        <p14:creationId xmlns:p14="http://schemas.microsoft.com/office/powerpoint/2010/main" val="196089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295A-020F-4A53-B82A-9358A1C8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>
                <a:ea typeface="ＭＳ Ｐゴシック" charset="0"/>
              </a:rPr>
              <a:t>MailChimp</a:t>
            </a:r>
            <a:endParaRPr dirty="0">
              <a:ea typeface="ＭＳ Ｐゴシック" charset="0"/>
            </a:endParaRPr>
          </a:p>
        </p:txBody>
      </p:sp>
      <p:pic>
        <p:nvPicPr>
          <p:cNvPr id="35842" name="Picture 3" descr="Screen Shot 2014-03-03 at 10.50.22 AM.png">
            <a:extLst>
              <a:ext uri="{FF2B5EF4-FFF2-40B4-BE49-F238E27FC236}">
                <a16:creationId xmlns:a16="http://schemas.microsoft.com/office/drawing/2014/main" id="{F7C6A2F0-5AD7-4AB1-8702-E46F27D3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80" y="2362200"/>
            <a:ext cx="617339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4">
            <a:extLst>
              <a:ext uri="{FF2B5EF4-FFF2-40B4-BE49-F238E27FC236}">
                <a16:creationId xmlns:a16="http://schemas.microsoft.com/office/drawing/2014/main" id="{41C7C739-C9B6-48F3-A364-EAB063B0B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334780"/>
            <a:ext cx="7567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“Oh MailChimp monkey. Just as I get frustrated w/ wrangling </a:t>
            </a:r>
          </a:p>
          <a:p>
            <a:pPr eaLnBrk="1" hangingPunct="1"/>
            <a:r>
              <a:rPr lang="en-US" altLang="en-US" sz="1400" dirty="0"/>
              <a:t>email addresses, you’re there w/ your little witticisms to cheer me up.”</a:t>
            </a:r>
          </a:p>
        </p:txBody>
      </p:sp>
    </p:spTree>
    <p:extLst>
      <p:ext uri="{BB962C8B-B14F-4D97-AF65-F5344CB8AC3E}">
        <p14:creationId xmlns:p14="http://schemas.microsoft.com/office/powerpoint/2010/main" val="98541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FE40B89-D98B-4ECD-B7C3-7C1D9305E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>
                <a:ea typeface="+mj-ea"/>
              </a:rPr>
              <a:t>3 Divisions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993592A-A533-4FA7-9DDC-00815F816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Font typeface="Wingdings" pitchFamily="2" charset="2"/>
              <a:buNone/>
              <a:defRPr/>
            </a:pPr>
            <a:r>
              <a:rPr dirty="0" err="1">
                <a:ea typeface="+mn-ea"/>
              </a:rPr>
              <a:t>Niels</a:t>
            </a:r>
            <a:r>
              <a:rPr dirty="0">
                <a:ea typeface="+mn-ea"/>
              </a:rPr>
              <a:t> </a:t>
            </a:r>
            <a:r>
              <a:rPr dirty="0" err="1">
                <a:ea typeface="+mn-ea"/>
              </a:rPr>
              <a:t>Engelsted</a:t>
            </a:r>
            <a:r>
              <a:rPr dirty="0">
                <a:ea typeface="+mn-ea"/>
              </a:rPr>
              <a:t>: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Affect (environmental response)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Emotion (based on memory)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Sentiment (long-term, love and hate)</a:t>
            </a:r>
          </a:p>
          <a:p>
            <a:pPr marL="0" indent="0">
              <a:buFont typeface="Wingdings" pitchFamily="2" charset="2"/>
              <a:buNone/>
              <a:defRPr/>
            </a:pPr>
            <a:endParaRPr sz="2400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dirty="0">
                <a:ea typeface="+mn-ea"/>
              </a:rPr>
              <a:t>Donald Norman: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Visceral Design (evolutionary responses)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Behavioral Design (bodily activity)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Reflective Design (mental activity)</a:t>
            </a:r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758E794D-92BA-4509-83ED-07FA791EF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5700"/>
            <a:ext cx="1828800" cy="228600"/>
          </a:xfrm>
          <a:prstGeom prst="rect">
            <a:avLst/>
          </a:prstGeom>
          <a:solidFill>
            <a:schemeClr val="bg1">
              <a:alpha val="1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15414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2ED856E-E54F-4598-B233-13395DAB1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olidFill>
                  <a:srgbClr val="604A7B"/>
                </a:solidFill>
                <a:latin typeface="Helvetica Neue" charset="0"/>
              </a:rPr>
              <a:t>Design – 3 levels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B207336-11F6-4FE0-99CF-67C37C660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752600"/>
            <a:ext cx="8229600" cy="4525963"/>
          </a:xfrm>
        </p:spPr>
        <p:txBody>
          <a:bodyPr anchor="ctr"/>
          <a:lstStyle/>
          <a:p>
            <a:pPr marL="0" indent="0">
              <a:buFont typeface="Wingdings" pitchFamily="2" charset="2"/>
              <a:buNone/>
            </a:pPr>
            <a:r>
              <a:rPr altLang="en-US" dirty="0">
                <a:latin typeface="Helvetica Neue Light" charset="0"/>
              </a:rPr>
              <a:t>Designing for Norman’s 3 levels:</a:t>
            </a:r>
          </a:p>
          <a:p>
            <a:pPr lvl="1"/>
            <a:r>
              <a:rPr altLang="en-US" dirty="0">
                <a:solidFill>
                  <a:srgbClr val="604A7B"/>
                </a:solidFill>
                <a:latin typeface="Helvetica Neue Light" charset="0"/>
              </a:rPr>
              <a:t>Visceral design -&gt; product appearance</a:t>
            </a:r>
          </a:p>
          <a:p>
            <a:pPr lvl="1"/>
            <a:r>
              <a:rPr altLang="en-US" dirty="0">
                <a:solidFill>
                  <a:srgbClr val="604A7B"/>
                </a:solidFill>
                <a:latin typeface="Helvetica Neue Light" charset="0"/>
              </a:rPr>
              <a:t>Behavioral design -&gt; usability</a:t>
            </a:r>
          </a:p>
          <a:p>
            <a:pPr lvl="1"/>
            <a:r>
              <a:rPr altLang="en-US" dirty="0">
                <a:solidFill>
                  <a:srgbClr val="604A7B"/>
                </a:solidFill>
                <a:latin typeface="Helvetica Neue Light" charset="0"/>
              </a:rPr>
              <a:t>Reflective design -&gt; self-image</a:t>
            </a:r>
          </a:p>
          <a:p>
            <a:pPr lvl="2"/>
            <a:r>
              <a:rPr altLang="en-US" dirty="0">
                <a:solidFill>
                  <a:srgbClr val="8064A2"/>
                </a:solidFill>
                <a:latin typeface="Helvetica Neue Light" charset="0"/>
              </a:rPr>
              <a:t>Google: playful, anti-corporate</a:t>
            </a:r>
          </a:p>
          <a:p>
            <a:pPr lvl="2"/>
            <a:r>
              <a:rPr altLang="en-US" dirty="0">
                <a:solidFill>
                  <a:srgbClr val="8064A2"/>
                </a:solidFill>
                <a:latin typeface="Helvetica Neue Light" charset="0"/>
              </a:rPr>
              <a:t>Apple’s iPhone: stylish, avant-garde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00A3DE76-961C-4251-B86C-703DE295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0500"/>
            <a:ext cx="1828800" cy="228600"/>
          </a:xfrm>
          <a:prstGeom prst="rect">
            <a:avLst/>
          </a:prstGeom>
          <a:solidFill>
            <a:schemeClr val="bg1">
              <a:alpha val="1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7665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1353-7E59-493C-9550-6309463E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+mj-ea"/>
              </a:rPr>
              <a:t>iPhone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2F4F5A21-32FD-4C52-A420-0818A2E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Visceral (beauty)</a:t>
            </a:r>
          </a:p>
          <a:p>
            <a:pPr marL="0" indent="0">
              <a:buFont typeface="Wingdings" pitchFamily="2" charset="2"/>
              <a:buNone/>
            </a:pPr>
            <a:endParaRPr altLang="en-US">
              <a:latin typeface="Helvetica Neue Light" charset="0"/>
            </a:endParaRPr>
          </a:p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Behavioral (usability)</a:t>
            </a:r>
          </a:p>
          <a:p>
            <a:pPr marL="0" indent="0">
              <a:buFont typeface="Wingdings" pitchFamily="2" charset="2"/>
              <a:buNone/>
            </a:pPr>
            <a:endParaRPr altLang="en-US">
              <a:latin typeface="Helvetica Neue Light" charset="0"/>
            </a:endParaRPr>
          </a:p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Reflective (pride of ownership)</a:t>
            </a:r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3EE13DFE-AEB0-4C99-A73F-01060A6B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5"/>
          <a:stretch>
            <a:fillRect/>
          </a:stretch>
        </p:blipFill>
        <p:spPr bwMode="auto">
          <a:xfrm>
            <a:off x="5486400" y="1706563"/>
            <a:ext cx="3517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59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3DA66DD-B015-402D-89EB-613F025B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2D41500-0538-47D4-9CAA-753B3099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ea typeface="ＭＳ Ｐゴシック" charset="0"/>
              </a:rPr>
              <a:t>discuss the visceral, </a:t>
            </a:r>
            <a:r>
              <a:rPr lang="en-ID" dirty="0" err="1">
                <a:ea typeface="ＭＳ Ｐゴシック" charset="0"/>
              </a:rPr>
              <a:t>behavioral</a:t>
            </a:r>
            <a:r>
              <a:rPr lang="en-ID" dirty="0">
                <a:ea typeface="ＭＳ Ｐゴシック" charset="0"/>
              </a:rPr>
              <a:t>, and reflective characteristics of the following products</a:t>
            </a:r>
          </a:p>
          <a:p>
            <a:pPr lvl="1"/>
            <a:r>
              <a:rPr lang="en-US" dirty="0">
                <a:ea typeface="ＭＳ Ｐゴシック" charset="0"/>
              </a:rPr>
              <a:t>F</a:t>
            </a:r>
            <a:r>
              <a:rPr lang="en-ID" dirty="0" err="1">
                <a:ea typeface="ＭＳ Ｐゴシック" charset="0"/>
              </a:rPr>
              <a:t>acebook</a:t>
            </a:r>
            <a:endParaRPr lang="en-ID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K</a:t>
            </a:r>
            <a:r>
              <a:rPr lang="en-ID" dirty="0" err="1">
                <a:ea typeface="ＭＳ Ｐゴシック" charset="0"/>
              </a:rPr>
              <a:t>askus</a:t>
            </a:r>
            <a:endParaRPr lang="en-ID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T</a:t>
            </a:r>
            <a:r>
              <a:rPr lang="en-ID" dirty="0" err="1">
                <a:ea typeface="ＭＳ Ｐゴシック" charset="0"/>
              </a:rPr>
              <a:t>okopedia</a:t>
            </a:r>
            <a:endParaRPr lang="en-ID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B</a:t>
            </a:r>
            <a:r>
              <a:rPr lang="en-ID" dirty="0" err="1">
                <a:ea typeface="ＭＳ Ｐゴシック" charset="0"/>
              </a:rPr>
              <a:t>ukalapak</a:t>
            </a:r>
            <a:endParaRPr lang="en-ID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H</a:t>
            </a:r>
            <a:r>
              <a:rPr lang="en-ID" dirty="0">
                <a:ea typeface="ＭＳ Ｐゴシック" charset="0"/>
              </a:rPr>
              <a:t>ow about the </a:t>
            </a:r>
            <a:r>
              <a:rPr lang="en-ID">
                <a:ea typeface="ＭＳ Ｐゴシック" charset="0"/>
              </a:rPr>
              <a:t>connection with a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7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Julie A. Kientz (2014). User Experience Design, University of Washington.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11654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Buxton, William. 2007. Sketching user experience. Elsevier</a:t>
            </a:r>
          </a:p>
          <a:p>
            <a:pPr marL="0" indent="0">
              <a:buNone/>
            </a:pPr>
            <a:r>
              <a:rPr lang="en-ID" dirty="0"/>
              <a:t>Anderson, Stephen. 2011. Seductive Interaction Design. New Riders.</a:t>
            </a:r>
          </a:p>
          <a:p>
            <a:pPr marL="0" indent="0">
              <a:buNone/>
            </a:pPr>
            <a:r>
              <a:rPr lang="en-ID" dirty="0" err="1"/>
              <a:t>Faranello</a:t>
            </a:r>
            <a:r>
              <a:rPr lang="en-ID" dirty="0"/>
              <a:t>, Scott. 2016. Practical UX Design. </a:t>
            </a:r>
            <a:r>
              <a:rPr lang="en-ID" dirty="0" err="1"/>
              <a:t>Packt</a:t>
            </a:r>
            <a:r>
              <a:rPr lang="en-ID" dirty="0"/>
              <a:t> Publishing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CD7C35A-C3B4-45CB-BD24-7F28CF1A7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+mj-ea"/>
              </a:rPr>
              <a:t>Emotional Design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968F62-3A9A-4EAE-8855-ABCCCAD70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sz="2800" dirty="0">
                <a:ea typeface="+mn-ea"/>
              </a:rPr>
              <a:t>Emotional Design; also called:</a:t>
            </a:r>
          </a:p>
          <a:p>
            <a:pPr lvl="1">
              <a:defRPr/>
            </a:pPr>
            <a:r>
              <a:rPr sz="2400" dirty="0">
                <a:solidFill>
                  <a:schemeClr val="accent4"/>
                </a:solidFill>
                <a:ea typeface="+mn-ea"/>
              </a:rPr>
              <a:t>Hedonic Design</a:t>
            </a:r>
          </a:p>
          <a:p>
            <a:pPr lvl="1">
              <a:defRPr/>
            </a:pPr>
            <a:r>
              <a:rPr sz="2400" dirty="0">
                <a:solidFill>
                  <a:schemeClr val="accent4"/>
                </a:solidFill>
                <a:ea typeface="+mn-ea"/>
              </a:rPr>
              <a:t>Affective Design</a:t>
            </a:r>
          </a:p>
          <a:p>
            <a:pPr lvl="1">
              <a:defRPr/>
            </a:pPr>
            <a:r>
              <a:rPr sz="2400" dirty="0">
                <a:solidFill>
                  <a:schemeClr val="accent4"/>
                </a:solidFill>
                <a:ea typeface="+mn-ea"/>
              </a:rPr>
              <a:t>Affective Human Factors Design</a:t>
            </a:r>
          </a:p>
          <a:p>
            <a:pPr lvl="1">
              <a:defRPr/>
            </a:pPr>
            <a:r>
              <a:rPr sz="2400" dirty="0">
                <a:solidFill>
                  <a:schemeClr val="accent4"/>
                </a:solidFill>
                <a:ea typeface="+mn-ea"/>
              </a:rPr>
              <a:t>Human-Centered Design</a:t>
            </a:r>
          </a:p>
          <a:p>
            <a:pPr lvl="1">
              <a:defRPr/>
            </a:pPr>
            <a:r>
              <a:rPr sz="2400" dirty="0">
                <a:solidFill>
                  <a:schemeClr val="accent4"/>
                </a:solidFill>
                <a:ea typeface="+mn-ea"/>
              </a:rPr>
              <a:t>Empathetic Design</a:t>
            </a:r>
          </a:p>
          <a:p>
            <a:pPr marL="0" indent="0">
              <a:buFont typeface="Wingdings" pitchFamily="2" charset="2"/>
              <a:buNone/>
              <a:defRPr/>
            </a:pPr>
            <a:endParaRPr sz="2800"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sz="2800" dirty="0">
                <a:ea typeface="+mn-ea"/>
              </a:rPr>
              <a:t>Quick definition: focuses on the influence of emotions on the way we interact with objects.</a:t>
            </a:r>
          </a:p>
        </p:txBody>
      </p:sp>
    </p:spTree>
    <p:extLst>
      <p:ext uri="{BB962C8B-B14F-4D97-AF65-F5344CB8AC3E}">
        <p14:creationId xmlns:p14="http://schemas.microsoft.com/office/powerpoint/2010/main" val="371690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690E899-5809-45E0-9AAC-9BC58606A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>
                <a:ea typeface="+mj-ea"/>
              </a:rPr>
              <a:t>Background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9258C4-9E8E-4CB3-9864-BA4E3EA1C2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Font typeface="Wingdings" pitchFamily="2" charset="2"/>
              <a:buNone/>
              <a:defRPr/>
            </a:pPr>
            <a:r>
              <a:rPr dirty="0">
                <a:ea typeface="+mn-ea"/>
              </a:rPr>
              <a:t>Multidisciplinary: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Information Sciences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Cognitive Science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Computer Science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Artificial Intelligence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Philosophy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Art &amp; Design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Software &amp;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198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224D7CC9-14B1-4295-AAE0-9C13ED3FB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>
                <a:ea typeface="+mj-ea"/>
              </a:rPr>
              <a:t>Background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1C6EC90B-5888-43CD-9875-0AEF502F5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8436" y="2209800"/>
            <a:ext cx="8229600" cy="4525962"/>
          </a:xfrm>
        </p:spPr>
        <p:txBody>
          <a:bodyPr anchor="ctr"/>
          <a:lstStyle/>
          <a:p>
            <a:pPr marL="0" indent="0">
              <a:buFont typeface="Wingdings" pitchFamily="2" charset="2"/>
              <a:buNone/>
              <a:defRPr/>
            </a:pPr>
            <a:r>
              <a:rPr dirty="0">
                <a:ea typeface="+mn-ea"/>
              </a:rPr>
              <a:t>Where did it come from?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Human Factors / Ergonomics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Human-Computer Interaction</a:t>
            </a:r>
          </a:p>
          <a:p>
            <a:pPr marL="0" indent="0">
              <a:buFont typeface="Wingdings" pitchFamily="2" charset="2"/>
              <a:buNone/>
              <a:defRPr/>
            </a:pPr>
            <a:endParaRPr dirty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dirty="0">
                <a:ea typeface="+mn-ea"/>
              </a:rPr>
              <a:t>Why is it a separate field?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Ask Descartes and Aristotle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Rational vs. Emotional</a:t>
            </a:r>
          </a:p>
          <a:p>
            <a:pPr lvl="1">
              <a:defRPr/>
            </a:pPr>
            <a:r>
              <a:rPr dirty="0">
                <a:solidFill>
                  <a:schemeClr val="accent4"/>
                </a:solidFill>
                <a:ea typeface="+mn-ea"/>
              </a:rPr>
              <a:t>Objective vs. Subjective</a:t>
            </a:r>
          </a:p>
        </p:txBody>
      </p:sp>
    </p:spTree>
    <p:extLst>
      <p:ext uri="{BB962C8B-B14F-4D97-AF65-F5344CB8AC3E}">
        <p14:creationId xmlns:p14="http://schemas.microsoft.com/office/powerpoint/2010/main" val="395328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>
            <a:extLst>
              <a:ext uri="{FF2B5EF4-FFF2-40B4-BE49-F238E27FC236}">
                <a16:creationId xmlns:a16="http://schemas.microsoft.com/office/drawing/2014/main" id="{FBA6A1A5-1F75-4FAF-A652-03B2D9560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>
                <a:ea typeface="+mj-ea"/>
              </a:rPr>
              <a:t>Background</a:t>
            </a:r>
          </a:p>
        </p:txBody>
      </p:sp>
      <p:sp>
        <p:nvSpPr>
          <p:cNvPr id="25602" name="Rectangle 5">
            <a:extLst>
              <a:ext uri="{FF2B5EF4-FFF2-40B4-BE49-F238E27FC236}">
                <a16:creationId xmlns:a16="http://schemas.microsoft.com/office/drawing/2014/main" id="{A941C6E6-BFA2-4A2A-BDD7-050506124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672" y="1905000"/>
            <a:ext cx="7067128" cy="1752600"/>
          </a:xfrm>
        </p:spPr>
        <p:txBody>
          <a:bodyPr anchor="ctr"/>
          <a:lstStyle/>
          <a:p>
            <a:pPr marL="0" indent="0">
              <a:buFont typeface="Wingdings" pitchFamily="2" charset="2"/>
              <a:buNone/>
            </a:pPr>
            <a:r>
              <a:rPr altLang="en-US" dirty="0">
                <a:latin typeface="Helvetica Neue Light" charset="0"/>
              </a:rPr>
              <a:t>Contests classic approaches that treat human behavior as ‘stimulus-response</a:t>
            </a:r>
            <a:r>
              <a:rPr altLang="ja-JP" dirty="0">
                <a:latin typeface="Helvetica Neue Light" charset="0"/>
              </a:rPr>
              <a:t>’ and consider emotions as noise</a:t>
            </a:r>
            <a:endParaRPr altLang="en-US" dirty="0"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1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7D65-A12D-4988-A0F7-D399E640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Emotional Design Principle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3FEF6EE4-07AB-41F4-8D4A-DF985A5B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People will forgive shortcomings, follow your lead, and sing your praises if you reward them with positive emotion.</a:t>
            </a:r>
          </a:p>
        </p:txBody>
      </p:sp>
    </p:spTree>
    <p:extLst>
      <p:ext uri="{BB962C8B-B14F-4D97-AF65-F5344CB8AC3E}">
        <p14:creationId xmlns:p14="http://schemas.microsoft.com/office/powerpoint/2010/main" val="42922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CA55-2937-4492-81B4-C9CCDB6F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olidFill>
                  <a:srgbClr val="604A7B"/>
                </a:solidFill>
                <a:latin typeface="Helvetica Neue" charset="0"/>
              </a:rPr>
              <a:t>Maslow’s Hierarchy</a:t>
            </a:r>
          </a:p>
        </p:txBody>
      </p:sp>
      <p:pic>
        <p:nvPicPr>
          <p:cNvPr id="28674" name="Picture 3" descr="Screen Shot 2014-03-03 at 9.43.04 AM.png">
            <a:extLst>
              <a:ext uri="{FF2B5EF4-FFF2-40B4-BE49-F238E27FC236}">
                <a16:creationId xmlns:a16="http://schemas.microsoft.com/office/drawing/2014/main" id="{F974D217-EBF9-4844-BFCC-D3E9188C2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4721296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590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134</TotalTime>
  <Words>424</Words>
  <Application>Microsoft Office PowerPoint</Application>
  <PresentationFormat>Tampilan Layar (4:3)</PresentationFormat>
  <Paragraphs>93</Paragraphs>
  <Slides>20</Slides>
  <Notes>7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Helvetica Neue</vt:lpstr>
      <vt:lpstr>Helvetica Neue Light</vt:lpstr>
      <vt:lpstr>Open Sans</vt:lpstr>
      <vt:lpstr>Wingdings</vt:lpstr>
      <vt:lpstr>Template PPT 2015</vt:lpstr>
      <vt:lpstr>Emotional Design  Session  #08</vt:lpstr>
      <vt:lpstr>These slides have been adapted from:  Julie A. Kientz (2014). User Experience Design, University of Washington.  </vt:lpstr>
      <vt:lpstr>Presentasi PowerPoint</vt:lpstr>
      <vt:lpstr>Emotional Design</vt:lpstr>
      <vt:lpstr>Background</vt:lpstr>
      <vt:lpstr>Background</vt:lpstr>
      <vt:lpstr>Background</vt:lpstr>
      <vt:lpstr>Emotional Design Principle</vt:lpstr>
      <vt:lpstr>Maslow’s Hierarchy</vt:lpstr>
      <vt:lpstr>It’s often missing in design</vt:lpstr>
      <vt:lpstr>Emotional Design Examples</vt:lpstr>
      <vt:lpstr>Gidget</vt:lpstr>
      <vt:lpstr>Feathers</vt:lpstr>
      <vt:lpstr>Feathers: User Reactions</vt:lpstr>
      <vt:lpstr>MailChimp</vt:lpstr>
      <vt:lpstr>3 Divisions</vt:lpstr>
      <vt:lpstr>Design – 3 levels</vt:lpstr>
      <vt:lpstr>iPhone</vt:lpstr>
      <vt:lpstr>Assignment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sudirman</cp:lastModifiedBy>
  <cp:revision>19</cp:revision>
  <dcterms:created xsi:type="dcterms:W3CDTF">2015-05-04T03:33:03Z</dcterms:created>
  <dcterms:modified xsi:type="dcterms:W3CDTF">2017-06-29T07:00:07Z</dcterms:modified>
</cp:coreProperties>
</file>