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91" r:id="rId6"/>
    <p:sldId id="297" r:id="rId7"/>
    <p:sldId id="286" r:id="rId8"/>
    <p:sldId id="262" r:id="rId9"/>
    <p:sldId id="260" r:id="rId10"/>
    <p:sldId id="268" r:id="rId11"/>
    <p:sldId id="272"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58"/>
            <p14:sldId id="259"/>
            <p14:sldId id="291"/>
            <p14:sldId id="297"/>
            <p14:sldId id="286"/>
            <p14:sldId id="262"/>
            <p14:sldId id="260"/>
            <p14:sldId id="268"/>
          </p14:sldIdLst>
        </p14:section>
        <p14:section name="REFERENCE" id="{82098E28-DACF-4424-86A1-E861B2DCC6FF}">
          <p14:sldIdLst>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B8F15"/>
    <a:srgbClr val="008FD5"/>
    <a:srgbClr val="F7F7F7"/>
    <a:srgbClr val="558FD5"/>
    <a:srgbClr val="0079B8"/>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24" autoAdjust="0"/>
  </p:normalViewPr>
  <p:slideViewPr>
    <p:cSldViewPr>
      <p:cViewPr>
        <p:scale>
          <a:sx n="70" d="100"/>
          <a:sy n="70" d="100"/>
        </p:scale>
        <p:origin x="15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347AD-4C68-40F0-A7FE-7B388326E828}" type="datetimeFigureOut">
              <a:rPr lang="id-ID" smtClean="0"/>
              <a:t>10/12/2017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3A927-6C38-4632-942C-2C21A01C7D94}" type="slidenum">
              <a:rPr lang="id-ID" smtClean="0"/>
              <a:t>‹#›</a:t>
            </a:fld>
            <a:endParaRPr lang="id-ID"/>
          </a:p>
        </p:txBody>
      </p:sp>
    </p:spTree>
    <p:extLst>
      <p:ext uri="{BB962C8B-B14F-4D97-AF65-F5344CB8AC3E}">
        <p14:creationId xmlns:p14="http://schemas.microsoft.com/office/powerpoint/2010/main" val="349395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2513479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9266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10/12/2017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hiconversion.com/blog/comparing-value-propositions-testing-personalization-and-e-revenue-performance-management-solution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045794" y="3436928"/>
            <a:ext cx="184731" cy="584775"/>
          </a:xfrm>
          <a:prstGeom prst="rect">
            <a:avLst/>
          </a:prstGeom>
        </p:spPr>
        <p:txBody>
          <a:bodyPr wrap="none">
            <a:spAutoFit/>
          </a:bodyPr>
          <a:lstStyle/>
          <a:p>
            <a:endParaRPr lang="id-ID" sz="3200" dirty="0"/>
          </a:p>
        </p:txBody>
      </p:sp>
      <p:grpSp>
        <p:nvGrpSpPr>
          <p:cNvPr id="11" name="Group 10"/>
          <p:cNvGrpSpPr/>
          <p:nvPr/>
        </p:nvGrpSpPr>
        <p:grpSpPr>
          <a:xfrm>
            <a:off x="2811990" y="3572297"/>
            <a:ext cx="1907596" cy="1042375"/>
            <a:chOff x="3804379" y="5085184"/>
            <a:chExt cx="1907596" cy="1042375"/>
          </a:xfrm>
        </p:grpSpPr>
        <p:sp>
          <p:nvSpPr>
            <p:cNvPr id="12" name="TextBox 11"/>
            <p:cNvSpPr txBox="1"/>
            <p:nvPr/>
          </p:nvSpPr>
          <p:spPr>
            <a:xfrm>
              <a:off x="5527245" y="5085184"/>
              <a:ext cx="184730" cy="584775"/>
            </a:xfrm>
            <a:prstGeom prst="rect">
              <a:avLst/>
            </a:prstGeom>
            <a:noFill/>
          </p:spPr>
          <p:txBody>
            <a:bodyPr wrap="none" rtlCol="0">
              <a:spAutoFit/>
            </a:bodyPr>
            <a:lstStyle/>
            <a:p>
              <a:pPr algn="ctr"/>
              <a:endParaRPr lang="id-ID" sz="3200" dirty="0">
                <a:latin typeface="Eras Demi ITC" pitchFamily="34" charset="0"/>
              </a:endParaRPr>
            </a:p>
          </p:txBody>
        </p:sp>
        <p:sp>
          <p:nvSpPr>
            <p:cNvPr id="13" name="TextBox 12"/>
            <p:cNvSpPr txBox="1"/>
            <p:nvPr/>
          </p:nvSpPr>
          <p:spPr>
            <a:xfrm>
              <a:off x="3804379" y="5542784"/>
              <a:ext cx="184731" cy="584775"/>
            </a:xfrm>
            <a:prstGeom prst="rect">
              <a:avLst/>
            </a:prstGeom>
            <a:noFill/>
          </p:spPr>
          <p:txBody>
            <a:bodyPr wrap="none" rtlCol="0">
              <a:spAutoFit/>
            </a:bodyPr>
            <a:lstStyle/>
            <a:p>
              <a:endParaRPr lang="id-ID" sz="3200" dirty="0">
                <a:latin typeface="Eras Demi ITC" pitchFamily="34" charset="0"/>
              </a:endParaRPr>
            </a:p>
          </p:txBody>
        </p:sp>
      </p:grpSp>
      <p:sp>
        <p:nvSpPr>
          <p:cNvPr id="9" name="TextBox 8"/>
          <p:cNvSpPr txBox="1"/>
          <p:nvPr/>
        </p:nvSpPr>
        <p:spPr>
          <a:xfrm>
            <a:off x="2145509" y="2926685"/>
            <a:ext cx="4924746" cy="1200329"/>
          </a:xfrm>
          <a:prstGeom prst="rect">
            <a:avLst/>
          </a:prstGeom>
          <a:noFill/>
        </p:spPr>
        <p:txBody>
          <a:bodyPr wrap="none" rtlCol="0">
            <a:spAutoFit/>
          </a:bodyPr>
          <a:lstStyle/>
          <a:p>
            <a:pPr algn="ctr"/>
            <a:r>
              <a:rPr lang="id-ID" sz="3600" dirty="0" smtClean="0">
                <a:latin typeface="Eras Demi ITC" pitchFamily="34" charset="0"/>
              </a:rPr>
              <a:t>“Assessing Our</a:t>
            </a:r>
          </a:p>
          <a:p>
            <a:pPr algn="ctr"/>
            <a:r>
              <a:rPr lang="id-ID" sz="3600" dirty="0" smtClean="0">
                <a:latin typeface="Eras Demi ITC" pitchFamily="34" charset="0"/>
              </a:rPr>
              <a:t>Value Proposition (S)</a:t>
            </a:r>
            <a:r>
              <a:rPr lang="id-ID" sz="3600" dirty="0" smtClean="0">
                <a:latin typeface="Eras Demi ITC" pitchFamily="34" charset="0"/>
              </a:rPr>
              <a:t>”</a:t>
            </a:r>
            <a:endParaRPr lang="id-ID" sz="3600" dirty="0" smtClean="0">
              <a:latin typeface="Eras Demi ITC" pitchFamily="34" charset="0"/>
            </a:endParaRPr>
          </a:p>
        </p:txBody>
      </p:sp>
      <p:sp>
        <p:nvSpPr>
          <p:cNvPr id="14" name="Rectangle 7"/>
          <p:cNvSpPr>
            <a:spLocks noChangeArrowheads="1"/>
          </p:cNvSpPr>
          <p:nvPr/>
        </p:nvSpPr>
        <p:spPr bwMode="auto">
          <a:xfrm>
            <a:off x="1763688" y="1844824"/>
            <a:ext cx="8497888" cy="935038"/>
          </a:xfrm>
          <a:prstGeom prst="rect">
            <a:avLst/>
          </a:prstGeom>
          <a:noFill/>
          <a:ln w="9525">
            <a:noFill/>
            <a:miter lim="800000"/>
            <a:headEnd/>
            <a:tailEnd/>
          </a:ln>
        </p:spPr>
        <p:txBody>
          <a:bodyPr/>
          <a:lstStyle/>
          <a:p>
            <a:pPr>
              <a:spcBef>
                <a:spcPct val="20000"/>
              </a:spcBef>
              <a:tabLst>
                <a:tab pos="1320800" algn="l"/>
              </a:tabLst>
            </a:pPr>
            <a:r>
              <a:rPr lang="en-US" sz="2400" dirty="0">
                <a:cs typeface="Arial" pitchFamily="34" charset="0"/>
              </a:rPr>
              <a:t>Course		: </a:t>
            </a:r>
            <a:r>
              <a:rPr lang="en-US" sz="2400" dirty="0" smtClean="0"/>
              <a:t>EN</a:t>
            </a:r>
            <a:r>
              <a:rPr lang="id-ID" sz="2400" dirty="0" smtClean="0"/>
              <a:t>TR6003</a:t>
            </a:r>
            <a:r>
              <a:rPr lang="en-US" sz="2400" dirty="0" smtClean="0">
                <a:cs typeface="Arial" pitchFamily="34" charset="0"/>
              </a:rPr>
              <a:t> – Entrepreneurship 1</a:t>
            </a:r>
            <a:endParaRPr lang="en-US" sz="2400" dirty="0">
              <a:cs typeface="Arial" pitchFamily="34" charset="0"/>
            </a:endParaRPr>
          </a:p>
        </p:txBody>
      </p:sp>
      <p:sp>
        <p:nvSpPr>
          <p:cNvPr id="15" name="Rectangle 14"/>
          <p:cNvSpPr/>
          <p:nvPr/>
        </p:nvSpPr>
        <p:spPr>
          <a:xfrm>
            <a:off x="1584176" y="4748951"/>
            <a:ext cx="4572000" cy="1200329"/>
          </a:xfrm>
          <a:prstGeom prst="rect">
            <a:avLst/>
          </a:prstGeom>
        </p:spPr>
        <p:txBody>
          <a:bodyPr>
            <a:spAutoFit/>
          </a:bodyPr>
          <a:lstStyle/>
          <a:p>
            <a:pPr algn="ctr"/>
            <a:r>
              <a:rPr lang="en-AU" sz="3600" dirty="0" smtClean="0">
                <a:latin typeface="Eras Demi ITC" pitchFamily="34" charset="0"/>
              </a:rPr>
              <a:t>Session </a:t>
            </a:r>
            <a:r>
              <a:rPr lang="id-ID" sz="3600" dirty="0" smtClean="0">
                <a:latin typeface="Eras Demi ITC" pitchFamily="34" charset="0"/>
              </a:rPr>
              <a:t>10</a:t>
            </a:r>
            <a:endParaRPr lang="id-ID" sz="3600" dirty="0">
              <a:latin typeface="Eras Demi ITC" pitchFamily="34" charset="0"/>
            </a:endParaRPr>
          </a:p>
          <a:p>
            <a:pPr algn="ctr"/>
            <a:r>
              <a:rPr lang="id-ID" sz="3600" dirty="0" smtClean="0">
                <a:latin typeface="Eras Demi ITC" pitchFamily="34" charset="0"/>
              </a:rPr>
              <a:t>F2F</a:t>
            </a:r>
            <a:endParaRPr lang="en-AU" sz="3600" dirty="0" smtClean="0">
              <a:latin typeface="Eras Demi ITC" pitchFamily="34" charset="0"/>
            </a:endParaRPr>
          </a:p>
        </p:txBody>
      </p:sp>
      <p:sp>
        <p:nvSpPr>
          <p:cNvPr id="16" name="Rectangle 15"/>
          <p:cNvSpPr/>
          <p:nvPr/>
        </p:nvSpPr>
        <p:spPr>
          <a:xfrm>
            <a:off x="1779506" y="2165592"/>
            <a:ext cx="4250010" cy="461665"/>
          </a:xfrm>
          <a:prstGeom prst="rect">
            <a:avLst/>
          </a:prstGeom>
        </p:spPr>
        <p:txBody>
          <a:bodyPr wrap="none">
            <a:spAutoFit/>
          </a:bodyPr>
          <a:lstStyle/>
          <a:p>
            <a:pPr>
              <a:spcBef>
                <a:spcPct val="20000"/>
              </a:spcBef>
              <a:tabLst>
                <a:tab pos="1320800" algn="l"/>
              </a:tabLst>
            </a:pPr>
            <a:r>
              <a:rPr lang="en-US" sz="2400" dirty="0" smtClean="0">
                <a:cs typeface="Arial" pitchFamily="34" charset="0"/>
              </a:rPr>
              <a:t>Year		: September 201</a:t>
            </a:r>
            <a:r>
              <a:rPr lang="id-ID" sz="2400" dirty="0" smtClean="0">
                <a:cs typeface="Arial" pitchFamily="34" charset="0"/>
              </a:rPr>
              <a:t>7</a:t>
            </a:r>
            <a:endParaRPr lang="en-US" sz="2400" dirty="0">
              <a:cs typeface="Arial" pitchFamily="34" charset="0"/>
            </a:endParaRPr>
          </a:p>
        </p:txBody>
      </p:sp>
      <p:pic>
        <p:nvPicPr>
          <p:cNvPr id="9220" name="Picture 4" descr="Hasil gambar untuk assessing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0725" y="4244215"/>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00600" y="925885"/>
            <a:ext cx="3720715"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Why Should be Compared?</a:t>
            </a:r>
            <a:endParaRPr lang="id-ID" sz="2000" b="1" dirty="0">
              <a:latin typeface="Verdana" pitchFamily="34" charset="0"/>
              <a:ea typeface="Verdana" pitchFamily="34" charset="0"/>
              <a:cs typeface="Verdana" pitchFamily="34" charset="0"/>
            </a:endParaRPr>
          </a:p>
        </p:txBody>
      </p:sp>
      <p:sp>
        <p:nvSpPr>
          <p:cNvPr id="2" name="TextBox 1"/>
          <p:cNvSpPr txBox="1"/>
          <p:nvPr/>
        </p:nvSpPr>
        <p:spPr>
          <a:xfrm>
            <a:off x="1295400" y="1905000"/>
            <a:ext cx="7365242" cy="646331"/>
          </a:xfrm>
          <a:prstGeom prst="rect">
            <a:avLst/>
          </a:prstGeom>
          <a:noFill/>
        </p:spPr>
        <p:txBody>
          <a:bodyPr wrap="square" rtlCol="0">
            <a:spAutoFit/>
          </a:bodyPr>
          <a:lstStyle/>
          <a:p>
            <a:pPr marL="285750" indent="-285750">
              <a:buFont typeface="Wingdings" pitchFamily="2" charset="2"/>
              <a:buChar char="ü"/>
            </a:pPr>
            <a:r>
              <a:rPr lang="id-ID" dirty="0" smtClean="0"/>
              <a:t>Value Propositions are the key indicators of a product’s value potential</a:t>
            </a:r>
          </a:p>
          <a:p>
            <a:pPr marL="285750" indent="-285750">
              <a:buFont typeface="Wingdings" pitchFamily="2" charset="2"/>
              <a:buChar char="ü"/>
            </a:pPr>
            <a:r>
              <a:rPr lang="id-ID" dirty="0" smtClean="0"/>
              <a:t>The business should be focused on sustainable value</a:t>
            </a:r>
            <a:endParaRPr lang="id-ID" dirty="0"/>
          </a:p>
        </p:txBody>
      </p:sp>
      <p:sp>
        <p:nvSpPr>
          <p:cNvPr id="3" name="TextBox 2"/>
          <p:cNvSpPr txBox="1"/>
          <p:nvPr/>
        </p:nvSpPr>
        <p:spPr>
          <a:xfrm>
            <a:off x="1447800" y="2971800"/>
            <a:ext cx="7086600" cy="2585323"/>
          </a:xfrm>
          <a:prstGeom prst="rect">
            <a:avLst/>
          </a:prstGeom>
          <a:noFill/>
        </p:spPr>
        <p:txBody>
          <a:bodyPr wrap="square" rtlCol="0">
            <a:spAutoFit/>
          </a:bodyPr>
          <a:lstStyle/>
          <a:p>
            <a:r>
              <a:rPr lang="id-ID" dirty="0" smtClean="0"/>
              <a:t>Comparing the Value Proposition would allow us to evolve, renew our value proposition into the newest and unique VP.</a:t>
            </a:r>
          </a:p>
          <a:p>
            <a:r>
              <a:rPr lang="id-ID" dirty="0" smtClean="0"/>
              <a:t>Markets might have copied the earlier value propositions. By comparing our VP with others, we would be able to know what kinds of VP that others are currently using, and how does it impact us.</a:t>
            </a:r>
          </a:p>
          <a:p>
            <a:endParaRPr lang="id-ID" dirty="0" smtClean="0"/>
          </a:p>
          <a:p>
            <a:r>
              <a:rPr lang="id-ID" dirty="0" smtClean="0"/>
              <a:t>If the impacts are considerably negative, it might be a good time to start develop new value proposition, in order to maintain the position of the business in the market.</a:t>
            </a:r>
            <a:endParaRPr lang="id-ID" dirty="0"/>
          </a:p>
        </p:txBody>
      </p:sp>
    </p:spTree>
    <p:extLst>
      <p:ext uri="{BB962C8B-B14F-4D97-AF65-F5344CB8AC3E}">
        <p14:creationId xmlns:p14="http://schemas.microsoft.com/office/powerpoint/2010/main" val="286421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49822" y="838200"/>
            <a:ext cx="1632178"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References</a:t>
            </a:r>
            <a:endParaRPr lang="id-ID" b="1" dirty="0">
              <a:latin typeface="Verdana" pitchFamily="34" charset="0"/>
              <a:ea typeface="Verdana" pitchFamily="34" charset="0"/>
              <a:cs typeface="Verdana" pitchFamily="34" charset="0"/>
            </a:endParaRPr>
          </a:p>
        </p:txBody>
      </p:sp>
      <p:sp>
        <p:nvSpPr>
          <p:cNvPr id="2" name="TextBox 1"/>
          <p:cNvSpPr txBox="1"/>
          <p:nvPr/>
        </p:nvSpPr>
        <p:spPr>
          <a:xfrm>
            <a:off x="1295401" y="2057400"/>
            <a:ext cx="6934200" cy="2031325"/>
          </a:xfrm>
          <a:prstGeom prst="rect">
            <a:avLst/>
          </a:prstGeom>
          <a:noFill/>
        </p:spPr>
        <p:txBody>
          <a:bodyPr wrap="square" rtlCol="0">
            <a:spAutoFit/>
          </a:bodyPr>
          <a:lstStyle/>
          <a:p>
            <a:r>
              <a:rPr lang="id-ID" dirty="0" smtClean="0"/>
              <a:t>Alexander O, Yves P, Greg B, and Alan S (2014), Value Proposition Design. John Wiley &amp; Co, New Jersey. ISBN: 978-1-118-96805</a:t>
            </a:r>
          </a:p>
          <a:p>
            <a:endParaRPr lang="id-ID" dirty="0"/>
          </a:p>
          <a:p>
            <a:r>
              <a:rPr lang="id-ID">
                <a:hlinkClick r:id="rId2"/>
              </a:rPr>
              <a:t>https://</a:t>
            </a:r>
            <a:r>
              <a:rPr lang="id-ID">
                <a:hlinkClick r:id="rId2"/>
              </a:rPr>
              <a:t>www.hiconversion.com/blog/comparing-value-propositions-testing-personalization-and-e-revenue-performance-management-solutions</a:t>
            </a:r>
            <a:r>
              <a:rPr lang="id-ID" smtClean="0">
                <a:hlinkClick r:id="rId2"/>
              </a:rPr>
              <a:t>/</a:t>
            </a:r>
            <a:endParaRPr lang="id-ID" smtClean="0"/>
          </a:p>
          <a:p>
            <a:endParaRPr lang="id-ID" dirty="0"/>
          </a:p>
        </p:txBody>
      </p:sp>
    </p:spTree>
    <p:extLst>
      <p:ext uri="{BB962C8B-B14F-4D97-AF65-F5344CB8AC3E}">
        <p14:creationId xmlns:p14="http://schemas.microsoft.com/office/powerpoint/2010/main" val="257017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81200"/>
            <a:ext cx="7065714" cy="792088"/>
          </a:xfrm>
        </p:spPr>
        <p:txBody>
          <a:bodyPr>
            <a:noAutofit/>
          </a:bodyPr>
          <a:lstStyle/>
          <a:p>
            <a:r>
              <a:rPr lang="id-ID" sz="2000" b="0" dirty="0" smtClean="0">
                <a:solidFill>
                  <a:schemeClr val="tx1"/>
                </a:solidFill>
                <a:latin typeface="+mj-lt"/>
              </a:rPr>
              <a:t>LO </a:t>
            </a:r>
            <a:r>
              <a:rPr lang="id-ID" sz="2000" b="0" dirty="0" smtClean="0">
                <a:solidFill>
                  <a:schemeClr val="tx1"/>
                </a:solidFill>
                <a:latin typeface="+mj-lt"/>
              </a:rPr>
              <a:t>2: Describe the Value Propositon of the Created Business </a:t>
            </a:r>
            <a:r>
              <a:rPr lang="id-ID" sz="2000" b="0" dirty="0" smtClean="0">
                <a:solidFill>
                  <a:schemeClr val="tx1"/>
                </a:solidFill>
                <a:latin typeface="+mj-lt"/>
              </a:rPr>
              <a:t>Idea</a:t>
            </a:r>
            <a:br>
              <a:rPr lang="id-ID" sz="2000" b="0" dirty="0" smtClean="0">
                <a:solidFill>
                  <a:schemeClr val="tx1"/>
                </a:solidFill>
                <a:latin typeface="+mj-lt"/>
              </a:rPr>
            </a:br>
            <a:r>
              <a:rPr lang="id-ID" sz="2000" b="0" dirty="0" smtClean="0">
                <a:solidFill>
                  <a:schemeClr val="tx1"/>
                </a:solidFill>
                <a:latin typeface="+mj-lt"/>
              </a:rPr>
              <a:t>LO 3: Assess the Value Proposition of the Created Business Idea</a:t>
            </a:r>
            <a:endParaRPr lang="id-ID" sz="2000" dirty="0">
              <a:solidFill>
                <a:schemeClr val="tx1"/>
              </a:solidFill>
              <a:latin typeface="+mj-lt"/>
            </a:endParaRPr>
          </a:p>
        </p:txBody>
      </p:sp>
      <p:sp>
        <p:nvSpPr>
          <p:cNvPr id="5" name="TextBox 4"/>
          <p:cNvSpPr txBox="1"/>
          <p:nvPr/>
        </p:nvSpPr>
        <p:spPr>
          <a:xfrm>
            <a:off x="3245267" y="961698"/>
            <a:ext cx="3765133" cy="461665"/>
          </a:xfrm>
          <a:prstGeom prst="rect">
            <a:avLst/>
          </a:prstGeom>
          <a:noFill/>
        </p:spPr>
        <p:txBody>
          <a:bodyPr wrap="none" rtlCol="0">
            <a:spAutoFit/>
          </a:bodyPr>
          <a:lstStyle/>
          <a:p>
            <a:r>
              <a:rPr lang="en-US" sz="2400" b="1" dirty="0" smtClean="0">
                <a:latin typeface="Verdana" pitchFamily="34" charset="0"/>
                <a:ea typeface="Verdana" pitchFamily="34" charset="0"/>
                <a:cs typeface="Verdana" pitchFamily="34" charset="0"/>
              </a:rPr>
              <a:t>Learning Objectives</a:t>
            </a:r>
          </a:p>
        </p:txBody>
      </p:sp>
    </p:spTree>
    <p:extLst>
      <p:ext uri="{BB962C8B-B14F-4D97-AF65-F5344CB8AC3E}">
        <p14:creationId xmlns:p14="http://schemas.microsoft.com/office/powerpoint/2010/main" val="170580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3648" y="2059394"/>
            <a:ext cx="6606480" cy="923330"/>
          </a:xfrm>
          <a:prstGeom prst="rect">
            <a:avLst/>
          </a:prstGeom>
        </p:spPr>
        <p:txBody>
          <a:bodyPr wrap="square">
            <a:spAutoFit/>
          </a:bodyPr>
          <a:lstStyle/>
          <a:p>
            <a:pPr marL="285750" indent="-285750">
              <a:buFontTx/>
              <a:buChar char="-"/>
            </a:pPr>
            <a:r>
              <a:rPr lang="id-ID" dirty="0" smtClean="0"/>
              <a:t>10 Characteristics of Great Value Propositions</a:t>
            </a:r>
            <a:endParaRPr lang="id-ID" dirty="0"/>
          </a:p>
          <a:p>
            <a:pPr marL="285750" indent="-285750">
              <a:buFontTx/>
              <a:buChar char="-"/>
            </a:pPr>
            <a:r>
              <a:rPr lang="id-ID" dirty="0" smtClean="0"/>
              <a:t>Assessing the Value Proposition</a:t>
            </a:r>
          </a:p>
          <a:p>
            <a:pPr marL="285750" indent="-285750">
              <a:buFontTx/>
              <a:buChar char="-"/>
            </a:pPr>
            <a:r>
              <a:rPr lang="id-ID" dirty="0" smtClean="0"/>
              <a:t>Compare Our Value Proposition with Competitor</a:t>
            </a:r>
            <a:endParaRPr lang="id-ID" dirty="0" smtClean="0"/>
          </a:p>
        </p:txBody>
      </p:sp>
      <p:sp>
        <p:nvSpPr>
          <p:cNvPr id="6" name="TextBox 5"/>
          <p:cNvSpPr txBox="1"/>
          <p:nvPr/>
        </p:nvSpPr>
        <p:spPr>
          <a:xfrm>
            <a:off x="3742241" y="903938"/>
            <a:ext cx="2048959" cy="461665"/>
          </a:xfrm>
          <a:prstGeom prst="rect">
            <a:avLst/>
          </a:prstGeom>
          <a:noFill/>
        </p:spPr>
        <p:txBody>
          <a:bodyPr wrap="none" rtlCol="0">
            <a:spAutoFit/>
          </a:bodyPr>
          <a:lstStyle/>
          <a:p>
            <a:r>
              <a:rPr lang="id-ID" sz="2400" b="1" dirty="0" smtClean="0">
                <a:latin typeface="Verdana" pitchFamily="34" charset="0"/>
                <a:ea typeface="Verdana" pitchFamily="34" charset="0"/>
                <a:cs typeface="Verdana" pitchFamily="34" charset="0"/>
              </a:rPr>
              <a:t>Sub Topics</a:t>
            </a:r>
            <a:endParaRPr lang="id-ID" sz="2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5059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2743200"/>
            <a:ext cx="7067128" cy="1143000"/>
          </a:xfrm>
        </p:spPr>
        <p:txBody>
          <a:bodyPr>
            <a:normAutofit/>
          </a:bodyPr>
          <a:lstStyle/>
          <a:p>
            <a:pPr marL="285750" indent="-285750"/>
            <a:r>
              <a:rPr lang="en-US" sz="2800" b="0" dirty="0" smtClean="0">
                <a:solidFill>
                  <a:schemeClr val="tx1"/>
                </a:solidFill>
                <a:latin typeface="Verdana" pitchFamily="34" charset="0"/>
                <a:ea typeface="Verdana" pitchFamily="34" charset="0"/>
                <a:cs typeface="Verdana" pitchFamily="34" charset="0"/>
              </a:rPr>
              <a:t> </a:t>
            </a:r>
            <a:r>
              <a:rPr lang="id-ID" sz="2800" dirty="0">
                <a:solidFill>
                  <a:schemeClr val="tx1"/>
                </a:solidFill>
                <a:latin typeface="Verdana" pitchFamily="34" charset="0"/>
                <a:ea typeface="Verdana" pitchFamily="34" charset="0"/>
                <a:cs typeface="Verdana" pitchFamily="34" charset="0"/>
              </a:rPr>
              <a:t>10 Characteristics </a:t>
            </a:r>
            <a:r>
              <a:rPr lang="id-ID" sz="2800" dirty="0" smtClean="0">
                <a:solidFill>
                  <a:schemeClr val="tx1"/>
                </a:solidFill>
                <a:latin typeface="Verdana" pitchFamily="34" charset="0"/>
                <a:ea typeface="Verdana" pitchFamily="34" charset="0"/>
                <a:cs typeface="Verdana" pitchFamily="34" charset="0"/>
              </a:rPr>
              <a:t/>
            </a:r>
            <a:br>
              <a:rPr lang="id-ID" sz="2800" dirty="0" smtClean="0">
                <a:solidFill>
                  <a:schemeClr val="tx1"/>
                </a:solidFill>
                <a:latin typeface="Verdana" pitchFamily="34" charset="0"/>
                <a:ea typeface="Verdana" pitchFamily="34" charset="0"/>
                <a:cs typeface="Verdana" pitchFamily="34" charset="0"/>
              </a:rPr>
            </a:br>
            <a:r>
              <a:rPr lang="id-ID" sz="2800" dirty="0" smtClean="0">
                <a:solidFill>
                  <a:schemeClr val="tx1"/>
                </a:solidFill>
                <a:latin typeface="Verdana" pitchFamily="34" charset="0"/>
                <a:ea typeface="Verdana" pitchFamily="34" charset="0"/>
                <a:cs typeface="Verdana" pitchFamily="34" charset="0"/>
              </a:rPr>
              <a:t>of </a:t>
            </a:r>
            <a:r>
              <a:rPr lang="id-ID" sz="2800" dirty="0">
                <a:solidFill>
                  <a:schemeClr val="tx1"/>
                </a:solidFill>
                <a:latin typeface="Verdana" pitchFamily="34" charset="0"/>
                <a:ea typeface="Verdana" pitchFamily="34" charset="0"/>
                <a:cs typeface="Verdana" pitchFamily="34" charset="0"/>
              </a:rPr>
              <a:t>Great Value Propositions</a:t>
            </a:r>
            <a:endParaRPr lang="id-ID" sz="2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17857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60845" y="446782"/>
            <a:ext cx="5125955" cy="1077218"/>
          </a:xfrm>
          <a:prstGeom prst="rect">
            <a:avLst/>
          </a:prstGeom>
          <a:noFill/>
        </p:spPr>
        <p:txBody>
          <a:bodyPr wrap="none" rtlCol="0">
            <a:spAutoFit/>
          </a:bodyPr>
          <a:lstStyle/>
          <a:p>
            <a:pPr algn="r"/>
            <a:r>
              <a:rPr lang="id-ID" sz="3200" b="1" dirty="0" smtClean="0"/>
              <a:t>10 Characters of</a:t>
            </a:r>
          </a:p>
          <a:p>
            <a:pPr algn="r"/>
            <a:r>
              <a:rPr lang="id-ID" sz="3200" b="1" dirty="0" smtClean="0"/>
              <a:t>The Great Value Propositions</a:t>
            </a:r>
            <a:endParaRPr lang="en-US" sz="3200" b="1" dirty="0" smtClean="0"/>
          </a:p>
        </p:txBody>
      </p:sp>
      <p:pic>
        <p:nvPicPr>
          <p:cNvPr id="10244" name="Picture 4" descr="Hasil gambar untuk business model canvas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8760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48706" y="2887640"/>
            <a:ext cx="2266646" cy="646331"/>
          </a:xfrm>
          <a:prstGeom prst="rect">
            <a:avLst/>
          </a:prstGeom>
          <a:noFill/>
        </p:spPr>
        <p:txBody>
          <a:bodyPr wrap="none" rtlCol="0">
            <a:spAutoFit/>
          </a:bodyPr>
          <a:lstStyle/>
          <a:p>
            <a:pPr algn="ctr"/>
            <a:r>
              <a:rPr lang="id-ID" dirty="0" smtClean="0"/>
              <a:t>Embedded in</a:t>
            </a:r>
          </a:p>
          <a:p>
            <a:pPr algn="ctr"/>
            <a:r>
              <a:rPr lang="id-ID" dirty="0" smtClean="0"/>
              <a:t>great business models</a:t>
            </a:r>
            <a:endParaRPr lang="id-ID" dirty="0"/>
          </a:p>
        </p:txBody>
      </p:sp>
      <p:grpSp>
        <p:nvGrpSpPr>
          <p:cNvPr id="10" name="Group 9"/>
          <p:cNvGrpSpPr/>
          <p:nvPr/>
        </p:nvGrpSpPr>
        <p:grpSpPr>
          <a:xfrm>
            <a:off x="4724400" y="1907071"/>
            <a:ext cx="3810000" cy="1293329"/>
            <a:chOff x="4343400" y="1793441"/>
            <a:chExt cx="3810000" cy="1293329"/>
          </a:xfrm>
        </p:grpSpPr>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793441"/>
              <a:ext cx="1371600" cy="129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343400" y="1867908"/>
              <a:ext cx="2438400" cy="1200329"/>
            </a:xfrm>
            <a:prstGeom prst="rect">
              <a:avLst/>
            </a:prstGeom>
            <a:noFill/>
          </p:spPr>
          <p:txBody>
            <a:bodyPr wrap="square" rtlCol="0">
              <a:spAutoFit/>
            </a:bodyPr>
            <a:lstStyle/>
            <a:p>
              <a:pPr algn="r"/>
              <a:r>
                <a:rPr lang="id-ID" dirty="0" smtClean="0"/>
                <a:t>Focus on the jobs, pains, and gains that matter most to the customers</a:t>
              </a:r>
              <a:endParaRPr lang="id-ID" dirty="0"/>
            </a:p>
          </p:txBody>
        </p:sp>
      </p:grpSp>
      <p:grpSp>
        <p:nvGrpSpPr>
          <p:cNvPr id="12" name="Group 11"/>
          <p:cNvGrpSpPr/>
          <p:nvPr/>
        </p:nvGrpSpPr>
        <p:grpSpPr>
          <a:xfrm>
            <a:off x="834470" y="3886200"/>
            <a:ext cx="2441499" cy="2665821"/>
            <a:chOff x="834470" y="3886200"/>
            <a:chExt cx="2441499" cy="2665821"/>
          </a:xfrm>
        </p:grpSpPr>
        <p:pic>
          <p:nvPicPr>
            <p:cNvPr id="10247" name="Picture 7" descr="Hasil gambar untuk unsatisfied icon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920" y="3886200"/>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34470" y="5628691"/>
              <a:ext cx="2441499" cy="923330"/>
            </a:xfrm>
            <a:prstGeom prst="rect">
              <a:avLst/>
            </a:prstGeom>
            <a:noFill/>
          </p:spPr>
          <p:txBody>
            <a:bodyPr wrap="square" rtlCol="0">
              <a:spAutoFit/>
            </a:bodyPr>
            <a:lstStyle/>
            <a:p>
              <a:pPr algn="ctr"/>
              <a:r>
                <a:rPr lang="id-ID" dirty="0" smtClean="0"/>
                <a:t>Focus on unsatisfied jobs, unresolved pains, and unrealized gains</a:t>
              </a:r>
              <a:endParaRPr lang="id-ID" dirty="0"/>
            </a:p>
          </p:txBody>
        </p:sp>
      </p:grpSp>
      <p:grpSp>
        <p:nvGrpSpPr>
          <p:cNvPr id="14" name="Group 13"/>
          <p:cNvGrpSpPr/>
          <p:nvPr/>
        </p:nvGrpSpPr>
        <p:grpSpPr>
          <a:xfrm>
            <a:off x="3657600" y="3347034"/>
            <a:ext cx="1857922" cy="2650990"/>
            <a:chOff x="3796352" y="3347034"/>
            <a:chExt cx="1857922" cy="2650990"/>
          </a:xfrm>
        </p:grpSpPr>
        <p:pic>
          <p:nvPicPr>
            <p:cNvPr id="10251" name="Picture 11" descr="Gambar terka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33278" y="3347034"/>
              <a:ext cx="1680817" cy="14006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796352" y="4797695"/>
              <a:ext cx="1857922" cy="1200329"/>
            </a:xfrm>
            <a:prstGeom prst="rect">
              <a:avLst/>
            </a:prstGeom>
            <a:noFill/>
          </p:spPr>
          <p:txBody>
            <a:bodyPr wrap="square" rtlCol="0">
              <a:spAutoFit/>
            </a:bodyPr>
            <a:lstStyle/>
            <a:p>
              <a:pPr algn="ctr"/>
              <a:r>
                <a:rPr lang="id-ID" dirty="0" smtClean="0"/>
                <a:t>Target few jobs, pains, and gains, but do so extremely well</a:t>
              </a:r>
              <a:endParaRPr lang="id-ID" dirty="0"/>
            </a:p>
          </p:txBody>
        </p:sp>
      </p:grpSp>
      <p:grpSp>
        <p:nvGrpSpPr>
          <p:cNvPr id="17" name="Group 16"/>
          <p:cNvGrpSpPr/>
          <p:nvPr/>
        </p:nvGrpSpPr>
        <p:grpSpPr>
          <a:xfrm>
            <a:off x="6324600" y="3657600"/>
            <a:ext cx="1839857" cy="2772728"/>
            <a:chOff x="6770743" y="3657600"/>
            <a:chExt cx="1839857" cy="2772728"/>
          </a:xfrm>
        </p:grpSpPr>
        <p:sp>
          <p:nvSpPr>
            <p:cNvPr id="15" name="TextBox 14"/>
            <p:cNvSpPr txBox="1"/>
            <p:nvPr/>
          </p:nvSpPr>
          <p:spPr>
            <a:xfrm>
              <a:off x="6770743" y="4953000"/>
              <a:ext cx="1839857" cy="1477328"/>
            </a:xfrm>
            <a:prstGeom prst="rect">
              <a:avLst/>
            </a:prstGeom>
            <a:noFill/>
          </p:spPr>
          <p:txBody>
            <a:bodyPr wrap="square" rtlCol="0">
              <a:spAutoFit/>
            </a:bodyPr>
            <a:lstStyle/>
            <a:p>
              <a:pPr algn="ctr"/>
              <a:r>
                <a:rPr lang="id-ID" dirty="0" smtClean="0"/>
                <a:t>Go beyond functional jobs and address the emotional and social jobs</a:t>
              </a:r>
              <a:endParaRPr lang="id-ID" dirty="0"/>
            </a:p>
          </p:txBody>
        </p:sp>
        <p:grpSp>
          <p:nvGrpSpPr>
            <p:cNvPr id="16" name="Group 15"/>
            <p:cNvGrpSpPr/>
            <p:nvPr/>
          </p:nvGrpSpPr>
          <p:grpSpPr>
            <a:xfrm>
              <a:off x="6850196" y="3657600"/>
              <a:ext cx="1529529" cy="1293329"/>
              <a:chOff x="6850196" y="3657600"/>
              <a:chExt cx="1529529" cy="1293329"/>
            </a:xfrm>
          </p:grpSpPr>
          <p:pic>
            <p:nvPicPr>
              <p:cNvPr id="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8125" y="3657600"/>
                <a:ext cx="1371600" cy="129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3" name="Picture 13" descr="Hasil gambar untuk heart icon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196" y="4341328"/>
                <a:ext cx="609600" cy="60960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7094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60845" y="446782"/>
            <a:ext cx="5125955" cy="1077218"/>
          </a:xfrm>
          <a:prstGeom prst="rect">
            <a:avLst/>
          </a:prstGeom>
          <a:noFill/>
        </p:spPr>
        <p:txBody>
          <a:bodyPr wrap="none" rtlCol="0">
            <a:spAutoFit/>
          </a:bodyPr>
          <a:lstStyle/>
          <a:p>
            <a:pPr algn="r"/>
            <a:r>
              <a:rPr lang="id-ID" sz="3200" b="1" dirty="0" smtClean="0"/>
              <a:t>10 Characters of</a:t>
            </a:r>
          </a:p>
          <a:p>
            <a:pPr algn="r"/>
            <a:r>
              <a:rPr lang="id-ID" sz="3200" b="1" dirty="0" smtClean="0"/>
              <a:t>The Great Value Propositions</a:t>
            </a:r>
            <a:endParaRPr lang="en-US" sz="3200" b="1" dirty="0" smtClean="0"/>
          </a:p>
        </p:txBody>
      </p:sp>
      <p:grpSp>
        <p:nvGrpSpPr>
          <p:cNvPr id="3" name="Group 2"/>
          <p:cNvGrpSpPr/>
          <p:nvPr/>
        </p:nvGrpSpPr>
        <p:grpSpPr>
          <a:xfrm>
            <a:off x="1073458" y="1752600"/>
            <a:ext cx="2209800" cy="1598831"/>
            <a:chOff x="1073458" y="1752600"/>
            <a:chExt cx="2209800" cy="1598831"/>
          </a:xfrm>
        </p:grpSpPr>
        <p:pic>
          <p:nvPicPr>
            <p:cNvPr id="16386" name="Picture 2" descr="Hasil gambar untuk ruler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108" y="175260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73458" y="2705100"/>
              <a:ext cx="2209800" cy="646331"/>
            </a:xfrm>
            <a:prstGeom prst="rect">
              <a:avLst/>
            </a:prstGeom>
            <a:noFill/>
          </p:spPr>
          <p:txBody>
            <a:bodyPr wrap="square" rtlCol="0">
              <a:spAutoFit/>
            </a:bodyPr>
            <a:lstStyle/>
            <a:p>
              <a:pPr algn="ctr"/>
              <a:r>
                <a:rPr lang="id-ID" dirty="0" smtClean="0"/>
                <a:t>Align with customers measure success</a:t>
              </a:r>
              <a:endParaRPr lang="id-ID" dirty="0"/>
            </a:p>
          </p:txBody>
        </p:sp>
      </p:grpSp>
      <p:grpSp>
        <p:nvGrpSpPr>
          <p:cNvPr id="6" name="Group 5"/>
          <p:cNvGrpSpPr/>
          <p:nvPr/>
        </p:nvGrpSpPr>
        <p:grpSpPr>
          <a:xfrm>
            <a:off x="4191000" y="1981200"/>
            <a:ext cx="4267200" cy="1524000"/>
            <a:chOff x="4191000" y="1981200"/>
            <a:chExt cx="4267200" cy="1524000"/>
          </a:xfrm>
        </p:grpSpPr>
        <p:pic>
          <p:nvPicPr>
            <p:cNvPr id="16388" name="Picture 4" descr="Hasil gambar untuk money icon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9812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91000" y="2146783"/>
              <a:ext cx="2667000" cy="1200329"/>
            </a:xfrm>
            <a:prstGeom prst="rect">
              <a:avLst/>
            </a:prstGeom>
            <a:noFill/>
          </p:spPr>
          <p:txBody>
            <a:bodyPr wrap="square" rtlCol="0">
              <a:spAutoFit/>
            </a:bodyPr>
            <a:lstStyle/>
            <a:p>
              <a:pPr algn="r"/>
              <a:r>
                <a:rPr lang="id-ID" dirty="0" smtClean="0"/>
                <a:t>Focus on jobs, pains, and gains that a lot of people have or that some will pay a lot of money for</a:t>
              </a:r>
              <a:endParaRPr lang="id-ID" dirty="0"/>
            </a:p>
          </p:txBody>
        </p:sp>
      </p:grpSp>
      <p:grpSp>
        <p:nvGrpSpPr>
          <p:cNvPr id="18" name="Group 17"/>
          <p:cNvGrpSpPr/>
          <p:nvPr/>
        </p:nvGrpSpPr>
        <p:grpSpPr>
          <a:xfrm>
            <a:off x="1107744" y="3657600"/>
            <a:ext cx="2133600" cy="2483669"/>
            <a:chOff x="1107744" y="3657600"/>
            <a:chExt cx="2133600" cy="2483669"/>
          </a:xfrm>
        </p:grpSpPr>
        <p:pic>
          <p:nvPicPr>
            <p:cNvPr id="16390" name="Picture 6" descr="Gambar terka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512" y="3657600"/>
              <a:ext cx="1269692" cy="12696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07744" y="4940940"/>
              <a:ext cx="2133600" cy="1200329"/>
            </a:xfrm>
            <a:prstGeom prst="rect">
              <a:avLst/>
            </a:prstGeom>
            <a:noFill/>
          </p:spPr>
          <p:txBody>
            <a:bodyPr wrap="square" rtlCol="0">
              <a:spAutoFit/>
            </a:bodyPr>
            <a:lstStyle/>
            <a:p>
              <a:pPr algn="ctr"/>
              <a:r>
                <a:rPr lang="id-ID" dirty="0" smtClean="0"/>
                <a:t>Differentiate from competition on jobs, pains, and gains that customer care about</a:t>
              </a:r>
              <a:endParaRPr lang="id-ID" dirty="0"/>
            </a:p>
          </p:txBody>
        </p:sp>
      </p:grpSp>
      <p:grpSp>
        <p:nvGrpSpPr>
          <p:cNvPr id="20" name="Group 19"/>
          <p:cNvGrpSpPr/>
          <p:nvPr/>
        </p:nvGrpSpPr>
        <p:grpSpPr>
          <a:xfrm>
            <a:off x="3576851" y="3733800"/>
            <a:ext cx="2366749" cy="2419529"/>
            <a:chOff x="3124200" y="3733800"/>
            <a:chExt cx="2366749" cy="2419529"/>
          </a:xfrm>
        </p:grpSpPr>
        <p:pic>
          <p:nvPicPr>
            <p:cNvPr id="16392" name="Picture 8" descr="Hasil gambar untuk scoreboard icon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7338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124200" y="4953000"/>
              <a:ext cx="2366749" cy="1200329"/>
            </a:xfrm>
            <a:prstGeom prst="rect">
              <a:avLst/>
            </a:prstGeom>
            <a:noFill/>
          </p:spPr>
          <p:txBody>
            <a:bodyPr wrap="square" rtlCol="0">
              <a:spAutoFit/>
            </a:bodyPr>
            <a:lstStyle/>
            <a:p>
              <a:pPr algn="ctr"/>
              <a:r>
                <a:rPr lang="id-ID" dirty="0" smtClean="0"/>
                <a:t>Outperform competition substantially on at least one dimension</a:t>
              </a:r>
              <a:endParaRPr lang="id-ID" dirty="0"/>
            </a:p>
          </p:txBody>
        </p:sp>
      </p:grpSp>
      <p:grpSp>
        <p:nvGrpSpPr>
          <p:cNvPr id="23" name="Group 22"/>
          <p:cNvGrpSpPr/>
          <p:nvPr/>
        </p:nvGrpSpPr>
        <p:grpSpPr>
          <a:xfrm>
            <a:off x="6428622" y="3733800"/>
            <a:ext cx="1648578" cy="2362200"/>
            <a:chOff x="6428622" y="3733800"/>
            <a:chExt cx="1648578" cy="2362200"/>
          </a:xfrm>
        </p:grpSpPr>
        <p:pic>
          <p:nvPicPr>
            <p:cNvPr id="16394" name="Picture 10" descr="Hasil gambar untuk copyright icon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733800"/>
              <a:ext cx="1600200" cy="160020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428622" y="5449669"/>
              <a:ext cx="1648578" cy="646331"/>
            </a:xfrm>
            <a:prstGeom prst="rect">
              <a:avLst/>
            </a:prstGeom>
            <a:noFill/>
          </p:spPr>
          <p:txBody>
            <a:bodyPr wrap="square" rtlCol="0">
              <a:spAutoFit/>
            </a:bodyPr>
            <a:lstStyle/>
            <a:p>
              <a:pPr algn="ctr"/>
              <a:r>
                <a:rPr lang="id-ID" dirty="0" smtClean="0"/>
                <a:t>Very unique, difficult to copy</a:t>
              </a:r>
              <a:endParaRPr lang="id-ID" dirty="0"/>
            </a:p>
          </p:txBody>
        </p:sp>
      </p:grpSp>
    </p:spTree>
    <p:extLst>
      <p:ext uri="{BB962C8B-B14F-4D97-AF65-F5344CB8AC3E}">
        <p14:creationId xmlns:p14="http://schemas.microsoft.com/office/powerpoint/2010/main" val="315298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2743200"/>
            <a:ext cx="7067128" cy="1143000"/>
          </a:xfrm>
        </p:spPr>
        <p:txBody>
          <a:bodyPr>
            <a:normAutofit/>
          </a:bodyPr>
          <a:lstStyle/>
          <a:p>
            <a:pPr marL="285750" indent="-285750"/>
            <a:r>
              <a:rPr lang="id-ID" sz="2800" dirty="0" smtClean="0">
                <a:solidFill>
                  <a:schemeClr val="tx1"/>
                </a:solidFill>
                <a:latin typeface="Verdana" pitchFamily="34" charset="0"/>
                <a:ea typeface="Verdana" pitchFamily="34" charset="0"/>
                <a:cs typeface="Verdana" pitchFamily="34" charset="0"/>
              </a:rPr>
              <a:t>Assessing the Value Proposition</a:t>
            </a:r>
            <a:endParaRPr lang="id-ID" sz="2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33242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0" descr="Gambar terka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 name="AutoShape 22" descr="Gambar terkai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AutoShape 24" descr="Gambar terkai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TextBox 38"/>
          <p:cNvSpPr txBox="1"/>
          <p:nvPr/>
        </p:nvSpPr>
        <p:spPr>
          <a:xfrm>
            <a:off x="4648200" y="685800"/>
            <a:ext cx="3913251"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Assessing</a:t>
            </a:r>
          </a:p>
          <a:p>
            <a:pPr algn="r"/>
            <a:r>
              <a:rPr lang="id-ID" sz="2400" b="1" dirty="0" smtClean="0">
                <a:latin typeface="Verdana" pitchFamily="34" charset="0"/>
                <a:ea typeface="Verdana" pitchFamily="34" charset="0"/>
                <a:cs typeface="Verdana" pitchFamily="34" charset="0"/>
              </a:rPr>
              <a:t>the </a:t>
            </a:r>
            <a:r>
              <a:rPr lang="id-ID" sz="2400" b="1" dirty="0" smtClean="0">
                <a:latin typeface="Verdana" pitchFamily="34" charset="0"/>
                <a:ea typeface="Verdana" pitchFamily="34" charset="0"/>
                <a:cs typeface="Verdana" pitchFamily="34" charset="0"/>
              </a:rPr>
              <a:t>Value Proposition</a:t>
            </a:r>
            <a:endParaRPr lang="id-ID" sz="2400" b="1" dirty="0">
              <a:latin typeface="Verdana" pitchFamily="34" charset="0"/>
              <a:ea typeface="Verdana" pitchFamily="34" charset="0"/>
              <a:cs typeface="Verdana" pitchFamily="34" charset="0"/>
            </a:endParaRPr>
          </a:p>
        </p:txBody>
      </p:sp>
      <p:sp>
        <p:nvSpPr>
          <p:cNvPr id="40" name="TextBox 39"/>
          <p:cNvSpPr txBox="1"/>
          <p:nvPr/>
        </p:nvSpPr>
        <p:spPr>
          <a:xfrm>
            <a:off x="3886432" y="1822704"/>
            <a:ext cx="2438168" cy="369332"/>
          </a:xfrm>
          <a:prstGeom prst="rect">
            <a:avLst/>
          </a:prstGeom>
          <a:noFill/>
        </p:spPr>
        <p:txBody>
          <a:bodyPr wrap="none" rtlCol="0">
            <a:spAutoFit/>
          </a:bodyPr>
          <a:lstStyle/>
          <a:p>
            <a:r>
              <a:rPr lang="id-ID" b="1" dirty="0" smtClean="0"/>
              <a:t>ASK THESE QUESTIONS:</a:t>
            </a:r>
            <a:endParaRPr lang="id-ID" b="1" dirty="0"/>
          </a:p>
        </p:txBody>
      </p:sp>
      <p:sp>
        <p:nvSpPr>
          <p:cNvPr id="41" name="TextBox 40"/>
          <p:cNvSpPr txBox="1"/>
          <p:nvPr/>
        </p:nvSpPr>
        <p:spPr>
          <a:xfrm>
            <a:off x="1362456" y="2438400"/>
            <a:ext cx="3124200" cy="3539430"/>
          </a:xfrm>
          <a:prstGeom prst="rect">
            <a:avLst/>
          </a:prstGeom>
          <a:noFill/>
        </p:spPr>
        <p:txBody>
          <a:bodyPr wrap="square" rtlCol="0">
            <a:spAutoFit/>
          </a:bodyPr>
          <a:lstStyle/>
          <a:p>
            <a:pPr algn="r"/>
            <a:r>
              <a:rPr lang="id-ID" sz="1400" dirty="0" smtClean="0"/>
              <a:t>Is it embedded to a great business model?</a:t>
            </a:r>
          </a:p>
          <a:p>
            <a:pPr algn="r"/>
            <a:endParaRPr lang="id-ID" sz="1400" dirty="0"/>
          </a:p>
          <a:p>
            <a:pPr algn="r"/>
            <a:r>
              <a:rPr lang="id-ID" sz="1400" dirty="0" smtClean="0"/>
              <a:t>Does it focus on the most important jobs, most extreme pains, and most essential gains?</a:t>
            </a:r>
          </a:p>
          <a:p>
            <a:pPr algn="r"/>
            <a:endParaRPr lang="id-ID" sz="1400" dirty="0"/>
          </a:p>
          <a:p>
            <a:pPr algn="r"/>
            <a:r>
              <a:rPr lang="id-ID" sz="1400" dirty="0" smtClean="0"/>
              <a:t>Does it focus on unsatisfied jobs, unresolved pains and unrealized gains?</a:t>
            </a:r>
          </a:p>
          <a:p>
            <a:pPr algn="r"/>
            <a:endParaRPr lang="id-ID" sz="1400" dirty="0"/>
          </a:p>
          <a:p>
            <a:pPr algn="r"/>
            <a:r>
              <a:rPr lang="id-ID" sz="1400" dirty="0" smtClean="0"/>
              <a:t>Does it concentrate on only few pain reliever and gain creators but does it extremely well?</a:t>
            </a:r>
          </a:p>
          <a:p>
            <a:pPr algn="r"/>
            <a:endParaRPr lang="id-ID" sz="1400" dirty="0"/>
          </a:p>
          <a:p>
            <a:pPr algn="r"/>
            <a:r>
              <a:rPr lang="id-ID" sz="1400" dirty="0" smtClean="0"/>
              <a:t>Does it address functional, emotional, and social jobs all together?</a:t>
            </a:r>
            <a:endParaRPr lang="id-ID" sz="1400" dirty="0"/>
          </a:p>
        </p:txBody>
      </p:sp>
      <p:sp>
        <p:nvSpPr>
          <p:cNvPr id="42" name="TextBox 41"/>
          <p:cNvSpPr txBox="1"/>
          <p:nvPr/>
        </p:nvSpPr>
        <p:spPr>
          <a:xfrm>
            <a:off x="4849252" y="2590800"/>
            <a:ext cx="3124200" cy="3323987"/>
          </a:xfrm>
          <a:prstGeom prst="rect">
            <a:avLst/>
          </a:prstGeom>
          <a:noFill/>
        </p:spPr>
        <p:txBody>
          <a:bodyPr wrap="square" rtlCol="0">
            <a:spAutoFit/>
          </a:bodyPr>
          <a:lstStyle/>
          <a:p>
            <a:r>
              <a:rPr lang="id-ID" sz="1400" dirty="0" smtClean="0"/>
              <a:t>Does it align with how cutomers measure success?</a:t>
            </a:r>
          </a:p>
          <a:p>
            <a:endParaRPr lang="id-ID" sz="1400" dirty="0"/>
          </a:p>
          <a:p>
            <a:r>
              <a:rPr lang="id-ID" sz="1400" dirty="0" smtClean="0"/>
              <a:t>Does it focus on jobs, pains, or gains that a large number of customers have or for which a small number are willing to pay a lot of money?</a:t>
            </a:r>
          </a:p>
          <a:p>
            <a:endParaRPr lang="id-ID" sz="1400" dirty="0"/>
          </a:p>
          <a:p>
            <a:r>
              <a:rPr lang="id-ID" sz="1400" dirty="0" smtClean="0"/>
              <a:t>Does it differentiate from competition i a meaningful way?</a:t>
            </a:r>
          </a:p>
          <a:p>
            <a:endParaRPr lang="id-ID" sz="1400" dirty="0"/>
          </a:p>
          <a:p>
            <a:r>
              <a:rPr lang="id-ID" sz="1400" dirty="0" smtClean="0"/>
              <a:t>Does it outperform competition substantially on at least one dimension?</a:t>
            </a:r>
          </a:p>
          <a:p>
            <a:endParaRPr lang="id-ID" sz="1400" dirty="0"/>
          </a:p>
          <a:p>
            <a:r>
              <a:rPr lang="id-ID" sz="1400" dirty="0" smtClean="0"/>
              <a:t>Is it difficult to copy?</a:t>
            </a:r>
            <a:endParaRPr lang="id-ID" sz="1400" dirty="0"/>
          </a:p>
        </p:txBody>
      </p:sp>
    </p:spTree>
    <p:extLst>
      <p:ext uri="{BB962C8B-B14F-4D97-AF65-F5344CB8AC3E}">
        <p14:creationId xmlns:p14="http://schemas.microsoft.com/office/powerpoint/2010/main" val="376490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2743200"/>
            <a:ext cx="7067128" cy="1143000"/>
          </a:xfrm>
        </p:spPr>
        <p:txBody>
          <a:bodyPr>
            <a:normAutofit/>
          </a:bodyPr>
          <a:lstStyle/>
          <a:p>
            <a:pPr marL="285750" indent="-285750"/>
            <a:r>
              <a:rPr lang="id-ID" sz="2800" dirty="0">
                <a:solidFill>
                  <a:schemeClr val="tx1"/>
                </a:solidFill>
                <a:latin typeface="Verdana" pitchFamily="34" charset="0"/>
                <a:ea typeface="Verdana" pitchFamily="34" charset="0"/>
                <a:cs typeface="Verdana" pitchFamily="34" charset="0"/>
              </a:rPr>
              <a:t>Compare Our Value Proposition with Competitor</a:t>
            </a:r>
            <a:endParaRPr lang="id-ID" sz="28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17335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4044</TotalTime>
  <Words>483</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Template PPT 2015</vt:lpstr>
      <vt:lpstr>PowerPoint Presentation</vt:lpstr>
      <vt:lpstr>LO 2: Describe the Value Propositon of the Created Business Idea LO 3: Assess the Value Proposition of the Created Business Idea</vt:lpstr>
      <vt:lpstr>PowerPoint Presentation</vt:lpstr>
      <vt:lpstr> 10 Characteristics  of Great Value Propositions</vt:lpstr>
      <vt:lpstr>PowerPoint Presentation</vt:lpstr>
      <vt:lpstr>PowerPoint Presentation</vt:lpstr>
      <vt:lpstr>Assessing the Value Proposition</vt:lpstr>
      <vt:lpstr>PowerPoint Presentation</vt:lpstr>
      <vt:lpstr>Compare Our Value Proposition with Competitor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FC</cp:lastModifiedBy>
  <cp:revision>178</cp:revision>
  <dcterms:created xsi:type="dcterms:W3CDTF">2015-05-04T03:33:03Z</dcterms:created>
  <dcterms:modified xsi:type="dcterms:W3CDTF">2017-12-10T07:23:32Z</dcterms:modified>
</cp:coreProperties>
</file>