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91" r:id="rId6"/>
    <p:sldId id="298" r:id="rId7"/>
    <p:sldId id="299" r:id="rId8"/>
    <p:sldId id="286" r:id="rId9"/>
    <p:sldId id="262" r:id="rId10"/>
    <p:sldId id="300" r:id="rId11"/>
    <p:sldId id="272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58"/>
            <p14:sldId id="259"/>
            <p14:sldId id="291"/>
            <p14:sldId id="298"/>
            <p14:sldId id="299"/>
            <p14:sldId id="286"/>
            <p14:sldId id="262"/>
            <p14:sldId id="300"/>
          </p14:sldIdLst>
        </p14:section>
        <p14:section name="REFERENCE" id="{82098E28-DACF-4424-86A1-E861B2DCC6FF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B8F15"/>
    <a:srgbClr val="008FD5"/>
    <a:srgbClr val="F7F7F7"/>
    <a:srgbClr val="558FD5"/>
    <a:srgbClr val="0079B8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>
        <p:scale>
          <a:sx n="70" d="100"/>
          <a:sy n="70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8C3B2-EE3E-4D4C-9942-144E145E3C9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071A503-9732-41F5-8C0C-B004C853E91B}">
      <dgm:prSet phldrT="[Text]"/>
      <dgm:spPr/>
      <dgm:t>
        <a:bodyPr/>
        <a:lstStyle/>
        <a:p>
          <a:r>
            <a:rPr lang="id-ID" dirty="0" smtClean="0"/>
            <a:t>To sustainably create value for your customers, you need to create value for your business</a:t>
          </a:r>
          <a:endParaRPr lang="id-ID" dirty="0"/>
        </a:p>
      </dgm:t>
    </dgm:pt>
    <dgm:pt modelId="{34342B4E-EA6E-47F2-A715-5E39E968EF0A}" type="parTrans" cxnId="{C6DC6D4F-760A-411C-82F4-B6FEA9113472}">
      <dgm:prSet/>
      <dgm:spPr/>
      <dgm:t>
        <a:bodyPr/>
        <a:lstStyle/>
        <a:p>
          <a:endParaRPr lang="id-ID"/>
        </a:p>
      </dgm:t>
    </dgm:pt>
    <dgm:pt modelId="{741AF976-E4FB-4731-B476-BDD2E0F5413A}" type="sibTrans" cxnId="{C6DC6D4F-760A-411C-82F4-B6FEA9113472}">
      <dgm:prSet/>
      <dgm:spPr/>
      <dgm:t>
        <a:bodyPr/>
        <a:lstStyle/>
        <a:p>
          <a:endParaRPr lang="id-ID"/>
        </a:p>
      </dgm:t>
    </dgm:pt>
    <dgm:pt modelId="{C45AE99E-F2FF-47F8-9BF2-8583FE877AF2}">
      <dgm:prSet phldrT="[Text]"/>
      <dgm:spPr/>
      <dgm:t>
        <a:bodyPr/>
        <a:lstStyle/>
        <a:p>
          <a:r>
            <a:rPr lang="id-ID" dirty="0" smtClean="0"/>
            <a:t>To create value for your business, you need to create value for your customer</a:t>
          </a:r>
          <a:endParaRPr lang="id-ID" dirty="0"/>
        </a:p>
      </dgm:t>
    </dgm:pt>
    <dgm:pt modelId="{22FFBEF9-8C52-4B27-A993-EFAB371EA513}" type="parTrans" cxnId="{DD387DFE-A668-4F66-834E-9CEB0B01063A}">
      <dgm:prSet/>
      <dgm:spPr/>
      <dgm:t>
        <a:bodyPr/>
        <a:lstStyle/>
        <a:p>
          <a:endParaRPr lang="id-ID"/>
        </a:p>
      </dgm:t>
    </dgm:pt>
    <dgm:pt modelId="{9FECF111-098C-4CEA-8514-65DD9950B387}" type="sibTrans" cxnId="{DD387DFE-A668-4F66-834E-9CEB0B01063A}">
      <dgm:prSet/>
      <dgm:spPr/>
      <dgm:t>
        <a:bodyPr/>
        <a:lstStyle/>
        <a:p>
          <a:endParaRPr lang="id-ID"/>
        </a:p>
      </dgm:t>
    </dgm:pt>
    <dgm:pt modelId="{817C4A06-B6C6-4AD2-AD86-61945AB1C332}" type="pres">
      <dgm:prSet presAssocID="{8468C3B2-EE3E-4D4C-9942-144E145E3C9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C3836FE-AA14-44CD-9E62-31AD78867697}" type="pres">
      <dgm:prSet presAssocID="{8071A503-9732-41F5-8C0C-B004C853E91B}" presName="dummy" presStyleCnt="0"/>
      <dgm:spPr/>
    </dgm:pt>
    <dgm:pt modelId="{18CACA3A-8FF0-40F7-9E41-33D7FC0694FC}" type="pres">
      <dgm:prSet presAssocID="{8071A503-9732-41F5-8C0C-B004C853E91B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43AE3D0-AA35-4113-AAC8-47D08081AA2D}" type="pres">
      <dgm:prSet presAssocID="{741AF976-E4FB-4731-B476-BDD2E0F5413A}" presName="sibTrans" presStyleLbl="node1" presStyleIdx="0" presStyleCnt="2"/>
      <dgm:spPr/>
      <dgm:t>
        <a:bodyPr/>
        <a:lstStyle/>
        <a:p>
          <a:endParaRPr lang="id-ID"/>
        </a:p>
      </dgm:t>
    </dgm:pt>
    <dgm:pt modelId="{64343462-6500-4387-A884-1FD3DFD64886}" type="pres">
      <dgm:prSet presAssocID="{C45AE99E-F2FF-47F8-9BF2-8583FE877AF2}" presName="dummy" presStyleCnt="0"/>
      <dgm:spPr/>
    </dgm:pt>
    <dgm:pt modelId="{7369A496-017C-4316-B965-27321E65AC63}" type="pres">
      <dgm:prSet presAssocID="{C45AE99E-F2FF-47F8-9BF2-8583FE877AF2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872BF14-9AC0-49F2-8D1A-268E31740F89}" type="pres">
      <dgm:prSet presAssocID="{9FECF111-098C-4CEA-8514-65DD9950B387}" presName="sibTrans" presStyleLbl="node1" presStyleIdx="1" presStyleCnt="2"/>
      <dgm:spPr/>
      <dgm:t>
        <a:bodyPr/>
        <a:lstStyle/>
        <a:p>
          <a:endParaRPr lang="id-ID"/>
        </a:p>
      </dgm:t>
    </dgm:pt>
  </dgm:ptLst>
  <dgm:cxnLst>
    <dgm:cxn modelId="{C6DC6D4F-760A-411C-82F4-B6FEA9113472}" srcId="{8468C3B2-EE3E-4D4C-9942-144E145E3C9D}" destId="{8071A503-9732-41F5-8C0C-B004C853E91B}" srcOrd="0" destOrd="0" parTransId="{34342B4E-EA6E-47F2-A715-5E39E968EF0A}" sibTransId="{741AF976-E4FB-4731-B476-BDD2E0F5413A}"/>
    <dgm:cxn modelId="{B7B5FA95-13F2-4104-8351-2FFA8425AE47}" type="presOf" srcId="{741AF976-E4FB-4731-B476-BDD2E0F5413A}" destId="{843AE3D0-AA35-4113-AAC8-47D08081AA2D}" srcOrd="0" destOrd="0" presId="urn:microsoft.com/office/officeart/2005/8/layout/cycle1"/>
    <dgm:cxn modelId="{88A4EE78-09E1-4179-95F5-93830F50F636}" type="presOf" srcId="{C45AE99E-F2FF-47F8-9BF2-8583FE877AF2}" destId="{7369A496-017C-4316-B965-27321E65AC63}" srcOrd="0" destOrd="0" presId="urn:microsoft.com/office/officeart/2005/8/layout/cycle1"/>
    <dgm:cxn modelId="{ED7F1DF7-A0B8-4C4C-9D19-028F9D0797B1}" type="presOf" srcId="{8468C3B2-EE3E-4D4C-9942-144E145E3C9D}" destId="{817C4A06-B6C6-4AD2-AD86-61945AB1C332}" srcOrd="0" destOrd="0" presId="urn:microsoft.com/office/officeart/2005/8/layout/cycle1"/>
    <dgm:cxn modelId="{DD387DFE-A668-4F66-834E-9CEB0B01063A}" srcId="{8468C3B2-EE3E-4D4C-9942-144E145E3C9D}" destId="{C45AE99E-F2FF-47F8-9BF2-8583FE877AF2}" srcOrd="1" destOrd="0" parTransId="{22FFBEF9-8C52-4B27-A993-EFAB371EA513}" sibTransId="{9FECF111-098C-4CEA-8514-65DD9950B387}"/>
    <dgm:cxn modelId="{F80FBC44-08B1-4B14-83BF-0FFD33B653D8}" type="presOf" srcId="{8071A503-9732-41F5-8C0C-B004C853E91B}" destId="{18CACA3A-8FF0-40F7-9E41-33D7FC0694FC}" srcOrd="0" destOrd="0" presId="urn:microsoft.com/office/officeart/2005/8/layout/cycle1"/>
    <dgm:cxn modelId="{2F03BBD0-00C9-4507-9D17-FFA877C16FED}" type="presOf" srcId="{9FECF111-098C-4CEA-8514-65DD9950B387}" destId="{4872BF14-9AC0-49F2-8D1A-268E31740F89}" srcOrd="0" destOrd="0" presId="urn:microsoft.com/office/officeart/2005/8/layout/cycle1"/>
    <dgm:cxn modelId="{CDC3E302-6D57-4600-80CF-725A9C4D26C3}" type="presParOf" srcId="{817C4A06-B6C6-4AD2-AD86-61945AB1C332}" destId="{4C3836FE-AA14-44CD-9E62-31AD78867697}" srcOrd="0" destOrd="0" presId="urn:microsoft.com/office/officeart/2005/8/layout/cycle1"/>
    <dgm:cxn modelId="{64C7546C-696E-468B-98FD-2B3A7D12538D}" type="presParOf" srcId="{817C4A06-B6C6-4AD2-AD86-61945AB1C332}" destId="{18CACA3A-8FF0-40F7-9E41-33D7FC0694FC}" srcOrd="1" destOrd="0" presId="urn:microsoft.com/office/officeart/2005/8/layout/cycle1"/>
    <dgm:cxn modelId="{2240E1F6-41F2-436E-ACD4-983D95969AE9}" type="presParOf" srcId="{817C4A06-B6C6-4AD2-AD86-61945AB1C332}" destId="{843AE3D0-AA35-4113-AAC8-47D08081AA2D}" srcOrd="2" destOrd="0" presId="urn:microsoft.com/office/officeart/2005/8/layout/cycle1"/>
    <dgm:cxn modelId="{6CB7C3FD-F493-4DD5-9E50-6BF5EAB3F08B}" type="presParOf" srcId="{817C4A06-B6C6-4AD2-AD86-61945AB1C332}" destId="{64343462-6500-4387-A884-1FD3DFD64886}" srcOrd="3" destOrd="0" presId="urn:microsoft.com/office/officeart/2005/8/layout/cycle1"/>
    <dgm:cxn modelId="{E894F013-18A4-4135-B1BE-DE44A56B74E2}" type="presParOf" srcId="{817C4A06-B6C6-4AD2-AD86-61945AB1C332}" destId="{7369A496-017C-4316-B965-27321E65AC63}" srcOrd="4" destOrd="0" presId="urn:microsoft.com/office/officeart/2005/8/layout/cycle1"/>
    <dgm:cxn modelId="{E546EF42-F241-422A-864C-9D66000DC9E4}" type="presParOf" srcId="{817C4A06-B6C6-4AD2-AD86-61945AB1C332}" destId="{4872BF14-9AC0-49F2-8D1A-268E31740F8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ACA3A-8FF0-40F7-9E41-33D7FC0694FC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To sustainably create value for your customers, you need to create value for your business</a:t>
          </a:r>
          <a:endParaRPr lang="id-ID" sz="2200" kern="1200" dirty="0"/>
        </a:p>
      </dsp:txBody>
      <dsp:txXfrm>
        <a:off x="3675830" y="1043781"/>
        <a:ext cx="1976437" cy="1976437"/>
      </dsp:txXfrm>
    </dsp:sp>
    <dsp:sp modelId="{843AE3D0-AA35-4113-AAC8-47D08081AA2D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9A496-017C-4316-B965-27321E65AC63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kern="1200" dirty="0" smtClean="0"/>
            <a:t>To create value for your business, you need to create value for your customer</a:t>
          </a:r>
          <a:endParaRPr lang="id-ID" sz="2200" kern="1200" dirty="0"/>
        </a:p>
      </dsp:txBody>
      <dsp:txXfrm>
        <a:off x="443732" y="1043781"/>
        <a:ext cx="1976437" cy="1976437"/>
      </dsp:txXfrm>
    </dsp:sp>
    <dsp:sp modelId="{4872BF14-9AC0-49F2-8D1A-268E31740F89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347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89545" y="2926685"/>
            <a:ext cx="4036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>
                <a:latin typeface="Eras Demi ITC" pitchFamily="34" charset="0"/>
              </a:rPr>
              <a:t>“Business</a:t>
            </a:r>
          </a:p>
          <a:p>
            <a:pPr algn="ctr"/>
            <a:r>
              <a:rPr lang="id-ID" sz="3600" dirty="0" smtClean="0">
                <a:latin typeface="Eras Demi ITC" pitchFamily="34" charset="0"/>
              </a:rPr>
              <a:t>Model Design (L)”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63688" y="1844824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>
                <a:cs typeface="Arial" pitchFamily="34" charset="0"/>
              </a:rPr>
              <a:t>Course		: </a:t>
            </a:r>
            <a:r>
              <a:rPr lang="en-US" sz="2400" dirty="0" smtClean="0"/>
              <a:t>EN</a:t>
            </a:r>
            <a:r>
              <a:rPr lang="id-ID" sz="2400" dirty="0" smtClean="0"/>
              <a:t>TR6003</a:t>
            </a:r>
            <a:r>
              <a:rPr lang="en-US" sz="2400" dirty="0" smtClean="0">
                <a:cs typeface="Arial" pitchFamily="34" charset="0"/>
              </a:rPr>
              <a:t> – Entrepreneurship 1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4176" y="47489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600" dirty="0" smtClean="0">
                <a:latin typeface="Eras Demi ITC" pitchFamily="34" charset="0"/>
              </a:rPr>
              <a:t>Session </a:t>
            </a:r>
            <a:r>
              <a:rPr lang="id-ID" sz="3600" dirty="0" smtClean="0">
                <a:latin typeface="Eras Demi ITC" pitchFamily="34" charset="0"/>
              </a:rPr>
              <a:t>11</a:t>
            </a:r>
            <a:endParaRPr lang="id-ID" sz="3600" dirty="0">
              <a:latin typeface="Eras Demi ITC" pitchFamily="34" charset="0"/>
            </a:endParaRPr>
          </a:p>
          <a:p>
            <a:pPr algn="ctr"/>
            <a:r>
              <a:rPr lang="id-ID" sz="3600" dirty="0" smtClean="0">
                <a:latin typeface="Eras Demi ITC" pitchFamily="34" charset="0"/>
              </a:rPr>
              <a:t>F2F</a:t>
            </a:r>
            <a:endParaRPr lang="en-AU" sz="3600" dirty="0" smtClean="0">
              <a:latin typeface="Eras Demi IT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9506" y="2165592"/>
            <a:ext cx="425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dirty="0" smtClean="0">
                <a:cs typeface="Arial" pitchFamily="34" charset="0"/>
              </a:rPr>
              <a:t>Year		: September 201</a:t>
            </a:r>
            <a:r>
              <a:rPr lang="id-ID" sz="2400" dirty="0" smtClean="0">
                <a:cs typeface="Arial" pitchFamily="34" charset="0"/>
              </a:rPr>
              <a:t>7</a:t>
            </a:r>
            <a:endParaRPr lang="en-US" sz="2400" dirty="0"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5000" y="3962400"/>
            <a:ext cx="3022368" cy="2933861"/>
            <a:chOff x="5486400" y="3294751"/>
            <a:chExt cx="3641684" cy="353504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3294751"/>
              <a:ext cx="1800109" cy="18001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587" y="3572295"/>
              <a:ext cx="3257497" cy="32574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3709012"/>
              <a:ext cx="2749069" cy="206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0" descr="Gambar terk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AutoShape 22" descr="Gambar terka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AutoShape 24" descr="Gambar terka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383" y="2743200"/>
            <a:ext cx="3445717" cy="162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14400" y="1828800"/>
            <a:ext cx="3733800" cy="3733800"/>
            <a:chOff x="914400" y="1828800"/>
            <a:chExt cx="3733800" cy="3733800"/>
          </a:xfrm>
        </p:grpSpPr>
        <p:pic>
          <p:nvPicPr>
            <p:cNvPr id="17410" name="Picture 2" descr="Hasil gambar untuk business model canvas icon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828800"/>
              <a:ext cx="3733800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2" name="Picture 4" descr="Hasil gambar untuk value proposition icon transparen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308" y="3276600"/>
              <a:ext cx="478692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5" name="Picture 7" descr="Hasil gambar untuk value proposition canvas icon transparent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777" y="3207177"/>
              <a:ext cx="602823" cy="60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ircular Arrow 3"/>
          <p:cNvSpPr/>
          <p:nvPr/>
        </p:nvSpPr>
        <p:spPr>
          <a:xfrm>
            <a:off x="3060510" y="685800"/>
            <a:ext cx="3352800" cy="3124200"/>
          </a:xfrm>
          <a:prstGeom prst="circularArrow">
            <a:avLst>
              <a:gd name="adj1" fmla="val 5650"/>
              <a:gd name="adj2" fmla="val 1142319"/>
              <a:gd name="adj3" fmla="val 20384924"/>
              <a:gd name="adj4" fmla="val 10800000"/>
              <a:gd name="adj5" fmla="val 125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0800000">
            <a:off x="3161728" y="3202059"/>
            <a:ext cx="3352800" cy="3124200"/>
          </a:xfrm>
          <a:prstGeom prst="circularArrow">
            <a:avLst>
              <a:gd name="adj1" fmla="val 5650"/>
              <a:gd name="adj2" fmla="val 1142319"/>
              <a:gd name="adj3" fmla="val 20384924"/>
              <a:gd name="adj4" fmla="val 10800000"/>
              <a:gd name="adj5" fmla="val 125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828800"/>
            <a:ext cx="95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Zoom in</a:t>
            </a:r>
            <a:endParaRPr lang="id-ID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5117068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Zoom Out</a:t>
            </a:r>
            <a:endParaRPr lang="id-ID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4718" y="4648200"/>
            <a:ext cx="2089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 smtClean="0"/>
              <a:t>Are you creating value for your business?</a:t>
            </a:r>
          </a:p>
          <a:p>
            <a:pPr algn="ctr"/>
            <a:r>
              <a:rPr lang="id-ID" sz="1200" dirty="0" smtClean="0"/>
              <a:t>The BMC makes explicit how you are creating and capturing value for your business.</a:t>
            </a:r>
            <a:endParaRPr lang="id-ID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711618" y="1575137"/>
            <a:ext cx="2089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 smtClean="0"/>
              <a:t>Are you creating value for your customer?</a:t>
            </a:r>
          </a:p>
          <a:p>
            <a:pPr algn="ctr"/>
            <a:r>
              <a:rPr lang="id-ID" sz="1200" dirty="0" smtClean="0"/>
              <a:t>The VPC makes explicit how you are creating and capturing value for your customers.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194049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9822" y="838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1" y="2057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Alexander O, Yves P, Greg B, and Alan S (2014), Value Proposition Design. John Wiley &amp; Co, New Jersey. ISBN: 978-1-118-96805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17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7065714" cy="792088"/>
          </a:xfrm>
        </p:spPr>
        <p:txBody>
          <a:bodyPr>
            <a:noAutofit/>
          </a:bodyPr>
          <a:lstStyle/>
          <a:p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LO 2: Describe the Value Propositon of the Created Business Idea</a:t>
            </a:r>
            <a:br>
              <a:rPr lang="id-ID" sz="2000" b="0" dirty="0" smtClean="0">
                <a:solidFill>
                  <a:schemeClr val="tx1"/>
                </a:solidFill>
                <a:latin typeface="+mj-lt"/>
              </a:rPr>
            </a:br>
            <a:r>
              <a:rPr lang="id-ID" sz="2000" b="0" dirty="0" smtClean="0">
                <a:solidFill>
                  <a:schemeClr val="tx1"/>
                </a:solidFill>
                <a:latin typeface="+mj-lt"/>
              </a:rPr>
              <a:t>LO 3: Assess the Value Proposition of the Created Business Idea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267" y="961698"/>
            <a:ext cx="376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705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3648" y="2059394"/>
            <a:ext cx="66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d-ID" dirty="0" smtClean="0"/>
              <a:t>Types of Business Model</a:t>
            </a:r>
            <a:endParaRPr lang="id-ID" dirty="0"/>
          </a:p>
          <a:p>
            <a:pPr marL="285750" indent="-285750">
              <a:buFontTx/>
              <a:buChar char="-"/>
            </a:pPr>
            <a:r>
              <a:rPr lang="id-ID" dirty="0" smtClean="0"/>
              <a:t>Create Value for Your Customer and Your Business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2241" y="903938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 Topics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Types of </a:t>
            </a:r>
            <a:r>
              <a:rPr lang="id-ID" sz="2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Business </a:t>
            </a:r>
            <a:r>
              <a:rPr lang="id-ID" sz="2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 - REDO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362200" y="1688592"/>
            <a:ext cx="5943600" cy="4102608"/>
            <a:chOff x="1219200" y="1600200"/>
            <a:chExt cx="5943600" cy="4102608"/>
          </a:xfrm>
        </p:grpSpPr>
        <p:grpSp>
          <p:nvGrpSpPr>
            <p:cNvPr id="27" name="Group 26"/>
            <p:cNvGrpSpPr/>
            <p:nvPr/>
          </p:nvGrpSpPr>
          <p:grpSpPr>
            <a:xfrm>
              <a:off x="1219200" y="1600200"/>
              <a:ext cx="4267200" cy="749808"/>
              <a:chOff x="1219200" y="1600200"/>
              <a:chExt cx="4267200" cy="749808"/>
            </a:xfrm>
          </p:grpSpPr>
          <p:sp>
            <p:nvSpPr>
              <p:cNvPr id="38" name="Pentagon 37"/>
              <p:cNvSpPr/>
              <p:nvPr/>
            </p:nvSpPr>
            <p:spPr>
              <a:xfrm>
                <a:off x="1219200" y="1600200"/>
                <a:ext cx="4267200" cy="749808"/>
              </a:xfrm>
              <a:prstGeom prst="homePlat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rtlCol="0" anchor="ctr"/>
              <a:lstStyle/>
              <a:p>
                <a:pPr algn="ctr"/>
                <a:r>
                  <a:rPr lang="id-ID" b="1" dirty="0">
                    <a:solidFill>
                      <a:schemeClr val="tx1"/>
                    </a:solidFill>
                  </a:rPr>
                  <a:t>Unbundling Business  Model</a:t>
                </a: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440" y="1690048"/>
                <a:ext cx="545592" cy="545592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4267200" cy="749808"/>
              <a:chOff x="1600200" y="2438400"/>
              <a:chExt cx="4267200" cy="749808"/>
            </a:xfrm>
          </p:grpSpPr>
          <p:sp>
            <p:nvSpPr>
              <p:cNvPr id="36" name="Pentagon 35"/>
              <p:cNvSpPr/>
              <p:nvPr/>
            </p:nvSpPr>
            <p:spPr>
              <a:xfrm>
                <a:off x="1600200" y="2438400"/>
                <a:ext cx="4267200" cy="749808"/>
              </a:xfrm>
              <a:prstGeom prst="homePlate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rtlCol="0" anchor="ctr"/>
              <a:lstStyle/>
              <a:p>
                <a:pPr algn="ctr"/>
                <a:r>
                  <a:rPr lang="id-ID" b="1" dirty="0" smtClean="0">
                    <a:solidFill>
                      <a:schemeClr val="tx1"/>
                    </a:solidFill>
                  </a:rPr>
                  <a:t>The Long Tail Business Model</a:t>
                </a:r>
                <a:endParaRPr lang="id-ID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6400" y="2531704"/>
                <a:ext cx="600456" cy="600456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1996440" y="3276600"/>
              <a:ext cx="4267200" cy="749808"/>
              <a:chOff x="1996440" y="3276600"/>
              <a:chExt cx="4267200" cy="749808"/>
            </a:xfrm>
          </p:grpSpPr>
          <p:sp>
            <p:nvSpPr>
              <p:cNvPr id="34" name="Pentagon 33"/>
              <p:cNvSpPr/>
              <p:nvPr/>
            </p:nvSpPr>
            <p:spPr>
              <a:xfrm>
                <a:off x="1996440" y="3276600"/>
                <a:ext cx="4267200" cy="749808"/>
              </a:xfrm>
              <a:prstGeom prst="homePlate">
                <a:avLst/>
              </a:prstGeom>
              <a:solidFill>
                <a:srgbClr val="00B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rtlCol="0" anchor="ctr"/>
              <a:lstStyle/>
              <a:p>
                <a:pPr algn="ctr"/>
                <a:r>
                  <a:rPr lang="id-ID" b="1" dirty="0" smtClean="0">
                    <a:solidFill>
                      <a:schemeClr val="tx1"/>
                    </a:solidFill>
                  </a:rPr>
                  <a:t>Multi-sided Platforms </a:t>
                </a:r>
              </a:p>
              <a:p>
                <a:pPr algn="ctr"/>
                <a:r>
                  <a:rPr lang="id-ID" b="1" dirty="0" smtClean="0">
                    <a:solidFill>
                      <a:schemeClr val="tx1"/>
                    </a:solidFill>
                  </a:rPr>
                  <a:t>Business Model</a:t>
                </a:r>
                <a:endParaRPr lang="id-ID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3317544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2450592" y="4114800"/>
              <a:ext cx="4267200" cy="749808"/>
              <a:chOff x="2450592" y="4114800"/>
              <a:chExt cx="4267200" cy="749808"/>
            </a:xfrm>
          </p:grpSpPr>
          <p:sp>
            <p:nvSpPr>
              <p:cNvPr id="32" name="Pentagon 31"/>
              <p:cNvSpPr/>
              <p:nvPr/>
            </p:nvSpPr>
            <p:spPr>
              <a:xfrm>
                <a:off x="2450592" y="4114800"/>
                <a:ext cx="4267200" cy="749808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rtlCol="0" anchor="ctr"/>
              <a:lstStyle/>
              <a:p>
                <a:pPr algn="ctr"/>
                <a:r>
                  <a:rPr lang="id-ID" b="1" dirty="0" smtClean="0">
                    <a:solidFill>
                      <a:schemeClr val="tx1"/>
                    </a:solidFill>
                  </a:rPr>
                  <a:t>Free as a Business Model</a:t>
                </a:r>
                <a:endParaRPr lang="id-ID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4600" y="4177352"/>
                <a:ext cx="660298" cy="660298"/>
              </a:xfrm>
              <a:prstGeom prst="rect">
                <a:avLst/>
              </a:prstGeom>
            </p:spPr>
          </p:pic>
        </p:grpSp>
        <p:sp>
          <p:nvSpPr>
            <p:cNvPr id="31" name="Pentagon 30"/>
            <p:cNvSpPr/>
            <p:nvPr/>
          </p:nvSpPr>
          <p:spPr>
            <a:xfrm>
              <a:off x="2895600" y="4953000"/>
              <a:ext cx="4267200" cy="749808"/>
            </a:xfrm>
            <a:prstGeom prst="homePlat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Open Business Model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3800" y="914400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Types of Business Model</a:t>
            </a:r>
            <a:endParaRPr lang="id-ID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914400"/>
            <a:ext cx="242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Pattern Overview</a:t>
            </a:r>
            <a:endParaRPr lang="id-ID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706818" cy="542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3066" y="838200"/>
            <a:ext cx="3513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Pattern Overview (Cont’d)</a:t>
            </a:r>
            <a:endParaRPr lang="id-ID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36075"/>
            <a:ext cx="689741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743200"/>
            <a:ext cx="7067128" cy="1143000"/>
          </a:xfrm>
        </p:spPr>
        <p:txBody>
          <a:bodyPr>
            <a:normAutofit/>
          </a:bodyPr>
          <a:lstStyle/>
          <a:p>
            <a:pPr marL="285750" indent="-285750"/>
            <a:r>
              <a:rPr lang="id-ID" sz="2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Create Value for Your Customers and Your Business</a:t>
            </a:r>
            <a:endParaRPr lang="id-ID" sz="2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0" descr="Gambar terka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AutoShape 22" descr="Gambar terka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AutoShape 24" descr="Gambar terkai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951515791"/>
              </p:ext>
            </p:extLst>
          </p:nvPr>
        </p:nvGraphicFramePr>
        <p:xfrm>
          <a:off x="16764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43400" y="725269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Value for Your Customer and Your Business</a:t>
            </a:r>
            <a:endParaRPr lang="id-ID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5486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A business that generates fewer revenue than it costs will disappear, even when the value proposition was considerably outstanding.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490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4067</TotalTime>
  <Words>227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Template PPT 2015</vt:lpstr>
      <vt:lpstr>PowerPoint Presentation</vt:lpstr>
      <vt:lpstr>LO 2: Describe the Value Propositon of the Created Business Idea LO 3: Assess the Value Proposition of the Created Business Idea</vt:lpstr>
      <vt:lpstr>PowerPoint Presentation</vt:lpstr>
      <vt:lpstr> Types of Business Model - REDO</vt:lpstr>
      <vt:lpstr>PowerPoint Presentation</vt:lpstr>
      <vt:lpstr>PowerPoint Presentation</vt:lpstr>
      <vt:lpstr>PowerPoint Presentation</vt:lpstr>
      <vt:lpstr>Create Value for Your Customers and Your Business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FC</cp:lastModifiedBy>
  <cp:revision>184</cp:revision>
  <dcterms:created xsi:type="dcterms:W3CDTF">2015-05-04T03:33:03Z</dcterms:created>
  <dcterms:modified xsi:type="dcterms:W3CDTF">2017-12-13T11:20:54Z</dcterms:modified>
</cp:coreProperties>
</file>