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91" r:id="rId6"/>
    <p:sldId id="298" r:id="rId7"/>
    <p:sldId id="299" r:id="rId8"/>
    <p:sldId id="286" r:id="rId9"/>
    <p:sldId id="262" r:id="rId10"/>
    <p:sldId id="272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58"/>
            <p14:sldId id="259"/>
            <p14:sldId id="291"/>
            <p14:sldId id="298"/>
            <p14:sldId id="299"/>
            <p14:sldId id="286"/>
            <p14:sldId id="262"/>
          </p14:sldIdLst>
        </p14:section>
        <p14:section name="REFERENCE" id="{82098E28-DACF-4424-86A1-E861B2DCC6FF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B8F15"/>
    <a:srgbClr val="008FD5"/>
    <a:srgbClr val="F7F7F7"/>
    <a:srgbClr val="558FD5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24" autoAdjust="0"/>
  </p:normalViewPr>
  <p:slideViewPr>
    <p:cSldViewPr>
      <p:cViewPr>
        <p:scale>
          <a:sx n="70" d="100"/>
          <a:sy n="70" d="100"/>
        </p:scale>
        <p:origin x="1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10/12/2017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3479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6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73381" y="2926685"/>
            <a:ext cx="5069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 smtClean="0">
                <a:latin typeface="Eras Demi ITC" pitchFamily="34" charset="0"/>
              </a:rPr>
              <a:t>“Aligning VP</a:t>
            </a:r>
          </a:p>
          <a:p>
            <a:pPr algn="ctr"/>
            <a:r>
              <a:rPr lang="id-ID" sz="3600" dirty="0" smtClean="0">
                <a:latin typeface="Eras Demi ITC" pitchFamily="34" charset="0"/>
              </a:rPr>
              <a:t>To Business Model </a:t>
            </a:r>
            <a:r>
              <a:rPr lang="id-ID" sz="3600" dirty="0" smtClean="0">
                <a:latin typeface="Eras Demi ITC" pitchFamily="34" charset="0"/>
              </a:rPr>
              <a:t>(L)</a:t>
            </a:r>
            <a:r>
              <a:rPr lang="id-ID" sz="3600" dirty="0" smtClean="0">
                <a:latin typeface="Eras Demi ITC" pitchFamily="34" charset="0"/>
              </a:rPr>
              <a:t>”</a:t>
            </a:r>
            <a:endParaRPr lang="id-ID" sz="3600" dirty="0" smtClean="0">
              <a:latin typeface="Eras Demi ITC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763688" y="1844824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cs typeface="Arial" pitchFamily="34" charset="0"/>
              </a:rPr>
              <a:t>Course		: </a:t>
            </a:r>
            <a:r>
              <a:rPr lang="en-US" sz="2400" dirty="0" smtClean="0"/>
              <a:t>EN</a:t>
            </a:r>
            <a:r>
              <a:rPr lang="id-ID" sz="2400" dirty="0" smtClean="0"/>
              <a:t>TR6003</a:t>
            </a:r>
            <a:r>
              <a:rPr lang="en-US" sz="2400" dirty="0" smtClean="0">
                <a:cs typeface="Arial" pitchFamily="34" charset="0"/>
              </a:rPr>
              <a:t> – Entrepreneurship 1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4176" y="47489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600" dirty="0" smtClean="0">
                <a:latin typeface="Eras Demi ITC" pitchFamily="34" charset="0"/>
              </a:rPr>
              <a:t>Session </a:t>
            </a:r>
            <a:r>
              <a:rPr lang="id-ID" sz="3600" dirty="0" smtClean="0">
                <a:latin typeface="Eras Demi ITC" pitchFamily="34" charset="0"/>
              </a:rPr>
              <a:t>12</a:t>
            </a:r>
            <a:endParaRPr lang="id-ID" sz="3600" dirty="0">
              <a:latin typeface="Eras Demi ITC" pitchFamily="34" charset="0"/>
            </a:endParaRPr>
          </a:p>
          <a:p>
            <a:pPr algn="ctr"/>
            <a:r>
              <a:rPr lang="id-ID" sz="3600" dirty="0" smtClean="0">
                <a:latin typeface="Eras Demi ITC" pitchFamily="34" charset="0"/>
              </a:rPr>
              <a:t>F2F</a:t>
            </a:r>
            <a:endParaRPr lang="en-AU" sz="3600" dirty="0" smtClean="0">
              <a:latin typeface="Eras Demi IT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9506" y="2165592"/>
            <a:ext cx="425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 smtClean="0">
                <a:cs typeface="Arial" pitchFamily="34" charset="0"/>
              </a:rPr>
              <a:t>Year		: September 201</a:t>
            </a:r>
            <a:r>
              <a:rPr lang="id-ID" sz="2400" dirty="0" smtClean="0">
                <a:cs typeface="Arial" pitchFamily="34" charset="0"/>
              </a:rPr>
              <a:t>7</a:t>
            </a:r>
            <a:endParaRPr lang="en-US" sz="2400" dirty="0"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5000" y="3962400"/>
            <a:ext cx="3022368" cy="2933861"/>
            <a:chOff x="5486400" y="3294751"/>
            <a:chExt cx="3641684" cy="353504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3294751"/>
              <a:ext cx="1800109" cy="18001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587" y="3572295"/>
              <a:ext cx="3257497" cy="32574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Cemen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3709012"/>
              <a:ext cx="2749069" cy="206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9822" y="8382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1" y="20574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Alexander O, Yves P, Greg B, and Alan S (2014), Value Proposition Design. John Wiley &amp; Co, New Jersey. ISBN: 978-1-118-96805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017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7065714" cy="792088"/>
          </a:xfrm>
        </p:spPr>
        <p:txBody>
          <a:bodyPr>
            <a:noAutofit/>
          </a:bodyPr>
          <a:lstStyle/>
          <a:p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LO 3: Assess the Value Proposition of the Created Business Idea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5267" y="961698"/>
            <a:ext cx="376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705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3648" y="2059394"/>
            <a:ext cx="66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Aligning Value Proposition to Business Model Process</a:t>
            </a:r>
            <a:endParaRPr lang="id-ID" dirty="0"/>
          </a:p>
          <a:p>
            <a:pPr marL="285750" indent="-285750">
              <a:buFontTx/>
              <a:buChar char="-"/>
            </a:pPr>
            <a:r>
              <a:rPr lang="id-ID" dirty="0" smtClean="0"/>
              <a:t>Assessing the Business Model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2241" y="903938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 Topics</a:t>
            </a:r>
            <a:endParaRPr lang="id-ID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Aligning Value </a:t>
            </a: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Proposition to </a:t>
            </a:r>
            <a:r>
              <a:rPr lang="id-ID" sz="2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Business Model Process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029200" y="762000"/>
            <a:ext cx="3563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Value Proposition</a:t>
            </a:r>
          </a:p>
          <a:p>
            <a:pPr algn="r"/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Business Model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0200" y="2133600"/>
            <a:ext cx="662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The objective of this part is:</a:t>
            </a:r>
          </a:p>
          <a:p>
            <a:r>
              <a:rPr lang="id-ID" dirty="0" smtClean="0"/>
              <a:t>To practice how to connect the value proposition and business model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1600199" y="3191470"/>
            <a:ext cx="662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This action consists of two phase, Phase A, Design the Full Business Model, and Part B, Revisiting the Value Proposition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09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4400" y="540603"/>
            <a:ext cx="4139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400" b="1" dirty="0" smtClean="0"/>
              <a:t>Part A:</a:t>
            </a:r>
          </a:p>
          <a:p>
            <a:pPr algn="r"/>
            <a:r>
              <a:rPr lang="id-ID" sz="2400" b="1" dirty="0" smtClean="0"/>
              <a:t>Design the Full Business Model</a:t>
            </a:r>
            <a:endParaRPr lang="id-ID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914400"/>
            <a:ext cx="5715000" cy="5715000"/>
            <a:chOff x="1143000" y="1219200"/>
            <a:chExt cx="5562600" cy="5562600"/>
          </a:xfrm>
        </p:grpSpPr>
        <p:pic>
          <p:nvPicPr>
            <p:cNvPr id="18434" name="Picture 2" descr="Hasil gambar untuk Business Model Canvas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219200"/>
              <a:ext cx="5562600" cy="556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6" name="Picture 4" descr="Hasil gambar untuk value proposition icon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617" y="2595633"/>
              <a:ext cx="635365" cy="70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Hasil gambar untuk value proposition canvas icon transparen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2439632"/>
              <a:ext cx="662390" cy="662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352800" y="3420070"/>
              <a:ext cx="1143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 smtClean="0"/>
                <a:t>Your Business Idea</a:t>
              </a:r>
              <a:endParaRPr lang="id-ID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6400" y="3276600"/>
              <a:ext cx="773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b="1" dirty="0" smtClean="0"/>
                <a:t>Your Business Idea</a:t>
              </a:r>
              <a:endParaRPr lang="id-ID" sz="12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0" y="1745133"/>
            <a:ext cx="2767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A1: Frontstage</a:t>
            </a:r>
          </a:p>
          <a:p>
            <a:r>
              <a:rPr lang="id-ID" dirty="0" smtClean="0"/>
              <a:t>Prototype a revenue model, select distribution, channels and define the relationships that could be adopted with customers.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77904"/>
            <a:ext cx="2767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A2: Backstage</a:t>
            </a:r>
          </a:p>
          <a:p>
            <a:r>
              <a:rPr lang="id-ID" dirty="0" smtClean="0"/>
              <a:t>Add the Key Resources, Key Activities, and Partners required for the model to work and use that to estimate the cost structure.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892792" y="5232230"/>
            <a:ext cx="505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A3: Assessment</a:t>
            </a:r>
          </a:p>
          <a:p>
            <a:r>
              <a:rPr lang="id-ID" dirty="0" smtClean="0"/>
              <a:t>Assess your prototype and detect possible weaknesses of the business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46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8089" y="540603"/>
            <a:ext cx="4245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400" b="1" dirty="0" smtClean="0"/>
              <a:t>Part B:</a:t>
            </a:r>
          </a:p>
          <a:p>
            <a:pPr algn="r"/>
            <a:r>
              <a:rPr lang="id-ID" sz="2400" b="1" dirty="0" smtClean="0"/>
              <a:t>Revisiting the Value Proposition</a:t>
            </a:r>
            <a:endParaRPr lang="id-ID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75" y="3896824"/>
            <a:ext cx="4991100" cy="235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hevron 2"/>
          <p:cNvSpPr/>
          <p:nvPr/>
        </p:nvSpPr>
        <p:spPr>
          <a:xfrm>
            <a:off x="1981200" y="1828800"/>
            <a:ext cx="533400" cy="506104"/>
          </a:xfrm>
          <a:prstGeom prst="chevr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55344" y="1676400"/>
            <a:ext cx="990600" cy="2419714"/>
            <a:chOff x="955344" y="1676400"/>
            <a:chExt cx="990600" cy="2419714"/>
          </a:xfrm>
        </p:grpSpPr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676400"/>
              <a:ext cx="802294" cy="795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55344" y="2526454"/>
              <a:ext cx="990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b="1" dirty="0" smtClean="0"/>
                <a:t>B1: </a:t>
              </a:r>
            </a:p>
            <a:p>
              <a:r>
                <a:rPr lang="id-ID" sz="1200" b="1" dirty="0" smtClean="0"/>
                <a:t>New VP?</a:t>
              </a:r>
            </a:p>
            <a:p>
              <a:r>
                <a:rPr lang="id-ID" sz="1200" dirty="0" smtClean="0"/>
                <a:t>Could there be another radically different VP for the same technology?</a:t>
              </a:r>
              <a:endParaRPr lang="id-ID" sz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9625" y="1608035"/>
            <a:ext cx="1434175" cy="2552425"/>
            <a:chOff x="2299625" y="1608035"/>
            <a:chExt cx="1434175" cy="2552425"/>
          </a:xfrm>
        </p:grpSpPr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1608035"/>
              <a:ext cx="929350" cy="932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299625" y="2590800"/>
              <a:ext cx="14341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b="1" dirty="0" smtClean="0"/>
                <a:t>B2: </a:t>
              </a:r>
            </a:p>
            <a:p>
              <a:r>
                <a:rPr lang="id-ID" sz="1200" b="1" dirty="0" smtClean="0"/>
                <a:t>New Segment?</a:t>
              </a:r>
            </a:p>
            <a:p>
              <a:r>
                <a:rPr lang="id-ID" sz="1200" dirty="0" smtClean="0"/>
                <a:t>Will you keep the same CS, or shift to an entirely different, perhaps larger market segment?</a:t>
              </a:r>
              <a:endParaRPr lang="id-ID" sz="1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50326" y="1457741"/>
            <a:ext cx="1748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/>
              <a:t>B3: </a:t>
            </a:r>
          </a:p>
          <a:p>
            <a:r>
              <a:rPr lang="id-ID" sz="1200" b="1" dirty="0" smtClean="0"/>
              <a:t>Refine or Clear Your Profile?</a:t>
            </a:r>
          </a:p>
          <a:p>
            <a:r>
              <a:rPr lang="id-ID" sz="1200" dirty="0" smtClean="0"/>
              <a:t>Could you refine your Customer Profile. Or do you need to describe an entirely new one because you switched customer segments?</a:t>
            </a:r>
            <a:endParaRPr lang="id-ID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96200" y="3212067"/>
            <a:ext cx="0" cy="6847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1556958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/>
              <a:t>B4: </a:t>
            </a:r>
          </a:p>
          <a:p>
            <a:r>
              <a:rPr lang="id-ID" sz="1200" b="1" dirty="0" smtClean="0"/>
              <a:t>Change or Clear Your Benefits?</a:t>
            </a:r>
          </a:p>
          <a:p>
            <a:r>
              <a:rPr lang="id-ID" sz="1200" dirty="0" smtClean="0"/>
              <a:t>Do you need to change or clear the benefits your value proposition created because the customer profile changed?</a:t>
            </a:r>
            <a:endParaRPr lang="id-ID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43400" y="3364467"/>
            <a:ext cx="0" cy="17081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54555" y="1649291"/>
            <a:ext cx="16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/>
              <a:t>B5: </a:t>
            </a:r>
          </a:p>
          <a:p>
            <a:r>
              <a:rPr lang="id-ID" sz="1200" b="1" dirty="0" smtClean="0"/>
              <a:t>Got Fit?</a:t>
            </a:r>
          </a:p>
          <a:p>
            <a:r>
              <a:rPr lang="id-ID" sz="1200" dirty="0" smtClean="0"/>
              <a:t>Do you have fit between your new customer profile and the newly designed value propositions?</a:t>
            </a:r>
            <a:endParaRPr lang="id-ID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54655" y="3022088"/>
            <a:ext cx="0" cy="874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 rot="5400000">
            <a:off x="2667000" y="4204648"/>
            <a:ext cx="533400" cy="506104"/>
          </a:xfrm>
          <a:prstGeom prst="chevr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3276600" y="4572000"/>
            <a:ext cx="533400" cy="506104"/>
          </a:xfrm>
          <a:prstGeom prst="chevr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Assessing </a:t>
            </a:r>
            <a:b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Business Model Design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0" descr="Gambar terka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AutoShape 22" descr="Gambar terka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AutoShape 24" descr="Gambar terkai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5059742" y="609600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 Questions to Assess</a:t>
            </a:r>
          </a:p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Business Model Design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7801" y="19812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b="1" dirty="0" smtClean="0"/>
              <a:t>Switching Costs </a:t>
            </a:r>
            <a:r>
              <a:rPr lang="id-ID" dirty="0" smtClean="0"/>
              <a:t>– How easy or difficult is it for the customers to switch to another company?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Recurring Revenues </a:t>
            </a:r>
            <a:r>
              <a:rPr lang="id-ID" dirty="0" smtClean="0"/>
              <a:t>– Is every sale a new effort or will t result in quasi-guaranteed follow-up revenues and purchases?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Earning vs Spending </a:t>
            </a:r>
            <a:r>
              <a:rPr lang="id-ID" dirty="0" smtClean="0"/>
              <a:t>– Are your earning revenues before you are incurring costs?</a:t>
            </a:r>
            <a:r>
              <a:rPr lang="id-ID" b="1" dirty="0" smtClean="0"/>
              <a:t> 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Game-Changing Cost Structure </a:t>
            </a:r>
            <a:r>
              <a:rPr lang="id-ID" dirty="0" smtClean="0"/>
              <a:t>– Is your cost structure substantially different and better than those of your competitors?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Others Who Dp the Work </a:t>
            </a:r>
            <a:r>
              <a:rPr lang="id-ID" dirty="0" smtClean="0"/>
              <a:t>– How much does your business model get customers or third parties to create value for you for free?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Scalability </a:t>
            </a:r>
            <a:r>
              <a:rPr lang="id-ID" dirty="0" smtClean="0"/>
              <a:t>– How easily can you grow without facing roadblocks – such as infrastructure, customer support, and hiring?)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Protection from Competition </a:t>
            </a:r>
            <a:r>
              <a:rPr lang="id-ID" dirty="0" smtClean="0"/>
              <a:t>– How much is your business model protecting you from your competition?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4902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4106</TotalTime>
  <Words>476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 PPT 2015</vt:lpstr>
      <vt:lpstr>PowerPoint Presentation</vt:lpstr>
      <vt:lpstr>LO 3: Assess the Value Proposition of the Created Business Idea</vt:lpstr>
      <vt:lpstr>PowerPoint Presentation</vt:lpstr>
      <vt:lpstr> Aligning Value Proposition to Business Model Process</vt:lpstr>
      <vt:lpstr>PowerPoint Presentation</vt:lpstr>
      <vt:lpstr>PowerPoint Presentation</vt:lpstr>
      <vt:lpstr>PowerPoint Presentation</vt:lpstr>
      <vt:lpstr>Assessing  the Business Model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FC</cp:lastModifiedBy>
  <cp:revision>189</cp:revision>
  <dcterms:created xsi:type="dcterms:W3CDTF">2015-05-04T03:33:03Z</dcterms:created>
  <dcterms:modified xsi:type="dcterms:W3CDTF">2017-12-10T08:26:02Z</dcterms:modified>
</cp:coreProperties>
</file>