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4" r:id="rId4"/>
    <p:sldId id="265" r:id="rId5"/>
    <p:sldId id="263" r:id="rId6"/>
    <p:sldId id="266" r:id="rId7"/>
    <p:sldId id="278" r:id="rId8"/>
    <p:sldId id="272" r:id="rId9"/>
    <p:sldId id="273" r:id="rId10"/>
    <p:sldId id="274" r:id="rId11"/>
    <p:sldId id="275" r:id="rId12"/>
    <p:sldId id="276" r:id="rId13"/>
    <p:sldId id="277" r:id="rId14"/>
    <p:sldId id="267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58"/>
            <p14:sldId id="264"/>
            <p14:sldId id="265"/>
            <p14:sldId id="263"/>
            <p14:sldId id="266"/>
            <p14:sldId id="278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REFERENCE" id="{82098E28-DACF-4424-86A1-E861B2DCC6FF}">
          <p14:sldIdLst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EB8F15"/>
    <a:srgbClr val="008FD5"/>
    <a:srgbClr val="F7F7F7"/>
    <a:srgbClr val="558FD5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2724" autoAdjust="0"/>
  </p:normalViewPr>
  <p:slideViewPr>
    <p:cSldViewPr>
      <p:cViewPr>
        <p:scale>
          <a:sx n="75" d="100"/>
          <a:sy n="75" d="100"/>
        </p:scale>
        <p:origin x="6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47AD-4C68-40F0-A7FE-7B388326E828}" type="datetimeFigureOut">
              <a:rPr lang="id-ID" smtClean="0"/>
              <a:t>10/12/2017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3A927-6C38-4632-942C-2C21A01C7D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395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524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dtools.com/pages/article/newCS_92.htm" TargetMode="External"/><Relationship Id="rId2" Type="http://schemas.openxmlformats.org/officeDocument/2006/relationships/hyperlink" Target="https://www.mindtools.com/pages/article/newCDV_96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age.co/11-design-tips-beautiful-presentations/" TargetMode="External"/><Relationship Id="rId2" Type="http://schemas.openxmlformats.org/officeDocument/2006/relationships/hyperlink" Target="https://www.inc.com/geoffrey-james/how-to-fix-your-presentations-21-tip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ndtools.com/pages/article/essential-negotiation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45794" y="3436928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id-ID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11990" y="3572297"/>
            <a:ext cx="1907596" cy="1042375"/>
            <a:chOff x="3804379" y="5085184"/>
            <a:chExt cx="1907596" cy="1042375"/>
          </a:xfrm>
        </p:grpSpPr>
        <p:sp>
          <p:nvSpPr>
            <p:cNvPr id="12" name="TextBox 11"/>
            <p:cNvSpPr txBox="1"/>
            <p:nvPr/>
          </p:nvSpPr>
          <p:spPr>
            <a:xfrm>
              <a:off x="5527245" y="5085184"/>
              <a:ext cx="184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sz="3200" dirty="0">
                <a:latin typeface="Eras Demi ITC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4379" y="554278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3200" dirty="0">
                <a:latin typeface="Eras Demi ITC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11311" y="3278431"/>
            <a:ext cx="4894289" cy="785569"/>
            <a:chOff x="1984236" y="3602335"/>
            <a:chExt cx="4894289" cy="785569"/>
          </a:xfrm>
        </p:grpSpPr>
        <p:sp>
          <p:nvSpPr>
            <p:cNvPr id="8" name="TextBox 7"/>
            <p:cNvSpPr txBox="1"/>
            <p:nvPr/>
          </p:nvSpPr>
          <p:spPr>
            <a:xfrm>
              <a:off x="1984236" y="3602335"/>
              <a:ext cx="4894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id-ID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Presentation &amp; Negotiation</a:t>
              </a:r>
              <a:endParaRPr lang="id-ID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49513" y="3926239"/>
              <a:ext cx="35718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id-ID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Class Workshop (S)</a:t>
              </a:r>
              <a:endParaRPr lang="id-ID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763688" y="1844824"/>
            <a:ext cx="849788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>
                <a:cs typeface="Arial" pitchFamily="34" charset="0"/>
              </a:rPr>
              <a:t>Course		: </a:t>
            </a:r>
            <a:r>
              <a:rPr lang="en-US" sz="2400" dirty="0" smtClean="0"/>
              <a:t>EN</a:t>
            </a:r>
            <a:r>
              <a:rPr lang="id-ID" sz="2400" dirty="0" smtClean="0"/>
              <a:t>TR6003</a:t>
            </a:r>
            <a:r>
              <a:rPr lang="en-US" sz="2400" dirty="0" smtClean="0">
                <a:cs typeface="Arial" pitchFamily="34" charset="0"/>
              </a:rPr>
              <a:t> – Entrepreneurship 1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79506" y="2165592"/>
            <a:ext cx="4250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 smtClean="0">
                <a:cs typeface="Arial" pitchFamily="34" charset="0"/>
              </a:rPr>
              <a:t>Year		: September 201</a:t>
            </a:r>
            <a:r>
              <a:rPr lang="id-ID" sz="2400" dirty="0" smtClean="0">
                <a:cs typeface="Arial" pitchFamily="34" charset="0"/>
              </a:rPr>
              <a:t>7</a:t>
            </a:r>
            <a:endParaRPr lang="en-US" sz="2400" dirty="0"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52600" y="5029200"/>
            <a:ext cx="4572000" cy="872358"/>
            <a:chOff x="1440632" y="4614672"/>
            <a:chExt cx="4572000" cy="872358"/>
          </a:xfrm>
        </p:grpSpPr>
        <p:sp>
          <p:nvSpPr>
            <p:cNvPr id="15" name="Rectangle 14"/>
            <p:cNvSpPr/>
            <p:nvPr/>
          </p:nvSpPr>
          <p:spPr>
            <a:xfrm>
              <a:off x="1440632" y="4614672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AU" sz="2800" dirty="0" smtClean="0">
                  <a:latin typeface="Eras Demi ITC" pitchFamily="34" charset="0"/>
                </a:rPr>
                <a:t>Session</a:t>
              </a:r>
              <a:r>
                <a:rPr lang="en-AU" sz="3600" dirty="0" smtClean="0">
                  <a:latin typeface="Eras Demi ITC" pitchFamily="34" charset="0"/>
                </a:rPr>
                <a:t> </a:t>
              </a:r>
              <a:r>
                <a:rPr lang="id-ID" sz="3600" dirty="0" smtClean="0">
                  <a:latin typeface="Eras Demi ITC" pitchFamily="34" charset="0"/>
                </a:rPr>
                <a:t>7</a:t>
              </a:r>
              <a:endParaRPr lang="en-AU" sz="3600" dirty="0" smtClean="0">
                <a:latin typeface="Eras Demi ITC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3166983" y="5003745"/>
              <a:ext cx="902811" cy="4832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3200" dirty="0">
                  <a:latin typeface="Eras Demi ITC" pitchFamily="34" charset="0"/>
                </a:rPr>
                <a:t>F2F</a:t>
              </a:r>
              <a:endParaRPr lang="en-US" sz="3200" dirty="0">
                <a:latin typeface="Eras Demi ITC" pitchFamily="34" charset="0"/>
              </a:endParaRPr>
            </a:p>
          </p:txBody>
        </p:sp>
      </p:grpSp>
      <p:pic>
        <p:nvPicPr>
          <p:cNvPr id="1026" name="Picture 2" descr="Hasil gambar untuk negotiation icon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43692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26966" y="762000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is Negotiation?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1676400"/>
            <a:ext cx="6629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id-ID" i="1" dirty="0" smtClean="0"/>
              <a:t>“</a:t>
            </a:r>
            <a:r>
              <a:rPr lang="en-US" i="1" dirty="0" smtClean="0"/>
              <a:t>You </a:t>
            </a:r>
            <a:r>
              <a:rPr lang="en-US" i="1" dirty="0"/>
              <a:t>have negotiated successfully when you navigate through, or prevent, conflict, achieve an acceptable solution to a mutual problem, and agree follow-up actions that both sides are willing to implement. Ideally, you will achieve your own goals as a result, but often you will have to compromise</a:t>
            </a:r>
            <a:r>
              <a:rPr lang="en-US" i="1" dirty="0" smtClean="0"/>
              <a:t>.</a:t>
            </a:r>
            <a:r>
              <a:rPr lang="id-ID" i="1" dirty="0" smtClean="0"/>
              <a:t>”</a:t>
            </a:r>
          </a:p>
          <a:p>
            <a:pPr algn="ctr" fontAlgn="base"/>
            <a:endParaRPr lang="id-ID" i="1" dirty="0"/>
          </a:p>
          <a:p>
            <a:pPr fontAlgn="base"/>
            <a:endParaRPr lang="id-ID" dirty="0" smtClean="0"/>
          </a:p>
          <a:p>
            <a:pPr fontAlgn="base"/>
            <a:r>
              <a:rPr lang="en-US" dirty="0"/>
              <a:t>An important point to remember is that negotiation isn't limited to "big decisions." Whether you're discussing a potential </a:t>
            </a:r>
            <a:r>
              <a:rPr lang="en-US" b="1" dirty="0">
                <a:hlinkClick r:id="rId2"/>
              </a:rPr>
              <a:t>pay raise</a:t>
            </a:r>
            <a:r>
              <a:rPr lang="en-US" dirty="0"/>
              <a:t> </a:t>
            </a:r>
            <a:r>
              <a:rPr lang="en-US" dirty="0"/>
              <a:t> for a team member, </a:t>
            </a:r>
            <a:r>
              <a:rPr lang="en-US" b="1" dirty="0">
                <a:hlinkClick r:id="rId3"/>
              </a:rPr>
              <a:t>saying "no"</a:t>
            </a:r>
            <a:r>
              <a:rPr lang="en-US" dirty="0"/>
              <a:t> </a:t>
            </a:r>
            <a:r>
              <a:rPr lang="en-US" dirty="0"/>
              <a:t> to a task from a co-worker, or even choosing a Friday-night takeout with the family, you can use negotiation skills several times a day, for challenges large and small.</a:t>
            </a:r>
          </a:p>
        </p:txBody>
      </p:sp>
    </p:spTree>
    <p:extLst>
      <p:ext uri="{BB962C8B-B14F-4D97-AF65-F5344CB8AC3E}">
        <p14:creationId xmlns:p14="http://schemas.microsoft.com/office/powerpoint/2010/main" val="424024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3038" y="762000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Negotiation:</a:t>
            </a:r>
          </a:p>
          <a:p>
            <a:pPr algn="r"/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Preparation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676400"/>
            <a:ext cx="7239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id-ID" sz="1600" b="1" i="1" dirty="0" smtClean="0"/>
              <a:t>Things that should be prepared are:</a:t>
            </a:r>
            <a:endParaRPr lang="en-US" sz="1600" b="1" i="1" dirty="0"/>
          </a:p>
          <a:p>
            <a:pPr fontAlgn="base"/>
            <a:r>
              <a:rPr lang="en-US" sz="1600" b="1" dirty="0"/>
              <a:t>Goals</a:t>
            </a:r>
            <a:r>
              <a:rPr lang="en-US" sz="1600" dirty="0"/>
              <a:t> – what are you trying to achieve during the negotiation? And what do you think the other person's goals are?</a:t>
            </a:r>
          </a:p>
          <a:p>
            <a:pPr fontAlgn="base"/>
            <a:r>
              <a:rPr lang="en-US" sz="1600" b="1" dirty="0"/>
              <a:t>Trades</a:t>
            </a:r>
            <a:r>
              <a:rPr lang="en-US" sz="1600" dirty="0"/>
              <a:t> – what might you be able to give away or ask for? What can the other party offer you?</a:t>
            </a:r>
          </a:p>
          <a:p>
            <a:pPr fontAlgn="base"/>
            <a:r>
              <a:rPr lang="en-US" sz="1600" b="1" dirty="0"/>
              <a:t>Alternatives</a:t>
            </a:r>
            <a:r>
              <a:rPr lang="en-US" sz="1600" dirty="0"/>
              <a:t> – if you really can't achieve your goals, what would be your best alternative to a negotiated agreement (BATNA)? Your position will be more secure if you have a number of options, so it's worth putting a lot of time into this.</a:t>
            </a:r>
          </a:p>
          <a:p>
            <a:pPr fontAlgn="base"/>
            <a:r>
              <a:rPr lang="en-US" sz="1600" b="1" dirty="0"/>
              <a:t>Relationships</a:t>
            </a:r>
            <a:r>
              <a:rPr lang="en-US" sz="1600" dirty="0"/>
              <a:t> – how have negotiations with the other party worked out in the past? What kind of relationship do you want with him in the future?</a:t>
            </a:r>
          </a:p>
          <a:p>
            <a:pPr fontAlgn="base"/>
            <a:r>
              <a:rPr lang="en-US" sz="1600" b="1" dirty="0"/>
              <a:t>Expected outcomes</a:t>
            </a:r>
            <a:r>
              <a:rPr lang="en-US" sz="1600" dirty="0"/>
              <a:t> – what precedents have been set? Based on those and on your current knowledge, what seems to be the most likely outcome?</a:t>
            </a:r>
          </a:p>
          <a:p>
            <a:pPr fontAlgn="base"/>
            <a:r>
              <a:rPr lang="en-US" sz="1600" b="1" dirty="0"/>
              <a:t>Consequences</a:t>
            </a:r>
            <a:r>
              <a:rPr lang="en-US" sz="1600" dirty="0"/>
              <a:t> – is this a big, one-off deal or one of many small negotiations? What do you and the other party stand to gain or lose?</a:t>
            </a:r>
          </a:p>
          <a:p>
            <a:pPr fontAlgn="base"/>
            <a:r>
              <a:rPr lang="en-US" sz="1600" b="1" dirty="0"/>
              <a:t>Power</a:t>
            </a:r>
            <a:r>
              <a:rPr lang="en-US" sz="1600" dirty="0"/>
              <a:t> – who holds the power? How will this affect the negotiation?</a:t>
            </a:r>
          </a:p>
          <a:p>
            <a:pPr fontAlgn="base"/>
            <a:r>
              <a:rPr lang="en-US" sz="1600" b="1" dirty="0"/>
              <a:t>Solutions</a:t>
            </a:r>
            <a:r>
              <a:rPr lang="en-US" sz="1600" dirty="0"/>
              <a:t> – what do you now consider to be a fair outcome?</a:t>
            </a:r>
          </a:p>
        </p:txBody>
      </p:sp>
    </p:spTree>
    <p:extLst>
      <p:ext uri="{BB962C8B-B14F-4D97-AF65-F5344CB8AC3E}">
        <p14:creationId xmlns:p14="http://schemas.microsoft.com/office/powerpoint/2010/main" val="33954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3038" y="762000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Negotiation:</a:t>
            </a:r>
          </a:p>
          <a:p>
            <a:pPr algn="r"/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Negotiate!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73300" y="23622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id-ID" b="1" i="1" dirty="0" smtClean="0"/>
              <a:t>TIPS in the NEGOTIATION PROCESS</a:t>
            </a:r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US" dirty="0" smtClean="0"/>
              <a:t>Treat </a:t>
            </a:r>
            <a:r>
              <a:rPr lang="en-US" dirty="0"/>
              <a:t>the other person with respect.</a:t>
            </a:r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US" dirty="0"/>
              <a:t>Separate the person from the problem.</a:t>
            </a:r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US" dirty="0"/>
              <a:t>Understand her point of view.</a:t>
            </a:r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US" dirty="0"/>
              <a:t>Listen first, talk second.</a:t>
            </a:r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US" dirty="0"/>
              <a:t>Stick to the facts.</a:t>
            </a:r>
          </a:p>
          <a:p>
            <a:pPr marL="285750" indent="-285750" fontAlgn="base">
              <a:buFont typeface="Wingdings" pitchFamily="2" charset="2"/>
              <a:buChar char="ü"/>
            </a:pPr>
            <a:r>
              <a:rPr lang="en-US" dirty="0"/>
              <a:t>Explore options together.</a:t>
            </a:r>
          </a:p>
        </p:txBody>
      </p:sp>
    </p:spTree>
    <p:extLst>
      <p:ext uri="{BB962C8B-B14F-4D97-AF65-F5344CB8AC3E}">
        <p14:creationId xmlns:p14="http://schemas.microsoft.com/office/powerpoint/2010/main" val="23695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3038" y="762000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Negotiation:</a:t>
            </a:r>
          </a:p>
          <a:p>
            <a:pPr algn="r"/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Negotiate!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1" y="1752600"/>
            <a:ext cx="72555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When you're negotiating with someone who you'll likely continue to deal with and whose opinion of you matters, you'll both want to be open and fair. Try to achieve a win-win result by being as creative as you can about all aspects of the issue being discussed.</a:t>
            </a:r>
          </a:p>
          <a:p>
            <a:pPr fontAlgn="base"/>
            <a:endParaRPr lang="id-ID" dirty="0" smtClean="0"/>
          </a:p>
          <a:p>
            <a:pPr fontAlgn="base"/>
            <a:r>
              <a:rPr lang="en-US" dirty="0" smtClean="0"/>
              <a:t>For </a:t>
            </a:r>
            <a:r>
              <a:rPr lang="en-US" dirty="0"/>
              <a:t>example, you could:</a:t>
            </a:r>
          </a:p>
          <a:p>
            <a:pPr fontAlgn="base"/>
            <a:r>
              <a:rPr lang="en-US" b="1" i="1" dirty="0"/>
              <a:t>"Expand the pie" </a:t>
            </a:r>
            <a:r>
              <a:rPr lang="en-US" dirty="0"/>
              <a:t>– change what's on offer to accommodate both parties.</a:t>
            </a:r>
          </a:p>
          <a:p>
            <a:pPr fontAlgn="base"/>
            <a:r>
              <a:rPr lang="en-US" b="1" i="1" dirty="0"/>
              <a:t>Suggest alternative solutions </a:t>
            </a:r>
            <a:r>
              <a:rPr lang="en-US" dirty="0"/>
              <a:t>– offer something in place of what's being asked for.</a:t>
            </a:r>
          </a:p>
          <a:p>
            <a:pPr fontAlgn="base"/>
            <a:r>
              <a:rPr lang="en-US" b="1" i="1" dirty="0"/>
              <a:t>Trade favors </a:t>
            </a:r>
            <a:r>
              <a:rPr lang="en-US" dirty="0"/>
              <a:t>– agree between you which priorities to honor for one another.</a:t>
            </a:r>
          </a:p>
          <a:p>
            <a:pPr fontAlgn="base"/>
            <a:r>
              <a:rPr lang="en-US" b="1" i="1" dirty="0"/>
              <a:t>Offer compensation </a:t>
            </a:r>
            <a:r>
              <a:rPr lang="en-US" dirty="0"/>
              <a:t>– recognize a demand that's been given up.</a:t>
            </a:r>
          </a:p>
          <a:p>
            <a:pPr fontAlgn="base"/>
            <a:r>
              <a:rPr lang="en-US" b="1" i="1" dirty="0"/>
              <a:t>Make it easy for the other party to act in the way that you'd like </a:t>
            </a:r>
            <a:r>
              <a:rPr lang="en-US" dirty="0"/>
              <a:t>– remove practical barriers or subsidize the cost.</a:t>
            </a:r>
          </a:p>
        </p:txBody>
      </p:sp>
    </p:spTree>
    <p:extLst>
      <p:ext uri="{BB962C8B-B14F-4D97-AF65-F5344CB8AC3E}">
        <p14:creationId xmlns:p14="http://schemas.microsoft.com/office/powerpoint/2010/main" val="39125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981200"/>
            <a:ext cx="6705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hlinkClick r:id="rId2"/>
              </a:rPr>
              <a:t>https://</a:t>
            </a:r>
            <a:r>
              <a:rPr lang="id-ID" dirty="0" smtClean="0">
                <a:hlinkClick r:id="rId2"/>
              </a:rPr>
              <a:t>www.inc.com/geoffrey-james/how-to-fix-your-presentations-21-tips.html</a:t>
            </a:r>
            <a:endParaRPr lang="id-ID" dirty="0" smtClean="0"/>
          </a:p>
          <a:p>
            <a:endParaRPr lang="id-ID" dirty="0"/>
          </a:p>
          <a:p>
            <a:r>
              <a:rPr lang="id-ID" dirty="0">
                <a:hlinkClick r:id="rId3"/>
              </a:rPr>
              <a:t>https://visage.co/11-design-tips-beautiful-presentations</a:t>
            </a:r>
            <a:r>
              <a:rPr lang="id-ID" dirty="0" smtClean="0">
                <a:hlinkClick r:id="rId3"/>
              </a:rPr>
              <a:t>/</a:t>
            </a:r>
            <a:endParaRPr lang="id-ID" dirty="0" smtClean="0"/>
          </a:p>
          <a:p>
            <a:endParaRPr lang="id-ID" dirty="0"/>
          </a:p>
          <a:p>
            <a:r>
              <a:rPr lang="id-ID" dirty="0">
                <a:hlinkClick r:id="rId4"/>
              </a:rPr>
              <a:t>https://</a:t>
            </a:r>
            <a:r>
              <a:rPr lang="id-ID" dirty="0" smtClean="0">
                <a:hlinkClick r:id="rId4"/>
              </a:rPr>
              <a:t>www.mindtools.com/pages/article/essential-negotiation.htm</a:t>
            </a:r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6417962" y="114403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References 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2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43723" y="914400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Black" pitchFamily="34" charset="0"/>
              </a:rPr>
              <a:t>Learning Objectives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12900" y="2082800"/>
            <a:ext cx="683711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marL="723900" indent="-723900"/>
            <a:r>
              <a:rPr lang="en-US" sz="2000" b="0" dirty="0" smtClean="0">
                <a:solidFill>
                  <a:schemeClr val="tx1"/>
                </a:solidFill>
                <a:latin typeface="+mj-lt"/>
              </a:rPr>
              <a:t>LO </a:t>
            </a:r>
            <a:r>
              <a:rPr lang="id-ID" sz="2000" b="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sz="2000" b="0" dirty="0" smtClean="0">
                <a:solidFill>
                  <a:schemeClr val="tx1"/>
                </a:solidFill>
                <a:latin typeface="+mj-lt"/>
              </a:rPr>
              <a:t> : </a:t>
            </a:r>
            <a:r>
              <a:rPr lang="id-ID" sz="2000" b="0" dirty="0" smtClean="0">
                <a:solidFill>
                  <a:schemeClr val="tx1"/>
                </a:solidFill>
                <a:latin typeface="+mj-lt"/>
              </a:rPr>
              <a:t>Describe the value proposition of the created business idea</a:t>
            </a:r>
            <a:endParaRPr lang="id-ID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63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0" y="990600"/>
            <a:ext cx="2028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Arial Black" pitchFamily="34" charset="0"/>
              </a:rPr>
              <a:t>Sub Topics</a:t>
            </a:r>
            <a:endParaRPr lang="id-ID" sz="2400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9400" y="2895600"/>
            <a:ext cx="3827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id-ID" dirty="0" smtClean="0"/>
              <a:t>Workshop of Presentation Design </a:t>
            </a:r>
            <a:endParaRPr lang="id-ID" dirty="0" smtClean="0"/>
          </a:p>
          <a:p>
            <a:pPr marL="342900" indent="-342900">
              <a:buAutoNum type="arabicPeriod"/>
            </a:pPr>
            <a:r>
              <a:rPr lang="id-ID" dirty="0" smtClean="0"/>
              <a:t>Workshop of Effective Presentation</a:t>
            </a:r>
            <a:endParaRPr lang="id-ID" dirty="0" smtClean="0"/>
          </a:p>
          <a:p>
            <a:pPr marL="342900" indent="-342900">
              <a:buAutoNum type="arabicPeriod"/>
            </a:pPr>
            <a:r>
              <a:rPr lang="id-ID" dirty="0" smtClean="0"/>
              <a:t>Workshop of Negotiation Skill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6950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19672" y="2743200"/>
            <a:ext cx="7067128" cy="11430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d-ID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Workshop</a:t>
            </a:r>
            <a:br>
              <a:rPr lang="id-ID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id-ID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 </a:t>
            </a:r>
            <a:r>
              <a:rPr lang="id-ID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Presentation Design</a:t>
            </a:r>
            <a:endParaRPr lang="id-ID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33227" y="857934"/>
            <a:ext cx="420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Workshop Presentation Design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2362200"/>
            <a:ext cx="67316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Students are gathered in their group.</a:t>
            </a:r>
          </a:p>
          <a:p>
            <a:r>
              <a:rPr lang="id-ID" dirty="0" smtClean="0"/>
              <a:t>They would be given 15 minutes to create their Presentation of the Created Business Idea.</a:t>
            </a:r>
          </a:p>
          <a:p>
            <a:endParaRPr lang="id-ID" dirty="0"/>
          </a:p>
          <a:p>
            <a:r>
              <a:rPr lang="id-ID" dirty="0" smtClean="0"/>
              <a:t>The students should apply the terms that had been discussion in the previous meeting.</a:t>
            </a:r>
          </a:p>
        </p:txBody>
      </p:sp>
    </p:spTree>
    <p:extLst>
      <p:ext uri="{BB962C8B-B14F-4D97-AF65-F5344CB8AC3E}">
        <p14:creationId xmlns:p14="http://schemas.microsoft.com/office/powerpoint/2010/main" val="14695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19672" y="2743200"/>
            <a:ext cx="7067128" cy="1143000"/>
          </a:xfrm>
        </p:spPr>
        <p:txBody>
          <a:bodyPr/>
          <a:lstStyle/>
          <a:p>
            <a:r>
              <a:rPr lang="id-ID" b="0" dirty="0" smtClean="0">
                <a:solidFill>
                  <a:schemeClr val="tx1"/>
                </a:solidFill>
                <a:latin typeface="Arial Black" pitchFamily="34" charset="0"/>
              </a:rPr>
              <a:t>Workshop of </a:t>
            </a:r>
            <a:br>
              <a:rPr lang="id-ID" b="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id-ID" b="0" dirty="0" smtClean="0">
                <a:solidFill>
                  <a:schemeClr val="tx1"/>
                </a:solidFill>
                <a:latin typeface="Arial Black" pitchFamily="34" charset="0"/>
              </a:rPr>
              <a:t>Effective </a:t>
            </a:r>
            <a:r>
              <a:rPr lang="id-ID" b="0" dirty="0" smtClean="0">
                <a:solidFill>
                  <a:schemeClr val="tx1"/>
                </a:solidFill>
                <a:latin typeface="Arial Black" pitchFamily="34" charset="0"/>
              </a:rPr>
              <a:t>Presentation</a:t>
            </a:r>
            <a:endParaRPr lang="id-ID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6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33227" y="857934"/>
            <a:ext cx="420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Workshop Presentation Design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2362200"/>
            <a:ext cx="6731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Students are still gathered in their group.</a:t>
            </a:r>
          </a:p>
          <a:p>
            <a:r>
              <a:rPr lang="id-ID" dirty="0" smtClean="0"/>
              <a:t>They would have to present the created Presentation </a:t>
            </a:r>
          </a:p>
          <a:p>
            <a:r>
              <a:rPr lang="id-ID" dirty="0" smtClean="0"/>
              <a:t>in front of the class.</a:t>
            </a:r>
          </a:p>
          <a:p>
            <a:endParaRPr lang="id-ID" dirty="0"/>
          </a:p>
          <a:p>
            <a:r>
              <a:rPr lang="id-ID" dirty="0" smtClean="0"/>
              <a:t>Things to be assessed:</a:t>
            </a:r>
          </a:p>
          <a:p>
            <a:r>
              <a:rPr lang="id-ID" smtClean="0"/>
              <a:t>Capability in presenting, including the ability to understand the contents of the presentation itself.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65398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19672" y="2743200"/>
            <a:ext cx="7067128" cy="1143000"/>
          </a:xfrm>
        </p:spPr>
        <p:txBody>
          <a:bodyPr/>
          <a:lstStyle/>
          <a:p>
            <a:r>
              <a:rPr lang="id-ID" b="0" dirty="0" smtClean="0">
                <a:solidFill>
                  <a:schemeClr val="tx1"/>
                </a:solidFill>
                <a:latin typeface="Arial Black" pitchFamily="34" charset="0"/>
              </a:rPr>
              <a:t>Workshop Negotiation Skill</a:t>
            </a:r>
            <a:endParaRPr lang="id-ID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5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3" y="762000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Workshop Negotiation Skill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862078"/>
            <a:ext cx="6553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1" dirty="0" smtClean="0"/>
              <a:t>S</a:t>
            </a:r>
            <a:r>
              <a:rPr lang="id-ID" b="1" i="1" dirty="0" smtClean="0"/>
              <a:t>tudents are still in their groups.</a:t>
            </a:r>
          </a:p>
          <a:p>
            <a:pPr fontAlgn="base"/>
            <a:r>
              <a:rPr lang="id-ID" b="1" i="1" dirty="0" smtClean="0"/>
              <a:t>The lecturers given them a role play.</a:t>
            </a:r>
          </a:p>
          <a:p>
            <a:pPr fontAlgn="base"/>
            <a:endParaRPr lang="id-ID" b="1" i="1" dirty="0"/>
          </a:p>
          <a:p>
            <a:pPr fontAlgn="base"/>
            <a:r>
              <a:rPr lang="id-ID" b="1" i="1" dirty="0" smtClean="0"/>
              <a:t>Two groups  would have to face one to the other.</a:t>
            </a:r>
          </a:p>
          <a:p>
            <a:pPr fontAlgn="base"/>
            <a:r>
              <a:rPr lang="id-ID" b="1" i="1" dirty="0" smtClean="0"/>
              <a:t>One group act as investor, the other as the startup owner.</a:t>
            </a:r>
          </a:p>
          <a:p>
            <a:pPr fontAlgn="base"/>
            <a:r>
              <a:rPr lang="id-ID" b="1" i="1" dirty="0" smtClean="0"/>
              <a:t>The startup owner has already present the busines idea, </a:t>
            </a:r>
          </a:p>
          <a:p>
            <a:pPr fontAlgn="base"/>
            <a:r>
              <a:rPr lang="id-ID" b="1" i="1" dirty="0" smtClean="0"/>
              <a:t>And now its time to negotiate with the investor.</a:t>
            </a:r>
          </a:p>
          <a:p>
            <a:pPr fontAlgn="base"/>
            <a:endParaRPr lang="id-ID" b="1" i="1" dirty="0"/>
          </a:p>
          <a:p>
            <a:pPr fontAlgn="base"/>
            <a:r>
              <a:rPr lang="id-ID" b="1" i="1" dirty="0" smtClean="0"/>
              <a:t>Things to be assessed: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id-ID" b="1" i="1" dirty="0" smtClean="0"/>
              <a:t>Students ability to negotiate with the appropriate language and words. 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id-ID" b="1" i="1" dirty="0" smtClean="0"/>
              <a:t>Self-control and intonation.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7150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3600</TotalTime>
  <Words>503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Template PPT 2015</vt:lpstr>
      <vt:lpstr>PowerPoint Presentation</vt:lpstr>
      <vt:lpstr>PowerPoint Presentation</vt:lpstr>
      <vt:lpstr>PowerPoint Presentation</vt:lpstr>
      <vt:lpstr> Workshop of Presentation Design</vt:lpstr>
      <vt:lpstr>PowerPoint Presentation</vt:lpstr>
      <vt:lpstr>Workshop of  Effective Presentation</vt:lpstr>
      <vt:lpstr>PowerPoint Presentation</vt:lpstr>
      <vt:lpstr>Workshop Negotiation Skill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FC</cp:lastModifiedBy>
  <cp:revision>147</cp:revision>
  <dcterms:created xsi:type="dcterms:W3CDTF">2015-05-04T03:33:03Z</dcterms:created>
  <dcterms:modified xsi:type="dcterms:W3CDTF">2017-12-10T09:31:51Z</dcterms:modified>
</cp:coreProperties>
</file>