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1" r:id="rId6"/>
    <p:sldId id="292" r:id="rId7"/>
    <p:sldId id="293" r:id="rId8"/>
    <p:sldId id="286" r:id="rId9"/>
    <p:sldId id="262" r:id="rId10"/>
    <p:sldId id="260" r:id="rId11"/>
    <p:sldId id="268" r:id="rId12"/>
    <p:sldId id="287" r:id="rId13"/>
    <p:sldId id="261" r:id="rId14"/>
    <p:sldId id="270" r:id="rId15"/>
    <p:sldId id="271" r:id="rId16"/>
    <p:sldId id="288" r:id="rId17"/>
    <p:sldId id="289" r:id="rId18"/>
    <p:sldId id="272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91"/>
            <p14:sldId id="292"/>
            <p14:sldId id="293"/>
            <p14:sldId id="286"/>
            <p14:sldId id="262"/>
            <p14:sldId id="260"/>
            <p14:sldId id="268"/>
            <p14:sldId id="287"/>
            <p14:sldId id="261"/>
            <p14:sldId id="270"/>
            <p14:sldId id="271"/>
            <p14:sldId id="288"/>
            <p14:sldId id="289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4" autoAdjust="0"/>
  </p:normalViewPr>
  <p:slideViewPr>
    <p:cSldViewPr>
      <p:cViewPr>
        <p:scale>
          <a:sx n="70" d="100"/>
          <a:sy n="70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84916" y="292668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latin typeface="Eras Demi ITC" pitchFamily="34" charset="0"/>
              </a:rPr>
              <a:t>“Prototyping” (S)</a:t>
            </a:r>
            <a:endParaRPr lang="id-ID" sz="3600" dirty="0" smtClean="0">
              <a:latin typeface="Eras Demi ITC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8</a:t>
            </a:r>
            <a:endParaRPr lang="en-AU" sz="3600" dirty="0" smtClean="0">
              <a:latin typeface="Eras Demi ITC" pitchFamily="34" charset="0"/>
            </a:endParaRPr>
          </a:p>
          <a:p>
            <a:pPr algn="ctr"/>
            <a:r>
              <a:rPr lang="en-AU" sz="3600" dirty="0" smtClean="0">
                <a:latin typeface="Eras Demi ITC" pitchFamily="34" charset="0"/>
              </a:rPr>
              <a:t>F2F</a:t>
            </a:r>
            <a:endParaRPr lang="en-US" sz="3600" dirty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07261"/>
            <a:ext cx="3093539" cy="30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Mapping the Value Proposition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1200" y="97149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Mapping the VP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1905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Things to Remembers:</a:t>
            </a:r>
            <a:endParaRPr lang="id-ID" b="1" dirty="0" smtClean="0"/>
          </a:p>
          <a:p>
            <a:r>
              <a:rPr lang="id-ID" dirty="0" smtClean="0"/>
              <a:t>Remarkable Value Propositions focus on jobs, pains and gains that matter to customers and achieve those exceedingly well. </a:t>
            </a:r>
          </a:p>
          <a:p>
            <a:endParaRPr lang="id-ID" dirty="0"/>
          </a:p>
          <a:p>
            <a:r>
              <a:rPr lang="id-ID" dirty="0" smtClean="0"/>
              <a:t>The whole – if possible – pains and gains of the customers should be addressed. Focusing on these would make some differences for the customers.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2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8312" y="76200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Mapping the VP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32956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791200" y="1524000"/>
            <a:ext cx="2667000" cy="1524000"/>
          </a:xfrm>
          <a:prstGeom prst="wedgeRoundRectCallout">
            <a:avLst>
              <a:gd name="adj1" fmla="val -56071"/>
              <a:gd name="adj2" fmla="val 804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Gain creators highlight how exactly the products &amp; services help customers achiave gain. Each gain creator addressed at least one of more pains or gains. 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4724400"/>
            <a:ext cx="2743200" cy="1676400"/>
          </a:xfrm>
          <a:prstGeom prst="wedgeRoundRectCallout">
            <a:avLst>
              <a:gd name="adj1" fmla="val -65277"/>
              <a:gd name="adj2" fmla="val -42803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Pain relievers outline how exactly the products &amp; service kill customers pains. Each pain reliever addresses at least one or more pains or gains.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143000" y="2286000"/>
            <a:ext cx="2057400" cy="2209800"/>
          </a:xfrm>
          <a:prstGeom prst="wedgeRoundRectCallout">
            <a:avLst>
              <a:gd name="adj1" fmla="val 50772"/>
              <a:gd name="adj2" fmla="val 6892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The list of the products and services that the value propositions builds on the specific customer segment.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4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b="0" dirty="0" smtClean="0">
                <a:solidFill>
                  <a:schemeClr val="tx1"/>
                </a:solidFill>
                <a:latin typeface="Arial Black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Mapping How the Products Create Value</a:t>
            </a:r>
          </a:p>
        </p:txBody>
      </p:sp>
    </p:spTree>
    <p:extLst>
      <p:ext uri="{BB962C8B-B14F-4D97-AF65-F5344CB8AC3E}">
        <p14:creationId xmlns:p14="http://schemas.microsoft.com/office/powerpoint/2010/main" val="151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391" y="8382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Objective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38" name="Picture 14" descr="Hasil gambar untuk describe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4193" y="2959268"/>
            <a:ext cx="3130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/>
              <a:t>Giving the clear description, explicitly how the product and services create value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8811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905000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50007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1344" y="8382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Steps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4953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Outline pain reliever. </a:t>
            </a:r>
            <a:endParaRPr lang="id-ID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1914275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List all products &amp; </a:t>
            </a:r>
          </a:p>
          <a:p>
            <a:r>
              <a:rPr lang="id-ID" sz="1400" dirty="0" smtClean="0"/>
              <a:t>services of your existing value proposition.</a:t>
            </a:r>
            <a:endParaRPr lang="id-ID" sz="1400" dirty="0"/>
          </a:p>
        </p:txBody>
      </p:sp>
      <p:pic>
        <p:nvPicPr>
          <p:cNvPr id="5124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95" y="2260769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23" y="1661123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39792" y="5334000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2034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37" y="2475553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95" y="2491248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89216" y="5223003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8033" y="4860218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30" y="2150301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26" y="1965923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324600" y="249124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Outline gain creators</a:t>
            </a:r>
            <a:endParaRPr lang="id-ID" sz="1400" dirty="0"/>
          </a:p>
        </p:txBody>
      </p:sp>
      <p:pic>
        <p:nvPicPr>
          <p:cNvPr id="5130" name="Picture 10" descr="Hasil gambar untuk rank icon transpar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97" y="4270232"/>
            <a:ext cx="1529403" cy="15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400800" y="48006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Rank it all, </a:t>
            </a:r>
          </a:p>
          <a:p>
            <a:r>
              <a:rPr lang="id-ID" sz="1400" dirty="0" smtClean="0"/>
              <a:t>by order of importance.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35230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b="0" dirty="0" smtClean="0">
                <a:solidFill>
                  <a:schemeClr val="tx1"/>
                </a:solidFill>
                <a:latin typeface="Arial Black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Arial Black" pitchFamily="34" charset="0"/>
              </a:rPr>
              <a:t>Workshop of Prototyping</a:t>
            </a:r>
            <a:endParaRPr lang="id-ID" sz="240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0" y="102286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Workshop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676400"/>
            <a:ext cx="69795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Students (in groups) would be ask to build a tower, using the newspaper.</a:t>
            </a:r>
          </a:p>
          <a:p>
            <a:r>
              <a:rPr lang="id-ID" dirty="0" smtClean="0"/>
              <a:t>They would have to create: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Building plan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A tower, with the newspaper and tape</a:t>
            </a:r>
          </a:p>
          <a:p>
            <a:pPr marL="285750" indent="-285750">
              <a:buFontTx/>
              <a:buChar char="-"/>
            </a:pPr>
            <a:endParaRPr lang="id-ID" dirty="0"/>
          </a:p>
          <a:p>
            <a:pPr marL="285750" indent="-285750">
              <a:buFontTx/>
              <a:buChar char="-"/>
            </a:pPr>
            <a:endParaRPr lang="id-ID" dirty="0" smtClean="0"/>
          </a:p>
          <a:p>
            <a:r>
              <a:rPr lang="id-ID" dirty="0" smtClean="0"/>
              <a:t>Assessed aspects: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Management personnels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Planning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Prototyping</a:t>
            </a:r>
          </a:p>
          <a:p>
            <a:endParaRPr lang="id-ID" dirty="0" smtClean="0"/>
          </a:p>
          <a:p>
            <a:pPr marL="285750" indent="-285750">
              <a:buFontTx/>
              <a:buChar char="-"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004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2: Describe the Value Propositon of the Created Business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Idea</a:t>
            </a:r>
            <a:br>
              <a:rPr lang="id-ID" sz="2000" b="0" dirty="0" smtClean="0">
                <a:solidFill>
                  <a:schemeClr val="tx1"/>
                </a:solidFill>
                <a:latin typeface="+mj-lt"/>
              </a:rPr>
            </a:b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3: Assess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The Importance of Prototyping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10 Principles of Prototyping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Workshop of Prototyping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Importance of Prototyping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863025"/>
            <a:ext cx="3461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What is Prototype?</a:t>
            </a:r>
            <a:endParaRPr lang="en-US" sz="32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46632" y="1905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000" b="1" dirty="0" smtClean="0"/>
              <a:t>A</a:t>
            </a:r>
            <a:r>
              <a:rPr lang="en-US" sz="2000" b="1" dirty="0" smtClean="0"/>
              <a:t> </a:t>
            </a:r>
            <a:r>
              <a:rPr lang="en-US" sz="2000" b="1" dirty="0"/>
              <a:t>prototype </a:t>
            </a:r>
            <a:r>
              <a:rPr lang="en-US" sz="2000" dirty="0"/>
              <a:t>is </a:t>
            </a:r>
            <a:endParaRPr lang="id-ID" sz="2000" dirty="0" smtClean="0"/>
          </a:p>
          <a:p>
            <a:r>
              <a:rPr lang="en-US" sz="2000" dirty="0" smtClean="0"/>
              <a:t>a thinking</a:t>
            </a:r>
            <a:r>
              <a:rPr lang="id-ID" sz="2000" dirty="0" smtClean="0"/>
              <a:t> </a:t>
            </a:r>
            <a:r>
              <a:rPr lang="en-US" sz="2000" dirty="0" smtClean="0"/>
              <a:t>tool </a:t>
            </a:r>
            <a:r>
              <a:rPr lang="en-US" sz="2000" dirty="0"/>
              <a:t>that helps us explore different directions in which we </a:t>
            </a:r>
            <a:r>
              <a:rPr lang="en-US" sz="2000" dirty="0" smtClean="0"/>
              <a:t>could</a:t>
            </a:r>
            <a:r>
              <a:rPr lang="id-ID" sz="2000" dirty="0" smtClean="0"/>
              <a:t> take </a:t>
            </a:r>
            <a:r>
              <a:rPr lang="id-ID" sz="2000" dirty="0"/>
              <a:t>our business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66719"/>
            <a:ext cx="3093539" cy="30935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79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A business model prototype </a:t>
            </a:r>
            <a:r>
              <a:rPr lang="en-US" dirty="0"/>
              <a:t>can be</a:t>
            </a:r>
          </a:p>
          <a:p>
            <a:r>
              <a:rPr lang="en-US" dirty="0"/>
              <a:t>anything from a rough sketch of an idea </a:t>
            </a:r>
            <a:endParaRPr lang="id-ID" dirty="0" smtClean="0"/>
          </a:p>
          <a:p>
            <a:r>
              <a:rPr lang="en-US" dirty="0" smtClean="0"/>
              <a:t>on </a:t>
            </a:r>
            <a:r>
              <a:rPr lang="en-US" dirty="0"/>
              <a:t>a napkin to </a:t>
            </a:r>
            <a:r>
              <a:rPr lang="en-US" dirty="0" smtClean="0"/>
              <a:t>a</a:t>
            </a:r>
            <a:r>
              <a:rPr lang="id-ID" dirty="0" smtClean="0"/>
              <a:t> </a:t>
            </a:r>
            <a:r>
              <a:rPr lang="en-US" dirty="0" smtClean="0"/>
              <a:t>detailed </a:t>
            </a:r>
            <a:r>
              <a:rPr lang="en-US" dirty="0"/>
              <a:t>Business Model Canvas to a </a:t>
            </a:r>
            <a:r>
              <a:rPr lang="en-US" dirty="0" smtClean="0"/>
              <a:t>field-testable business</a:t>
            </a:r>
            <a:r>
              <a:rPr lang="id-ID" dirty="0" smtClean="0"/>
              <a:t> model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9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863025"/>
            <a:ext cx="396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Benefit of Prototyping</a:t>
            </a:r>
            <a:endParaRPr lang="en-US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76528" y="1945481"/>
            <a:ext cx="7586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Prototyping is a powerful tool for developing new, </a:t>
            </a:r>
            <a:endParaRPr lang="id-ID" dirty="0" smtClean="0"/>
          </a:p>
          <a:p>
            <a:pPr algn="ctr"/>
            <a:r>
              <a:rPr lang="en-US" dirty="0" smtClean="0"/>
              <a:t>Innovative</a:t>
            </a:r>
            <a:r>
              <a:rPr lang="id-ID" dirty="0" smtClean="0"/>
              <a:t> business models</a:t>
            </a:r>
          </a:p>
          <a:p>
            <a:pPr algn="ctr"/>
            <a:endParaRPr lang="id-ID" b="1" dirty="0"/>
          </a:p>
          <a:p>
            <a:pPr algn="ctr"/>
            <a:r>
              <a:rPr lang="id-ID" dirty="0" smtClean="0"/>
              <a:t>It </a:t>
            </a:r>
            <a:r>
              <a:rPr lang="id-ID" dirty="0"/>
              <a:t>makes abstract concepts</a:t>
            </a:r>
          </a:p>
          <a:p>
            <a:pPr algn="ctr"/>
            <a:r>
              <a:rPr lang="en-US" dirty="0"/>
              <a:t>tangible and facilitates the exploration of new ideas</a:t>
            </a:r>
            <a:r>
              <a:rPr lang="en-US" dirty="0" smtClean="0"/>
              <a:t>.</a:t>
            </a:r>
            <a:endParaRPr lang="id-ID" dirty="0" smtClean="0"/>
          </a:p>
          <a:p>
            <a:pPr algn="ctr"/>
            <a:endParaRPr lang="id-ID" b="1" dirty="0"/>
          </a:p>
          <a:p>
            <a:pPr algn="ctr"/>
            <a:r>
              <a:rPr lang="id-ID" dirty="0" smtClean="0"/>
              <a:t>It </a:t>
            </a:r>
            <a:r>
              <a:rPr lang="en-US" dirty="0" smtClean="0"/>
              <a:t>can </a:t>
            </a:r>
            <a:r>
              <a:rPr lang="en-US" dirty="0"/>
              <a:t>make an important contribution</a:t>
            </a:r>
          </a:p>
          <a:p>
            <a:pPr algn="ctr"/>
            <a:r>
              <a:rPr lang="id-ID" dirty="0"/>
              <a:t>to business model design</a:t>
            </a:r>
            <a:r>
              <a:rPr lang="id-ID" dirty="0" smtClean="0"/>
              <a:t>.</a:t>
            </a:r>
          </a:p>
          <a:p>
            <a:pPr algn="ctr"/>
            <a:endParaRPr lang="id-ID" b="1" dirty="0"/>
          </a:p>
          <a:p>
            <a:pPr algn="ctr"/>
            <a:r>
              <a:rPr lang="en-US" dirty="0"/>
              <a:t>as tools that serve the purpose of discussion,</a:t>
            </a:r>
          </a:p>
          <a:p>
            <a:pPr algn="ctr"/>
            <a:r>
              <a:rPr lang="en-US" dirty="0"/>
              <a:t>inquiry, or proof of concept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724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863025"/>
            <a:ext cx="453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Questions on Prototyping</a:t>
            </a:r>
            <a:endParaRPr lang="en-US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76528" y="1945481"/>
            <a:ext cx="7434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What does it mean for the model </a:t>
            </a:r>
            <a:r>
              <a:rPr lang="en-US" dirty="0" smtClean="0"/>
              <a:t>if</a:t>
            </a:r>
            <a:r>
              <a:rPr lang="id-ID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add another client segment? </a:t>
            </a:r>
            <a:endParaRPr lang="id-ID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What </a:t>
            </a:r>
            <a:r>
              <a:rPr lang="en-US" dirty="0"/>
              <a:t>are the consequences </a:t>
            </a:r>
            <a:r>
              <a:rPr lang="en-US" dirty="0" smtClean="0"/>
              <a:t>of</a:t>
            </a:r>
            <a:r>
              <a:rPr lang="id-ID" dirty="0" smtClean="0"/>
              <a:t> </a:t>
            </a:r>
            <a:r>
              <a:rPr lang="en-US" dirty="0" smtClean="0"/>
              <a:t>removing </a:t>
            </a:r>
            <a:r>
              <a:rPr lang="en-US" dirty="0"/>
              <a:t>a costly resource? </a:t>
            </a:r>
            <a:endParaRPr lang="id-ID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What </a:t>
            </a:r>
            <a:r>
              <a:rPr lang="en-US" dirty="0"/>
              <a:t>if we gave away </a:t>
            </a:r>
            <a:r>
              <a:rPr lang="en-US" dirty="0" smtClean="0"/>
              <a:t>something</a:t>
            </a:r>
            <a:r>
              <a:rPr lang="id-I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free and replaced that Revenue Stream with something </a:t>
            </a:r>
            <a:r>
              <a:rPr lang="en-US" dirty="0" smtClean="0"/>
              <a:t>more</a:t>
            </a:r>
            <a:r>
              <a:rPr lang="id-ID" dirty="0" smtClean="0"/>
              <a:t> innovative</a:t>
            </a:r>
            <a:r>
              <a:rPr lang="id-ID" dirty="0"/>
              <a:t>?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46003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 Principles of Prototyping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4600" y="107846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10 Principles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94" name="Picture 2" descr="Hasil gambar untuk visual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1153868" cy="11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967335"/>
            <a:ext cx="107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b="1" dirty="0" smtClean="0"/>
              <a:t>Make it visual</a:t>
            </a:r>
          </a:p>
          <a:p>
            <a:pPr algn="ctr"/>
            <a:r>
              <a:rPr lang="id-ID" sz="1200" b="1" dirty="0" smtClean="0"/>
              <a:t>and tangible</a:t>
            </a:r>
            <a:endParaRPr lang="id-ID" sz="1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830053" y="1809234"/>
            <a:ext cx="1208547" cy="1619766"/>
            <a:chOff x="3296881" y="1263134"/>
            <a:chExt cx="1208547" cy="1619766"/>
          </a:xfrm>
        </p:grpSpPr>
        <p:sp>
          <p:nvSpPr>
            <p:cNvPr id="10" name="TextBox 9"/>
            <p:cNvSpPr txBox="1"/>
            <p:nvPr/>
          </p:nvSpPr>
          <p:spPr>
            <a:xfrm>
              <a:off x="3296881" y="2421235"/>
              <a:ext cx="1208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Embrace</a:t>
              </a:r>
            </a:p>
            <a:p>
              <a:pPr algn="ctr"/>
              <a:r>
                <a:rPr lang="id-ID" sz="1200" b="1" dirty="0" smtClean="0"/>
                <a:t>a beginner’s mind</a:t>
              </a:r>
              <a:endParaRPr lang="id-ID" sz="1200" b="1" dirty="0"/>
            </a:p>
          </p:txBody>
        </p:sp>
        <p:pic>
          <p:nvPicPr>
            <p:cNvPr id="8196" name="Picture 4" descr="Hasil gambar untuk baby icon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326" y="1263134"/>
              <a:ext cx="1078274" cy="107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193379" y="1828800"/>
            <a:ext cx="1369221" cy="1709868"/>
            <a:chOff x="4038600" y="1844763"/>
            <a:chExt cx="1369221" cy="1709868"/>
          </a:xfrm>
        </p:grpSpPr>
        <p:sp>
          <p:nvSpPr>
            <p:cNvPr id="9" name="TextBox 8"/>
            <p:cNvSpPr txBox="1"/>
            <p:nvPr/>
          </p:nvSpPr>
          <p:spPr>
            <a:xfrm>
              <a:off x="4038600" y="2908300"/>
              <a:ext cx="1369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Do not fall</a:t>
              </a:r>
            </a:p>
            <a:p>
              <a:pPr algn="ctr"/>
              <a:r>
                <a:rPr lang="id-ID" sz="1200" b="1" dirty="0" smtClean="0"/>
                <a:t>to the first idea,</a:t>
              </a:r>
            </a:p>
            <a:p>
              <a:pPr algn="ctr"/>
              <a:r>
                <a:rPr lang="id-ID" sz="1200" b="1" dirty="0" smtClean="0"/>
                <a:t>create alternatives</a:t>
              </a:r>
              <a:endParaRPr lang="id-ID" sz="1200" b="1" dirty="0"/>
            </a:p>
          </p:txBody>
        </p:sp>
        <p:pic>
          <p:nvPicPr>
            <p:cNvPr id="8198" name="Picture 6" descr="Gambar terka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08" y="1844763"/>
              <a:ext cx="1064569" cy="106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666659" y="1657004"/>
            <a:ext cx="1460885" cy="1771996"/>
            <a:chOff x="5486400" y="1572569"/>
            <a:chExt cx="1460885" cy="1771996"/>
          </a:xfrm>
        </p:grpSpPr>
        <p:sp>
          <p:nvSpPr>
            <p:cNvPr id="11" name="TextBox 10"/>
            <p:cNvSpPr txBox="1"/>
            <p:nvPr/>
          </p:nvSpPr>
          <p:spPr>
            <a:xfrm>
              <a:off x="5513430" y="2882900"/>
              <a:ext cx="1433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Keep it liquid, </a:t>
              </a:r>
            </a:p>
            <a:p>
              <a:pPr algn="ctr"/>
              <a:r>
                <a:rPr lang="id-ID" sz="1200" b="1" dirty="0" smtClean="0"/>
                <a:t>As it is not clear yet</a:t>
              </a:r>
              <a:endParaRPr lang="id-ID" sz="1200" b="1" dirty="0"/>
            </a:p>
          </p:txBody>
        </p:sp>
        <p:pic>
          <p:nvPicPr>
            <p:cNvPr id="8200" name="Picture 8" descr="Hasil gambar untuk fluid icon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572569"/>
              <a:ext cx="1403866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7265766" y="1676400"/>
            <a:ext cx="1343798" cy="1878231"/>
            <a:chOff x="7252118" y="1752600"/>
            <a:chExt cx="1343798" cy="1878231"/>
          </a:xfrm>
        </p:grpSpPr>
        <p:sp>
          <p:nvSpPr>
            <p:cNvPr id="8" name="TextBox 7"/>
            <p:cNvSpPr txBox="1"/>
            <p:nvPr/>
          </p:nvSpPr>
          <p:spPr>
            <a:xfrm>
              <a:off x="7264400" y="2984500"/>
              <a:ext cx="1295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Start with</a:t>
              </a:r>
            </a:p>
            <a:p>
              <a:pPr algn="ctr"/>
              <a:r>
                <a:rPr lang="id-ID" sz="1200" b="1" dirty="0" smtClean="0"/>
                <a:t>low fidelity, </a:t>
              </a:r>
            </a:p>
            <a:p>
              <a:pPr algn="ctr"/>
              <a:r>
                <a:rPr lang="id-ID" sz="1200" b="1" dirty="0" smtClean="0"/>
                <a:t>Iterate and refine</a:t>
              </a:r>
              <a:endParaRPr lang="id-ID" sz="1200" b="1" dirty="0"/>
            </a:p>
          </p:txBody>
        </p:sp>
        <p:pic>
          <p:nvPicPr>
            <p:cNvPr id="8202" name="Picture 10" descr="Hasil gambar untuk iterate icon transpar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118" y="1752600"/>
              <a:ext cx="1343798" cy="134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1197592" y="3976258"/>
            <a:ext cx="1219200" cy="1891142"/>
            <a:chOff x="1221652" y="4089189"/>
            <a:chExt cx="1219200" cy="1891142"/>
          </a:xfrm>
        </p:grpSpPr>
        <p:sp>
          <p:nvSpPr>
            <p:cNvPr id="12" name="TextBox 11"/>
            <p:cNvSpPr txBox="1"/>
            <p:nvPr/>
          </p:nvSpPr>
          <p:spPr>
            <a:xfrm>
              <a:off x="1244972" y="5334000"/>
              <a:ext cx="1138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Expose your</a:t>
              </a:r>
            </a:p>
            <a:p>
              <a:pPr algn="ctr"/>
              <a:r>
                <a:rPr lang="id-ID" sz="1200" b="1" dirty="0" smtClean="0"/>
                <a:t>work clearly </a:t>
              </a:r>
            </a:p>
            <a:p>
              <a:pPr algn="ctr"/>
              <a:r>
                <a:rPr lang="id-ID" sz="1200" b="1" dirty="0" smtClean="0"/>
                <a:t>- Seek criticism</a:t>
              </a:r>
              <a:endParaRPr lang="id-ID" sz="1200" b="1" dirty="0"/>
            </a:p>
          </p:txBody>
        </p:sp>
        <p:pic>
          <p:nvPicPr>
            <p:cNvPr id="8204" name="Picture 12" descr="Hasil gambar untuk advertisement icon transpare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652" y="4089189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473656" y="3893402"/>
            <a:ext cx="1707262" cy="1934529"/>
            <a:chOff x="2667000" y="3893402"/>
            <a:chExt cx="1707262" cy="1934529"/>
          </a:xfrm>
        </p:grpSpPr>
        <p:sp>
          <p:nvSpPr>
            <p:cNvPr id="13" name="TextBox 12"/>
            <p:cNvSpPr txBox="1"/>
            <p:nvPr/>
          </p:nvSpPr>
          <p:spPr>
            <a:xfrm>
              <a:off x="2667000" y="5181600"/>
              <a:ext cx="17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Learn faster</a:t>
              </a:r>
            </a:p>
            <a:p>
              <a:pPr algn="ctr"/>
              <a:r>
                <a:rPr lang="id-ID" sz="1200" b="1" dirty="0" smtClean="0"/>
                <a:t>by falling early,</a:t>
              </a:r>
            </a:p>
            <a:p>
              <a:pPr algn="ctr"/>
              <a:r>
                <a:rPr lang="id-ID" sz="1200" b="1" dirty="0" smtClean="0"/>
                <a:t>Often and early cheaply</a:t>
              </a:r>
            </a:p>
          </p:txBody>
        </p:sp>
        <p:pic>
          <p:nvPicPr>
            <p:cNvPr id="8206" name="Picture 14" descr="Hasil gambar untuk helmet icon 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314" y="3893402"/>
              <a:ext cx="1327667" cy="132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356642" y="3893402"/>
            <a:ext cx="1053558" cy="1687311"/>
            <a:chOff x="4356642" y="3893402"/>
            <a:chExt cx="1053558" cy="1687311"/>
          </a:xfrm>
        </p:grpSpPr>
        <p:sp>
          <p:nvSpPr>
            <p:cNvPr id="16" name="TextBox 15"/>
            <p:cNvSpPr txBox="1"/>
            <p:nvPr/>
          </p:nvSpPr>
          <p:spPr>
            <a:xfrm>
              <a:off x="4356642" y="5119048"/>
              <a:ext cx="1053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Use creativity</a:t>
              </a:r>
            </a:p>
            <a:p>
              <a:pPr algn="ctr"/>
              <a:r>
                <a:rPr lang="id-ID" sz="1200" b="1" dirty="0" smtClean="0"/>
                <a:t>techniques</a:t>
              </a:r>
              <a:endParaRPr lang="id-ID" sz="1200" b="1" dirty="0"/>
            </a:p>
          </p:txBody>
        </p:sp>
        <p:pic>
          <p:nvPicPr>
            <p:cNvPr id="8208" name="Picture 16" descr="Hasil gambar untuk creativity icon transparent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463" y="3893402"/>
              <a:ext cx="728673" cy="1149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635860" y="3835461"/>
            <a:ext cx="1503681" cy="2546468"/>
            <a:chOff x="5635860" y="3835461"/>
            <a:chExt cx="1503681" cy="2546468"/>
          </a:xfrm>
        </p:grpSpPr>
        <p:sp>
          <p:nvSpPr>
            <p:cNvPr id="14" name="TextBox 13"/>
            <p:cNvSpPr txBox="1"/>
            <p:nvPr/>
          </p:nvSpPr>
          <p:spPr>
            <a:xfrm>
              <a:off x="5635860" y="5181600"/>
              <a:ext cx="1503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Create the totally </a:t>
              </a:r>
            </a:p>
            <a:p>
              <a:pPr algn="ctr"/>
              <a:r>
                <a:rPr lang="id-ID" sz="1200" b="1" dirty="0" smtClean="0"/>
                <a:t>Different models</a:t>
              </a:r>
            </a:p>
            <a:p>
              <a:pPr algn="ctr"/>
              <a:r>
                <a:rPr lang="id-ID" sz="1200" b="1" dirty="0" smtClean="0"/>
                <a:t>that you are</a:t>
              </a:r>
            </a:p>
            <a:p>
              <a:pPr algn="ctr"/>
              <a:r>
                <a:rPr lang="id-ID" sz="1200" b="1" dirty="0" smtClean="0"/>
                <a:t>unlikely to build, </a:t>
              </a:r>
            </a:p>
            <a:p>
              <a:pPr algn="ctr"/>
              <a:r>
                <a:rPr lang="id-ID" sz="1200" b="1" dirty="0" smtClean="0"/>
                <a:t>To trigger debate</a:t>
              </a:r>
            </a:p>
            <a:p>
              <a:pPr algn="ctr"/>
              <a:r>
                <a:rPr lang="id-ID" sz="1200" b="1" dirty="0" smtClean="0"/>
                <a:t>and learning process</a:t>
              </a:r>
              <a:endParaRPr lang="id-ID" sz="1200" b="1" dirty="0"/>
            </a:p>
          </p:txBody>
        </p:sp>
        <p:pic>
          <p:nvPicPr>
            <p:cNvPr id="8210" name="Picture 18" descr="Hasil gambar untuk germcartoon icon transparent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03" y="3835461"/>
              <a:ext cx="1359997" cy="135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7265766" y="3954045"/>
            <a:ext cx="1575881" cy="1550720"/>
            <a:chOff x="7265766" y="3954045"/>
            <a:chExt cx="1575881" cy="1550720"/>
          </a:xfrm>
        </p:grpSpPr>
        <p:sp>
          <p:nvSpPr>
            <p:cNvPr id="15" name="TextBox 14"/>
            <p:cNvSpPr txBox="1"/>
            <p:nvPr/>
          </p:nvSpPr>
          <p:spPr>
            <a:xfrm>
              <a:off x="7265766" y="5043100"/>
              <a:ext cx="1575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 smtClean="0"/>
                <a:t>Track learnings, </a:t>
              </a:r>
            </a:p>
            <a:p>
              <a:pPr algn="ctr"/>
              <a:r>
                <a:rPr lang="id-ID" sz="1200" b="1" dirty="0" smtClean="0"/>
                <a:t>Insights, and progress</a:t>
              </a:r>
              <a:endParaRPr lang="id-ID" sz="1200" b="1" dirty="0"/>
            </a:p>
          </p:txBody>
        </p:sp>
        <p:pic>
          <p:nvPicPr>
            <p:cNvPr id="8218" name="Picture 26" descr="Hasil gambar untuk record cartoon icon transparent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400" y="3954045"/>
              <a:ext cx="1026529" cy="102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3880</TotalTime>
  <Words>545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 PPT 2015</vt:lpstr>
      <vt:lpstr>PowerPoint Presentation</vt:lpstr>
      <vt:lpstr>LO 2: Describe the Value Propositon of the Created Business Idea LO 3: Assess the Value Proposition of the Created Business Idea</vt:lpstr>
      <vt:lpstr>PowerPoint Presentation</vt:lpstr>
      <vt:lpstr> The Importance of Prototyping</vt:lpstr>
      <vt:lpstr>PowerPoint Presentation</vt:lpstr>
      <vt:lpstr>PowerPoint Presentation</vt:lpstr>
      <vt:lpstr>PowerPoint Presentation</vt:lpstr>
      <vt:lpstr>10 Principles of Prototyping</vt:lpstr>
      <vt:lpstr>PowerPoint Presentation</vt:lpstr>
      <vt:lpstr> Mapping the Value Proposition</vt:lpstr>
      <vt:lpstr>PowerPoint Presentation</vt:lpstr>
      <vt:lpstr>PowerPoint Presentation</vt:lpstr>
      <vt:lpstr> Mapping How the Products Create Value</vt:lpstr>
      <vt:lpstr>PowerPoint Presentation</vt:lpstr>
      <vt:lpstr>PowerPoint Presentation</vt:lpstr>
      <vt:lpstr> Workshop of Prototyping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166</cp:revision>
  <dcterms:created xsi:type="dcterms:W3CDTF">2015-05-04T03:33:03Z</dcterms:created>
  <dcterms:modified xsi:type="dcterms:W3CDTF">2017-12-10T04:39:21Z</dcterms:modified>
</cp:coreProperties>
</file>