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1" r:id="rId3"/>
    <p:sldId id="285" r:id="rId4"/>
    <p:sldId id="286" r:id="rId5"/>
    <p:sldId id="278" r:id="rId6"/>
    <p:sldId id="310" r:id="rId7"/>
    <p:sldId id="311" r:id="rId8"/>
    <p:sldId id="312" r:id="rId9"/>
    <p:sldId id="305" r:id="rId10"/>
    <p:sldId id="308" r:id="rId11"/>
    <p:sldId id="271" r:id="rId12"/>
    <p:sldId id="272" r:id="rId13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D0EBB3"/>
    <a:srgbClr val="FFD961"/>
    <a:srgbClr val="69CFF3"/>
    <a:srgbClr val="AAE4F8"/>
    <a:srgbClr val="E6E6E6"/>
    <a:srgbClr val="DCDCDC"/>
    <a:srgbClr val="FFE38B"/>
    <a:srgbClr val="E0F5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1" d="100"/>
          <a:sy n="61" d="100"/>
        </p:scale>
        <p:origin x="-102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1C4C346B-4B53-4DAE-A632-88E8D8B6F68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7D650697-D87C-4FF7-BA47-B5517C54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3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8B87890-AFF2-41CC-9E5D-0BBD4ED1C94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140FEEA5-FCC5-4E7D-942C-CA530962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1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FEEA5-FCC5-4E7D-942C-CA5309623A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67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FEEA5-FCC5-4E7D-942C-CA5309623A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80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FEEA5-FCC5-4E7D-942C-CA5309623A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2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FEEA5-FCC5-4E7D-942C-CA5309623A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1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FEEA5-FCC5-4E7D-942C-CA5309623A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3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FEEA5-FCC5-4E7D-942C-CA5309623A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9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FEEA5-FCC5-4E7D-942C-CA5309623A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19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FEEA5-FCC5-4E7D-942C-CA5309623A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FEEA5-FCC5-4E7D-942C-CA5309623A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FEEA5-FCC5-4E7D-942C-CA5309623A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1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FEEA5-FCC5-4E7D-942C-CA5309623A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4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8B97-1F69-469F-BD34-356D37CC201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8DBD-1040-4617-9F30-DCD9BCBA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8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8B97-1F69-469F-BD34-356D37CC201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8DBD-1040-4617-9F30-DCD9BCBA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8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8B97-1F69-469F-BD34-356D37CC201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8DBD-1040-4617-9F30-DCD9BCBA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0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8B97-1F69-469F-BD34-356D37CC201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8DBD-1040-4617-9F30-DCD9BCBA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8B97-1F69-469F-BD34-356D37CC201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8DBD-1040-4617-9F30-DCD9BCBA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8B97-1F69-469F-BD34-356D37CC201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8DBD-1040-4617-9F30-DCD9BCBA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6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8B97-1F69-469F-BD34-356D37CC201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8DBD-1040-4617-9F30-DCD9BCBA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1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8B97-1F69-469F-BD34-356D37CC201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8DBD-1040-4617-9F30-DCD9BCBA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4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8B97-1F69-469F-BD34-356D37CC201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8DBD-1040-4617-9F30-DCD9BCBA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5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8B97-1F69-469F-BD34-356D37CC201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8DBD-1040-4617-9F30-DCD9BCBA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8B97-1F69-469F-BD34-356D37CC201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8DBD-1040-4617-9F30-DCD9BCBA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8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98B97-1F69-469F-BD34-356D37CC201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8DBD-1040-4617-9F30-DCD9BCBA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0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Image result for blue and green color paint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9" t="-1" r="19810" b="56606"/>
          <a:stretch/>
        </p:blipFill>
        <p:spPr bwMode="auto">
          <a:xfrm>
            <a:off x="0" y="10211"/>
            <a:ext cx="12192000" cy="690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621" y="3304931"/>
            <a:ext cx="11492757" cy="1551171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0097CC"/>
                </a:solidFill>
                <a:latin typeface="+mn-lt"/>
              </a:rPr>
              <a:t>Blended Learning for SP </a:t>
            </a:r>
            <a:r>
              <a:rPr lang="en-US" sz="2800" b="1" dirty="0" smtClean="0"/>
              <a:t>(Semester </a:t>
            </a:r>
            <a:r>
              <a:rPr lang="en-US" sz="2800" b="1" dirty="0" err="1"/>
              <a:t>Pendek</a:t>
            </a:r>
            <a:r>
              <a:rPr lang="en-US" sz="2800" b="1" dirty="0"/>
              <a:t>)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000" b="1" dirty="0">
                <a:solidFill>
                  <a:srgbClr val="0097CC"/>
                </a:solidFill>
                <a:latin typeface="+mn-lt"/>
              </a:rPr>
              <a:t>&amp; VBL </a:t>
            </a:r>
            <a:r>
              <a:rPr lang="en-US" sz="3200" b="1" dirty="0"/>
              <a:t>(Video Based Learning)</a:t>
            </a:r>
            <a:endParaRPr lang="en-US" sz="24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99" y="302660"/>
            <a:ext cx="2856757" cy="1704532"/>
          </a:xfrm>
          <a:prstGeom prst="rect">
            <a:avLst/>
          </a:prstGeom>
        </p:spPr>
      </p:pic>
      <p:sp>
        <p:nvSpPr>
          <p:cNvPr id="5" name="AutoShape 2" descr="Bar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6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blue and green color paint backgrou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9" t="-1" r="19810" b="56606"/>
          <a:stretch/>
        </p:blipFill>
        <p:spPr bwMode="auto">
          <a:xfrm>
            <a:off x="-14698" y="0"/>
            <a:ext cx="122286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11" y="25759"/>
            <a:ext cx="5467922" cy="5215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12" y="5043489"/>
            <a:ext cx="5467922" cy="1814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023" y="57719"/>
            <a:ext cx="5191125" cy="68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9"/>
          <a:stretch/>
        </p:blipFill>
        <p:spPr>
          <a:xfrm>
            <a:off x="0" y="-95904"/>
            <a:ext cx="12192000" cy="69539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043" y="141697"/>
            <a:ext cx="963711" cy="57501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xmlns="" id="{268F9936-706D-4C5B-BC3C-21AAA5D03A87}"/>
              </a:ext>
            </a:extLst>
          </p:cNvPr>
          <p:cNvSpPr txBox="1">
            <a:spLocks/>
          </p:cNvSpPr>
          <p:nvPr/>
        </p:nvSpPr>
        <p:spPr>
          <a:xfrm>
            <a:off x="1048072" y="141697"/>
            <a:ext cx="10095854" cy="812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4000" b="1" dirty="0">
                <a:solidFill>
                  <a:schemeClr val="bg1"/>
                </a:solidFill>
              </a:rPr>
              <a:t>PERSON IN CHARGE (PIC)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182731"/>
              </p:ext>
            </p:extLst>
          </p:nvPr>
        </p:nvGraphicFramePr>
        <p:xfrm>
          <a:off x="719069" y="954312"/>
          <a:ext cx="10753859" cy="5686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1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121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63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80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857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8991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Tabel</a:t>
                      </a:r>
                      <a:r>
                        <a:rPr lang="en-US" sz="1800" dirty="0">
                          <a:effectLst/>
                        </a:rPr>
                        <a:t> 4. Person in Charge Unit </a:t>
                      </a:r>
                      <a:r>
                        <a:rPr lang="en-US" sz="1800" dirty="0" err="1">
                          <a:effectLst/>
                        </a:rPr>
                        <a:t>Pendukung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9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Nama Unit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Nama PIC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Email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Extension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Area yang disupport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991">
                <a:tc rowSpan="10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Eva Aprianti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evaaprianti@binus.edu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2277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atau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2278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SOCS, FHum: BL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Aris Priyanto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aris@binus.edu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FEC, LC, CBDC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246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Salyantissa Putri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sputri@binus.edu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FHum: Sastra China, Sastra Jepang, Sastra Inggris, PGSD, Psychology, BEC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8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Anisa Agustina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anisa.agustina@binus.edu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SIS, SOD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8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Lisa Dwipangga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lisa.dwipangga@binus.edu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BBS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8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Eka Mugtianingrum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eka.mugtianingrum@binus.edu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FEng, FHum: HI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8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Basori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basori@binus.edu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3313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JWC Campus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8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Rahadian Pratiwi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rpratiwi@binus.edu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3313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8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Ilham Hismi Haque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ihaque@binus.edu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3313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8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Yulia Magdalena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ymagdalena@binus.edu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2278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89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SRSC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Renny Triana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renny@binus.edu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1186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All (List MK SP sesuai registrasi)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899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KM&amp;I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Bonny A 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bonnys@binus.edu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1215/1218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All (</a:t>
                      </a:r>
                      <a:r>
                        <a:rPr lang="en-US" sz="1800" dirty="0" err="1">
                          <a:effectLst/>
                        </a:rPr>
                        <a:t>Pembuatan</a:t>
                      </a:r>
                      <a:r>
                        <a:rPr lang="en-US" sz="1800" dirty="0">
                          <a:effectLst/>
                        </a:rPr>
                        <a:t> Video)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8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Djoko Raditya Dian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raditya@binus.edu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2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blue and green color paint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9" t="-1" r="19810" b="56606"/>
          <a:stretch/>
        </p:blipFill>
        <p:spPr bwMode="auto">
          <a:xfrm>
            <a:off x="0" y="-15547"/>
            <a:ext cx="12192000" cy="690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Image result for thank you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34" y="730364"/>
            <a:ext cx="9753600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043" y="141697"/>
            <a:ext cx="963711" cy="5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blue and green color paint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9" t="-1" r="19810" b="56606"/>
          <a:stretch/>
        </p:blipFill>
        <p:spPr bwMode="auto">
          <a:xfrm>
            <a:off x="0" y="-5287"/>
            <a:ext cx="12192000" cy="690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F8D986D-15F0-46B5-8823-6DBDCE01B667}"/>
              </a:ext>
            </a:extLst>
          </p:cNvPr>
          <p:cNvSpPr txBox="1">
            <a:spLocks/>
          </p:cNvSpPr>
          <p:nvPr/>
        </p:nvSpPr>
        <p:spPr>
          <a:xfrm>
            <a:off x="1332854" y="1859797"/>
            <a:ext cx="9140095" cy="31306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Latar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Belakang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 SP Blended Learning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Mapping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Komponen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Materi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berdasarkan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 SKS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Video Based Learning (VBL)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Assignment </a:t>
            </a:r>
          </a:p>
          <a:p>
            <a:pPr lvl="0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Quiz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043" y="141697"/>
            <a:ext cx="963711" cy="5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9"/>
          <a:stretch/>
        </p:blipFill>
        <p:spPr>
          <a:xfrm>
            <a:off x="0" y="-39757"/>
            <a:ext cx="12192000" cy="69539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230150"/>
            <a:ext cx="12192000" cy="2729308"/>
          </a:xfrm>
          <a:prstGeom prst="rect">
            <a:avLst/>
          </a:prstGeom>
          <a:solidFill>
            <a:srgbClr val="0097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68F9936-706D-4C5B-BC3C-21AAA5D03A87}"/>
              </a:ext>
            </a:extLst>
          </p:cNvPr>
          <p:cNvSpPr txBox="1">
            <a:spLocks/>
          </p:cNvSpPr>
          <p:nvPr/>
        </p:nvSpPr>
        <p:spPr>
          <a:xfrm>
            <a:off x="1022888" y="-9811"/>
            <a:ext cx="10095854" cy="121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LATAR BELAKANG PERUBAHAN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6B19C14-9CB5-4763-A571-1BC512D2D518}"/>
              </a:ext>
            </a:extLst>
          </p:cNvPr>
          <p:cNvSpPr txBox="1">
            <a:spLocks/>
          </p:cNvSpPr>
          <p:nvPr/>
        </p:nvSpPr>
        <p:spPr>
          <a:xfrm>
            <a:off x="603142" y="2429172"/>
            <a:ext cx="10881102" cy="2266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bg1"/>
                </a:solidFill>
              </a:rPr>
              <a:t>Mahasiswa</a:t>
            </a:r>
            <a:r>
              <a:rPr lang="en-US" b="1" dirty="0">
                <a:solidFill>
                  <a:schemeClr val="bg1"/>
                </a:solidFill>
              </a:rPr>
              <a:t> SP </a:t>
            </a:r>
            <a:r>
              <a:rPr lang="en-US" b="1" dirty="0" err="1">
                <a:solidFill>
                  <a:schemeClr val="bg1"/>
                </a:solidFill>
              </a:rPr>
              <a:t>mengikuti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kegiatan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perkuliahan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penuh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dalam</a:t>
            </a:r>
            <a:r>
              <a:rPr lang="en-US" b="1" dirty="0">
                <a:solidFill>
                  <a:schemeClr val="bg1"/>
                </a:solidFill>
              </a:rPr>
              <a:t> 1 </a:t>
            </a:r>
            <a:r>
              <a:rPr lang="en-US" b="1" dirty="0" err="1">
                <a:solidFill>
                  <a:schemeClr val="bg1"/>
                </a:solidFill>
              </a:rPr>
              <a:t>tahun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dirty="0" err="1">
                <a:solidFill>
                  <a:schemeClr val="bg1"/>
                </a:solidFill>
              </a:rPr>
              <a:t>tidak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ada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waktu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libur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panjang</a:t>
            </a:r>
            <a:r>
              <a:rPr lang="en-US" b="1" dirty="0">
                <a:solidFill>
                  <a:schemeClr val="bg1"/>
                </a:solidFill>
              </a:rPr>
              <a:t>) </a:t>
            </a:r>
            <a:r>
              <a:rPr lang="en-US" b="1" dirty="0" err="1">
                <a:solidFill>
                  <a:schemeClr val="bg1"/>
                </a:solidFill>
              </a:rPr>
              <a:t>dibutuhkan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i="1" dirty="0">
                <a:solidFill>
                  <a:schemeClr val="bg1"/>
                </a:solidFill>
              </a:rPr>
              <a:t>life balance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Mahasiswa</a:t>
            </a:r>
            <a:r>
              <a:rPr lang="en-US" b="1" dirty="0">
                <a:solidFill>
                  <a:schemeClr val="bg1"/>
                </a:solidFill>
              </a:rPr>
              <a:t> Enrichment Program </a:t>
            </a:r>
            <a:r>
              <a:rPr lang="en-US" b="1" dirty="0" err="1">
                <a:solidFill>
                  <a:schemeClr val="bg1"/>
                </a:solidFill>
              </a:rPr>
              <a:t>memiliki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kendala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mengambil</a:t>
            </a:r>
            <a:r>
              <a:rPr lang="en-US" b="1" dirty="0">
                <a:solidFill>
                  <a:schemeClr val="bg1"/>
                </a:solidFill>
              </a:rPr>
              <a:t> Semester </a:t>
            </a:r>
            <a:r>
              <a:rPr lang="en-US" b="1" dirty="0" err="1">
                <a:solidFill>
                  <a:schemeClr val="bg1"/>
                </a:solidFill>
              </a:rPr>
              <a:t>Pendek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Mendorong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budaya</a:t>
            </a:r>
            <a:r>
              <a:rPr lang="en-US" b="1" dirty="0">
                <a:solidFill>
                  <a:schemeClr val="bg1"/>
                </a:solidFill>
              </a:rPr>
              <a:t> self-learning </a:t>
            </a:r>
            <a:r>
              <a:rPr lang="en-US" b="1" dirty="0" err="1">
                <a:solidFill>
                  <a:schemeClr val="bg1"/>
                </a:solidFill>
              </a:rPr>
              <a:t>bagi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mahasiswa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043" y="141697"/>
            <a:ext cx="963711" cy="5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9"/>
          <a:stretch/>
        </p:blipFill>
        <p:spPr>
          <a:xfrm>
            <a:off x="0" y="-39757"/>
            <a:ext cx="12192000" cy="69539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390323"/>
            <a:ext cx="12192000" cy="5553770"/>
          </a:xfrm>
          <a:prstGeom prst="rect">
            <a:avLst/>
          </a:prstGeom>
          <a:solidFill>
            <a:srgbClr val="0097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68F9936-706D-4C5B-BC3C-21AAA5D03A87}"/>
              </a:ext>
            </a:extLst>
          </p:cNvPr>
          <p:cNvSpPr txBox="1">
            <a:spLocks/>
          </p:cNvSpPr>
          <p:nvPr/>
        </p:nvSpPr>
        <p:spPr>
          <a:xfrm>
            <a:off x="1022888" y="-9811"/>
            <a:ext cx="10095854" cy="121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KETENTUAN UMUM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6B19C14-9CB5-4763-A571-1BC512D2D518}"/>
              </a:ext>
            </a:extLst>
          </p:cNvPr>
          <p:cNvSpPr txBox="1">
            <a:spLocks/>
          </p:cNvSpPr>
          <p:nvPr/>
        </p:nvSpPr>
        <p:spPr>
          <a:xfrm>
            <a:off x="448158" y="1533600"/>
            <a:ext cx="11361549" cy="2266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Tx/>
              <a:buAutoNum type="arabicPeriod"/>
            </a:pPr>
            <a:r>
              <a:rPr lang="en-ID" sz="2400" b="1" dirty="0" err="1">
                <a:solidFill>
                  <a:schemeClr val="bg1"/>
                </a:solidFill>
              </a:rPr>
              <a:t>Pelaksanaan</a:t>
            </a:r>
            <a:r>
              <a:rPr lang="en-ID" sz="2400" b="1" dirty="0">
                <a:solidFill>
                  <a:schemeClr val="bg1"/>
                </a:solidFill>
              </a:rPr>
              <a:t> SP </a:t>
            </a:r>
            <a:r>
              <a:rPr lang="en-ID" sz="2400" b="1" dirty="0" err="1">
                <a:solidFill>
                  <a:schemeClr val="bg1"/>
                </a:solidFill>
              </a:rPr>
              <a:t>pada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dasarnya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diperuntukkan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bagi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mahasiswa</a:t>
            </a:r>
            <a:r>
              <a:rPr lang="en-ID" sz="2400" b="1" dirty="0">
                <a:solidFill>
                  <a:schemeClr val="bg1"/>
                </a:solidFill>
              </a:rPr>
              <a:t> yang </a:t>
            </a:r>
            <a:r>
              <a:rPr lang="en-ID" sz="2400" b="1" dirty="0" err="1">
                <a:solidFill>
                  <a:schemeClr val="bg1"/>
                </a:solidFill>
              </a:rPr>
              <a:t>mengulang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karena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tidak</a:t>
            </a:r>
            <a:r>
              <a:rPr lang="en-ID" sz="2400" b="1" dirty="0">
                <a:solidFill>
                  <a:schemeClr val="bg1"/>
                </a:solidFill>
              </a:rPr>
              <a:t> lulus </a:t>
            </a:r>
            <a:r>
              <a:rPr lang="en-ID" sz="2400" b="1" dirty="0" err="1">
                <a:solidFill>
                  <a:schemeClr val="bg1"/>
                </a:solidFill>
              </a:rPr>
              <a:t>mata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kuliah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tertentu</a:t>
            </a:r>
            <a:r>
              <a:rPr lang="en-ID" sz="2400" b="1" dirty="0">
                <a:solidFill>
                  <a:schemeClr val="bg1"/>
                </a:solidFill>
              </a:rPr>
              <a:t>, </a:t>
            </a:r>
            <a:r>
              <a:rPr lang="en-ID" sz="2400" b="1" dirty="0" err="1">
                <a:solidFill>
                  <a:schemeClr val="bg1"/>
                </a:solidFill>
              </a:rPr>
              <a:t>bukan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karena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mahasiswa</a:t>
            </a:r>
            <a:r>
              <a:rPr lang="en-ID" sz="2400" b="1" dirty="0">
                <a:solidFill>
                  <a:schemeClr val="bg1"/>
                </a:solidFill>
              </a:rPr>
              <a:t> yang </a:t>
            </a:r>
            <a:r>
              <a:rPr lang="en-ID" sz="2400" b="1" dirty="0" err="1">
                <a:solidFill>
                  <a:schemeClr val="bg1"/>
                </a:solidFill>
              </a:rPr>
              <a:t>bersangkutan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tidak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boleh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ikut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ujian</a:t>
            </a:r>
            <a:r>
              <a:rPr lang="en-ID" sz="2400" b="1" dirty="0">
                <a:solidFill>
                  <a:schemeClr val="bg1"/>
                </a:solidFill>
              </a:rPr>
              <a:t> (</a:t>
            </a:r>
            <a:r>
              <a:rPr lang="en-ID" sz="2400" b="1" dirty="0" err="1">
                <a:solidFill>
                  <a:schemeClr val="bg1"/>
                </a:solidFill>
              </a:rPr>
              <a:t>masalah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absensi</a:t>
            </a:r>
            <a:r>
              <a:rPr lang="en-ID" sz="2400" b="1" dirty="0">
                <a:solidFill>
                  <a:schemeClr val="bg1"/>
                </a:solidFill>
              </a:rPr>
              <a:t>).</a:t>
            </a:r>
          </a:p>
          <a:p>
            <a:pPr marL="514350" indent="-514350">
              <a:buAutoNum type="arabicPeriod"/>
            </a:pPr>
            <a:endParaRPr lang="en-ID" sz="14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ID" sz="2400" b="1" dirty="0">
                <a:solidFill>
                  <a:schemeClr val="bg1"/>
                </a:solidFill>
              </a:rPr>
              <a:t>CO-OR </a:t>
            </a:r>
            <a:r>
              <a:rPr lang="en-ID" sz="2400" b="1" dirty="0" err="1">
                <a:solidFill>
                  <a:schemeClr val="bg1"/>
                </a:solidFill>
              </a:rPr>
              <a:t>menggunakan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versi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terakhir</a:t>
            </a:r>
            <a:r>
              <a:rPr lang="en-ID" sz="2400" b="1" dirty="0">
                <a:solidFill>
                  <a:schemeClr val="bg1"/>
                </a:solidFill>
              </a:rPr>
              <a:t> yang </a:t>
            </a:r>
            <a:r>
              <a:rPr lang="en-ID" sz="2400" b="1" dirty="0" err="1">
                <a:solidFill>
                  <a:schemeClr val="bg1"/>
                </a:solidFill>
              </a:rPr>
              <a:t>dijalankan</a:t>
            </a:r>
            <a:r>
              <a:rPr lang="en-ID" sz="2400" b="1" dirty="0">
                <a:solidFill>
                  <a:schemeClr val="bg1"/>
                </a:solidFill>
              </a:rPr>
              <a:t> di </a:t>
            </a:r>
            <a:r>
              <a:rPr lang="en-ID" sz="2400" b="1" i="1" dirty="0">
                <a:solidFill>
                  <a:schemeClr val="bg1"/>
                </a:solidFill>
              </a:rPr>
              <a:t>regular class </a:t>
            </a:r>
            <a:r>
              <a:rPr lang="en-ID" sz="2400" b="1" dirty="0" err="1">
                <a:solidFill>
                  <a:schemeClr val="bg1"/>
                </a:solidFill>
              </a:rPr>
              <a:t>dengan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penambahan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komponen</a:t>
            </a:r>
            <a:r>
              <a:rPr lang="en-ID" sz="2400" b="1" dirty="0">
                <a:solidFill>
                  <a:schemeClr val="bg1"/>
                </a:solidFill>
              </a:rPr>
              <a:t> video based learning, assignment </a:t>
            </a:r>
            <a:r>
              <a:rPr lang="en-ID" sz="2400" b="1" dirty="0" err="1">
                <a:solidFill>
                  <a:schemeClr val="bg1"/>
                </a:solidFill>
              </a:rPr>
              <a:t>dan</a:t>
            </a:r>
            <a:r>
              <a:rPr lang="en-ID" sz="2400" b="1" dirty="0">
                <a:solidFill>
                  <a:schemeClr val="bg1"/>
                </a:solidFill>
              </a:rPr>
              <a:t> quiz</a:t>
            </a:r>
            <a:r>
              <a:rPr lang="en-ID" sz="2400" b="1" i="1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ID" sz="1400" b="1" i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ID" sz="2400" b="1" dirty="0">
                <a:solidFill>
                  <a:schemeClr val="bg1"/>
                </a:solidFill>
              </a:rPr>
              <a:t>LMS </a:t>
            </a:r>
            <a:r>
              <a:rPr lang="en-ID" sz="2400" b="1" dirty="0" err="1">
                <a:solidFill>
                  <a:schemeClr val="bg1"/>
                </a:solidFill>
              </a:rPr>
              <a:t>menggunakan</a:t>
            </a:r>
            <a:r>
              <a:rPr lang="en-ID" sz="2400" b="1" dirty="0">
                <a:solidFill>
                  <a:schemeClr val="bg1"/>
                </a:solidFill>
              </a:rPr>
              <a:t> “</a:t>
            </a:r>
            <a:r>
              <a:rPr lang="en-ID" sz="2400" b="1" dirty="0" err="1">
                <a:solidFill>
                  <a:schemeClr val="bg1"/>
                </a:solidFill>
              </a:rPr>
              <a:t>Binusmaya</a:t>
            </a:r>
            <a:r>
              <a:rPr lang="en-ID" sz="2400" b="1" dirty="0">
                <a:solidFill>
                  <a:schemeClr val="bg1"/>
                </a:solidFill>
              </a:rPr>
              <a:t>”</a:t>
            </a:r>
          </a:p>
          <a:p>
            <a:pPr marL="514350" indent="-514350">
              <a:buAutoNum type="arabicPeriod"/>
            </a:pPr>
            <a:endParaRPr lang="en-ID" sz="14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ID" sz="2400" b="1" dirty="0">
                <a:solidFill>
                  <a:schemeClr val="bg1"/>
                </a:solidFill>
              </a:rPr>
              <a:t>Mata </a:t>
            </a:r>
            <a:r>
              <a:rPr lang="en-ID" sz="2400" b="1" dirty="0" err="1">
                <a:solidFill>
                  <a:schemeClr val="bg1"/>
                </a:solidFill>
              </a:rPr>
              <a:t>kuliah</a:t>
            </a:r>
            <a:r>
              <a:rPr lang="en-ID" sz="2400" b="1" dirty="0">
                <a:solidFill>
                  <a:schemeClr val="bg1"/>
                </a:solidFill>
              </a:rPr>
              <a:t> yang </a:t>
            </a:r>
            <a:r>
              <a:rPr lang="en-ID" sz="2400" b="1" dirty="0" err="1">
                <a:solidFill>
                  <a:schemeClr val="bg1"/>
                </a:solidFill>
              </a:rPr>
              <a:t>karena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berbagai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alasan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tidak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dilaksanakan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dengan</a:t>
            </a:r>
            <a:r>
              <a:rPr lang="en-ID" sz="2400" b="1" dirty="0">
                <a:solidFill>
                  <a:schemeClr val="bg1"/>
                </a:solidFill>
              </a:rPr>
              <a:t> model </a:t>
            </a:r>
            <a:r>
              <a:rPr lang="en-ID" sz="2400" b="1" i="1" dirty="0">
                <a:solidFill>
                  <a:schemeClr val="bg1"/>
                </a:solidFill>
              </a:rPr>
              <a:t>blended learning </a:t>
            </a:r>
            <a:r>
              <a:rPr lang="en-ID" sz="2400" b="1" dirty="0" err="1">
                <a:solidFill>
                  <a:schemeClr val="bg1"/>
                </a:solidFill>
              </a:rPr>
              <a:t>harus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memperoleh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ijin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dari</a:t>
            </a:r>
            <a:r>
              <a:rPr lang="en-ID" sz="2400" b="1" dirty="0">
                <a:solidFill>
                  <a:schemeClr val="bg1"/>
                </a:solidFill>
              </a:rPr>
              <a:t> Vice Rector Academic Development </a:t>
            </a:r>
            <a:r>
              <a:rPr lang="en-ID" sz="2400" b="1" dirty="0" err="1">
                <a:solidFill>
                  <a:schemeClr val="bg1"/>
                </a:solidFill>
              </a:rPr>
              <a:t>atas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wewenang</a:t>
            </a:r>
            <a:r>
              <a:rPr lang="en-ID" sz="2400" b="1" dirty="0">
                <a:solidFill>
                  <a:schemeClr val="bg1"/>
                </a:solidFill>
              </a:rPr>
              <a:t> yang </a:t>
            </a:r>
            <a:r>
              <a:rPr lang="en-ID" sz="2400" b="1" dirty="0" err="1">
                <a:solidFill>
                  <a:schemeClr val="bg1"/>
                </a:solidFill>
              </a:rPr>
              <a:t>diberikan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oleh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Bapak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Rektor</a:t>
            </a:r>
            <a:r>
              <a:rPr lang="en-ID" sz="2400" b="1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ID" sz="14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ID" sz="2400" b="1" dirty="0" err="1">
                <a:solidFill>
                  <a:schemeClr val="bg1"/>
                </a:solidFill>
              </a:rPr>
              <a:t>Kapasitas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maksimum</a:t>
            </a:r>
            <a:r>
              <a:rPr lang="en-ID" sz="2400" b="1" dirty="0">
                <a:solidFill>
                  <a:schemeClr val="bg1"/>
                </a:solidFill>
              </a:rPr>
              <a:t> per </a:t>
            </a:r>
            <a:r>
              <a:rPr lang="en-ID" sz="2400" b="1" dirty="0" err="1">
                <a:solidFill>
                  <a:schemeClr val="bg1"/>
                </a:solidFill>
              </a:rPr>
              <a:t>kelas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sebanyak</a:t>
            </a:r>
            <a:r>
              <a:rPr lang="en-ID" sz="2400" b="1" dirty="0">
                <a:solidFill>
                  <a:schemeClr val="bg1"/>
                </a:solidFill>
              </a:rPr>
              <a:t> 40 </a:t>
            </a:r>
            <a:r>
              <a:rPr lang="en-ID" sz="2400" b="1" dirty="0" err="1">
                <a:solidFill>
                  <a:schemeClr val="bg1"/>
                </a:solidFill>
              </a:rPr>
              <a:t>mahasiswa</a:t>
            </a:r>
            <a:r>
              <a:rPr lang="en-ID" sz="24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043" y="141697"/>
            <a:ext cx="963711" cy="5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blue and green color paint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9" t="-1" r="19810" b="56606"/>
          <a:stretch/>
        </p:blipFill>
        <p:spPr bwMode="auto">
          <a:xfrm>
            <a:off x="-14698" y="0"/>
            <a:ext cx="122286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255201C4-41F8-44BD-839E-3D37E36A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686" y="0"/>
            <a:ext cx="10515600" cy="7167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/>
              <a:t>Mappingan</a:t>
            </a:r>
            <a:r>
              <a:rPr lang="en-US" sz="4000" dirty="0"/>
              <a:t> </a:t>
            </a:r>
            <a:r>
              <a:rPr lang="en-US" sz="4000" dirty="0" err="1"/>
              <a:t>Komponen</a:t>
            </a:r>
            <a:r>
              <a:rPr lang="en-US" sz="4000" dirty="0"/>
              <a:t> </a:t>
            </a:r>
            <a:r>
              <a:rPr lang="en-US" sz="4000" dirty="0" err="1"/>
              <a:t>Materi</a:t>
            </a:r>
            <a:r>
              <a:rPr lang="en-US" sz="4000" dirty="0"/>
              <a:t> </a:t>
            </a:r>
            <a:r>
              <a:rPr lang="en-US" sz="4000" dirty="0" err="1"/>
              <a:t>sesuai</a:t>
            </a:r>
            <a:r>
              <a:rPr lang="en-US" sz="4000" dirty="0"/>
              <a:t> </a:t>
            </a:r>
            <a:r>
              <a:rPr lang="en-US" sz="4000" dirty="0" err="1"/>
              <a:t>Kelompok</a:t>
            </a:r>
            <a:r>
              <a:rPr lang="en-US" sz="4000" dirty="0"/>
              <a:t> SKS</a:t>
            </a:r>
            <a:endParaRPr lang="en-US" sz="4000" b="1" dirty="0">
              <a:solidFill>
                <a:srgbClr val="00B0F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043" y="141697"/>
            <a:ext cx="963711" cy="57501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44153"/>
              </p:ext>
            </p:extLst>
          </p:nvPr>
        </p:nvGraphicFramePr>
        <p:xfrm>
          <a:off x="154546" y="716712"/>
          <a:ext cx="11873329" cy="6009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21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97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512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2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987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28558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Mappingan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Komponen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Materi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sesuai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Kelompok</a:t>
                      </a:r>
                      <a:r>
                        <a:rPr lang="en-US" sz="1400" dirty="0">
                          <a:effectLst/>
                        </a:rPr>
                        <a:t> SKS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5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Komponen</a:t>
                      </a:r>
                      <a:r>
                        <a:rPr lang="en-US" sz="1400" dirty="0">
                          <a:effectLst/>
                        </a:rPr>
                        <a:t>/SKS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1-2 SKS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3-4 SKS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5-6 SKS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Keterangan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04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Video Conference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2x (</a:t>
                      </a:r>
                      <a:r>
                        <a:rPr lang="en-US" sz="1400" dirty="0" err="1">
                          <a:effectLst/>
                        </a:rPr>
                        <a:t>minggu</a:t>
                      </a:r>
                      <a:r>
                        <a:rPr lang="en-US" sz="1400" dirty="0">
                          <a:effectLst/>
                        </a:rPr>
                        <a:t> 1 </a:t>
                      </a:r>
                      <a:r>
                        <a:rPr lang="en-US" sz="1400" dirty="0" err="1">
                          <a:effectLst/>
                        </a:rPr>
                        <a:t>dan</a:t>
                      </a:r>
                      <a:r>
                        <a:rPr lang="en-US" sz="1400" dirty="0">
                          <a:effectLst/>
                        </a:rPr>
                        <a:t> 6)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3x (</a:t>
                      </a:r>
                      <a:r>
                        <a:rPr lang="en-US" sz="1400" dirty="0" err="1">
                          <a:effectLst/>
                        </a:rPr>
                        <a:t>minggu</a:t>
                      </a:r>
                      <a:r>
                        <a:rPr lang="en-US" sz="1400" dirty="0">
                          <a:effectLst/>
                        </a:rPr>
                        <a:t> 1, 3 </a:t>
                      </a:r>
                      <a:r>
                        <a:rPr lang="en-US" sz="1400" dirty="0" err="1">
                          <a:effectLst/>
                        </a:rPr>
                        <a:t>dan</a:t>
                      </a:r>
                      <a:r>
                        <a:rPr lang="en-US" sz="1400" dirty="0">
                          <a:effectLst/>
                        </a:rPr>
                        <a:t> 6)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4x (minggu 1, 3, 5 dan 6)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Jumlah disesuaikan dengan bobot sks mata kuliah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08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Video Based Learning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 video (minimal 2 produksi sendiri)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 video (minimal 3 produksi sendiri)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 video (minimal 4 produksi sendiri)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759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Online Resources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Sesuai</a:t>
                      </a:r>
                      <a:r>
                        <a:rPr lang="en-US" sz="1400" dirty="0">
                          <a:effectLst/>
                        </a:rPr>
                        <a:t> CO </a:t>
                      </a:r>
                      <a:r>
                        <a:rPr lang="en-US" sz="1400" dirty="0" err="1">
                          <a:effectLst/>
                        </a:rPr>
                        <a:t>Reguler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Materi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Reguler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tidak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diubah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namun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akan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ditambahkan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komponen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untuk</a:t>
                      </a:r>
                      <a:r>
                        <a:rPr lang="en-US" sz="1400" dirty="0">
                          <a:effectLst/>
                        </a:rPr>
                        <a:t> SP Blended Learning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45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Discussion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Forum -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Dosen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Minggu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topik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terdiri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minimal 2 </a:t>
                      </a:r>
                      <a:r>
                        <a:rPr lang="en-US" sz="14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posting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awal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akhir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). Batas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waktu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posting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awal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hari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Selasa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jam 12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malam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Batas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waktu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posting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akhir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Senin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minggu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berikutnya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jam 12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siang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5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Discussion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Forum -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Dosen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Minggu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topik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terdiri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minimal 2 </a:t>
                      </a:r>
                      <a:r>
                        <a:rPr lang="en-US" sz="14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posting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awal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akhir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). Batas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waktu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posting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hari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Minggu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jam 12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malam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5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Assignment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@ 3 </a:t>
                      </a:r>
                      <a:r>
                        <a:rPr lang="en-US" sz="1400" dirty="0" err="1">
                          <a:effectLst/>
                        </a:rPr>
                        <a:t>soal</a:t>
                      </a:r>
                      <a:r>
                        <a:rPr lang="en-US" sz="1400" dirty="0">
                          <a:effectLst/>
                        </a:rPr>
                        <a:t> (</a:t>
                      </a:r>
                      <a:r>
                        <a:rPr lang="en-US" sz="1400" dirty="0" err="1">
                          <a:effectLst/>
                        </a:rPr>
                        <a:t>perbedaan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pada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kedalaman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soal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04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Quiz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1x (1 SKS) &amp; 2x (2 SKS)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 2 set quiz (10 multiple choice)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5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Ujian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 menit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 menit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 menit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Onsite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712336">
                <a:tc gridSpan="5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Keterangan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bagi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mata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kuliah</a:t>
                      </a:r>
                      <a:r>
                        <a:rPr lang="en-US" sz="1400" dirty="0">
                          <a:effectLst/>
                        </a:rPr>
                        <a:t> yang </a:t>
                      </a:r>
                      <a:r>
                        <a:rPr lang="en-US" sz="1400" dirty="0" err="1">
                          <a:effectLst/>
                        </a:rPr>
                        <a:t>memiliki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bobot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sks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praktikum</a:t>
                      </a:r>
                      <a:r>
                        <a:rPr lang="en-US" sz="1400" dirty="0">
                          <a:effectLst/>
                        </a:rPr>
                        <a:t>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Komponen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materi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mencakup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teori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praktikum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sehingga</a:t>
                      </a:r>
                      <a:r>
                        <a:rPr lang="en-US" sz="1400" dirty="0">
                          <a:effectLst/>
                        </a:rPr>
                        <a:t> SME </a:t>
                      </a:r>
                      <a:r>
                        <a:rPr lang="en-US" sz="1400" dirty="0" err="1">
                          <a:effectLst/>
                        </a:rPr>
                        <a:t>wajib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melakukan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koordinasi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dengan</a:t>
                      </a:r>
                      <a:r>
                        <a:rPr lang="en-US" sz="1400" dirty="0">
                          <a:effectLst/>
                        </a:rPr>
                        <a:t> PIC lab </a:t>
                      </a:r>
                      <a:r>
                        <a:rPr lang="en-US" sz="1400" dirty="0" err="1">
                          <a:effectLst/>
                        </a:rPr>
                        <a:t>praktikum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dalam</a:t>
                      </a:r>
                      <a:r>
                        <a:rPr lang="en-US" sz="1400" dirty="0">
                          <a:effectLst/>
                        </a:rPr>
                        <a:t> proses </a:t>
                      </a:r>
                      <a:r>
                        <a:rPr lang="en-US" sz="1400" dirty="0" err="1">
                          <a:effectLst/>
                        </a:rPr>
                        <a:t>pengembangan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materi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3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blue and green color paint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9" t="-1" r="19810" b="56606"/>
          <a:stretch/>
        </p:blipFill>
        <p:spPr bwMode="auto">
          <a:xfrm>
            <a:off x="0" y="-20785"/>
            <a:ext cx="12192000" cy="690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8AAD1F74-378F-49E4-88AF-66CCDDF2650A}"/>
              </a:ext>
            </a:extLst>
          </p:cNvPr>
          <p:cNvSpPr txBox="1">
            <a:spLocks/>
          </p:cNvSpPr>
          <p:nvPr/>
        </p:nvSpPr>
        <p:spPr>
          <a:xfrm>
            <a:off x="1192646" y="1177877"/>
            <a:ext cx="10515600" cy="87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rgbClr val="00B0F0"/>
                </a:solidFill>
              </a:rPr>
              <a:t>Jenis-Jenis</a:t>
            </a:r>
            <a:r>
              <a:rPr lang="en-US" sz="3200" b="1" dirty="0">
                <a:solidFill>
                  <a:srgbClr val="00B0F0"/>
                </a:solidFill>
              </a:rPr>
              <a:t> Video Based Learning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F8D986D-15F0-46B5-8823-6DBDCE01B667}"/>
              </a:ext>
            </a:extLst>
          </p:cNvPr>
          <p:cNvSpPr txBox="1">
            <a:spLocks/>
          </p:cNvSpPr>
          <p:nvPr/>
        </p:nvSpPr>
        <p:spPr>
          <a:xfrm>
            <a:off x="1204642" y="1931626"/>
            <a:ext cx="9515958" cy="24237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Video </a:t>
            </a:r>
            <a:r>
              <a:rPr lang="en-US" sz="2400" b="1" dirty="0" err="1"/>
              <a:t>Menampikan</a:t>
            </a:r>
            <a:r>
              <a:rPr lang="en-US" sz="2400" b="1" dirty="0"/>
              <a:t> </a:t>
            </a:r>
            <a:r>
              <a:rPr lang="en-US" sz="2400" b="1" dirty="0" err="1"/>
              <a:t>Dosen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SME (</a:t>
            </a:r>
            <a:r>
              <a:rPr lang="en-US" sz="2400" b="1" i="1" dirty="0"/>
              <a:t>Subject Matter Expert</a:t>
            </a:r>
            <a:r>
              <a:rPr lang="en-US" sz="2400" b="1" dirty="0" smtClean="0"/>
              <a:t>)</a:t>
            </a:r>
            <a:endParaRPr lang="en-US" sz="2400" dirty="0"/>
          </a:p>
          <a:p>
            <a:r>
              <a:rPr lang="en-US" sz="2400" b="1" dirty="0"/>
              <a:t>Video </a:t>
            </a:r>
            <a:r>
              <a:rPr lang="en-US" sz="2400" b="1" dirty="0" err="1" smtClean="0"/>
              <a:t>Infografis</a:t>
            </a:r>
            <a:endParaRPr lang="en-US" sz="2400" dirty="0"/>
          </a:p>
          <a:p>
            <a:r>
              <a:rPr lang="en-US" sz="2400" b="1" dirty="0"/>
              <a:t>Video </a:t>
            </a:r>
            <a:r>
              <a:rPr lang="en-US" sz="2400" b="1" dirty="0" err="1"/>
              <a:t>Menampilkan</a:t>
            </a:r>
            <a:r>
              <a:rPr lang="en-US" sz="2400" b="1" dirty="0"/>
              <a:t> </a:t>
            </a:r>
            <a:r>
              <a:rPr lang="en-US" sz="2400" b="1" dirty="0" err="1"/>
              <a:t>Ilustrasi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/>
              <a:t>Konsep</a:t>
            </a:r>
            <a:endParaRPr lang="en-US" sz="2400" dirty="0"/>
          </a:p>
          <a:p>
            <a:r>
              <a:rPr lang="en-US" sz="2400" b="1" dirty="0"/>
              <a:t>Video </a:t>
            </a:r>
            <a:r>
              <a:rPr lang="en-US" sz="2400" b="1" dirty="0" err="1"/>
              <a:t>Menampilkan</a:t>
            </a:r>
            <a:r>
              <a:rPr lang="en-US" sz="2400" b="1" dirty="0"/>
              <a:t> Tutorial</a:t>
            </a:r>
            <a:endParaRPr lang="en-US" sz="2400" dirty="0"/>
          </a:p>
          <a:p>
            <a:r>
              <a:rPr lang="en-US" sz="2400" b="1" dirty="0"/>
              <a:t>Video </a:t>
            </a:r>
            <a:r>
              <a:rPr lang="en-US" sz="2400" b="1" dirty="0" err="1" smtClean="0"/>
              <a:t>Interaktif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043" y="141697"/>
            <a:ext cx="963711" cy="5750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AD1F74-378F-49E4-88AF-66CCDDF2650A}"/>
              </a:ext>
            </a:extLst>
          </p:cNvPr>
          <p:cNvSpPr txBox="1">
            <a:spLocks/>
          </p:cNvSpPr>
          <p:nvPr/>
        </p:nvSpPr>
        <p:spPr>
          <a:xfrm>
            <a:off x="1192646" y="4582819"/>
            <a:ext cx="9515958" cy="61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rgbClr val="00B0F0"/>
                </a:solidFill>
              </a:rPr>
              <a:t>Sumber-Sumber</a:t>
            </a:r>
            <a:r>
              <a:rPr lang="en-US" sz="3200" b="1" dirty="0">
                <a:solidFill>
                  <a:srgbClr val="00B0F0"/>
                </a:solidFill>
              </a:rPr>
              <a:t> Video Based Learning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AF8D986D-15F0-46B5-8823-6DBDCE01B667}"/>
              </a:ext>
            </a:extLst>
          </p:cNvPr>
          <p:cNvSpPr txBox="1">
            <a:spLocks/>
          </p:cNvSpPr>
          <p:nvPr/>
        </p:nvSpPr>
        <p:spPr>
          <a:xfrm>
            <a:off x="1192646" y="5199661"/>
            <a:ext cx="9527953" cy="14025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Video Digital </a:t>
            </a:r>
            <a:r>
              <a:rPr lang="en-US" sz="2400" b="1" dirty="0"/>
              <a:t>Content yang </a:t>
            </a:r>
            <a:r>
              <a:rPr lang="en-US" sz="2400" b="1" dirty="0" err="1"/>
              <a:t>dikembangkan</a:t>
            </a:r>
            <a:r>
              <a:rPr lang="en-US" sz="2400" b="1" dirty="0"/>
              <a:t> (</a:t>
            </a:r>
            <a:r>
              <a:rPr lang="en-US" sz="2400" b="1" dirty="0" err="1"/>
              <a:t>diproduksi</a:t>
            </a:r>
            <a:r>
              <a:rPr lang="en-US" sz="2400" b="1" dirty="0"/>
              <a:t> </a:t>
            </a:r>
            <a:r>
              <a:rPr lang="en-US" sz="2400" b="1" dirty="0" err="1"/>
              <a:t>sendiri</a:t>
            </a:r>
            <a:r>
              <a:rPr lang="en-US" sz="2400" b="1" dirty="0"/>
              <a:t>) </a:t>
            </a:r>
            <a:r>
              <a:rPr lang="en-US" sz="2400" b="1" dirty="0" err="1"/>
              <a:t>oleh</a:t>
            </a:r>
            <a:r>
              <a:rPr lang="en-US" sz="2400" b="1" dirty="0"/>
              <a:t> </a:t>
            </a:r>
            <a:r>
              <a:rPr lang="en-US" sz="2400" b="1" dirty="0" smtClean="0"/>
              <a:t>SME</a:t>
            </a:r>
            <a:endParaRPr lang="en-US" sz="2400" dirty="0" smtClean="0"/>
          </a:p>
          <a:p>
            <a:r>
              <a:rPr lang="en-US" sz="2400" b="1" dirty="0"/>
              <a:t>Video PJJ BOL/MOOC BINUS </a:t>
            </a:r>
            <a:r>
              <a:rPr lang="en-US" sz="2400" b="1" dirty="0" smtClean="0"/>
              <a:t>University</a:t>
            </a:r>
          </a:p>
          <a:p>
            <a:r>
              <a:rPr lang="en-US" sz="2400" b="1" dirty="0"/>
              <a:t>Video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sumber</a:t>
            </a:r>
            <a:r>
              <a:rPr lang="en-US" sz="2400" b="1" dirty="0"/>
              <a:t> </a:t>
            </a:r>
            <a:r>
              <a:rPr lang="en-US" sz="2400" b="1" dirty="0" smtClean="0"/>
              <a:t>lain (</a:t>
            </a:r>
            <a:r>
              <a:rPr lang="en-US" sz="2400" b="1" dirty="0" err="1" smtClean="0"/>
              <a:t>Youtube</a:t>
            </a:r>
            <a:r>
              <a:rPr lang="en-US" sz="2400" b="1" dirty="0" smtClean="0"/>
              <a:t>)</a:t>
            </a:r>
            <a:endParaRPr 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AAD1F74-378F-49E4-88AF-66CCDDF2650A}"/>
              </a:ext>
            </a:extLst>
          </p:cNvPr>
          <p:cNvSpPr txBox="1">
            <a:spLocks/>
          </p:cNvSpPr>
          <p:nvPr/>
        </p:nvSpPr>
        <p:spPr>
          <a:xfrm>
            <a:off x="1192647" y="424455"/>
            <a:ext cx="9527953" cy="877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/>
              <a:t>Materi</a:t>
            </a:r>
            <a:r>
              <a:rPr lang="en-US" sz="2400" b="1" dirty="0"/>
              <a:t> VBL </a:t>
            </a:r>
            <a:r>
              <a:rPr lang="en-US" sz="2400" b="1" dirty="0" err="1"/>
              <a:t>bermanfaat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MAHASISWA BELAJAR </a:t>
            </a:r>
            <a:r>
              <a:rPr lang="en-US" sz="2400" b="1" dirty="0" err="1"/>
              <a:t>dan</a:t>
            </a:r>
            <a:r>
              <a:rPr lang="en-US" sz="2400" b="1" dirty="0"/>
              <a:t> BUKAN UNTUK DOSEN MENGAJAR. 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blue and green color paint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9" t="-1" r="19810" b="56606"/>
          <a:stretch/>
        </p:blipFill>
        <p:spPr bwMode="auto">
          <a:xfrm>
            <a:off x="0" y="-5287"/>
            <a:ext cx="12192000" cy="690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8AAD1F74-378F-49E4-88AF-66CCDDF2650A}"/>
              </a:ext>
            </a:extLst>
          </p:cNvPr>
          <p:cNvSpPr txBox="1">
            <a:spLocks/>
          </p:cNvSpPr>
          <p:nvPr/>
        </p:nvSpPr>
        <p:spPr>
          <a:xfrm>
            <a:off x="561443" y="54382"/>
            <a:ext cx="10515600" cy="70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B0F0"/>
                </a:solidFill>
              </a:rPr>
              <a:t>Assignment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F8D986D-15F0-46B5-8823-6DBDCE01B667}"/>
              </a:ext>
            </a:extLst>
          </p:cNvPr>
          <p:cNvSpPr txBox="1">
            <a:spLocks/>
          </p:cNvSpPr>
          <p:nvPr/>
        </p:nvSpPr>
        <p:spPr>
          <a:xfrm>
            <a:off x="677699" y="883408"/>
            <a:ext cx="9861148" cy="24237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ke-2 &amp; </a:t>
            </a:r>
            <a:r>
              <a:rPr lang="en-US" dirty="0" smtClean="0"/>
              <a:t>ke-4.</a:t>
            </a:r>
          </a:p>
          <a:p>
            <a:pPr lvl="0"/>
            <a:r>
              <a:rPr lang="en-US" dirty="0" smtClean="0"/>
              <a:t>WAJIB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Learning Outcome </a:t>
            </a:r>
            <a:r>
              <a:rPr lang="en-US" dirty="0" err="1"/>
              <a:t>dan</a:t>
            </a:r>
            <a:r>
              <a:rPr lang="en-US" dirty="0"/>
              <a:t> level </a:t>
            </a:r>
            <a:r>
              <a:rPr lang="en-US" dirty="0" err="1"/>
              <a:t>taksonomi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err="1"/>
              <a:t>Releven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pPr lvl="0"/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/</a:t>
            </a:r>
            <a:r>
              <a:rPr lang="en-US" dirty="0" err="1" smtClean="0"/>
              <a:t>pertanyaan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/</a:t>
            </a:r>
            <a:r>
              <a:rPr lang="en-US" dirty="0" err="1"/>
              <a:t>pertanyaan</a:t>
            </a:r>
            <a:r>
              <a:rPr lang="en-US" dirty="0"/>
              <a:t> di </a:t>
            </a:r>
            <a:r>
              <a:rPr lang="en-US" dirty="0" err="1"/>
              <a:t>desain</a:t>
            </a:r>
            <a:r>
              <a:rPr lang="en-US" dirty="0"/>
              <a:t> SME agar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mengerjakannya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</a:t>
            </a:r>
            <a:r>
              <a:rPr lang="en-ID" dirty="0" err="1" smtClean="0"/>
              <a:t>mencontek</a:t>
            </a:r>
            <a:r>
              <a:rPr lang="en-ID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043" y="141697"/>
            <a:ext cx="963711" cy="5750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AD1F74-378F-49E4-88AF-66CCDDF2650A}"/>
              </a:ext>
            </a:extLst>
          </p:cNvPr>
          <p:cNvSpPr txBox="1">
            <a:spLocks/>
          </p:cNvSpPr>
          <p:nvPr/>
        </p:nvSpPr>
        <p:spPr>
          <a:xfrm>
            <a:off x="1096145" y="3409634"/>
            <a:ext cx="10515600" cy="61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Quiz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AF8D986D-15F0-46B5-8823-6DBDCE01B667}"/>
              </a:ext>
            </a:extLst>
          </p:cNvPr>
          <p:cNvSpPr txBox="1">
            <a:spLocks/>
          </p:cNvSpPr>
          <p:nvPr/>
        </p:nvSpPr>
        <p:spPr>
          <a:xfrm>
            <a:off x="1561085" y="4021814"/>
            <a:ext cx="9515958" cy="2053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ke-3 &amp; </a:t>
            </a:r>
            <a:r>
              <a:rPr lang="en-US" dirty="0" smtClean="0"/>
              <a:t>ke-6</a:t>
            </a:r>
          </a:p>
          <a:p>
            <a:r>
              <a:rPr lang="en-US" dirty="0"/>
              <a:t>SME WAJIB </a:t>
            </a:r>
            <a:r>
              <a:rPr lang="en-US" dirty="0" err="1"/>
              <a:t>membuat</a:t>
            </a:r>
            <a:r>
              <a:rPr lang="en-US" dirty="0"/>
              <a:t> 2 </a:t>
            </a:r>
            <a:r>
              <a:rPr lang="en-US" dirty="0" err="1"/>
              <a:t>paket</a:t>
            </a:r>
            <a:r>
              <a:rPr lang="en-US" dirty="0"/>
              <a:t> Quiz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(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), </a:t>
            </a:r>
            <a:r>
              <a:rPr lang="en-US" dirty="0" err="1"/>
              <a:t>dimana</a:t>
            </a:r>
            <a:r>
              <a:rPr lang="en-US" dirty="0"/>
              <a:t> 1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2 set </a:t>
            </a:r>
            <a:r>
              <a:rPr lang="en-US" dirty="0" err="1"/>
              <a:t>soal</a:t>
            </a:r>
            <a:r>
              <a:rPr lang="en-US" dirty="0"/>
              <a:t>. </a:t>
            </a:r>
            <a:endParaRPr lang="en-US" dirty="0" smtClean="0"/>
          </a:p>
          <a:p>
            <a:pPr marL="231775" indent="0">
              <a:buNone/>
            </a:pPr>
            <a:r>
              <a:rPr lang="en-US" b="1" dirty="0" err="1"/>
              <a:t>Contoh</a:t>
            </a:r>
            <a:r>
              <a:rPr lang="en-US" b="1" dirty="0"/>
              <a:t>:</a:t>
            </a:r>
            <a:r>
              <a:rPr lang="en-US" dirty="0"/>
              <a:t> SME </a:t>
            </a:r>
            <a:r>
              <a:rPr lang="en-US" dirty="0" err="1"/>
              <a:t>membuat</a:t>
            </a:r>
            <a:r>
              <a:rPr lang="en-US" dirty="0"/>
              <a:t> 20 </a:t>
            </a:r>
            <a:r>
              <a:rPr lang="en-US" dirty="0" err="1"/>
              <a:t>soal</a:t>
            </a:r>
            <a:r>
              <a:rPr lang="en-US" dirty="0"/>
              <a:t> PG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Introduction </a:t>
            </a:r>
            <a:r>
              <a:rPr lang="en-US" dirty="0" err="1"/>
              <a:t>dan</a:t>
            </a:r>
            <a:r>
              <a:rPr lang="en-US" dirty="0"/>
              <a:t> 20 </a:t>
            </a:r>
            <a:r>
              <a:rPr lang="en-US" dirty="0" err="1"/>
              <a:t>soal</a:t>
            </a:r>
            <a:r>
              <a:rPr lang="en-US" dirty="0"/>
              <a:t> PG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Digitalization, </a:t>
            </a:r>
            <a:r>
              <a:rPr lang="en-US" dirty="0" err="1"/>
              <a:t>sehingga</a:t>
            </a:r>
            <a:r>
              <a:rPr lang="en-US" dirty="0"/>
              <a:t> total </a:t>
            </a:r>
            <a:r>
              <a:rPr lang="en-US" dirty="0" err="1"/>
              <a:t>soal</a:t>
            </a:r>
            <a:r>
              <a:rPr lang="en-US" dirty="0"/>
              <a:t> per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40 </a:t>
            </a:r>
            <a:r>
              <a:rPr lang="en-US" dirty="0" err="1"/>
              <a:t>soal</a:t>
            </a:r>
            <a:r>
              <a:rPr lang="en-US" dirty="0"/>
              <a:t> PG.</a:t>
            </a:r>
          </a:p>
        </p:txBody>
      </p:sp>
    </p:spTree>
    <p:extLst>
      <p:ext uri="{BB962C8B-B14F-4D97-AF65-F5344CB8AC3E}">
        <p14:creationId xmlns:p14="http://schemas.microsoft.com/office/powerpoint/2010/main" val="34945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blue and green color paint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9" t="-1" r="19810" b="56606"/>
          <a:stretch/>
        </p:blipFill>
        <p:spPr bwMode="auto">
          <a:xfrm>
            <a:off x="0" y="-5287"/>
            <a:ext cx="12192000" cy="690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8AAD1F74-378F-49E4-88AF-66CCDDF2650A}"/>
              </a:ext>
            </a:extLst>
          </p:cNvPr>
          <p:cNvSpPr txBox="1">
            <a:spLocks/>
          </p:cNvSpPr>
          <p:nvPr/>
        </p:nvSpPr>
        <p:spPr>
          <a:xfrm>
            <a:off x="561443" y="54382"/>
            <a:ext cx="10515600" cy="70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rgbClr val="00B0F0"/>
                </a:solidFill>
              </a:rPr>
              <a:t>Pola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 err="1" smtClean="0">
                <a:solidFill>
                  <a:srgbClr val="00B0F0"/>
                </a:solidFill>
              </a:rPr>
              <a:t>Pembelajaran</a:t>
            </a:r>
            <a:r>
              <a:rPr lang="en-US" sz="3200" b="1" dirty="0" smtClean="0">
                <a:solidFill>
                  <a:srgbClr val="00B0F0"/>
                </a:solidFill>
              </a:rPr>
              <a:t> 2 SKS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043" y="141697"/>
            <a:ext cx="963711" cy="5750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AD1F74-378F-49E4-88AF-66CCDDF2650A}"/>
              </a:ext>
            </a:extLst>
          </p:cNvPr>
          <p:cNvSpPr txBox="1">
            <a:spLocks/>
          </p:cNvSpPr>
          <p:nvPr/>
        </p:nvSpPr>
        <p:spPr>
          <a:xfrm>
            <a:off x="1096145" y="3139805"/>
            <a:ext cx="10515600" cy="61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smtClean="0"/>
              <a:t>4 SKS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13" y="691771"/>
            <a:ext cx="7409725" cy="213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42" y="3692465"/>
            <a:ext cx="10618981" cy="228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109" y="1414127"/>
            <a:ext cx="3080789" cy="191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9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blue and green color paint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9" t="-1" r="19810" b="56606"/>
          <a:stretch/>
        </p:blipFill>
        <p:spPr bwMode="auto">
          <a:xfrm>
            <a:off x="-14698" y="0"/>
            <a:ext cx="122286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043" y="141697"/>
            <a:ext cx="963711" cy="57501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07641"/>
              </p:ext>
            </p:extLst>
          </p:nvPr>
        </p:nvGraphicFramePr>
        <p:xfrm>
          <a:off x="1244528" y="2526515"/>
          <a:ext cx="9702944" cy="3382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0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64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604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053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Perbandingan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Penilaian</a:t>
                      </a:r>
                      <a:r>
                        <a:rPr lang="en-US" sz="2800" dirty="0">
                          <a:effectLst/>
                        </a:rPr>
                        <a:t> SP </a:t>
                      </a:r>
                      <a:r>
                        <a:rPr lang="en-US" sz="2800" dirty="0" err="1">
                          <a:effectLst/>
                        </a:rPr>
                        <a:t>Reguler</a:t>
                      </a:r>
                      <a:r>
                        <a:rPr lang="en-US" sz="2800" dirty="0">
                          <a:effectLst/>
                        </a:rPr>
                        <a:t> vs Blended Learning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Komponen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SP Reguler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SP Blended Learning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12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Penilaian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Assignment = 40%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Final Exam = 60%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Absensi</a:t>
                      </a:r>
                      <a:r>
                        <a:rPr lang="en-US" sz="2800" dirty="0">
                          <a:effectLst/>
                        </a:rPr>
                        <a:t> Video Conference = 15%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Keaktifan</a:t>
                      </a:r>
                      <a:r>
                        <a:rPr lang="en-US" sz="2800" dirty="0">
                          <a:effectLst/>
                        </a:rPr>
                        <a:t> Discussion Forum = 15%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Assignment = 20%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Quiz = 2</a:t>
                      </a:r>
                      <a:r>
                        <a:rPr lang="id-ID" sz="2800" dirty="0">
                          <a:effectLst/>
                        </a:rPr>
                        <a:t>5</a:t>
                      </a:r>
                      <a:r>
                        <a:rPr lang="en-US" sz="2800" dirty="0">
                          <a:effectLst/>
                        </a:rPr>
                        <a:t>%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Final Exam = 25%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55667" y="716711"/>
            <a:ext cx="10887875" cy="1325563"/>
          </a:xfrm>
        </p:spPr>
        <p:txBody>
          <a:bodyPr>
            <a:no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Penyesuaian</a:t>
            </a:r>
            <a:r>
              <a:rPr lang="en-US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bobot</a:t>
            </a:r>
            <a:r>
              <a:rPr lang="en-US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penilaian</a:t>
            </a:r>
            <a:r>
              <a:rPr lang="en-US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mata</a:t>
            </a:r>
            <a:r>
              <a:rPr lang="en-US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kuliah</a:t>
            </a:r>
            <a:r>
              <a:rPr lang="en-US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 yang </a:t>
            </a:r>
            <a:r>
              <a:rPr lang="en-US" alt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berjalan</a:t>
            </a:r>
            <a:r>
              <a:rPr lang="en-US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Blended Learning, </a:t>
            </a:r>
            <a:r>
              <a:rPr lang="en-US" alt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lang="en-US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alt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dilihat</a:t>
            </a:r>
            <a:r>
              <a:rPr lang="en-US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727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793</Words>
  <Application>Microsoft Office PowerPoint</Application>
  <PresentationFormat>Custom</PresentationFormat>
  <Paragraphs>164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Blended Learning for SP (Semester Pendek) &amp; VBL (Video Based Learning)</vt:lpstr>
      <vt:lpstr>PowerPoint Presentation</vt:lpstr>
      <vt:lpstr>PowerPoint Presentation</vt:lpstr>
      <vt:lpstr>PowerPoint Presentation</vt:lpstr>
      <vt:lpstr>Mappingan Komponen Materi sesuai Kelompok SKS</vt:lpstr>
      <vt:lpstr>PowerPoint Presentation</vt:lpstr>
      <vt:lpstr>PowerPoint Presentation</vt:lpstr>
      <vt:lpstr>PowerPoint Presentation</vt:lpstr>
      <vt:lpstr>Penyesuaian bobot penilaian akan dilakukan bagi mata kuliah SP yang berjalan dengan model Blended Learning, dengan perbandingan yang dapat dilihat pada tabel berikut: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PROSES PELAKSANAAN PEMBELAJARAN Blended learning Semester Pendek Tahun Akademik 2018/2019</dc:title>
  <dc:creator>Josh Mikhael Graciello</dc:creator>
  <cp:lastModifiedBy>Lisa Dwipangga</cp:lastModifiedBy>
  <cp:revision>168</cp:revision>
  <cp:lastPrinted>2019-03-26T03:03:53Z</cp:lastPrinted>
  <dcterms:created xsi:type="dcterms:W3CDTF">2018-10-17T06:13:34Z</dcterms:created>
  <dcterms:modified xsi:type="dcterms:W3CDTF">2019-04-24T04:57:53Z</dcterms:modified>
</cp:coreProperties>
</file>