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BDE82-9B6D-457C-A850-EDFFCF238D8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68FD0-600B-4B30-B340-1ED509A38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9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1245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63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45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819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63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63189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14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621" y="991448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CBE3FD"/>
                </a:solidFill>
                <a:latin typeface="Nexa Bold" panose="02000000000000000000" charset="0"/>
              </a:rPr>
              <a:t>SEMESTER  6</a:t>
            </a:r>
          </a:p>
        </p:txBody>
      </p:sp>
      <p:pic>
        <p:nvPicPr>
          <p:cNvPr id="4" name="图片 3" descr="07 timeline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-5080"/>
            <a:ext cx="12208087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1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1024387" y="5359747"/>
            <a:ext cx="9940000" cy="5080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1109055" y="5510397"/>
            <a:ext cx="534400" cy="2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"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1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2449219" y="5510397"/>
            <a:ext cx="87600" cy="2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"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342584" y="5510397"/>
            <a:ext cx="175200" cy="2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"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323549" y="5510397"/>
            <a:ext cx="175200" cy="2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"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5304515" y="5510431"/>
            <a:ext cx="175200" cy="2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"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285480" y="5510431"/>
            <a:ext cx="175200" cy="2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"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266445" y="5510397"/>
            <a:ext cx="175200" cy="2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"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5569856" y="1761149"/>
            <a:ext cx="1431200" cy="2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" sz="1333" b="1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Environment Design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517801" y="2732783"/>
            <a:ext cx="1280799" cy="2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" sz="1333" b="1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Character Design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8247411" y="5510397"/>
            <a:ext cx="175200" cy="2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"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9228376" y="5510397"/>
            <a:ext cx="175200" cy="2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"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0209341" y="5510397"/>
            <a:ext cx="175200" cy="2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" sz="1333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237000" y="3407316"/>
            <a:ext cx="1280800" cy="2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" sz="1333" b="1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Thumbnails</a:t>
            </a:r>
          </a:p>
        </p:txBody>
      </p:sp>
      <p:cxnSp>
        <p:nvCxnSpPr>
          <p:cNvPr id="273" name="Shape 273"/>
          <p:cNvCxnSpPr/>
          <p:nvPr/>
        </p:nvCxnSpPr>
        <p:spPr>
          <a:xfrm>
            <a:off x="1774700" y="4480567"/>
            <a:ext cx="1200" cy="872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4" name="Shape 274"/>
          <p:cNvCxnSpPr/>
          <p:nvPr/>
        </p:nvCxnSpPr>
        <p:spPr>
          <a:xfrm>
            <a:off x="2336899" y="4398933"/>
            <a:ext cx="2400" cy="95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1623088" y="4931867"/>
            <a:ext cx="1200" cy="421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>
            <a:off x="2175332" y="3960933"/>
            <a:ext cx="0" cy="13988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7" name="Shape 277"/>
          <p:cNvCxnSpPr/>
          <p:nvPr/>
        </p:nvCxnSpPr>
        <p:spPr>
          <a:xfrm>
            <a:off x="3457132" y="3485000"/>
            <a:ext cx="0" cy="18748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8" name="Shape 278"/>
          <p:cNvCxnSpPr/>
          <p:nvPr/>
        </p:nvCxnSpPr>
        <p:spPr>
          <a:xfrm>
            <a:off x="6285465" y="3485000"/>
            <a:ext cx="0" cy="18748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9" name="Shape 279"/>
          <p:cNvCxnSpPr>
            <a:stCxn id="280" idx="1"/>
          </p:cNvCxnSpPr>
          <p:nvPr/>
        </p:nvCxnSpPr>
        <p:spPr>
          <a:xfrm>
            <a:off x="5479700" y="2745500"/>
            <a:ext cx="0" cy="2626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1" name="Shape 281"/>
          <p:cNvCxnSpPr>
            <a:stCxn id="280" idx="3"/>
          </p:cNvCxnSpPr>
          <p:nvPr/>
        </p:nvCxnSpPr>
        <p:spPr>
          <a:xfrm>
            <a:off x="10209300" y="2745500"/>
            <a:ext cx="0" cy="2620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80" name="Shape 280"/>
          <p:cNvSpPr/>
          <p:nvPr/>
        </p:nvSpPr>
        <p:spPr>
          <a:xfrm>
            <a:off x="5479700" y="2643900"/>
            <a:ext cx="4729600" cy="203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  <a:effectLst>
            <a:outerShdw>
              <a:srgbClr val="000000">
                <a:alpha val="49800"/>
              </a:srgbClr>
            </a:outerShdw>
          </a:effectLst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3457133" y="3383400"/>
            <a:ext cx="2828399" cy="203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  <a:effectLst>
            <a:outerShdw>
              <a:srgbClr val="000000">
                <a:alpha val="49800"/>
              </a:srgbClr>
            </a:outerShdw>
          </a:effectLst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1764666" y="4297333"/>
            <a:ext cx="572399" cy="203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  <a:effectLst>
            <a:outerShdw>
              <a:srgbClr val="000000">
                <a:alpha val="49800"/>
              </a:srgbClr>
            </a:outerShdw>
          </a:effectLst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2175333" y="3842133"/>
            <a:ext cx="1280799" cy="203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  <a:effectLst>
            <a:outerShdw>
              <a:srgbClr val="000000">
                <a:alpha val="49800"/>
              </a:srgbClr>
            </a:outerShdw>
          </a:effectLst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1623132" y="4623600"/>
            <a:ext cx="1431200" cy="2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" sz="1333" b="1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Ideas Organization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764667" y="4090667"/>
            <a:ext cx="1675599" cy="2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SzPct val="25000"/>
            </a:pPr>
            <a:r>
              <a:rPr lang="en" sz="1333" b="1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Reference Research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2092933" y="3585983"/>
            <a:ext cx="2728400" cy="29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0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GAM 244: Digital Environment Sketching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3378100" y="2950895"/>
            <a:ext cx="4000000" cy="421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0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GAM 614: Prop &amp; Weapon Ideation for Games </a:t>
            </a:r>
          </a:p>
          <a:p>
            <a:pPr>
              <a:lnSpc>
                <a:spcPct val="115000"/>
              </a:lnSpc>
            </a:pPr>
            <a:r>
              <a:rPr lang="en" sz="10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 GAM 260: Prop Design &amp; Drawing for Games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5479700" y="2121333"/>
            <a:ext cx="4000000" cy="369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0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ANM 605: Layout Design for Animations</a:t>
            </a:r>
          </a:p>
          <a:p>
            <a:pPr>
              <a:lnSpc>
                <a:spcPct val="115000"/>
              </a:lnSpc>
            </a:pPr>
            <a:r>
              <a:rPr lang="en" sz="10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GAM 665: Color &amp; Composition FOR GAME ART</a:t>
            </a:r>
          </a:p>
          <a:p>
            <a:pPr>
              <a:lnSpc>
                <a:spcPct val="115000"/>
              </a:lnSpc>
            </a:pPr>
            <a:r>
              <a:rPr lang="en" sz="10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 IAD 603: Sketching &amp; Perspective for Interior Environments</a:t>
            </a:r>
          </a:p>
        </p:txBody>
      </p:sp>
      <p:cxnSp>
        <p:nvCxnSpPr>
          <p:cNvPr id="290" name="Shape 290"/>
          <p:cNvCxnSpPr/>
          <p:nvPr/>
        </p:nvCxnSpPr>
        <p:spPr>
          <a:xfrm>
            <a:off x="1926288" y="4931867"/>
            <a:ext cx="1200" cy="421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91" name="Shape 291"/>
          <p:cNvSpPr/>
          <p:nvPr/>
        </p:nvSpPr>
        <p:spPr>
          <a:xfrm>
            <a:off x="1623088" y="4830267"/>
            <a:ext cx="304400" cy="2032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  <a:effectLst>
            <a:outerShdw>
              <a:srgbClr val="000000">
                <a:alpha val="49800"/>
              </a:srgbClr>
            </a:outerShdw>
          </a:effectLst>
        </p:spPr>
        <p:txBody>
          <a:bodyPr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4307767" y="5766233"/>
            <a:ext cx="206800" cy="2068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3" name="Shape 293"/>
          <p:cNvSpPr/>
          <p:nvPr/>
        </p:nvSpPr>
        <p:spPr>
          <a:xfrm>
            <a:off x="7250633" y="5766233"/>
            <a:ext cx="206800" cy="2068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4" name="Shape 294"/>
          <p:cNvSpPr/>
          <p:nvPr/>
        </p:nvSpPr>
        <p:spPr>
          <a:xfrm>
            <a:off x="10193500" y="5766233"/>
            <a:ext cx="206800" cy="2068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5" name="Shape 295"/>
          <p:cNvSpPr txBox="1"/>
          <p:nvPr/>
        </p:nvSpPr>
        <p:spPr>
          <a:xfrm>
            <a:off x="2366200" y="5875067"/>
            <a:ext cx="1225600" cy="29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Semester 1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5433733" y="5856167"/>
            <a:ext cx="1225600" cy="29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Semester 2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8212667" y="5875067"/>
            <a:ext cx="1225600" cy="29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1333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Semester 3</a:t>
            </a:r>
          </a:p>
        </p:txBody>
      </p:sp>
      <p:sp>
        <p:nvSpPr>
          <p:cNvPr id="298" name="Shape 298"/>
          <p:cNvSpPr/>
          <p:nvPr/>
        </p:nvSpPr>
        <p:spPr>
          <a:xfrm>
            <a:off x="1364900" y="5766233"/>
            <a:ext cx="206800" cy="2068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1234833" y="593367"/>
            <a:ext cx="96540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">
                <a:solidFill>
                  <a:srgbClr val="274E13"/>
                </a:solidFill>
                <a:latin typeface="Antic Slab"/>
                <a:ea typeface="Antic Slab"/>
                <a:cs typeface="Antic Slab"/>
                <a:sym typeface="Antic Slab"/>
              </a:rPr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45746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1366767" y="593367"/>
            <a:ext cx="8184000" cy="763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">
                <a:solidFill>
                  <a:srgbClr val="274E13"/>
                </a:solidFill>
                <a:latin typeface="Antic Slab"/>
                <a:ea typeface="Antic Slab"/>
                <a:cs typeface="Antic Slab"/>
                <a:sym typeface="Antic Slab"/>
              </a:rPr>
              <a:t>Course Timeline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1366767" y="1652767"/>
            <a:ext cx="8184000" cy="4555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>
              <a:buNone/>
            </a:pPr>
            <a:r>
              <a:rPr lang="en" sz="1600" b="1">
                <a:solidFill>
                  <a:srgbClr val="38761D"/>
                </a:solidFill>
                <a:latin typeface="Antic Slab"/>
                <a:ea typeface="Antic Slab"/>
                <a:cs typeface="Antic Slab"/>
                <a:sym typeface="Antic Slab"/>
              </a:rPr>
              <a:t>Semester 1</a:t>
            </a:r>
          </a:p>
          <a:p>
            <a:pPr>
              <a:buNone/>
            </a:pPr>
            <a:r>
              <a:rPr lang="en" sz="1600">
                <a:latin typeface="Antic Slab"/>
                <a:ea typeface="Antic Slab"/>
                <a:cs typeface="Antic Slab"/>
                <a:sym typeface="Antic Slab"/>
              </a:rPr>
              <a:t>        GAM 610: Drawing Bootcamp: Dynamic Sketching</a:t>
            </a:r>
          </a:p>
          <a:p>
            <a:pPr>
              <a:buNone/>
            </a:pPr>
            <a:r>
              <a:rPr lang="en" sz="1600">
                <a:latin typeface="Antic Slab"/>
                <a:ea typeface="Antic Slab"/>
                <a:cs typeface="Antic Slab"/>
                <a:sym typeface="Antic Slab"/>
              </a:rPr>
              <a:t>DS    GAM 244: Digital Environment Sketching</a:t>
            </a:r>
          </a:p>
          <a:p>
            <a:pPr>
              <a:buNone/>
            </a:pPr>
            <a:r>
              <a:rPr lang="en" sz="1600">
                <a:latin typeface="Antic Slab"/>
                <a:ea typeface="Antic Slab"/>
                <a:cs typeface="Antic Slab"/>
                <a:sym typeface="Antic Slab"/>
              </a:rPr>
              <a:t>DS    GAM 614: Prop &amp; Weapon Ideation for Games </a:t>
            </a:r>
          </a:p>
          <a:p>
            <a:pPr>
              <a:buNone/>
            </a:pPr>
            <a:r>
              <a:rPr lang="en" sz="1600" i="1">
                <a:latin typeface="Antic Slab"/>
                <a:ea typeface="Antic Slab"/>
                <a:cs typeface="Antic Slab"/>
                <a:sym typeface="Antic Slab"/>
              </a:rPr>
              <a:t>  or   </a:t>
            </a:r>
            <a:r>
              <a:rPr lang="en" sz="1600">
                <a:latin typeface="Antic Slab"/>
                <a:ea typeface="Antic Slab"/>
                <a:cs typeface="Antic Slab"/>
                <a:sym typeface="Antic Slab"/>
              </a:rPr>
              <a:t>GAM 260: Prop Design &amp; Drawing for Games</a:t>
            </a:r>
          </a:p>
          <a:p>
            <a:pPr>
              <a:buNone/>
            </a:pPr>
            <a:endParaRPr sz="1600">
              <a:latin typeface="Antic Slab"/>
              <a:ea typeface="Antic Slab"/>
              <a:cs typeface="Antic Slab"/>
              <a:sym typeface="Antic Slab"/>
            </a:endParaRPr>
          </a:p>
          <a:p>
            <a:pPr>
              <a:buNone/>
            </a:pPr>
            <a:r>
              <a:rPr lang="en" sz="1600" b="1">
                <a:solidFill>
                  <a:srgbClr val="38761D"/>
                </a:solidFill>
                <a:latin typeface="Antic Slab"/>
                <a:ea typeface="Antic Slab"/>
                <a:cs typeface="Antic Slab"/>
                <a:sym typeface="Antic Slab"/>
              </a:rPr>
              <a:t>Semester 2</a:t>
            </a:r>
          </a:p>
          <a:p>
            <a:pPr>
              <a:buSzPct val="91666"/>
              <a:buNone/>
            </a:pPr>
            <a:r>
              <a:rPr lang="en" sz="1600">
                <a:latin typeface="Antic Slab"/>
                <a:ea typeface="Antic Slab"/>
                <a:cs typeface="Antic Slab"/>
                <a:sym typeface="Antic Slab"/>
              </a:rPr>
              <a:t>DS    GAM 860: Concept Art for Games</a:t>
            </a:r>
          </a:p>
          <a:p>
            <a:pPr>
              <a:buNone/>
            </a:pPr>
            <a:r>
              <a:rPr lang="en" sz="1600">
                <a:latin typeface="Antic Slab"/>
                <a:ea typeface="Antic Slab"/>
                <a:cs typeface="Antic Slab"/>
                <a:sym typeface="Antic Slab"/>
              </a:rPr>
              <a:t>DS    ANM 605: Layout Design for Animations</a:t>
            </a:r>
          </a:p>
          <a:p>
            <a:pPr>
              <a:buSzPct val="91666"/>
              <a:buNone/>
            </a:pPr>
            <a:r>
              <a:rPr lang="en" sz="1600" i="1">
                <a:latin typeface="Antic Slab"/>
                <a:ea typeface="Antic Slab"/>
                <a:cs typeface="Antic Slab"/>
                <a:sym typeface="Antic Slab"/>
              </a:rPr>
              <a:t>  or</a:t>
            </a:r>
            <a:r>
              <a:rPr lang="en" sz="1600">
                <a:latin typeface="Antic Slab"/>
                <a:ea typeface="Antic Slab"/>
                <a:cs typeface="Antic Slab"/>
                <a:sym typeface="Antic Slab"/>
              </a:rPr>
              <a:t>   IAD 603: Sketching &amp; Perspective for Interior Environments</a:t>
            </a:r>
          </a:p>
          <a:p>
            <a:pPr>
              <a:buNone/>
            </a:pPr>
            <a:r>
              <a:rPr lang="en" sz="1600">
                <a:latin typeface="Antic Slab"/>
                <a:ea typeface="Antic Slab"/>
                <a:cs typeface="Antic Slab"/>
                <a:sym typeface="Antic Slab"/>
              </a:rPr>
              <a:t>DS    GAM 665: Color &amp; Composition for Game Art</a:t>
            </a:r>
          </a:p>
          <a:p>
            <a:pPr>
              <a:buNone/>
            </a:pPr>
            <a:endParaRPr sz="1600">
              <a:latin typeface="Antic Slab"/>
              <a:ea typeface="Antic Slab"/>
              <a:cs typeface="Antic Slab"/>
              <a:sym typeface="Antic Slab"/>
            </a:endParaRPr>
          </a:p>
          <a:p>
            <a:pPr>
              <a:buNone/>
            </a:pPr>
            <a:r>
              <a:rPr lang="en" sz="1600" b="1">
                <a:solidFill>
                  <a:srgbClr val="38761D"/>
                </a:solidFill>
                <a:latin typeface="Antic Slab"/>
                <a:ea typeface="Antic Slab"/>
                <a:cs typeface="Antic Slab"/>
                <a:sym typeface="Antic Slab"/>
              </a:rPr>
              <a:t>Semester 3</a:t>
            </a:r>
          </a:p>
          <a:p>
            <a:pPr>
              <a:buNone/>
            </a:pPr>
            <a:r>
              <a:rPr lang="en" sz="1600">
                <a:latin typeface="Antic Slab"/>
                <a:ea typeface="Antic Slab"/>
                <a:cs typeface="Antic Slab"/>
                <a:sym typeface="Antic Slab"/>
              </a:rPr>
              <a:t>DS	GAM 890: Final Thesis Preparation</a:t>
            </a:r>
          </a:p>
          <a:p>
            <a:pPr>
              <a:buNone/>
            </a:pPr>
            <a:r>
              <a:rPr lang="en" sz="1600">
                <a:latin typeface="Antic Slab"/>
                <a:ea typeface="Antic Slab"/>
                <a:cs typeface="Antic Slab"/>
                <a:sym typeface="Antic Slab"/>
              </a:rPr>
              <a:t>	GAM 778: Professional Practices &amp; Portfolio for Game Developers</a:t>
            </a:r>
          </a:p>
          <a:p>
            <a:pPr marL="0" indent="0">
              <a:buNone/>
            </a:pPr>
            <a:r>
              <a:rPr lang="en" sz="1600" i="1">
                <a:latin typeface="Antic Slab"/>
                <a:ea typeface="Antic Slab"/>
                <a:cs typeface="Antic Slab"/>
                <a:sym typeface="Antic Slab"/>
              </a:rPr>
              <a:t>  or</a:t>
            </a:r>
            <a:r>
              <a:rPr lang="en" sz="1600">
                <a:latin typeface="Antic Slab"/>
                <a:ea typeface="Antic Slab"/>
                <a:cs typeface="Antic Slab"/>
                <a:sym typeface="Antic Slab"/>
              </a:rPr>
              <a:t>     ANM 770: Final Portfolio Preparation</a:t>
            </a:r>
          </a:p>
        </p:txBody>
      </p:sp>
    </p:spTree>
    <p:extLst>
      <p:ext uri="{BB962C8B-B14F-4D97-AF65-F5344CB8AC3E}">
        <p14:creationId xmlns:p14="http://schemas.microsoft.com/office/powerpoint/2010/main" val="298345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165</Words>
  <Application>Microsoft Office PowerPoint</Application>
  <PresentationFormat>Widescreen</PresentationFormat>
  <Paragraphs>43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宋体</vt:lpstr>
      <vt:lpstr>Antic Slab</vt:lpstr>
      <vt:lpstr>Arial</vt:lpstr>
      <vt:lpstr>Calibri</vt:lpstr>
      <vt:lpstr>Nexa Bold</vt:lpstr>
      <vt:lpstr>Office Theme</vt:lpstr>
      <vt:lpstr>PowerPoint Presentation</vt:lpstr>
      <vt:lpstr>PowerPoint Presentation</vt:lpstr>
      <vt:lpstr>Project Timeline</vt:lpstr>
      <vt:lpstr>Course Timeline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Midpoint_ShanjiWang</dc:title>
  <dc:creator>Pryce Jones</dc:creator>
  <dc:description/>
  <cp:lastModifiedBy>Pryce Jones</cp:lastModifiedBy>
  <cp:revision>3</cp:revision>
  <dcterms:modified xsi:type="dcterms:W3CDTF">2017-11-16T18:12:47Z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Midpoint_ShanjiWang</vt:lpwstr>
  </property>
  <property fmtid="{D5CDD505-2E9C-101B-9397-08002B2CF9AE}" pid="3" name="SlideDescription">
    <vt:lpwstr/>
  </property>
</Properties>
</file>