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Poppins" panose="020B0604020202020204" charset="0"/>
      <p:regular r:id="rId18"/>
    </p:embeddedFont>
    <p:embeddedFont>
      <p:font typeface="Lato" panose="020B0604020202020204" charset="0"/>
      <p:regular r:id="rId19"/>
    </p:embeddedFont>
    <p:embeddedFont>
      <p:font typeface="Poppins Bold" panose="020B0604020202020204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Lato 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-4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jp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29B61F-CC75-4396-9F0E-091FDCD429F6}" type="doc">
      <dgm:prSet loTypeId="urn:microsoft.com/office/officeart/2008/layout/AccentedPicture" loCatId="picture" qsTypeId="urn:microsoft.com/office/officeart/2005/8/quickstyle/simple1" qsCatId="simple" csTypeId="urn:microsoft.com/office/officeart/2005/8/colors/accent1_2" csCatId="accent1" phldr="1"/>
      <dgm:spPr/>
    </dgm:pt>
    <dgm:pt modelId="{F7EC9CF8-06E0-426E-8A7A-439AAE963475}">
      <dgm:prSet phldrT="[Text]" custT="1"/>
      <dgm:spPr/>
      <dgm:t>
        <a:bodyPr/>
        <a:lstStyle/>
        <a:p>
          <a:r>
            <a:rPr lang="en-US" sz="500" dirty="0" smtClean="0"/>
            <a:t>film</a:t>
          </a:r>
          <a:endParaRPr lang="en-US" sz="500" dirty="0"/>
        </a:p>
      </dgm:t>
    </dgm:pt>
    <dgm:pt modelId="{36122F58-2716-40B8-9384-7DDA9DD50C0E}" type="parTrans" cxnId="{8722C4D9-48F1-464B-AA3E-080483C6769E}">
      <dgm:prSet/>
      <dgm:spPr/>
      <dgm:t>
        <a:bodyPr/>
        <a:lstStyle/>
        <a:p>
          <a:endParaRPr lang="en-US"/>
        </a:p>
      </dgm:t>
    </dgm:pt>
    <dgm:pt modelId="{C228FAF6-47C1-4E00-B29A-9DCEB659FF5D}" type="sibTrans" cxnId="{8722C4D9-48F1-464B-AA3E-080483C6769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</dgm:spPr>
      <dgm:t>
        <a:bodyPr/>
        <a:lstStyle/>
        <a:p>
          <a:endParaRPr lang="en-US"/>
        </a:p>
      </dgm:t>
    </dgm:pt>
    <dgm:pt modelId="{6438274D-EE2C-4B06-909C-30DF05CA454C}" type="pres">
      <dgm:prSet presAssocID="{6A29B61F-CC75-4396-9F0E-091FDCD429F6}" presName="Name0" presStyleCnt="0">
        <dgm:presLayoutVars>
          <dgm:dir/>
        </dgm:presLayoutVars>
      </dgm:prSet>
      <dgm:spPr/>
    </dgm:pt>
    <dgm:pt modelId="{0882321A-DE1B-4156-AB3A-3D8E21ED91E7}" type="pres">
      <dgm:prSet presAssocID="{C228FAF6-47C1-4E00-B29A-9DCEB659FF5D}" presName="picture_1" presStyleLbl="bgImgPlace1" presStyleIdx="0" presStyleCnt="1"/>
      <dgm:spPr>
        <a:prstGeom prst="heptagon">
          <a:avLst/>
        </a:prstGeom>
      </dgm:spPr>
      <dgm:t>
        <a:bodyPr/>
        <a:lstStyle/>
        <a:p>
          <a:endParaRPr lang="en-US"/>
        </a:p>
      </dgm:t>
    </dgm:pt>
    <dgm:pt modelId="{E9757B57-1A6B-4D28-9C76-A5782391C85F}" type="pres">
      <dgm:prSet presAssocID="{F7EC9CF8-06E0-426E-8A7A-439AAE963475}" presName="text_1" presStyleLbl="node1" presStyleIdx="0" presStyleCnt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A6109-2BF8-4091-ABE3-E0CD0C8816B6}" type="pres">
      <dgm:prSet presAssocID="{6A29B61F-CC75-4396-9F0E-091FDCD429F6}" presName="maxNode" presStyleCnt="0"/>
      <dgm:spPr/>
    </dgm:pt>
    <dgm:pt modelId="{93CD09B6-0E03-4CA7-8144-1B2563BD6DDA}" type="pres">
      <dgm:prSet presAssocID="{6A29B61F-CC75-4396-9F0E-091FDCD429F6}" presName="Name33" presStyleCnt="0"/>
      <dgm:spPr/>
    </dgm:pt>
  </dgm:ptLst>
  <dgm:cxnLst>
    <dgm:cxn modelId="{8722C4D9-48F1-464B-AA3E-080483C6769E}" srcId="{6A29B61F-CC75-4396-9F0E-091FDCD429F6}" destId="{F7EC9CF8-06E0-426E-8A7A-439AAE963475}" srcOrd="0" destOrd="0" parTransId="{36122F58-2716-40B8-9384-7DDA9DD50C0E}" sibTransId="{C228FAF6-47C1-4E00-B29A-9DCEB659FF5D}"/>
    <dgm:cxn modelId="{BD3A2A88-7E70-45BD-9769-F96138534EE9}" type="presOf" srcId="{C228FAF6-47C1-4E00-B29A-9DCEB659FF5D}" destId="{0882321A-DE1B-4156-AB3A-3D8E21ED91E7}" srcOrd="0" destOrd="0" presId="urn:microsoft.com/office/officeart/2008/layout/AccentedPicture"/>
    <dgm:cxn modelId="{F64CF2E9-F8FC-40B3-BE6E-9E97D8697149}" type="presOf" srcId="{6A29B61F-CC75-4396-9F0E-091FDCD429F6}" destId="{6438274D-EE2C-4B06-909C-30DF05CA454C}" srcOrd="0" destOrd="0" presId="urn:microsoft.com/office/officeart/2008/layout/AccentedPicture"/>
    <dgm:cxn modelId="{CA2F5EAE-C531-4814-8380-B20FB01F4197}" type="presOf" srcId="{F7EC9CF8-06E0-426E-8A7A-439AAE963475}" destId="{E9757B57-1A6B-4D28-9C76-A5782391C85F}" srcOrd="0" destOrd="0" presId="urn:microsoft.com/office/officeart/2008/layout/AccentedPicture"/>
    <dgm:cxn modelId="{56B5EBA8-14F7-41C6-8686-EA08450A1F43}" type="presParOf" srcId="{6438274D-EE2C-4B06-909C-30DF05CA454C}" destId="{0882321A-DE1B-4156-AB3A-3D8E21ED91E7}" srcOrd="0" destOrd="0" presId="urn:microsoft.com/office/officeart/2008/layout/AccentedPicture"/>
    <dgm:cxn modelId="{4F1687DF-F67A-45F8-92C0-F0C69FCE22BF}" type="presParOf" srcId="{6438274D-EE2C-4B06-909C-30DF05CA454C}" destId="{E9757B57-1A6B-4D28-9C76-A5782391C85F}" srcOrd="1" destOrd="0" presId="urn:microsoft.com/office/officeart/2008/layout/AccentedPicture"/>
    <dgm:cxn modelId="{B87A1422-59E8-408D-95DC-121D67D24707}" type="presParOf" srcId="{6438274D-EE2C-4B06-909C-30DF05CA454C}" destId="{BB8A6109-2BF8-4091-ABE3-E0CD0C8816B6}" srcOrd="2" destOrd="0" presId="urn:microsoft.com/office/officeart/2008/layout/AccentedPicture"/>
    <dgm:cxn modelId="{53182327-018B-4019-A129-025123F5D16C}" type="presParOf" srcId="{BB8A6109-2BF8-4091-ABE3-E0CD0C8816B6}" destId="{93CD09B6-0E03-4CA7-8144-1B2563BD6DDA}" srcOrd="0" destOrd="0" presId="urn:microsoft.com/office/officeart/2008/layout/AccentedPictur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43D52E-DD0A-400F-BD08-381FC538D30C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2" csCatId="accent1" phldr="1"/>
      <dgm:spPr/>
    </dgm:pt>
    <dgm:pt modelId="{FEF14658-C02D-4232-954E-FFF12D04CCC1}">
      <dgm:prSet phldrT="[Text]"/>
      <dgm:spPr>
        <a:solidFill>
          <a:schemeClr val="tx1">
            <a:alpha val="83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rPr>
            <a:t>OVERVIEW</a:t>
          </a:r>
          <a:endParaRPr lang="en-US" dirty="0"/>
        </a:p>
      </dgm:t>
    </dgm:pt>
    <dgm:pt modelId="{C22E6BBF-F245-40F2-8603-1DDE4C4459D5}" type="parTrans" cxnId="{7E6B4DBC-A2B2-4C6A-8DCD-00A5E00646DF}">
      <dgm:prSet/>
      <dgm:spPr/>
      <dgm:t>
        <a:bodyPr/>
        <a:lstStyle/>
        <a:p>
          <a:endParaRPr lang="en-US"/>
        </a:p>
      </dgm:t>
    </dgm:pt>
    <dgm:pt modelId="{38163E50-E0D4-435E-AC44-745B9A0827D6}" type="sibTrans" cxnId="{7E6B4DBC-A2B2-4C6A-8DCD-00A5E00646DF}">
      <dgm:prSet/>
      <dgm:spPr/>
      <dgm:t>
        <a:bodyPr/>
        <a:lstStyle/>
        <a:p>
          <a:endParaRPr lang="en-US"/>
        </a:p>
      </dgm:t>
    </dgm:pt>
    <dgm:pt modelId="{FF91C536-BA20-417C-B568-5B5D8B077580}" type="pres">
      <dgm:prSet presAssocID="{EB43D52E-DD0A-400F-BD08-381FC538D30C}" presName="Name0" presStyleCnt="0">
        <dgm:presLayoutVars>
          <dgm:dir/>
          <dgm:resizeHandles val="exact"/>
        </dgm:presLayoutVars>
      </dgm:prSet>
      <dgm:spPr/>
    </dgm:pt>
    <dgm:pt modelId="{029C8E2A-9F84-4BC6-9F7D-E6990CAC17F1}" type="pres">
      <dgm:prSet presAssocID="{FEF14658-C02D-4232-954E-FFF12D04CCC1}" presName="composite" presStyleCnt="0"/>
      <dgm:spPr/>
    </dgm:pt>
    <dgm:pt modelId="{DA66C0EE-58C8-4139-8C63-083F806B8DD3}" type="pres">
      <dgm:prSet presAssocID="{FEF14658-C02D-4232-954E-FFF12D04CCC1}" presName="rect1" presStyleLbl="bgShp" presStyleIdx="0" presStyleCnt="1" custLinFactNeighborX="9189" custLinFactNeighborY="73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82C5F81F-64C0-41B3-A74D-C86184FFC52D}" type="pres">
      <dgm:prSet presAssocID="{FEF14658-C02D-4232-954E-FFF12D04CCC1}" presName="rect2" presStyleLbl="trBgShp" presStyleIdx="0" presStyleCnt="1" custLinFactY="-100000" custLinFactNeighborX="629" custLinFactNeighborY="-1827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62F123-6774-40A5-85DC-71AA6AE0CCAA}" type="presOf" srcId="{EB43D52E-DD0A-400F-BD08-381FC538D30C}" destId="{FF91C536-BA20-417C-B568-5B5D8B077580}" srcOrd="0" destOrd="0" presId="urn:microsoft.com/office/officeart/2008/layout/BendingPictureSemiTransparentText"/>
    <dgm:cxn modelId="{C4DAD053-B39E-44BB-8433-B19D66E8298D}" type="presOf" srcId="{FEF14658-C02D-4232-954E-FFF12D04CCC1}" destId="{82C5F81F-64C0-41B3-A74D-C86184FFC52D}" srcOrd="0" destOrd="0" presId="urn:microsoft.com/office/officeart/2008/layout/BendingPictureSemiTransparentText"/>
    <dgm:cxn modelId="{7E6B4DBC-A2B2-4C6A-8DCD-00A5E00646DF}" srcId="{EB43D52E-DD0A-400F-BD08-381FC538D30C}" destId="{FEF14658-C02D-4232-954E-FFF12D04CCC1}" srcOrd="0" destOrd="0" parTransId="{C22E6BBF-F245-40F2-8603-1DDE4C4459D5}" sibTransId="{38163E50-E0D4-435E-AC44-745B9A0827D6}"/>
    <dgm:cxn modelId="{B0461CE7-886D-4843-94B9-CAAAC218229F}" type="presParOf" srcId="{FF91C536-BA20-417C-B568-5B5D8B077580}" destId="{029C8E2A-9F84-4BC6-9F7D-E6990CAC17F1}" srcOrd="0" destOrd="0" presId="urn:microsoft.com/office/officeart/2008/layout/BendingPictureSemiTransparentText"/>
    <dgm:cxn modelId="{15058D54-7615-4A30-ACCC-FC5C6ED54724}" type="presParOf" srcId="{029C8E2A-9F84-4BC6-9F7D-E6990CAC17F1}" destId="{DA66C0EE-58C8-4139-8C63-083F806B8DD3}" srcOrd="0" destOrd="0" presId="urn:microsoft.com/office/officeart/2008/layout/BendingPictureSemiTransparentText"/>
    <dgm:cxn modelId="{16827E38-A7FA-470A-AB19-B7959F0451EF}" type="presParOf" srcId="{029C8E2A-9F84-4BC6-9F7D-E6990CAC17F1}" destId="{82C5F81F-64C0-41B3-A74D-C86184FFC52D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780E72-5472-4FC7-9A48-7C7977A7E907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accent1_2" csCatId="accent1" phldr="1"/>
      <dgm:spPr/>
    </dgm:pt>
    <dgm:pt modelId="{DDCCE6D2-4A8C-4314-8158-7D042A71BCA4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 smtClean="0"/>
            <a:t>BUSINESS UNDERSTANDING</a:t>
          </a:r>
        </a:p>
        <a:p>
          <a:r>
            <a:rPr lang="en-US" dirty="0" smtClean="0"/>
            <a:t>Movie genre with highest ratings and popularity</a:t>
          </a:r>
        </a:p>
        <a:p>
          <a:r>
            <a:rPr lang="en-US" dirty="0" smtClean="0"/>
            <a:t>The studio with the highest movies and writers</a:t>
          </a:r>
        </a:p>
        <a:p>
          <a:r>
            <a:rPr lang="en-US" dirty="0" smtClean="0"/>
            <a:t>Movie genre  budgeting and market returns </a:t>
          </a:r>
        </a:p>
        <a:p>
          <a:r>
            <a:rPr lang="en-US" dirty="0" smtClean="0"/>
            <a:t>Movie regional popularity and orders </a:t>
          </a:r>
        </a:p>
        <a:p>
          <a:r>
            <a:rPr lang="en-US" dirty="0" smtClean="0"/>
            <a:t>The Best film Directors and writers  </a:t>
          </a:r>
        </a:p>
        <a:p>
          <a:endParaRPr lang="en-US" dirty="0" smtClean="0"/>
        </a:p>
        <a:p>
          <a:endParaRPr lang="en-US" dirty="0"/>
        </a:p>
      </dgm:t>
    </dgm:pt>
    <dgm:pt modelId="{4F84E56F-D8AD-4DF6-92AC-BC2D7EA05C7F}" type="parTrans" cxnId="{5D4054CE-3280-4E5E-BBB2-6DF146A34D8F}">
      <dgm:prSet/>
      <dgm:spPr/>
      <dgm:t>
        <a:bodyPr/>
        <a:lstStyle/>
        <a:p>
          <a:endParaRPr lang="en-US"/>
        </a:p>
      </dgm:t>
    </dgm:pt>
    <dgm:pt modelId="{CBD9635F-F88C-4F54-833A-029E0086A4CD}" type="sibTrans" cxnId="{5D4054CE-3280-4E5E-BBB2-6DF146A34D8F}">
      <dgm:prSet/>
      <dgm:spPr/>
      <dgm:t>
        <a:bodyPr/>
        <a:lstStyle/>
        <a:p>
          <a:endParaRPr lang="en-US"/>
        </a:p>
      </dgm:t>
    </dgm:pt>
    <dgm:pt modelId="{B712FA29-4154-4DD8-A875-F865E9189D52}" type="pres">
      <dgm:prSet presAssocID="{19780E72-5472-4FC7-9A48-7C7977A7E907}" presName="linearFlow" presStyleCnt="0">
        <dgm:presLayoutVars>
          <dgm:dir/>
          <dgm:resizeHandles val="exact"/>
        </dgm:presLayoutVars>
      </dgm:prSet>
      <dgm:spPr/>
    </dgm:pt>
    <dgm:pt modelId="{BFAE1228-5A64-43C2-9E56-8977624245CF}" type="pres">
      <dgm:prSet presAssocID="{DDCCE6D2-4A8C-4314-8158-7D042A71BCA4}" presName="comp" presStyleCnt="0"/>
      <dgm:spPr/>
    </dgm:pt>
    <dgm:pt modelId="{8D49853D-6273-43D1-B616-E3D5A1084D68}" type="pres">
      <dgm:prSet presAssocID="{DDCCE6D2-4A8C-4314-8158-7D042A71BCA4}" presName="rect2" presStyleLbl="node1" presStyleIdx="0" presStyleCnt="1" custScaleX="106861" custScaleY="115048" custLinFactNeighborX="-2681" custLinFactNeighborY="-218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E157BE-0C89-4113-B630-C075CC1FC2CE}" type="pres">
      <dgm:prSet presAssocID="{DDCCE6D2-4A8C-4314-8158-7D042A71BCA4}" presName="rect1" presStyleLbl="lnNode1" presStyleIdx="0" presStyleCnt="1" custScaleY="115048" custLinFactNeighborX="1425" custLinFactNeighborY="-963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</dgm:ptLst>
  <dgm:cxnLst>
    <dgm:cxn modelId="{5D4054CE-3280-4E5E-BBB2-6DF146A34D8F}" srcId="{19780E72-5472-4FC7-9A48-7C7977A7E907}" destId="{DDCCE6D2-4A8C-4314-8158-7D042A71BCA4}" srcOrd="0" destOrd="0" parTransId="{4F84E56F-D8AD-4DF6-92AC-BC2D7EA05C7F}" sibTransId="{CBD9635F-F88C-4F54-833A-029E0086A4CD}"/>
    <dgm:cxn modelId="{167AFC82-AC5C-4FDA-B5AA-9D9343BB0EC9}" type="presOf" srcId="{19780E72-5472-4FC7-9A48-7C7977A7E907}" destId="{B712FA29-4154-4DD8-A875-F865E9189D52}" srcOrd="0" destOrd="0" presId="urn:microsoft.com/office/officeart/2008/layout/AlternatingPictureBlocks"/>
    <dgm:cxn modelId="{0DA4D9E7-F4BF-4C66-9A61-B46FE62AF551}" type="presOf" srcId="{DDCCE6D2-4A8C-4314-8158-7D042A71BCA4}" destId="{8D49853D-6273-43D1-B616-E3D5A1084D68}" srcOrd="0" destOrd="0" presId="urn:microsoft.com/office/officeart/2008/layout/AlternatingPictureBlocks"/>
    <dgm:cxn modelId="{F90D3CB1-7F12-4F83-B6C9-3C8193D08B2F}" type="presParOf" srcId="{B712FA29-4154-4DD8-A875-F865E9189D52}" destId="{BFAE1228-5A64-43C2-9E56-8977624245CF}" srcOrd="0" destOrd="0" presId="urn:microsoft.com/office/officeart/2008/layout/AlternatingPictureBlocks"/>
    <dgm:cxn modelId="{55181306-9F57-43CA-9C3C-F48E15A32810}" type="presParOf" srcId="{BFAE1228-5A64-43C2-9E56-8977624245CF}" destId="{8D49853D-6273-43D1-B616-E3D5A1084D68}" srcOrd="0" destOrd="0" presId="urn:microsoft.com/office/officeart/2008/layout/AlternatingPictureBlocks"/>
    <dgm:cxn modelId="{6AAE2DF9-335F-4357-8C1F-98D862A7DD37}" type="presParOf" srcId="{BFAE1228-5A64-43C2-9E56-8977624245CF}" destId="{90E157BE-0C89-4113-B630-C075CC1FC2CE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3F888E-54B2-4238-8FD5-CAB21317FE2B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ABDD34C4-18E1-481F-8B49-EC83EA609479}">
      <dgm:prSet phldrT="[Text]" phldr="1"/>
      <dgm:spPr/>
      <dgm:t>
        <a:bodyPr/>
        <a:lstStyle/>
        <a:p>
          <a:endParaRPr lang="en-US"/>
        </a:p>
      </dgm:t>
    </dgm:pt>
    <dgm:pt modelId="{5F6DEB7B-F934-4800-97D8-3B0016AF3048}" type="parTrans" cxnId="{F95A1E9A-D027-4BED-B29E-2657F2F321C1}">
      <dgm:prSet/>
      <dgm:spPr/>
      <dgm:t>
        <a:bodyPr/>
        <a:lstStyle/>
        <a:p>
          <a:endParaRPr lang="en-US"/>
        </a:p>
      </dgm:t>
    </dgm:pt>
    <dgm:pt modelId="{2620DD59-B14E-4231-8D3E-4B2E2E6DA4DD}" type="sibTrans" cxnId="{F95A1E9A-D027-4BED-B29E-2657F2F321C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3E830C7-80E1-4AC6-B76F-EB72AE3F6C9E}" type="pres">
      <dgm:prSet presAssocID="{B93F888E-54B2-4238-8FD5-CAB21317FE2B}" presName="Name0" presStyleCnt="0">
        <dgm:presLayoutVars>
          <dgm:chMax val="7"/>
          <dgm:chPref val="7"/>
          <dgm:dir/>
        </dgm:presLayoutVars>
      </dgm:prSet>
      <dgm:spPr/>
    </dgm:pt>
    <dgm:pt modelId="{DB5180D3-296E-47E1-8537-A4DEF7D509AD}" type="pres">
      <dgm:prSet presAssocID="{B93F888E-54B2-4238-8FD5-CAB21317FE2B}" presName="Name1" presStyleCnt="0"/>
      <dgm:spPr/>
    </dgm:pt>
    <dgm:pt modelId="{6969BD90-2810-4C7F-BDA2-7946D4B9A334}" type="pres">
      <dgm:prSet presAssocID="{2620DD59-B14E-4231-8D3E-4B2E2E6DA4DD}" presName="picture_1" presStyleCnt="0"/>
      <dgm:spPr/>
    </dgm:pt>
    <dgm:pt modelId="{07572BA9-5CB6-4569-ACF2-7D44BFE9BEFA}" type="pres">
      <dgm:prSet presAssocID="{2620DD59-B14E-4231-8D3E-4B2E2E6DA4DD}" presName="pictureRepeatNode" presStyleLbl="alignImgPlace1" presStyleIdx="0" presStyleCnt="1" custScaleX="200000" custScaleY="200000" custLinFactX="18086" custLinFactY="-163151" custLinFactNeighborX="100000" custLinFactNeighborY="-200000"/>
      <dgm:spPr/>
    </dgm:pt>
    <dgm:pt modelId="{804C898F-4A73-4E10-910B-1FC371D9676C}" type="pres">
      <dgm:prSet presAssocID="{ABDD34C4-18E1-481F-8B49-EC83EA609479}" presName="text_1" presStyleLbl="node1" presStyleIdx="0" presStyleCnt="0">
        <dgm:presLayoutVars>
          <dgm:bulletEnabled val="1"/>
        </dgm:presLayoutVars>
      </dgm:prSet>
      <dgm:spPr/>
    </dgm:pt>
  </dgm:ptLst>
  <dgm:cxnLst>
    <dgm:cxn modelId="{B4940B2A-972C-4694-822D-2E1538FF644E}" type="presOf" srcId="{ABDD34C4-18E1-481F-8B49-EC83EA609479}" destId="{804C898F-4A73-4E10-910B-1FC371D9676C}" srcOrd="0" destOrd="0" presId="urn:microsoft.com/office/officeart/2008/layout/CircularPictureCallout"/>
    <dgm:cxn modelId="{F95A1E9A-D027-4BED-B29E-2657F2F321C1}" srcId="{B93F888E-54B2-4238-8FD5-CAB21317FE2B}" destId="{ABDD34C4-18E1-481F-8B49-EC83EA609479}" srcOrd="0" destOrd="0" parTransId="{5F6DEB7B-F934-4800-97D8-3B0016AF3048}" sibTransId="{2620DD59-B14E-4231-8D3E-4B2E2E6DA4DD}"/>
    <dgm:cxn modelId="{13228B9E-9B5A-42CE-B8AD-9D1141676630}" type="presOf" srcId="{B93F888E-54B2-4238-8FD5-CAB21317FE2B}" destId="{A3E830C7-80E1-4AC6-B76F-EB72AE3F6C9E}" srcOrd="0" destOrd="0" presId="urn:microsoft.com/office/officeart/2008/layout/CircularPictureCallout"/>
    <dgm:cxn modelId="{E5AA2E4E-4025-4BBB-BE4B-454E2C75CE2D}" type="presOf" srcId="{2620DD59-B14E-4231-8D3E-4B2E2E6DA4DD}" destId="{07572BA9-5CB6-4569-ACF2-7D44BFE9BEFA}" srcOrd="0" destOrd="0" presId="urn:microsoft.com/office/officeart/2008/layout/CircularPictureCallout"/>
    <dgm:cxn modelId="{C8C827E6-6B6C-4DB2-84D9-ECA0B69BB3AA}" type="presParOf" srcId="{A3E830C7-80E1-4AC6-B76F-EB72AE3F6C9E}" destId="{DB5180D3-296E-47E1-8537-A4DEF7D509AD}" srcOrd="0" destOrd="0" presId="urn:microsoft.com/office/officeart/2008/layout/CircularPictureCallout"/>
    <dgm:cxn modelId="{E29B9551-A54C-4B37-9267-779866E1A28E}" type="presParOf" srcId="{DB5180D3-296E-47E1-8537-A4DEF7D509AD}" destId="{6969BD90-2810-4C7F-BDA2-7946D4B9A334}" srcOrd="0" destOrd="0" presId="urn:microsoft.com/office/officeart/2008/layout/CircularPictureCallout"/>
    <dgm:cxn modelId="{B8EFBE21-F148-4C97-A890-05A93BF037BC}" type="presParOf" srcId="{6969BD90-2810-4C7F-BDA2-7946D4B9A334}" destId="{07572BA9-5CB6-4569-ACF2-7D44BFE9BEFA}" srcOrd="0" destOrd="0" presId="urn:microsoft.com/office/officeart/2008/layout/CircularPictureCallout"/>
    <dgm:cxn modelId="{19C76C0F-E6F0-4141-8EF6-629721F11074}" type="presParOf" srcId="{DB5180D3-296E-47E1-8537-A4DEF7D509AD}" destId="{804C898F-4A73-4E10-910B-1FC371D9676C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E9BB678-23F8-4F1E-B4C4-659B4D00C0FE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/>
      <dgm:spPr/>
    </dgm:pt>
    <dgm:pt modelId="{B1343425-651D-465D-9182-DED621213D0D}">
      <dgm:prSet phldrT="[Text]" phldr="1"/>
      <dgm:spPr/>
      <dgm:t>
        <a:bodyPr/>
        <a:lstStyle/>
        <a:p>
          <a:endParaRPr lang="en-US" dirty="0"/>
        </a:p>
      </dgm:t>
    </dgm:pt>
    <dgm:pt modelId="{70020651-1309-4233-8939-4C24E44E0B09}" type="parTrans" cxnId="{4840185F-4829-46E4-9B2F-D53EC11177D9}">
      <dgm:prSet/>
      <dgm:spPr/>
      <dgm:t>
        <a:bodyPr/>
        <a:lstStyle/>
        <a:p>
          <a:endParaRPr lang="en-US"/>
        </a:p>
      </dgm:t>
    </dgm:pt>
    <dgm:pt modelId="{4F334A34-F03C-4D69-A291-745038E24887}" type="sibTrans" cxnId="{4840185F-4829-46E4-9B2F-D53EC11177D9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4E39D383-E102-43D4-966C-2BA28FFD86C2}" type="pres">
      <dgm:prSet presAssocID="{CE9BB678-23F8-4F1E-B4C4-659B4D00C0FE}" presName="Name0" presStyleCnt="0">
        <dgm:presLayoutVars>
          <dgm:chMax val="7"/>
          <dgm:chPref val="7"/>
          <dgm:dir/>
        </dgm:presLayoutVars>
      </dgm:prSet>
      <dgm:spPr/>
    </dgm:pt>
    <dgm:pt modelId="{52C45C82-0FEF-48A3-AD0F-AFB3255B2A39}" type="pres">
      <dgm:prSet presAssocID="{CE9BB678-23F8-4F1E-B4C4-659B4D00C0FE}" presName="Name1" presStyleCnt="0"/>
      <dgm:spPr/>
    </dgm:pt>
    <dgm:pt modelId="{69801987-9762-4007-BDF1-E05182320B61}" type="pres">
      <dgm:prSet presAssocID="{4F334A34-F03C-4D69-A291-745038E24887}" presName="picture_1" presStyleCnt="0"/>
      <dgm:spPr/>
    </dgm:pt>
    <dgm:pt modelId="{80C360DD-DC0A-4003-BBDE-1C7F26A62235}" type="pres">
      <dgm:prSet presAssocID="{4F334A34-F03C-4D69-A291-745038E24887}" presName="pictureRepeatNode" presStyleLbl="alignImgPlace1" presStyleIdx="0" presStyleCnt="1" custLinFactNeighborX="0" custLinFactNeighborY="50000"/>
      <dgm:spPr/>
    </dgm:pt>
    <dgm:pt modelId="{53E0FDC2-9D17-4227-89E7-8CC9907FB8B9}" type="pres">
      <dgm:prSet presAssocID="{B1343425-651D-465D-9182-DED621213D0D}" presName="text_1" presStyleLbl="node1" presStyleIdx="0" presStyleCnt="0" custLinFactX="1000000" custLinFactY="602468" custLinFactNeighborX="1092145" custLinFactNeighborY="700000">
        <dgm:presLayoutVars>
          <dgm:bulletEnabled val="1"/>
        </dgm:presLayoutVars>
      </dgm:prSet>
      <dgm:spPr/>
    </dgm:pt>
  </dgm:ptLst>
  <dgm:cxnLst>
    <dgm:cxn modelId="{B5D5DF1B-43D3-407D-9E6C-21F10E64B490}" type="presOf" srcId="{CE9BB678-23F8-4F1E-B4C4-659B4D00C0FE}" destId="{4E39D383-E102-43D4-966C-2BA28FFD86C2}" srcOrd="0" destOrd="0" presId="urn:microsoft.com/office/officeart/2008/layout/CircularPictureCallout"/>
    <dgm:cxn modelId="{A94D8840-6BAE-4A0B-AE0E-12413674ED6F}" type="presOf" srcId="{B1343425-651D-465D-9182-DED621213D0D}" destId="{53E0FDC2-9D17-4227-89E7-8CC9907FB8B9}" srcOrd="0" destOrd="0" presId="urn:microsoft.com/office/officeart/2008/layout/CircularPictureCallout"/>
    <dgm:cxn modelId="{A6CDD2FB-CF2E-4C87-AFB7-BFCCFB8B847D}" type="presOf" srcId="{4F334A34-F03C-4D69-A291-745038E24887}" destId="{80C360DD-DC0A-4003-BBDE-1C7F26A62235}" srcOrd="0" destOrd="0" presId="urn:microsoft.com/office/officeart/2008/layout/CircularPictureCallout"/>
    <dgm:cxn modelId="{4840185F-4829-46E4-9B2F-D53EC11177D9}" srcId="{CE9BB678-23F8-4F1E-B4C4-659B4D00C0FE}" destId="{B1343425-651D-465D-9182-DED621213D0D}" srcOrd="0" destOrd="0" parTransId="{70020651-1309-4233-8939-4C24E44E0B09}" sibTransId="{4F334A34-F03C-4D69-A291-745038E24887}"/>
    <dgm:cxn modelId="{ECAC8A65-A0EA-4A55-8B7A-CC91D4C0AD7E}" type="presParOf" srcId="{4E39D383-E102-43D4-966C-2BA28FFD86C2}" destId="{52C45C82-0FEF-48A3-AD0F-AFB3255B2A39}" srcOrd="0" destOrd="0" presId="urn:microsoft.com/office/officeart/2008/layout/CircularPictureCallout"/>
    <dgm:cxn modelId="{858B5384-2FC4-4C48-AF9C-86F51171979F}" type="presParOf" srcId="{52C45C82-0FEF-48A3-AD0F-AFB3255B2A39}" destId="{69801987-9762-4007-BDF1-E05182320B61}" srcOrd="0" destOrd="0" presId="urn:microsoft.com/office/officeart/2008/layout/CircularPictureCallout"/>
    <dgm:cxn modelId="{DF5E384A-4CFB-49AB-B0C4-78D340E60D40}" type="presParOf" srcId="{69801987-9762-4007-BDF1-E05182320B61}" destId="{80C360DD-DC0A-4003-BBDE-1C7F26A62235}" srcOrd="0" destOrd="0" presId="urn:microsoft.com/office/officeart/2008/layout/CircularPictureCallout"/>
    <dgm:cxn modelId="{C9AE0270-BCE7-4DD2-A4B4-A589CCCCED20}" type="presParOf" srcId="{52C45C82-0FEF-48A3-AD0F-AFB3255B2A39}" destId="{53E0FDC2-9D17-4227-89E7-8CC9907FB8B9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2321A-DE1B-4156-AB3A-3D8E21ED91E7}">
      <dsp:nvSpPr>
        <dsp:cNvPr id="0" name=""/>
        <dsp:cNvSpPr/>
      </dsp:nvSpPr>
      <dsp:spPr>
        <a:xfrm>
          <a:off x="236372" y="0"/>
          <a:ext cx="7766303" cy="9905999"/>
        </a:xfrm>
        <a:prstGeom prst="heptagon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5000" r="-3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57B57-1A6B-4D28-9C76-A5782391C85F}">
      <dsp:nvSpPr>
        <dsp:cNvPr id="0" name=""/>
        <dsp:cNvSpPr/>
      </dsp:nvSpPr>
      <dsp:spPr>
        <a:xfrm>
          <a:off x="547024" y="3962399"/>
          <a:ext cx="5980053" cy="5943599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b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kern="1200" dirty="0" smtClean="0"/>
            <a:t>film</a:t>
          </a:r>
          <a:endParaRPr lang="en-US" sz="500" kern="1200" dirty="0"/>
        </a:p>
      </dsp:txBody>
      <dsp:txXfrm>
        <a:off x="547024" y="3962399"/>
        <a:ext cx="5980053" cy="59435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66C0EE-58C8-4139-8C63-083F806B8DD3}">
      <dsp:nvSpPr>
        <dsp:cNvPr id="0" name=""/>
        <dsp:cNvSpPr/>
      </dsp:nvSpPr>
      <dsp:spPr>
        <a:xfrm>
          <a:off x="1113" y="347349"/>
          <a:ext cx="6628286" cy="5681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5F81F-64C0-41B3-A74D-C86184FFC52D}">
      <dsp:nvSpPr>
        <dsp:cNvPr id="0" name=""/>
        <dsp:cNvSpPr/>
      </dsp:nvSpPr>
      <dsp:spPr>
        <a:xfrm>
          <a:off x="1113" y="295525"/>
          <a:ext cx="6628286" cy="1363494"/>
        </a:xfrm>
        <a:prstGeom prst="rect">
          <a:avLst/>
        </a:prstGeom>
        <a:solidFill>
          <a:schemeClr val="tx1">
            <a:alpha val="83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b="1" kern="1200" dirty="0" smtClean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rPr>
            <a:t>OVERVIEW</a:t>
          </a:r>
          <a:endParaRPr lang="en-US" sz="6000" kern="1200" dirty="0"/>
        </a:p>
      </dsp:txBody>
      <dsp:txXfrm>
        <a:off x="1113" y="295525"/>
        <a:ext cx="6628286" cy="13634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9853D-6273-43D1-B616-E3D5A1084D68}">
      <dsp:nvSpPr>
        <dsp:cNvPr id="0" name=""/>
        <dsp:cNvSpPr/>
      </dsp:nvSpPr>
      <dsp:spPr>
        <a:xfrm>
          <a:off x="4953003" y="0"/>
          <a:ext cx="12753827" cy="6210286"/>
        </a:xfrm>
        <a:prstGeom prst="rect">
          <a:avLst/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BUSINESS UNDERSTANDING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Movie genre with highest ratings and popularity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The studio with the highest movies and writers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Movie genre  budgeting and market returns 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Movie regional popularity and orders 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The Best film Directors and writers  </a:t>
          </a:r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 smtClean="0"/>
        </a:p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800" kern="1200" dirty="0"/>
        </a:p>
      </dsp:txBody>
      <dsp:txXfrm>
        <a:off x="4953003" y="0"/>
        <a:ext cx="12753827" cy="6210286"/>
      </dsp:txXfrm>
    </dsp:sp>
    <dsp:sp modelId="{90E157BE-0C89-4113-B630-C075CC1FC2CE}">
      <dsp:nvSpPr>
        <dsp:cNvPr id="0" name=""/>
        <dsp:cNvSpPr/>
      </dsp:nvSpPr>
      <dsp:spPr>
        <a:xfrm>
          <a:off x="-119855" y="0"/>
          <a:ext cx="5344016" cy="62102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72BA9-5CB6-4569-ACF2-7D44BFE9BEFA}">
      <dsp:nvSpPr>
        <dsp:cNvPr id="0" name=""/>
        <dsp:cNvSpPr/>
      </dsp:nvSpPr>
      <dsp:spPr>
        <a:xfrm>
          <a:off x="0" y="0"/>
          <a:ext cx="585216" cy="58521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C898F-4A73-4E10-910B-1FC371D9676C}">
      <dsp:nvSpPr>
        <dsp:cNvPr id="0" name=""/>
        <dsp:cNvSpPr/>
      </dsp:nvSpPr>
      <dsp:spPr>
        <a:xfrm>
          <a:off x="198973" y="301678"/>
          <a:ext cx="187269" cy="9656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98973" y="301678"/>
        <a:ext cx="187269" cy="965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360DD-DC0A-4003-BBDE-1C7F26A62235}">
      <dsp:nvSpPr>
        <dsp:cNvPr id="0" name=""/>
        <dsp:cNvSpPr/>
      </dsp:nvSpPr>
      <dsp:spPr>
        <a:xfrm>
          <a:off x="261937" y="523875"/>
          <a:ext cx="523875" cy="52387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0FDC2-9D17-4227-89E7-8CC9907FB8B9}">
      <dsp:nvSpPr>
        <dsp:cNvPr id="0" name=""/>
        <dsp:cNvSpPr/>
      </dsp:nvSpPr>
      <dsp:spPr>
        <a:xfrm>
          <a:off x="712469" y="874871"/>
          <a:ext cx="335280" cy="17287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 dirty="0"/>
        </a:p>
      </dsp:txBody>
      <dsp:txXfrm>
        <a:off x="712469" y="874871"/>
        <a:ext cx="335280" cy="172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ccentedPicture">
  <dgm:title val=""/>
  <dgm:desc val=""/>
  <dgm:catLst>
    <dgm:cat type="picture" pri="1000"/>
    <dgm:cat type="pictureconver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</dgm:varLst>
    <dgm:alg type="composite"/>
    <dgm:shape xmlns:r="http://schemas.openxmlformats.org/officeDocument/2006/relationships" r:blip="">
      <dgm:adjLst/>
    </dgm:shape>
    <dgm:choose name="Name1">
      <dgm:if name="Name2" axis="ch" ptType="node" func="cnt" op="lte" val="1">
        <dgm:constrLst>
          <dgm:constr type="h" for="ch" forName="picture_1" refType="h"/>
          <dgm:constr type="w" for="ch" forName="picture_1" refType="h" refFor="ch" refForName="picture_1" op="equ" fact="0.784"/>
          <dgm:constr type="l" for="ch" forName="picture_1"/>
          <dgm:constr type="t" for="ch" forName="picture_1"/>
          <dgm:constr type="w" for="ch" forName="text_1" refType="w" refFor="ch" refForName="picture_1" fact="0.77"/>
          <dgm:constr type="h" for="ch" forName="text_1" refType="h" refFor="ch" refForName="picture_1" fact="0.6"/>
          <dgm:constr type="l" for="ch" forName="text_1" refType="w" refFor="ch" refForName="picture_1" fact="0.04"/>
          <dgm:constr type="t" for="ch" forName="text_1" refType="h" refFor="ch" refForName="picture_1" fact="0.4"/>
        </dgm:constrLst>
      </dgm:if>
      <dgm:if name="Name3" axis="ch" ptType="node" func="cnt" op="lte" val="5">
        <dgm:choose name="Name4">
          <dgm:if name="Name5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6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if>
      <dgm:else name="Name7">
        <dgm:choose name="Name8">
          <dgm:if name="Name9" func="var" arg="dir" op="equ" val="norm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l" for="ch" forName="picture_1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l" for="ch" forName="text_1" refType="w" refFor="ch" refForName="picture_1" fact="0.04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r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l" for="ch" forName="maxNode" refType="r" refFor="ch" refForName="picture_1"/>
              <dgm:constr type="lOff" for="ch" forName="maxNode" refType="h" refFor="des" refForName="pair" fact="0.5"/>
              <dgm:constr type="r" for="ch" forName="maxNode" refType="w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if>
          <dgm:else name="Name10">
            <dgm:constrLst>
              <dgm:constr type="h" for="ch" forName="picture_1" refType="h" fact="0.909"/>
              <dgm:constr type="w" for="ch" forName="picture_1" refType="h" refFor="ch" refForName="picture_1" op="equ" fact="0.784"/>
              <dgm:constr type="r" for="ch" forName="picture_1" refType="w"/>
              <dgm:constr type="t" for="ch" forName="picture_1" refType="h" refFor="ch" refForName="picture_1" fact="0.05"/>
              <dgm:constr type="w" for="ch" forName="picture_1" refType="w" op="lte" fact="0.588"/>
              <dgm:constr type="w" for="ch" forName="text_1" refType="w" refFor="ch" refForName="picture_1" fact="0.77"/>
              <dgm:constr type="h" for="ch" forName="text_1" refType="h" refFor="ch" refForName="picture_1" fact="0.6"/>
              <dgm:constr type="r" for="ch" forName="text_1" refType="w"/>
              <dgm:constr type="t" for="ch" forName="text_1" refType="h" refFor="ch" refForName="picture_1" fact="0.41"/>
              <dgm:constr type="w" for="ch" forName="linV" refType="w"/>
              <dgm:constr type="h" for="ch" forName="linV" refType="h" refFor="ch" refForName="picture_1" fact="1.1"/>
              <dgm:constr type="l" for="ch" forName="linV"/>
              <dgm:constr type="t" for="ch" forName="linV"/>
              <dgm:constr type="userC" for="des" forName="pair" refType="l" refFor="ch" refForName="picture_1"/>
              <dgm:constr type="h" for="des" forName="pair" refType="h" refFor="ch" refForName="picture_1" fact="0.27"/>
              <dgm:constr type="h" for="des" forName="spaceV" refType="h" refFor="ch" refForName="picture_1" fact="0.0486"/>
              <dgm:constr type="r" for="ch" forName="maxNode" refType="l" refFor="ch" refForName="picture_1"/>
              <dgm:constr type="rOff" for="ch" forName="maxNode" refType="h" refFor="des" refForName="pair" fact="-0.5"/>
              <dgm:constr type="l" for="ch" forName="maxNode"/>
              <dgm:constr type="t" for="ch" forName="maxNode"/>
              <dgm:constr type="h" for="ch" forName="maxNode" val="1"/>
              <dgm:constr type="userW" for="des" forName="desText" refType="w" refFor="ch" refForName="maxNode"/>
            </dgm:constrLst>
          </dgm:else>
        </dgm:choose>
      </dgm:else>
    </dgm:choose>
    <dgm:forEach name="Name11" axis="ch" ptType="sibTrans" hideLastTrans="0" cnt="1">
      <dgm:layoutNode name="picture_1" styleLbl="bgImgPlace1">
        <dgm:alg type="sp"/>
        <dgm:shape xmlns:r="http://schemas.openxmlformats.org/officeDocument/2006/relationships" type="roundRect" r:blip="" blipPhldr="1">
          <dgm:adjLst/>
        </dgm:shape>
        <dgm:presOf axis="self"/>
      </dgm:layoutNode>
    </dgm:forEach>
    <dgm:forEach name="Name12" axis="ch" ptType="node" cnt="1">
      <dgm:layoutNode name="text_1" styleLbl="node1">
        <dgm:varLst>
          <dgm:bulletEnabled val="1"/>
        </dgm:varLst>
        <dgm:choose name="Name13">
          <dgm:if name="Name14" func="var" arg="dir" op="equ" val="norm">
            <dgm:alg type="tx">
              <dgm:param type="txAnchorVert" val="b"/>
              <dgm:param type="parTxLTRAlign" val="l"/>
              <dgm:param type="shpTxLTRAlignCh" val="l"/>
              <dgm:param type="parTxRTLAlign" val="l"/>
              <dgm:param type="shpTxRTLAlignCh" val="l"/>
            </dgm:alg>
          </dgm:if>
          <dgm:else name="Name15">
            <dgm:alg type="tx">
              <dgm:param type="txAnchorVert" val="b"/>
              <dgm:param type="parTxLTRAlign" val="r"/>
              <dgm:param type="shpTxLTRAlignCh" val="r"/>
              <dgm:param type="parTxRTLAlign" val="r"/>
              <dgm:param type="shpTxRTLAlignCh" val="r"/>
            </dgm:alg>
          </dgm:else>
        </dgm:choose>
        <dgm:shape xmlns:r="http://schemas.openxmlformats.org/officeDocument/2006/relationships" type="rect" r:blip="" hideGeom="1">
          <dgm:adjLst/>
        </dgm:shape>
        <dgm:presOf axis="desOrSelf" ptType="node"/>
        <dgm:constrLst>
          <dgm:constr type="primFontSz" val="65"/>
          <dgm:constr type="lMarg" refType="primFontSz" fact="0.2"/>
          <dgm:constr type="rMarg" refType="primFontSz" fact="0.2"/>
          <dgm:constr type="tMarg" refType="primFontSz" fact="0.2"/>
          <dgm:constr type="bMarg" refType="primFontSz" fact="0.2"/>
        </dgm:constrLst>
        <dgm:ruleLst>
          <dgm:rule type="primFontSz" val="5" fact="NaN" max="NaN"/>
        </dgm:ruleLst>
      </dgm:layoutNode>
    </dgm:forEach>
    <dgm:choose name="Name16">
      <dgm:if name="Name17" axis="ch" ptType="node" func="cnt" op="gte" val="2">
        <dgm:layoutNode name="linV">
          <dgm:choose name="Name18">
            <dgm:if name="Name19" func="var" arg="dir" op="equ" val="norm">
              <dgm:alg type="lin">
                <dgm:param type="linDir" val="fromT"/>
                <dgm:param type="vertAlign" val="t"/>
                <dgm:param type="fallback" val="1D"/>
                <dgm:param type="horzAlign" val="l"/>
                <dgm:param type="nodeHorzAlign" val="l"/>
              </dgm:alg>
            </dgm:if>
            <dgm:else name="Name20">
              <dgm:alg type="lin">
                <dgm:param type="linDir" val="fromT"/>
                <dgm:param type="vertAlign" val="t"/>
                <dgm:param type="fallback" val="1D"/>
                <dgm:param type="horzAlign" val="r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constrLst>
            <dgm:constr type="w" for="ch" forName="spaceV" val="1"/>
            <dgm:constr type="w" for="ch" forName="pair" refType="w" op="equ"/>
            <dgm:constr type="w" for="des" forName="desText" op="equ"/>
            <dgm:constr type="primFontSz" for="des" forName="desText" op="equ" val="65"/>
          </dgm:constrLst>
          <dgm:forEach name="Name21" axis="ch" ptType="node" st="2">
            <dgm:layoutNode name="pair">
              <dgm:alg type="composite"/>
              <dgm:shape xmlns:r="http://schemas.openxmlformats.org/officeDocument/2006/relationships" r:blip="">
                <dgm:adjLst/>
              </dgm:shape>
              <dgm:choose name="Name22">
                <dgm:if name="Name23" func="var" arg="dir" op="equ" val="norm">
                  <dgm:constrLst>
                    <dgm:constr type="userC"/>
                    <dgm:constr type="l" for="ch" forName="spaceH"/>
                    <dgm:constr type="r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l" for="ch" forName="desTextWrapper" refType="r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if>
                <dgm:else name="Name24">
                  <dgm:constrLst>
                    <dgm:constr type="userC"/>
                    <dgm:constr type="r" for="ch" forName="spaceH" refType="w"/>
                    <dgm:constr type="l" for="ch" forName="spaceH" refType="userC"/>
                    <dgm:constr type="ctrY" for="ch" forName="spaceH" refType="w" fact="0.5"/>
                    <dgm:constr type="h" for="ch" forName="spaceH" val="1"/>
                    <dgm:constr type="w" for="ch" forName="desPictures" refType="h"/>
                    <dgm:constr type="h" for="ch" forName="desPictures" refType="w" refFor="ch" refForName="desPictures" op="equ"/>
                    <dgm:constr type="ctrX" for="ch" forName="desPictures" refType="userC"/>
                    <dgm:constr type="ctrY" for="ch" forName="desPictures" refType="w" fact="0.5"/>
                    <dgm:constr type="r" for="ch" forName="desTextWrapper" refType="l" refFor="ch" refForName="desPictures"/>
                    <dgm:constr type="ctrY" for="ch" forName="desTextWrapper" refType="w" fact="0.5"/>
                    <dgm:constr type="h" for="ch" forName="desTextWrapper" refType="h"/>
                    <dgm:constr type="h" for="des" forName="desText" refType="h"/>
                  </dgm:constrLst>
                </dgm:else>
              </dgm:choose>
              <dgm:layoutNode name="spaceH">
                <dgm:alg type="sp"/>
                <dgm:shape xmlns:r="http://schemas.openxmlformats.org/officeDocument/2006/relationships" type="rect" r:blip="" hideGeom="1">
                  <dgm:adjLst/>
                </dgm:shape>
                <dgm:presOf/>
              </dgm:layoutNode>
              <dgm:layoutNode name="desPictures" styleLbl="alignImgPlace1">
                <dgm:alg type="sp"/>
                <dgm:shape xmlns:r="http://schemas.openxmlformats.org/officeDocument/2006/relationships" type="ellipse" r:blip="" blipPhldr="1">
                  <dgm:adjLst/>
                </dgm:shape>
                <dgm:presOf/>
              </dgm:layoutNode>
              <dgm:layoutNode name="desTextWrapper">
                <dgm:choose name="Name25">
                  <dgm:if name="Name26" func="var" arg="dir" op="equ" val="norm">
                    <dgm:alg type="lin">
                      <dgm:param type="horzAlign" val="l"/>
                    </dgm:alg>
                  </dgm:if>
                  <dgm:else name="Name27">
                    <dgm:alg type="lin">
                      <dgm:param type="horzAlign" val="r"/>
                    </dgm:alg>
                  </dgm:else>
                </dgm:choose>
                <dgm:layoutNode name="desText" styleLbl="revTx">
                  <dgm:varLst>
                    <dgm:bulletEnabled val="1"/>
                  </dgm:varLst>
                  <dgm:choose name="Name28">
                    <dgm:if name="Name29" func="var" arg="dir" op="equ" val="norm">
                      <dgm:alg type="tx">
                        <dgm:param type="parTxLTRAlign" val="l"/>
                        <dgm:param type="shpTxLTRAlignCh" val="l"/>
                        <dgm:param type="parTxRTLAlign" val="r"/>
                        <dgm:param type="shpTxRTLAlignCh" val="r"/>
                      </dgm:alg>
                    </dgm:if>
                    <dgm:else name="Name30">
                      <dgm:alg type="tx">
                        <dgm:param type="parTxLTRAlign" val="r"/>
                        <dgm:param type="shpTxLTRAlignCh" val="r"/>
                        <dgm:param type="parTxRTLAlign" val="r"/>
                        <dgm:param type="shpTxRTLAlignCh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onstrLst>
                    <dgm:constr type="userW"/>
                    <dgm:constr type="w" refType="userW" fact="0.1"/>
                    <dgm:constr type="lMarg" refType="primFontSz" fact="0.2"/>
                    <dgm:constr type="rMarg" refType="primFontSz" fact="0.2"/>
                    <dgm:constr type="tMarg" refType="primFontSz" fact="0.1"/>
                    <dgm:constr type="bMarg" refType="primFontSz" fact="0.1"/>
                  </dgm:constrLst>
                  <dgm:ruleLst>
                    <dgm:rule type="w" val="NaN" fact="1" max="NaN"/>
                    <dgm:rule type="primFontSz" val="5" fact="NaN" max="NaN"/>
                  </dgm:ruleLst>
                </dgm:layoutNode>
              </dgm:layoutNode>
            </dgm:layoutNode>
            <dgm:forEach name="Name31" axis="followSib" ptType="sibTrans" cnt="1">
              <dgm:layoutNode name="spaceV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forEach>
          </dgm:forEach>
        </dgm:layoutNode>
      </dgm:if>
      <dgm:else name="Name32"/>
    </dgm:choose>
    <dgm:layoutNode name="maxNode">
      <dgm:alg type="lin"/>
      <dgm:shape xmlns:r="http://schemas.openxmlformats.org/officeDocument/2006/relationships" r:blip="">
        <dgm:adjLst/>
      </dgm:shape>
      <dgm:presOf/>
      <dgm:constrLst>
        <dgm:constr type="w" for="ch"/>
        <dgm:constr type="h" for="ch"/>
      </dgm:constrLst>
      <dgm:layoutNode name="Name33">
        <dgm:alg type="sp"/>
        <dgm:shape xmlns:r="http://schemas.openxmlformats.org/officeDocument/2006/relationships" r:blip="">
          <dgm:adjLst/>
        </dgm:shape>
        <dgm:presOf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80C6A-A238-472D-82B5-6FBF91DD2ECE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DFF3C-278C-49FA-A152-EBE5CACCB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67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FF3C-278C-49FA-A152-EBE5CACCBA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68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FF3C-278C-49FA-A152-EBE5CACCBA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27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FDFF3C-278C-49FA-A152-EBE5CACCBA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5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7" Type="http://schemas.openxmlformats.org/officeDocument/2006/relationships/image" Target="../media/image2.jpg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image" Target="../media/image18.png"/><Relationship Id="rId16" Type="http://schemas.openxmlformats.org/officeDocument/2006/relationships/diagramColors" Target="../diagrams/colors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diagramColors" Target="../diagrams/colors4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3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13.svg"/><Relationship Id="rId10" Type="http://schemas.microsoft.com/office/2007/relationships/diagramDrawing" Target="../diagrams/drawing2.xml"/><Relationship Id="rId9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23422104"/>
              </p:ext>
            </p:extLst>
          </p:nvPr>
        </p:nvGraphicFramePr>
        <p:xfrm>
          <a:off x="10363200" y="179387"/>
          <a:ext cx="8239048" cy="990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228601" y="993710"/>
            <a:ext cx="10363200" cy="82073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959"/>
              </a:lnSpc>
            </a:pPr>
            <a:r>
              <a:rPr lang="en-US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Office Success: </a:t>
            </a:r>
            <a:r>
              <a:rPr lang="en-US" sz="96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5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</a:t>
            </a:r>
            <a:endParaRPr lang="en-US" sz="5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5959"/>
              </a:lnSpc>
            </a:pPr>
            <a:r>
              <a:rPr lang="en-US" sz="5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For</a:t>
            </a:r>
          </a:p>
          <a:p>
            <a:pPr>
              <a:lnSpc>
                <a:spcPts val="15959"/>
              </a:lnSpc>
            </a:pPr>
            <a:r>
              <a:rPr lang="en-US" sz="5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Launching </a:t>
            </a:r>
            <a:r>
              <a:rPr lang="en-US" sz="5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Winning Movie Studio</a:t>
            </a:r>
            <a:endParaRPr lang="en-US" sz="5000" b="1" dirty="0">
              <a:solidFill>
                <a:schemeClr val="bg1"/>
              </a:solidFill>
              <a:latin typeface="Times New Roman" panose="02020603050405020304" pitchFamily="18" charset="0"/>
              <a:ea typeface="Poppins Bold"/>
              <a:cs typeface="Times New Roman" panose="02020603050405020304" pitchFamily="18" charset="0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2095500"/>
            <a:ext cx="8077200" cy="2095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4"/>
          <p:cNvSpPr txBox="1"/>
          <p:nvPr/>
        </p:nvSpPr>
        <p:spPr>
          <a:xfrm>
            <a:off x="10027138" y="4443080"/>
            <a:ext cx="6497605" cy="11926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3000" dirty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This matrix provides a snapshot of various success </a:t>
            </a:r>
            <a:r>
              <a:rPr lang="en-US" sz="30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metrics Domestic gross revenue  for company from 2020 to 2018</a:t>
            </a:r>
            <a:endParaRPr lang="en-US" sz="3000" dirty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963400" y="2476500"/>
            <a:ext cx="6497605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dirty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TRACTION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28700" y="558834"/>
            <a:ext cx="15338748" cy="1003266"/>
            <a:chOff x="0" y="-38100"/>
            <a:chExt cx="4039835" cy="26423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039835" cy="226134"/>
            </a:xfrm>
            <a:custGeom>
              <a:avLst/>
              <a:gdLst/>
              <a:ahLst/>
              <a:cxnLst/>
              <a:rect l="l" t="t" r="r" b="b"/>
              <a:pathLst>
                <a:path w="4039835" h="171301">
                  <a:moveTo>
                    <a:pt x="30284" y="0"/>
                  </a:moveTo>
                  <a:lnTo>
                    <a:pt x="4009551" y="0"/>
                  </a:lnTo>
                  <a:cubicBezTo>
                    <a:pt x="4026276" y="0"/>
                    <a:pt x="4039835" y="13559"/>
                    <a:pt x="4039835" y="30284"/>
                  </a:cubicBezTo>
                  <a:lnTo>
                    <a:pt x="4039835" y="141018"/>
                  </a:lnTo>
                  <a:cubicBezTo>
                    <a:pt x="4039835" y="157743"/>
                    <a:pt x="4026276" y="171301"/>
                    <a:pt x="4009551" y="171301"/>
                  </a:cubicBezTo>
                  <a:lnTo>
                    <a:pt x="30284" y="171301"/>
                  </a:lnTo>
                  <a:cubicBezTo>
                    <a:pt x="13559" y="171301"/>
                    <a:pt x="0" y="157743"/>
                    <a:pt x="0" y="141018"/>
                  </a:cubicBezTo>
                  <a:lnTo>
                    <a:pt x="0" y="30284"/>
                  </a:lnTo>
                  <a:cubicBezTo>
                    <a:pt x="0" y="13559"/>
                    <a:pt x="13559" y="0"/>
                    <a:pt x="302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  <p:txBody>
            <a:bodyPr/>
            <a:lstStyle/>
            <a:p>
              <a:pPr algn="ctr"/>
              <a:r>
                <a:rPr lang="en-US" sz="5000" dirty="0" smtClean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Movie yearly  domestic gross  trend</a:t>
              </a:r>
              <a:endParaRPr lang="en-US" sz="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4039835" cy="2094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14499"/>
            <a:ext cx="6525424" cy="78424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3"/>
          <p:cNvSpPr txBox="1"/>
          <p:nvPr/>
        </p:nvSpPr>
        <p:spPr>
          <a:xfrm>
            <a:off x="5400175" y="649287"/>
            <a:ext cx="12202025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b="1" dirty="0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Gross Correlation To Vote Count</a:t>
            </a:r>
            <a:endParaRPr lang="en-US" sz="5000" b="1" dirty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39" y="1324379"/>
            <a:ext cx="15773399" cy="6553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97943"/>
            <a:ext cx="10363200" cy="20955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2743200" y="525625"/>
            <a:ext cx="60574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 BOARDING</a:t>
            </a:r>
            <a:endParaRPr lang="en-US" sz="4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443"/>
            <a:ext cx="12420600" cy="676582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563600" y="2393443"/>
            <a:ext cx="31242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2801600" y="3024385"/>
            <a:ext cx="5029200" cy="613488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2954000" y="3467100"/>
            <a:ext cx="48768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dash boarding  includes the following insights</a:t>
            </a:r>
          </a:p>
          <a:p>
            <a:endParaRPr lang="en-US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popularity</a:t>
            </a:r>
          </a:p>
          <a:p>
            <a:endParaRPr lang="en-US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Vote count in Gross and popularity</a:t>
            </a:r>
          </a:p>
          <a:p>
            <a:endParaRPr lang="en-US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</a:t>
            </a:r>
            <a:r>
              <a:rPr lang="en-US" sz="2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Vote count and average</a:t>
            </a:r>
          </a:p>
          <a:p>
            <a:endParaRPr lang="en-US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gross  tress</a:t>
            </a:r>
          </a:p>
          <a:p>
            <a:endParaRPr lang="en-US" sz="2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Domestic , Foreign  gross </a:t>
            </a:r>
            <a:r>
              <a:rPr lang="en-US" sz="2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Title</a:t>
            </a:r>
          </a:p>
          <a:p>
            <a:endParaRPr lang="en-US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870490"/>
            <a:ext cx="17602200" cy="954107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High-Grossing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Genre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Action/Adventure/Sci-Fi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films like </a:t>
            </a:r>
            <a:r>
              <a:rPr lang="en-US" sz="40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Inception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Documentaries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can achieve high average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Leverage Top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Talent</a:t>
            </a:r>
          </a:p>
          <a:p>
            <a:pPr marL="457200" indent="-457200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Directors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Collaborate with top directors like 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Liz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Salvato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Writers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Engage experienced writers such as 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Frank </a:t>
            </a:r>
            <a:r>
              <a:rPr lang="en-US" sz="40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Appache</a:t>
            </a: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Composers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Work with renowned composers like 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Kevin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MacLeod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Production and Budget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</a:t>
            </a: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40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Audience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Focus on producing films that achieve high audience </a:t>
            </a:r>
            <a:r>
              <a:rPr lang="en-US" sz="40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Competitive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 Partnerships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Analyze successful studios like </a:t>
            </a: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BV 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79"/>
              </a:lnSpc>
              <a:spcBef>
                <a:spcPct val="0"/>
              </a:spcBef>
            </a:pPr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33400" y="0"/>
            <a:ext cx="7731113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dirty="0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</a:t>
            </a:r>
            <a:endParaRPr lang="en-US" sz="6000" b="1" dirty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800100"/>
            <a:ext cx="5410200" cy="91059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2192000" y="800100"/>
            <a:ext cx="5410200" cy="9105900"/>
          </a:xfrm>
          <a:prstGeom prst="rect">
            <a:avLst/>
          </a:prstGeom>
          <a:solidFill>
            <a:schemeClr val="tx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1019175"/>
            <a:ext cx="4474326" cy="850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dirty="0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NEXT STEP</a:t>
            </a:r>
            <a:endParaRPr lang="en-US" sz="6000" b="1" dirty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28700" y="2552700"/>
            <a:ext cx="1581150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 Market </a:t>
            </a: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Audience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Key Talent &amp;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Partnerships by hiring </a:t>
            </a: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directors, writers, and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composers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 &amp; Funding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by Setting </a:t>
            </a: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production budget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&amp; Release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by </a:t>
            </a:r>
            <a:r>
              <a:rPr lang="en-US" sz="3500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priotising</a:t>
            </a: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high-gross  genres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Tracking &amp; </a:t>
            </a:r>
            <a:r>
              <a:rPr lang="en-US" sz="35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Iteration by gathering audience feedback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5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7173813" y="9029700"/>
            <a:ext cx="428625" cy="6572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0" y="0"/>
                </a:moveTo>
                <a:lnTo>
                  <a:pt x="428625" y="0"/>
                </a:lnTo>
                <a:lnTo>
                  <a:pt x="428625" y="428625"/>
                </a:lnTo>
                <a:lnTo>
                  <a:pt x="0" y="4286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28665" y="7119480"/>
            <a:ext cx="6096698" cy="566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JOHN ONGUKA</a:t>
            </a:r>
            <a:endParaRPr lang="en-US" sz="3200" dirty="0">
              <a:solidFill>
                <a:srgbClr val="E5E1D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29480" y="9244648"/>
            <a:ext cx="5104923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https://github.com/JOHN-ANALYST-dt/FILMS_PROJECT</a:t>
            </a:r>
            <a:endParaRPr lang="en-US" sz="2300" dirty="0">
              <a:solidFill>
                <a:srgbClr val="E5E1D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773888" y="9244648"/>
            <a:ext cx="4566254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dirty="0" smtClean="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ONGUKAJOHN98@GMIAL.COM</a:t>
            </a:r>
            <a:endParaRPr lang="en-US" sz="2300" dirty="0">
              <a:solidFill>
                <a:srgbClr val="E5E1D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1" r="11143"/>
          <a:stretch/>
        </p:blipFill>
        <p:spPr>
          <a:xfrm rot="7078708">
            <a:off x="9950024" y="848455"/>
            <a:ext cx="6229218" cy="8361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5"/>
          <p:cNvSpPr txBox="1"/>
          <p:nvPr/>
        </p:nvSpPr>
        <p:spPr>
          <a:xfrm>
            <a:off x="928665" y="5417085"/>
            <a:ext cx="11411477" cy="831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50"/>
              </a:lnSpc>
            </a:pPr>
            <a:r>
              <a:rPr lang="en-US" sz="5500" dirty="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for your time and attention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28665" y="3213525"/>
            <a:ext cx="11411477" cy="2203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959"/>
              </a:lnSpc>
            </a:pPr>
            <a:r>
              <a:rPr lang="en-US" sz="14508" b="1" dirty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1229312220"/>
              </p:ext>
            </p:extLst>
          </p:nvPr>
        </p:nvGraphicFramePr>
        <p:xfrm>
          <a:off x="891343" y="9101709"/>
          <a:ext cx="585216" cy="585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4008676286"/>
              </p:ext>
            </p:extLst>
          </p:nvPr>
        </p:nvGraphicFramePr>
        <p:xfrm>
          <a:off x="12540758" y="8734425"/>
          <a:ext cx="1047750" cy="104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4" name="TextBox 14"/>
          <p:cNvSpPr txBox="1"/>
          <p:nvPr/>
        </p:nvSpPr>
        <p:spPr>
          <a:xfrm>
            <a:off x="13451260" y="9244648"/>
            <a:ext cx="4316991" cy="3706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www.linkedin.com/in/onguka</a:t>
            </a:r>
            <a:endParaRPr lang="en-US" sz="2300" dirty="0">
              <a:solidFill>
                <a:srgbClr val="E5E1DA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14977667" y="1839074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8"/>
          <p:cNvSpPr txBox="1"/>
          <p:nvPr/>
        </p:nvSpPr>
        <p:spPr>
          <a:xfrm>
            <a:off x="9296400" y="1950698"/>
            <a:ext cx="4191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u="sng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1-Project goals</a:t>
            </a:r>
            <a:endParaRPr lang="en-US" sz="5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15200" y="3238500"/>
            <a:ext cx="96625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are to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data-backed decisions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film </a:t>
            </a: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production,</a:t>
            </a:r>
          </a:p>
          <a:p>
            <a:endParaRPr lang="en-US" sz="4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Budgeting</a:t>
            </a:r>
          </a:p>
          <a:p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marketing</a:t>
            </a:r>
          </a:p>
        </p:txBody>
      </p:sp>
      <p:graphicFrame>
        <p:nvGraphicFramePr>
          <p:cNvPr id="33" name="Diagram 32"/>
          <p:cNvGraphicFramePr/>
          <p:nvPr>
            <p:extLst>
              <p:ext uri="{D42A27DB-BD31-4B8C-83A1-F6EECF244321}">
                <p14:modId xmlns:p14="http://schemas.microsoft.com/office/powerpoint/2010/main" val="1614610176"/>
              </p:ext>
            </p:extLst>
          </p:nvPr>
        </p:nvGraphicFramePr>
        <p:xfrm>
          <a:off x="152400" y="16329"/>
          <a:ext cx="6629400" cy="6028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1148485"/>
            <a:ext cx="5486400" cy="838277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028700" y="1482999"/>
            <a:ext cx="12577332" cy="8137251"/>
            <a:chOff x="0" y="0"/>
            <a:chExt cx="3312548" cy="21431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12549" cy="2143144"/>
            </a:xfrm>
            <a:custGeom>
              <a:avLst/>
              <a:gdLst/>
              <a:ahLst/>
              <a:cxnLst/>
              <a:rect l="l" t="t" r="r" b="b"/>
              <a:pathLst>
                <a:path w="3312549" h="2143144">
                  <a:moveTo>
                    <a:pt x="12311" y="0"/>
                  </a:moveTo>
                  <a:lnTo>
                    <a:pt x="3300238" y="0"/>
                  </a:lnTo>
                  <a:cubicBezTo>
                    <a:pt x="3307037" y="0"/>
                    <a:pt x="3312549" y="5512"/>
                    <a:pt x="3312549" y="12311"/>
                  </a:cubicBezTo>
                  <a:lnTo>
                    <a:pt x="3312549" y="2130834"/>
                  </a:lnTo>
                  <a:cubicBezTo>
                    <a:pt x="3312549" y="2134099"/>
                    <a:pt x="3311251" y="2137230"/>
                    <a:pt x="3308943" y="2139539"/>
                  </a:cubicBezTo>
                  <a:cubicBezTo>
                    <a:pt x="3306634" y="2141847"/>
                    <a:pt x="3303503" y="2143144"/>
                    <a:pt x="3300238" y="2143144"/>
                  </a:cubicBezTo>
                  <a:lnTo>
                    <a:pt x="12311" y="2143144"/>
                  </a:lnTo>
                  <a:cubicBezTo>
                    <a:pt x="9046" y="2143144"/>
                    <a:pt x="5915" y="2141847"/>
                    <a:pt x="3606" y="2139539"/>
                  </a:cubicBezTo>
                  <a:cubicBezTo>
                    <a:pt x="1297" y="2137230"/>
                    <a:pt x="0" y="2134099"/>
                    <a:pt x="0" y="2130834"/>
                  </a:cubicBezTo>
                  <a:lnTo>
                    <a:pt x="0" y="12311"/>
                  </a:lnTo>
                  <a:cubicBezTo>
                    <a:pt x="0" y="9046"/>
                    <a:pt x="1297" y="5915"/>
                    <a:pt x="3606" y="3606"/>
                  </a:cubicBezTo>
                  <a:cubicBezTo>
                    <a:pt x="5915" y="1297"/>
                    <a:pt x="9046" y="0"/>
                    <a:pt x="12311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E5E1DA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312548" cy="21812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12631" y="378290"/>
            <a:ext cx="650410" cy="650410"/>
          </a:xfrm>
          <a:custGeom>
            <a:avLst/>
            <a:gdLst/>
            <a:ahLst/>
            <a:cxnLst/>
            <a:rect l="l" t="t" r="r" b="b"/>
            <a:pathLst>
              <a:path w="650410" h="650410">
                <a:moveTo>
                  <a:pt x="0" y="0"/>
                </a:moveTo>
                <a:lnTo>
                  <a:pt x="650410" y="0"/>
                </a:lnTo>
                <a:lnTo>
                  <a:pt x="650410" y="650410"/>
                </a:lnTo>
                <a:lnTo>
                  <a:pt x="0" y="650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83564" y="4395060"/>
            <a:ext cx="9267604" cy="5168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0"/>
              </a:lnSpc>
              <a:spcBef>
                <a:spcPct val="0"/>
              </a:spcBef>
            </a:pPr>
            <a:r>
              <a:rPr lang="en-US" sz="40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Methodological measures used are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endParaRPr lang="en-US" sz="4000" dirty="0" smtClean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342900" indent="-342900" algn="l">
              <a:lnSpc>
                <a:spcPts val="308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correlation of the dependent variables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endParaRPr lang="en-US" sz="4000" dirty="0" smtClean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342900" indent="-342900" algn="l">
              <a:lnSpc>
                <a:spcPts val="308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Drawing of the Bar graphs checking the</a:t>
            </a:r>
          </a:p>
          <a:p>
            <a:pPr marL="342900" indent="-342900" algn="l">
              <a:lnSpc>
                <a:spcPts val="308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4000" dirty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342900" indent="-342900" algn="l">
              <a:lnSpc>
                <a:spcPts val="308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highest film productions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endParaRPr lang="en-US" sz="4000" dirty="0" smtClean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342900" indent="-342900" algn="l">
              <a:lnSpc>
                <a:spcPts val="308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Plotting of the yearly films trends</a:t>
            </a:r>
          </a:p>
          <a:p>
            <a:pPr algn="l">
              <a:lnSpc>
                <a:spcPts val="3080"/>
              </a:lnSpc>
              <a:spcBef>
                <a:spcPct val="0"/>
              </a:spcBef>
            </a:pPr>
            <a:endParaRPr lang="en-US" sz="4000" dirty="0" smtClean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342900" indent="-342900" algn="l">
              <a:lnSpc>
                <a:spcPts val="308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40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Scatter plotting </a:t>
            </a:r>
          </a:p>
          <a:p>
            <a:pPr marL="342900" indent="-342900" algn="l">
              <a:lnSpc>
                <a:spcPts val="308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4000" dirty="0" smtClean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algn="l">
              <a:lnSpc>
                <a:spcPts val="3080"/>
              </a:lnSpc>
              <a:spcBef>
                <a:spcPct val="0"/>
              </a:spcBef>
            </a:pPr>
            <a:endParaRPr lang="en-US" sz="4000" dirty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339023" y="2285225"/>
            <a:ext cx="8043479" cy="872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5000" b="1" dirty="0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2-METHODOLOGY</a:t>
            </a:r>
            <a:endParaRPr lang="en-US" sz="5000" b="1" dirty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4438636" y="4802688"/>
            <a:ext cx="8729104" cy="681625"/>
            <a:chOff x="0" y="0"/>
            <a:chExt cx="2299023" cy="1795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9023" cy="179523"/>
            </a:xfrm>
            <a:custGeom>
              <a:avLst/>
              <a:gdLst/>
              <a:ahLst/>
              <a:cxnLst/>
              <a:rect l="l" t="t" r="r" b="b"/>
              <a:pathLst>
                <a:path w="2299023" h="179523">
                  <a:moveTo>
                    <a:pt x="56762" y="0"/>
                  </a:moveTo>
                  <a:lnTo>
                    <a:pt x="2242261" y="0"/>
                  </a:lnTo>
                  <a:cubicBezTo>
                    <a:pt x="2257315" y="0"/>
                    <a:pt x="2271753" y="5980"/>
                    <a:pt x="2282398" y="16625"/>
                  </a:cubicBezTo>
                  <a:cubicBezTo>
                    <a:pt x="2293043" y="27270"/>
                    <a:pt x="2299023" y="41708"/>
                    <a:pt x="2299023" y="56762"/>
                  </a:cubicBezTo>
                  <a:lnTo>
                    <a:pt x="2299023" y="122760"/>
                  </a:lnTo>
                  <a:cubicBezTo>
                    <a:pt x="2299023" y="137815"/>
                    <a:pt x="2293043" y="152252"/>
                    <a:pt x="2282398" y="162897"/>
                  </a:cubicBezTo>
                  <a:cubicBezTo>
                    <a:pt x="2271753" y="173542"/>
                    <a:pt x="2257315" y="179523"/>
                    <a:pt x="2242261" y="179523"/>
                  </a:cubicBezTo>
                  <a:lnTo>
                    <a:pt x="56762" y="179523"/>
                  </a:lnTo>
                  <a:cubicBezTo>
                    <a:pt x="41708" y="179523"/>
                    <a:pt x="27270" y="173542"/>
                    <a:pt x="16625" y="162897"/>
                  </a:cubicBezTo>
                  <a:cubicBezTo>
                    <a:pt x="5980" y="152252"/>
                    <a:pt x="0" y="137815"/>
                    <a:pt x="0" y="122760"/>
                  </a:cubicBezTo>
                  <a:lnTo>
                    <a:pt x="0" y="56762"/>
                  </a:lnTo>
                  <a:cubicBezTo>
                    <a:pt x="0" y="41708"/>
                    <a:pt x="5980" y="27270"/>
                    <a:pt x="16625" y="16625"/>
                  </a:cubicBezTo>
                  <a:cubicBezTo>
                    <a:pt x="27270" y="5980"/>
                    <a:pt x="41708" y="0"/>
                    <a:pt x="5676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5E1DA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99023" cy="2176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574588" y="926782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574588" y="4010041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574588" y="7505560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798106" y="869632"/>
            <a:ext cx="5199649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Lato Bold"/>
                <a:ea typeface="Lato Bold"/>
                <a:cs typeface="Lato Bold"/>
                <a:sym typeface="Lato Bold"/>
              </a:rPr>
              <a:t>Best movie studio</a:t>
            </a:r>
            <a:endParaRPr lang="en-US" sz="4000" b="1" dirty="0">
              <a:solidFill>
                <a:schemeClr val="bg1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98106" y="1631944"/>
            <a:ext cx="7461194" cy="756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35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best movie studio was BV,  with the highest domestic gross income</a:t>
            </a:r>
            <a:endParaRPr lang="en-US" sz="3500" dirty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33400" y="691367"/>
            <a:ext cx="5853180" cy="1696618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dirty="0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3-KEY OUTCOMES</a:t>
            </a:r>
            <a:endParaRPr lang="en-US" sz="6000" b="1" dirty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782555" y="2933700"/>
            <a:ext cx="5199649" cy="45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Highest</a:t>
            </a:r>
            <a:r>
              <a:rPr lang="en-US" sz="4000" b="1" dirty="0" smtClean="0">
                <a:solidFill>
                  <a:schemeClr val="bg1"/>
                </a:solidFill>
                <a:latin typeface="Lato Bold"/>
                <a:ea typeface="Lato Bold"/>
                <a:cs typeface="Lato Bold"/>
                <a:sym typeface="Lato Bold"/>
              </a:rPr>
              <a:t> ordered movie</a:t>
            </a:r>
            <a:endParaRPr lang="en-US" sz="4000" b="1" dirty="0">
              <a:solidFill>
                <a:schemeClr val="bg1"/>
              </a:solidFill>
              <a:latin typeface="Lato Bold"/>
              <a:ea typeface="Lato Bold"/>
              <a:cs typeface="Lato Bold"/>
              <a:sym typeface="Lat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82555" y="3714655"/>
            <a:ext cx="7461194" cy="743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highest movie ordered was </a:t>
            </a:r>
            <a:r>
              <a:rPr lang="en-US" sz="35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Golesly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5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Metas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 with the writer Kevin </a:t>
            </a:r>
            <a:r>
              <a:rPr lang="en-US" sz="35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Mcleod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,</a:t>
            </a:r>
            <a:endParaRPr lang="en-US" sz="3500" dirty="0">
              <a:solidFill>
                <a:schemeClr val="bg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830763" y="5143500"/>
            <a:ext cx="6399837" cy="448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Movie counts popularity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Lato Bold"/>
              <a:cs typeface="Times New Roman" panose="02020603050405020304" pitchFamily="18" charset="0"/>
              <a:sym typeface="Lato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782555" y="5876660"/>
            <a:ext cx="7461194" cy="1127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  <a:spcBef>
                <a:spcPct val="0"/>
              </a:spcBef>
            </a:pP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 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Region 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with the highest number of Movie counts </a:t>
            </a:r>
            <a:r>
              <a:rPr lang="en-US" sz="3500" dirty="0" smtClean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is "US</a:t>
            </a:r>
            <a:r>
              <a:rPr lang="en-US" sz="3500" dirty="0">
                <a:solidFill>
                  <a:schemeClr val="bg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", MOVIE-Jurassic World 3D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6904"/>
            <a:ext cx="8077200" cy="71247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670156771"/>
              </p:ext>
            </p:extLst>
          </p:nvPr>
        </p:nvGraphicFramePr>
        <p:xfrm>
          <a:off x="152400" y="20994"/>
          <a:ext cx="17830800" cy="6210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reeform 4"/>
          <p:cNvSpPr/>
          <p:nvPr/>
        </p:nvSpPr>
        <p:spPr>
          <a:xfrm>
            <a:off x="5061099" y="1028700"/>
            <a:ext cx="705511" cy="722674"/>
          </a:xfrm>
          <a:custGeom>
            <a:avLst/>
            <a:gdLst/>
            <a:ahLst/>
            <a:cxnLst/>
            <a:rect l="l" t="t" r="r" b="b"/>
            <a:pathLst>
              <a:path w="705511" h="722674">
                <a:moveTo>
                  <a:pt x="0" y="0"/>
                </a:moveTo>
                <a:lnTo>
                  <a:pt x="705510" y="0"/>
                </a:lnTo>
                <a:lnTo>
                  <a:pt x="705510" y="722674"/>
                </a:lnTo>
                <a:lnTo>
                  <a:pt x="0" y="7226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1" name="Freeform 4"/>
          <p:cNvSpPr/>
          <p:nvPr/>
        </p:nvSpPr>
        <p:spPr>
          <a:xfrm>
            <a:off x="5061099" y="2781300"/>
            <a:ext cx="705511" cy="722674"/>
          </a:xfrm>
          <a:custGeom>
            <a:avLst/>
            <a:gdLst/>
            <a:ahLst/>
            <a:cxnLst/>
            <a:rect l="l" t="t" r="r" b="b"/>
            <a:pathLst>
              <a:path w="705511" h="722674">
                <a:moveTo>
                  <a:pt x="0" y="0"/>
                </a:moveTo>
                <a:lnTo>
                  <a:pt x="705510" y="0"/>
                </a:lnTo>
                <a:lnTo>
                  <a:pt x="705510" y="722674"/>
                </a:lnTo>
                <a:lnTo>
                  <a:pt x="0" y="7226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2" name="Freeform 4"/>
          <p:cNvSpPr/>
          <p:nvPr/>
        </p:nvSpPr>
        <p:spPr>
          <a:xfrm>
            <a:off x="5102834" y="3695700"/>
            <a:ext cx="705511" cy="722674"/>
          </a:xfrm>
          <a:custGeom>
            <a:avLst/>
            <a:gdLst/>
            <a:ahLst/>
            <a:cxnLst/>
            <a:rect l="l" t="t" r="r" b="b"/>
            <a:pathLst>
              <a:path w="705511" h="722674">
                <a:moveTo>
                  <a:pt x="0" y="0"/>
                </a:moveTo>
                <a:lnTo>
                  <a:pt x="705510" y="0"/>
                </a:lnTo>
                <a:lnTo>
                  <a:pt x="705510" y="722674"/>
                </a:lnTo>
                <a:lnTo>
                  <a:pt x="0" y="7226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3" name="Freeform 4"/>
          <p:cNvSpPr/>
          <p:nvPr/>
        </p:nvSpPr>
        <p:spPr>
          <a:xfrm>
            <a:off x="5061099" y="1910877"/>
            <a:ext cx="705511" cy="722674"/>
          </a:xfrm>
          <a:custGeom>
            <a:avLst/>
            <a:gdLst/>
            <a:ahLst/>
            <a:cxnLst/>
            <a:rect l="l" t="t" r="r" b="b"/>
            <a:pathLst>
              <a:path w="705511" h="722674">
                <a:moveTo>
                  <a:pt x="0" y="0"/>
                </a:moveTo>
                <a:lnTo>
                  <a:pt x="705510" y="0"/>
                </a:lnTo>
                <a:lnTo>
                  <a:pt x="705510" y="722674"/>
                </a:lnTo>
                <a:lnTo>
                  <a:pt x="0" y="7226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0105">
            <a:off x="727513" y="3753441"/>
            <a:ext cx="10866987" cy="3952181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830997" y="2456061"/>
            <a:ext cx="6823913" cy="839660"/>
            <a:chOff x="0" y="0"/>
            <a:chExt cx="1797245" cy="22114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97245" cy="221145"/>
            </a:xfrm>
            <a:custGeom>
              <a:avLst/>
              <a:gdLst/>
              <a:ahLst/>
              <a:cxnLst/>
              <a:rect l="l" t="t" r="r" b="b"/>
              <a:pathLst>
                <a:path w="1797245" h="221145">
                  <a:moveTo>
                    <a:pt x="68072" y="0"/>
                  </a:moveTo>
                  <a:lnTo>
                    <a:pt x="1729173" y="0"/>
                  </a:lnTo>
                  <a:cubicBezTo>
                    <a:pt x="1766768" y="0"/>
                    <a:pt x="1797245" y="30477"/>
                    <a:pt x="1797245" y="68072"/>
                  </a:cubicBezTo>
                  <a:lnTo>
                    <a:pt x="1797245" y="153073"/>
                  </a:lnTo>
                  <a:cubicBezTo>
                    <a:pt x="1797245" y="190668"/>
                    <a:pt x="1766768" y="221145"/>
                    <a:pt x="1729173" y="221145"/>
                  </a:cubicBezTo>
                  <a:lnTo>
                    <a:pt x="68072" y="221145"/>
                  </a:lnTo>
                  <a:cubicBezTo>
                    <a:pt x="30477" y="221145"/>
                    <a:pt x="0" y="190668"/>
                    <a:pt x="0" y="153073"/>
                  </a:cubicBezTo>
                  <a:lnTo>
                    <a:pt x="0" y="68072"/>
                  </a:lnTo>
                  <a:cubicBezTo>
                    <a:pt x="0" y="30477"/>
                    <a:pt x="30477" y="0"/>
                    <a:pt x="68072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797245" cy="2592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30997" y="3489504"/>
            <a:ext cx="6823913" cy="2653195"/>
            <a:chOff x="0" y="0"/>
            <a:chExt cx="1797245" cy="5562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97245" cy="556262"/>
            </a:xfrm>
            <a:custGeom>
              <a:avLst/>
              <a:gdLst/>
              <a:ahLst/>
              <a:cxnLst/>
              <a:rect l="l" t="t" r="r" b="b"/>
              <a:pathLst>
                <a:path w="1797245" h="556262">
                  <a:moveTo>
                    <a:pt x="22691" y="0"/>
                  </a:moveTo>
                  <a:lnTo>
                    <a:pt x="1774554" y="0"/>
                  </a:lnTo>
                  <a:cubicBezTo>
                    <a:pt x="1787086" y="0"/>
                    <a:pt x="1797245" y="10159"/>
                    <a:pt x="1797245" y="22691"/>
                  </a:cubicBezTo>
                  <a:lnTo>
                    <a:pt x="1797245" y="533571"/>
                  </a:lnTo>
                  <a:cubicBezTo>
                    <a:pt x="1797245" y="546103"/>
                    <a:pt x="1787086" y="556262"/>
                    <a:pt x="1774554" y="556262"/>
                  </a:cubicBezTo>
                  <a:lnTo>
                    <a:pt x="22691" y="556262"/>
                  </a:lnTo>
                  <a:cubicBezTo>
                    <a:pt x="10159" y="556262"/>
                    <a:pt x="0" y="546103"/>
                    <a:pt x="0" y="533571"/>
                  </a:cubicBezTo>
                  <a:lnTo>
                    <a:pt x="0" y="22691"/>
                  </a:lnTo>
                  <a:cubicBezTo>
                    <a:pt x="0" y="10159"/>
                    <a:pt x="10159" y="0"/>
                    <a:pt x="22691" y="0"/>
                  </a:cubicBezTo>
                  <a:close/>
                </a:path>
              </a:pathLst>
            </a:custGeom>
            <a:solidFill>
              <a:srgbClr val="FBF9F1"/>
            </a:solidFill>
            <a:ln w="38100" cap="sq">
              <a:solidFill>
                <a:srgbClr val="FBF9F1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797245" cy="59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7950446" y="2645563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>
            <a:off x="10591800" y="2383730"/>
            <a:ext cx="6823913" cy="839660"/>
            <a:chOff x="0" y="0"/>
            <a:chExt cx="1797245" cy="221145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97245" cy="221145"/>
            </a:xfrm>
            <a:custGeom>
              <a:avLst/>
              <a:gdLst/>
              <a:ahLst/>
              <a:cxnLst/>
              <a:rect l="l" t="t" r="r" b="b"/>
              <a:pathLst>
                <a:path w="1797245" h="221145">
                  <a:moveTo>
                    <a:pt x="68072" y="0"/>
                  </a:moveTo>
                  <a:lnTo>
                    <a:pt x="1729173" y="0"/>
                  </a:lnTo>
                  <a:cubicBezTo>
                    <a:pt x="1766768" y="0"/>
                    <a:pt x="1797245" y="30477"/>
                    <a:pt x="1797245" y="68072"/>
                  </a:cubicBezTo>
                  <a:lnTo>
                    <a:pt x="1797245" y="153073"/>
                  </a:lnTo>
                  <a:cubicBezTo>
                    <a:pt x="1797245" y="190668"/>
                    <a:pt x="1766768" y="221145"/>
                    <a:pt x="1729173" y="221145"/>
                  </a:cubicBezTo>
                  <a:lnTo>
                    <a:pt x="68072" y="221145"/>
                  </a:lnTo>
                  <a:cubicBezTo>
                    <a:pt x="30477" y="221145"/>
                    <a:pt x="0" y="190668"/>
                    <a:pt x="0" y="153073"/>
                  </a:cubicBezTo>
                  <a:lnTo>
                    <a:pt x="0" y="68072"/>
                  </a:lnTo>
                  <a:cubicBezTo>
                    <a:pt x="0" y="30477"/>
                    <a:pt x="30477" y="0"/>
                    <a:pt x="68072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797245" cy="2592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573139" y="3807362"/>
            <a:ext cx="6823913" cy="4917538"/>
            <a:chOff x="0" y="0"/>
            <a:chExt cx="1797245" cy="556262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797245" cy="556262"/>
            </a:xfrm>
            <a:custGeom>
              <a:avLst/>
              <a:gdLst/>
              <a:ahLst/>
              <a:cxnLst/>
              <a:rect l="l" t="t" r="r" b="b"/>
              <a:pathLst>
                <a:path w="1797245" h="556262">
                  <a:moveTo>
                    <a:pt x="22691" y="0"/>
                  </a:moveTo>
                  <a:lnTo>
                    <a:pt x="1774554" y="0"/>
                  </a:lnTo>
                  <a:cubicBezTo>
                    <a:pt x="1787086" y="0"/>
                    <a:pt x="1797245" y="10159"/>
                    <a:pt x="1797245" y="22691"/>
                  </a:cubicBezTo>
                  <a:lnTo>
                    <a:pt x="1797245" y="533571"/>
                  </a:lnTo>
                  <a:cubicBezTo>
                    <a:pt x="1797245" y="546103"/>
                    <a:pt x="1787086" y="556262"/>
                    <a:pt x="1774554" y="556262"/>
                  </a:cubicBezTo>
                  <a:lnTo>
                    <a:pt x="22691" y="556262"/>
                  </a:lnTo>
                  <a:cubicBezTo>
                    <a:pt x="10159" y="556262"/>
                    <a:pt x="0" y="546103"/>
                    <a:pt x="0" y="533571"/>
                  </a:cubicBezTo>
                  <a:lnTo>
                    <a:pt x="0" y="22691"/>
                  </a:lnTo>
                  <a:cubicBezTo>
                    <a:pt x="0" y="10159"/>
                    <a:pt x="10159" y="0"/>
                    <a:pt x="22691" y="0"/>
                  </a:cubicBezTo>
                  <a:close/>
                </a:path>
              </a:pathLst>
            </a:custGeom>
            <a:solidFill>
              <a:srgbClr val="FBF9F1"/>
            </a:solidFill>
            <a:ln w="38100" cap="sq">
              <a:solidFill>
                <a:srgbClr val="FBF9F1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797245" cy="5943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16717343" y="2573232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306861" y="2631416"/>
            <a:ext cx="3854146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4000" b="1" dirty="0" smtClean="0">
                <a:solidFill>
                  <a:srgbClr val="FBF9F1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DATA SOURCE</a:t>
            </a:r>
            <a:endParaRPr lang="en-US" sz="4000" b="1" dirty="0">
              <a:solidFill>
                <a:srgbClr val="FBF9F1"/>
              </a:solidFill>
              <a:latin typeface="Times New Roman" panose="02020603050405020304" pitchFamily="18" charset="0"/>
              <a:ea typeface="Lato Bold"/>
              <a:cs typeface="Times New Roman" panose="02020603050405020304" pitchFamily="18" charset="0"/>
              <a:sym typeface="Lato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2306861" y="3940061"/>
            <a:ext cx="587218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our data is from the GITHUB ACCOUNT. https://github.com/learn-co-curriculum/dsc-phase-2-project-v3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4525413" y="732618"/>
            <a:ext cx="9237174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sz="5000" b="1" dirty="0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DATA UNDERSTANDING</a:t>
            </a:r>
            <a:endParaRPr lang="en-US" sz="5000" b="1" dirty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10972800" y="2631416"/>
            <a:ext cx="3854146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3500" b="1" dirty="0" smtClean="0">
                <a:solidFill>
                  <a:srgbClr val="FBF9F1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DESCRIPTION</a:t>
            </a:r>
            <a:endParaRPr lang="en-US" sz="3500" b="1" dirty="0">
              <a:solidFill>
                <a:srgbClr val="FBF9F1"/>
              </a:solidFill>
              <a:latin typeface="Times New Roman" panose="02020603050405020304" pitchFamily="18" charset="0"/>
              <a:ea typeface="Lato Bold"/>
              <a:cs typeface="Times New Roman" panose="02020603050405020304" pitchFamily="18" charset="0"/>
              <a:sym typeface="Lato Bold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10972800" y="4143579"/>
            <a:ext cx="5872185" cy="2782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From our data ,we have used 4 files</a:t>
            </a:r>
          </a:p>
          <a:p>
            <a:pPr marL="342900" indent="-342900" algn="l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Movie_gross.csv</a:t>
            </a:r>
          </a:p>
          <a:p>
            <a:pPr marL="342900" indent="-342900" algn="l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Movie_budget.csv</a:t>
            </a:r>
          </a:p>
          <a:p>
            <a:pPr marL="342900" indent="-342900" algn="l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Movie_popularity </a:t>
            </a:r>
          </a:p>
          <a:p>
            <a:pPr marL="342900" indent="-342900" algn="l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Im_db(database file)</a:t>
            </a:r>
          </a:p>
          <a:p>
            <a:pPr marL="342900" indent="-342900" algn="l">
              <a:lnSpc>
                <a:spcPts val="3079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endParaRPr lang="en-US" sz="3000" dirty="0" smtClean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48352" y="1185264"/>
            <a:ext cx="5526030" cy="96486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5"/>
          <p:cNvSpPr txBox="1"/>
          <p:nvPr/>
        </p:nvSpPr>
        <p:spPr>
          <a:xfrm>
            <a:off x="942975" y="1706421"/>
            <a:ext cx="588650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dirty="0" smtClean="0">
                <a:solidFill>
                  <a:srgbClr val="FBF9F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Movie gross.csv</a:t>
            </a:r>
            <a:endParaRPr lang="en-US" sz="6000" b="1" dirty="0">
              <a:solidFill>
                <a:srgbClr val="FBF9F1"/>
              </a:solidFill>
              <a:latin typeface="Times New Roman" panose="02020603050405020304" pitchFamily="18" charset="0"/>
              <a:ea typeface="Poppins Bold"/>
              <a:cs typeface="Times New Roman" panose="02020603050405020304" pitchFamily="18" charset="0"/>
              <a:sym typeface="Poppins Bold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2552807"/>
            <a:ext cx="6600881" cy="6380288"/>
          </a:xfrm>
          <a:prstGeom prst="rect">
            <a:avLst/>
          </a:prstGeom>
        </p:spPr>
      </p:pic>
      <p:sp>
        <p:nvSpPr>
          <p:cNvPr id="20" name="TextBox 15"/>
          <p:cNvSpPr txBox="1"/>
          <p:nvPr/>
        </p:nvSpPr>
        <p:spPr>
          <a:xfrm>
            <a:off x="9829800" y="1706421"/>
            <a:ext cx="588650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dirty="0" smtClean="0">
                <a:solidFill>
                  <a:srgbClr val="FBF9F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Movie budget.csv</a:t>
            </a:r>
            <a:endParaRPr lang="en-US" sz="6000" b="1" dirty="0">
              <a:solidFill>
                <a:srgbClr val="FBF9F1"/>
              </a:solidFill>
              <a:latin typeface="Times New Roman" panose="02020603050405020304" pitchFamily="18" charset="0"/>
              <a:ea typeface="Poppins Bold"/>
              <a:cs typeface="Times New Roman" panose="02020603050405020304" pitchFamily="18" charset="0"/>
              <a:sym typeface="Poppins Bold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3086100"/>
            <a:ext cx="7239000" cy="5846995"/>
          </a:xfrm>
          <a:prstGeom prst="rect">
            <a:avLst/>
          </a:prstGeom>
        </p:spPr>
      </p:pic>
      <p:sp>
        <p:nvSpPr>
          <p:cNvPr id="23" name="TextBox 15"/>
          <p:cNvSpPr txBox="1"/>
          <p:nvPr/>
        </p:nvSpPr>
        <p:spPr>
          <a:xfrm>
            <a:off x="5486400" y="266700"/>
            <a:ext cx="588650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1" dirty="0" smtClean="0">
                <a:solidFill>
                  <a:srgbClr val="FBF9F1"/>
                </a:solidFill>
                <a:latin typeface="Times New Roman" panose="02020603050405020304" pitchFamily="18" charset="0"/>
                <a:ea typeface="Poppins Bold"/>
                <a:cs typeface="Times New Roman" panose="02020603050405020304" pitchFamily="18" charset="0"/>
                <a:sym typeface="Poppins Bold"/>
              </a:rPr>
              <a:t>Film Data types</a:t>
            </a:r>
            <a:endParaRPr lang="en-US" sz="6000" b="1" dirty="0">
              <a:solidFill>
                <a:srgbClr val="FBF9F1"/>
              </a:solidFill>
              <a:latin typeface="Times New Roman" panose="02020603050405020304" pitchFamily="18" charset="0"/>
              <a:ea typeface="Poppins Bold"/>
              <a:cs typeface="Times New Roman" panose="02020603050405020304" pitchFamily="18" charset="0"/>
              <a:sym typeface="Poppi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028700" y="932795"/>
            <a:ext cx="8010208" cy="1024635"/>
            <a:chOff x="0" y="0"/>
            <a:chExt cx="2109684" cy="2698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109685" cy="269863"/>
            </a:xfrm>
            <a:custGeom>
              <a:avLst/>
              <a:gdLst/>
              <a:ahLst/>
              <a:cxnLst/>
              <a:rect l="l" t="t" r="r" b="b"/>
              <a:pathLst>
                <a:path w="2109685" h="269863">
                  <a:moveTo>
                    <a:pt x="57990" y="0"/>
                  </a:moveTo>
                  <a:lnTo>
                    <a:pt x="2051694" y="0"/>
                  </a:lnTo>
                  <a:cubicBezTo>
                    <a:pt x="2067074" y="0"/>
                    <a:pt x="2081824" y="6110"/>
                    <a:pt x="2092700" y="16985"/>
                  </a:cubicBezTo>
                  <a:cubicBezTo>
                    <a:pt x="2103575" y="27860"/>
                    <a:pt x="2109685" y="42610"/>
                    <a:pt x="2109685" y="57990"/>
                  </a:cubicBezTo>
                  <a:lnTo>
                    <a:pt x="2109685" y="211872"/>
                  </a:lnTo>
                  <a:cubicBezTo>
                    <a:pt x="2109685" y="227252"/>
                    <a:pt x="2103575" y="242002"/>
                    <a:pt x="2092700" y="252878"/>
                  </a:cubicBezTo>
                  <a:cubicBezTo>
                    <a:pt x="2081824" y="263753"/>
                    <a:pt x="2067074" y="269863"/>
                    <a:pt x="2051694" y="269863"/>
                  </a:cubicBezTo>
                  <a:lnTo>
                    <a:pt x="57990" y="269863"/>
                  </a:lnTo>
                  <a:cubicBezTo>
                    <a:pt x="42610" y="269863"/>
                    <a:pt x="27860" y="263753"/>
                    <a:pt x="16985" y="252878"/>
                  </a:cubicBezTo>
                  <a:cubicBezTo>
                    <a:pt x="6110" y="242002"/>
                    <a:pt x="0" y="227252"/>
                    <a:pt x="0" y="211872"/>
                  </a:cubicBezTo>
                  <a:lnTo>
                    <a:pt x="0" y="57990"/>
                  </a:lnTo>
                  <a:cubicBezTo>
                    <a:pt x="0" y="42610"/>
                    <a:pt x="6110" y="27860"/>
                    <a:pt x="16985" y="16985"/>
                  </a:cubicBezTo>
                  <a:cubicBezTo>
                    <a:pt x="27860" y="6110"/>
                    <a:pt x="42610" y="0"/>
                    <a:pt x="5799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109684" cy="307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334444" y="1214785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9249092" y="932795"/>
            <a:ext cx="8010208" cy="1024635"/>
            <a:chOff x="0" y="0"/>
            <a:chExt cx="2109684" cy="26986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09685" cy="269863"/>
            </a:xfrm>
            <a:custGeom>
              <a:avLst/>
              <a:gdLst/>
              <a:ahLst/>
              <a:cxnLst/>
              <a:rect l="l" t="t" r="r" b="b"/>
              <a:pathLst>
                <a:path w="2109685" h="269863">
                  <a:moveTo>
                    <a:pt x="57990" y="0"/>
                  </a:moveTo>
                  <a:lnTo>
                    <a:pt x="2051694" y="0"/>
                  </a:lnTo>
                  <a:cubicBezTo>
                    <a:pt x="2067074" y="0"/>
                    <a:pt x="2081824" y="6110"/>
                    <a:pt x="2092700" y="16985"/>
                  </a:cubicBezTo>
                  <a:cubicBezTo>
                    <a:pt x="2103575" y="27860"/>
                    <a:pt x="2109685" y="42610"/>
                    <a:pt x="2109685" y="57990"/>
                  </a:cubicBezTo>
                  <a:lnTo>
                    <a:pt x="2109685" y="211872"/>
                  </a:lnTo>
                  <a:cubicBezTo>
                    <a:pt x="2109685" y="227252"/>
                    <a:pt x="2103575" y="242002"/>
                    <a:pt x="2092700" y="252878"/>
                  </a:cubicBezTo>
                  <a:cubicBezTo>
                    <a:pt x="2081824" y="263753"/>
                    <a:pt x="2067074" y="269863"/>
                    <a:pt x="2051694" y="269863"/>
                  </a:cubicBezTo>
                  <a:lnTo>
                    <a:pt x="57990" y="269863"/>
                  </a:lnTo>
                  <a:cubicBezTo>
                    <a:pt x="42610" y="269863"/>
                    <a:pt x="27860" y="263753"/>
                    <a:pt x="16985" y="252878"/>
                  </a:cubicBezTo>
                  <a:cubicBezTo>
                    <a:pt x="6110" y="242002"/>
                    <a:pt x="0" y="227252"/>
                    <a:pt x="0" y="211872"/>
                  </a:cubicBezTo>
                  <a:lnTo>
                    <a:pt x="0" y="57990"/>
                  </a:lnTo>
                  <a:cubicBezTo>
                    <a:pt x="0" y="42610"/>
                    <a:pt x="6110" y="27860"/>
                    <a:pt x="16985" y="16985"/>
                  </a:cubicBezTo>
                  <a:cubicBezTo>
                    <a:pt x="27860" y="6110"/>
                    <a:pt x="42610" y="0"/>
                    <a:pt x="5799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109684" cy="3079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249092" y="2151214"/>
            <a:ext cx="8010208" cy="6297125"/>
            <a:chOff x="0" y="0"/>
            <a:chExt cx="2109684" cy="165850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109685" cy="1658502"/>
            </a:xfrm>
            <a:custGeom>
              <a:avLst/>
              <a:gdLst/>
              <a:ahLst/>
              <a:cxnLst/>
              <a:rect l="l" t="t" r="r" b="b"/>
              <a:pathLst>
                <a:path w="2109685" h="1658502">
                  <a:moveTo>
                    <a:pt x="19330" y="0"/>
                  </a:moveTo>
                  <a:lnTo>
                    <a:pt x="2090354" y="0"/>
                  </a:lnTo>
                  <a:cubicBezTo>
                    <a:pt x="2101030" y="0"/>
                    <a:pt x="2109685" y="8654"/>
                    <a:pt x="2109685" y="19330"/>
                  </a:cubicBezTo>
                  <a:lnTo>
                    <a:pt x="2109685" y="1639172"/>
                  </a:lnTo>
                  <a:cubicBezTo>
                    <a:pt x="2109685" y="1644299"/>
                    <a:pt x="2107648" y="1649215"/>
                    <a:pt x="2104023" y="1652840"/>
                  </a:cubicBezTo>
                  <a:cubicBezTo>
                    <a:pt x="2100398" y="1656466"/>
                    <a:pt x="2095481" y="1658502"/>
                    <a:pt x="2090354" y="1658502"/>
                  </a:cubicBezTo>
                  <a:lnTo>
                    <a:pt x="19330" y="1658502"/>
                  </a:lnTo>
                  <a:cubicBezTo>
                    <a:pt x="14203" y="1658502"/>
                    <a:pt x="9287" y="1656466"/>
                    <a:pt x="5662" y="1652840"/>
                  </a:cubicBezTo>
                  <a:cubicBezTo>
                    <a:pt x="2037" y="1649215"/>
                    <a:pt x="0" y="1644299"/>
                    <a:pt x="0" y="1639172"/>
                  </a:cubicBezTo>
                  <a:lnTo>
                    <a:pt x="0" y="19330"/>
                  </a:lnTo>
                  <a:cubicBezTo>
                    <a:pt x="0" y="14203"/>
                    <a:pt x="2037" y="9287"/>
                    <a:pt x="5662" y="5662"/>
                  </a:cubicBezTo>
                  <a:cubicBezTo>
                    <a:pt x="9287" y="2037"/>
                    <a:pt x="14203" y="0"/>
                    <a:pt x="19330" y="0"/>
                  </a:cubicBezTo>
                  <a:close/>
                </a:path>
              </a:pathLst>
            </a:custGeom>
            <a:solidFill>
              <a:srgbClr val="FBF9F1"/>
            </a:solidFill>
            <a:ln w="38100" cap="sq">
              <a:solidFill>
                <a:srgbClr val="FBF9F1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109684" cy="169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6554836" y="1214785"/>
            <a:ext cx="457200" cy="460655"/>
          </a:xfrm>
          <a:custGeom>
            <a:avLst/>
            <a:gdLst/>
            <a:ahLst/>
            <a:cxnLst/>
            <a:rect l="l" t="t" r="r" b="b"/>
            <a:pathLst>
              <a:path w="457200" h="460655">
                <a:moveTo>
                  <a:pt x="0" y="0"/>
                </a:moveTo>
                <a:lnTo>
                  <a:pt x="457200" y="0"/>
                </a:lnTo>
                <a:lnTo>
                  <a:pt x="457200" y="460655"/>
                </a:lnTo>
                <a:lnTo>
                  <a:pt x="0" y="460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504564" y="1147297"/>
            <a:ext cx="6667955" cy="47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Movie Popularity</a:t>
            </a:r>
            <a:endParaRPr lang="en-US" sz="2799" b="1" dirty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9724956" y="1147297"/>
            <a:ext cx="6665953" cy="4755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 dirty="0" err="1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Im.db</a:t>
            </a:r>
            <a:r>
              <a:rPr lang="en-US" sz="2799" b="1" dirty="0" smtClean="0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(database)</a:t>
            </a:r>
            <a:endParaRPr lang="en-US" sz="2799" b="1" dirty="0">
              <a:solidFill>
                <a:srgbClr val="FBF9F1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724956" y="2601770"/>
            <a:ext cx="7058480" cy="3180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It has the following tables</a:t>
            </a:r>
          </a:p>
          <a:p>
            <a:pPr marL="580389" lvl="1" indent="-342900" algn="l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Persons</a:t>
            </a:r>
          </a:p>
          <a:p>
            <a:pPr marL="580389" lvl="1" indent="-342900" algn="l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Principals</a:t>
            </a:r>
          </a:p>
          <a:p>
            <a:pPr marL="580389" lvl="1" indent="-342900" algn="l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Writers</a:t>
            </a:r>
          </a:p>
          <a:p>
            <a:pPr marL="580389" lvl="1" indent="-342900" algn="l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Directors</a:t>
            </a:r>
          </a:p>
          <a:p>
            <a:pPr marL="580389" lvl="1" indent="-342900" algn="l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Movie ratings</a:t>
            </a:r>
          </a:p>
          <a:p>
            <a:pPr marL="580389" lvl="1" indent="-342900" algn="l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Movie akas</a:t>
            </a:r>
          </a:p>
          <a:p>
            <a:pPr marL="580389" lvl="1" indent="-342900" algn="l">
              <a:lnSpc>
                <a:spcPts val="3079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rgbClr val="000000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Movie basics</a:t>
            </a: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127536"/>
            <a:ext cx="7534344" cy="44144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-248994"/>
            <a:ext cx="12496799" cy="33815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3000" y="1638300"/>
            <a:ext cx="65954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POPULARITY</a:t>
            </a:r>
            <a:endParaRPr lang="en-US" sz="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372182" y="7222393"/>
            <a:ext cx="6195600" cy="3384081"/>
          </a:xfrm>
          <a:custGeom>
            <a:avLst/>
            <a:gdLst/>
            <a:ahLst/>
            <a:cxnLst/>
            <a:rect l="l" t="t" r="r" b="b"/>
            <a:pathLst>
              <a:path w="6195600" h="3384081">
                <a:moveTo>
                  <a:pt x="0" y="0"/>
                </a:moveTo>
                <a:lnTo>
                  <a:pt x="6195601" y="0"/>
                </a:lnTo>
                <a:lnTo>
                  <a:pt x="6195601" y="3384081"/>
                </a:lnTo>
                <a:lnTo>
                  <a:pt x="0" y="33840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750" b="-143185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548485" y="3132575"/>
            <a:ext cx="6188862" cy="2961051"/>
            <a:chOff x="0" y="0"/>
            <a:chExt cx="1629988" cy="77986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29988" cy="779865"/>
            </a:xfrm>
            <a:custGeom>
              <a:avLst/>
              <a:gdLst/>
              <a:ahLst/>
              <a:cxnLst/>
              <a:rect l="l" t="t" r="r" b="b"/>
              <a:pathLst>
                <a:path w="1629988" h="779865">
                  <a:moveTo>
                    <a:pt x="25019" y="0"/>
                  </a:moveTo>
                  <a:lnTo>
                    <a:pt x="1604970" y="0"/>
                  </a:lnTo>
                  <a:cubicBezTo>
                    <a:pt x="1611605" y="0"/>
                    <a:pt x="1617969" y="2636"/>
                    <a:pt x="1622661" y="7328"/>
                  </a:cubicBezTo>
                  <a:cubicBezTo>
                    <a:pt x="1627353" y="12020"/>
                    <a:pt x="1629988" y="18383"/>
                    <a:pt x="1629988" y="25019"/>
                  </a:cubicBezTo>
                  <a:lnTo>
                    <a:pt x="1629988" y="754846"/>
                  </a:lnTo>
                  <a:cubicBezTo>
                    <a:pt x="1629988" y="761482"/>
                    <a:pt x="1627353" y="767845"/>
                    <a:pt x="1622661" y="772537"/>
                  </a:cubicBezTo>
                  <a:cubicBezTo>
                    <a:pt x="1617969" y="777229"/>
                    <a:pt x="1611605" y="779865"/>
                    <a:pt x="1604970" y="779865"/>
                  </a:cubicBezTo>
                  <a:lnTo>
                    <a:pt x="25019" y="779865"/>
                  </a:lnTo>
                  <a:cubicBezTo>
                    <a:pt x="18383" y="779865"/>
                    <a:pt x="12020" y="777229"/>
                    <a:pt x="7328" y="772537"/>
                  </a:cubicBezTo>
                  <a:cubicBezTo>
                    <a:pt x="2636" y="767845"/>
                    <a:pt x="0" y="761482"/>
                    <a:pt x="0" y="754846"/>
                  </a:cubicBezTo>
                  <a:lnTo>
                    <a:pt x="0" y="25019"/>
                  </a:lnTo>
                  <a:cubicBezTo>
                    <a:pt x="0" y="18383"/>
                    <a:pt x="2636" y="12020"/>
                    <a:pt x="7328" y="7328"/>
                  </a:cubicBezTo>
                  <a:cubicBezTo>
                    <a:pt x="12020" y="2636"/>
                    <a:pt x="18383" y="0"/>
                    <a:pt x="25019" y="0"/>
                  </a:cubicBezTo>
                  <a:close/>
                </a:path>
              </a:pathLst>
            </a:custGeom>
            <a:solidFill>
              <a:srgbClr val="000000"/>
            </a:solidFill>
            <a:ln w="38100" cap="sq">
              <a:solidFill>
                <a:srgbClr val="FBF9F1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629988" cy="8179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942135" y="4112215"/>
            <a:ext cx="5445149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3500" dirty="0" smtClean="0">
                <a:solidFill>
                  <a:srgbClr val="E5E1DA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The most popular movie is Avengers :infinity war </a:t>
            </a:r>
            <a:endParaRPr lang="en-US" sz="3500" dirty="0">
              <a:solidFill>
                <a:srgbClr val="E5E1DA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942135" y="3502991"/>
            <a:ext cx="5445149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3000" b="1" dirty="0" smtClean="0">
                <a:solidFill>
                  <a:srgbClr val="FBF9F1"/>
                </a:solidFill>
                <a:latin typeface="Times New Roman" panose="02020603050405020304" pitchFamily="18" charset="0"/>
                <a:ea typeface="Lato Bold"/>
                <a:cs typeface="Times New Roman" panose="02020603050405020304" pitchFamily="18" charset="0"/>
                <a:sym typeface="Lato Bold"/>
              </a:rPr>
              <a:t>Description</a:t>
            </a:r>
            <a:endParaRPr lang="en-US" sz="3000" b="1" dirty="0">
              <a:solidFill>
                <a:srgbClr val="FBF9F1"/>
              </a:solidFill>
              <a:latin typeface="Times New Roman" panose="02020603050405020304" pitchFamily="18" charset="0"/>
              <a:ea typeface="Lato Bold"/>
              <a:cs typeface="Times New Roman" panose="02020603050405020304" pitchFamily="18" charset="0"/>
              <a:sym typeface="Lato Bold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82524"/>
            <a:ext cx="10210800" cy="6599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346</Words>
  <Application>Microsoft Office PowerPoint</Application>
  <PresentationFormat>Custom</PresentationFormat>
  <Paragraphs>122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Poppins</vt:lpstr>
      <vt:lpstr>Lato</vt:lpstr>
      <vt:lpstr>Times New Roman</vt:lpstr>
      <vt:lpstr>Wingdings</vt:lpstr>
      <vt:lpstr>Poppins Bold</vt:lpstr>
      <vt:lpstr>Calibri</vt:lpstr>
      <vt:lpstr>Lato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 THE BEGINNING...</dc:creator>
  <cp:lastModifiedBy>JOHN</cp:lastModifiedBy>
  <cp:revision>43</cp:revision>
  <dcterms:created xsi:type="dcterms:W3CDTF">2006-08-16T00:00:00Z</dcterms:created>
  <dcterms:modified xsi:type="dcterms:W3CDTF">2025-08-04T12:46:11Z</dcterms:modified>
  <dc:identifier>DAGvCDVVVtU</dc:identifier>
</cp:coreProperties>
</file>