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6A97-B43B-407C-BDC8-AC8C71B02717}" v="1053" dt="2021-05-18T17:48:45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tonostra.com/glosario/escalagrisesgrayscale.htm#:~:text=La%20escala%20de%20grises%20es%20la%20representaci%C3%B3n%20de,escala%20que%20se%20extiende%20entre%20blanco%20y%20negro.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9E897-EFFB-4B7F-8E40-6F23106B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503" r="-2" b="15247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758628" cy="2696866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FFFFFF"/>
                </a:solidFill>
                <a:cs typeface="Calibri Light"/>
              </a:rPr>
              <a:t>CLUB DE PROGRAMACIÓN UG DEM YURIRIA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Visión por computadora -  </a:t>
            </a:r>
            <a:r>
              <a:rPr lang="es-MX" dirty="0" err="1">
                <a:solidFill>
                  <a:srgbClr val="FFFFFF"/>
                </a:solidFill>
              </a:rPr>
              <a:t>ii</a:t>
            </a:r>
            <a:r>
              <a:rPr lang="es-MX" dirty="0">
                <a:solidFill>
                  <a:srgbClr val="FFFFFF"/>
                </a:solidFill>
              </a:rPr>
              <a:t> sesión </a:t>
            </a:r>
          </a:p>
          <a:p>
            <a:r>
              <a:rPr lang="es-MX" dirty="0">
                <a:solidFill>
                  <a:srgbClr val="FFFFFF"/>
                </a:solidFill>
              </a:rPr>
              <a:t>Juan pablo </a:t>
            </a:r>
            <a:r>
              <a:rPr lang="es-MX" dirty="0" err="1">
                <a:solidFill>
                  <a:srgbClr val="FFFFFF"/>
                </a:solidFill>
              </a:rPr>
              <a:t>zavala</a:t>
            </a:r>
            <a:r>
              <a:rPr lang="es-MX" dirty="0">
                <a:solidFill>
                  <a:srgbClr val="FFFFFF"/>
                </a:solidFill>
              </a:rPr>
              <a:t> páramo  18/05/2021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de un almacén oscuro">
            <a:extLst>
              <a:ext uri="{FF2B5EF4-FFF2-40B4-BE49-F238E27FC236}">
                <a16:creationId xmlns:a16="http://schemas.microsoft.com/office/drawing/2014/main" id="{60F084BF-92FE-456A-939A-B189E111D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6DBB7-A959-4247-9106-64A6A43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525" y="1371600"/>
            <a:ext cx="7461752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Escala de grises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072C47E-750C-4B08-9DC9-7296A4DB9447}"/>
              </a:ext>
            </a:extLst>
          </p:cNvPr>
          <p:cNvSpPr txBox="1"/>
          <p:nvPr/>
        </p:nvSpPr>
        <p:spPr>
          <a:xfrm>
            <a:off x="985838" y="2366962"/>
            <a:ext cx="836294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200" dirty="0">
                <a:solidFill>
                  <a:schemeClr val="bg2"/>
                </a:solidFill>
                <a:ea typeface="+mn-lt"/>
                <a:cs typeface="+mn-lt"/>
              </a:rPr>
              <a:t>La escala de grises es la </a:t>
            </a:r>
            <a:r>
              <a:rPr lang="es-MX" sz="3200" b="1" dirty="0">
                <a:solidFill>
                  <a:schemeClr val="bg2"/>
                </a:solidFill>
                <a:ea typeface="+mn-lt"/>
                <a:cs typeface="+mn-lt"/>
              </a:rPr>
              <a:t>representación de una imagen</a:t>
            </a:r>
            <a:r>
              <a:rPr lang="es-MX" sz="3200" dirty="0">
                <a:solidFill>
                  <a:schemeClr val="bg2"/>
                </a:solidFill>
                <a:ea typeface="+mn-lt"/>
                <a:cs typeface="+mn-lt"/>
              </a:rPr>
              <a:t> en la que cada pixel se dibuja usando un valor numérico individual que representa su luminancia, en una escala que se extiende entre blanco y negro.</a:t>
            </a:r>
            <a:endParaRPr lang="es-MX" sz="3200">
              <a:solidFill>
                <a:schemeClr val="bg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349192-4BDF-4078-B1BB-C064B6A6FEB6}"/>
              </a:ext>
            </a:extLst>
          </p:cNvPr>
          <p:cNvSpPr txBox="1"/>
          <p:nvPr/>
        </p:nvSpPr>
        <p:spPr>
          <a:xfrm>
            <a:off x="878681" y="4795837"/>
            <a:ext cx="8577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ea typeface="+mn-lt"/>
                <a:cs typeface="+mn-lt"/>
                <a:hlinkClick r:id="rId3"/>
              </a:rPr>
              <a:t>Escala de grises (grayscale) - Diccionario de fotografía y diseño (fotonostra.com)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5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de un almacén oscuro">
            <a:extLst>
              <a:ext uri="{FF2B5EF4-FFF2-40B4-BE49-F238E27FC236}">
                <a16:creationId xmlns:a16="http://schemas.microsoft.com/office/drawing/2014/main" id="{60F084BF-92FE-456A-939A-B189E111D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6DBB7-A959-4247-9106-64A6A43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07" y="1371600"/>
            <a:ext cx="10545470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Práctica</a:t>
            </a:r>
            <a:r>
              <a:rPr lang="en-US" dirty="0">
                <a:solidFill>
                  <a:srgbClr val="FFFFFF"/>
                </a:solidFill>
              </a:rPr>
              <a:t> II .- </a:t>
            </a:r>
            <a:r>
              <a:rPr lang="en-US" dirty="0" err="1">
                <a:solidFill>
                  <a:srgbClr val="FFFFFF"/>
                </a:solidFill>
              </a:rPr>
              <a:t>Aumento</a:t>
            </a:r>
            <a:r>
              <a:rPr lang="en-US" dirty="0">
                <a:solidFill>
                  <a:srgbClr val="FFFFFF"/>
                </a:solidFill>
              </a:rPr>
              <a:t> de luz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una imagen 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65F3F8F-7298-4259-9B88-941B21B2676E}"/>
              </a:ext>
            </a:extLst>
          </p:cNvPr>
          <p:cNvSpPr txBox="1"/>
          <p:nvPr/>
        </p:nvSpPr>
        <p:spPr>
          <a:xfrm>
            <a:off x="771525" y="2914649"/>
            <a:ext cx="61007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200" dirty="0">
                <a:solidFill>
                  <a:schemeClr val="bg2"/>
                </a:solidFill>
              </a:rPr>
              <a:t>- Aumento arbitrario</a:t>
            </a:r>
          </a:p>
          <a:p>
            <a:r>
              <a:rPr lang="es-MX" sz="3200" dirty="0">
                <a:solidFill>
                  <a:schemeClr val="bg2"/>
                </a:solidFill>
              </a:rPr>
              <a:t>- Ajuste Lineal</a:t>
            </a:r>
          </a:p>
          <a:p>
            <a:r>
              <a:rPr lang="es-MX" sz="3200" dirty="0">
                <a:solidFill>
                  <a:schemeClr val="bg2"/>
                </a:solidFill>
              </a:rPr>
              <a:t>- Ecualización de histograma</a:t>
            </a:r>
          </a:p>
        </p:txBody>
      </p:sp>
    </p:spTree>
    <p:extLst>
      <p:ext uri="{BB962C8B-B14F-4D97-AF65-F5344CB8AC3E}">
        <p14:creationId xmlns:p14="http://schemas.microsoft.com/office/powerpoint/2010/main" val="5399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de un almacén oscuro">
            <a:extLst>
              <a:ext uri="{FF2B5EF4-FFF2-40B4-BE49-F238E27FC236}">
                <a16:creationId xmlns:a16="http://schemas.microsoft.com/office/drawing/2014/main" id="{60F084BF-92FE-456A-939A-B189E111D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6DBB7-A959-4247-9106-64A6A43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07" y="1371600"/>
            <a:ext cx="10545470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Aumento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Arbitrario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81A6623-AD9C-4B50-867C-EE78116D793C}"/>
              </a:ext>
            </a:extLst>
          </p:cNvPr>
          <p:cNvSpPr txBox="1"/>
          <p:nvPr/>
        </p:nvSpPr>
        <p:spPr>
          <a:xfrm>
            <a:off x="985837" y="2581274"/>
            <a:ext cx="713660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6600" err="1">
                <a:solidFill>
                  <a:schemeClr val="bg2"/>
                </a:solidFill>
              </a:rPr>
              <a:t>I</a:t>
            </a:r>
            <a:r>
              <a:rPr lang="es-MX" sz="4000" err="1">
                <a:solidFill>
                  <a:schemeClr val="bg2"/>
                </a:solidFill>
              </a:rPr>
              <a:t>salida</a:t>
            </a:r>
            <a:r>
              <a:rPr lang="es-MX" sz="4000" dirty="0">
                <a:solidFill>
                  <a:schemeClr val="bg2"/>
                </a:solidFill>
              </a:rPr>
              <a:t>(</a:t>
            </a:r>
            <a:r>
              <a:rPr lang="es-MX" sz="4000" err="1">
                <a:solidFill>
                  <a:schemeClr val="bg2"/>
                </a:solidFill>
              </a:rPr>
              <a:t>x,y</a:t>
            </a:r>
            <a:r>
              <a:rPr lang="es-MX" sz="4000" dirty="0">
                <a:solidFill>
                  <a:schemeClr val="bg2"/>
                </a:solidFill>
              </a:rPr>
              <a:t>) = </a:t>
            </a:r>
            <a:r>
              <a:rPr lang="es-MX" sz="5400" err="1">
                <a:solidFill>
                  <a:schemeClr val="bg2"/>
                </a:solidFill>
              </a:rPr>
              <a:t>I</a:t>
            </a:r>
            <a:r>
              <a:rPr lang="es-MX" sz="4000" err="1">
                <a:solidFill>
                  <a:schemeClr val="bg2"/>
                </a:solidFill>
              </a:rPr>
              <a:t>entrada</a:t>
            </a:r>
            <a:r>
              <a:rPr lang="es-MX" sz="4000" dirty="0">
                <a:solidFill>
                  <a:schemeClr val="bg2"/>
                </a:solidFill>
              </a:rPr>
              <a:t>(</a:t>
            </a:r>
            <a:r>
              <a:rPr lang="es-MX" sz="4000" err="1">
                <a:solidFill>
                  <a:schemeClr val="bg2"/>
                </a:solidFill>
              </a:rPr>
              <a:t>x,y</a:t>
            </a:r>
            <a:r>
              <a:rPr lang="es-MX" sz="4000" dirty="0">
                <a:solidFill>
                  <a:schemeClr val="bg2"/>
                </a:solidFill>
              </a:rPr>
              <a:t>) + k</a:t>
            </a:r>
          </a:p>
          <a:p>
            <a:endParaRPr lang="es-MX" sz="2800" dirty="0">
              <a:solidFill>
                <a:schemeClr val="bg2"/>
              </a:solidFill>
            </a:endParaRPr>
          </a:p>
          <a:p>
            <a:endParaRPr lang="es-MX" sz="2800" dirty="0">
              <a:solidFill>
                <a:schemeClr val="bg2"/>
              </a:solidFill>
            </a:endParaRPr>
          </a:p>
          <a:p>
            <a:r>
              <a:rPr lang="es-MX" sz="2800" dirty="0">
                <a:solidFill>
                  <a:schemeClr val="bg2"/>
                </a:solidFill>
              </a:rPr>
              <a:t>Donde :</a:t>
            </a:r>
            <a:endParaRPr lang="es-MX" dirty="0">
              <a:solidFill>
                <a:schemeClr val="bg2"/>
              </a:solidFill>
            </a:endParaRPr>
          </a:p>
          <a:p>
            <a:r>
              <a:rPr lang="es-MX" sz="2800" dirty="0" err="1">
                <a:solidFill>
                  <a:schemeClr val="bg2"/>
                </a:solidFill>
              </a:rPr>
              <a:t>Isalida</a:t>
            </a:r>
            <a:r>
              <a:rPr lang="es-MX" sz="2800" dirty="0">
                <a:solidFill>
                  <a:schemeClr val="bg2"/>
                </a:solidFill>
              </a:rPr>
              <a:t> es la imagen de salida</a:t>
            </a:r>
          </a:p>
          <a:p>
            <a:r>
              <a:rPr lang="es-MX" sz="2800" dirty="0" err="1">
                <a:solidFill>
                  <a:schemeClr val="bg2"/>
                </a:solidFill>
              </a:rPr>
              <a:t>Ientrada</a:t>
            </a:r>
            <a:r>
              <a:rPr lang="es-MX" sz="2800" dirty="0">
                <a:solidFill>
                  <a:schemeClr val="bg2"/>
                </a:solidFill>
              </a:rPr>
              <a:t> es la imagen de entrada</a:t>
            </a:r>
          </a:p>
          <a:p>
            <a:r>
              <a:rPr lang="es-MX" sz="2800" dirty="0">
                <a:solidFill>
                  <a:schemeClr val="bg2"/>
                </a:solidFill>
              </a:rPr>
              <a:t>K es un valor arbitrario</a:t>
            </a:r>
          </a:p>
        </p:txBody>
      </p:sp>
    </p:spTree>
    <p:extLst>
      <p:ext uri="{BB962C8B-B14F-4D97-AF65-F5344CB8AC3E}">
        <p14:creationId xmlns:p14="http://schemas.microsoft.com/office/powerpoint/2010/main" val="7131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de un almacén oscuro">
            <a:extLst>
              <a:ext uri="{FF2B5EF4-FFF2-40B4-BE49-F238E27FC236}">
                <a16:creationId xmlns:a16="http://schemas.microsoft.com/office/drawing/2014/main" id="{60F084BF-92FE-456A-939A-B189E111D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6DBB7-A959-4247-9106-64A6A43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07" y="1371600"/>
            <a:ext cx="10545470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Ajuste</a:t>
            </a:r>
            <a:r>
              <a:rPr lang="en-US" dirty="0">
                <a:solidFill>
                  <a:srgbClr val="FFFFFF"/>
                </a:solidFill>
              </a:rPr>
              <a:t> Lineal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81A6623-AD9C-4B50-867C-EE78116D793C}"/>
              </a:ext>
            </a:extLst>
          </p:cNvPr>
          <p:cNvSpPr txBox="1"/>
          <p:nvPr/>
        </p:nvSpPr>
        <p:spPr>
          <a:xfrm>
            <a:off x="985837" y="2581274"/>
            <a:ext cx="1062513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6600" dirty="0" err="1">
                <a:solidFill>
                  <a:schemeClr val="bg2"/>
                </a:solidFill>
              </a:rPr>
              <a:t>I</a:t>
            </a:r>
            <a:r>
              <a:rPr lang="es-MX" sz="4000" dirty="0" err="1">
                <a:solidFill>
                  <a:schemeClr val="bg2"/>
                </a:solidFill>
              </a:rPr>
              <a:t>salida</a:t>
            </a:r>
            <a:r>
              <a:rPr lang="es-MX" sz="4000" dirty="0">
                <a:solidFill>
                  <a:schemeClr val="bg2"/>
                </a:solidFill>
              </a:rPr>
              <a:t>(</a:t>
            </a:r>
            <a:r>
              <a:rPr lang="es-MX" sz="4000" dirty="0" err="1">
                <a:solidFill>
                  <a:schemeClr val="bg2"/>
                </a:solidFill>
              </a:rPr>
              <a:t>x,y</a:t>
            </a:r>
            <a:r>
              <a:rPr lang="es-MX" sz="4000" dirty="0">
                <a:solidFill>
                  <a:schemeClr val="bg2"/>
                </a:solidFill>
              </a:rPr>
              <a:t>) =         255            </a:t>
            </a:r>
            <a:r>
              <a:rPr lang="es-MX" sz="40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endParaRPr lang="es-MX" sz="4000" dirty="0">
              <a:solidFill>
                <a:schemeClr val="bg2"/>
              </a:solidFill>
            </a:endParaRPr>
          </a:p>
          <a:p>
            <a:r>
              <a:rPr lang="es-MX" sz="5400" dirty="0">
                <a:solidFill>
                  <a:schemeClr val="bg2"/>
                </a:solidFill>
              </a:rPr>
              <a:t>                   </a:t>
            </a:r>
            <a:r>
              <a:rPr lang="es-MX" sz="4400" dirty="0">
                <a:solidFill>
                  <a:schemeClr val="bg2"/>
                </a:solidFill>
              </a:rPr>
              <a:t>Min - Max</a:t>
            </a:r>
          </a:p>
          <a:p>
            <a:r>
              <a:rPr lang="es-MX" sz="2800" dirty="0">
                <a:solidFill>
                  <a:schemeClr val="bg2"/>
                </a:solidFill>
              </a:rPr>
              <a:t>Donde :</a:t>
            </a:r>
            <a:endParaRPr lang="es-MX" dirty="0">
              <a:solidFill>
                <a:schemeClr val="bg2"/>
              </a:solidFill>
            </a:endParaRPr>
          </a:p>
          <a:p>
            <a:r>
              <a:rPr lang="es-MX" sz="2800" dirty="0" err="1">
                <a:solidFill>
                  <a:schemeClr val="bg2"/>
                </a:solidFill>
              </a:rPr>
              <a:t>Isalida</a:t>
            </a:r>
            <a:r>
              <a:rPr lang="es-MX" sz="2800" dirty="0">
                <a:solidFill>
                  <a:schemeClr val="bg2"/>
                </a:solidFill>
              </a:rPr>
              <a:t> es la imagen de salida</a:t>
            </a:r>
          </a:p>
          <a:p>
            <a:r>
              <a:rPr lang="es-MX" sz="2800" dirty="0" err="1">
                <a:solidFill>
                  <a:schemeClr val="bg2"/>
                </a:solidFill>
              </a:rPr>
              <a:t>Ientrada</a:t>
            </a:r>
            <a:r>
              <a:rPr lang="es-MX" sz="2800" dirty="0">
                <a:solidFill>
                  <a:schemeClr val="bg2"/>
                </a:solidFill>
              </a:rPr>
              <a:t> es la imagen de entrada</a:t>
            </a:r>
          </a:p>
          <a:p>
            <a:r>
              <a:rPr lang="es-MX" sz="2800" dirty="0">
                <a:solidFill>
                  <a:schemeClr val="bg2"/>
                </a:solidFill>
                <a:ea typeface="+mn-lt"/>
                <a:cs typeface="+mn-lt"/>
              </a:rPr>
              <a:t>Min  es el valor mínimo que se encuentra en la imagen</a:t>
            </a:r>
            <a:endParaRPr lang="es-MX" dirty="0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s-MX" sz="2800" dirty="0">
                <a:solidFill>
                  <a:schemeClr val="bg2"/>
                </a:solidFill>
                <a:ea typeface="+mn-lt"/>
                <a:cs typeface="+mn-lt"/>
              </a:rPr>
              <a:t>Max  es el valor máximo que se encuentra en la imagen</a:t>
            </a:r>
            <a:endParaRPr lang="es-MX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8F4A08-DF5A-4261-BBDD-A736F73DF830}"/>
              </a:ext>
            </a:extLst>
          </p:cNvPr>
          <p:cNvSpPr/>
          <p:nvPr/>
        </p:nvSpPr>
        <p:spPr>
          <a:xfrm>
            <a:off x="4376737" y="3626641"/>
            <a:ext cx="3024187" cy="714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5BB0C7-31AA-43B3-8153-9533DDE8258C}"/>
              </a:ext>
            </a:extLst>
          </p:cNvPr>
          <p:cNvSpPr txBox="1"/>
          <p:nvPr/>
        </p:nvSpPr>
        <p:spPr>
          <a:xfrm>
            <a:off x="7486650" y="2974180"/>
            <a:ext cx="461247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6600" dirty="0">
                <a:solidFill>
                  <a:schemeClr val="bg2"/>
                </a:solidFill>
                <a:ea typeface="+mn-lt"/>
                <a:cs typeface="+mn-lt"/>
              </a:rPr>
              <a:t>(</a:t>
            </a:r>
            <a:r>
              <a:rPr lang="es-MX" sz="6600" dirty="0" err="1">
                <a:solidFill>
                  <a:schemeClr val="bg2"/>
                </a:solidFill>
                <a:ea typeface="+mn-lt"/>
                <a:cs typeface="+mn-lt"/>
              </a:rPr>
              <a:t>I</a:t>
            </a:r>
            <a:r>
              <a:rPr lang="es-MX" sz="3600" dirty="0" err="1">
                <a:solidFill>
                  <a:schemeClr val="bg2"/>
                </a:solidFill>
                <a:ea typeface="+mn-lt"/>
                <a:cs typeface="+mn-lt"/>
              </a:rPr>
              <a:t>entrada</a:t>
            </a:r>
            <a:r>
              <a:rPr lang="es-MX" sz="3600" dirty="0">
                <a:solidFill>
                  <a:schemeClr val="bg2"/>
                </a:solidFill>
                <a:ea typeface="+mn-lt"/>
                <a:cs typeface="+mn-lt"/>
              </a:rPr>
              <a:t>(</a:t>
            </a:r>
            <a:r>
              <a:rPr lang="es-MX" sz="3600" dirty="0" err="1">
                <a:solidFill>
                  <a:schemeClr val="bg2"/>
                </a:solidFill>
                <a:ea typeface="+mn-lt"/>
                <a:cs typeface="+mn-lt"/>
              </a:rPr>
              <a:t>x,y</a:t>
            </a:r>
            <a:r>
              <a:rPr lang="es-MX" sz="3600" dirty="0">
                <a:solidFill>
                  <a:schemeClr val="bg2"/>
                </a:solidFill>
                <a:ea typeface="+mn-lt"/>
                <a:cs typeface="+mn-lt"/>
              </a:rPr>
              <a:t>) - Min</a:t>
            </a:r>
            <a:r>
              <a:rPr lang="es-MX" sz="6600" dirty="0">
                <a:solidFill>
                  <a:schemeClr val="bg2"/>
                </a:solidFill>
                <a:ea typeface="+mn-lt"/>
                <a:cs typeface="+mn-lt"/>
              </a:rPr>
              <a:t>)</a:t>
            </a:r>
            <a:endParaRPr lang="es-MX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6858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0F3F2"/>
      </a:lt2>
      <a:accent1>
        <a:srgbClr val="E42B84"/>
      </a:accent1>
      <a:accent2>
        <a:srgbClr val="D31ABF"/>
      </a:accent2>
      <a:accent3>
        <a:srgbClr val="AB2BE4"/>
      </a:accent3>
      <a:accent4>
        <a:srgbClr val="5829D5"/>
      </a:accent4>
      <a:accent5>
        <a:srgbClr val="2B46E4"/>
      </a:accent5>
      <a:accent6>
        <a:srgbClr val="1A82D3"/>
      </a:accent6>
      <a:hlink>
        <a:srgbClr val="42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DashVTI</vt:lpstr>
      <vt:lpstr>CLUB DE PROGRAMACIÓN UG DEM YURIRIA</vt:lpstr>
      <vt:lpstr>Escala de grises</vt:lpstr>
      <vt:lpstr>Práctica II .- Aumento de luz en una imagen </vt:lpstr>
      <vt:lpstr>Aumento Arbitrario</vt:lpstr>
      <vt:lpstr>Ajuste Lineal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170</cp:revision>
  <dcterms:created xsi:type="dcterms:W3CDTF">2021-05-18T16:59:19Z</dcterms:created>
  <dcterms:modified xsi:type="dcterms:W3CDTF">2021-05-18T17:49:27Z</dcterms:modified>
</cp:coreProperties>
</file>