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4" y="-4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00555" y="9164932"/>
            <a:ext cx="283844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6335" y="859536"/>
            <a:ext cx="3914140" cy="32956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50" b="1" dirty="0">
                <a:solidFill>
                  <a:srgbClr val="FFFFFF"/>
                </a:solidFill>
                <a:latin typeface="Times New Roman"/>
                <a:cs typeface="Times New Roman"/>
              </a:rPr>
              <a:t>Multi Threading</a:t>
            </a:r>
            <a:r>
              <a:rPr sz="22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Enhancements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5409691"/>
            <a:ext cx="4949190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ThreadGroup: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Based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Functionality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Single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dirty="0">
                <a:latin typeface="Times New Roman"/>
                <a:cs typeface="Times New Roman"/>
              </a:rPr>
              <a:t>Nothing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i.e.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Represents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  <a:p>
            <a:pPr marL="265430" indent="-252729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6543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Addition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SubThreadGroups.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3896" y="1594103"/>
            <a:ext cx="4855845" cy="3072765"/>
          </a:xfrm>
          <a:custGeom>
            <a:avLst/>
            <a:gdLst/>
            <a:ahLst/>
            <a:cxnLst/>
            <a:rect l="l" t="t" r="r" b="b"/>
            <a:pathLst>
              <a:path w="4855845" h="3072765">
                <a:moveTo>
                  <a:pt x="512064" y="0"/>
                </a:moveTo>
                <a:lnTo>
                  <a:pt x="465810" y="2086"/>
                </a:lnTo>
                <a:lnTo>
                  <a:pt x="420649" y="8228"/>
                </a:lnTo>
                <a:lnTo>
                  <a:pt x="376766" y="18245"/>
                </a:lnTo>
                <a:lnTo>
                  <a:pt x="334351" y="31960"/>
                </a:lnTo>
                <a:lnTo>
                  <a:pt x="293592" y="49192"/>
                </a:lnTo>
                <a:lnTo>
                  <a:pt x="254677" y="69765"/>
                </a:lnTo>
                <a:lnTo>
                  <a:pt x="217794" y="93498"/>
                </a:lnTo>
                <a:lnTo>
                  <a:pt x="183130" y="120214"/>
                </a:lnTo>
                <a:lnTo>
                  <a:pt x="150876" y="149732"/>
                </a:lnTo>
                <a:lnTo>
                  <a:pt x="121217" y="181876"/>
                </a:lnTo>
                <a:lnTo>
                  <a:pt x="94343" y="216466"/>
                </a:lnTo>
                <a:lnTo>
                  <a:pt x="70442" y="253322"/>
                </a:lnTo>
                <a:lnTo>
                  <a:pt x="49702" y="292267"/>
                </a:lnTo>
                <a:lnTo>
                  <a:pt x="32311" y="333122"/>
                </a:lnTo>
                <a:lnTo>
                  <a:pt x="18457" y="375708"/>
                </a:lnTo>
                <a:lnTo>
                  <a:pt x="8328" y="419846"/>
                </a:lnTo>
                <a:lnTo>
                  <a:pt x="2113" y="465357"/>
                </a:lnTo>
                <a:lnTo>
                  <a:pt x="0" y="512064"/>
                </a:lnTo>
                <a:lnTo>
                  <a:pt x="0" y="2560320"/>
                </a:lnTo>
                <a:lnTo>
                  <a:pt x="2113" y="2607026"/>
                </a:lnTo>
                <a:lnTo>
                  <a:pt x="8328" y="2652537"/>
                </a:lnTo>
                <a:lnTo>
                  <a:pt x="18457" y="2696675"/>
                </a:lnTo>
                <a:lnTo>
                  <a:pt x="32311" y="2739261"/>
                </a:lnTo>
                <a:lnTo>
                  <a:pt x="49702" y="2780116"/>
                </a:lnTo>
                <a:lnTo>
                  <a:pt x="70442" y="2819061"/>
                </a:lnTo>
                <a:lnTo>
                  <a:pt x="94343" y="2855917"/>
                </a:lnTo>
                <a:lnTo>
                  <a:pt x="121217" y="2890507"/>
                </a:lnTo>
                <a:lnTo>
                  <a:pt x="150875" y="2922651"/>
                </a:lnTo>
                <a:lnTo>
                  <a:pt x="183130" y="2952169"/>
                </a:lnTo>
                <a:lnTo>
                  <a:pt x="217794" y="2978885"/>
                </a:lnTo>
                <a:lnTo>
                  <a:pt x="254677" y="3002618"/>
                </a:lnTo>
                <a:lnTo>
                  <a:pt x="293592" y="3023191"/>
                </a:lnTo>
                <a:lnTo>
                  <a:pt x="334351" y="3040423"/>
                </a:lnTo>
                <a:lnTo>
                  <a:pt x="376766" y="3054138"/>
                </a:lnTo>
                <a:lnTo>
                  <a:pt x="420649" y="3064155"/>
                </a:lnTo>
                <a:lnTo>
                  <a:pt x="465810" y="3070297"/>
                </a:lnTo>
                <a:lnTo>
                  <a:pt x="512064" y="3072384"/>
                </a:lnTo>
                <a:lnTo>
                  <a:pt x="4343400" y="3072384"/>
                </a:lnTo>
                <a:lnTo>
                  <a:pt x="4390106" y="3070297"/>
                </a:lnTo>
                <a:lnTo>
                  <a:pt x="4435617" y="3064155"/>
                </a:lnTo>
                <a:lnTo>
                  <a:pt x="4479755" y="3054138"/>
                </a:lnTo>
                <a:lnTo>
                  <a:pt x="4522341" y="3040423"/>
                </a:lnTo>
                <a:lnTo>
                  <a:pt x="4563196" y="3023191"/>
                </a:lnTo>
                <a:lnTo>
                  <a:pt x="4602141" y="3002618"/>
                </a:lnTo>
                <a:lnTo>
                  <a:pt x="4638997" y="2978885"/>
                </a:lnTo>
                <a:lnTo>
                  <a:pt x="4673587" y="2952169"/>
                </a:lnTo>
                <a:lnTo>
                  <a:pt x="4705731" y="2922651"/>
                </a:lnTo>
                <a:lnTo>
                  <a:pt x="4735249" y="2890507"/>
                </a:lnTo>
                <a:lnTo>
                  <a:pt x="4761965" y="2855917"/>
                </a:lnTo>
                <a:lnTo>
                  <a:pt x="4785698" y="2819061"/>
                </a:lnTo>
                <a:lnTo>
                  <a:pt x="4806271" y="2780116"/>
                </a:lnTo>
                <a:lnTo>
                  <a:pt x="4823503" y="2739261"/>
                </a:lnTo>
                <a:lnTo>
                  <a:pt x="4837218" y="2696675"/>
                </a:lnTo>
                <a:lnTo>
                  <a:pt x="4847235" y="2652537"/>
                </a:lnTo>
                <a:lnTo>
                  <a:pt x="4853377" y="2607026"/>
                </a:lnTo>
                <a:lnTo>
                  <a:pt x="4855464" y="2560320"/>
                </a:lnTo>
                <a:lnTo>
                  <a:pt x="4855464" y="512064"/>
                </a:lnTo>
                <a:lnTo>
                  <a:pt x="4853377" y="465357"/>
                </a:lnTo>
                <a:lnTo>
                  <a:pt x="4847235" y="419846"/>
                </a:lnTo>
                <a:lnTo>
                  <a:pt x="4837218" y="375708"/>
                </a:lnTo>
                <a:lnTo>
                  <a:pt x="4823503" y="333122"/>
                </a:lnTo>
                <a:lnTo>
                  <a:pt x="4806271" y="292267"/>
                </a:lnTo>
                <a:lnTo>
                  <a:pt x="4785698" y="253322"/>
                </a:lnTo>
                <a:lnTo>
                  <a:pt x="4761965" y="216466"/>
                </a:lnTo>
                <a:lnTo>
                  <a:pt x="4735249" y="181876"/>
                </a:lnTo>
                <a:lnTo>
                  <a:pt x="4705731" y="149733"/>
                </a:lnTo>
                <a:lnTo>
                  <a:pt x="4673587" y="120214"/>
                </a:lnTo>
                <a:lnTo>
                  <a:pt x="4638997" y="93498"/>
                </a:lnTo>
                <a:lnTo>
                  <a:pt x="4602141" y="69765"/>
                </a:lnTo>
                <a:lnTo>
                  <a:pt x="4563196" y="49192"/>
                </a:lnTo>
                <a:lnTo>
                  <a:pt x="4522341" y="31960"/>
                </a:lnTo>
                <a:lnTo>
                  <a:pt x="4479755" y="18245"/>
                </a:lnTo>
                <a:lnTo>
                  <a:pt x="4435617" y="8228"/>
                </a:lnTo>
                <a:lnTo>
                  <a:pt x="4390106" y="2086"/>
                </a:lnTo>
                <a:lnTo>
                  <a:pt x="4343400" y="0"/>
                </a:lnTo>
                <a:lnTo>
                  <a:pt x="512064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1988" y="1768794"/>
            <a:ext cx="2693670" cy="226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lvl="1" indent="-30607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18770" algn="l"/>
              </a:tabLst>
            </a:pPr>
            <a:r>
              <a:rPr sz="1300" b="1" spc="-10" dirty="0">
                <a:latin typeface="Calibri"/>
                <a:cs typeface="Calibri"/>
              </a:rPr>
              <a:t>ThreadGroup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Calibri"/>
              <a:buAutoNum type="arabicParenR"/>
            </a:pPr>
            <a:endParaRPr sz="1300">
              <a:latin typeface="Calibri"/>
              <a:cs typeface="Calibri"/>
            </a:endParaRPr>
          </a:p>
          <a:p>
            <a:pPr marL="356235" lvl="1" indent="-343535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300" b="1" spc="-10" dirty="0">
                <a:latin typeface="Calibri"/>
                <a:cs typeface="Calibri"/>
              </a:rPr>
              <a:t>ThreadLocal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arenR"/>
            </a:pPr>
            <a:endParaRPr sz="1300">
              <a:latin typeface="Calibri"/>
              <a:cs typeface="Calibri"/>
            </a:endParaRPr>
          </a:p>
          <a:p>
            <a:pPr marL="319405" lvl="1" indent="-306705">
              <a:lnSpc>
                <a:spcPct val="100000"/>
              </a:lnSpc>
              <a:buAutoNum type="arabicParenR"/>
              <a:tabLst>
                <a:tab pos="319405" algn="l"/>
              </a:tabLst>
            </a:pPr>
            <a:r>
              <a:rPr sz="1300" b="1" dirty="0">
                <a:latin typeface="Calibri"/>
                <a:cs typeface="Calibri"/>
              </a:rPr>
              <a:t>java.util.concurrent.locks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package</a:t>
            </a:r>
            <a:endParaRPr sz="13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50"/>
              </a:spcBef>
            </a:pPr>
            <a:r>
              <a:rPr sz="1300" b="1" dirty="0">
                <a:latin typeface="Calibri"/>
                <a:cs typeface="Calibri"/>
              </a:rPr>
              <a:t>-</a:t>
            </a:r>
            <a:r>
              <a:rPr sz="1300" b="1" spc="-10" dirty="0">
                <a:latin typeface="Calibri"/>
                <a:cs typeface="Calibri"/>
              </a:rPr>
              <a:t>&gt;Lock(I)</a:t>
            </a:r>
            <a:endParaRPr sz="13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300" b="1" dirty="0">
                <a:latin typeface="Calibri"/>
                <a:cs typeface="Calibri"/>
              </a:rPr>
              <a:t>-&gt;ReentrantLock(C</a:t>
            </a:r>
            <a:r>
              <a:rPr sz="1300" b="1" spc="55" dirty="0">
                <a:latin typeface="Calibri"/>
                <a:cs typeface="Calibri"/>
              </a:rPr>
              <a:t> </a:t>
            </a:r>
            <a:r>
              <a:rPr sz="1300" b="1" spc="-50" dirty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318770" lvl="1" indent="-306070">
              <a:lnSpc>
                <a:spcPct val="100000"/>
              </a:lnSpc>
              <a:buAutoNum type="arabicParenR" startAt="4"/>
              <a:tabLst>
                <a:tab pos="318770" algn="l"/>
              </a:tabLst>
            </a:pPr>
            <a:r>
              <a:rPr sz="1300" b="1" dirty="0">
                <a:latin typeface="Calibri"/>
                <a:cs typeface="Calibri"/>
              </a:rPr>
              <a:t>Thread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Pools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Calibri"/>
              <a:buAutoNum type="arabicParenR" startAt="4"/>
            </a:pPr>
            <a:endParaRPr sz="1300">
              <a:latin typeface="Calibri"/>
              <a:cs typeface="Calibri"/>
            </a:endParaRPr>
          </a:p>
          <a:p>
            <a:pPr marL="318770" lvl="1" indent="-306070">
              <a:lnSpc>
                <a:spcPct val="100000"/>
              </a:lnSpc>
              <a:buAutoNum type="arabicParenR" startAt="4"/>
              <a:tabLst>
                <a:tab pos="318770" algn="l"/>
              </a:tabLst>
            </a:pPr>
            <a:r>
              <a:rPr sz="1300" b="1" dirty="0">
                <a:latin typeface="Calibri"/>
                <a:cs typeface="Calibri"/>
              </a:rPr>
              <a:t>Callable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and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Future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3344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047" y="6361176"/>
            <a:ext cx="18415" cy="327025"/>
          </a:xfrm>
          <a:custGeom>
            <a:avLst/>
            <a:gdLst/>
            <a:ahLst/>
            <a:cxnLst/>
            <a:rect l="l" t="t" r="r" b="b"/>
            <a:pathLst>
              <a:path w="18414" h="327025">
                <a:moveTo>
                  <a:pt x="0" y="0"/>
                </a:moveTo>
                <a:lnTo>
                  <a:pt x="1828" y="49718"/>
                </a:lnTo>
                <a:lnTo>
                  <a:pt x="3657" y="100023"/>
                </a:lnTo>
                <a:lnTo>
                  <a:pt x="5486" y="150766"/>
                </a:lnTo>
                <a:lnTo>
                  <a:pt x="7315" y="201801"/>
                </a:lnTo>
                <a:lnTo>
                  <a:pt x="9143" y="252984"/>
                </a:lnTo>
                <a:lnTo>
                  <a:pt x="12529" y="302729"/>
                </a:lnTo>
                <a:lnTo>
                  <a:pt x="14955" y="324376"/>
                </a:lnTo>
                <a:lnTo>
                  <a:pt x="16581" y="326402"/>
                </a:lnTo>
                <a:lnTo>
                  <a:pt x="17568" y="317285"/>
                </a:lnTo>
                <a:lnTo>
                  <a:pt x="18074" y="305502"/>
                </a:lnTo>
                <a:lnTo>
                  <a:pt x="18261" y="299530"/>
                </a:lnTo>
                <a:lnTo>
                  <a:pt x="18287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29711" y="6760464"/>
            <a:ext cx="688975" cy="61912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t5</a:t>
            </a:r>
            <a:r>
              <a:rPr sz="1000" b="1" spc="2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t6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t7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2111" y="6970776"/>
            <a:ext cx="18415" cy="326390"/>
          </a:xfrm>
          <a:custGeom>
            <a:avLst/>
            <a:gdLst/>
            <a:ahLst/>
            <a:cxnLst/>
            <a:rect l="l" t="t" r="r" b="b"/>
            <a:pathLst>
              <a:path w="18414" h="326390">
                <a:moveTo>
                  <a:pt x="0" y="0"/>
                </a:moveTo>
                <a:lnTo>
                  <a:pt x="1828" y="49694"/>
                </a:lnTo>
                <a:lnTo>
                  <a:pt x="3657" y="99828"/>
                </a:lnTo>
                <a:lnTo>
                  <a:pt x="5486" y="150107"/>
                </a:lnTo>
                <a:lnTo>
                  <a:pt x="7315" y="200241"/>
                </a:lnTo>
                <a:lnTo>
                  <a:pt x="9143" y="249936"/>
                </a:lnTo>
                <a:lnTo>
                  <a:pt x="12529" y="300810"/>
                </a:lnTo>
                <a:lnTo>
                  <a:pt x="14955" y="323265"/>
                </a:lnTo>
                <a:lnTo>
                  <a:pt x="16581" y="325833"/>
                </a:lnTo>
                <a:lnTo>
                  <a:pt x="17568" y="317045"/>
                </a:lnTo>
                <a:lnTo>
                  <a:pt x="18074" y="305430"/>
                </a:lnTo>
                <a:lnTo>
                  <a:pt x="18261" y="299521"/>
                </a:lnTo>
                <a:lnTo>
                  <a:pt x="18287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3655" y="6970776"/>
            <a:ext cx="18415" cy="326390"/>
          </a:xfrm>
          <a:custGeom>
            <a:avLst/>
            <a:gdLst/>
            <a:ahLst/>
            <a:cxnLst/>
            <a:rect l="l" t="t" r="r" b="b"/>
            <a:pathLst>
              <a:path w="18414" h="326390">
                <a:moveTo>
                  <a:pt x="0" y="0"/>
                </a:moveTo>
                <a:lnTo>
                  <a:pt x="1536" y="49694"/>
                </a:lnTo>
                <a:lnTo>
                  <a:pt x="2779" y="99828"/>
                </a:lnTo>
                <a:lnTo>
                  <a:pt x="4169" y="150107"/>
                </a:lnTo>
                <a:lnTo>
                  <a:pt x="6144" y="200241"/>
                </a:lnTo>
                <a:lnTo>
                  <a:pt x="9144" y="249936"/>
                </a:lnTo>
                <a:lnTo>
                  <a:pt x="12529" y="300810"/>
                </a:lnTo>
                <a:lnTo>
                  <a:pt x="16581" y="325833"/>
                </a:lnTo>
                <a:lnTo>
                  <a:pt x="17568" y="317045"/>
                </a:lnTo>
                <a:lnTo>
                  <a:pt x="18074" y="305430"/>
                </a:lnTo>
                <a:lnTo>
                  <a:pt x="18261" y="299521"/>
                </a:lnTo>
                <a:lnTo>
                  <a:pt x="18288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9103" y="6955535"/>
            <a:ext cx="18415" cy="327025"/>
          </a:xfrm>
          <a:custGeom>
            <a:avLst/>
            <a:gdLst/>
            <a:ahLst/>
            <a:cxnLst/>
            <a:rect l="l" t="t" r="r" b="b"/>
            <a:pathLst>
              <a:path w="18414" h="327025">
                <a:moveTo>
                  <a:pt x="0" y="0"/>
                </a:moveTo>
                <a:lnTo>
                  <a:pt x="1828" y="50889"/>
                </a:lnTo>
                <a:lnTo>
                  <a:pt x="3657" y="101339"/>
                </a:lnTo>
                <a:lnTo>
                  <a:pt x="5486" y="151644"/>
                </a:lnTo>
                <a:lnTo>
                  <a:pt x="7315" y="202094"/>
                </a:lnTo>
                <a:lnTo>
                  <a:pt x="9144" y="252983"/>
                </a:lnTo>
                <a:lnTo>
                  <a:pt x="12529" y="302729"/>
                </a:lnTo>
                <a:lnTo>
                  <a:pt x="14955" y="324376"/>
                </a:lnTo>
                <a:lnTo>
                  <a:pt x="16581" y="326402"/>
                </a:lnTo>
                <a:lnTo>
                  <a:pt x="17568" y="317285"/>
                </a:lnTo>
                <a:lnTo>
                  <a:pt x="18074" y="305502"/>
                </a:lnTo>
                <a:lnTo>
                  <a:pt x="18261" y="299530"/>
                </a:lnTo>
                <a:lnTo>
                  <a:pt x="18287" y="307847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4807" y="6175247"/>
            <a:ext cx="1347470" cy="141478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R="116839" algn="r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3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-------------</a:t>
            </a:r>
            <a:r>
              <a:rPr sz="1000" b="1" spc="-25" dirty="0">
                <a:latin typeface="Calibri"/>
                <a:cs typeface="Calibri"/>
              </a:rPr>
              <a:t>tn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000">
              <a:latin typeface="Calibri"/>
              <a:cs typeface="Calibri"/>
            </a:endParaRPr>
          </a:p>
          <a:p>
            <a:pPr marR="162560" algn="r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SubThreadGroup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6019" y="7569992"/>
            <a:ext cx="5317490" cy="1374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135"/>
              </a:spcBef>
            </a:pPr>
            <a:r>
              <a:rPr sz="1000" b="1" spc="-10" dirty="0">
                <a:latin typeface="Calibri"/>
                <a:cs typeface="Calibri"/>
              </a:rPr>
              <a:t>ThreadGroup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Calibri"/>
              <a:cs typeface="Calibri"/>
            </a:endParaRPr>
          </a:p>
          <a:p>
            <a:pPr marL="228600" marR="5080" indent="-216535">
              <a:lnSpc>
                <a:spcPts val="1300"/>
              </a:lnSpc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java.lang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Package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114935" indent="-216535">
              <a:lnSpc>
                <a:spcPts val="1300"/>
              </a:lnSpc>
              <a:spcBef>
                <a:spcPts val="9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Convenient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Common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Operation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all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belongs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Particular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Group.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r>
              <a:rPr sz="1100" b="1" dirty="0">
                <a:latin typeface="Times New Roman"/>
                <a:cs typeface="Times New Roman"/>
              </a:rPr>
              <a:t>Stop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Consumer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Suspend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Producer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78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8B0F15-4B54-C121-C6A7-CC134E88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47" y="9144130"/>
            <a:ext cx="5867400" cy="368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1CEFE9-DC4A-D576-8E10-B99B61BF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5351" y="1188719"/>
            <a:ext cx="2908300" cy="2228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Java.util.concurrent.locks</a:t>
            </a:r>
            <a:r>
              <a:rPr sz="15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package: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1718563"/>
            <a:ext cx="5407660" cy="562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100" b="1" u="sng" spc="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Traditional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synchronized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Word</a:t>
            </a:r>
            <a:endParaRPr sz="1100">
              <a:latin typeface="Times New Roman"/>
              <a:cs typeface="Times New Roman"/>
            </a:endParaRPr>
          </a:p>
          <a:p>
            <a:pPr marL="228600" marR="111760" indent="-216535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are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Control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this.</a:t>
            </a:r>
            <a:endParaRPr sz="1100">
              <a:latin typeface="Times New Roman"/>
              <a:cs typeface="Times New Roman"/>
            </a:endParaRPr>
          </a:p>
          <a:p>
            <a:pPr marL="228600" marR="171450" indent="-216535">
              <a:lnSpc>
                <a:spcPct val="97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will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getting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Lock,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Effect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Causes </a:t>
            </a:r>
            <a:r>
              <a:rPr sz="1100" b="1" dirty="0">
                <a:latin typeface="Times New Roman"/>
                <a:cs typeface="Times New Roman"/>
              </a:rPr>
              <a:t>Dead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Flexibility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waiting.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There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API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List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 a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 marL="228600" marR="63500" indent="-216535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Word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Compulsory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within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Declare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ts val="1310"/>
              </a:lnSpc>
              <a:spcBef>
                <a:spcPts val="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Overcome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Problems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People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java.util.concurrent.locks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dirty="0">
                <a:latin typeface="Times New Roman"/>
                <a:cs typeface="Times New Roman"/>
              </a:rPr>
              <a:t>Package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Several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Enhancements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Programmer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Control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Concurrency.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Lock(I):</a:t>
            </a:r>
            <a:endParaRPr sz="1100">
              <a:latin typeface="Times New Roman"/>
              <a:cs typeface="Times New Roman"/>
            </a:endParaRPr>
          </a:p>
          <a:p>
            <a:pPr marL="228600" marR="590550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Similar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Implicit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Execute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Block</a:t>
            </a:r>
            <a:endParaRPr sz="1100">
              <a:latin typeface="Times New Roman"/>
              <a:cs typeface="Times New Roman"/>
            </a:endParaRPr>
          </a:p>
          <a:p>
            <a:pPr marL="228600" marR="508000" indent="-216535">
              <a:lnSpc>
                <a:spcPts val="1270"/>
              </a:lnSpc>
              <a:spcBef>
                <a:spcPts val="12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Implementations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More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Extensive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Operations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Traditional </a:t>
            </a:r>
            <a:r>
              <a:rPr sz="1100" b="1" dirty="0">
                <a:latin typeface="Times New Roman"/>
                <a:cs typeface="Times New Roman"/>
              </a:rPr>
              <a:t>Implicit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</a:t>
            </a:r>
            <a:r>
              <a:rPr sz="1100" b="1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Interface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441959" marR="266700" lvl="1" indent="-213360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spc="-10" dirty="0">
                <a:latin typeface="Times New Roman"/>
                <a:cs typeface="Times New Roman"/>
              </a:rPr>
              <a:t>Unlocked.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/>
              <a:tabLst>
                <a:tab pos="227965" algn="l"/>
              </a:tabLst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booleantryLock();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true.</a:t>
            </a:r>
            <a:endParaRPr sz="1100">
              <a:latin typeface="Times New Roman"/>
              <a:cs typeface="Times New Roman"/>
            </a:endParaRPr>
          </a:p>
          <a:p>
            <a:pPr marL="441959" marR="53975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false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Continue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its </a:t>
            </a:r>
            <a:r>
              <a:rPr sz="1100" b="1" spc="-10" dirty="0">
                <a:latin typeface="Times New Roman"/>
                <a:cs typeface="Times New Roman"/>
              </a:rPr>
              <a:t>Execution.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Never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Blocked.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8320" y="7406640"/>
            <a:ext cx="2139950" cy="110045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if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(l.tryLock())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Perform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Safe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15900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Perform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FAEAF-9358-010B-5226-A19760D0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FF617-779B-C5F8-28FE-96A429FF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389245" cy="889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599055" algn="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3)</a:t>
            </a:r>
            <a:r>
              <a:rPr sz="11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boolentryLock(long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time,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TimeUnit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unit);</a:t>
            </a:r>
            <a:endParaRPr sz="1100">
              <a:latin typeface="Times New Roman"/>
              <a:cs typeface="Times New Roman"/>
            </a:endParaRPr>
          </a:p>
          <a:p>
            <a:pPr marL="212725" marR="2635250" indent="-212725" algn="r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12725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441959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specified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Amount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228600" marR="581660" indent="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Still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Continue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Execution.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r>
              <a:rPr sz="11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(l.tryLock(1000,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TimeUnit.SECONDS))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{}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2427" y="2187955"/>
            <a:ext cx="43776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TimeUnit:</a:t>
            </a:r>
            <a:r>
              <a:rPr sz="1100" b="1" dirty="0">
                <a:latin typeface="Times New Roman"/>
                <a:cs typeface="Times New Roman"/>
              </a:rPr>
              <a:t>TimeUnit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enum</a:t>
            </a:r>
            <a:r>
              <a:rPr sz="1100" b="1" i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java.util.concurrent</a:t>
            </a:r>
            <a:r>
              <a:rPr sz="1100" b="1" i="1" spc="1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Package.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3010915"/>
            <a:ext cx="5368290" cy="4848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lockInterruptedly();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AutoNum type="arabicParenR" startAt="4"/>
            </a:pPr>
            <a:endParaRPr sz="1100">
              <a:latin typeface="Times New Roman"/>
              <a:cs typeface="Times New Roman"/>
            </a:endParaRPr>
          </a:p>
          <a:p>
            <a:pPr marL="228600" marR="1370965">
              <a:lnSpc>
                <a:spcPts val="1300"/>
              </a:lnSpc>
            </a:pP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Unless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Interrupted.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Immediately.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240"/>
              </a:lnSpc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Interrupted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dirty="0">
                <a:latin typeface="Times New Roman"/>
                <a:cs typeface="Times New Roman"/>
              </a:rPr>
              <a:t>won’t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Clr>
                <a:srgbClr val="000000"/>
              </a:buClr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unlock();</a:t>
            </a:r>
            <a:r>
              <a:rPr sz="11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AutoNum type="arabicParenR" startAt="5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ReentrantLock</a:t>
            </a:r>
            <a:endParaRPr sz="1100">
              <a:latin typeface="Times New Roman"/>
              <a:cs typeface="Times New Roman"/>
            </a:endParaRPr>
          </a:p>
          <a:p>
            <a:pPr marL="228600" lvl="1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Interface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216535" lvl="1" indent="-216535">
              <a:lnSpc>
                <a:spcPts val="130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Reentrant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Means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any </a:t>
            </a:r>
            <a:r>
              <a:rPr sz="1100" b="1" spc="-10" dirty="0">
                <a:latin typeface="Times New Roman"/>
                <a:cs typeface="Times New Roman"/>
              </a:rPr>
              <a:t>Issue.</a:t>
            </a:r>
            <a:endParaRPr sz="1100">
              <a:latin typeface="Times New Roman"/>
              <a:cs typeface="Times New Roman"/>
            </a:endParaRPr>
          </a:p>
          <a:p>
            <a:pPr marL="228600" marR="172720" lvl="1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Internally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ReentrantLock</a:t>
            </a:r>
            <a:r>
              <a:rPr sz="1100" b="1" spc="1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Increments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Personal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Call </a:t>
            </a:r>
            <a:r>
              <a:rPr sz="1100" b="1" dirty="0">
                <a:latin typeface="Times New Roman"/>
                <a:cs typeface="Times New Roman"/>
              </a:rPr>
              <a:t>lock()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Decrements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Counter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unlock()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be </a:t>
            </a:r>
            <a:r>
              <a:rPr sz="1100" b="1" dirty="0">
                <a:latin typeface="Times New Roman"/>
                <a:cs typeface="Times New Roman"/>
              </a:rPr>
              <a:t>Released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Reaches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‘0’.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spcBef>
                <a:spcPts val="12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Constructors:</a:t>
            </a:r>
            <a:endParaRPr sz="1100">
              <a:latin typeface="Times New Roman"/>
              <a:cs typeface="Times New Roman"/>
            </a:endParaRPr>
          </a:p>
          <a:p>
            <a:pPr marL="227329" marR="2587625" indent="-215265">
              <a:lnSpc>
                <a:spcPts val="1300"/>
              </a:lnSpc>
              <a:spcBef>
                <a:spcPts val="45"/>
              </a:spcBef>
              <a:buAutoNum type="arabicParenR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ReentrantLockrl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ReentrantLock();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ReentrantLock.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55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ReentrantLockrl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100" b="1" u="sng" spc="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ReentrantLock(boolean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fairness);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ReentrantLock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Policy.</a:t>
            </a:r>
            <a:endParaRPr sz="1100">
              <a:latin typeface="Times New Roman"/>
              <a:cs typeface="Times New Roman"/>
            </a:endParaRPr>
          </a:p>
          <a:p>
            <a:pPr marL="441959" marR="20574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Longest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dirty="0">
                <a:latin typeface="Times New Roman"/>
                <a:cs typeface="Times New Roman"/>
              </a:rPr>
              <a:t>Avaiable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i.e.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follows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–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Out.</a:t>
            </a:r>
            <a:endParaRPr sz="1100">
              <a:latin typeface="Times New Roman"/>
              <a:cs typeface="Times New Roman"/>
            </a:endParaRPr>
          </a:p>
          <a:p>
            <a:pPr marL="441959" marR="135890" lvl="1" indent="-213360">
              <a:lnSpc>
                <a:spcPts val="1300"/>
              </a:lnSpc>
              <a:spcBef>
                <a:spcPts val="8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false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Guarantee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the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23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11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specifying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Property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Fair.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408" y="2374392"/>
            <a:ext cx="5425440" cy="62484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15"/>
              </a:spcBef>
            </a:pPr>
            <a:r>
              <a:rPr sz="1000" b="1" dirty="0">
                <a:latin typeface="Calibri"/>
                <a:cs typeface="Calibri"/>
              </a:rPr>
              <a:t>enumTimeUnit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387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DAYS,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HOURS,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MINUTES,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MILLI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MICRO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NANO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SECONDS;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9B31-7DC3-0ACF-BC4D-C63C73E7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E549C1-A26C-5FA7-FB71-DC166F7E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26028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100" b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following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100" b="1" u="sng" spc="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Lines</a:t>
            </a:r>
            <a:r>
              <a:rPr sz="1100" b="1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Equal?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2157475"/>
            <a:ext cx="2438400" cy="1514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booleantryLock();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booleantryLock(long</a:t>
            </a:r>
            <a:r>
              <a:rPr sz="1100" b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l,</a:t>
            </a:r>
            <a:r>
              <a:rPr sz="1100" b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TimeUnit</a:t>
            </a:r>
            <a:r>
              <a:rPr sz="1100" b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lockInterruptedly();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4297172"/>
            <a:ext cx="5218430" cy="35785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unlock();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Realease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441959" marR="282575" lvl="1" indent="-213360">
              <a:lnSpc>
                <a:spcPts val="1300"/>
              </a:lnSpc>
              <a:spcBef>
                <a:spcPts val="10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Owner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Runtime </a:t>
            </a:r>
            <a:r>
              <a:rPr sz="1100" b="1" dirty="0">
                <a:latin typeface="Times New Roman"/>
                <a:cs typeface="Times New Roman"/>
              </a:rPr>
              <a:t>Exception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Saying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IllegalMonitorStateException.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getHoldCount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Holds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329" marR="175260" indent="-215265">
              <a:lnSpc>
                <a:spcPct val="100000"/>
              </a:lnSpc>
              <a:buAutoNum type="arabicParenR" startAt="5"/>
              <a:tabLst>
                <a:tab pos="228600" algn="l"/>
              </a:tabLst>
            </a:pPr>
            <a:r>
              <a:rPr lang="en-IN"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spc="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isHeldByCurrentThread</a:t>
            </a: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Returns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true if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and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Only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if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is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Hold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by 	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getQueueLength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329" marR="43180" indent="-215265">
              <a:lnSpc>
                <a:spcPts val="1270"/>
              </a:lnSpc>
              <a:buAutoNum type="arabicParenR" startAt="5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getQueuedThreads();</a:t>
            </a:r>
            <a:r>
              <a:rPr sz="11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Collection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containing</a:t>
            </a:r>
            <a:r>
              <a:rPr sz="1100" b="1" spc="1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Objects 	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ts val="129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hasQueuedThreads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50"/>
              </a:spcBef>
              <a:buClr>
                <a:srgbClr val="000000"/>
              </a:buClr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isLocked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isFair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Lock’s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true.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getOwner();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719" y="1075944"/>
            <a:ext cx="2788920" cy="90868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ReentrantLock();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Georgia"/>
                <a:cs typeface="Georgia"/>
              </a:rPr>
              <a:t>√</a:t>
            </a:r>
            <a:endParaRPr sz="1000">
              <a:latin typeface="Georgia"/>
              <a:cs typeface="Georgia"/>
            </a:endParaRPr>
          </a:p>
          <a:p>
            <a:pPr marL="97155" marR="129539">
              <a:lnSpc>
                <a:spcPct val="210000"/>
              </a:lnSpc>
            </a:pP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ReentrantLock(true); </a:t>
            </a: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ReentrantLock(false);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Georgia"/>
                <a:cs typeface="Georgia"/>
              </a:rPr>
              <a:t>√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B3687F-A13D-7155-D7E5-CA6A033C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44B5F-AA96-E87E-B57A-69402253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3624" y="850391"/>
            <a:ext cx="4038600" cy="3389629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 marR="1318895">
              <a:lnSpc>
                <a:spcPct val="106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Test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919480" indent="-42989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ReentrantLock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l.lock();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956944" marR="953769">
              <a:lnSpc>
                <a:spcPct val="106000"/>
              </a:lnSpc>
            </a:pPr>
            <a:r>
              <a:rPr sz="1000" b="1" spc="-10" dirty="0">
                <a:latin typeface="Calibri"/>
                <a:cs typeface="Calibri"/>
              </a:rPr>
              <a:t>l.lock();</a:t>
            </a:r>
            <a:r>
              <a:rPr sz="1000" b="1" spc="10" dirty="0">
                <a:latin typeface="Calibri"/>
                <a:cs typeface="Calibri"/>
              </a:rPr>
              <a:t> System.out.println(l.isLocked());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</a:t>
            </a:r>
            <a:endParaRPr sz="1000">
              <a:latin typeface="Calibri"/>
              <a:cs typeface="Calibri"/>
            </a:endParaRPr>
          </a:p>
          <a:p>
            <a:pPr marL="956944" marR="149860">
              <a:lnSpc>
                <a:spcPct val="104000"/>
              </a:lnSpc>
              <a:spcBef>
                <a:spcPts val="25"/>
              </a:spcBef>
            </a:pPr>
            <a:r>
              <a:rPr sz="1000" b="1" spc="10" dirty="0">
                <a:latin typeface="Calibri"/>
                <a:cs typeface="Calibri"/>
              </a:rPr>
              <a:t>System.out.println(l.isHeldByCurrentThread());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 </a:t>
            </a:r>
            <a:r>
              <a:rPr sz="1000" b="1" spc="10" dirty="0">
                <a:latin typeface="Calibri"/>
                <a:cs typeface="Calibri"/>
              </a:rPr>
              <a:t>System.out.println(l.getQueueLength()); </a:t>
            </a:r>
            <a:r>
              <a:rPr sz="1000" b="1" spc="-25" dirty="0">
                <a:latin typeface="Calibri"/>
                <a:cs typeface="Calibri"/>
              </a:rPr>
              <a:t>//0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libri"/>
              <a:cs typeface="Calibri"/>
            </a:endParaRPr>
          </a:p>
          <a:p>
            <a:pPr marL="956944" marR="826135">
              <a:lnSpc>
                <a:spcPct val="105000"/>
              </a:lnSpc>
            </a:pPr>
            <a:r>
              <a:rPr sz="1000" b="1" spc="-10" dirty="0">
                <a:latin typeface="Calibri"/>
                <a:cs typeface="Calibri"/>
              </a:rPr>
              <a:t>l.unlock(); </a:t>
            </a:r>
            <a:r>
              <a:rPr sz="1000" b="1" spc="10" dirty="0">
                <a:latin typeface="Calibri"/>
                <a:cs typeface="Calibri"/>
              </a:rPr>
              <a:t>System.out.println(l.getHoldCount());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//1</a:t>
            </a:r>
            <a:r>
              <a:rPr sz="1000" b="1" spc="10" dirty="0">
                <a:latin typeface="Calibri"/>
                <a:cs typeface="Calibri"/>
              </a:rPr>
              <a:t> System.out.println(l.isLocked());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956944" marR="925194">
              <a:lnSpc>
                <a:spcPct val="105000"/>
              </a:lnSpc>
            </a:pPr>
            <a:r>
              <a:rPr sz="1000" b="1" spc="-10" dirty="0">
                <a:latin typeface="Calibri"/>
                <a:cs typeface="Calibri"/>
              </a:rPr>
              <a:t>l.unlock(); </a:t>
            </a:r>
            <a:r>
              <a:rPr sz="1000" b="1" spc="10" dirty="0">
                <a:latin typeface="Calibri"/>
                <a:cs typeface="Calibri"/>
              </a:rPr>
              <a:t>System.out.println(l.isLocked());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//false </a:t>
            </a:r>
            <a:r>
              <a:rPr sz="1000" b="1" dirty="0">
                <a:latin typeface="Calibri"/>
                <a:cs typeface="Calibri"/>
              </a:rPr>
              <a:t>System.out.println(l.isFair());</a:t>
            </a:r>
            <a:r>
              <a:rPr sz="1000" b="1" spc="2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//false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7D016-6D0D-03AE-A707-9C8651A2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7756652"/>
            <a:ext cx="5394325" cy="8591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90500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Both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Lines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Simultaneously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Irregular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Output.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Commenting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we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Regular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Output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8344" y="795527"/>
            <a:ext cx="3794760" cy="6233160"/>
          </a:xfrm>
          <a:custGeom>
            <a:avLst/>
            <a:gdLst/>
            <a:ahLst/>
            <a:cxnLst/>
            <a:rect l="l" t="t" r="r" b="b"/>
            <a:pathLst>
              <a:path w="3794760" h="6233159">
                <a:moveTo>
                  <a:pt x="0" y="0"/>
                </a:moveTo>
                <a:lnTo>
                  <a:pt x="0" y="6233160"/>
                </a:lnTo>
                <a:lnTo>
                  <a:pt x="3794759" y="6233160"/>
                </a:lnTo>
                <a:lnTo>
                  <a:pt x="3794759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3180" y="827816"/>
            <a:ext cx="3447415" cy="611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12165">
              <a:lnSpc>
                <a:spcPct val="104000"/>
              </a:lnSpc>
              <a:spcBef>
                <a:spcPts val="9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Display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 marR="104394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ReentrantLock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ReentrantLock(true); </a:t>
            </a: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wish(String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l.lock();</a:t>
            </a:r>
            <a:r>
              <a:rPr sz="1000" dirty="0">
                <a:latin typeface="Wingdings"/>
                <a:cs typeface="Wingdings"/>
              </a:rPr>
              <a:t>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871855" marR="525780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for(int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System.out.println("Good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 marR="812165">
              <a:lnSpc>
                <a:spcPct val="104000"/>
              </a:lnSpc>
              <a:spcBef>
                <a:spcPts val="20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r>
              <a:rPr sz="1000" b="1" spc="-10" dirty="0">
                <a:latin typeface="Calibri"/>
                <a:cs typeface="Calibri"/>
              </a:rPr>
              <a:t> System.out.println(name);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l.unlock();</a:t>
            </a:r>
            <a:r>
              <a:rPr sz="1000" dirty="0">
                <a:latin typeface="Wingdings"/>
                <a:cs typeface="Wingdings"/>
              </a:rPr>
              <a:t>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1662430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Display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d;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871855" marR="106235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MyThread(Display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d,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this.d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d;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this.name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d.wish(name);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Display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Display();</a:t>
            </a:r>
            <a:endParaRPr sz="1000">
              <a:latin typeface="Calibri"/>
              <a:cs typeface="Calibri"/>
            </a:endParaRPr>
          </a:p>
          <a:p>
            <a:pPr marL="871855" marR="5080">
              <a:lnSpc>
                <a:spcPct val="1047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"Dhoni");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"Yuva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Raj");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"ViratKohli"); 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t3.start();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3103" y="1530096"/>
            <a:ext cx="1118870" cy="4937760"/>
          </a:xfrm>
          <a:custGeom>
            <a:avLst/>
            <a:gdLst/>
            <a:ahLst/>
            <a:cxnLst/>
            <a:rect l="l" t="t" r="r" b="b"/>
            <a:pathLst>
              <a:path w="1118870" h="4937760">
                <a:moveTo>
                  <a:pt x="0" y="0"/>
                </a:moveTo>
                <a:lnTo>
                  <a:pt x="0" y="4937759"/>
                </a:lnTo>
                <a:lnTo>
                  <a:pt x="1118616" y="4937759"/>
                </a:lnTo>
                <a:lnTo>
                  <a:pt x="1118616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7940" y="1562384"/>
            <a:ext cx="815975" cy="4832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9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40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70"/>
              </a:lnSpc>
              <a:spcBef>
                <a:spcPts val="35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53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6EB44F-5CBC-B476-766C-8F483DE9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19740-F385-1201-81D2-FBEB5C18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225296"/>
            <a:ext cx="5675630" cy="5166360"/>
          </a:xfrm>
          <a:custGeom>
            <a:avLst/>
            <a:gdLst/>
            <a:ahLst/>
            <a:cxnLst/>
            <a:rect l="l" t="t" r="r" b="b"/>
            <a:pathLst>
              <a:path w="5675630" h="5166360">
                <a:moveTo>
                  <a:pt x="0" y="0"/>
                </a:moveTo>
                <a:lnTo>
                  <a:pt x="0" y="4760976"/>
                </a:lnTo>
                <a:lnTo>
                  <a:pt x="5675376" y="4760976"/>
                </a:lnTo>
                <a:lnTo>
                  <a:pt x="5675376" y="0"/>
                </a:lnTo>
                <a:lnTo>
                  <a:pt x="0" y="0"/>
                </a:lnTo>
                <a:close/>
              </a:path>
              <a:path w="5675630" h="5166360">
                <a:moveTo>
                  <a:pt x="548639" y="4760976"/>
                </a:moveTo>
                <a:lnTo>
                  <a:pt x="548639" y="5166359"/>
                </a:lnTo>
                <a:lnTo>
                  <a:pt x="5202935" y="5166359"/>
                </a:lnTo>
                <a:lnTo>
                  <a:pt x="5202935" y="4760976"/>
                </a:lnTo>
                <a:lnTo>
                  <a:pt x="548639" y="4760976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019" y="837691"/>
            <a:ext cx="5555615" cy="552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Demo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Demonstrate</a:t>
            </a:r>
            <a:r>
              <a:rPr sz="1100" b="1" u="sng" spc="3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tryLock();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100">
              <a:latin typeface="Times New Roman"/>
              <a:cs typeface="Times New Roman"/>
            </a:endParaRPr>
          </a:p>
          <a:p>
            <a:pPr marL="91440" marR="2840990">
              <a:lnSpc>
                <a:spcPct val="105300"/>
              </a:lnSpc>
              <a:spcBef>
                <a:spcPts val="5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staticReentrantLock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</a:t>
            </a:r>
            <a:r>
              <a:rPr sz="1000" b="1" dirty="0">
                <a:latin typeface="Calibri"/>
                <a:cs typeface="Calibri"/>
              </a:rPr>
              <a:t>MyThread(String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super(name);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if(l.tryLock())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 marR="753745" indent="-429895">
              <a:lnSpc>
                <a:spcPct val="104000"/>
              </a:lnSpc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Got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Lock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and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Performing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Safe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112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 marR="3268345">
              <a:lnSpc>
                <a:spcPts val="1270"/>
              </a:lnSpc>
              <a:spcBef>
                <a:spcPts val="35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r>
              <a:rPr sz="1000" b="1" spc="-10" dirty="0">
                <a:latin typeface="Calibri"/>
                <a:cs typeface="Calibri"/>
              </a:rPr>
              <a:t> l.unlock();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2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1440" marR="5080" indent="1289050">
              <a:lnSpc>
                <a:spcPct val="106000"/>
              </a:lnSpc>
            </a:pPr>
            <a:r>
              <a:rPr sz="1000" b="1" spc="10" dirty="0">
                <a:latin typeface="Calibri"/>
                <a:cs typeface="Calibri"/>
              </a:rPr>
              <a:t>System.out.println(Thread.currentThread().getName()+"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Unable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To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Get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Hence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Operations");</a:t>
            </a:r>
            <a:endParaRPr sz="100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args[])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1230" marR="190500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MyThread("First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MyThread("Second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t1.start();</a:t>
            </a:r>
            <a:endParaRPr sz="1000">
              <a:latin typeface="Calibri"/>
              <a:cs typeface="Calibri"/>
            </a:endParaRPr>
          </a:p>
          <a:p>
            <a:pPr marL="951230">
              <a:lnSpc>
                <a:spcPts val="1200"/>
              </a:lnSpc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935"/>
              </a:spcBef>
            </a:pP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Safe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Hence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3411E-6D71-5963-A093-A886FB28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21CCE-22DE-75B5-50E8-8472A9BF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183" y="1130808"/>
            <a:ext cx="5675630" cy="6934200"/>
          </a:xfrm>
          <a:custGeom>
            <a:avLst/>
            <a:gdLst/>
            <a:ahLst/>
            <a:cxnLst/>
            <a:rect l="l" t="t" r="r" b="b"/>
            <a:pathLst>
              <a:path w="5675630" h="6934200">
                <a:moveTo>
                  <a:pt x="0" y="0"/>
                </a:moveTo>
                <a:lnTo>
                  <a:pt x="0" y="5580888"/>
                </a:lnTo>
                <a:lnTo>
                  <a:pt x="5675375" y="5580888"/>
                </a:lnTo>
                <a:lnTo>
                  <a:pt x="5675375" y="0"/>
                </a:lnTo>
                <a:lnTo>
                  <a:pt x="0" y="0"/>
                </a:lnTo>
                <a:close/>
              </a:path>
              <a:path w="5675630" h="6934200">
                <a:moveTo>
                  <a:pt x="1213104" y="5580888"/>
                </a:moveTo>
                <a:lnTo>
                  <a:pt x="1213104" y="6934200"/>
                </a:lnTo>
                <a:lnTo>
                  <a:pt x="4626864" y="6934200"/>
                </a:lnTo>
                <a:lnTo>
                  <a:pt x="4626864" y="5580888"/>
                </a:lnTo>
                <a:lnTo>
                  <a:pt x="1213104" y="5580888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019" y="1166144"/>
            <a:ext cx="5374640" cy="6883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39390">
              <a:lnSpc>
                <a:spcPct val="105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importjava.util.concurrent.TimeUnit; 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 marR="247396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staticReentrantLock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</a:t>
            </a:r>
            <a:r>
              <a:rPr sz="1000" b="1" dirty="0">
                <a:latin typeface="Calibri"/>
                <a:cs typeface="Calibri"/>
              </a:rPr>
              <a:t>MyThread(String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super(name);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 marR="395541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do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161540" marR="5080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if(l.tryLock(1000,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TimeUnit.MILLISECONDS))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SOP(Thread.currentThread().getName()+"-------</a:t>
            </a:r>
            <a:r>
              <a:rPr sz="1000" b="1" spc="2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Lock");</a:t>
            </a:r>
            <a:endParaRPr sz="1000">
              <a:latin typeface="Calibri"/>
              <a:cs typeface="Calibri"/>
            </a:endParaRPr>
          </a:p>
          <a:p>
            <a:pPr marL="12700" marR="4265930">
              <a:lnSpc>
                <a:spcPts val="1270"/>
              </a:lnSpc>
              <a:spcBef>
                <a:spcPts val="30"/>
              </a:spcBef>
            </a:pPr>
            <a:r>
              <a:rPr sz="1000" b="1" spc="-10" dirty="0">
                <a:latin typeface="Calibri"/>
                <a:cs typeface="Calibri"/>
              </a:rPr>
              <a:t>Thread.sleep(5000); l.unlock();</a:t>
            </a:r>
            <a:endParaRPr sz="1000">
              <a:latin typeface="Calibri"/>
              <a:cs typeface="Calibri"/>
            </a:endParaRPr>
          </a:p>
          <a:p>
            <a:pPr marL="12700" marR="1876425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SOP(Thread.currentThread().getName()+"-------</a:t>
            </a:r>
            <a:r>
              <a:rPr sz="1000" b="1" spc="3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Lock"); break;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2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SOP(Thread.currentThread().getName()+"-------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Again");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while(true);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args[])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180657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MyThread("First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spc="10" dirty="0">
                <a:latin typeface="Calibri"/>
                <a:cs typeface="Calibri"/>
              </a:rPr>
              <a:t>MyThread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t2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MyThread("Second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25550">
              <a:lnSpc>
                <a:spcPct val="100000"/>
              </a:lnSpc>
              <a:spcBef>
                <a:spcPts val="1080"/>
              </a:spcBef>
            </a:pP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25550" marR="93091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 </a:t>
            </a: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</a:t>
            </a:r>
            <a:endParaRPr sz="1000">
              <a:latin typeface="Calibri"/>
              <a:cs typeface="Calibri"/>
            </a:endParaRPr>
          </a:p>
          <a:p>
            <a:pPr marL="1225550" marR="93091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 </a:t>
            </a: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</a:t>
            </a:r>
            <a:endParaRPr sz="1000">
              <a:latin typeface="Calibri"/>
              <a:cs typeface="Calibri"/>
            </a:endParaRPr>
          </a:p>
          <a:p>
            <a:pPr marL="1225550" marR="2434590">
              <a:lnSpc>
                <a:spcPts val="127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 </a:t>
            </a: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2555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14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4B318-B4A7-E51C-4070-1AA3EC20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1CA74-0E54-8213-5AD3-8BEDF2C0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82696" y="859536"/>
            <a:ext cx="1210945" cy="2197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1500" b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Pools: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1233933"/>
            <a:ext cx="5253990" cy="20815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28600" marR="271780" indent="-216535">
              <a:lnSpc>
                <a:spcPts val="1300"/>
              </a:lnSpc>
              <a:spcBef>
                <a:spcPts val="18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Creating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Memory Problems.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Overcome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Concept.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Ready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Our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Version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Pools.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Known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Executor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Framework.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ts val="131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follows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spc="10" dirty="0">
                <a:latin typeface="Times New Roman"/>
                <a:cs typeface="Times New Roman"/>
              </a:rPr>
              <a:t>ExecutorService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service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Executors.newFixedThreadPool(3);//Our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Choice</a:t>
            </a:r>
            <a:endParaRPr sz="1100">
              <a:latin typeface="Times New Roman"/>
              <a:cs typeface="Times New Roman"/>
            </a:endParaRPr>
          </a:p>
          <a:p>
            <a:pPr marL="228600" marR="1963420" indent="-216535">
              <a:lnSpc>
                <a:spcPts val="130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Submit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submit(). service.submit(job);</a:t>
            </a:r>
            <a:endParaRPr sz="1100">
              <a:latin typeface="Times New Roman"/>
              <a:cs typeface="Times New Roman"/>
            </a:endParaRPr>
          </a:p>
          <a:p>
            <a:pPr marL="228600" marR="1600835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Shutdown</a:t>
            </a:r>
            <a:r>
              <a:rPr sz="1100" b="1" i="1" dirty="0">
                <a:latin typeface="Times New Roman"/>
                <a:cs typeface="Times New Roman"/>
              </a:rPr>
              <a:t>ExecutiorService</a:t>
            </a:r>
            <a:r>
              <a:rPr sz="1100" b="1" i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shutdown(). service.shutdown();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190" y="3364991"/>
            <a:ext cx="5465445" cy="543179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7155" marR="2976880">
              <a:lnSpc>
                <a:spcPct val="105000"/>
              </a:lnSpc>
              <a:spcBef>
                <a:spcPts val="33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importjava.util.concurrent.ExecutorService; importjava.util.concurrent.Executors; </a:t>
            </a:r>
            <a:r>
              <a:rPr sz="1000" b="1" dirty="0">
                <a:latin typeface="Calibri"/>
                <a:cs typeface="Calibri"/>
              </a:rPr>
              <a:t>classPrintJob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implements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Runnable</a:t>
            </a:r>
            <a:r>
              <a:rPr sz="1000" b="1" spc="1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366839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name; </a:t>
            </a:r>
            <a:r>
              <a:rPr sz="1000" b="1" dirty="0">
                <a:latin typeface="Calibri"/>
                <a:cs typeface="Calibri"/>
              </a:rPr>
              <a:t>PrintJob(String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64579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this.name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73977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SOP(name+"....Job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Thread:"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+Thread.currentThread().getName());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6840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Thread.sleep(10000);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catch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(InterruptedException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SOP(name+"....Job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Thread:"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+Thread.currentThread().getName());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4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ExecutorDemo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2889250" indent="-429895">
              <a:lnSpc>
                <a:spcPct val="104000"/>
              </a:lnSpc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PrintJob[]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jobs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7155" marR="3917315">
              <a:lnSpc>
                <a:spcPct val="1052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newPrintJob("Durga"), newPrintJob("Ravi"), newPrintJob("Nagendra"), newPrintJob("Pavan"), newPrintJob("Bhaskar"), newPrintJob("Varma")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956944" marR="119951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ExecutorService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service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Executors.newFixedThreadPool(3);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(PrintJob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: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jobs)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684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service.submit(job);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service.shutdown();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450216-2D65-88FA-5A96-64A29C6B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FA651-1BD5-4867-22C4-DD6429D0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4132579"/>
            <a:ext cx="5393055" cy="8559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67005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 3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Responsible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6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Jobs.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Single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reused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11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Usually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ThreadPool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Concept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Servers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(Web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Servers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And </a:t>
            </a:r>
            <a:r>
              <a:rPr sz="1100" b="1" dirty="0">
                <a:latin typeface="Times New Roman"/>
                <a:cs typeface="Times New Roman"/>
              </a:rPr>
              <a:t>Application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Servers).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9711" y="5471159"/>
            <a:ext cx="1719580" cy="2228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Callable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Future: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5845555"/>
            <a:ext cx="5395595" cy="1228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won’t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anything.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Result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Execution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</a:t>
            </a:r>
            <a:r>
              <a:rPr sz="1100" b="1" spc="-10" dirty="0">
                <a:latin typeface="Times New Roman"/>
                <a:cs typeface="Times New Roman"/>
              </a:rPr>
              <a:t>Callable.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Interface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Only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public</a:t>
            </a:r>
            <a:r>
              <a:rPr sz="1100" b="1" i="1" spc="5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Object</a:t>
            </a:r>
            <a:r>
              <a:rPr sz="1100" b="1" i="1" spc="8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call()</a:t>
            </a:r>
            <a:r>
              <a:rPr sz="1100" b="1" i="1" spc="9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throws</a:t>
            </a:r>
            <a:r>
              <a:rPr sz="1100" b="1" i="1" spc="7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Exception.</a:t>
            </a:r>
            <a:endParaRPr sz="1100">
              <a:latin typeface="Times New Roman"/>
              <a:cs typeface="Times New Roman"/>
            </a:endParaRPr>
          </a:p>
          <a:p>
            <a:pPr marL="228600" marR="60960" indent="-216535">
              <a:lnSpc>
                <a:spcPts val="1270"/>
              </a:lnSpc>
              <a:spcBef>
                <a:spcPts val="13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Submit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Executor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Type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java.util.concurrent.Future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Future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Retrieve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Result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1951" y="1813560"/>
            <a:ext cx="3179445" cy="204216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7155" marR="114300">
              <a:lnSpc>
                <a:spcPct val="105500"/>
              </a:lnSpc>
              <a:spcBef>
                <a:spcPts val="300"/>
              </a:spcBef>
            </a:pPr>
            <a:r>
              <a:rPr sz="1000" b="1" dirty="0">
                <a:latin typeface="Calibri"/>
                <a:cs typeface="Calibri"/>
              </a:rPr>
              <a:t>Durga....Job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</a:t>
            </a:r>
            <a:r>
              <a:rPr sz="1000" b="1" spc="-10" dirty="0">
                <a:latin typeface="Calibri"/>
                <a:cs typeface="Calibri"/>
              </a:rPr>
              <a:t>1-</a:t>
            </a:r>
            <a:r>
              <a:rPr sz="1000" b="1" dirty="0">
                <a:latin typeface="Calibri"/>
                <a:cs typeface="Calibri"/>
              </a:rPr>
              <a:t>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Ravi....Job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</a:t>
            </a:r>
            <a:r>
              <a:rPr sz="1000" b="1" spc="-10" dirty="0">
                <a:latin typeface="Calibri"/>
                <a:cs typeface="Calibri"/>
              </a:rPr>
              <a:t>1-</a:t>
            </a:r>
            <a:r>
              <a:rPr sz="1000" b="1" dirty="0">
                <a:latin typeface="Calibri"/>
                <a:cs typeface="Calibri"/>
              </a:rPr>
              <a:t>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Nagendra....Job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Ravi....Job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Pavan....Job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Durga....Job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Bhaskar....Job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Nagendra....Job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Varma....Job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Pavan....Job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Bhaskar....Job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Varma....Job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0879" y="1560575"/>
            <a:ext cx="585470" cy="25336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15"/>
              </a:spcBef>
            </a:pPr>
            <a:r>
              <a:rPr sz="1000" b="1" spc="-10" dirty="0">
                <a:latin typeface="Calibri"/>
                <a:cs typeface="Calibri"/>
              </a:rPr>
              <a:t>Output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719ADB-395B-CA56-4313-BF560088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11BEFA-D5D6-C7C9-1E91-841B4AD0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2060" y="1071372"/>
          <a:ext cx="4599304" cy="588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  <a:spcBef>
                          <a:spcPts val="39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importjava.util.concurrent.Callable;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importjava.util.concurrent.ExecutorService;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importjava.util.concurrent.Executors;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9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importjava.util.concurrent.Future;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80"/>
                        </a:lnSpc>
                        <a:spcBef>
                          <a:spcPts val="61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classMyCallable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implements</a:t>
                      </a:r>
                      <a:r>
                        <a:rPr sz="10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Callable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intnum;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MyCallable(intnum)</a:t>
                      </a:r>
                      <a:r>
                        <a:rPr sz="1000" b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this.num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num;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0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call()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throws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11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0;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i&lt;num;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1386840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sum+i;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sum;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7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classCallableFutureDemo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args[])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throws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MyCallable[]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jobs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newMyCallable(10),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newMyCallable(20),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newMyCallable(30),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newMyCallable(40),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newMyCallable(50),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newMyCallable(60)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R="876300" algn="ctr">
                        <a:lnSpc>
                          <a:spcPts val="117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};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ExecutorService</a:t>
                      </a:r>
                      <a:r>
                        <a:rPr sz="10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Executors.newFixedThreadPool(3);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017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92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for(MyCallable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jobs)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09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621665" marR="1104900">
                        <a:lnSpc>
                          <a:spcPct val="104000"/>
                        </a:lnSpc>
                        <a:spcBef>
                          <a:spcPts val="17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service.submit(job); System.out.println(f.get());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service.shutdown();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80"/>
                        </a:lnSpc>
                        <a:spcBef>
                          <a:spcPts val="3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45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190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435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780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1225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07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90"/>
                        </a:lnSpc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1770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602A8-50A2-5A5F-F17B-1F87AEA2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7677A-0444-8450-CD7B-4CB02740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1002284"/>
            <a:ext cx="5184140" cy="2975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Constructors: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70180" indent="-157480">
              <a:lnSpc>
                <a:spcPct val="100000"/>
              </a:lnSpc>
              <a:buAutoNum type="arabicParenR"/>
              <a:tabLst>
                <a:tab pos="17018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ThreadGroup(String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gname);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lang="en-IN"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441959" marR="255904" lvl="1" indent="-213360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Currently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Running Thread.</a:t>
            </a:r>
            <a:endParaRPr sz="1100" dirty="0">
              <a:latin typeface="Times New Roman"/>
              <a:cs typeface="Times New Roman"/>
            </a:endParaRPr>
          </a:p>
          <a:p>
            <a:pPr marL="170180" indent="-157480">
              <a:lnSpc>
                <a:spcPct val="100000"/>
              </a:lnSpc>
              <a:spcBef>
                <a:spcPts val="1240"/>
              </a:spcBef>
              <a:buAutoNum type="arabicParenR"/>
              <a:tabLst>
                <a:tab pos="17018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ThreadGroup(</a:t>
            </a:r>
            <a:r>
              <a:rPr sz="1100" b="1" dirty="0" err="1">
                <a:latin typeface="Times New Roman"/>
                <a:cs typeface="Times New Roman"/>
              </a:rPr>
              <a:t>ThreadGroup</a:t>
            </a:r>
            <a:r>
              <a:rPr lang="en-IN"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</a:t>
            </a:r>
            <a:r>
              <a:rPr lang="en-IN" sz="1100" b="1" dirty="0" err="1">
                <a:latin typeface="Times New Roman"/>
                <a:cs typeface="Times New Roman"/>
              </a:rPr>
              <a:t>arent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lang="en-IN" sz="1100" b="1" dirty="0" err="1">
                <a:latin typeface="Times New Roman"/>
                <a:cs typeface="Times New Roman"/>
              </a:rPr>
              <a:t>roup</a:t>
            </a:r>
            <a:r>
              <a:rPr sz="1100" b="1" dirty="0">
                <a:latin typeface="Times New Roman"/>
                <a:cs typeface="Times New Roman"/>
              </a:rPr>
              <a:t>,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String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gname);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specified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endParaRPr sz="1100" dirty="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belongs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Group.</a:t>
            </a:r>
            <a:endParaRPr sz="1100" dirty="0">
              <a:latin typeface="Times New Roman"/>
              <a:cs typeface="Times New Roman"/>
            </a:endParaRPr>
          </a:p>
          <a:p>
            <a:pPr marL="228600" marR="257810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System</a:t>
            </a:r>
            <a:r>
              <a:rPr sz="1100" b="1" i="1" spc="7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Group</a:t>
            </a:r>
            <a:r>
              <a:rPr sz="1100" b="1" i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either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OR </a:t>
            </a:r>
            <a:r>
              <a:rPr sz="1100" b="1" dirty="0">
                <a:latin typeface="Times New Roman"/>
                <a:cs typeface="Times New Roman"/>
              </a:rPr>
              <a:t>Indirectly.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Root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ThreadGroup’s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Java.</a:t>
            </a:r>
            <a:endParaRPr sz="1100" dirty="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10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Represents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Level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Like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ReferenceHandler, </a:t>
            </a:r>
            <a:r>
              <a:rPr sz="1100" b="1" dirty="0">
                <a:latin typeface="Times New Roman"/>
                <a:cs typeface="Times New Roman"/>
              </a:rPr>
              <a:t>SignalDispatcher,</a:t>
            </a:r>
            <a:r>
              <a:rPr sz="1100" b="1" spc="1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Finalizer,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AttachListener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Etc.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7967" y="4727447"/>
            <a:ext cx="5687695" cy="3054350"/>
          </a:xfrm>
          <a:custGeom>
            <a:avLst/>
            <a:gdLst/>
            <a:ahLst/>
            <a:cxnLst/>
            <a:rect l="l" t="t" r="r" b="b"/>
            <a:pathLst>
              <a:path w="5687695" h="3054350">
                <a:moveTo>
                  <a:pt x="0" y="0"/>
                </a:moveTo>
                <a:lnTo>
                  <a:pt x="0" y="3054096"/>
                </a:lnTo>
                <a:lnTo>
                  <a:pt x="5687567" y="3054096"/>
                </a:lnTo>
                <a:lnTo>
                  <a:pt x="5687567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392" y="4840223"/>
            <a:ext cx="66167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39"/>
              </a:spcBef>
            </a:pPr>
            <a:r>
              <a:rPr sz="1000" b="1" spc="-10" dirty="0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167" y="5550408"/>
            <a:ext cx="56134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90"/>
              </a:spcBef>
            </a:pPr>
            <a:r>
              <a:rPr sz="1000" b="1" spc="-20" dirty="0">
                <a:latin typeface="Calibri"/>
                <a:cs typeface="Calibri"/>
              </a:rPr>
              <a:t>Main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8855" y="5550408"/>
            <a:ext cx="97536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spc="-10" dirty="0">
                <a:latin typeface="Calibri"/>
                <a:cs typeface="Calibri"/>
              </a:rPr>
              <a:t>ThreadGroup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67556" y="5539740"/>
          <a:ext cx="2733674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10" dirty="0">
                          <a:latin typeface="Trebuchet MS"/>
                          <a:cs typeface="Trebuchet MS"/>
                        </a:rPr>
                        <a:t>ReferenceHandler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10" dirty="0">
                          <a:latin typeface="Trebuchet MS"/>
                          <a:cs typeface="Trebuchet MS"/>
                        </a:rPr>
                        <a:t>SignalDispatcher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44167" y="6653783"/>
            <a:ext cx="628015" cy="60706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8265" marR="149860">
              <a:lnSpc>
                <a:spcPct val="106000"/>
              </a:lnSpc>
              <a:spcBef>
                <a:spcPts val="345"/>
              </a:spcBef>
            </a:pPr>
            <a:r>
              <a:rPr sz="1000" b="1" spc="-20" dirty="0">
                <a:latin typeface="Calibri"/>
                <a:cs typeface="Calibri"/>
              </a:rPr>
              <a:t>Main </a:t>
            </a:r>
            <a:r>
              <a:rPr sz="1000" b="1" spc="-10" dirty="0">
                <a:latin typeface="Calibri"/>
                <a:cs typeface="Calibri"/>
              </a:rPr>
              <a:t>Thread Class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255" y="6653783"/>
            <a:ext cx="719455" cy="45720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 marR="135890">
              <a:lnSpc>
                <a:spcPct val="108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Child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783" y="6653783"/>
            <a:ext cx="719455" cy="45720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980" marR="135890">
              <a:lnSpc>
                <a:spcPct val="108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Child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3215" y="6653783"/>
            <a:ext cx="1213485" cy="27432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40"/>
              </a:spcBef>
            </a:pPr>
            <a:r>
              <a:rPr sz="1000" b="1" spc="-10" dirty="0">
                <a:latin typeface="Calibri"/>
                <a:cs typeface="Calibri"/>
              </a:rPr>
              <a:t>SubThreadGroup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75816" y="5120640"/>
            <a:ext cx="4551045" cy="1533525"/>
          </a:xfrm>
          <a:custGeom>
            <a:avLst/>
            <a:gdLst/>
            <a:ahLst/>
            <a:cxnLst/>
            <a:rect l="l" t="t" r="r" b="b"/>
            <a:pathLst>
              <a:path w="4551045" h="1533525">
                <a:moveTo>
                  <a:pt x="0" y="710184"/>
                </a:moveTo>
                <a:lnTo>
                  <a:pt x="15240" y="1533144"/>
                </a:lnTo>
              </a:path>
              <a:path w="4551045" h="1533525">
                <a:moveTo>
                  <a:pt x="0" y="710184"/>
                </a:moveTo>
                <a:lnTo>
                  <a:pt x="865632" y="1533144"/>
                </a:lnTo>
              </a:path>
              <a:path w="4551045" h="1533525">
                <a:moveTo>
                  <a:pt x="0" y="710184"/>
                </a:moveTo>
                <a:lnTo>
                  <a:pt x="1694688" y="1533144"/>
                </a:lnTo>
              </a:path>
              <a:path w="4551045" h="1533525">
                <a:moveTo>
                  <a:pt x="15240" y="710184"/>
                </a:moveTo>
                <a:lnTo>
                  <a:pt x="2712720" y="1533144"/>
                </a:lnTo>
              </a:path>
              <a:path w="4551045" h="1533525">
                <a:moveTo>
                  <a:pt x="1935480" y="0"/>
                </a:moveTo>
                <a:lnTo>
                  <a:pt x="0" y="429768"/>
                </a:lnTo>
              </a:path>
              <a:path w="4551045" h="1533525">
                <a:moveTo>
                  <a:pt x="1883664" y="0"/>
                </a:moveTo>
                <a:lnTo>
                  <a:pt x="1950720" y="429768"/>
                </a:lnTo>
              </a:path>
              <a:path w="4551045" h="1533525">
                <a:moveTo>
                  <a:pt x="1883664" y="0"/>
                </a:moveTo>
                <a:lnTo>
                  <a:pt x="3163824" y="429768"/>
                </a:lnTo>
              </a:path>
              <a:path w="4551045" h="1533525">
                <a:moveTo>
                  <a:pt x="1883664" y="0"/>
                </a:moveTo>
                <a:lnTo>
                  <a:pt x="4550664" y="42976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04691" y="7472456"/>
            <a:ext cx="15214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3320" y="6928104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411479" y="0"/>
                </a:moveTo>
                <a:lnTo>
                  <a:pt x="0" y="573024"/>
                </a:lnTo>
              </a:path>
              <a:path w="1143000" h="588645">
                <a:moveTo>
                  <a:pt x="411479" y="0"/>
                </a:moveTo>
                <a:lnTo>
                  <a:pt x="585215" y="573024"/>
                </a:lnTo>
              </a:path>
              <a:path w="1143000" h="588645">
                <a:moveTo>
                  <a:pt x="411479" y="0"/>
                </a:moveTo>
                <a:lnTo>
                  <a:pt x="1143000" y="588264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99892" y="6055137"/>
            <a:ext cx="5124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2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26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t3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0503" y="5830823"/>
            <a:ext cx="433070" cy="271780"/>
          </a:xfrm>
          <a:custGeom>
            <a:avLst/>
            <a:gdLst/>
            <a:ahLst/>
            <a:cxnLst/>
            <a:rect l="l" t="t" r="r" b="b"/>
            <a:pathLst>
              <a:path w="433070" h="271779">
                <a:moveTo>
                  <a:pt x="185928" y="0"/>
                </a:moveTo>
                <a:lnTo>
                  <a:pt x="0" y="271272"/>
                </a:lnTo>
              </a:path>
              <a:path w="433070" h="271779">
                <a:moveTo>
                  <a:pt x="161544" y="0"/>
                </a:moveTo>
                <a:lnTo>
                  <a:pt x="240792" y="271272"/>
                </a:lnTo>
              </a:path>
              <a:path w="433070" h="271779">
                <a:moveTo>
                  <a:pt x="185928" y="0"/>
                </a:moveTo>
                <a:lnTo>
                  <a:pt x="432816" y="271272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79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8B0F15-4B54-C121-C6A7-CC134E88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463BE7-4635-B299-A572-A2C87430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6081" y="2219569"/>
            <a:ext cx="5377815" cy="6619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Tasking?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ThreadingAnd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Application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Areas?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Threading?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spcBef>
                <a:spcPts val="5"/>
              </a:spcBef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Compared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C++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Respect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Multi 	Threading?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Ways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478155" indent="-215265">
              <a:lnSpc>
                <a:spcPts val="1300"/>
              </a:lnSpc>
              <a:spcBef>
                <a:spcPts val="5"/>
              </a:spcBef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Among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Extending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Implementing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Approach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	</a:t>
            </a:r>
            <a:r>
              <a:rPr sz="1100" b="1" spc="-10" dirty="0">
                <a:latin typeface="Times New Roman"/>
                <a:cs typeface="Times New Roman"/>
              </a:rPr>
              <a:t>Recommended?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t.start()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t.run()?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Scheduler?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run()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Overloading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start()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Life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Cycle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Importance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start()?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39370" indent="-215265">
              <a:lnSpc>
                <a:spcPts val="1300"/>
              </a:lnSpc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Restart 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Again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What 	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Constructors?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Name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Priorities?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Priority?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56916" y="1296924"/>
            <a:ext cx="1503045" cy="798830"/>
            <a:chOff x="2756916" y="1296924"/>
            <a:chExt cx="1503045" cy="798830"/>
          </a:xfrm>
        </p:grpSpPr>
        <p:sp>
          <p:nvSpPr>
            <p:cNvPr id="8" name="object 8"/>
            <p:cNvSpPr/>
            <p:nvPr/>
          </p:nvSpPr>
          <p:spPr>
            <a:xfrm>
              <a:off x="2761487" y="1990343"/>
              <a:ext cx="1493520" cy="100965"/>
            </a:xfrm>
            <a:custGeom>
              <a:avLst/>
              <a:gdLst/>
              <a:ahLst/>
              <a:cxnLst/>
              <a:rect l="l" t="t" r="r" b="b"/>
              <a:pathLst>
                <a:path w="1493520" h="100964">
                  <a:moveTo>
                    <a:pt x="1392936" y="0"/>
                  </a:moveTo>
                  <a:lnTo>
                    <a:pt x="97536" y="0"/>
                  </a:lnTo>
                  <a:lnTo>
                    <a:pt x="0" y="100583"/>
                  </a:lnTo>
                  <a:lnTo>
                    <a:pt x="1493520" y="100583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4423" y="1301495"/>
              <a:ext cx="100965" cy="789940"/>
            </a:xfrm>
            <a:custGeom>
              <a:avLst/>
              <a:gdLst/>
              <a:ahLst/>
              <a:cxnLst/>
              <a:rect l="l" t="t" r="r" b="b"/>
              <a:pathLst>
                <a:path w="100964" h="789939">
                  <a:moveTo>
                    <a:pt x="100584" y="0"/>
                  </a:moveTo>
                  <a:lnTo>
                    <a:pt x="0" y="100583"/>
                  </a:lnTo>
                  <a:lnTo>
                    <a:pt x="0" y="688848"/>
                  </a:lnTo>
                  <a:lnTo>
                    <a:pt x="100584" y="789431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1487" y="1301495"/>
              <a:ext cx="1493520" cy="789940"/>
            </a:xfrm>
            <a:custGeom>
              <a:avLst/>
              <a:gdLst/>
              <a:ahLst/>
              <a:cxnLst/>
              <a:rect l="l" t="t" r="r" b="b"/>
              <a:pathLst>
                <a:path w="1493520" h="789939">
                  <a:moveTo>
                    <a:pt x="0" y="0"/>
                  </a:moveTo>
                  <a:lnTo>
                    <a:pt x="0" y="789431"/>
                  </a:lnTo>
                  <a:lnTo>
                    <a:pt x="1493520" y="789431"/>
                  </a:lnTo>
                  <a:lnTo>
                    <a:pt x="1493520" y="0"/>
                  </a:lnTo>
                  <a:lnTo>
                    <a:pt x="0" y="0"/>
                  </a:lnTo>
                  <a:close/>
                </a:path>
                <a:path w="1493520" h="789939">
                  <a:moveTo>
                    <a:pt x="0" y="0"/>
                  </a:moveTo>
                  <a:lnTo>
                    <a:pt x="97536" y="100583"/>
                  </a:lnTo>
                </a:path>
                <a:path w="1493520" h="789939">
                  <a:moveTo>
                    <a:pt x="0" y="789431"/>
                  </a:moveTo>
                  <a:lnTo>
                    <a:pt x="97536" y="688848"/>
                  </a:lnTo>
                </a:path>
                <a:path w="1493520" h="789939">
                  <a:moveTo>
                    <a:pt x="1493520" y="789431"/>
                  </a:moveTo>
                  <a:lnTo>
                    <a:pt x="1392936" y="688848"/>
                  </a:lnTo>
                </a:path>
                <a:path w="1493520" h="789939">
                  <a:moveTo>
                    <a:pt x="1493520" y="0"/>
                  </a:moveTo>
                  <a:lnTo>
                    <a:pt x="1392936" y="100583"/>
                  </a:lnTo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59023" y="1402080"/>
            <a:ext cx="1295400" cy="588645"/>
          </a:xfrm>
          <a:prstGeom prst="rect">
            <a:avLst/>
          </a:prstGeom>
          <a:ln w="9142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55"/>
              </a:spcBef>
            </a:pPr>
            <a:r>
              <a:rPr sz="3350" b="1" spc="-10" dirty="0">
                <a:latin typeface="Calibri"/>
                <a:cs typeface="Calibri"/>
              </a:rPr>
              <a:t>FAQ’S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 dirty="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 dirty="0">
              <a:latin typeface="Microsoft New Tai Lue"/>
              <a:cs typeface="Microsoft New Tai Lu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BAD55-4FEE-71FF-ACB3-6AAC71F5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9" y="9812412"/>
            <a:ext cx="5867400" cy="368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B632F-51D0-D4C1-2FA7-1A91A98C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A6791D-0381-6542-648D-DDBF5D58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1002284"/>
            <a:ext cx="5308600" cy="7942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 100,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52705" indent="-215265">
              <a:lnSpc>
                <a:spcPct val="1000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Different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Chance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First 	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12065" indent="-215265">
              <a:lnSpc>
                <a:spcPts val="127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 Will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Chance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	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 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Prevent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yield()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Purpose?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Overloaded?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sleep()?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Word?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Disadvantages?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Level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114300" indent="-215265">
              <a:lnSpc>
                <a:spcPct val="982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While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Executing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 	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Remaining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 	</a:t>
            </a:r>
            <a:r>
              <a:rPr sz="1100" b="1" dirty="0">
                <a:latin typeface="Times New Roman"/>
                <a:cs typeface="Times New Roman"/>
              </a:rPr>
              <a:t>Simultaneously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Static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Advantages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Statement?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Communicate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Other?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notify(),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notifyAll()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notifyAll()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 	Class?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wait()?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Notification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Enter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State?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notifyAll()?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5A272-755D-5078-45CC-BDC4A6F4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C66-1F3A-5D00-5C32-6D8F50D1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405755" cy="448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notifyAll()?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Notification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Chance?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Another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Deadlock?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Resolve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Situation?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Keyword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Causes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Situation?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Stop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Explicitly?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suspend()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resume()?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Starvation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Starvation?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Race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Condition?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Example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329" marR="490220" indent="-215265">
              <a:lnSpc>
                <a:spcPts val="1300"/>
              </a:lnSpc>
              <a:spcBef>
                <a:spcPts val="5"/>
              </a:spcBef>
              <a:buAutoNum type="arabicParenR" startAt="42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Check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Nature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Change 	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Nature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Non-</a:t>
            </a:r>
            <a:r>
              <a:rPr sz="1100" b="1" spc="-10" dirty="0">
                <a:latin typeface="Times New Roman"/>
                <a:cs typeface="Times New Roman"/>
              </a:rPr>
              <a:t>Daemon?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ThreadLocal?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9BC4B-C15B-8956-E635-2D223520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FF88D-E277-D876-03DD-AF130C22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6272277"/>
            <a:ext cx="5384165" cy="2065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</a:t>
            </a:r>
            <a:r>
              <a:rPr sz="1100" b="1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Class: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String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getName();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Name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getMaxPriority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Clr>
                <a:srgbClr val="FF0000"/>
              </a:buClr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setMaxPriority();</a:t>
            </a:r>
            <a:endParaRPr sz="1100" dirty="0">
              <a:latin typeface="Times New Roman"/>
              <a:cs typeface="Times New Roman"/>
            </a:endParaRPr>
          </a:p>
          <a:p>
            <a:pPr marL="658495" lvl="1" indent="-216535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658495" lvl="1" indent="-216535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10.</a:t>
            </a:r>
            <a:endParaRPr sz="1100" dirty="0">
              <a:latin typeface="Times New Roman"/>
              <a:cs typeface="Times New Roman"/>
            </a:endParaRPr>
          </a:p>
          <a:p>
            <a:pPr marL="658495" marR="5080" lvl="1" indent="-216535">
              <a:lnSpc>
                <a:spcPts val="1270"/>
              </a:lnSpc>
              <a:spcBef>
                <a:spcPts val="155"/>
              </a:spcBef>
              <a:buClr>
                <a:srgbClr val="FF0000"/>
              </a:buClr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Higher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effected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MaxPriority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Applicable.</a:t>
            </a:r>
            <a:endParaRPr sz="11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9012" y="946404"/>
          <a:ext cx="5426074" cy="171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205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classThreadGroupDemo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186055">
                        <a:lnSpc>
                          <a:spcPct val="10530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System.out.println(Thread.currentThread().getThreadGroup().getName());</a:t>
                      </a:r>
                      <a:r>
                        <a:rPr sz="1000" b="1" spc="5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System.out.println(Thread.currentThread().getThreadGroup().getParent().getName());</a:t>
                      </a:r>
                      <a:r>
                        <a:rPr sz="1000" b="1" spc="5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ThreadGrouppg</a:t>
                      </a:r>
                      <a:r>
                        <a:rPr sz="10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ThreadGroup("Parent</a:t>
                      </a:r>
                      <a:r>
                        <a:rPr sz="10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Group"); System.out.println(pg.getParent().getName());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marL="527050" marR="876935">
                        <a:lnSpc>
                          <a:spcPts val="1270"/>
                        </a:lnSpc>
                        <a:spcBef>
                          <a:spcPts val="1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ThreadGroup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cg</a:t>
                      </a:r>
                      <a:r>
                        <a:rPr sz="10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ThreadGroup(pg,</a:t>
                      </a:r>
                      <a:r>
                        <a:rPr sz="10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"Child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Group"); System.out.println(cg.getParent().getName());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ts val="1195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464184">
                        <a:lnSpc>
                          <a:spcPct val="105000"/>
                        </a:lnSpc>
                        <a:spcBef>
                          <a:spcPts val="330"/>
                        </a:spcBef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main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92551" y="3657600"/>
            <a:ext cx="518159" cy="28384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spc="-20" dirty="0">
                <a:latin typeface="Calibri"/>
                <a:cs typeface="Calibri"/>
              </a:rPr>
              <a:t>Main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384" y="3194304"/>
            <a:ext cx="591820" cy="28702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90"/>
              </a:spcBef>
            </a:pPr>
            <a:r>
              <a:rPr sz="1000" b="1" spc="-10" dirty="0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4384" y="4224528"/>
            <a:ext cx="1018540" cy="777240"/>
          </a:xfrm>
          <a:custGeom>
            <a:avLst/>
            <a:gdLst/>
            <a:ahLst/>
            <a:cxnLst/>
            <a:rect l="l" t="t" r="r" b="b"/>
            <a:pathLst>
              <a:path w="1018539" h="777239">
                <a:moveTo>
                  <a:pt x="0" y="0"/>
                </a:moveTo>
                <a:lnTo>
                  <a:pt x="0" y="283463"/>
                </a:lnTo>
                <a:lnTo>
                  <a:pt x="1018031" y="283463"/>
                </a:lnTo>
                <a:lnTo>
                  <a:pt x="1018031" y="0"/>
                </a:lnTo>
                <a:lnTo>
                  <a:pt x="0" y="0"/>
                </a:lnTo>
                <a:close/>
              </a:path>
              <a:path w="1018539" h="777239">
                <a:moveTo>
                  <a:pt x="67055" y="490727"/>
                </a:moveTo>
                <a:lnTo>
                  <a:pt x="67055" y="777239"/>
                </a:lnTo>
                <a:lnTo>
                  <a:pt x="929639" y="777239"/>
                </a:lnTo>
                <a:lnTo>
                  <a:pt x="929639" y="490727"/>
                </a:lnTo>
                <a:lnTo>
                  <a:pt x="67055" y="490727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5392" y="2983992"/>
            <a:ext cx="2341245" cy="219773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000">
              <a:latin typeface="Times New Roman"/>
              <a:cs typeface="Times New Roman"/>
            </a:endParaRPr>
          </a:p>
          <a:p>
            <a:pPr marL="1243330" marR="418465" indent="-64135">
              <a:lnSpc>
                <a:spcPct val="324000"/>
              </a:lnSpc>
            </a:pPr>
            <a:r>
              <a:rPr sz="1000" b="1" dirty="0">
                <a:latin typeface="Calibri"/>
                <a:cs typeface="Calibri"/>
              </a:rPr>
              <a:t>Parent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 </a:t>
            </a: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0711" y="3480815"/>
            <a:ext cx="424180" cy="177165"/>
          </a:xfrm>
          <a:custGeom>
            <a:avLst/>
            <a:gdLst/>
            <a:ahLst/>
            <a:cxnLst/>
            <a:rect l="l" t="t" r="r" b="b"/>
            <a:pathLst>
              <a:path w="424179" h="177164">
                <a:moveTo>
                  <a:pt x="0" y="176783"/>
                </a:moveTo>
                <a:lnTo>
                  <a:pt x="423672" y="0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0711" y="3941064"/>
            <a:ext cx="917575" cy="774700"/>
          </a:xfrm>
          <a:custGeom>
            <a:avLst/>
            <a:gdLst/>
            <a:ahLst/>
            <a:cxnLst/>
            <a:rect l="l" t="t" r="r" b="b"/>
            <a:pathLst>
              <a:path w="917575" h="774700">
                <a:moveTo>
                  <a:pt x="0" y="0"/>
                </a:moveTo>
                <a:lnTo>
                  <a:pt x="423672" y="283463"/>
                </a:lnTo>
              </a:path>
              <a:path w="917575" h="774700">
                <a:moveTo>
                  <a:pt x="917448" y="566927"/>
                </a:moveTo>
                <a:lnTo>
                  <a:pt x="917448" y="774191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83165E-1C50-DCD1-4F60-19506B2D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5F2570-6E53-D062-6E0A-AC3E4FC9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4132579"/>
            <a:ext cx="5340985" cy="37247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getParent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list():</a:t>
            </a:r>
            <a:r>
              <a:rPr sz="11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Prints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Information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Console.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activeCount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329" marR="24130" indent="-215265">
              <a:lnSpc>
                <a:spcPts val="1270"/>
              </a:lnSpc>
              <a:buAutoNum type="arabicParenR" startAt="4"/>
              <a:tabLst>
                <a:tab pos="228600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activeGroupCount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the 	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227329" marR="5080" indent="-215265">
              <a:lnSpc>
                <a:spcPct val="100000"/>
              </a:lnSpc>
              <a:spcBef>
                <a:spcPts val="1240"/>
              </a:spcBef>
              <a:buAutoNum type="arabicParenR" startAt="4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enumerate(Thread[]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t):</a:t>
            </a:r>
            <a:r>
              <a:rPr sz="11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Copy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provided 	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Array.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SubThreadGroup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Considered.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329" marR="371475" indent="-215265">
              <a:lnSpc>
                <a:spcPts val="1270"/>
              </a:lnSpc>
              <a:buAutoNum type="arabicParenR" startAt="4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enumerate(ThreadGroup[]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g):</a:t>
            </a:r>
            <a:r>
              <a:rPr sz="11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Copy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SubThreadGroups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into 	</a:t>
            </a:r>
            <a:r>
              <a:rPr sz="1100" b="1" spc="-10" dirty="0">
                <a:latin typeface="Times New Roman"/>
                <a:cs typeface="Times New Roman"/>
              </a:rPr>
              <a:t>ThreadGroupArray.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 startAt="4"/>
              <a:tabLst>
                <a:tab pos="227965" algn="l"/>
              </a:tabLst>
            </a:pPr>
            <a:r>
              <a:rPr lang="en-IN"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isDaemon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setDaemon(boolean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b):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interrupt():</a:t>
            </a:r>
            <a:r>
              <a:rPr sz="11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destroy():</a:t>
            </a:r>
            <a:r>
              <a:rPr sz="11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Destroy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SubThreadGroups.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183" y="972311"/>
            <a:ext cx="3477895" cy="205168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175260" indent="-429895">
              <a:lnSpc>
                <a:spcPct val="1045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g1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ThreadGroup("tg");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-10" dirty="0">
                <a:latin typeface="Calibri"/>
                <a:cs typeface="Calibri"/>
              </a:rPr>
              <a:t>g1.setMaxPriority(3);</a:t>
            </a:r>
            <a:endParaRPr sz="1000">
              <a:latin typeface="Calibri"/>
              <a:cs typeface="Calibri"/>
            </a:endParaRPr>
          </a:p>
          <a:p>
            <a:pPr marL="956944" marR="31305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System.out.println(t1.getPriority());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45"/>
              </a:spcBef>
            </a:pPr>
            <a:r>
              <a:rPr sz="1000" b="1" spc="10" dirty="0">
                <a:latin typeface="Calibri"/>
                <a:cs typeface="Calibri"/>
              </a:rPr>
              <a:t>System.out.println(t2.getPriority());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System.out.println(t3.getPriority());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4B193-7A12-2809-4E65-BB9A048C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8C2084-2CE1-E3D9-F027-BB0164D4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9616" y="1347216"/>
            <a:ext cx="4380230" cy="6568440"/>
          </a:xfrm>
          <a:custGeom>
            <a:avLst/>
            <a:gdLst/>
            <a:ahLst/>
            <a:cxnLst/>
            <a:rect l="l" t="t" r="r" b="b"/>
            <a:pathLst>
              <a:path w="4380230" h="6568440">
                <a:moveTo>
                  <a:pt x="0" y="0"/>
                </a:moveTo>
                <a:lnTo>
                  <a:pt x="0" y="4669535"/>
                </a:lnTo>
                <a:lnTo>
                  <a:pt x="4379976" y="4669535"/>
                </a:lnTo>
                <a:lnTo>
                  <a:pt x="4379976" y="0"/>
                </a:lnTo>
                <a:lnTo>
                  <a:pt x="0" y="0"/>
                </a:lnTo>
                <a:close/>
              </a:path>
              <a:path w="4380230" h="6568440">
                <a:moveTo>
                  <a:pt x="487679" y="4669535"/>
                </a:moveTo>
                <a:lnTo>
                  <a:pt x="487679" y="6568439"/>
                </a:lnTo>
                <a:lnTo>
                  <a:pt x="3861816" y="6568439"/>
                </a:lnTo>
                <a:lnTo>
                  <a:pt x="3861816" y="4669535"/>
                </a:lnTo>
                <a:lnTo>
                  <a:pt x="487679" y="4669535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4452" y="1379504"/>
            <a:ext cx="4104640" cy="64566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1959" marR="1402080" indent="-429895">
              <a:lnSpc>
                <a:spcPct val="106000"/>
              </a:lnSpc>
              <a:spcBef>
                <a:spcPts val="65"/>
              </a:spcBef>
            </a:pP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MyThread(ThreadGroup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g,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String name)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super(g,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1717039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System.out.println("Child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catch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(InterruptedException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5080" indent="-429895">
              <a:lnSpc>
                <a:spcPts val="1270"/>
              </a:lnSpc>
              <a:spcBef>
                <a:spcPts val="35"/>
              </a:spcBef>
            </a:pPr>
            <a:r>
              <a:rPr sz="1000" b="1" spc="10" dirty="0">
                <a:latin typeface="Calibri"/>
                <a:cs typeface="Calibri"/>
              </a:rPr>
              <a:t>public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static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void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main(String[] args)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throws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InterruptedException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ThreadGrouppg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ThreadGroup("Parent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Group");</a:t>
            </a:r>
            <a:endParaRPr sz="1000">
              <a:latin typeface="Calibri"/>
              <a:cs typeface="Calibri"/>
            </a:endParaRPr>
          </a:p>
          <a:p>
            <a:pPr marL="871855" marR="164465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ThreadGroup(pg,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MyThread(pg,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</a:t>
            </a:r>
            <a:endParaRPr sz="1000">
              <a:latin typeface="Calibri"/>
              <a:cs typeface="Calibri"/>
            </a:endParaRPr>
          </a:p>
          <a:p>
            <a:pPr marL="871855" marR="365760">
              <a:lnSpc>
                <a:spcPts val="127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MyThread(pg,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-10" dirty="0">
                <a:latin typeface="Calibri"/>
                <a:cs typeface="Calibri"/>
              </a:rPr>
              <a:t>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ts val="1195"/>
              </a:lnSpc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871855" marR="848360">
              <a:lnSpc>
                <a:spcPct val="1050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System.out.println(pg.activeCount()); System.out.println(pg.activeGroupCount()); pg.list();</a:t>
            </a:r>
            <a:endParaRPr sz="1000">
              <a:latin typeface="Calibri"/>
              <a:cs typeface="Calibri"/>
            </a:endParaRPr>
          </a:p>
          <a:p>
            <a:pPr marL="871855" marR="1189355">
              <a:lnSpc>
                <a:spcPct val="104000"/>
              </a:lnSpc>
              <a:spcBef>
                <a:spcPts val="25"/>
              </a:spcBef>
            </a:pPr>
            <a:r>
              <a:rPr sz="1000" b="1" spc="-10" dirty="0">
                <a:latin typeface="Calibri"/>
                <a:cs typeface="Calibri"/>
              </a:rPr>
              <a:t>Thread.sleep(5000); System.out.println(pg.activeCount()); pg.list();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0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</a:pP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499745" marR="539750">
              <a:lnSpc>
                <a:spcPct val="104000"/>
              </a:lnSpc>
              <a:spcBef>
                <a:spcPts val="20"/>
              </a:spcBef>
            </a:pPr>
            <a:r>
              <a:rPr sz="1000" b="1" spc="10" dirty="0">
                <a:latin typeface="Calibri"/>
                <a:cs typeface="Calibri"/>
              </a:rPr>
              <a:t>java.lang.ThreadGroup[name=Parent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dirty="0">
                <a:latin typeface="Calibri"/>
                <a:cs typeface="Calibri"/>
              </a:rPr>
              <a:t>Thread[Child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1,5,Parent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Group]</a:t>
            </a:r>
            <a:endParaRPr sz="1000">
              <a:latin typeface="Calibri"/>
              <a:cs typeface="Calibri"/>
            </a:endParaRPr>
          </a:p>
          <a:p>
            <a:pPr marL="499745" marR="624840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Thread[Child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2,5,Parent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Group] </a:t>
            </a:r>
            <a:r>
              <a:rPr sz="1000" b="1" spc="10" dirty="0">
                <a:latin typeface="Calibri"/>
                <a:cs typeface="Calibri"/>
              </a:rPr>
              <a:t>java.lang.ThreadGroup[name=Child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</a:t>
            </a:r>
            <a:endParaRPr sz="1000">
              <a:latin typeface="Calibri"/>
              <a:cs typeface="Calibri"/>
            </a:endParaRPr>
          </a:p>
          <a:p>
            <a:pPr marL="499745" marR="291020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 </a:t>
            </a:r>
            <a:r>
              <a:rPr sz="1000" b="1" spc="-5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499745" marR="539750">
              <a:lnSpc>
                <a:spcPts val="1270"/>
              </a:lnSpc>
              <a:spcBef>
                <a:spcPts val="30"/>
              </a:spcBef>
            </a:pPr>
            <a:r>
              <a:rPr sz="1000" b="1" spc="10" dirty="0">
                <a:latin typeface="Calibri"/>
                <a:cs typeface="Calibri"/>
              </a:rPr>
              <a:t>java.lang.ThreadGroup[name=Parent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spc="10" dirty="0">
                <a:latin typeface="Calibri"/>
                <a:cs typeface="Calibri"/>
              </a:rPr>
              <a:t>java.lang.ThreadGroup[name=Child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343F4-4705-FB74-2445-B7C9B06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B6649-8054-5C93-36D0-C0A16860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3474211"/>
            <a:ext cx="5410835" cy="5107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ThreadLocal: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ThreadLocalProvides</a:t>
            </a:r>
            <a:r>
              <a:rPr sz="1100" b="1" spc="1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Basis.</a:t>
            </a:r>
            <a:endParaRPr sz="1100">
              <a:latin typeface="Times New Roman"/>
              <a:cs typeface="Times New Roman"/>
            </a:endParaRPr>
          </a:p>
          <a:p>
            <a:pPr marL="228600" marR="1042035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Separate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Like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userID, </a:t>
            </a:r>
            <a:r>
              <a:rPr sz="1100" b="1" dirty="0">
                <a:latin typeface="Times New Roman"/>
                <a:cs typeface="Times New Roman"/>
              </a:rPr>
              <a:t>transactionIDEtc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26670" indent="-216535">
              <a:lnSpc>
                <a:spcPts val="1300"/>
              </a:lnSpc>
              <a:spcBef>
                <a:spcPts val="10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Value,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Manipulates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Remove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 marL="228600" marR="135890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Code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Local Variables.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endParaRPr sz="1100">
              <a:latin typeface="Times New Roman"/>
              <a:cs typeface="Times New Roman"/>
            </a:endParaRPr>
          </a:p>
          <a:p>
            <a:pPr marL="228600" marR="136525" indent="-216535" algn="just">
              <a:lnSpc>
                <a:spcPct val="98200"/>
              </a:lnSpc>
              <a:spcBef>
                <a:spcPts val="9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Consider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Servlet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Business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Requirement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to </a:t>
            </a:r>
            <a:r>
              <a:rPr sz="1100" b="1" dirty="0">
                <a:latin typeface="Times New Roman"/>
                <a:cs typeface="Times New Roman"/>
              </a:rPr>
              <a:t>generate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Unique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 Every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Request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Pass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Business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Logging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Purpose.</a:t>
            </a:r>
            <a:endParaRPr sz="1100">
              <a:latin typeface="Times New Roman"/>
              <a:cs typeface="Times New Roman"/>
            </a:endParaRPr>
          </a:p>
          <a:p>
            <a:pPr marL="228600" marR="867410" indent="-216535" algn="just">
              <a:lnSpc>
                <a:spcPts val="1300"/>
              </a:lnSpc>
              <a:spcBef>
                <a:spcPts val="10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Requirement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Separate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Request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1.2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7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associated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Scope.</a:t>
            </a:r>
            <a:endParaRPr sz="1100">
              <a:latin typeface="Times New Roman"/>
              <a:cs typeface="Times New Roman"/>
            </a:endParaRPr>
          </a:p>
          <a:p>
            <a:pPr marL="228600" marR="610235" indent="-216535">
              <a:lnSpc>
                <a:spcPts val="1270"/>
              </a:lnSpc>
              <a:spcBef>
                <a:spcPts val="44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2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Code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Corresponding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marR="372745" indent="-216535">
              <a:lnSpc>
                <a:spcPts val="1300"/>
              </a:lnSpc>
              <a:spcBef>
                <a:spcPts val="36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5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Own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350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Entered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Eligible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</a:t>
            </a:r>
            <a:r>
              <a:rPr sz="1100" b="1" dirty="0">
                <a:latin typeface="Times New Roman"/>
                <a:cs typeface="Times New Roman"/>
              </a:rPr>
              <a:t>Garbage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334260">
              <a:lnSpc>
                <a:spcPts val="1270"/>
              </a:lnSpc>
            </a:pP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Constructor:</a:t>
            </a:r>
            <a:r>
              <a:rPr sz="1100" b="1" spc="10" dirty="0">
                <a:latin typeface="Times New Roman"/>
                <a:cs typeface="Times New Roman"/>
              </a:rPr>
              <a:t>ThreadLocaltl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new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ThreadLocal(); </a:t>
            </a: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3960" y="1164336"/>
            <a:ext cx="5175885" cy="1734820"/>
          </a:xfrm>
          <a:custGeom>
            <a:avLst/>
            <a:gdLst/>
            <a:ahLst/>
            <a:cxnLst/>
            <a:rect l="l" t="t" r="r" b="b"/>
            <a:pathLst>
              <a:path w="5175885" h="1734820">
                <a:moveTo>
                  <a:pt x="0" y="0"/>
                </a:moveTo>
                <a:lnTo>
                  <a:pt x="0" y="1734312"/>
                </a:lnTo>
                <a:lnTo>
                  <a:pt x="5175504" y="1734312"/>
                </a:lnTo>
                <a:lnTo>
                  <a:pt x="5175504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019" y="837691"/>
            <a:ext cx="4822190" cy="150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11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Display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Names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belongs</a:t>
            </a:r>
            <a:r>
              <a:rPr sz="1100" b="1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Group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58165" marR="508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system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Thread.currentThread().getThreadGroup().getParent();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Thread[]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Thread[system.activeCount()];</a:t>
            </a:r>
            <a:endParaRPr sz="1000">
              <a:latin typeface="Calibri"/>
              <a:cs typeface="Calibri"/>
            </a:endParaRPr>
          </a:p>
          <a:p>
            <a:pPr marL="558165" marR="3070860">
              <a:lnSpc>
                <a:spcPts val="1250"/>
              </a:lnSpc>
              <a:spcBef>
                <a:spcPts val="20"/>
              </a:spcBef>
            </a:pPr>
            <a:r>
              <a:rPr sz="1000" b="1" spc="-10" dirty="0">
                <a:latin typeface="Calibri"/>
                <a:cs typeface="Calibri"/>
              </a:rPr>
              <a:t>system.enumerate(t);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t1: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8806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System.out.println(t1.getName()+"-------</a:t>
            </a:r>
            <a:r>
              <a:rPr sz="1000" b="1" spc="-10" dirty="0">
                <a:latin typeface="Calibri"/>
                <a:cs typeface="Calibri"/>
              </a:rPr>
              <a:t>"+t1.isDaemon());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1611" y="2318288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1844" y="2479832"/>
            <a:ext cx="71120" cy="348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2103" y="2395727"/>
            <a:ext cx="1737360" cy="902335"/>
          </a:xfrm>
          <a:custGeom>
            <a:avLst/>
            <a:gdLst/>
            <a:ahLst/>
            <a:cxnLst/>
            <a:rect l="l" t="t" r="r" b="b"/>
            <a:pathLst>
              <a:path w="1737360" h="902335">
                <a:moveTo>
                  <a:pt x="1737360" y="0"/>
                </a:moveTo>
                <a:lnTo>
                  <a:pt x="0" y="0"/>
                </a:lnTo>
                <a:lnTo>
                  <a:pt x="0" y="902207"/>
                </a:lnTo>
                <a:lnTo>
                  <a:pt x="1737360" y="902207"/>
                </a:lnTo>
                <a:lnTo>
                  <a:pt x="173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2103" y="2395727"/>
            <a:ext cx="1737360" cy="502920"/>
          </a:xfrm>
          <a:prstGeom prst="rect">
            <a:avLst/>
          </a:prstGeom>
          <a:solidFill>
            <a:srgbClr val="FFFFFF"/>
          </a:solidFill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0330" marR="108585">
              <a:lnSpc>
                <a:spcPct val="106000"/>
              </a:lnSpc>
              <a:spcBef>
                <a:spcPts val="320"/>
              </a:spcBef>
            </a:pPr>
            <a:r>
              <a:rPr sz="1000" b="1" dirty="0">
                <a:latin typeface="Calibri"/>
                <a:cs typeface="Calibri"/>
              </a:rPr>
              <a:t>Reference</a:t>
            </a:r>
            <a:r>
              <a:rPr sz="1000" b="1" spc="3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Handler-------</a:t>
            </a:r>
            <a:r>
              <a:rPr sz="1000" b="1" spc="-20" dirty="0">
                <a:latin typeface="Calibri"/>
                <a:cs typeface="Calibri"/>
              </a:rPr>
              <a:t>true </a:t>
            </a:r>
            <a:r>
              <a:rPr sz="1000" b="1" dirty="0">
                <a:latin typeface="Calibri"/>
                <a:cs typeface="Calibri"/>
              </a:rPr>
              <a:t>Finalizer-------</a:t>
            </a:r>
            <a:r>
              <a:rPr sz="1000" b="1" spc="-20" dirty="0">
                <a:latin typeface="Calibri"/>
                <a:cs typeface="Calibri"/>
              </a:rPr>
              <a:t>true</a:t>
            </a:r>
            <a:endParaRPr sz="1000">
              <a:latin typeface="Calibri"/>
              <a:cs typeface="Calibri"/>
            </a:endParaRPr>
          </a:p>
          <a:p>
            <a:pPr marL="100330">
              <a:lnSpc>
                <a:spcPts val="105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Signal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Dispatcher-------</a:t>
            </a:r>
            <a:r>
              <a:rPr sz="1000" b="1" spc="-20" dirty="0">
                <a:latin typeface="Calibri"/>
                <a:cs typeface="Calibri"/>
              </a:rPr>
              <a:t>true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2103" y="2898648"/>
            <a:ext cx="1737360" cy="399415"/>
          </a:xfrm>
          <a:prstGeom prst="rect">
            <a:avLst/>
          </a:prstGeom>
          <a:solidFill>
            <a:srgbClr val="FFFFFF"/>
          </a:solidFill>
          <a:ln w="2133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00330" marR="297815">
              <a:lnSpc>
                <a:spcPct val="106000"/>
              </a:lnSpc>
              <a:spcBef>
                <a:spcPts val="150"/>
              </a:spcBef>
            </a:pPr>
            <a:r>
              <a:rPr sz="1000" b="1" dirty="0">
                <a:latin typeface="Calibri"/>
                <a:cs typeface="Calibri"/>
              </a:rPr>
              <a:t>Attach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Listener-------</a:t>
            </a:r>
            <a:r>
              <a:rPr sz="1000" b="1" spc="-20" dirty="0">
                <a:latin typeface="Calibri"/>
                <a:cs typeface="Calibri"/>
              </a:rPr>
              <a:t>true </a:t>
            </a:r>
            <a:r>
              <a:rPr sz="1000" b="1" dirty="0">
                <a:latin typeface="Calibri"/>
                <a:cs typeface="Calibri"/>
              </a:rPr>
              <a:t>main-------</a:t>
            </a:r>
            <a:r>
              <a:rPr sz="1000" b="1" spc="-10" dirty="0">
                <a:latin typeface="Calibri"/>
                <a:cs typeface="Calibri"/>
              </a:rPr>
              <a:t>false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82741F-0CF4-586E-DA44-28D4EE68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77763-92C8-5061-04B3-D5A27735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221605" cy="2730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Methods:</a:t>
            </a:r>
            <a:endParaRPr sz="110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spcBef>
                <a:spcPts val="50"/>
              </a:spcBef>
              <a:buClr>
                <a:srgbClr val="000000"/>
              </a:buClr>
              <a:buAutoNum type="arabicParenR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get();</a:t>
            </a:r>
            <a:r>
              <a:rPr sz="11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associated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Current 	Thread.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initialValue();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initialValue()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Customize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Our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initialValue().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set(Object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newValue);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remove();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Remove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 marL="441959" marR="7620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Remove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reinitialized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Again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by </a:t>
            </a:r>
            <a:r>
              <a:rPr sz="1100" b="1" dirty="0">
                <a:latin typeface="Times New Roman"/>
                <a:cs typeface="Times New Roman"/>
              </a:rPr>
              <a:t>invoking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initialValue().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Newly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792" y="3767328"/>
            <a:ext cx="2642870" cy="174371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132715" indent="-429895">
              <a:lnSpc>
                <a:spcPct val="105300"/>
              </a:lnSpc>
              <a:spcBef>
                <a:spcPts val="1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ThreadLocaltl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ThreadLocal();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//null tl.set("Durga");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//Durga tl.remove();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//null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272" y="5666232"/>
            <a:ext cx="2670175" cy="250571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 marR="1030605">
              <a:lnSpc>
                <a:spcPct val="104000"/>
              </a:lnSpc>
              <a:spcBef>
                <a:spcPts val="340"/>
              </a:spcBef>
            </a:pPr>
            <a:r>
              <a:rPr sz="1000" b="1" dirty="0">
                <a:latin typeface="Calibri"/>
                <a:cs typeface="Calibri"/>
              </a:rPr>
              <a:t>//Overriding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intialValue() </a:t>
            </a:r>
            <a:r>
              <a:rPr sz="1000" b="1" spc="10" dirty="0">
                <a:latin typeface="Calibri"/>
                <a:cs typeface="Calibri"/>
              </a:rPr>
              <a:t>classThreadLocalDemo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187960" indent="-429895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ThreadLocaltl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Object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17030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"abc";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527050" marR="158750">
              <a:lnSpc>
                <a:spcPct val="105000"/>
              </a:lnSpc>
              <a:spcBef>
                <a:spcPts val="15"/>
              </a:spcBef>
            </a:pP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//abc </a:t>
            </a:r>
            <a:r>
              <a:rPr sz="1000" b="1" spc="-10" dirty="0">
                <a:latin typeface="Calibri"/>
                <a:cs typeface="Calibri"/>
              </a:rPr>
              <a:t>tl.set("Durga"); </a:t>
            </a: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//Durga tl.remove(); </a:t>
            </a: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//abc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F4FDA-5F8E-1561-2E3A-8BF01554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44256-2320-E034-9629-6A561D95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1872" y="862063"/>
            <a:ext cx="5263515" cy="458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41345" algn="ctr">
              <a:lnSpc>
                <a:spcPts val="1190"/>
              </a:lnSpc>
            </a:pPr>
            <a:r>
              <a:rPr sz="1000" b="1" spc="10" dirty="0">
                <a:latin typeface="Calibri"/>
                <a:cs typeface="Calibri"/>
              </a:rPr>
              <a:t>classCustomerThread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extends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R="3082925" algn="ctr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429259" marR="213868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private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ThreadLocaltl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++custID;</a:t>
            </a:r>
            <a:endParaRPr sz="100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429259" marR="3103880">
              <a:lnSpc>
                <a:spcPct val="106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CustomerThread(String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-10" dirty="0">
                <a:latin typeface="Calibri"/>
                <a:cs typeface="Calibri"/>
              </a:rPr>
              <a:t> super(name);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 marR="368363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(int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Executing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ID:"+tl.get());</a:t>
            </a:r>
            <a:endParaRPr sz="10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59155" marR="725805" algn="just">
              <a:lnSpc>
                <a:spcPct val="105000"/>
              </a:lnSpc>
              <a:spcBef>
                <a:spcPts val="10"/>
              </a:spcBef>
            </a:pP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c1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c2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c4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4"); </a:t>
            </a:r>
            <a:r>
              <a:rPr sz="1000" b="1" spc="-10" dirty="0">
                <a:latin typeface="Calibri"/>
                <a:cs typeface="Calibri"/>
              </a:rPr>
              <a:t>c1.start();</a:t>
            </a:r>
            <a:endParaRPr sz="1000">
              <a:latin typeface="Calibri"/>
              <a:cs typeface="Calibri"/>
            </a:endParaRPr>
          </a:p>
          <a:p>
            <a:pPr marL="8591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c2.start();</a:t>
            </a:r>
            <a:endParaRPr sz="1000">
              <a:latin typeface="Calibri"/>
              <a:cs typeface="Calibri"/>
            </a:endParaRPr>
          </a:p>
          <a:p>
            <a:pPr marL="859155">
              <a:lnSpc>
                <a:spcPts val="994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c3.start();</a:t>
            </a:r>
            <a:endParaRPr sz="1000">
              <a:latin typeface="Calibri"/>
              <a:cs typeface="Calibri"/>
            </a:endParaRPr>
          </a:p>
          <a:p>
            <a:pPr algn="r">
              <a:lnSpc>
                <a:spcPts val="994"/>
              </a:lnSpc>
              <a:tabLst>
                <a:tab pos="1685289" algn="l"/>
              </a:tabLst>
            </a:pPr>
            <a:r>
              <a:rPr sz="1500" b="1" spc="-15" baseline="-25000" dirty="0">
                <a:latin typeface="Calibri"/>
                <a:cs typeface="Calibri"/>
              </a:rPr>
              <a:t>c4.start();</a:t>
            </a:r>
            <a:r>
              <a:rPr sz="1500" b="1" baseline="-25000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  <a:spcBef>
                <a:spcPts val="50"/>
              </a:spcBef>
              <a:tabLst>
                <a:tab pos="2115185" algn="l"/>
              </a:tabLst>
            </a:pPr>
            <a:r>
              <a:rPr sz="1500" b="1" spc="-75" baseline="-27777" dirty="0">
                <a:latin typeface="Calibri"/>
                <a:cs typeface="Calibri"/>
              </a:rPr>
              <a:t>}</a:t>
            </a:r>
            <a:r>
              <a:rPr sz="1500" b="1" baseline="-27777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 marL="2544445" indent="-2545080" algn="r">
              <a:lnSpc>
                <a:spcPct val="106000"/>
              </a:lnSpc>
              <a:tabLst>
                <a:tab pos="2544445" algn="l"/>
              </a:tabLst>
            </a:pPr>
            <a:r>
              <a:rPr sz="1500" b="1" spc="-75" baseline="-27777" dirty="0">
                <a:latin typeface="Calibri"/>
                <a:cs typeface="Calibri"/>
              </a:rPr>
              <a:t>}</a:t>
            </a:r>
            <a:r>
              <a:rPr sz="1500" b="1" baseline="-27777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1669" y="4747133"/>
            <a:ext cx="2938780" cy="3822700"/>
            <a:chOff x="3701669" y="4747133"/>
            <a:chExt cx="2938780" cy="3822700"/>
          </a:xfrm>
        </p:grpSpPr>
        <p:sp>
          <p:nvSpPr>
            <p:cNvPr id="8" name="object 8"/>
            <p:cNvSpPr/>
            <p:nvPr/>
          </p:nvSpPr>
          <p:spPr>
            <a:xfrm>
              <a:off x="3712464" y="4757928"/>
              <a:ext cx="2917190" cy="3801110"/>
            </a:xfrm>
            <a:custGeom>
              <a:avLst/>
              <a:gdLst/>
              <a:ahLst/>
              <a:cxnLst/>
              <a:rect l="l" t="t" r="r" b="b"/>
              <a:pathLst>
                <a:path w="2917190" h="3801109">
                  <a:moveTo>
                    <a:pt x="2916936" y="0"/>
                  </a:moveTo>
                  <a:lnTo>
                    <a:pt x="0" y="0"/>
                  </a:lnTo>
                  <a:lnTo>
                    <a:pt x="0" y="3800855"/>
                  </a:lnTo>
                  <a:lnTo>
                    <a:pt x="2916936" y="3800855"/>
                  </a:lnTo>
                  <a:lnTo>
                    <a:pt x="291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2464" y="4757928"/>
              <a:ext cx="2917190" cy="3801110"/>
            </a:xfrm>
            <a:custGeom>
              <a:avLst/>
              <a:gdLst/>
              <a:ahLst/>
              <a:cxnLst/>
              <a:rect l="l" t="t" r="r" b="b"/>
              <a:pathLst>
                <a:path w="2917190" h="3801109">
                  <a:moveTo>
                    <a:pt x="0" y="0"/>
                  </a:moveTo>
                  <a:lnTo>
                    <a:pt x="0" y="3800856"/>
                  </a:lnTo>
                  <a:lnTo>
                    <a:pt x="2916936" y="3800856"/>
                  </a:lnTo>
                  <a:lnTo>
                    <a:pt x="2916936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6952" y="5449303"/>
            <a:ext cx="2718435" cy="288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19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0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5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3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3541" y="799973"/>
            <a:ext cx="5487035" cy="4676140"/>
            <a:chOff x="1153541" y="799973"/>
            <a:chExt cx="5487035" cy="4676140"/>
          </a:xfrm>
        </p:grpSpPr>
        <p:sp>
          <p:nvSpPr>
            <p:cNvPr id="12" name="object 12"/>
            <p:cNvSpPr/>
            <p:nvPr/>
          </p:nvSpPr>
          <p:spPr>
            <a:xfrm>
              <a:off x="1164336" y="810768"/>
              <a:ext cx="5465445" cy="4654550"/>
            </a:xfrm>
            <a:custGeom>
              <a:avLst/>
              <a:gdLst/>
              <a:ahLst/>
              <a:cxnLst/>
              <a:rect l="l" t="t" r="r" b="b"/>
              <a:pathLst>
                <a:path w="5465445" h="4654550">
                  <a:moveTo>
                    <a:pt x="5465064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5465064" y="4654296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336" y="810768"/>
              <a:ext cx="5465445" cy="4654550"/>
            </a:xfrm>
            <a:custGeom>
              <a:avLst/>
              <a:gdLst/>
              <a:ahLst/>
              <a:cxnLst/>
              <a:rect l="l" t="t" r="r" b="b"/>
              <a:pathLst>
                <a:path w="5465445" h="4654550">
                  <a:moveTo>
                    <a:pt x="0" y="0"/>
                  </a:moveTo>
                  <a:lnTo>
                    <a:pt x="0" y="4654295"/>
                  </a:lnTo>
                  <a:lnTo>
                    <a:pt x="5465064" y="4654295"/>
                  </a:lnTo>
                  <a:lnTo>
                    <a:pt x="5465064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9172" y="843056"/>
            <a:ext cx="4554855" cy="37103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1959" marR="2419985" indent="-429895">
              <a:lnSpc>
                <a:spcPct val="106000"/>
              </a:lnSpc>
              <a:spcBef>
                <a:spcPts val="65"/>
              </a:spcBef>
            </a:pPr>
            <a:r>
              <a:rPr sz="1000" b="1" spc="10" dirty="0">
                <a:latin typeface="Calibri"/>
                <a:cs typeface="Calibri"/>
              </a:rPr>
              <a:t>classCustomerThread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extends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static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441959" marR="141732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private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ThreadLocaltl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++custID;</a:t>
            </a:r>
            <a:endParaRPr sz="1000">
              <a:latin typeface="Calibri"/>
              <a:cs typeface="Calibri"/>
            </a:endParaRPr>
          </a:p>
          <a:p>
            <a:pPr marL="68008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441959" marR="2382520">
              <a:lnSpc>
                <a:spcPct val="106000"/>
              </a:lnSpc>
            </a:pPr>
            <a:r>
              <a:rPr sz="1000" b="1" spc="10" dirty="0">
                <a:latin typeface="Calibri"/>
                <a:cs typeface="Calibri"/>
              </a:rPr>
              <a:t>CustomerThread(String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-10" dirty="0">
                <a:latin typeface="Calibri"/>
                <a:cs typeface="Calibri"/>
              </a:rPr>
              <a:t> super(name);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296227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(int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Executing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ID:"+tl.get());</a:t>
            </a:r>
            <a:endParaRPr sz="10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5080" algn="just">
              <a:lnSpc>
                <a:spcPct val="105000"/>
              </a:lnSpc>
              <a:spcBef>
                <a:spcPts val="15"/>
              </a:spcBef>
            </a:pP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c1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c2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c4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4"); </a:t>
            </a:r>
            <a:r>
              <a:rPr sz="1000" b="1" spc="-10" dirty="0">
                <a:latin typeface="Calibri"/>
                <a:cs typeface="Calibri"/>
              </a:rPr>
              <a:t>c1.start();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707" y="4528088"/>
            <a:ext cx="549275" cy="504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10" dirty="0">
                <a:latin typeface="Calibri"/>
                <a:cs typeface="Calibri"/>
              </a:rPr>
              <a:t>c2.start();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c3.start();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c4.start();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8939" y="5009672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9172" y="5171216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01796" y="4463796"/>
            <a:ext cx="2938780" cy="3825240"/>
            <a:chOff x="3701796" y="4463796"/>
            <a:chExt cx="2938780" cy="3825240"/>
          </a:xfrm>
        </p:grpSpPr>
        <p:sp>
          <p:nvSpPr>
            <p:cNvPr id="19" name="object 19"/>
            <p:cNvSpPr/>
            <p:nvPr/>
          </p:nvSpPr>
          <p:spPr>
            <a:xfrm>
              <a:off x="3712463" y="4474463"/>
              <a:ext cx="2917190" cy="3804285"/>
            </a:xfrm>
            <a:custGeom>
              <a:avLst/>
              <a:gdLst/>
              <a:ahLst/>
              <a:cxnLst/>
              <a:rect l="l" t="t" r="r" b="b"/>
              <a:pathLst>
                <a:path w="2917190" h="3804284">
                  <a:moveTo>
                    <a:pt x="2916936" y="0"/>
                  </a:moveTo>
                  <a:lnTo>
                    <a:pt x="0" y="0"/>
                  </a:lnTo>
                  <a:lnTo>
                    <a:pt x="0" y="3803904"/>
                  </a:lnTo>
                  <a:lnTo>
                    <a:pt x="2916936" y="3803904"/>
                  </a:lnTo>
                  <a:lnTo>
                    <a:pt x="291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2463" y="4474463"/>
              <a:ext cx="2917190" cy="3804285"/>
            </a:xfrm>
            <a:custGeom>
              <a:avLst/>
              <a:gdLst/>
              <a:ahLst/>
              <a:cxnLst/>
              <a:rect l="l" t="t" r="r" b="b"/>
              <a:pathLst>
                <a:path w="2917190" h="3804284">
                  <a:moveTo>
                    <a:pt x="0" y="0"/>
                  </a:moveTo>
                  <a:lnTo>
                    <a:pt x="0" y="3803904"/>
                  </a:lnTo>
                  <a:lnTo>
                    <a:pt x="2916936" y="3803904"/>
                  </a:lnTo>
                  <a:lnTo>
                    <a:pt x="2916936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94252" y="4509800"/>
            <a:ext cx="2743835" cy="8242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252" y="5469920"/>
            <a:ext cx="2744470" cy="30308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55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55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550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DDD2F3-2ECB-AB86-8728-E65AFDDC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37C7A-0C65-7771-F691-F8A63D59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318760" cy="30416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90830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Separate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customerID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be </a:t>
            </a:r>
            <a:r>
              <a:rPr sz="1100" b="1" dirty="0">
                <a:latin typeface="Times New Roman"/>
                <a:cs typeface="Times New Roman"/>
              </a:rPr>
              <a:t>maintained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ThreadLocalVs</a:t>
            </a:r>
            <a:r>
              <a:rPr sz="1100" b="1" u="sng" spc="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Inheritance:</a:t>
            </a:r>
            <a:endParaRPr sz="1100">
              <a:latin typeface="Times New Roman"/>
              <a:cs typeface="Times New Roman"/>
            </a:endParaRPr>
          </a:p>
          <a:p>
            <a:pPr marL="228600" marR="119380" indent="-216535">
              <a:lnSpc>
                <a:spcPts val="1300"/>
              </a:lnSpc>
              <a:spcBef>
                <a:spcPts val="13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Child Threads.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Make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we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InheritableThreadLocal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228600" marR="254635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By Default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can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Customized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childValue().</a:t>
            </a:r>
            <a:endParaRPr sz="1100">
              <a:latin typeface="Times New Roman"/>
              <a:cs typeface="Times New Roman"/>
            </a:endParaRPr>
          </a:p>
          <a:p>
            <a:pPr marL="12700" marR="256540">
              <a:lnSpc>
                <a:spcPct val="99100"/>
              </a:lnSpc>
              <a:spcBef>
                <a:spcPts val="1250"/>
              </a:spcBef>
            </a:pP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Constructor:</a:t>
            </a:r>
            <a:r>
              <a:rPr sz="1100" b="1" spc="10" dirty="0">
                <a:latin typeface="Times New Roman"/>
                <a:cs typeface="Times New Roman"/>
              </a:rPr>
              <a:t>InheritableThreadLocalitl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new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InheritableThreadLocal(); </a:t>
            </a:r>
            <a:r>
              <a:rPr sz="1100" b="1" dirty="0">
                <a:latin typeface="Times New Roman"/>
                <a:cs typeface="Times New Roman"/>
              </a:rPr>
              <a:t>InheritableThreadLocal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Methods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InheritableThreadLocal.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Method:</a:t>
            </a:r>
            <a:r>
              <a:rPr sz="11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public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childValue(Object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pvalue);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3668" y="3957828"/>
          <a:ext cx="4547870" cy="401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810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classParentThread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580390" indent="-429895">
                        <a:lnSpc>
                          <a:spcPct val="104000"/>
                        </a:lnSpc>
                        <a:spcBef>
                          <a:spcPts val="25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public static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InheritableThreadLocalitl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new InheritableThreadLocal()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childValue(Object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p)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"cc";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};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run()</a:t>
                      </a:r>
                      <a:r>
                        <a:rPr sz="1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itl.set("pp");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1409700">
                        <a:lnSpc>
                          <a:spcPct val="104000"/>
                        </a:lnSpc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System.out.println("Parent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"+itl.get());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ChildThreadct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ChildThread();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ct.start();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2581275" indent="-429895">
                        <a:lnSpc>
                          <a:spcPct val="10600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classChildThread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run()</a:t>
                      </a:r>
                      <a:r>
                        <a:rPr sz="1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5694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System.out.println("Child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"+ParentThread.itl.get());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classThreadLocalDemo</a:t>
                      </a:r>
                      <a:r>
                        <a:rPr sz="1000" b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56944" marR="1471295" indent="-429895">
                        <a:lnSpc>
                          <a:spcPts val="12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ParentThreadpt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ParentThread(); pt.start();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32080">
                        <a:lnSpc>
                          <a:spcPct val="104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Child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cc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9247F-A94C-8FC6-38B6-90670740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CD22D-642B-1F8F-E355-694B0A6A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6304</Words>
  <Application>Microsoft Office PowerPoint</Application>
  <PresentationFormat>Custom</PresentationFormat>
  <Paragraphs>766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Georgia</vt:lpstr>
      <vt:lpstr>Microsoft New Tai Lue</vt:lpstr>
      <vt:lpstr>Segoe UI Symbol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Sreekanth S</cp:lastModifiedBy>
  <cp:revision>11</cp:revision>
  <dcterms:created xsi:type="dcterms:W3CDTF">2024-05-05T06:52:52Z</dcterms:created>
  <dcterms:modified xsi:type="dcterms:W3CDTF">2024-11-05T10:09:19Z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2016-03-14T00:00:00Z</vt:filetime>
  </property>
  <property fmtid="{D5CDD505-2E9C-101B-9397-08002B2CF9AE}" pid="3" name="Producer">
    <vt:lpwstr>doPDF Ver 8.4 Build 935</vt:lpwstr>
  </property>
  <property fmtid="{D5CDD505-2E9C-101B-9397-08002B2CF9AE}" pid="4" name="LastSaved">
    <vt:filetime>2016-03-14T00:00:00Z</vt:filetime>
  </property>
</Properties>
</file>