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56" r:id="rId2"/>
    <p:sldId id="29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Lst>
  <p:sldSz cx="9144000" cy="5143500" type="screen16x9"/>
  <p:notesSz cx="6858000" cy="9144000"/>
  <p:embeddedFontLst>
    <p:embeddedFont>
      <p:font typeface="Amatic SC" panose="00000500000000000000" pitchFamily="2" charset="-79"/>
      <p:regular r:id="rId53"/>
      <p:bold r:id="rId54"/>
    </p:embeddedFont>
    <p:embeddedFont>
      <p:font typeface="Merriweather" panose="000005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AEDABC-BADD-4293-A472-D3AD88E73092}">
  <a:tblStyle styleId="{8DAEDABC-BADD-4293-A472-D3AD88E730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86F0B6-B751-4789-9B5D-46EEAF9DFC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4"/>
        <p:cNvGrpSpPr/>
        <p:nvPr/>
      </p:nvGrpSpPr>
      <p:grpSpPr>
        <a:xfrm>
          <a:off x="0" y="0"/>
          <a:ext cx="0" cy="0"/>
          <a:chOff x="0" y="0"/>
          <a:chExt cx="0" cy="0"/>
        </a:xfrm>
      </p:grpSpPr>
      <p:sp>
        <p:nvSpPr>
          <p:cNvPr id="2115" name="Google Shape;2115;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6" name="Google Shape;2116;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6"/>
        <p:cNvGrpSpPr/>
        <p:nvPr/>
      </p:nvGrpSpPr>
      <p:grpSpPr>
        <a:xfrm>
          <a:off x="0" y="0"/>
          <a:ext cx="0" cy="0"/>
          <a:chOff x="0" y="0"/>
          <a:chExt cx="0" cy="0"/>
        </a:xfrm>
      </p:grpSpPr>
      <p:sp>
        <p:nvSpPr>
          <p:cNvPr id="2127" name="Google Shape;21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8" name="Google Shape;21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d2b3a775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d2b3a775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7"/>
        <p:cNvGrpSpPr/>
        <p:nvPr/>
      </p:nvGrpSpPr>
      <p:grpSpPr>
        <a:xfrm>
          <a:off x="0" y="0"/>
          <a:ext cx="0" cy="0"/>
          <a:chOff x="0" y="0"/>
          <a:chExt cx="0" cy="0"/>
        </a:xfrm>
      </p:grpSpPr>
      <p:sp>
        <p:nvSpPr>
          <p:cNvPr id="2168" name="Google Shape;2168;gd2b3a775d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9" name="Google Shape;2169;gd2b3a775d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d2b3a775d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d2b3a775d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d2b3a775d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d2b3a775d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9"/>
        <p:cNvGrpSpPr/>
        <p:nvPr/>
      </p:nvGrpSpPr>
      <p:grpSpPr>
        <a:xfrm>
          <a:off x="0" y="0"/>
          <a:ext cx="0" cy="0"/>
          <a:chOff x="0" y="0"/>
          <a:chExt cx="0" cy="0"/>
        </a:xfrm>
      </p:grpSpPr>
      <p:sp>
        <p:nvSpPr>
          <p:cNvPr id="2250" name="Google Shape;2250;gd2b3a775d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1" name="Google Shape;2251;gd2b3a775d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d2b3a775d7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d2b3a775d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d2b3a775d7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d2b3a775d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Google Shape;2332;gd2b3a775d7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3" name="Google Shape;2333;gd2b3a775d7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d2b3a775d7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d2b3a775d7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84fe7df697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84fe7df697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8"/>
        <p:cNvGrpSpPr/>
        <p:nvPr/>
      </p:nvGrpSpPr>
      <p:grpSpPr>
        <a:xfrm>
          <a:off x="0" y="0"/>
          <a:ext cx="0" cy="0"/>
          <a:chOff x="0" y="0"/>
          <a:chExt cx="0" cy="0"/>
        </a:xfrm>
      </p:grpSpPr>
      <p:sp>
        <p:nvSpPr>
          <p:cNvPr id="2969" name="Google Shape;2969;g1461813dd6_21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0" name="Google Shape;2970;g1461813dd6_21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246" name="Google Shape;1246;p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247" name="Google Shape;1247;p7"/>
          <p:cNvSpPr txBox="1">
            <a:spLocks noGrp="1"/>
          </p:cNvSpPr>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8" name="Google Shape;1248;p7"/>
          <p:cNvSpPr txBox="1">
            <a:spLocks noGrp="1"/>
          </p:cNvSpPr>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9" name="Google Shape;1249;p7"/>
          <p:cNvSpPr txBox="1">
            <a:spLocks noGrp="1"/>
          </p:cNvSpPr>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50" name="Google Shape;1250;p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49" name="Google Shape;1549;p9"/>
          <p:cNvSpPr txBox="1">
            <a:spLocks noGrp="1"/>
          </p:cNvSpPr>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a:endParaRPr/>
          </a:p>
        </p:txBody>
      </p:sp>
      <p:sp>
        <p:nvSpPr>
          <p:cNvPr id="1550" name="Google Shape;1550;p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5" name="Rectangle 4"/>
          <p:cNvSpPr/>
          <p:nvPr/>
        </p:nvSpPr>
        <p:spPr>
          <a:xfrm>
            <a:off x="4429974" y="2417862"/>
            <a:ext cx="234360" cy="307777"/>
          </a:xfrm>
          <a:prstGeom prst="rect">
            <a:avLst/>
          </a:prstGeom>
        </p:spPr>
        <p:txBody>
          <a:bodyPr wrap="none">
            <a:spAutoFit/>
          </a:bodyPr>
          <a:lstStyle/>
          <a:p>
            <a:r>
              <a:rPr lang="en-US" dirty="0">
                <a:solidFill>
                  <a:schemeClr val="bg1"/>
                </a:solidFill>
              </a:rPr>
              <a:t> </a:t>
            </a:r>
            <a:endParaRPr lang="en-US" dirty="0"/>
          </a:p>
        </p:txBody>
      </p:sp>
      <p:sp>
        <p:nvSpPr>
          <p:cNvPr id="6" name="Rectangle 5"/>
          <p:cNvSpPr/>
          <p:nvPr/>
        </p:nvSpPr>
        <p:spPr>
          <a:xfrm>
            <a:off x="1981200" y="1809750"/>
            <a:ext cx="5102679" cy="1015663"/>
          </a:xfrm>
          <a:prstGeom prst="rect">
            <a:avLst/>
          </a:prstGeom>
        </p:spPr>
        <p:txBody>
          <a:bodyPr wrap="none">
            <a:spAutoFit/>
          </a:bodyPr>
          <a:lstStyle/>
          <a:p>
            <a:r>
              <a:rPr lang="en-US" sz="6000" dirty="0">
                <a:solidFill>
                  <a:schemeClr val="bg1"/>
                </a:solidFill>
              </a:rPr>
              <a:t>Inner Classes </a:t>
            </a:r>
          </a:p>
        </p:txBody>
      </p:sp>
      <p:sp>
        <p:nvSpPr>
          <p:cNvPr id="7" name="Rectangle 6"/>
          <p:cNvSpPr/>
          <p:nvPr/>
        </p:nvSpPr>
        <p:spPr>
          <a:xfrm>
            <a:off x="6096000" y="3867150"/>
            <a:ext cx="412292" cy="584775"/>
          </a:xfrm>
          <a:prstGeom prst="rect">
            <a:avLst/>
          </a:prstGeom>
        </p:spPr>
        <p:txBody>
          <a:bodyPr wrap="none">
            <a:spAutoFit/>
          </a:bodyPr>
          <a:lstStyle/>
          <a:p>
            <a:r>
              <a:rPr lang="en-US" sz="3200" dirty="0">
                <a:solidFill>
                  <a:schemeClr val="bg1"/>
                </a:solidFill>
              </a:rPr>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0"/>
        <p:cNvGrpSpPr/>
        <p:nvPr/>
      </p:nvGrpSpPr>
      <p:grpSpPr>
        <a:xfrm>
          <a:off x="0" y="0"/>
          <a:ext cx="0" cy="0"/>
          <a:chOff x="0" y="0"/>
          <a:chExt cx="0" cy="0"/>
        </a:xfrm>
      </p:grpSpPr>
      <p:sp>
        <p:nvSpPr>
          <p:cNvPr id="11" name="Rectangle 10"/>
          <p:cNvSpPr/>
          <p:nvPr/>
        </p:nvSpPr>
        <p:spPr>
          <a:xfrm>
            <a:off x="609600" y="133350"/>
            <a:ext cx="8229600" cy="3323987"/>
          </a:xfrm>
          <a:prstGeom prst="rect">
            <a:avLst/>
          </a:prstGeom>
        </p:spPr>
        <p:txBody>
          <a:bodyPr wrap="square">
            <a:spAutoFit/>
          </a:bodyPr>
          <a:lstStyle/>
          <a:p>
            <a:r>
              <a:rPr lang="en-US" u="sng" dirty="0"/>
              <a:t>Accessing inner class code from instance area of outer class: </a:t>
            </a:r>
            <a:r>
              <a:rPr lang="en-US" dirty="0"/>
              <a:t> </a:t>
            </a:r>
          </a:p>
          <a:p>
            <a:r>
              <a:rPr lang="en-US" dirty="0"/>
              <a:t> </a:t>
            </a:r>
          </a:p>
          <a:p>
            <a:r>
              <a:rPr lang="en-US" u="sng" dirty="0">
                <a:solidFill>
                  <a:srgbClr val="C00000"/>
                </a:solidFill>
              </a:rPr>
              <a:t>Example:  </a:t>
            </a:r>
          </a:p>
          <a:p>
            <a:r>
              <a:rPr lang="en-US" dirty="0"/>
              <a:t>class Outer </a:t>
            </a:r>
          </a:p>
          <a:p>
            <a:r>
              <a:rPr lang="en-US" dirty="0"/>
              <a:t>{  </a:t>
            </a:r>
          </a:p>
          <a:p>
            <a:r>
              <a:rPr lang="en-US" dirty="0"/>
              <a:t>           class Inner  </a:t>
            </a:r>
          </a:p>
          <a:p>
            <a:r>
              <a:rPr lang="en-US" dirty="0"/>
              <a:t>           {   </a:t>
            </a:r>
          </a:p>
          <a:p>
            <a:r>
              <a:rPr lang="en-US" dirty="0"/>
              <a:t>                     public void </a:t>
            </a:r>
            <a:r>
              <a:rPr lang="en-US" dirty="0" err="1"/>
              <a:t>methodOne</a:t>
            </a:r>
            <a:r>
              <a:rPr lang="en-US" dirty="0"/>
              <a:t>()   </a:t>
            </a:r>
          </a:p>
          <a:p>
            <a:r>
              <a:rPr lang="en-US" dirty="0"/>
              <a:t>                     {    </a:t>
            </a:r>
          </a:p>
          <a:p>
            <a:r>
              <a:rPr lang="en-US" dirty="0"/>
              <a:t>                              </a:t>
            </a:r>
            <a:r>
              <a:rPr lang="en-US" dirty="0" err="1"/>
              <a:t>System.out.println</a:t>
            </a:r>
            <a:r>
              <a:rPr lang="en-US" dirty="0"/>
              <a:t>("inner class method");   </a:t>
            </a:r>
          </a:p>
          <a:p>
            <a:r>
              <a:rPr lang="en-US" dirty="0"/>
              <a:t>                      }  </a:t>
            </a:r>
          </a:p>
          <a:p>
            <a:r>
              <a:rPr lang="en-US" dirty="0"/>
              <a:t>            }  </a:t>
            </a:r>
          </a:p>
          <a:p>
            <a:r>
              <a:rPr lang="en-US" dirty="0"/>
              <a:t>            public void </a:t>
            </a:r>
            <a:r>
              <a:rPr lang="en-US" dirty="0" err="1"/>
              <a:t>methodTwo</a:t>
            </a:r>
            <a:r>
              <a:rPr lang="en-US" dirty="0"/>
              <a:t>()  </a:t>
            </a:r>
          </a:p>
          <a:p>
            <a:r>
              <a:rPr lang="en-US" dirty="0"/>
              <a:t>{   </a:t>
            </a:r>
          </a:p>
          <a:p>
            <a:r>
              <a:rPr lang="en-US" dirty="0"/>
              <a:t>                      Inner </a:t>
            </a:r>
            <a:r>
              <a:rPr lang="en-US" dirty="0" err="1"/>
              <a:t>i</a:t>
            </a:r>
            <a:r>
              <a:rPr lang="en-US" dirty="0"/>
              <a:t>=new Inner(); </a:t>
            </a:r>
          </a:p>
        </p:txBody>
      </p:sp>
      <p:sp>
        <p:nvSpPr>
          <p:cNvPr id="12" name="Rectangle 11"/>
          <p:cNvSpPr/>
          <p:nvPr/>
        </p:nvSpPr>
        <p:spPr>
          <a:xfrm>
            <a:off x="228600" y="3333750"/>
            <a:ext cx="8305800" cy="1815882"/>
          </a:xfrm>
          <a:prstGeom prst="rect">
            <a:avLst/>
          </a:prstGeom>
        </p:spPr>
        <p:txBody>
          <a:bodyPr wrap="square">
            <a:spAutoFit/>
          </a:bodyPr>
          <a:lstStyle/>
          <a:p>
            <a:r>
              <a:rPr lang="en-US" dirty="0"/>
              <a:t>                              </a:t>
            </a:r>
            <a:r>
              <a:rPr lang="en-US" dirty="0" err="1"/>
              <a:t>i.methodOne</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Outer o=new Outer();   </a:t>
            </a:r>
          </a:p>
          <a:p>
            <a:r>
              <a:rPr lang="en-US" dirty="0"/>
              <a:t>                    </a:t>
            </a:r>
            <a:r>
              <a:rPr lang="en-US" dirty="0" err="1"/>
              <a:t>o.methodTwo</a:t>
            </a:r>
            <a:r>
              <a:rPr lang="en-US" dirty="0"/>
              <a:t>();  </a:t>
            </a:r>
          </a:p>
          <a:p>
            <a:r>
              <a:rPr lang="en-US" dirty="0"/>
              <a:t>          } </a:t>
            </a:r>
          </a:p>
          <a:p>
            <a:r>
              <a:rPr lang="en-US" dirty="0"/>
              <a:t>      }   </a:t>
            </a:r>
          </a:p>
        </p:txBody>
      </p:sp>
      <p:sp>
        <p:nvSpPr>
          <p:cNvPr id="13" name="Rectangle 12"/>
          <p:cNvSpPr/>
          <p:nvPr/>
        </p:nvSpPr>
        <p:spPr>
          <a:xfrm>
            <a:off x="7467600" y="4171950"/>
            <a:ext cx="412292" cy="584775"/>
          </a:xfrm>
          <a:prstGeom prst="rect">
            <a:avLst/>
          </a:prstGeom>
        </p:spPr>
        <p:txBody>
          <a:bodyPr wrap="none">
            <a:spAutoFit/>
          </a:bodyPr>
          <a:lstStyle/>
          <a:p>
            <a:r>
              <a:rPr lang="en-US" sz="3200" dirty="0"/>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8" name="Rectangle 7"/>
          <p:cNvSpPr/>
          <p:nvPr/>
        </p:nvSpPr>
        <p:spPr>
          <a:xfrm>
            <a:off x="609600" y="-95250"/>
            <a:ext cx="8001000" cy="954107"/>
          </a:xfrm>
          <a:prstGeom prst="rect">
            <a:avLst/>
          </a:prstGeom>
        </p:spPr>
        <p:txBody>
          <a:bodyPr wrap="square">
            <a:spAutoFit/>
          </a:bodyPr>
          <a:lstStyle/>
          <a:p>
            <a:r>
              <a:rPr lang="en-US" dirty="0"/>
              <a:t>Output:</a:t>
            </a:r>
          </a:p>
          <a:p>
            <a:r>
              <a:rPr lang="en-US" dirty="0"/>
              <a:t> E:\scjp&gt;</a:t>
            </a:r>
            <a:r>
              <a:rPr lang="en-US" dirty="0" err="1"/>
              <a:t>javac</a:t>
            </a:r>
            <a:r>
              <a:rPr lang="en-US" dirty="0"/>
              <a:t> Outer.java </a:t>
            </a:r>
          </a:p>
          <a:p>
            <a:r>
              <a:rPr lang="en-US" dirty="0"/>
              <a:t> E:\scjp&gt;java Outer </a:t>
            </a:r>
          </a:p>
          <a:p>
            <a:r>
              <a:rPr lang="en-US" dirty="0"/>
              <a:t> Inner class method </a:t>
            </a:r>
          </a:p>
        </p:txBody>
      </p:sp>
      <p:sp>
        <p:nvSpPr>
          <p:cNvPr id="9" name="Rectangle 8"/>
          <p:cNvSpPr/>
          <p:nvPr/>
        </p:nvSpPr>
        <p:spPr>
          <a:xfrm>
            <a:off x="685800" y="742295"/>
            <a:ext cx="7848600" cy="4401205"/>
          </a:xfrm>
          <a:prstGeom prst="rect">
            <a:avLst/>
          </a:prstGeom>
        </p:spPr>
        <p:txBody>
          <a:bodyPr wrap="square">
            <a:spAutoFit/>
          </a:bodyPr>
          <a:lstStyle/>
          <a:p>
            <a:r>
              <a:rPr lang="en-US" u="sng" dirty="0"/>
              <a:t>Accessing inner class code from outside of outer class: </a:t>
            </a:r>
          </a:p>
          <a:p>
            <a:r>
              <a:rPr lang="en-US" dirty="0"/>
              <a:t> </a:t>
            </a:r>
          </a:p>
          <a:p>
            <a:r>
              <a:rPr lang="en-US" u="sng" dirty="0">
                <a:solidFill>
                  <a:schemeClr val="accent5">
                    <a:lumMod val="75000"/>
                  </a:schemeClr>
                </a:solidFill>
              </a:rPr>
              <a:t>Example:  </a:t>
            </a:r>
          </a:p>
          <a:p>
            <a:r>
              <a:rPr lang="en-US" dirty="0"/>
              <a:t>class Outer </a:t>
            </a:r>
          </a:p>
          <a:p>
            <a:r>
              <a:rPr lang="en-US" dirty="0"/>
              <a:t>{  </a:t>
            </a:r>
          </a:p>
          <a:p>
            <a:r>
              <a:rPr lang="en-US" dirty="0"/>
              <a:t>          class Inner  </a:t>
            </a:r>
          </a:p>
          <a:p>
            <a:r>
              <a:rPr lang="en-US" dirty="0"/>
              <a:t>          {   </a:t>
            </a:r>
          </a:p>
          <a:p>
            <a:r>
              <a:rPr lang="en-US" dirty="0"/>
              <a:t>                    public void </a:t>
            </a:r>
            <a:r>
              <a:rPr lang="en-US" dirty="0" err="1"/>
              <a:t>methodOne</a:t>
            </a:r>
            <a:r>
              <a:rPr lang="en-US" dirty="0"/>
              <a:t>()   </a:t>
            </a:r>
          </a:p>
          <a:p>
            <a:r>
              <a:rPr lang="en-US" dirty="0"/>
              <a:t>                    {    </a:t>
            </a:r>
          </a:p>
          <a:p>
            <a:r>
              <a:rPr lang="en-US" dirty="0"/>
              <a:t>                               </a:t>
            </a:r>
            <a:r>
              <a:rPr lang="en-US" dirty="0" err="1"/>
              <a:t>System.out.println</a:t>
            </a:r>
            <a:r>
              <a:rPr lang="en-US" dirty="0"/>
              <a:t>("inner class method");   </a:t>
            </a:r>
          </a:p>
          <a:p>
            <a:r>
              <a:rPr lang="en-US" dirty="0"/>
              <a:t>                     }  </a:t>
            </a:r>
          </a:p>
          <a:p>
            <a:r>
              <a:rPr lang="en-US" dirty="0"/>
              <a:t>           } </a:t>
            </a:r>
          </a:p>
          <a:p>
            <a:r>
              <a:rPr lang="en-US" dirty="0"/>
              <a:t>  } </a:t>
            </a:r>
          </a:p>
          <a:p>
            <a:r>
              <a:rPr lang="en-US" dirty="0"/>
              <a:t>  class Test </a:t>
            </a:r>
          </a:p>
          <a:p>
            <a:r>
              <a:rPr lang="en-US" dirty="0"/>
              <a:t>  {  </a:t>
            </a:r>
          </a:p>
          <a:p>
            <a:r>
              <a:rPr lang="en-US" dirty="0"/>
              <a:t>            public static void main(String[] </a:t>
            </a:r>
            <a:r>
              <a:rPr lang="en-US" dirty="0" err="1"/>
              <a:t>args</a:t>
            </a:r>
            <a:r>
              <a:rPr lang="en-US" dirty="0"/>
              <a:t>)  </a:t>
            </a:r>
          </a:p>
          <a:p>
            <a:r>
              <a:rPr lang="en-US" dirty="0"/>
              <a:t>            {   </a:t>
            </a:r>
          </a:p>
          <a:p>
            <a:r>
              <a:rPr lang="en-US" dirty="0"/>
              <a:t>            new Outer().new Inner().</a:t>
            </a:r>
            <a:r>
              <a:rPr lang="en-US" dirty="0" err="1"/>
              <a:t>methodOne</a:t>
            </a:r>
            <a:r>
              <a:rPr lang="en-US" dirty="0"/>
              <a:t>();  </a:t>
            </a:r>
          </a:p>
          <a:p>
            <a:r>
              <a:rPr lang="en-US" dirty="0"/>
              <a:t>             } </a:t>
            </a:r>
          </a:p>
          <a:p>
            <a:r>
              <a:rPr lang="en-US" dirty="0"/>
              <a:t>   }</a:t>
            </a:r>
          </a:p>
        </p:txBody>
      </p:sp>
      <p:sp>
        <p:nvSpPr>
          <p:cNvPr id="10" name="Rectangle 9"/>
          <p:cNvSpPr/>
          <p:nvPr/>
        </p:nvSpPr>
        <p:spPr>
          <a:xfrm>
            <a:off x="7543800" y="4400550"/>
            <a:ext cx="412292" cy="584775"/>
          </a:xfrm>
          <a:prstGeom prst="rect">
            <a:avLst/>
          </a:prstGeom>
        </p:spPr>
        <p:txBody>
          <a:bodyPr wrap="none">
            <a:spAutoFit/>
          </a:bodyPr>
          <a:lstStyle/>
          <a:p>
            <a:r>
              <a:rPr lang="en-US" sz="3200" dirty="0"/>
              <a:t>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3"/>
        <p:cNvGrpSpPr/>
        <p:nvPr/>
      </p:nvGrpSpPr>
      <p:grpSpPr>
        <a:xfrm>
          <a:off x="0" y="0"/>
          <a:ext cx="0" cy="0"/>
          <a:chOff x="0" y="0"/>
          <a:chExt cx="0" cy="0"/>
        </a:xfrm>
      </p:grpSpPr>
      <p:sp>
        <p:nvSpPr>
          <p:cNvPr id="8" name="Rectangle 7"/>
          <p:cNvSpPr/>
          <p:nvPr/>
        </p:nvSpPr>
        <p:spPr>
          <a:xfrm>
            <a:off x="990600" y="133350"/>
            <a:ext cx="7772400" cy="3108543"/>
          </a:xfrm>
          <a:prstGeom prst="rect">
            <a:avLst/>
          </a:prstGeom>
        </p:spPr>
        <p:txBody>
          <a:bodyPr wrap="square">
            <a:spAutoFit/>
          </a:bodyPr>
          <a:lstStyle/>
          <a:p>
            <a:r>
              <a:rPr lang="en-US" dirty="0"/>
              <a:t>Output: </a:t>
            </a:r>
          </a:p>
          <a:p>
            <a:r>
              <a:rPr lang="en-US" dirty="0"/>
              <a:t>Inner class method </a:t>
            </a:r>
          </a:p>
          <a:p>
            <a:r>
              <a:rPr lang="en-US" dirty="0"/>
              <a:t> </a:t>
            </a:r>
          </a:p>
          <a:p>
            <a:r>
              <a:rPr lang="en-US" dirty="0"/>
              <a:t> </a:t>
            </a:r>
          </a:p>
          <a:p>
            <a:r>
              <a:rPr lang="en-US" dirty="0"/>
              <a:t> </a:t>
            </a:r>
          </a:p>
          <a:p>
            <a:r>
              <a:rPr lang="en-US" dirty="0"/>
              <a:t> From inner class we can access all members of outer class (both static and </a:t>
            </a:r>
            <a:r>
              <a:rPr lang="en-US" dirty="0" err="1"/>
              <a:t>nonstatic</a:t>
            </a:r>
            <a:r>
              <a:rPr lang="en-US" dirty="0"/>
              <a:t>, private and non private methods and variables) directly.</a:t>
            </a:r>
          </a:p>
          <a:p>
            <a:endParaRPr lang="en-US" dirty="0"/>
          </a:p>
          <a:p>
            <a:r>
              <a:rPr lang="en-US" u="sng" dirty="0">
                <a:solidFill>
                  <a:srgbClr val="00B050"/>
                </a:solidFill>
              </a:rPr>
              <a:t>Example:</a:t>
            </a:r>
            <a:r>
              <a:rPr lang="en-US" dirty="0"/>
              <a:t>  </a:t>
            </a:r>
          </a:p>
          <a:p>
            <a:r>
              <a:rPr lang="en-US" dirty="0"/>
              <a:t>class Outer </a:t>
            </a:r>
          </a:p>
          <a:p>
            <a:r>
              <a:rPr lang="en-US" dirty="0"/>
              <a:t>{  </a:t>
            </a:r>
          </a:p>
          <a:p>
            <a:r>
              <a:rPr lang="en-US" dirty="0"/>
              <a:t>          </a:t>
            </a:r>
            <a:r>
              <a:rPr lang="en-US" dirty="0" err="1"/>
              <a:t>int</a:t>
            </a:r>
            <a:r>
              <a:rPr lang="en-US" dirty="0"/>
              <a:t> x=10; </a:t>
            </a:r>
          </a:p>
          <a:p>
            <a:r>
              <a:rPr lang="en-US" dirty="0"/>
              <a:t>          static </a:t>
            </a:r>
            <a:r>
              <a:rPr lang="en-US" dirty="0" err="1"/>
              <a:t>int</a:t>
            </a:r>
            <a:r>
              <a:rPr lang="en-US" dirty="0"/>
              <a:t> y=20;  </a:t>
            </a:r>
          </a:p>
          <a:p>
            <a:r>
              <a:rPr lang="en-US" dirty="0"/>
              <a:t>          class Inner{</a:t>
            </a:r>
          </a:p>
        </p:txBody>
      </p:sp>
      <p:sp>
        <p:nvSpPr>
          <p:cNvPr id="9" name="Rectangle 8"/>
          <p:cNvSpPr/>
          <p:nvPr/>
        </p:nvSpPr>
        <p:spPr>
          <a:xfrm>
            <a:off x="1981200" y="3181350"/>
            <a:ext cx="2183611" cy="307777"/>
          </a:xfrm>
          <a:prstGeom prst="rect">
            <a:avLst/>
          </a:prstGeom>
        </p:spPr>
        <p:txBody>
          <a:bodyPr wrap="none">
            <a:spAutoFit/>
          </a:bodyPr>
          <a:lstStyle/>
          <a:p>
            <a:r>
              <a:rPr lang="en-US" dirty="0"/>
              <a:t>public void </a:t>
            </a:r>
            <a:r>
              <a:rPr lang="en-US" dirty="0" err="1"/>
              <a:t>methodOne</a:t>
            </a:r>
            <a:r>
              <a:rPr lang="en-US" dirty="0"/>
              <a:t>() </a:t>
            </a:r>
          </a:p>
        </p:txBody>
      </p:sp>
      <p:sp>
        <p:nvSpPr>
          <p:cNvPr id="10" name="Rectangle 9"/>
          <p:cNvSpPr/>
          <p:nvPr/>
        </p:nvSpPr>
        <p:spPr>
          <a:xfrm>
            <a:off x="990600" y="3562350"/>
            <a:ext cx="7620000" cy="1600438"/>
          </a:xfrm>
          <a:prstGeom prst="rect">
            <a:avLst/>
          </a:prstGeom>
        </p:spPr>
        <p:txBody>
          <a:bodyPr wrap="square">
            <a:spAutoFit/>
          </a:bodyPr>
          <a:lstStyle/>
          <a:p>
            <a:r>
              <a:rPr lang="en-US" dirty="0"/>
              <a:t>                    {          </a:t>
            </a:r>
          </a:p>
          <a:p>
            <a:r>
              <a:rPr lang="en-US" dirty="0"/>
              <a:t>                               </a:t>
            </a:r>
            <a:r>
              <a:rPr lang="en-US" dirty="0" err="1"/>
              <a:t>System.out.println</a:t>
            </a:r>
            <a:r>
              <a:rPr lang="en-US" dirty="0"/>
              <a:t>(x);//10    </a:t>
            </a:r>
          </a:p>
          <a:p>
            <a:r>
              <a:rPr lang="en-US" dirty="0"/>
              <a:t>                               </a:t>
            </a:r>
            <a:r>
              <a:rPr lang="en-US" dirty="0" err="1"/>
              <a:t>System.out.println</a:t>
            </a:r>
            <a:r>
              <a:rPr lang="en-US" dirty="0"/>
              <a:t>(y);//20   </a:t>
            </a:r>
          </a:p>
          <a:p>
            <a:r>
              <a:rPr lang="en-US" dirty="0"/>
              <a:t>                     }  </a:t>
            </a:r>
          </a:p>
          <a:p>
            <a:r>
              <a:rPr lang="en-US" dirty="0"/>
              <a:t>  }  </a:t>
            </a:r>
          </a:p>
          <a:p>
            <a:r>
              <a:rPr lang="en-US" dirty="0"/>
              <a:t>  public static void main(String[] </a:t>
            </a:r>
            <a:r>
              <a:rPr lang="en-US" dirty="0" err="1"/>
              <a:t>args</a:t>
            </a:r>
            <a:r>
              <a:rPr lang="en-US" dirty="0"/>
              <a:t>)  </a:t>
            </a:r>
          </a:p>
          <a:p>
            <a:r>
              <a:rPr lang="en-US" dirty="0"/>
              <a:t>  </a:t>
            </a:r>
          </a:p>
        </p:txBody>
      </p:sp>
      <p:sp>
        <p:nvSpPr>
          <p:cNvPr id="11" name="Rectangle 10"/>
          <p:cNvSpPr/>
          <p:nvPr/>
        </p:nvSpPr>
        <p:spPr>
          <a:xfrm>
            <a:off x="7543800" y="4324350"/>
            <a:ext cx="412292" cy="584775"/>
          </a:xfrm>
          <a:prstGeom prst="rect">
            <a:avLst/>
          </a:prstGeom>
        </p:spPr>
        <p:txBody>
          <a:bodyPr wrap="none">
            <a:spAutoFit/>
          </a:bodyPr>
          <a:lstStyle/>
          <a:p>
            <a:r>
              <a:rPr lang="en-US" sz="3200" dirty="0"/>
              <a:t>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8" name="Rectangle 17"/>
          <p:cNvSpPr/>
          <p:nvPr/>
        </p:nvSpPr>
        <p:spPr>
          <a:xfrm>
            <a:off x="762000" y="133350"/>
            <a:ext cx="7848600" cy="1600438"/>
          </a:xfrm>
          <a:prstGeom prst="rect">
            <a:avLst/>
          </a:prstGeom>
        </p:spPr>
        <p:txBody>
          <a:bodyPr wrap="square">
            <a:spAutoFit/>
          </a:bodyPr>
          <a:lstStyle/>
          <a:p>
            <a:r>
              <a:rPr lang="en-US" dirty="0"/>
              <a:t>          {   </a:t>
            </a:r>
          </a:p>
          <a:p>
            <a:r>
              <a:rPr lang="en-US" dirty="0"/>
              <a:t>          new Outer().new Inner().</a:t>
            </a:r>
            <a:r>
              <a:rPr lang="en-US" dirty="0" err="1"/>
              <a:t>methodOne</a:t>
            </a:r>
            <a:r>
              <a:rPr lang="en-US" dirty="0"/>
              <a:t>();  </a:t>
            </a:r>
          </a:p>
          <a:p>
            <a:r>
              <a:rPr lang="en-US" dirty="0"/>
              <a:t>          } </a:t>
            </a:r>
          </a:p>
          <a:p>
            <a:r>
              <a:rPr lang="en-US" dirty="0"/>
              <a:t>} </a:t>
            </a:r>
          </a:p>
          <a:p>
            <a:endParaRPr lang="en-US" dirty="0"/>
          </a:p>
          <a:p>
            <a:r>
              <a:rPr lang="en-US" dirty="0"/>
              <a:t> Within the inner class "this" always refers current inner class object. To refer current outer class object we have to use "outer class </a:t>
            </a:r>
            <a:r>
              <a:rPr lang="en-US" dirty="0" err="1"/>
              <a:t>name.this</a:t>
            </a:r>
            <a:r>
              <a:rPr lang="en-US" dirty="0"/>
              <a:t>".</a:t>
            </a:r>
          </a:p>
        </p:txBody>
      </p:sp>
      <p:sp>
        <p:nvSpPr>
          <p:cNvPr id="19" name="Rectangle 18"/>
          <p:cNvSpPr/>
          <p:nvPr/>
        </p:nvSpPr>
        <p:spPr>
          <a:xfrm>
            <a:off x="838200" y="1809750"/>
            <a:ext cx="7772400" cy="3754874"/>
          </a:xfrm>
          <a:prstGeom prst="rect">
            <a:avLst/>
          </a:prstGeom>
        </p:spPr>
        <p:txBody>
          <a:bodyPr wrap="square">
            <a:spAutoFit/>
          </a:bodyPr>
          <a:lstStyle/>
          <a:p>
            <a:r>
              <a:rPr lang="en-US" u="sng" dirty="0">
                <a:solidFill>
                  <a:srgbClr val="7030A0"/>
                </a:solidFill>
              </a:rPr>
              <a:t>Example:</a:t>
            </a:r>
            <a:r>
              <a:rPr lang="en-US" dirty="0"/>
              <a:t>  </a:t>
            </a:r>
          </a:p>
          <a:p>
            <a:r>
              <a:rPr lang="en-US" dirty="0"/>
              <a:t>class Outer </a:t>
            </a:r>
          </a:p>
          <a:p>
            <a:r>
              <a:rPr lang="en-US" dirty="0"/>
              <a:t>{  </a:t>
            </a:r>
          </a:p>
          <a:p>
            <a:r>
              <a:rPr lang="en-US" dirty="0"/>
              <a:t>           </a:t>
            </a:r>
            <a:r>
              <a:rPr lang="en-US" dirty="0" err="1"/>
              <a:t>int</a:t>
            </a:r>
            <a:r>
              <a:rPr lang="en-US" dirty="0"/>
              <a:t> x=10;  </a:t>
            </a:r>
          </a:p>
          <a:p>
            <a:r>
              <a:rPr lang="en-US" dirty="0"/>
              <a:t>           class Inner  </a:t>
            </a:r>
          </a:p>
          <a:p>
            <a:r>
              <a:rPr lang="en-US" dirty="0"/>
              <a:t>           {   </a:t>
            </a:r>
          </a:p>
          <a:p>
            <a:r>
              <a:rPr lang="en-US" dirty="0"/>
              <a:t>                     </a:t>
            </a:r>
            <a:r>
              <a:rPr lang="en-US" dirty="0" err="1"/>
              <a:t>int</a:t>
            </a:r>
            <a:r>
              <a:rPr lang="en-US" dirty="0"/>
              <a:t> x=100;   </a:t>
            </a:r>
          </a:p>
          <a:p>
            <a:r>
              <a:rPr lang="en-US" dirty="0"/>
              <a:t>                     public void </a:t>
            </a:r>
            <a:r>
              <a:rPr lang="en-US" dirty="0" err="1"/>
              <a:t>methodOne</a:t>
            </a:r>
            <a:r>
              <a:rPr lang="en-US" dirty="0"/>
              <a:t>()   </a:t>
            </a:r>
          </a:p>
          <a:p>
            <a:r>
              <a:rPr lang="en-US" dirty="0"/>
              <a:t>                    {   </a:t>
            </a:r>
          </a:p>
          <a:p>
            <a:r>
              <a:rPr lang="en-US" dirty="0"/>
              <a:t>                               </a:t>
            </a:r>
            <a:r>
              <a:rPr lang="en-US" dirty="0" err="1"/>
              <a:t>int</a:t>
            </a:r>
            <a:r>
              <a:rPr lang="en-US" dirty="0"/>
              <a:t> x=1000;    </a:t>
            </a:r>
          </a:p>
          <a:p>
            <a:r>
              <a:rPr lang="en-US" dirty="0"/>
              <a:t>                               </a:t>
            </a:r>
            <a:r>
              <a:rPr lang="en-US" dirty="0" err="1"/>
              <a:t>System.out.println</a:t>
            </a:r>
            <a:r>
              <a:rPr lang="en-US" dirty="0"/>
              <a:t>(x);//1000    </a:t>
            </a:r>
          </a:p>
          <a:p>
            <a:r>
              <a:rPr lang="en-US" dirty="0"/>
              <a:t>                               </a:t>
            </a:r>
            <a:r>
              <a:rPr lang="en-US" dirty="0" err="1"/>
              <a:t>System.out.println</a:t>
            </a:r>
            <a:r>
              <a:rPr lang="en-US" dirty="0"/>
              <a:t>(</a:t>
            </a:r>
            <a:r>
              <a:rPr lang="en-US" dirty="0" err="1"/>
              <a:t>this.x</a:t>
            </a:r>
            <a:r>
              <a:rPr lang="en-US" dirty="0"/>
              <a:t>);//100    </a:t>
            </a:r>
          </a:p>
          <a:p>
            <a:r>
              <a:rPr lang="en-US" dirty="0"/>
              <a:t>                               </a:t>
            </a:r>
            <a:r>
              <a:rPr lang="en-US" dirty="0" err="1"/>
              <a:t>System.out.println</a:t>
            </a:r>
            <a:r>
              <a:rPr lang="en-US" dirty="0"/>
              <a:t>(</a:t>
            </a:r>
            <a:r>
              <a:rPr lang="en-US" dirty="0" err="1"/>
              <a:t>Outer.this.x</a:t>
            </a:r>
            <a:r>
              <a:rPr lang="en-US" dirty="0"/>
              <a:t>);//10   </a:t>
            </a:r>
          </a:p>
          <a:p>
            <a:r>
              <a:rPr lang="en-US" dirty="0"/>
              <a:t>                     }  </a:t>
            </a:r>
          </a:p>
          <a:p>
            <a:r>
              <a:rPr lang="en-US" dirty="0"/>
              <a:t> </a:t>
            </a:r>
          </a:p>
          <a:p>
            <a:r>
              <a:rPr lang="en-US" dirty="0"/>
              <a:t> </a:t>
            </a:r>
          </a:p>
          <a:p>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1"/>
        <p:cNvGrpSpPr/>
        <p:nvPr/>
      </p:nvGrpSpPr>
      <p:grpSpPr>
        <a:xfrm>
          <a:off x="0" y="0"/>
          <a:ext cx="0" cy="0"/>
          <a:chOff x="0" y="0"/>
          <a:chExt cx="0" cy="0"/>
        </a:xfrm>
      </p:grpSpPr>
      <p:sp>
        <p:nvSpPr>
          <p:cNvPr id="6" name="Rectangle 5"/>
          <p:cNvSpPr/>
          <p:nvPr/>
        </p:nvSpPr>
        <p:spPr>
          <a:xfrm>
            <a:off x="990600" y="209550"/>
            <a:ext cx="7467600" cy="1169551"/>
          </a:xfrm>
          <a:prstGeom prst="rect">
            <a:avLst/>
          </a:prstGeom>
        </p:spPr>
        <p:txBody>
          <a:bodyPr wrap="square">
            <a:spAutoFit/>
          </a:bodyPr>
          <a:lstStyle/>
          <a:p>
            <a:r>
              <a:rPr lang="en-US" dirty="0"/>
              <a:t>     public static void main(String[] </a:t>
            </a:r>
            <a:r>
              <a:rPr lang="en-US" dirty="0" err="1"/>
              <a:t>args</a:t>
            </a:r>
            <a:r>
              <a:rPr lang="en-US" dirty="0"/>
              <a:t>)  </a:t>
            </a:r>
          </a:p>
          <a:p>
            <a:r>
              <a:rPr lang="en-US" dirty="0"/>
              <a:t>     {   </a:t>
            </a:r>
          </a:p>
          <a:p>
            <a:r>
              <a:rPr lang="en-US" dirty="0"/>
              <a:t>                new Outer().new Inner().</a:t>
            </a:r>
            <a:r>
              <a:rPr lang="en-US" dirty="0" err="1"/>
              <a:t>methodOne</a:t>
            </a:r>
            <a:r>
              <a:rPr lang="en-US" dirty="0"/>
              <a:t>();  </a:t>
            </a:r>
          </a:p>
          <a:p>
            <a:r>
              <a:rPr lang="en-US" dirty="0"/>
              <a:t>      } </a:t>
            </a:r>
          </a:p>
          <a:p>
            <a:r>
              <a:rPr lang="en-US" dirty="0"/>
              <a:t>} </a:t>
            </a:r>
          </a:p>
        </p:txBody>
      </p:sp>
      <p:sp>
        <p:nvSpPr>
          <p:cNvPr id="7" name="Rectangle 6"/>
          <p:cNvSpPr/>
          <p:nvPr/>
        </p:nvSpPr>
        <p:spPr>
          <a:xfrm>
            <a:off x="1066800" y="1504950"/>
            <a:ext cx="7620000" cy="1384995"/>
          </a:xfrm>
          <a:prstGeom prst="rect">
            <a:avLst/>
          </a:prstGeom>
        </p:spPr>
        <p:txBody>
          <a:bodyPr wrap="square">
            <a:spAutoFit/>
          </a:bodyPr>
          <a:lstStyle/>
          <a:p>
            <a:r>
              <a:rPr lang="en-US" u="sng" dirty="0">
                <a:solidFill>
                  <a:schemeClr val="accent2">
                    <a:lumMod val="75000"/>
                  </a:schemeClr>
                </a:solidFill>
              </a:rPr>
              <a:t>The applicable modifiers for outer classes are: </a:t>
            </a:r>
            <a:r>
              <a:rPr lang="en-US" dirty="0">
                <a:solidFill>
                  <a:schemeClr val="accent2">
                    <a:lumMod val="75000"/>
                  </a:schemeClr>
                </a:solidFill>
              </a:rPr>
              <a:t> </a:t>
            </a:r>
          </a:p>
          <a:p>
            <a:r>
              <a:rPr lang="en-US" dirty="0"/>
              <a:t>    1. public </a:t>
            </a:r>
          </a:p>
          <a:p>
            <a:r>
              <a:rPr lang="en-US" dirty="0"/>
              <a:t>    2. default </a:t>
            </a:r>
          </a:p>
          <a:p>
            <a:r>
              <a:rPr lang="en-US" dirty="0"/>
              <a:t>    3. final </a:t>
            </a:r>
          </a:p>
          <a:p>
            <a:r>
              <a:rPr lang="en-US" dirty="0"/>
              <a:t>    4. abstract </a:t>
            </a:r>
          </a:p>
          <a:p>
            <a:r>
              <a:rPr lang="en-US" dirty="0"/>
              <a:t>    5. </a:t>
            </a:r>
            <a:r>
              <a:rPr lang="en-US" dirty="0" err="1"/>
              <a:t>strictfp</a:t>
            </a:r>
            <a:r>
              <a:rPr lang="en-US" dirty="0"/>
              <a:t> </a:t>
            </a:r>
          </a:p>
        </p:txBody>
      </p:sp>
      <p:sp>
        <p:nvSpPr>
          <p:cNvPr id="8" name="Rectangle 7"/>
          <p:cNvSpPr/>
          <p:nvPr/>
        </p:nvSpPr>
        <p:spPr>
          <a:xfrm>
            <a:off x="1143000" y="2876550"/>
            <a:ext cx="7543800" cy="1815882"/>
          </a:xfrm>
          <a:prstGeom prst="rect">
            <a:avLst/>
          </a:prstGeom>
        </p:spPr>
        <p:txBody>
          <a:bodyPr wrap="square">
            <a:spAutoFit/>
          </a:bodyPr>
          <a:lstStyle/>
          <a:p>
            <a:r>
              <a:rPr lang="en-US" dirty="0"/>
              <a:t>But for the inner classes in addition to this the following modifiers also allowed. </a:t>
            </a:r>
          </a:p>
          <a:p>
            <a:r>
              <a:rPr lang="en-US" dirty="0"/>
              <a:t>. public  default final abstract </a:t>
            </a:r>
            <a:r>
              <a:rPr lang="en-US" dirty="0" err="1"/>
              <a:t>strictfp</a:t>
            </a:r>
            <a:r>
              <a:rPr lang="en-US" dirty="0"/>
              <a:t> static abstract and final</a:t>
            </a:r>
          </a:p>
          <a:p>
            <a:r>
              <a:rPr lang="en-US" dirty="0"/>
              <a:t> </a:t>
            </a:r>
          </a:p>
          <a:p>
            <a:endParaRPr lang="en-US" dirty="0"/>
          </a:p>
          <a:p>
            <a:r>
              <a:rPr lang="en-US" u="sng" dirty="0">
                <a:solidFill>
                  <a:schemeClr val="accent2">
                    <a:lumMod val="75000"/>
                  </a:schemeClr>
                </a:solidFill>
              </a:rPr>
              <a:t>Nesting of Inner classes : </a:t>
            </a:r>
          </a:p>
          <a:p>
            <a:r>
              <a:rPr lang="en-US" dirty="0"/>
              <a:t> </a:t>
            </a:r>
          </a:p>
          <a:p>
            <a:r>
              <a:rPr lang="en-US" dirty="0"/>
              <a:t>We can declare an inner class inside another inner class  </a:t>
            </a:r>
          </a:p>
          <a:p>
            <a:r>
              <a:rPr lang="en-US" dirty="0"/>
              <a:t> </a:t>
            </a:r>
          </a:p>
        </p:txBody>
      </p:sp>
      <p:sp>
        <p:nvSpPr>
          <p:cNvPr id="9" name="Rectangle 8"/>
          <p:cNvSpPr/>
          <p:nvPr/>
        </p:nvSpPr>
        <p:spPr>
          <a:xfrm>
            <a:off x="7467600" y="4476750"/>
            <a:ext cx="526106" cy="584775"/>
          </a:xfrm>
          <a:prstGeom prst="rect">
            <a:avLst/>
          </a:prstGeom>
        </p:spPr>
        <p:txBody>
          <a:bodyPr wrap="none">
            <a:spAutoFit/>
          </a:bodyPr>
          <a:lstStyle/>
          <a:p>
            <a:r>
              <a:rPr lang="en-US" sz="3200" dirty="0"/>
              <a:t>8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5" name="Rectangle 24"/>
          <p:cNvSpPr/>
          <p:nvPr/>
        </p:nvSpPr>
        <p:spPr>
          <a:xfrm>
            <a:off x="1447800" y="2114550"/>
            <a:ext cx="6423553" cy="707886"/>
          </a:xfrm>
          <a:prstGeom prst="rect">
            <a:avLst/>
          </a:prstGeom>
        </p:spPr>
        <p:txBody>
          <a:bodyPr wrap="none">
            <a:spAutoFit/>
          </a:bodyPr>
          <a:lstStyle/>
          <a:p>
            <a:r>
              <a:rPr lang="en-US" sz="4000" dirty="0">
                <a:solidFill>
                  <a:srgbClr val="002060"/>
                </a:solidFill>
              </a:rPr>
              <a:t>Method local inner classes:</a:t>
            </a:r>
            <a:r>
              <a:rPr lang="en-US" dirty="0"/>
              <a:t> </a:t>
            </a:r>
          </a:p>
        </p:txBody>
      </p:sp>
      <p:sp>
        <p:nvSpPr>
          <p:cNvPr id="26" name="Rectangle 25"/>
          <p:cNvSpPr/>
          <p:nvPr/>
        </p:nvSpPr>
        <p:spPr>
          <a:xfrm>
            <a:off x="7086600" y="4171950"/>
            <a:ext cx="526106" cy="584775"/>
          </a:xfrm>
          <a:prstGeom prst="rect">
            <a:avLst/>
          </a:prstGeom>
        </p:spPr>
        <p:txBody>
          <a:bodyPr wrap="none">
            <a:spAutoFit/>
          </a:bodyPr>
          <a:lstStyle/>
          <a:p>
            <a:r>
              <a:rPr lang="en-US" sz="3200" dirty="0"/>
              <a:t>8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5" name="Rectangle 4"/>
          <p:cNvSpPr/>
          <p:nvPr/>
        </p:nvSpPr>
        <p:spPr>
          <a:xfrm>
            <a:off x="990600" y="438150"/>
            <a:ext cx="7315200" cy="1815882"/>
          </a:xfrm>
          <a:prstGeom prst="rect">
            <a:avLst/>
          </a:prstGeom>
        </p:spPr>
        <p:txBody>
          <a:bodyPr wrap="square">
            <a:spAutoFit/>
          </a:bodyPr>
          <a:lstStyle/>
          <a:p>
            <a:r>
              <a:rPr lang="en-US" dirty="0"/>
              <a:t> Sometimes we can declare a class inside a method such type of inner classes are called method local inner classes. </a:t>
            </a:r>
          </a:p>
          <a:p>
            <a:r>
              <a:rPr lang="en-US" dirty="0"/>
              <a:t> The main objective of method local inner class is to define method specific repeatedly required functionality. </a:t>
            </a:r>
          </a:p>
          <a:p>
            <a:r>
              <a:rPr lang="en-US" dirty="0"/>
              <a:t> Method Local inner classes are best suitable to meet nested method requirement. </a:t>
            </a:r>
          </a:p>
          <a:p>
            <a:r>
              <a:rPr lang="en-US" dirty="0"/>
              <a:t> We can access method local inner class only within the method where we declared it. That is from outside of the method we can't access. As the scope of method local inner classes is very less, this type of inner classes are most rarely used type of inner classes. </a:t>
            </a:r>
          </a:p>
        </p:txBody>
      </p:sp>
      <p:sp>
        <p:nvSpPr>
          <p:cNvPr id="6" name="Rectangle 5"/>
          <p:cNvSpPr/>
          <p:nvPr/>
        </p:nvSpPr>
        <p:spPr>
          <a:xfrm>
            <a:off x="1066800" y="2343150"/>
            <a:ext cx="7620000" cy="2462213"/>
          </a:xfrm>
          <a:prstGeom prst="rect">
            <a:avLst/>
          </a:prstGeom>
        </p:spPr>
        <p:txBody>
          <a:bodyPr wrap="square">
            <a:spAutoFit/>
          </a:bodyPr>
          <a:lstStyle/>
          <a:p>
            <a:r>
              <a:rPr lang="en-US" u="sng" dirty="0">
                <a:solidFill>
                  <a:schemeClr val="accent1">
                    <a:lumMod val="75000"/>
                  </a:schemeClr>
                </a:solidFill>
              </a:rPr>
              <a:t>Example:</a:t>
            </a:r>
            <a:r>
              <a:rPr lang="en-US" dirty="0">
                <a:solidFill>
                  <a:schemeClr val="accent1">
                    <a:lumMod val="75000"/>
                  </a:schemeClr>
                </a:solidFill>
              </a:rPr>
              <a:t>  </a:t>
            </a:r>
          </a:p>
          <a:p>
            <a:r>
              <a:rPr lang="en-US" dirty="0"/>
              <a:t>class Test </a:t>
            </a:r>
          </a:p>
          <a:p>
            <a:r>
              <a:rPr lang="en-US" dirty="0"/>
              <a:t>{  </a:t>
            </a:r>
          </a:p>
          <a:p>
            <a:r>
              <a:rPr lang="en-US" dirty="0"/>
              <a:t>        public void </a:t>
            </a:r>
            <a:r>
              <a:rPr lang="en-US" dirty="0" err="1"/>
              <a:t>methodOne</a:t>
            </a:r>
            <a:r>
              <a:rPr lang="en-US" dirty="0"/>
              <a:t>()  </a:t>
            </a:r>
          </a:p>
          <a:p>
            <a:r>
              <a:rPr lang="en-US" dirty="0"/>
              <a:t>        {   </a:t>
            </a:r>
          </a:p>
          <a:p>
            <a:r>
              <a:rPr lang="en-US" dirty="0"/>
              <a:t>                  class Inner   </a:t>
            </a:r>
          </a:p>
          <a:p>
            <a:r>
              <a:rPr lang="en-US" dirty="0"/>
              <a:t>                  {    </a:t>
            </a:r>
          </a:p>
          <a:p>
            <a:r>
              <a:rPr lang="en-US" dirty="0"/>
              <a:t>                            public void sum(</a:t>
            </a:r>
            <a:r>
              <a:rPr lang="en-US" dirty="0" err="1"/>
              <a:t>int</a:t>
            </a:r>
            <a:r>
              <a:rPr lang="en-US" dirty="0"/>
              <a:t> </a:t>
            </a:r>
            <a:r>
              <a:rPr lang="en-US" dirty="0" err="1"/>
              <a:t>i,int</a:t>
            </a:r>
            <a:r>
              <a:rPr lang="en-US" dirty="0"/>
              <a:t> j)    </a:t>
            </a:r>
          </a:p>
          <a:p>
            <a:r>
              <a:rPr lang="en-US" dirty="0"/>
              <a:t>                           {     </a:t>
            </a:r>
          </a:p>
          <a:p>
            <a:r>
              <a:rPr lang="en-US" dirty="0"/>
              <a:t>                                       </a:t>
            </a:r>
            <a:r>
              <a:rPr lang="en-US" dirty="0" err="1"/>
              <a:t>System.out.println</a:t>
            </a:r>
            <a:r>
              <a:rPr lang="en-US" dirty="0"/>
              <a:t>("The sum:"+(</a:t>
            </a:r>
            <a:r>
              <a:rPr lang="en-US" dirty="0" err="1"/>
              <a:t>i+j</a:t>
            </a:r>
            <a:r>
              <a:rPr lang="en-US" dirty="0"/>
              <a:t>));    </a:t>
            </a:r>
          </a:p>
          <a:p>
            <a:r>
              <a:rPr lang="en-US" dirty="0"/>
              <a:t>                           } </a:t>
            </a:r>
          </a:p>
        </p:txBody>
      </p:sp>
      <p:sp>
        <p:nvSpPr>
          <p:cNvPr id="7" name="Rectangle 6"/>
          <p:cNvSpPr/>
          <p:nvPr/>
        </p:nvSpPr>
        <p:spPr>
          <a:xfrm>
            <a:off x="7239000" y="4400550"/>
            <a:ext cx="412292" cy="584775"/>
          </a:xfrm>
          <a:prstGeom prst="rect">
            <a:avLst/>
          </a:prstGeom>
        </p:spPr>
        <p:txBody>
          <a:bodyPr wrap="none">
            <a:spAutoFit/>
          </a:bodyPr>
          <a:lstStyle/>
          <a:p>
            <a:r>
              <a:rPr lang="en-US" sz="3200" dirty="0"/>
              <a:t>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9" name="Rectangle 8"/>
          <p:cNvSpPr/>
          <p:nvPr/>
        </p:nvSpPr>
        <p:spPr>
          <a:xfrm>
            <a:off x="1371600" y="590550"/>
            <a:ext cx="6553200" cy="2462213"/>
          </a:xfrm>
          <a:prstGeom prst="rect">
            <a:avLst/>
          </a:prstGeom>
        </p:spPr>
        <p:txBody>
          <a:bodyPr wrap="square">
            <a:spAutoFit/>
          </a:bodyPr>
          <a:lstStyle/>
          <a:p>
            <a:r>
              <a:rPr lang="en-US" dirty="0"/>
              <a:t>}   </a:t>
            </a:r>
          </a:p>
          <a:p>
            <a:r>
              <a:rPr lang="en-US" dirty="0"/>
              <a:t>Inner </a:t>
            </a:r>
            <a:r>
              <a:rPr lang="en-US" dirty="0" err="1"/>
              <a:t>i</a:t>
            </a:r>
            <a:r>
              <a:rPr lang="en-US" dirty="0"/>
              <a:t>=new Inner();   </a:t>
            </a:r>
          </a:p>
          <a:p>
            <a:r>
              <a:rPr lang="en-US" dirty="0"/>
              <a:t>i.sum(10,20);   </a:t>
            </a:r>
          </a:p>
          <a:p>
            <a:r>
              <a:rPr lang="en-US" dirty="0"/>
              <a:t>;;;;;;;;;;;;;   </a:t>
            </a:r>
          </a:p>
          <a:p>
            <a:r>
              <a:rPr lang="en-US" dirty="0"/>
              <a:t>i.sum(100,200);   </a:t>
            </a:r>
          </a:p>
          <a:p>
            <a:r>
              <a:rPr lang="en-US" dirty="0"/>
              <a:t>;;;;;;;;;;;;;;;   </a:t>
            </a:r>
          </a:p>
          <a:p>
            <a:r>
              <a:rPr lang="en-US" dirty="0"/>
              <a:t>i.sum(1000,2000);  </a:t>
            </a:r>
          </a:p>
          <a:p>
            <a:r>
              <a:rPr lang="en-US" dirty="0"/>
              <a:t> ;;;;;;;;;;;;;;;;;  </a:t>
            </a:r>
          </a:p>
          <a:p>
            <a:r>
              <a:rPr lang="en-US" dirty="0"/>
              <a:t> }  </a:t>
            </a:r>
          </a:p>
          <a:p>
            <a:r>
              <a:rPr lang="en-US" dirty="0"/>
              <a:t>public static void main(String[] </a:t>
            </a:r>
            <a:r>
              <a:rPr lang="en-US" dirty="0" err="1"/>
              <a:t>args</a:t>
            </a:r>
            <a:r>
              <a:rPr lang="en-US" dirty="0"/>
              <a:t>)  </a:t>
            </a:r>
          </a:p>
          <a:p>
            <a:r>
              <a:rPr lang="en-US" dirty="0"/>
              <a:t>{ </a:t>
            </a:r>
          </a:p>
        </p:txBody>
      </p:sp>
      <p:sp>
        <p:nvSpPr>
          <p:cNvPr id="10" name="Rectangle 9"/>
          <p:cNvSpPr/>
          <p:nvPr/>
        </p:nvSpPr>
        <p:spPr>
          <a:xfrm>
            <a:off x="1371600" y="3105150"/>
            <a:ext cx="6477000" cy="1600438"/>
          </a:xfrm>
          <a:prstGeom prst="rect">
            <a:avLst/>
          </a:prstGeom>
        </p:spPr>
        <p:txBody>
          <a:bodyPr wrap="square">
            <a:spAutoFit/>
          </a:bodyPr>
          <a:lstStyle/>
          <a:p>
            <a:r>
              <a:rPr lang="en-US" dirty="0"/>
              <a:t>         new Test().</a:t>
            </a:r>
            <a:r>
              <a:rPr lang="en-US" dirty="0" err="1"/>
              <a:t>methodOne</a:t>
            </a:r>
            <a:r>
              <a:rPr lang="en-US" dirty="0"/>
              <a:t>();  </a:t>
            </a:r>
          </a:p>
          <a:p>
            <a:r>
              <a:rPr lang="en-US" dirty="0"/>
              <a:t>        } </a:t>
            </a:r>
          </a:p>
          <a:p>
            <a:r>
              <a:rPr lang="en-US" dirty="0"/>
              <a:t>} </a:t>
            </a:r>
          </a:p>
          <a:p>
            <a:r>
              <a:rPr lang="en-US" dirty="0"/>
              <a:t>Output: </a:t>
            </a:r>
          </a:p>
          <a:p>
            <a:r>
              <a:rPr lang="en-US" dirty="0"/>
              <a:t>The sum: 30 </a:t>
            </a:r>
          </a:p>
          <a:p>
            <a:r>
              <a:rPr lang="en-US" dirty="0"/>
              <a:t>The sum: 300 </a:t>
            </a:r>
          </a:p>
          <a:p>
            <a:r>
              <a:rPr lang="en-US" dirty="0"/>
              <a:t>The sum: 3000 </a:t>
            </a:r>
          </a:p>
        </p:txBody>
      </p:sp>
      <p:sp>
        <p:nvSpPr>
          <p:cNvPr id="11" name="Rectangle 10"/>
          <p:cNvSpPr/>
          <p:nvPr/>
        </p:nvSpPr>
        <p:spPr>
          <a:xfrm>
            <a:off x="7162800" y="4171950"/>
            <a:ext cx="412292" cy="584775"/>
          </a:xfrm>
          <a:prstGeom prst="rect">
            <a:avLst/>
          </a:prstGeom>
        </p:spPr>
        <p:txBody>
          <a:bodyPr wrap="none">
            <a:spAutoFit/>
          </a:bodyPr>
          <a:lstStyle/>
          <a:p>
            <a:r>
              <a:rPr lang="en-US" sz="3200" dirty="0"/>
              <a:t>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10" name="Rectangle 9"/>
          <p:cNvSpPr/>
          <p:nvPr/>
        </p:nvSpPr>
        <p:spPr>
          <a:xfrm>
            <a:off x="533400" y="0"/>
            <a:ext cx="8077200" cy="954107"/>
          </a:xfrm>
          <a:prstGeom prst="rect">
            <a:avLst/>
          </a:prstGeom>
        </p:spPr>
        <p:txBody>
          <a:bodyPr wrap="square">
            <a:spAutoFit/>
          </a:bodyPr>
          <a:lstStyle/>
          <a:p>
            <a:r>
              <a:rPr lang="en-US" dirty="0"/>
              <a:t>     If we are declaring inner class inside instance method then we can access both static and non   static members of outer class directly. </a:t>
            </a:r>
          </a:p>
          <a:p>
            <a:r>
              <a:rPr lang="en-US" dirty="0"/>
              <a:t>     But if we are declaring inner class inside static method then we can access only static members of outer class directly and we can't access instance members directly. </a:t>
            </a:r>
          </a:p>
        </p:txBody>
      </p:sp>
      <p:sp>
        <p:nvSpPr>
          <p:cNvPr id="11" name="Rectangle 10"/>
          <p:cNvSpPr/>
          <p:nvPr/>
        </p:nvSpPr>
        <p:spPr>
          <a:xfrm>
            <a:off x="685800" y="895350"/>
            <a:ext cx="8229600" cy="3754874"/>
          </a:xfrm>
          <a:prstGeom prst="rect">
            <a:avLst/>
          </a:prstGeom>
        </p:spPr>
        <p:txBody>
          <a:bodyPr wrap="square">
            <a:spAutoFit/>
          </a:bodyPr>
          <a:lstStyle/>
          <a:p>
            <a:r>
              <a:rPr lang="en-US" dirty="0"/>
              <a:t>Example:  </a:t>
            </a:r>
          </a:p>
          <a:p>
            <a:r>
              <a:rPr lang="en-US" dirty="0"/>
              <a:t>class Test </a:t>
            </a:r>
          </a:p>
          <a:p>
            <a:r>
              <a:rPr lang="en-US" dirty="0"/>
              <a:t>{  </a:t>
            </a:r>
          </a:p>
          <a:p>
            <a:r>
              <a:rPr lang="en-US" dirty="0"/>
              <a:t>          </a:t>
            </a:r>
            <a:r>
              <a:rPr lang="en-US" dirty="0" err="1"/>
              <a:t>int</a:t>
            </a:r>
            <a:r>
              <a:rPr lang="en-US" dirty="0"/>
              <a:t> x=10;  </a:t>
            </a:r>
          </a:p>
          <a:p>
            <a:r>
              <a:rPr lang="en-US" dirty="0"/>
              <a:t>          static </a:t>
            </a:r>
            <a:r>
              <a:rPr lang="en-US" dirty="0" err="1"/>
              <a:t>int</a:t>
            </a:r>
            <a:r>
              <a:rPr lang="en-US" dirty="0"/>
              <a:t> y=20;  </a:t>
            </a:r>
          </a:p>
          <a:p>
            <a:r>
              <a:rPr lang="en-US" dirty="0"/>
              <a:t>          public void </a:t>
            </a:r>
            <a:r>
              <a:rPr lang="en-US" dirty="0" err="1"/>
              <a:t>methodOne</a:t>
            </a:r>
            <a:r>
              <a:rPr lang="en-US" dirty="0"/>
              <a:t>() </a:t>
            </a:r>
          </a:p>
          <a:p>
            <a:r>
              <a:rPr lang="en-US" dirty="0"/>
              <a:t>          {   </a:t>
            </a:r>
          </a:p>
          <a:p>
            <a:r>
              <a:rPr lang="en-US" dirty="0"/>
              <a:t>                    class Inner   </a:t>
            </a:r>
          </a:p>
          <a:p>
            <a:r>
              <a:rPr lang="en-US" dirty="0"/>
              <a:t>                    {    </a:t>
            </a:r>
          </a:p>
          <a:p>
            <a:r>
              <a:rPr lang="en-US" dirty="0"/>
              <a:t>                              public void </a:t>
            </a:r>
            <a:r>
              <a:rPr lang="en-US" dirty="0" err="1"/>
              <a:t>methodTwo</a:t>
            </a:r>
            <a:r>
              <a:rPr lang="en-US" dirty="0"/>
              <a:t>()    </a:t>
            </a:r>
          </a:p>
          <a:p>
            <a:r>
              <a:rPr lang="en-US" dirty="0"/>
              <a:t>                              {     </a:t>
            </a:r>
          </a:p>
          <a:p>
            <a:r>
              <a:rPr lang="en-US" dirty="0"/>
              <a:t>                                        </a:t>
            </a:r>
            <a:r>
              <a:rPr lang="en-US" dirty="0" err="1"/>
              <a:t>System.out.println</a:t>
            </a:r>
            <a:r>
              <a:rPr lang="en-US" dirty="0"/>
              <a:t>(x);//10     </a:t>
            </a:r>
          </a:p>
          <a:p>
            <a:r>
              <a:rPr lang="en-US" dirty="0"/>
              <a:t>                                        </a:t>
            </a:r>
            <a:r>
              <a:rPr lang="en-US" dirty="0" err="1"/>
              <a:t>System.out.println</a:t>
            </a:r>
            <a:r>
              <a:rPr lang="en-US" dirty="0"/>
              <a:t>(y);//20    </a:t>
            </a:r>
          </a:p>
          <a:p>
            <a:r>
              <a:rPr lang="en-US" dirty="0"/>
              <a:t>                               }   </a:t>
            </a:r>
          </a:p>
          <a:p>
            <a:r>
              <a:rPr lang="en-US" dirty="0"/>
              <a:t>                      }   </a:t>
            </a:r>
          </a:p>
          <a:p>
            <a:r>
              <a:rPr lang="en-US" dirty="0"/>
              <a:t>                      Inner </a:t>
            </a:r>
            <a:r>
              <a:rPr lang="en-US" dirty="0" err="1"/>
              <a:t>i</a:t>
            </a:r>
            <a:r>
              <a:rPr lang="en-US" dirty="0"/>
              <a:t>=new Inner();   </a:t>
            </a:r>
          </a:p>
          <a:p>
            <a:r>
              <a:rPr lang="en-US" dirty="0"/>
              <a:t>                      </a:t>
            </a:r>
            <a:r>
              <a:rPr lang="en-US" dirty="0" err="1"/>
              <a:t>i.methodTwo</a:t>
            </a:r>
            <a:r>
              <a:rPr lang="en-US" dirty="0"/>
              <a:t>(); </a:t>
            </a:r>
          </a:p>
        </p:txBody>
      </p:sp>
      <p:sp>
        <p:nvSpPr>
          <p:cNvPr id="12" name="Rectangle 11"/>
          <p:cNvSpPr/>
          <p:nvPr/>
        </p:nvSpPr>
        <p:spPr>
          <a:xfrm>
            <a:off x="7696200" y="4476750"/>
            <a:ext cx="412292" cy="584775"/>
          </a:xfrm>
          <a:prstGeom prst="rect">
            <a:avLst/>
          </a:prstGeom>
        </p:spPr>
        <p:txBody>
          <a:bodyPr wrap="none">
            <a:spAutoFit/>
          </a:bodyPr>
          <a:lstStyle/>
          <a:p>
            <a:r>
              <a:rPr lang="en-US" sz="3200" dirty="0"/>
              <a:t>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063"/>
        <p:cNvGrpSpPr/>
        <p:nvPr/>
      </p:nvGrpSpPr>
      <p:grpSpPr>
        <a:xfrm>
          <a:off x="0" y="0"/>
          <a:ext cx="0" cy="0"/>
          <a:chOff x="0" y="0"/>
          <a:chExt cx="0" cy="0"/>
        </a:xfrm>
      </p:grpSpPr>
      <p:sp>
        <p:nvSpPr>
          <p:cNvPr id="23" name="Rectangle 22"/>
          <p:cNvSpPr/>
          <p:nvPr/>
        </p:nvSpPr>
        <p:spPr>
          <a:xfrm>
            <a:off x="609600" y="133350"/>
            <a:ext cx="8382000" cy="1384995"/>
          </a:xfrm>
          <a:prstGeom prst="rect">
            <a:avLst/>
          </a:prstGeom>
        </p:spPr>
        <p:txBody>
          <a:bodyPr wrap="square">
            <a:spAutoFit/>
          </a:bodyPr>
          <a:lstStyle/>
          <a:p>
            <a:r>
              <a:rPr lang="en-US" dirty="0"/>
              <a:t>              }  </a:t>
            </a:r>
          </a:p>
          <a:p>
            <a:r>
              <a:rPr lang="en-US" dirty="0"/>
              <a:t>              public static void main(String[] </a:t>
            </a:r>
            <a:r>
              <a:rPr lang="en-US" dirty="0" err="1"/>
              <a:t>args</a:t>
            </a:r>
            <a:r>
              <a:rPr lang="en-US" dirty="0"/>
              <a:t>)  </a:t>
            </a:r>
          </a:p>
          <a:p>
            <a:r>
              <a:rPr lang="en-US" dirty="0"/>
              <a:t>              {   </a:t>
            </a:r>
          </a:p>
          <a:p>
            <a:r>
              <a:rPr lang="en-US" dirty="0"/>
              <a:t>              new Test().</a:t>
            </a:r>
            <a:r>
              <a:rPr lang="en-US" dirty="0" err="1"/>
              <a:t>methodOne</a:t>
            </a:r>
            <a:r>
              <a:rPr lang="en-US" dirty="0"/>
              <a:t>();  </a:t>
            </a:r>
          </a:p>
          <a:p>
            <a:r>
              <a:rPr lang="en-US" dirty="0"/>
              <a:t>              } </a:t>
            </a:r>
          </a:p>
          <a:p>
            <a:r>
              <a:rPr lang="en-US" dirty="0"/>
              <a:t>} </a:t>
            </a:r>
          </a:p>
        </p:txBody>
      </p:sp>
      <p:sp>
        <p:nvSpPr>
          <p:cNvPr id="24" name="Rectangle 23"/>
          <p:cNvSpPr/>
          <p:nvPr/>
        </p:nvSpPr>
        <p:spPr>
          <a:xfrm>
            <a:off x="381000" y="1581150"/>
            <a:ext cx="8763000" cy="954107"/>
          </a:xfrm>
          <a:prstGeom prst="rect">
            <a:avLst/>
          </a:prstGeom>
        </p:spPr>
        <p:txBody>
          <a:bodyPr wrap="square">
            <a:spAutoFit/>
          </a:bodyPr>
          <a:lstStyle/>
          <a:p>
            <a:r>
              <a:rPr lang="en-US" dirty="0"/>
              <a:t>    If we declare </a:t>
            </a:r>
            <a:r>
              <a:rPr lang="en-US" dirty="0" err="1"/>
              <a:t>methodOne</a:t>
            </a:r>
            <a:r>
              <a:rPr lang="en-US" dirty="0"/>
              <a:t>() method as static then we will get compile time error saying "non-static variable x cannot be referenced from a static context". </a:t>
            </a:r>
          </a:p>
          <a:p>
            <a:r>
              <a:rPr lang="en-US" dirty="0"/>
              <a:t>    From method local inner class we can't access local variables of the method in which we declared it. But if that local variable is declared as final then we won't get any compile time error. </a:t>
            </a:r>
          </a:p>
        </p:txBody>
      </p:sp>
      <p:sp>
        <p:nvSpPr>
          <p:cNvPr id="25" name="Rectangle 24"/>
          <p:cNvSpPr/>
          <p:nvPr/>
        </p:nvSpPr>
        <p:spPr>
          <a:xfrm>
            <a:off x="685800" y="2647950"/>
            <a:ext cx="7696200" cy="1169551"/>
          </a:xfrm>
          <a:prstGeom prst="rect">
            <a:avLst/>
          </a:prstGeom>
        </p:spPr>
        <p:txBody>
          <a:bodyPr wrap="square">
            <a:spAutoFit/>
          </a:bodyPr>
          <a:lstStyle/>
          <a:p>
            <a:r>
              <a:rPr lang="en-US" u="sng" dirty="0">
                <a:solidFill>
                  <a:schemeClr val="accent1">
                    <a:lumMod val="75000"/>
                  </a:schemeClr>
                </a:solidFill>
              </a:rPr>
              <a:t>Example:</a:t>
            </a:r>
            <a:r>
              <a:rPr lang="en-US" dirty="0">
                <a:solidFill>
                  <a:schemeClr val="accent1">
                    <a:lumMod val="75000"/>
                  </a:schemeClr>
                </a:solidFill>
              </a:rPr>
              <a:t>  </a:t>
            </a:r>
          </a:p>
          <a:p>
            <a:r>
              <a:rPr lang="en-US" dirty="0"/>
              <a:t>class Test </a:t>
            </a:r>
          </a:p>
          <a:p>
            <a:r>
              <a:rPr lang="en-US" dirty="0"/>
              <a:t>{  </a:t>
            </a:r>
          </a:p>
          <a:p>
            <a:r>
              <a:rPr lang="en-US" dirty="0"/>
              <a:t>           </a:t>
            </a:r>
            <a:r>
              <a:rPr lang="en-US" dirty="0" err="1"/>
              <a:t>int</a:t>
            </a:r>
            <a:r>
              <a:rPr lang="en-US" dirty="0"/>
              <a:t> x=10;  </a:t>
            </a:r>
          </a:p>
          <a:p>
            <a:r>
              <a:rPr lang="en-US" dirty="0"/>
              <a:t>           public void </a:t>
            </a:r>
            <a:r>
              <a:rPr lang="en-US" dirty="0" err="1"/>
              <a:t>methodOne</a:t>
            </a:r>
            <a:r>
              <a:rPr lang="en-US" dirty="0"/>
              <a:t>() </a:t>
            </a:r>
          </a:p>
        </p:txBody>
      </p:sp>
      <p:sp>
        <p:nvSpPr>
          <p:cNvPr id="26" name="Rectangle 25"/>
          <p:cNvSpPr/>
          <p:nvPr/>
        </p:nvSpPr>
        <p:spPr>
          <a:xfrm>
            <a:off x="1219200" y="3867150"/>
            <a:ext cx="4876800" cy="738664"/>
          </a:xfrm>
          <a:prstGeom prst="rect">
            <a:avLst/>
          </a:prstGeom>
        </p:spPr>
        <p:txBody>
          <a:bodyPr wrap="square">
            <a:spAutoFit/>
          </a:bodyPr>
          <a:lstStyle/>
          <a:p>
            <a:r>
              <a:rPr lang="en-US" dirty="0"/>
              <a:t>{   </a:t>
            </a:r>
          </a:p>
          <a:p>
            <a:r>
              <a:rPr lang="en-US" dirty="0"/>
              <a:t>           </a:t>
            </a:r>
            <a:r>
              <a:rPr lang="en-US" dirty="0" err="1"/>
              <a:t>int</a:t>
            </a:r>
            <a:r>
              <a:rPr lang="en-US" dirty="0"/>
              <a:t> y=20;   </a:t>
            </a:r>
          </a:p>
          <a:p>
            <a:r>
              <a:rPr lang="en-US" dirty="0"/>
              <a:t>           class Inner </a:t>
            </a:r>
          </a:p>
        </p:txBody>
      </p:sp>
      <p:sp>
        <p:nvSpPr>
          <p:cNvPr id="27" name="Rectangle 26"/>
          <p:cNvSpPr/>
          <p:nvPr/>
        </p:nvSpPr>
        <p:spPr>
          <a:xfrm>
            <a:off x="7467600" y="4324350"/>
            <a:ext cx="639919" cy="584775"/>
          </a:xfrm>
          <a:prstGeom prst="rect">
            <a:avLst/>
          </a:prstGeom>
        </p:spPr>
        <p:txBody>
          <a:bodyPr wrap="none">
            <a:spAutoFit/>
          </a:bodyPr>
          <a:lstStyle/>
          <a:p>
            <a:r>
              <a:rPr lang="en-US" sz="3200" dirty="0"/>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0"/>
            <a:ext cx="1710725" cy="584775"/>
          </a:xfrm>
          <a:prstGeom prst="rect">
            <a:avLst/>
          </a:prstGeom>
        </p:spPr>
        <p:txBody>
          <a:bodyPr wrap="none">
            <a:spAutoFit/>
          </a:bodyPr>
          <a:lstStyle/>
          <a:p>
            <a:r>
              <a:rPr lang="en-US" sz="3200" dirty="0">
                <a:solidFill>
                  <a:srgbClr val="7030A0"/>
                </a:solidFill>
              </a:rPr>
              <a:t>Agenda </a:t>
            </a:r>
          </a:p>
        </p:txBody>
      </p:sp>
      <p:sp>
        <p:nvSpPr>
          <p:cNvPr id="6" name="Rectangle 5"/>
          <p:cNvSpPr/>
          <p:nvPr/>
        </p:nvSpPr>
        <p:spPr>
          <a:xfrm>
            <a:off x="1447800" y="526852"/>
            <a:ext cx="6858000" cy="4616648"/>
          </a:xfrm>
          <a:prstGeom prst="rect">
            <a:avLst/>
          </a:prstGeom>
        </p:spPr>
        <p:txBody>
          <a:bodyPr wrap="square">
            <a:spAutoFit/>
          </a:bodyPr>
          <a:lstStyle/>
          <a:p>
            <a:pPr marL="342900" indent="-342900">
              <a:buAutoNum type="arabicPeriod"/>
            </a:pPr>
            <a:r>
              <a:rPr lang="en-US" dirty="0"/>
              <a:t>Introduction. </a:t>
            </a:r>
          </a:p>
          <a:p>
            <a:pPr marL="342900" indent="-342900"/>
            <a:r>
              <a:rPr lang="en-US" dirty="0"/>
              <a:t>2. Normal or Regular inner classes  o Accessing inner class code from static area of outer class </a:t>
            </a:r>
          </a:p>
          <a:p>
            <a:pPr marL="342900" indent="-342900"/>
            <a:r>
              <a:rPr lang="en-US" dirty="0"/>
              <a:t>     o Accessing inner class code from instance area of outer class  </a:t>
            </a:r>
          </a:p>
          <a:p>
            <a:pPr marL="342900" indent="-342900"/>
            <a:r>
              <a:rPr lang="en-US" dirty="0"/>
              <a:t>     o Accessing inner class code from outside of outer class  </a:t>
            </a:r>
          </a:p>
          <a:p>
            <a:pPr marL="342900" indent="-342900"/>
            <a:r>
              <a:rPr lang="en-US" dirty="0"/>
              <a:t>     o The applicable modifiers for outer &amp; inner classes </a:t>
            </a:r>
          </a:p>
          <a:p>
            <a:pPr marL="342900" indent="-342900"/>
            <a:r>
              <a:rPr lang="en-US" dirty="0"/>
              <a:t>     o Nesting of Inner classes </a:t>
            </a:r>
          </a:p>
          <a:p>
            <a:pPr marL="342900" indent="-342900"/>
            <a:r>
              <a:rPr lang="en-US" dirty="0"/>
              <a:t>3. Method Local inner classes </a:t>
            </a:r>
          </a:p>
          <a:p>
            <a:pPr marL="342900" indent="-342900"/>
            <a:r>
              <a:rPr lang="en-US" dirty="0"/>
              <a:t>4. Anonymous inner classes  </a:t>
            </a:r>
          </a:p>
          <a:p>
            <a:pPr marL="342900" indent="-342900"/>
            <a:r>
              <a:rPr lang="en-US" dirty="0"/>
              <a:t>      o Anonymous inner class that extends a class </a:t>
            </a:r>
          </a:p>
          <a:p>
            <a:pPr marL="342900" indent="-342900"/>
            <a:r>
              <a:rPr lang="en-US" dirty="0"/>
              <a:t>      o Anonymous Inner Class that implements an interface </a:t>
            </a:r>
          </a:p>
          <a:p>
            <a:pPr marL="342900" indent="-342900"/>
            <a:r>
              <a:rPr lang="en-US" dirty="0"/>
              <a:t>      o Anonymous Inner Class that define inside method arguments </a:t>
            </a:r>
          </a:p>
          <a:p>
            <a:pPr marL="342900" indent="-342900"/>
            <a:r>
              <a:rPr lang="en-US" dirty="0"/>
              <a:t>      o Difference between general class and anonymous inner classes </a:t>
            </a:r>
          </a:p>
          <a:p>
            <a:pPr marL="342900" indent="-342900"/>
            <a:r>
              <a:rPr lang="en-US" dirty="0"/>
              <a:t>      o Explain the application areas of anonymous inner classes ? </a:t>
            </a:r>
          </a:p>
          <a:p>
            <a:pPr marL="342900" indent="-342900"/>
            <a:r>
              <a:rPr lang="en-US" dirty="0"/>
              <a:t>5. Static nested classes  o Compression between normal or regular class and static nested class ?  </a:t>
            </a:r>
          </a:p>
          <a:p>
            <a:pPr marL="342900" indent="-342900"/>
            <a:r>
              <a:rPr lang="en-US" dirty="0"/>
              <a:t>6. Various possible combinations of nested class &amp; interfaces  </a:t>
            </a:r>
          </a:p>
          <a:p>
            <a:pPr marL="342900" indent="-342900"/>
            <a:r>
              <a:rPr lang="en-US" dirty="0"/>
              <a:t>       o class inside a class  </a:t>
            </a:r>
          </a:p>
          <a:p>
            <a:pPr marL="342900" indent="-342900"/>
            <a:r>
              <a:rPr lang="en-US" dirty="0"/>
              <a:t>      o interface inside a class o interface inside a interface </a:t>
            </a:r>
          </a:p>
          <a:p>
            <a:pPr marL="342900" indent="-342900"/>
            <a:r>
              <a:rPr lang="en-US" dirty="0"/>
              <a:t>      o class inside a interface </a:t>
            </a:r>
          </a:p>
          <a:p>
            <a:pPr marL="342900" indent="-342900"/>
            <a:r>
              <a:rPr lang="en-US" dirty="0"/>
              <a:t>7. Conclusions </a:t>
            </a:r>
          </a:p>
        </p:txBody>
      </p:sp>
      <p:sp>
        <p:nvSpPr>
          <p:cNvPr id="7" name="Rectangle 6"/>
          <p:cNvSpPr/>
          <p:nvPr/>
        </p:nvSpPr>
        <p:spPr>
          <a:xfrm>
            <a:off x="7086600" y="4476750"/>
            <a:ext cx="526106" cy="584775"/>
          </a:xfrm>
          <a:prstGeom prst="rect">
            <a:avLst/>
          </a:prstGeom>
        </p:spPr>
        <p:txBody>
          <a:bodyPr wrap="none">
            <a:spAutoFit/>
          </a:bodyPr>
          <a:lstStyle/>
          <a:p>
            <a:r>
              <a:rPr lang="en-US" sz="3200" dirty="0"/>
              <a:t>2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3" name="Rectangle 22"/>
          <p:cNvSpPr/>
          <p:nvPr/>
        </p:nvSpPr>
        <p:spPr>
          <a:xfrm>
            <a:off x="914400" y="209550"/>
            <a:ext cx="8001000" cy="3754874"/>
          </a:xfrm>
          <a:prstGeom prst="rect">
            <a:avLst/>
          </a:prstGeom>
        </p:spPr>
        <p:txBody>
          <a:bodyPr wrap="square">
            <a:spAutoFit/>
          </a:bodyPr>
          <a:lstStyle/>
          <a:p>
            <a:r>
              <a:rPr lang="en-US" dirty="0"/>
              <a:t>     {  </a:t>
            </a:r>
          </a:p>
          <a:p>
            <a:r>
              <a:rPr lang="en-US" dirty="0"/>
              <a:t>               public void </a:t>
            </a:r>
            <a:r>
              <a:rPr lang="en-US" dirty="0" err="1"/>
              <a:t>methodTwo</a:t>
            </a:r>
            <a:r>
              <a:rPr lang="en-US" dirty="0"/>
              <a:t>()    </a:t>
            </a:r>
          </a:p>
          <a:p>
            <a:r>
              <a:rPr lang="en-US" dirty="0"/>
              <a:t>               {     </a:t>
            </a:r>
          </a:p>
          <a:p>
            <a:r>
              <a:rPr lang="en-US" dirty="0"/>
              <a:t>                          </a:t>
            </a:r>
            <a:r>
              <a:rPr lang="en-US" dirty="0" err="1"/>
              <a:t>System.out.println</a:t>
            </a:r>
            <a:r>
              <a:rPr lang="en-US" dirty="0"/>
              <a:t>(x);//10     </a:t>
            </a:r>
          </a:p>
          <a:p>
            <a:r>
              <a:rPr lang="en-US" dirty="0"/>
              <a:t>                          </a:t>
            </a:r>
            <a:r>
              <a:rPr lang="en-US" dirty="0" err="1"/>
              <a:t>System.out.println</a:t>
            </a:r>
            <a:r>
              <a:rPr lang="en-US" dirty="0"/>
              <a:t>(y); //C.E: local variable y                  </a:t>
            </a:r>
          </a:p>
          <a:p>
            <a:r>
              <a:rPr lang="en-US" dirty="0"/>
              <a:t>                                                                                     is accessed from within inner class;                                                                                  needs to be declared final.   </a:t>
            </a:r>
          </a:p>
          <a:p>
            <a:r>
              <a:rPr lang="en-US" dirty="0"/>
              <a:t>               }   </a:t>
            </a:r>
          </a:p>
          <a:p>
            <a:r>
              <a:rPr lang="en-US" dirty="0"/>
              <a:t>       }   </a:t>
            </a:r>
          </a:p>
          <a:p>
            <a:r>
              <a:rPr lang="en-US" dirty="0"/>
              <a:t>       Inner </a:t>
            </a:r>
            <a:r>
              <a:rPr lang="en-US" dirty="0" err="1"/>
              <a:t>i</a:t>
            </a:r>
            <a:r>
              <a:rPr lang="en-US" dirty="0"/>
              <a:t>=new Inner();   </a:t>
            </a:r>
          </a:p>
          <a:p>
            <a:r>
              <a:rPr lang="en-US" dirty="0"/>
              <a:t>       </a:t>
            </a:r>
            <a:r>
              <a:rPr lang="en-US" dirty="0" err="1"/>
              <a:t>i.methodTwo</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new Test().</a:t>
            </a:r>
            <a:r>
              <a:rPr lang="en-US" dirty="0" err="1"/>
              <a:t>methodOne</a:t>
            </a:r>
            <a:r>
              <a:rPr lang="en-US" dirty="0"/>
              <a:t>();  </a:t>
            </a:r>
          </a:p>
          <a:p>
            <a:r>
              <a:rPr lang="en-US" dirty="0"/>
              <a:t>   } </a:t>
            </a:r>
          </a:p>
          <a:p>
            <a:r>
              <a:rPr lang="en-US" dirty="0"/>
              <a:t>}</a:t>
            </a:r>
          </a:p>
        </p:txBody>
      </p:sp>
      <p:sp>
        <p:nvSpPr>
          <p:cNvPr id="24" name="Rectangle 23"/>
          <p:cNvSpPr/>
          <p:nvPr/>
        </p:nvSpPr>
        <p:spPr>
          <a:xfrm>
            <a:off x="1219200" y="4171950"/>
            <a:ext cx="7162800" cy="523220"/>
          </a:xfrm>
          <a:prstGeom prst="rect">
            <a:avLst/>
          </a:prstGeom>
        </p:spPr>
        <p:txBody>
          <a:bodyPr wrap="square">
            <a:spAutoFit/>
          </a:bodyPr>
          <a:lstStyle/>
          <a:p>
            <a:r>
              <a:rPr lang="en-US" dirty="0"/>
              <a:t>    If we declared y as final then we won't get any compile time error. </a:t>
            </a:r>
          </a:p>
          <a:p>
            <a:r>
              <a:rPr lang="en-US" dirty="0"/>
              <a:t>    Consider the following declaration. </a:t>
            </a:r>
          </a:p>
        </p:txBody>
      </p:sp>
      <p:sp>
        <p:nvSpPr>
          <p:cNvPr id="25" name="Rectangle 24"/>
          <p:cNvSpPr/>
          <p:nvPr/>
        </p:nvSpPr>
        <p:spPr>
          <a:xfrm>
            <a:off x="7467600" y="4552950"/>
            <a:ext cx="639919" cy="584775"/>
          </a:xfrm>
          <a:prstGeom prst="rect">
            <a:avLst/>
          </a:prstGeom>
        </p:spPr>
        <p:txBody>
          <a:bodyPr wrap="none">
            <a:spAutoFit/>
          </a:bodyPr>
          <a:lstStyle/>
          <a:p>
            <a:r>
              <a:rPr lang="en-US" sz="3200" dirty="0"/>
              <a:t>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sp>
        <p:nvSpPr>
          <p:cNvPr id="10" name="Rectangle 9"/>
          <p:cNvSpPr/>
          <p:nvPr/>
        </p:nvSpPr>
        <p:spPr>
          <a:xfrm>
            <a:off x="1219200" y="0"/>
            <a:ext cx="6858000" cy="5262979"/>
          </a:xfrm>
          <a:prstGeom prst="rect">
            <a:avLst/>
          </a:prstGeom>
        </p:spPr>
        <p:txBody>
          <a:bodyPr wrap="square">
            <a:spAutoFit/>
          </a:bodyPr>
          <a:lstStyle/>
          <a:p>
            <a:r>
              <a:rPr lang="en-US" dirty="0"/>
              <a:t>class Test </a:t>
            </a:r>
          </a:p>
          <a:p>
            <a:r>
              <a:rPr lang="en-US" dirty="0"/>
              <a:t>{  </a:t>
            </a:r>
          </a:p>
          <a:p>
            <a:r>
              <a:rPr lang="en-US" dirty="0"/>
              <a:t>          </a:t>
            </a:r>
            <a:r>
              <a:rPr lang="en-US" dirty="0" err="1"/>
              <a:t>int</a:t>
            </a:r>
            <a:r>
              <a:rPr lang="en-US" dirty="0"/>
              <a:t> </a:t>
            </a:r>
            <a:r>
              <a:rPr lang="en-US" dirty="0" err="1"/>
              <a:t>i</a:t>
            </a:r>
            <a:r>
              <a:rPr lang="en-US" dirty="0"/>
              <a:t>=10;  </a:t>
            </a:r>
          </a:p>
          <a:p>
            <a:r>
              <a:rPr lang="en-US" dirty="0"/>
              <a:t>          static </a:t>
            </a:r>
            <a:r>
              <a:rPr lang="en-US" dirty="0" err="1"/>
              <a:t>int</a:t>
            </a:r>
            <a:r>
              <a:rPr lang="en-US" dirty="0"/>
              <a:t> j=20;  </a:t>
            </a:r>
          </a:p>
          <a:p>
            <a:r>
              <a:rPr lang="en-US" dirty="0"/>
              <a:t>          public void </a:t>
            </a:r>
            <a:r>
              <a:rPr lang="en-US" dirty="0" err="1"/>
              <a:t>methodOne</a:t>
            </a:r>
            <a:r>
              <a:rPr lang="en-US" dirty="0"/>
              <a:t>()   </a:t>
            </a:r>
          </a:p>
          <a:p>
            <a:r>
              <a:rPr lang="en-US" dirty="0"/>
              <a:t>          {   </a:t>
            </a:r>
          </a:p>
          <a:p>
            <a:r>
              <a:rPr lang="en-US" dirty="0"/>
              <a:t>                    </a:t>
            </a:r>
            <a:r>
              <a:rPr lang="en-US" dirty="0" err="1"/>
              <a:t>int</a:t>
            </a:r>
            <a:r>
              <a:rPr lang="en-US" dirty="0"/>
              <a:t> k=30;   </a:t>
            </a:r>
          </a:p>
          <a:p>
            <a:r>
              <a:rPr lang="en-US" dirty="0"/>
              <a:t>                    final </a:t>
            </a:r>
            <a:r>
              <a:rPr lang="en-US" dirty="0" err="1"/>
              <a:t>int</a:t>
            </a:r>
            <a:r>
              <a:rPr lang="en-US" dirty="0"/>
              <a:t> l=40;   </a:t>
            </a:r>
          </a:p>
          <a:p>
            <a:r>
              <a:rPr lang="en-US" dirty="0"/>
              <a:t>                    class Inner   </a:t>
            </a:r>
          </a:p>
          <a:p>
            <a:r>
              <a:rPr lang="en-US" dirty="0"/>
              <a:t>           {    </a:t>
            </a:r>
          </a:p>
          <a:p>
            <a:r>
              <a:rPr lang="en-US" dirty="0"/>
              <a:t>           public void </a:t>
            </a:r>
            <a:r>
              <a:rPr lang="en-US" dirty="0" err="1"/>
              <a:t>methodTwo</a:t>
            </a:r>
            <a:r>
              <a:rPr lang="en-US" dirty="0"/>
              <a:t>()    </a:t>
            </a:r>
          </a:p>
          <a:p>
            <a:r>
              <a:rPr lang="en-US" dirty="0"/>
              <a:t>           {     </a:t>
            </a:r>
          </a:p>
          <a:p>
            <a:r>
              <a:rPr lang="en-US" dirty="0"/>
              <a:t>                      </a:t>
            </a:r>
            <a:r>
              <a:rPr lang="en-US" dirty="0" err="1"/>
              <a:t>System.out.println</a:t>
            </a:r>
            <a:r>
              <a:rPr lang="en-US" dirty="0"/>
              <a:t>(</a:t>
            </a:r>
            <a:r>
              <a:rPr lang="en-US" dirty="0" err="1"/>
              <a:t>i</a:t>
            </a:r>
            <a:r>
              <a:rPr lang="en-US" dirty="0"/>
              <a:t>);     </a:t>
            </a:r>
          </a:p>
          <a:p>
            <a:r>
              <a:rPr lang="en-US" dirty="0"/>
              <a:t>                      </a:t>
            </a:r>
            <a:r>
              <a:rPr lang="en-US" dirty="0" err="1"/>
              <a:t>System.out.println</a:t>
            </a:r>
            <a:r>
              <a:rPr lang="en-US" dirty="0"/>
              <a:t>(j); //--&gt;line 1    </a:t>
            </a:r>
          </a:p>
          <a:p>
            <a:r>
              <a:rPr lang="en-US" dirty="0"/>
              <a:t>                      </a:t>
            </a:r>
            <a:r>
              <a:rPr lang="en-US" dirty="0" err="1"/>
              <a:t>System.out.println</a:t>
            </a:r>
            <a:r>
              <a:rPr lang="en-US" dirty="0"/>
              <a:t>(k);     </a:t>
            </a:r>
          </a:p>
          <a:p>
            <a:r>
              <a:rPr lang="en-US" dirty="0"/>
              <a:t>                      </a:t>
            </a:r>
            <a:r>
              <a:rPr lang="en-US" dirty="0" err="1"/>
              <a:t>System.out.println</a:t>
            </a:r>
            <a:r>
              <a:rPr lang="en-US" dirty="0"/>
              <a:t>(l);    </a:t>
            </a:r>
          </a:p>
          <a:p>
            <a:r>
              <a:rPr lang="en-US" dirty="0"/>
              <a:t>           }   </a:t>
            </a:r>
          </a:p>
          <a:p>
            <a:r>
              <a:rPr lang="en-US" dirty="0"/>
              <a:t>   }   </a:t>
            </a:r>
          </a:p>
          <a:p>
            <a:r>
              <a:rPr lang="en-US" dirty="0"/>
              <a:t>   Inner </a:t>
            </a:r>
            <a:r>
              <a:rPr lang="en-US" dirty="0" err="1"/>
              <a:t>i</a:t>
            </a:r>
            <a:r>
              <a:rPr lang="en-US" dirty="0"/>
              <a:t>=new Inner();   </a:t>
            </a:r>
          </a:p>
          <a:p>
            <a:r>
              <a:rPr lang="en-US" dirty="0"/>
              <a:t>   </a:t>
            </a:r>
            <a:r>
              <a:rPr lang="en-US" dirty="0" err="1"/>
              <a:t>i.methodTwo</a:t>
            </a:r>
            <a:r>
              <a:rPr lang="en-US" dirty="0"/>
              <a:t>();  </a:t>
            </a:r>
          </a:p>
          <a:p>
            <a:r>
              <a:rPr lang="en-US" dirty="0"/>
              <a:t>   }  </a:t>
            </a:r>
          </a:p>
          <a:p>
            <a:r>
              <a:rPr lang="en-US" dirty="0"/>
              <a:t>   public static void main(String[] </a:t>
            </a:r>
            <a:r>
              <a:rPr lang="en-US" dirty="0" err="1"/>
              <a:t>args</a:t>
            </a:r>
            <a:r>
              <a:rPr lang="en-US" dirty="0"/>
              <a:t>)  </a:t>
            </a:r>
          </a:p>
          <a:p>
            <a:r>
              <a:rPr lang="en-US" dirty="0"/>
              <a:t>   {   </a:t>
            </a:r>
          </a:p>
          <a:p>
            <a:r>
              <a:rPr lang="en-US" dirty="0"/>
              <a:t>              new Test().</a:t>
            </a:r>
            <a:r>
              <a:rPr lang="en-US" dirty="0" err="1"/>
              <a:t>methodOne</a:t>
            </a:r>
            <a:r>
              <a:rPr lang="en-US" dirty="0"/>
              <a:t>(); </a:t>
            </a:r>
          </a:p>
        </p:txBody>
      </p:sp>
      <p:sp>
        <p:nvSpPr>
          <p:cNvPr id="11" name="Rectangle 10"/>
          <p:cNvSpPr/>
          <p:nvPr/>
        </p:nvSpPr>
        <p:spPr>
          <a:xfrm>
            <a:off x="7315200" y="4552950"/>
            <a:ext cx="639919" cy="584775"/>
          </a:xfrm>
          <a:prstGeom prst="rect">
            <a:avLst/>
          </a:prstGeom>
        </p:spPr>
        <p:txBody>
          <a:bodyPr wrap="none">
            <a:spAutoFit/>
          </a:bodyPr>
          <a:lstStyle/>
          <a:p>
            <a:r>
              <a:rPr lang="en-US" sz="3200" dirty="0"/>
              <a:t>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7"/>
        <p:cNvGrpSpPr/>
        <p:nvPr/>
      </p:nvGrpSpPr>
      <p:grpSpPr>
        <a:xfrm>
          <a:off x="0" y="0"/>
          <a:ext cx="0" cy="0"/>
          <a:chOff x="0" y="0"/>
          <a:chExt cx="0" cy="0"/>
        </a:xfrm>
      </p:grpSpPr>
      <p:sp>
        <p:nvSpPr>
          <p:cNvPr id="10" name="Rectangle 9"/>
          <p:cNvSpPr/>
          <p:nvPr/>
        </p:nvSpPr>
        <p:spPr>
          <a:xfrm>
            <a:off x="685800" y="361950"/>
            <a:ext cx="7467600" cy="3539430"/>
          </a:xfrm>
          <a:prstGeom prst="rect">
            <a:avLst/>
          </a:prstGeom>
        </p:spPr>
        <p:txBody>
          <a:bodyPr wrap="square">
            <a:spAutoFit/>
          </a:bodyPr>
          <a:lstStyle/>
          <a:p>
            <a:r>
              <a:rPr lang="en-US" dirty="0"/>
              <a:t>            } </a:t>
            </a:r>
          </a:p>
          <a:p>
            <a:r>
              <a:rPr lang="en-US" dirty="0"/>
              <a:t>}</a:t>
            </a:r>
          </a:p>
          <a:p>
            <a:r>
              <a:rPr lang="en-US" dirty="0"/>
              <a:t> </a:t>
            </a:r>
          </a:p>
          <a:p>
            <a:r>
              <a:rPr lang="en-US" u="sng" dirty="0">
                <a:solidFill>
                  <a:srgbClr val="FFC000"/>
                </a:solidFill>
              </a:rPr>
              <a:t>At line 1 which of the following variables we can access ? </a:t>
            </a:r>
            <a:r>
              <a:rPr lang="en-US" dirty="0">
                <a:solidFill>
                  <a:srgbClr val="FFC000"/>
                </a:solidFill>
              </a:rPr>
              <a:t> </a:t>
            </a:r>
          </a:p>
          <a:p>
            <a:r>
              <a:rPr lang="en-US" dirty="0"/>
              <a:t> </a:t>
            </a:r>
          </a:p>
          <a:p>
            <a:r>
              <a:rPr lang="en-US" dirty="0"/>
              <a:t> </a:t>
            </a:r>
          </a:p>
          <a:p>
            <a:r>
              <a:rPr lang="en-US" dirty="0"/>
              <a:t> </a:t>
            </a:r>
          </a:p>
          <a:p>
            <a:r>
              <a:rPr lang="en-US" dirty="0"/>
              <a:t> </a:t>
            </a:r>
          </a:p>
          <a:p>
            <a:r>
              <a:rPr lang="en-US" u="sng" dirty="0">
                <a:solidFill>
                  <a:srgbClr val="00B050"/>
                </a:solidFill>
              </a:rPr>
              <a:t>If we declare </a:t>
            </a:r>
            <a:r>
              <a:rPr lang="en-US" u="sng" dirty="0" err="1">
                <a:solidFill>
                  <a:srgbClr val="00B050"/>
                </a:solidFill>
              </a:rPr>
              <a:t>methodOne</a:t>
            </a:r>
            <a:r>
              <a:rPr lang="en-US" u="sng" dirty="0">
                <a:solidFill>
                  <a:srgbClr val="00B050"/>
                </a:solidFill>
              </a:rPr>
              <a:t>() method as static then which variables we can access at line 1 ? </a:t>
            </a:r>
            <a:r>
              <a:rPr lang="en-US" dirty="0"/>
              <a:t> </a:t>
            </a:r>
          </a:p>
          <a:p>
            <a:r>
              <a:rPr lang="en-US" dirty="0"/>
              <a:t> </a:t>
            </a:r>
          </a:p>
          <a:p>
            <a:r>
              <a:rPr lang="en-US" dirty="0"/>
              <a:t> </a:t>
            </a:r>
          </a:p>
          <a:p>
            <a:r>
              <a:rPr lang="en-US" dirty="0"/>
              <a:t>    If we declare </a:t>
            </a:r>
            <a:r>
              <a:rPr lang="en-US" dirty="0" err="1"/>
              <a:t>methodTwo</a:t>
            </a:r>
            <a:r>
              <a:rPr lang="en-US" dirty="0"/>
              <a:t>() as static then we will get compile time error because we can't   declare static members inside inner classes. </a:t>
            </a:r>
          </a:p>
          <a:p>
            <a:r>
              <a:rPr lang="en-US" dirty="0"/>
              <a:t>    The only applicable modifiers for method local inner classes are:  1. final 2. abstract 3. </a:t>
            </a:r>
            <a:r>
              <a:rPr lang="en-US" dirty="0" err="1"/>
              <a:t>strictfp</a:t>
            </a:r>
            <a:r>
              <a:rPr lang="en-US" dirty="0"/>
              <a:t> </a:t>
            </a:r>
          </a:p>
          <a:p>
            <a:r>
              <a:rPr lang="en-US" dirty="0"/>
              <a:t>    By mistake if we are declaring any other modifier we will get compile time error.</a:t>
            </a:r>
          </a:p>
        </p:txBody>
      </p:sp>
      <p:sp>
        <p:nvSpPr>
          <p:cNvPr id="11" name="Rectangle 10"/>
          <p:cNvSpPr/>
          <p:nvPr/>
        </p:nvSpPr>
        <p:spPr>
          <a:xfrm>
            <a:off x="7620000" y="4476750"/>
            <a:ext cx="639919" cy="584775"/>
          </a:xfrm>
          <a:prstGeom prst="rect">
            <a:avLst/>
          </a:prstGeom>
        </p:spPr>
        <p:txBody>
          <a:bodyPr wrap="none">
            <a:spAutoFit/>
          </a:bodyPr>
          <a:lstStyle/>
          <a:p>
            <a:r>
              <a:rPr lang="en-US" sz="3200" dirty="0"/>
              <a:t>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9"/>
        <p:cNvGrpSpPr/>
        <p:nvPr/>
      </p:nvGrpSpPr>
      <p:grpSpPr>
        <a:xfrm>
          <a:off x="0" y="0"/>
          <a:ext cx="0" cy="0"/>
          <a:chOff x="0" y="0"/>
          <a:chExt cx="0" cy="0"/>
        </a:xfrm>
      </p:grpSpPr>
      <p:sp>
        <p:nvSpPr>
          <p:cNvPr id="10" name="Rectangle 9"/>
          <p:cNvSpPr/>
          <p:nvPr/>
        </p:nvSpPr>
        <p:spPr>
          <a:xfrm>
            <a:off x="1066800" y="1809750"/>
            <a:ext cx="7548861" cy="830997"/>
          </a:xfrm>
          <a:prstGeom prst="rect">
            <a:avLst/>
          </a:prstGeom>
        </p:spPr>
        <p:txBody>
          <a:bodyPr wrap="none">
            <a:spAutoFit/>
          </a:bodyPr>
          <a:lstStyle/>
          <a:p>
            <a:r>
              <a:rPr lang="en-US" sz="4800" dirty="0">
                <a:solidFill>
                  <a:schemeClr val="accent3">
                    <a:lumMod val="60000"/>
                    <a:lumOff val="40000"/>
                  </a:schemeClr>
                </a:solidFill>
              </a:rPr>
              <a:t>Anonymous inner classes: </a:t>
            </a:r>
          </a:p>
        </p:txBody>
      </p:sp>
      <p:sp>
        <p:nvSpPr>
          <p:cNvPr id="11" name="Rectangle 10"/>
          <p:cNvSpPr/>
          <p:nvPr/>
        </p:nvSpPr>
        <p:spPr>
          <a:xfrm>
            <a:off x="7010400" y="4248150"/>
            <a:ext cx="639919" cy="584775"/>
          </a:xfrm>
          <a:prstGeom prst="rect">
            <a:avLst/>
          </a:prstGeom>
        </p:spPr>
        <p:txBody>
          <a:bodyPr wrap="none">
            <a:spAutoFit/>
          </a:bodyPr>
          <a:lstStyle/>
          <a:p>
            <a:r>
              <a:rPr lang="en-US" sz="3200" dirty="0"/>
              <a:t>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6" name="Rectangle 5"/>
          <p:cNvSpPr/>
          <p:nvPr/>
        </p:nvSpPr>
        <p:spPr>
          <a:xfrm>
            <a:off x="914400" y="361950"/>
            <a:ext cx="7391400" cy="2031325"/>
          </a:xfrm>
          <a:prstGeom prst="rect">
            <a:avLst/>
          </a:prstGeom>
        </p:spPr>
        <p:txBody>
          <a:bodyPr wrap="square">
            <a:spAutoFit/>
          </a:bodyPr>
          <a:lstStyle/>
          <a:p>
            <a:r>
              <a:rPr lang="en-US" dirty="0"/>
              <a:t> </a:t>
            </a:r>
            <a:r>
              <a:rPr lang="en-US" dirty="0">
                <a:solidFill>
                  <a:schemeClr val="bg1"/>
                </a:solidFill>
              </a:rPr>
              <a:t>Sometimes we can declare inner class without name such type of inner classes are called anonymous inner classes. </a:t>
            </a:r>
          </a:p>
          <a:p>
            <a:r>
              <a:rPr lang="en-US" dirty="0">
                <a:solidFill>
                  <a:schemeClr val="bg1"/>
                </a:solidFill>
              </a:rPr>
              <a:t> The main objective of anonymous inner classes is "just for instant use". </a:t>
            </a:r>
          </a:p>
          <a:p>
            <a:r>
              <a:rPr lang="en-US" dirty="0">
                <a:solidFill>
                  <a:schemeClr val="bg1"/>
                </a:solidFill>
              </a:rPr>
              <a:t> There are 3 types of anonymous inner classes  </a:t>
            </a:r>
          </a:p>
          <a:p>
            <a:r>
              <a:rPr lang="en-US" dirty="0">
                <a:solidFill>
                  <a:schemeClr val="bg1"/>
                </a:solidFill>
              </a:rPr>
              <a:t>          1. Anonymous inner class that extends a class. </a:t>
            </a:r>
          </a:p>
          <a:p>
            <a:r>
              <a:rPr lang="en-US" dirty="0">
                <a:solidFill>
                  <a:schemeClr val="bg1"/>
                </a:solidFill>
              </a:rPr>
              <a:t>          2. Anonymous inner class that implements an interface. </a:t>
            </a:r>
          </a:p>
          <a:p>
            <a:r>
              <a:rPr lang="en-US" dirty="0">
                <a:solidFill>
                  <a:schemeClr val="bg1"/>
                </a:solidFill>
              </a:rPr>
              <a:t>          3. Anonymous inner class that defined inside method arguments. </a:t>
            </a:r>
          </a:p>
          <a:p>
            <a:r>
              <a:rPr lang="en-US" dirty="0">
                <a:solidFill>
                  <a:schemeClr val="bg1"/>
                </a:solidFill>
              </a:rPr>
              <a:t> </a:t>
            </a:r>
          </a:p>
          <a:p>
            <a:r>
              <a:rPr lang="en-US" u="sng" dirty="0">
                <a:solidFill>
                  <a:schemeClr val="bg1"/>
                </a:solidFill>
              </a:rPr>
              <a:t>Anonymous inner class that extends a class: </a:t>
            </a:r>
          </a:p>
        </p:txBody>
      </p:sp>
      <p:sp>
        <p:nvSpPr>
          <p:cNvPr id="7" name="Rectangle 6"/>
          <p:cNvSpPr/>
          <p:nvPr/>
        </p:nvSpPr>
        <p:spPr>
          <a:xfrm>
            <a:off x="990600" y="2571750"/>
            <a:ext cx="7315200" cy="1815882"/>
          </a:xfrm>
          <a:prstGeom prst="rect">
            <a:avLst/>
          </a:prstGeom>
        </p:spPr>
        <p:txBody>
          <a:bodyPr wrap="square">
            <a:spAutoFit/>
          </a:bodyPr>
          <a:lstStyle/>
          <a:p>
            <a:r>
              <a:rPr lang="en-US" dirty="0">
                <a:solidFill>
                  <a:schemeClr val="bg1"/>
                </a:solidFill>
              </a:rPr>
              <a:t>class </a:t>
            </a:r>
            <a:r>
              <a:rPr lang="en-US" dirty="0" err="1">
                <a:solidFill>
                  <a:schemeClr val="bg1"/>
                </a:solidFill>
              </a:rPr>
              <a:t>PopCorn</a:t>
            </a:r>
            <a:r>
              <a:rPr lang="en-US" dirty="0">
                <a:solidFill>
                  <a:schemeClr val="bg1"/>
                </a:solidFill>
              </a:rPr>
              <a:t> </a:t>
            </a:r>
          </a:p>
          <a:p>
            <a:r>
              <a:rPr lang="en-US" dirty="0">
                <a:solidFill>
                  <a:schemeClr val="bg1"/>
                </a:solidFill>
              </a:rPr>
              <a:t> </a:t>
            </a:r>
            <a:r>
              <a:rPr lang="en-US" sz="1000" dirty="0">
                <a:solidFill>
                  <a:schemeClr val="bg1"/>
                </a:solidFill>
              </a:rPr>
              <a:t>{</a:t>
            </a:r>
            <a:r>
              <a:rPr lang="en-US" dirty="0">
                <a:solidFill>
                  <a:schemeClr val="bg1"/>
                </a:solidFill>
              </a:rPr>
              <a:t> </a:t>
            </a:r>
          </a:p>
          <a:p>
            <a:r>
              <a:rPr lang="en-US" dirty="0">
                <a:solidFill>
                  <a:schemeClr val="bg1"/>
                </a:solidFill>
              </a:rPr>
              <a:t>         public void taste()  </a:t>
            </a:r>
          </a:p>
          <a:p>
            <a:r>
              <a:rPr lang="en-US" dirty="0">
                <a:solidFill>
                  <a:schemeClr val="bg1"/>
                </a:solidFill>
              </a:rPr>
              <a:t>        {   </a:t>
            </a:r>
          </a:p>
          <a:p>
            <a:r>
              <a:rPr lang="en-US" dirty="0">
                <a:solidFill>
                  <a:schemeClr val="bg1"/>
                </a:solidFill>
              </a:rPr>
              <a:t>                  </a:t>
            </a:r>
            <a:r>
              <a:rPr lang="en-US" dirty="0" err="1">
                <a:solidFill>
                  <a:schemeClr val="bg1"/>
                </a:solidFill>
              </a:rPr>
              <a:t>System.out.println</a:t>
            </a:r>
            <a:r>
              <a:rPr lang="en-US" dirty="0">
                <a:solidFill>
                  <a:schemeClr val="bg1"/>
                </a:solidFill>
              </a:rPr>
              <a:t>("spicy");  </a:t>
            </a:r>
          </a:p>
          <a:p>
            <a:r>
              <a:rPr lang="en-US" dirty="0">
                <a:solidFill>
                  <a:schemeClr val="bg1"/>
                </a:solidFill>
              </a:rPr>
              <a:t>         } </a:t>
            </a:r>
          </a:p>
          <a:p>
            <a:r>
              <a:rPr lang="en-US" dirty="0">
                <a:solidFill>
                  <a:schemeClr val="bg1"/>
                </a:solidFill>
              </a:rPr>
              <a:t>} </a:t>
            </a:r>
          </a:p>
          <a:p>
            <a:r>
              <a:rPr lang="en-US" dirty="0">
                <a:solidFill>
                  <a:schemeClr val="bg1"/>
                </a:solidFill>
              </a:rPr>
              <a:t>class Test  </a:t>
            </a:r>
          </a:p>
        </p:txBody>
      </p:sp>
      <p:sp>
        <p:nvSpPr>
          <p:cNvPr id="8" name="Rectangle 7"/>
          <p:cNvSpPr/>
          <p:nvPr/>
        </p:nvSpPr>
        <p:spPr>
          <a:xfrm>
            <a:off x="6629400" y="4400550"/>
            <a:ext cx="639919" cy="584775"/>
          </a:xfrm>
          <a:prstGeom prst="rect">
            <a:avLst/>
          </a:prstGeom>
        </p:spPr>
        <p:txBody>
          <a:bodyPr wrap="none">
            <a:spAutoFit/>
          </a:bodyPr>
          <a:lstStyle/>
          <a:p>
            <a:r>
              <a:rPr lang="en-US" sz="3200" dirty="0">
                <a:solidFill>
                  <a:schemeClr val="bg1"/>
                </a:solidFill>
              </a:rPr>
              <a:t>11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7" name="Rectangle 6"/>
          <p:cNvSpPr/>
          <p:nvPr/>
        </p:nvSpPr>
        <p:spPr>
          <a:xfrm>
            <a:off x="1066800" y="209550"/>
            <a:ext cx="4572000" cy="1169551"/>
          </a:xfrm>
          <a:prstGeom prst="rect">
            <a:avLst/>
          </a:prstGeom>
        </p:spPr>
        <p:txBody>
          <a:bodyPr>
            <a:spAutoFit/>
          </a:bodyPr>
          <a:lstStyle/>
          <a:p>
            <a:r>
              <a:rPr lang="en-US" dirty="0"/>
              <a:t>{  </a:t>
            </a:r>
          </a:p>
          <a:p>
            <a:r>
              <a:rPr lang="en-US" dirty="0"/>
              <a:t>          public static void main(String[] </a:t>
            </a:r>
            <a:r>
              <a:rPr lang="en-US" dirty="0" err="1"/>
              <a:t>args</a:t>
            </a:r>
            <a:r>
              <a:rPr lang="en-US" dirty="0"/>
              <a:t>)   </a:t>
            </a:r>
          </a:p>
          <a:p>
            <a:r>
              <a:rPr lang="en-US" dirty="0"/>
              <a:t>          {   </a:t>
            </a:r>
          </a:p>
          <a:p>
            <a:r>
              <a:rPr lang="en-US" dirty="0"/>
              <a:t>                    </a:t>
            </a:r>
            <a:r>
              <a:rPr lang="en-US" dirty="0" err="1"/>
              <a:t>PopCorn</a:t>
            </a:r>
            <a:r>
              <a:rPr lang="en-US" dirty="0"/>
              <a:t> p=new </a:t>
            </a:r>
            <a:r>
              <a:rPr lang="en-US" dirty="0" err="1"/>
              <a:t>PopCorn</a:t>
            </a:r>
            <a:r>
              <a:rPr lang="en-US" dirty="0"/>
              <a:t>()   </a:t>
            </a:r>
          </a:p>
          <a:p>
            <a:r>
              <a:rPr lang="en-US" dirty="0"/>
              <a:t>                    { </a:t>
            </a:r>
          </a:p>
        </p:txBody>
      </p:sp>
      <p:sp>
        <p:nvSpPr>
          <p:cNvPr id="8" name="Rectangle 7"/>
          <p:cNvSpPr/>
          <p:nvPr/>
        </p:nvSpPr>
        <p:spPr>
          <a:xfrm>
            <a:off x="1219200" y="1428750"/>
            <a:ext cx="7086600" cy="2677656"/>
          </a:xfrm>
          <a:prstGeom prst="rect">
            <a:avLst/>
          </a:prstGeom>
        </p:spPr>
        <p:txBody>
          <a:bodyPr wrap="square">
            <a:spAutoFit/>
          </a:bodyPr>
          <a:lstStyle/>
          <a:p>
            <a:r>
              <a:rPr lang="en-US" dirty="0"/>
              <a:t>                               public void taste()    </a:t>
            </a:r>
          </a:p>
          <a:p>
            <a:r>
              <a:rPr lang="en-US" dirty="0"/>
              <a:t>                               {     </a:t>
            </a:r>
          </a:p>
          <a:p>
            <a:r>
              <a:rPr lang="en-US" dirty="0"/>
              <a:t>                                         </a:t>
            </a:r>
            <a:r>
              <a:rPr lang="en-US" dirty="0" err="1"/>
              <a:t>System.out.println</a:t>
            </a:r>
            <a:r>
              <a:rPr lang="en-US" dirty="0"/>
              <a:t>("salty");    </a:t>
            </a:r>
          </a:p>
          <a:p>
            <a:r>
              <a:rPr lang="en-US" dirty="0"/>
              <a:t>                                }   </a:t>
            </a:r>
          </a:p>
          <a:p>
            <a:r>
              <a:rPr lang="en-US" dirty="0"/>
              <a:t>                  };  </a:t>
            </a:r>
          </a:p>
          <a:p>
            <a:r>
              <a:rPr lang="en-US" dirty="0"/>
              <a:t>                  </a:t>
            </a:r>
            <a:r>
              <a:rPr lang="en-US" dirty="0" err="1"/>
              <a:t>p.taste</a:t>
            </a:r>
            <a:r>
              <a:rPr lang="en-US" dirty="0"/>
              <a:t>();//salty   </a:t>
            </a:r>
          </a:p>
          <a:p>
            <a:r>
              <a:rPr lang="en-US" dirty="0"/>
              <a:t>                  </a:t>
            </a:r>
            <a:r>
              <a:rPr lang="en-US" dirty="0" err="1"/>
              <a:t>PopCorn</a:t>
            </a:r>
            <a:r>
              <a:rPr lang="en-US" dirty="0"/>
              <a:t> p1=new </a:t>
            </a:r>
            <a:r>
              <a:rPr lang="en-US" dirty="0" err="1"/>
              <a:t>PopCorn</a:t>
            </a:r>
            <a:r>
              <a:rPr lang="en-US" dirty="0"/>
              <a:t>()   </a:t>
            </a:r>
          </a:p>
          <a:p>
            <a:r>
              <a:rPr lang="en-US" dirty="0"/>
              <a:t>                  p1.taste();//spicy  </a:t>
            </a:r>
          </a:p>
          <a:p>
            <a:r>
              <a:rPr lang="en-US" dirty="0"/>
              <a:t>                  } </a:t>
            </a:r>
          </a:p>
          <a:p>
            <a:r>
              <a:rPr lang="en-US" dirty="0"/>
              <a:t>        } </a:t>
            </a:r>
          </a:p>
          <a:p>
            <a:endParaRPr lang="en-US" dirty="0"/>
          </a:p>
          <a:p>
            <a:r>
              <a:rPr lang="en-US" u="sng" dirty="0">
                <a:solidFill>
                  <a:schemeClr val="accent1">
                    <a:lumMod val="75000"/>
                  </a:schemeClr>
                </a:solidFill>
              </a:rPr>
              <a:t>Analysis:</a:t>
            </a:r>
          </a:p>
        </p:txBody>
      </p:sp>
      <p:sp>
        <p:nvSpPr>
          <p:cNvPr id="9" name="Rectangle 8"/>
          <p:cNvSpPr/>
          <p:nvPr/>
        </p:nvSpPr>
        <p:spPr>
          <a:xfrm>
            <a:off x="1295400" y="4095750"/>
            <a:ext cx="7162800" cy="954107"/>
          </a:xfrm>
          <a:prstGeom prst="rect">
            <a:avLst/>
          </a:prstGeom>
        </p:spPr>
        <p:txBody>
          <a:bodyPr wrap="square">
            <a:spAutoFit/>
          </a:bodyPr>
          <a:lstStyle/>
          <a:p>
            <a:pPr marL="342900" indent="-342900">
              <a:buAutoNum type="arabicPeriod"/>
            </a:pPr>
            <a:r>
              <a:rPr lang="en-US" dirty="0" err="1"/>
              <a:t>PopCorn</a:t>
            </a:r>
            <a:r>
              <a:rPr lang="en-US" dirty="0"/>
              <a:t> p=new </a:t>
            </a:r>
            <a:r>
              <a:rPr lang="en-US" dirty="0" err="1"/>
              <a:t>PopCorn</a:t>
            </a:r>
            <a:r>
              <a:rPr lang="en-US" dirty="0"/>
              <a:t>();  </a:t>
            </a:r>
          </a:p>
          <a:p>
            <a:pPr marL="342900" indent="-342900"/>
            <a:r>
              <a:rPr lang="en-US" dirty="0"/>
              <a:t>       We are just creating a </a:t>
            </a:r>
            <a:r>
              <a:rPr lang="en-US" dirty="0" err="1"/>
              <a:t>PopCorn</a:t>
            </a:r>
            <a:r>
              <a:rPr lang="en-US" dirty="0"/>
              <a:t> object.  </a:t>
            </a:r>
          </a:p>
          <a:p>
            <a:pPr marL="342900" indent="-342900">
              <a:buAutoNum type="arabicPeriod" startAt="2"/>
            </a:pPr>
            <a:r>
              <a:rPr lang="en-US" dirty="0" err="1"/>
              <a:t>PopCorn</a:t>
            </a:r>
            <a:r>
              <a:rPr lang="en-US" dirty="0"/>
              <a:t> p=new </a:t>
            </a:r>
            <a:r>
              <a:rPr lang="en-US" dirty="0" err="1"/>
              <a:t>PopCorn</a:t>
            </a:r>
            <a:r>
              <a:rPr lang="en-US" dirty="0"/>
              <a:t>() </a:t>
            </a:r>
          </a:p>
          <a:p>
            <a:pPr marL="342900" indent="-342900"/>
            <a:r>
              <a:rPr lang="en-US" dirty="0"/>
              <a:t>3.    { </a:t>
            </a:r>
          </a:p>
        </p:txBody>
      </p:sp>
      <p:sp>
        <p:nvSpPr>
          <p:cNvPr id="10" name="Rectangle 9"/>
          <p:cNvSpPr/>
          <p:nvPr/>
        </p:nvSpPr>
        <p:spPr>
          <a:xfrm>
            <a:off x="7010400" y="4476750"/>
            <a:ext cx="639919" cy="584775"/>
          </a:xfrm>
          <a:prstGeom prst="rect">
            <a:avLst/>
          </a:prstGeom>
        </p:spPr>
        <p:txBody>
          <a:bodyPr wrap="none">
            <a:spAutoFit/>
          </a:bodyPr>
          <a:lstStyle/>
          <a:p>
            <a:r>
              <a:rPr lang="en-US" sz="3200" dirty="0"/>
              <a:t>12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8" name="Rectangle 7"/>
          <p:cNvSpPr/>
          <p:nvPr/>
        </p:nvSpPr>
        <p:spPr>
          <a:xfrm>
            <a:off x="990600" y="285750"/>
            <a:ext cx="7696200" cy="3323987"/>
          </a:xfrm>
          <a:prstGeom prst="rect">
            <a:avLst/>
          </a:prstGeom>
        </p:spPr>
        <p:txBody>
          <a:bodyPr wrap="square">
            <a:spAutoFit/>
          </a:bodyPr>
          <a:lstStyle/>
          <a:p>
            <a:r>
              <a:rPr lang="en-US" dirty="0"/>
              <a:t>4. }; </a:t>
            </a:r>
          </a:p>
          <a:p>
            <a:r>
              <a:rPr lang="en-US" dirty="0"/>
              <a:t>5. We are creating child class without name for the </a:t>
            </a:r>
            <a:r>
              <a:rPr lang="en-US" dirty="0" err="1"/>
              <a:t>PopCorn</a:t>
            </a:r>
            <a:r>
              <a:rPr lang="en-US" dirty="0"/>
              <a:t> class and for that child class we are creating an object with Parent </a:t>
            </a:r>
            <a:r>
              <a:rPr lang="en-US" dirty="0" err="1"/>
              <a:t>PopCorn</a:t>
            </a:r>
            <a:r>
              <a:rPr lang="en-US" dirty="0"/>
              <a:t> reference.  </a:t>
            </a:r>
          </a:p>
          <a:p>
            <a:pPr marL="342900" indent="-342900">
              <a:buAutoNum type="arabicPeriod" startAt="6"/>
            </a:pPr>
            <a:r>
              <a:rPr lang="en-US" dirty="0" err="1"/>
              <a:t>PopCorn</a:t>
            </a:r>
            <a:r>
              <a:rPr lang="en-US" dirty="0"/>
              <a:t> p=new </a:t>
            </a:r>
            <a:r>
              <a:rPr lang="en-US" dirty="0" err="1"/>
              <a:t>PopCorn</a:t>
            </a:r>
            <a:r>
              <a:rPr lang="en-US" dirty="0"/>
              <a:t>() </a:t>
            </a:r>
          </a:p>
          <a:p>
            <a:pPr marL="342900" indent="-342900">
              <a:buAutoNum type="arabicPeriod" startAt="7"/>
            </a:pPr>
            <a:r>
              <a:rPr lang="en-US" dirty="0"/>
              <a:t>{ </a:t>
            </a:r>
          </a:p>
          <a:p>
            <a:pPr marL="342900" indent="-342900">
              <a:buAutoNum type="arabicPeriod" startAt="8"/>
            </a:pPr>
            <a:r>
              <a:rPr lang="en-US" dirty="0"/>
              <a:t>public void taste() </a:t>
            </a:r>
          </a:p>
          <a:p>
            <a:pPr marL="342900" indent="-342900">
              <a:buAutoNum type="arabicPeriod" startAt="9"/>
            </a:pPr>
            <a:r>
              <a:rPr lang="en-US" dirty="0"/>
              <a:t>{ </a:t>
            </a:r>
          </a:p>
          <a:p>
            <a:pPr marL="342900" indent="-342900">
              <a:buAutoNum type="arabicPeriod" startAt="10"/>
            </a:pPr>
            <a:r>
              <a:rPr lang="en-US" dirty="0" err="1"/>
              <a:t>System.out.println</a:t>
            </a:r>
            <a:r>
              <a:rPr lang="en-US" dirty="0"/>
              <a:t>("salty"); </a:t>
            </a:r>
          </a:p>
          <a:p>
            <a:pPr marL="342900" indent="-342900">
              <a:buAutoNum type="arabicPeriod" startAt="11"/>
            </a:pPr>
            <a:r>
              <a:rPr lang="en-US" dirty="0"/>
              <a:t>} </a:t>
            </a:r>
          </a:p>
          <a:p>
            <a:pPr marL="342900" indent="-342900">
              <a:buAutoNum type="arabicPeriod" startAt="12"/>
            </a:pPr>
            <a:r>
              <a:rPr lang="en-US" dirty="0"/>
              <a:t>};</a:t>
            </a:r>
          </a:p>
          <a:p>
            <a:pPr marL="342900" indent="-342900"/>
            <a:r>
              <a:rPr lang="en-US" dirty="0"/>
              <a:t>13. </a:t>
            </a:r>
          </a:p>
          <a:p>
            <a:pPr marL="342900" indent="-342900"/>
            <a:r>
              <a:rPr lang="en-US" dirty="0"/>
              <a:t> </a:t>
            </a:r>
          </a:p>
          <a:p>
            <a:pPr marL="342900" indent="-342900">
              <a:buAutoNum type="arabicPeriod"/>
            </a:pPr>
            <a:r>
              <a:rPr lang="en-US" dirty="0"/>
              <a:t>We are creating child class for </a:t>
            </a:r>
            <a:r>
              <a:rPr lang="en-US" dirty="0" err="1"/>
              <a:t>PopCorn</a:t>
            </a:r>
            <a:r>
              <a:rPr lang="en-US" dirty="0"/>
              <a:t> without name. </a:t>
            </a:r>
          </a:p>
          <a:p>
            <a:pPr marL="342900" indent="-342900">
              <a:buAutoNum type="arabicPeriod" startAt="2"/>
            </a:pPr>
            <a:r>
              <a:rPr lang="en-US" dirty="0"/>
              <a:t>We are overriding taste() method. </a:t>
            </a:r>
          </a:p>
          <a:p>
            <a:pPr marL="342900" indent="-342900"/>
            <a:r>
              <a:rPr lang="en-US" dirty="0"/>
              <a:t>3.    We are creating object for that child class with parent reference. </a:t>
            </a:r>
          </a:p>
        </p:txBody>
      </p:sp>
      <p:sp>
        <p:nvSpPr>
          <p:cNvPr id="9" name="Rectangle 8"/>
          <p:cNvSpPr/>
          <p:nvPr/>
        </p:nvSpPr>
        <p:spPr>
          <a:xfrm>
            <a:off x="1066800" y="3543062"/>
            <a:ext cx="7696200" cy="954107"/>
          </a:xfrm>
          <a:prstGeom prst="rect">
            <a:avLst/>
          </a:prstGeom>
        </p:spPr>
        <p:txBody>
          <a:bodyPr wrap="square">
            <a:spAutoFit/>
          </a:bodyPr>
          <a:lstStyle/>
          <a:p>
            <a:r>
              <a:rPr lang="en-US" u="sng" dirty="0">
                <a:solidFill>
                  <a:schemeClr val="accent3">
                    <a:lumMod val="40000"/>
                    <a:lumOff val="60000"/>
                  </a:schemeClr>
                </a:solidFill>
              </a:rPr>
              <a:t>Note:</a:t>
            </a:r>
            <a:r>
              <a:rPr lang="en-US" dirty="0"/>
              <a:t> Inside Anonymous inner classes we can take or declare new methods but outside of anonymous inner classes we can't call these methods directly because we are depending on parent reference.[parent reference can be used to hold child class object but by using that reference we can't call child specific methods]. These methods just for internal purpose only. </a:t>
            </a:r>
          </a:p>
        </p:txBody>
      </p:sp>
      <p:sp>
        <p:nvSpPr>
          <p:cNvPr id="10" name="Rectangle 9"/>
          <p:cNvSpPr/>
          <p:nvPr/>
        </p:nvSpPr>
        <p:spPr>
          <a:xfrm>
            <a:off x="7010400" y="4552950"/>
            <a:ext cx="639919" cy="584775"/>
          </a:xfrm>
          <a:prstGeom prst="rect">
            <a:avLst/>
          </a:prstGeom>
        </p:spPr>
        <p:txBody>
          <a:bodyPr wrap="none">
            <a:spAutoFit/>
          </a:bodyPr>
          <a:lstStyle/>
          <a:p>
            <a:r>
              <a:rPr lang="en-US" sz="3200" dirty="0"/>
              <a:t>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6" name="Rectangle 5"/>
          <p:cNvSpPr/>
          <p:nvPr/>
        </p:nvSpPr>
        <p:spPr>
          <a:xfrm>
            <a:off x="1066800" y="133350"/>
            <a:ext cx="4572000" cy="2677656"/>
          </a:xfrm>
          <a:prstGeom prst="rect">
            <a:avLst/>
          </a:prstGeom>
        </p:spPr>
        <p:txBody>
          <a:bodyPr>
            <a:spAutoFit/>
          </a:bodyPr>
          <a:lstStyle/>
          <a:p>
            <a:r>
              <a:rPr lang="en-US" u="sng" dirty="0">
                <a:solidFill>
                  <a:schemeClr val="accent6">
                    <a:lumMod val="50000"/>
                  </a:schemeClr>
                </a:solidFill>
              </a:rPr>
              <a:t>Example 1:  </a:t>
            </a:r>
          </a:p>
          <a:p>
            <a:endParaRPr lang="en-US" u="sng" dirty="0"/>
          </a:p>
          <a:p>
            <a:r>
              <a:rPr lang="en-US" dirty="0"/>
              <a:t>class </a:t>
            </a:r>
            <a:r>
              <a:rPr lang="en-US" dirty="0" err="1"/>
              <a:t>PopCorn</a:t>
            </a:r>
            <a:r>
              <a:rPr lang="en-US" dirty="0"/>
              <a:t> </a:t>
            </a:r>
          </a:p>
          <a:p>
            <a:r>
              <a:rPr lang="en-US" dirty="0"/>
              <a:t>{  </a:t>
            </a:r>
          </a:p>
          <a:p>
            <a:r>
              <a:rPr lang="en-US" dirty="0"/>
              <a:t>         public void taste()  </a:t>
            </a:r>
          </a:p>
          <a:p>
            <a:r>
              <a:rPr lang="en-US" dirty="0"/>
              <a:t>         {   </a:t>
            </a:r>
          </a:p>
          <a:p>
            <a:r>
              <a:rPr lang="en-US" dirty="0"/>
              <a:t>                   </a:t>
            </a:r>
            <a:r>
              <a:rPr lang="en-US" dirty="0" err="1"/>
              <a:t>System.out.println</a:t>
            </a:r>
            <a:r>
              <a:rPr lang="en-US" dirty="0"/>
              <a:t>("spicy");  </a:t>
            </a:r>
          </a:p>
          <a:p>
            <a:r>
              <a:rPr lang="en-US" dirty="0"/>
              <a:t>          } </a:t>
            </a:r>
          </a:p>
          <a:p>
            <a:r>
              <a:rPr lang="en-US" dirty="0"/>
              <a:t>} </a:t>
            </a:r>
          </a:p>
          <a:p>
            <a:r>
              <a:rPr lang="en-US" dirty="0"/>
              <a:t>class Test  </a:t>
            </a:r>
          </a:p>
          <a:p>
            <a:r>
              <a:rPr lang="en-US" dirty="0"/>
              <a:t>{  </a:t>
            </a:r>
          </a:p>
          <a:p>
            <a:r>
              <a:rPr lang="en-US" dirty="0"/>
              <a:t>          public static void main(String[] </a:t>
            </a:r>
            <a:r>
              <a:rPr lang="en-US" dirty="0" err="1"/>
              <a:t>args</a:t>
            </a:r>
            <a:r>
              <a:rPr lang="en-US" dirty="0"/>
              <a:t>)</a:t>
            </a:r>
          </a:p>
        </p:txBody>
      </p:sp>
      <p:sp>
        <p:nvSpPr>
          <p:cNvPr id="7" name="Rectangle 6"/>
          <p:cNvSpPr/>
          <p:nvPr/>
        </p:nvSpPr>
        <p:spPr>
          <a:xfrm>
            <a:off x="1219200" y="2952750"/>
            <a:ext cx="7010400" cy="954107"/>
          </a:xfrm>
          <a:prstGeom prst="rect">
            <a:avLst/>
          </a:prstGeom>
        </p:spPr>
        <p:txBody>
          <a:bodyPr wrap="square">
            <a:spAutoFit/>
          </a:bodyPr>
          <a:lstStyle/>
          <a:p>
            <a:r>
              <a:rPr lang="en-US" dirty="0"/>
              <a:t>{   </a:t>
            </a:r>
          </a:p>
          <a:p>
            <a:r>
              <a:rPr lang="en-US" dirty="0"/>
              <a:t>      </a:t>
            </a:r>
            <a:r>
              <a:rPr lang="en-US" dirty="0" err="1"/>
              <a:t>PopCorn</a:t>
            </a:r>
            <a:r>
              <a:rPr lang="en-US" dirty="0"/>
              <a:t> p=new </a:t>
            </a:r>
            <a:r>
              <a:rPr lang="en-US" dirty="0" err="1"/>
              <a:t>PopCorn</a:t>
            </a:r>
            <a:r>
              <a:rPr lang="en-US" dirty="0"/>
              <a:t>()   </a:t>
            </a:r>
          </a:p>
          <a:p>
            <a:r>
              <a:rPr lang="en-US" dirty="0"/>
              <a:t>      {              </a:t>
            </a:r>
          </a:p>
          <a:p>
            <a:r>
              <a:rPr lang="en-US" dirty="0"/>
              <a:t>                     public void taste()</a:t>
            </a:r>
          </a:p>
        </p:txBody>
      </p:sp>
      <p:sp>
        <p:nvSpPr>
          <p:cNvPr id="8" name="Rectangle 7"/>
          <p:cNvSpPr/>
          <p:nvPr/>
        </p:nvSpPr>
        <p:spPr>
          <a:xfrm>
            <a:off x="1524000" y="4019550"/>
            <a:ext cx="6553200" cy="954107"/>
          </a:xfrm>
          <a:prstGeom prst="rect">
            <a:avLst/>
          </a:prstGeom>
        </p:spPr>
        <p:txBody>
          <a:bodyPr wrap="square">
            <a:spAutoFit/>
          </a:bodyPr>
          <a:lstStyle/>
          <a:p>
            <a:r>
              <a:rPr lang="en-US" dirty="0"/>
              <a:t>              {    </a:t>
            </a:r>
          </a:p>
          <a:p>
            <a:r>
              <a:rPr lang="en-US" dirty="0"/>
              <a:t>                          </a:t>
            </a:r>
            <a:r>
              <a:rPr lang="en-US" dirty="0" err="1"/>
              <a:t>methodOne</a:t>
            </a:r>
            <a:r>
              <a:rPr lang="en-US" dirty="0"/>
              <a:t>();//valid call(internal purpose)                 </a:t>
            </a:r>
            <a:r>
              <a:rPr lang="en-US" dirty="0" err="1"/>
              <a:t>System.out.println</a:t>
            </a:r>
            <a:r>
              <a:rPr lang="en-US" dirty="0"/>
              <a:t>("salty");    </a:t>
            </a:r>
          </a:p>
          <a:p>
            <a:r>
              <a:rPr lang="en-US" dirty="0"/>
              <a:t>} </a:t>
            </a:r>
          </a:p>
        </p:txBody>
      </p:sp>
      <p:sp>
        <p:nvSpPr>
          <p:cNvPr id="9" name="Rectangle 8"/>
          <p:cNvSpPr/>
          <p:nvPr/>
        </p:nvSpPr>
        <p:spPr>
          <a:xfrm>
            <a:off x="7010400" y="4476750"/>
            <a:ext cx="639919" cy="584775"/>
          </a:xfrm>
          <a:prstGeom prst="rect">
            <a:avLst/>
          </a:prstGeom>
        </p:spPr>
        <p:txBody>
          <a:bodyPr wrap="none">
            <a:spAutoFit/>
          </a:bodyPr>
          <a:lstStyle/>
          <a:p>
            <a:r>
              <a:rPr lang="en-US" sz="3200" dirty="0"/>
              <a:t>13</a:t>
            </a:r>
          </a:p>
        </p:txBody>
      </p:sp>
      <p:sp>
        <p:nvSpPr>
          <p:cNvPr id="10" name="Rectangle 9"/>
          <p:cNvSpPr/>
          <p:nvPr/>
        </p:nvSpPr>
        <p:spPr>
          <a:xfrm>
            <a:off x="1219200" y="4835723"/>
            <a:ext cx="243978" cy="307777"/>
          </a:xfrm>
          <a:prstGeom prst="rect">
            <a:avLst/>
          </a:prstGeom>
        </p:spPr>
        <p:txBody>
          <a:bodyPr wrap="none">
            <a:spAutoFit/>
          </a:bodyPr>
          <a:lstStyle/>
          <a:p>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0"/>
        <p:cNvGrpSpPr/>
        <p:nvPr/>
      </p:nvGrpSpPr>
      <p:grpSpPr>
        <a:xfrm>
          <a:off x="0" y="0"/>
          <a:ext cx="0" cy="0"/>
          <a:chOff x="0" y="0"/>
          <a:chExt cx="0" cy="0"/>
        </a:xfrm>
      </p:grpSpPr>
      <p:sp>
        <p:nvSpPr>
          <p:cNvPr id="42" name="Rectangle 41"/>
          <p:cNvSpPr/>
          <p:nvPr/>
        </p:nvSpPr>
        <p:spPr>
          <a:xfrm>
            <a:off x="914400" y="0"/>
            <a:ext cx="4482317" cy="307777"/>
          </a:xfrm>
          <a:prstGeom prst="rect">
            <a:avLst/>
          </a:prstGeom>
        </p:spPr>
        <p:txBody>
          <a:bodyPr wrap="none">
            <a:spAutoFit/>
          </a:bodyPr>
          <a:lstStyle/>
          <a:p>
            <a:r>
              <a:rPr lang="en-US" u="sng" dirty="0">
                <a:solidFill>
                  <a:srgbClr val="0070C0"/>
                </a:solidFill>
              </a:rPr>
              <a:t>Anonymous Inner Class that implements an interface:</a:t>
            </a:r>
            <a:r>
              <a:rPr lang="en-US" dirty="0">
                <a:solidFill>
                  <a:srgbClr val="0070C0"/>
                </a:solidFill>
              </a:rPr>
              <a:t> </a:t>
            </a:r>
          </a:p>
        </p:txBody>
      </p:sp>
      <p:sp>
        <p:nvSpPr>
          <p:cNvPr id="43" name="Rectangle 42"/>
          <p:cNvSpPr/>
          <p:nvPr/>
        </p:nvSpPr>
        <p:spPr>
          <a:xfrm>
            <a:off x="990600" y="311408"/>
            <a:ext cx="7848600" cy="4832092"/>
          </a:xfrm>
          <a:prstGeom prst="rect">
            <a:avLst/>
          </a:prstGeom>
        </p:spPr>
        <p:txBody>
          <a:bodyPr wrap="square">
            <a:spAutoFit/>
          </a:bodyPr>
          <a:lstStyle/>
          <a:p>
            <a:r>
              <a:rPr lang="en-US" u="sng" dirty="0">
                <a:solidFill>
                  <a:srgbClr val="7030A0"/>
                </a:solidFill>
              </a:rPr>
              <a:t>Example:</a:t>
            </a:r>
            <a:r>
              <a:rPr lang="en-US" dirty="0">
                <a:solidFill>
                  <a:srgbClr val="7030A0"/>
                </a:solidFill>
              </a:rPr>
              <a:t>  </a:t>
            </a:r>
          </a:p>
          <a:p>
            <a:endParaRPr lang="en-US" dirty="0"/>
          </a:p>
          <a:p>
            <a:r>
              <a:rPr lang="en-US" dirty="0"/>
              <a:t>class </a:t>
            </a:r>
            <a:r>
              <a:rPr lang="en-US" dirty="0" err="1"/>
              <a:t>InnerClassesDemo</a:t>
            </a:r>
            <a:r>
              <a:rPr lang="en-US" dirty="0"/>
              <a:t>  </a:t>
            </a:r>
          </a:p>
          <a:p>
            <a:r>
              <a:rPr lang="en-US" dirty="0"/>
              <a:t>{  </a:t>
            </a:r>
          </a:p>
          <a:p>
            <a:r>
              <a:rPr lang="en-US" dirty="0"/>
              <a:t>         public static void main(String[] </a:t>
            </a:r>
            <a:r>
              <a:rPr lang="en-US" dirty="0" err="1"/>
              <a:t>args</a:t>
            </a:r>
            <a:r>
              <a:rPr lang="en-US" dirty="0"/>
              <a:t>)   </a:t>
            </a:r>
          </a:p>
          <a:p>
            <a:r>
              <a:rPr lang="en-US" dirty="0"/>
              <a:t>         {   </a:t>
            </a:r>
          </a:p>
          <a:p>
            <a:r>
              <a:rPr lang="en-US" dirty="0"/>
              <a:t>                   </a:t>
            </a:r>
            <a:r>
              <a:rPr lang="en-US" dirty="0" err="1"/>
              <a:t>Runnable</a:t>
            </a:r>
            <a:r>
              <a:rPr lang="en-US" dirty="0"/>
              <a:t> r=new </a:t>
            </a:r>
            <a:r>
              <a:rPr lang="en-US" dirty="0" err="1"/>
              <a:t>Runnable</a:t>
            </a:r>
            <a:r>
              <a:rPr lang="en-US" dirty="0"/>
              <a:t>()  //here we are not creating for      </a:t>
            </a:r>
          </a:p>
          <a:p>
            <a:r>
              <a:rPr lang="en-US" dirty="0"/>
              <a:t>                                              </a:t>
            </a:r>
            <a:r>
              <a:rPr lang="en-US" dirty="0" err="1"/>
              <a:t>Runnable</a:t>
            </a:r>
            <a:r>
              <a:rPr lang="en-US" dirty="0"/>
              <a:t> interface, we are creating       </a:t>
            </a:r>
          </a:p>
          <a:p>
            <a:r>
              <a:rPr lang="en-US" dirty="0"/>
              <a:t>                                              implements class object.   </a:t>
            </a:r>
          </a:p>
          <a:p>
            <a:r>
              <a:rPr lang="en-US" dirty="0"/>
              <a:t>                   {    </a:t>
            </a:r>
          </a:p>
          <a:p>
            <a:r>
              <a:rPr lang="en-US" dirty="0"/>
              <a:t>                            public void run()    </a:t>
            </a:r>
          </a:p>
          <a:p>
            <a:r>
              <a:rPr lang="en-US" dirty="0"/>
              <a:t>                            {    </a:t>
            </a:r>
          </a:p>
          <a:p>
            <a:r>
              <a:rPr lang="en-US" dirty="0"/>
              <a:t>                                       for(</a:t>
            </a:r>
            <a:r>
              <a:rPr lang="en-US" dirty="0" err="1"/>
              <a:t>int</a:t>
            </a:r>
            <a:r>
              <a:rPr lang="en-US" dirty="0"/>
              <a:t> </a:t>
            </a:r>
            <a:r>
              <a:rPr lang="en-US" dirty="0" err="1"/>
              <a:t>i</a:t>
            </a:r>
            <a:r>
              <a:rPr lang="en-US" dirty="0"/>
              <a:t>=0;i&lt;10;i++)     </a:t>
            </a:r>
          </a:p>
          <a:p>
            <a:r>
              <a:rPr lang="en-US" dirty="0"/>
              <a:t>                                       {      </a:t>
            </a:r>
          </a:p>
          <a:p>
            <a:r>
              <a:rPr lang="en-US" dirty="0"/>
              <a:t>                                               </a:t>
            </a:r>
            <a:r>
              <a:rPr lang="en-US" dirty="0" err="1"/>
              <a:t>System.out.println</a:t>
            </a:r>
            <a:r>
              <a:rPr lang="en-US" dirty="0"/>
              <a:t>("Child thread");     </a:t>
            </a:r>
          </a:p>
          <a:p>
            <a:r>
              <a:rPr lang="en-US" dirty="0"/>
              <a:t>                                       }    </a:t>
            </a:r>
          </a:p>
          <a:p>
            <a:r>
              <a:rPr lang="en-US" dirty="0"/>
              <a:t>                             }   </a:t>
            </a:r>
          </a:p>
          <a:p>
            <a:r>
              <a:rPr lang="en-US" dirty="0"/>
              <a:t>                    };   </a:t>
            </a:r>
          </a:p>
          <a:p>
            <a:r>
              <a:rPr lang="en-US" dirty="0"/>
              <a:t>                   Thread t=new Thread(r);   </a:t>
            </a:r>
          </a:p>
          <a:p>
            <a:r>
              <a:rPr lang="en-US" dirty="0"/>
              <a:t>                    </a:t>
            </a:r>
            <a:r>
              <a:rPr lang="en-US" dirty="0" err="1"/>
              <a:t>t.start</a:t>
            </a:r>
            <a:r>
              <a:rPr lang="en-US" dirty="0"/>
              <a:t>();   </a:t>
            </a:r>
          </a:p>
          <a:p>
            <a:r>
              <a:rPr lang="en-US" dirty="0"/>
              <a:t>                    for(</a:t>
            </a:r>
            <a:r>
              <a:rPr lang="en-US" dirty="0" err="1"/>
              <a:t>int</a:t>
            </a:r>
            <a:r>
              <a:rPr lang="en-US" dirty="0"/>
              <a:t> </a:t>
            </a:r>
            <a:r>
              <a:rPr lang="en-US" dirty="0" err="1"/>
              <a:t>i</a:t>
            </a:r>
            <a:r>
              <a:rPr lang="en-US" dirty="0"/>
              <a:t>=0;i&lt;10;i++)   </a:t>
            </a:r>
          </a:p>
          <a:p>
            <a:r>
              <a:rPr lang="en-US" dirty="0"/>
              <a:t>                    </a:t>
            </a:r>
          </a:p>
        </p:txBody>
      </p:sp>
      <p:sp>
        <p:nvSpPr>
          <p:cNvPr id="44" name="Rectangle 43"/>
          <p:cNvSpPr/>
          <p:nvPr/>
        </p:nvSpPr>
        <p:spPr>
          <a:xfrm>
            <a:off x="7162800" y="4476750"/>
            <a:ext cx="639919" cy="584775"/>
          </a:xfrm>
          <a:prstGeom prst="rect">
            <a:avLst/>
          </a:prstGeom>
        </p:spPr>
        <p:txBody>
          <a:bodyPr wrap="none">
            <a:spAutoFit/>
          </a:bodyPr>
          <a:lstStyle/>
          <a:p>
            <a:r>
              <a:rPr lang="en-US" sz="3200" dirty="0"/>
              <a:t>14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31" name="Rectangle 30"/>
          <p:cNvSpPr/>
          <p:nvPr/>
        </p:nvSpPr>
        <p:spPr>
          <a:xfrm>
            <a:off x="1524000" y="133350"/>
            <a:ext cx="5791200" cy="1169551"/>
          </a:xfrm>
          <a:prstGeom prst="rect">
            <a:avLst/>
          </a:prstGeom>
        </p:spPr>
        <p:txBody>
          <a:bodyPr wrap="square">
            <a:spAutoFit/>
          </a:bodyPr>
          <a:lstStyle/>
          <a:p>
            <a:r>
              <a:rPr lang="en-US" dirty="0"/>
              <a:t>              {    </a:t>
            </a:r>
          </a:p>
          <a:p>
            <a:r>
              <a:rPr lang="en-US" dirty="0"/>
              <a:t>                          </a:t>
            </a:r>
            <a:r>
              <a:rPr lang="en-US" dirty="0" err="1"/>
              <a:t>System.out.println</a:t>
            </a:r>
            <a:r>
              <a:rPr lang="en-US" dirty="0"/>
              <a:t>("Main thread");   </a:t>
            </a:r>
          </a:p>
          <a:p>
            <a:r>
              <a:rPr lang="en-US" dirty="0"/>
              <a:t>              }  </a:t>
            </a:r>
          </a:p>
          <a:p>
            <a:r>
              <a:rPr lang="en-US" dirty="0"/>
              <a:t>   } </a:t>
            </a:r>
          </a:p>
          <a:p>
            <a:r>
              <a:rPr lang="en-US" dirty="0"/>
              <a:t>} </a:t>
            </a:r>
          </a:p>
        </p:txBody>
      </p:sp>
      <p:sp>
        <p:nvSpPr>
          <p:cNvPr id="32" name="Rectangle 31"/>
          <p:cNvSpPr/>
          <p:nvPr/>
        </p:nvSpPr>
        <p:spPr>
          <a:xfrm>
            <a:off x="762000" y="1428750"/>
            <a:ext cx="7696200" cy="307777"/>
          </a:xfrm>
          <a:prstGeom prst="rect">
            <a:avLst/>
          </a:prstGeom>
        </p:spPr>
        <p:txBody>
          <a:bodyPr wrap="square">
            <a:spAutoFit/>
          </a:bodyPr>
          <a:lstStyle/>
          <a:p>
            <a:r>
              <a:rPr lang="en-US" u="sng" dirty="0">
                <a:solidFill>
                  <a:srgbClr val="00B050"/>
                </a:solidFill>
              </a:rPr>
              <a:t>Anonymous Inner Class that define inside method arguments:</a:t>
            </a:r>
            <a:r>
              <a:rPr lang="en-US" dirty="0">
                <a:solidFill>
                  <a:srgbClr val="00B050"/>
                </a:solidFill>
              </a:rPr>
              <a:t> </a:t>
            </a:r>
          </a:p>
        </p:txBody>
      </p:sp>
      <p:sp>
        <p:nvSpPr>
          <p:cNvPr id="33" name="Rectangle 32"/>
          <p:cNvSpPr/>
          <p:nvPr/>
        </p:nvSpPr>
        <p:spPr>
          <a:xfrm>
            <a:off x="838200" y="1809750"/>
            <a:ext cx="7543800" cy="2677656"/>
          </a:xfrm>
          <a:prstGeom prst="rect">
            <a:avLst/>
          </a:prstGeom>
        </p:spPr>
        <p:txBody>
          <a:bodyPr wrap="square">
            <a:spAutoFit/>
          </a:bodyPr>
          <a:lstStyle/>
          <a:p>
            <a:r>
              <a:rPr lang="en-US" u="sng" dirty="0">
                <a:solidFill>
                  <a:srgbClr val="0070C0"/>
                </a:solidFill>
              </a:rPr>
              <a:t>Example:  </a:t>
            </a:r>
          </a:p>
          <a:p>
            <a:endParaRPr lang="en-US" dirty="0"/>
          </a:p>
          <a:p>
            <a:r>
              <a:rPr lang="en-US" dirty="0"/>
              <a:t>class Test  </a:t>
            </a:r>
          </a:p>
          <a:p>
            <a:r>
              <a:rPr lang="en-US" dirty="0"/>
              <a:t>{  </a:t>
            </a:r>
          </a:p>
          <a:p>
            <a:r>
              <a:rPr lang="en-US" dirty="0"/>
              <a:t>          public static void main(String[] </a:t>
            </a:r>
            <a:r>
              <a:rPr lang="en-US" dirty="0" err="1"/>
              <a:t>args</a:t>
            </a:r>
            <a:r>
              <a:rPr lang="en-US" dirty="0"/>
              <a:t>)   </a:t>
            </a:r>
          </a:p>
          <a:p>
            <a:r>
              <a:rPr lang="en-US" dirty="0"/>
              <a:t>          {   </a:t>
            </a:r>
          </a:p>
          <a:p>
            <a:r>
              <a:rPr lang="en-US" dirty="0"/>
              <a:t>                    new Thread(    </a:t>
            </a:r>
          </a:p>
          <a:p>
            <a:r>
              <a:rPr lang="en-US" dirty="0"/>
              <a:t>                                          new </a:t>
            </a:r>
            <a:r>
              <a:rPr lang="en-US" dirty="0" err="1"/>
              <a:t>Runnable</a:t>
            </a:r>
            <a:r>
              <a:rPr lang="en-US" dirty="0"/>
              <a:t>()   </a:t>
            </a:r>
          </a:p>
          <a:p>
            <a:r>
              <a:rPr lang="en-US" dirty="0"/>
              <a:t>                    {    </a:t>
            </a:r>
          </a:p>
          <a:p>
            <a:r>
              <a:rPr lang="en-US" dirty="0"/>
              <a:t>                                          public void run()    </a:t>
            </a:r>
          </a:p>
          <a:p>
            <a:r>
              <a:rPr lang="en-US" dirty="0"/>
              <a:t>                                          { </a:t>
            </a:r>
          </a:p>
          <a:p>
            <a:r>
              <a:rPr lang="en-US" dirty="0"/>
              <a:t>                                                     for(</a:t>
            </a:r>
            <a:r>
              <a:rPr lang="en-US" dirty="0" err="1"/>
              <a:t>int</a:t>
            </a:r>
            <a:r>
              <a:rPr lang="en-US" dirty="0"/>
              <a:t> </a:t>
            </a:r>
            <a:r>
              <a:rPr lang="en-US" dirty="0" err="1"/>
              <a:t>i</a:t>
            </a:r>
            <a:r>
              <a:rPr lang="en-US" dirty="0"/>
              <a:t>=0;i&lt;10;i++)     </a:t>
            </a:r>
          </a:p>
        </p:txBody>
      </p:sp>
      <p:sp>
        <p:nvSpPr>
          <p:cNvPr id="34" name="Rectangle 33"/>
          <p:cNvSpPr/>
          <p:nvPr/>
        </p:nvSpPr>
        <p:spPr>
          <a:xfrm>
            <a:off x="7162800" y="4552950"/>
            <a:ext cx="639919" cy="584775"/>
          </a:xfrm>
          <a:prstGeom prst="rect">
            <a:avLst/>
          </a:prstGeom>
        </p:spPr>
        <p:txBody>
          <a:bodyPr wrap="none">
            <a:spAutoFit/>
          </a:bodyPr>
          <a:lstStyle/>
          <a:p>
            <a:r>
              <a:rPr lang="en-US" sz="3200" dirty="0"/>
              <a:t>14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 name="Rectangle 1"/>
          <p:cNvSpPr/>
          <p:nvPr/>
        </p:nvSpPr>
        <p:spPr>
          <a:xfrm>
            <a:off x="2362200" y="1885950"/>
            <a:ext cx="4418197" cy="1015663"/>
          </a:xfrm>
          <a:prstGeom prst="rect">
            <a:avLst/>
          </a:prstGeom>
        </p:spPr>
        <p:txBody>
          <a:bodyPr wrap="none">
            <a:spAutoFit/>
          </a:bodyPr>
          <a:lstStyle/>
          <a:p>
            <a:r>
              <a:rPr lang="en-US" sz="6000" dirty="0">
                <a:solidFill>
                  <a:srgbClr val="7030A0"/>
                </a:solidFill>
              </a:rPr>
              <a:t>Introduction </a:t>
            </a:r>
          </a:p>
        </p:txBody>
      </p:sp>
      <p:sp>
        <p:nvSpPr>
          <p:cNvPr id="3" name="Rectangle 2"/>
          <p:cNvSpPr/>
          <p:nvPr/>
        </p:nvSpPr>
        <p:spPr>
          <a:xfrm>
            <a:off x="7315200" y="4324350"/>
            <a:ext cx="412292" cy="584775"/>
          </a:xfrm>
          <a:prstGeom prst="rect">
            <a:avLst/>
          </a:prstGeom>
        </p:spPr>
        <p:txBody>
          <a:bodyPr wrap="none">
            <a:spAutoFit/>
          </a:bodyPr>
          <a:lstStyle/>
          <a:p>
            <a:r>
              <a:rPr lang="en-US" sz="3200" dirty="0"/>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6" name="Rectangle 5"/>
          <p:cNvSpPr/>
          <p:nvPr/>
        </p:nvSpPr>
        <p:spPr>
          <a:xfrm>
            <a:off x="1981200" y="133350"/>
            <a:ext cx="293670" cy="307777"/>
          </a:xfrm>
          <a:prstGeom prst="rect">
            <a:avLst/>
          </a:prstGeom>
        </p:spPr>
        <p:txBody>
          <a:bodyPr wrap="none">
            <a:spAutoFit/>
          </a:bodyPr>
          <a:lstStyle/>
          <a:p>
            <a:r>
              <a:rPr lang="en-US" dirty="0"/>
              <a:t>{ </a:t>
            </a:r>
          </a:p>
        </p:txBody>
      </p:sp>
      <p:sp>
        <p:nvSpPr>
          <p:cNvPr id="7" name="Rectangle 6"/>
          <p:cNvSpPr/>
          <p:nvPr/>
        </p:nvSpPr>
        <p:spPr>
          <a:xfrm>
            <a:off x="1676400" y="590550"/>
            <a:ext cx="6781800" cy="2462213"/>
          </a:xfrm>
          <a:prstGeom prst="rect">
            <a:avLst/>
          </a:prstGeom>
        </p:spPr>
        <p:txBody>
          <a:bodyPr wrap="square">
            <a:spAutoFit/>
          </a:bodyPr>
          <a:lstStyle/>
          <a:p>
            <a:r>
              <a:rPr lang="en-US" dirty="0"/>
              <a:t>               </a:t>
            </a:r>
            <a:r>
              <a:rPr lang="en-US" dirty="0" err="1"/>
              <a:t>System.out.println</a:t>
            </a:r>
            <a:r>
              <a:rPr lang="en-US" dirty="0"/>
              <a:t>("child thread");     </a:t>
            </a:r>
          </a:p>
          <a:p>
            <a:r>
              <a:rPr lang="en-US" dirty="0"/>
              <a:t>       }    </a:t>
            </a:r>
          </a:p>
          <a:p>
            <a:r>
              <a:rPr lang="en-US" dirty="0"/>
              <a:t>   } </a:t>
            </a:r>
          </a:p>
          <a:p>
            <a:r>
              <a:rPr lang="en-US" dirty="0"/>
              <a:t> }).start();   </a:t>
            </a:r>
          </a:p>
          <a:p>
            <a:r>
              <a:rPr lang="en-US" dirty="0"/>
              <a:t> for(</a:t>
            </a:r>
            <a:r>
              <a:rPr lang="en-US" dirty="0" err="1"/>
              <a:t>int</a:t>
            </a:r>
            <a:r>
              <a:rPr lang="en-US" dirty="0"/>
              <a:t> </a:t>
            </a:r>
            <a:r>
              <a:rPr lang="en-US" dirty="0" err="1"/>
              <a:t>i</a:t>
            </a:r>
            <a:r>
              <a:rPr lang="en-US" dirty="0"/>
              <a:t>=0;i&lt;10;i++)   </a:t>
            </a:r>
          </a:p>
          <a:p>
            <a:r>
              <a:rPr lang="en-US" dirty="0"/>
              <a:t>{    </a:t>
            </a:r>
          </a:p>
          <a:p>
            <a:r>
              <a:rPr lang="en-US" dirty="0"/>
              <a:t>        </a:t>
            </a:r>
            <a:r>
              <a:rPr lang="en-US" dirty="0" err="1"/>
              <a:t>System.out.println</a:t>
            </a:r>
            <a:r>
              <a:rPr lang="en-US" dirty="0"/>
              <a:t>("main thread");  </a:t>
            </a:r>
          </a:p>
          <a:p>
            <a:r>
              <a:rPr lang="en-US" dirty="0"/>
              <a:t> }  </a:t>
            </a:r>
          </a:p>
          <a:p>
            <a:r>
              <a:rPr lang="en-US" dirty="0"/>
              <a:t>} </a:t>
            </a:r>
          </a:p>
          <a:p>
            <a:r>
              <a:rPr lang="en-US" dirty="0"/>
              <a:t>} </a:t>
            </a:r>
          </a:p>
          <a:p>
            <a:r>
              <a:rPr lang="en-US" dirty="0"/>
              <a:t>Output: </a:t>
            </a:r>
          </a:p>
        </p:txBody>
      </p:sp>
      <p:sp>
        <p:nvSpPr>
          <p:cNvPr id="8" name="Rectangle 7"/>
          <p:cNvSpPr/>
          <p:nvPr/>
        </p:nvSpPr>
        <p:spPr>
          <a:xfrm>
            <a:off x="1524000" y="3105150"/>
            <a:ext cx="6477000" cy="738664"/>
          </a:xfrm>
          <a:prstGeom prst="rect">
            <a:avLst/>
          </a:prstGeom>
        </p:spPr>
        <p:txBody>
          <a:bodyPr wrap="square">
            <a:spAutoFit/>
          </a:bodyPr>
          <a:lstStyle/>
          <a:p>
            <a:r>
              <a:rPr lang="en-US" dirty="0"/>
              <a:t> This output belongs to example 2, anonymous inner class that implements an interface example and anonymous inner class that define inside method arguments example. </a:t>
            </a:r>
          </a:p>
        </p:txBody>
      </p:sp>
      <p:sp>
        <p:nvSpPr>
          <p:cNvPr id="9" name="Rectangle 8"/>
          <p:cNvSpPr/>
          <p:nvPr/>
        </p:nvSpPr>
        <p:spPr>
          <a:xfrm>
            <a:off x="6705600" y="4400550"/>
            <a:ext cx="639919" cy="584775"/>
          </a:xfrm>
          <a:prstGeom prst="rect">
            <a:avLst/>
          </a:prstGeom>
        </p:spPr>
        <p:txBody>
          <a:bodyPr wrap="none">
            <a:spAutoFit/>
          </a:bodyPr>
          <a:lstStyle/>
          <a:p>
            <a:r>
              <a:rPr lang="en-US" sz="3200" dirty="0"/>
              <a:t>15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52"/>
        <p:cNvGrpSpPr/>
        <p:nvPr/>
      </p:nvGrpSpPr>
      <p:grpSpPr>
        <a:xfrm>
          <a:off x="0" y="0"/>
          <a:ext cx="0" cy="0"/>
          <a:chOff x="0" y="0"/>
          <a:chExt cx="0" cy="0"/>
        </a:xfrm>
      </p:grpSpPr>
      <p:sp>
        <p:nvSpPr>
          <p:cNvPr id="17" name="Rectangle 16"/>
          <p:cNvSpPr/>
          <p:nvPr/>
        </p:nvSpPr>
        <p:spPr>
          <a:xfrm>
            <a:off x="1371600" y="209550"/>
            <a:ext cx="5943600" cy="4616648"/>
          </a:xfrm>
          <a:prstGeom prst="rect">
            <a:avLst/>
          </a:prstGeom>
        </p:spPr>
        <p:txBody>
          <a:bodyPr wrap="square">
            <a:spAutoFit/>
          </a:bodyPr>
          <a:lstStyle/>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 </a:t>
            </a:r>
          </a:p>
          <a:p>
            <a:r>
              <a:rPr lang="en-US" dirty="0"/>
              <a:t>Main thread</a:t>
            </a:r>
          </a:p>
          <a:p>
            <a:endParaRPr lang="en-US" dirty="0"/>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a:p>
            <a:r>
              <a:rPr lang="en-US" dirty="0"/>
              <a:t>Child thread </a:t>
            </a:r>
          </a:p>
        </p:txBody>
      </p:sp>
      <p:sp>
        <p:nvSpPr>
          <p:cNvPr id="18" name="Rectangle 17"/>
          <p:cNvSpPr/>
          <p:nvPr/>
        </p:nvSpPr>
        <p:spPr>
          <a:xfrm>
            <a:off x="7086600" y="4476750"/>
            <a:ext cx="639919" cy="584775"/>
          </a:xfrm>
          <a:prstGeom prst="rect">
            <a:avLst/>
          </a:prstGeom>
        </p:spPr>
        <p:txBody>
          <a:bodyPr wrap="none">
            <a:spAutoFit/>
          </a:bodyPr>
          <a:lstStyle/>
          <a:p>
            <a:r>
              <a:rPr lang="en-US" sz="3200" dirty="0"/>
              <a:t>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5" name="Rectangle 24"/>
          <p:cNvSpPr/>
          <p:nvPr/>
        </p:nvSpPr>
        <p:spPr>
          <a:xfrm>
            <a:off x="1447800" y="1733550"/>
            <a:ext cx="5943600" cy="954107"/>
          </a:xfrm>
          <a:prstGeom prst="rect">
            <a:avLst/>
          </a:prstGeom>
        </p:spPr>
        <p:txBody>
          <a:bodyPr wrap="square">
            <a:spAutoFit/>
          </a:bodyPr>
          <a:lstStyle/>
          <a:p>
            <a:r>
              <a:rPr lang="en-US" sz="2800" dirty="0">
                <a:solidFill>
                  <a:schemeClr val="accent3">
                    <a:lumMod val="60000"/>
                    <a:lumOff val="40000"/>
                  </a:schemeClr>
                </a:solidFill>
              </a:rPr>
              <a:t>Difference between general class and anonymous inner classes:</a:t>
            </a:r>
            <a:r>
              <a:rPr lang="en-US" dirty="0"/>
              <a:t> </a:t>
            </a:r>
          </a:p>
        </p:txBody>
      </p:sp>
      <p:sp>
        <p:nvSpPr>
          <p:cNvPr id="26" name="Rectangle 25"/>
          <p:cNvSpPr/>
          <p:nvPr/>
        </p:nvSpPr>
        <p:spPr>
          <a:xfrm>
            <a:off x="6629400" y="4324350"/>
            <a:ext cx="639919" cy="584775"/>
          </a:xfrm>
          <a:prstGeom prst="rect">
            <a:avLst/>
          </a:prstGeom>
        </p:spPr>
        <p:txBody>
          <a:bodyPr wrap="none">
            <a:spAutoFit/>
          </a:bodyPr>
          <a:lstStyle/>
          <a:p>
            <a:r>
              <a:rPr lang="en-US" sz="3200" dirty="0"/>
              <a:t>15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pic>
        <p:nvPicPr>
          <p:cNvPr id="1026" name="Picture 2" descr="C:\Users\HOME\Desktop\Capture 1.PNG"/>
          <p:cNvPicPr>
            <a:picLocks noChangeAspect="1" noChangeArrowheads="1"/>
          </p:cNvPicPr>
          <p:nvPr/>
        </p:nvPicPr>
        <p:blipFill>
          <a:blip r:embed="rId3"/>
          <a:srcRect t="2703"/>
          <a:stretch>
            <a:fillRect/>
          </a:stretch>
        </p:blipFill>
        <p:spPr bwMode="auto">
          <a:xfrm>
            <a:off x="1447800" y="133350"/>
            <a:ext cx="6096000" cy="2743200"/>
          </a:xfrm>
          <a:prstGeom prst="rect">
            <a:avLst/>
          </a:prstGeom>
          <a:noFill/>
        </p:spPr>
      </p:pic>
      <p:pic>
        <p:nvPicPr>
          <p:cNvPr id="1027" name="Picture 3" descr="C:\Users\HOME\Desktop\Capture 2.PNG"/>
          <p:cNvPicPr>
            <a:picLocks noChangeAspect="1" noChangeArrowheads="1"/>
          </p:cNvPicPr>
          <p:nvPr/>
        </p:nvPicPr>
        <p:blipFill>
          <a:blip r:embed="rId4"/>
          <a:srcRect/>
          <a:stretch>
            <a:fillRect/>
          </a:stretch>
        </p:blipFill>
        <p:spPr bwMode="auto">
          <a:xfrm>
            <a:off x="1447800" y="2724150"/>
            <a:ext cx="6172200" cy="1828800"/>
          </a:xfrm>
          <a:prstGeom prst="rect">
            <a:avLst/>
          </a:prstGeom>
          <a:noFill/>
        </p:spPr>
      </p:pic>
      <p:sp>
        <p:nvSpPr>
          <p:cNvPr id="15" name="Rectangle 14"/>
          <p:cNvSpPr/>
          <p:nvPr/>
        </p:nvSpPr>
        <p:spPr>
          <a:xfrm>
            <a:off x="8229600" y="4400550"/>
            <a:ext cx="639919" cy="584775"/>
          </a:xfrm>
          <a:prstGeom prst="rect">
            <a:avLst/>
          </a:prstGeom>
        </p:spPr>
        <p:txBody>
          <a:bodyPr wrap="none">
            <a:spAutoFit/>
          </a:bodyPr>
          <a:lstStyle/>
          <a:p>
            <a:r>
              <a:rPr lang="en-US" sz="3200" dirty="0"/>
              <a:t>15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34"/>
        <p:cNvGrpSpPr/>
        <p:nvPr/>
      </p:nvGrpSpPr>
      <p:grpSpPr>
        <a:xfrm>
          <a:off x="0" y="0"/>
          <a:ext cx="0" cy="0"/>
          <a:chOff x="0" y="0"/>
          <a:chExt cx="0" cy="0"/>
        </a:xfrm>
      </p:grpSpPr>
      <p:sp>
        <p:nvSpPr>
          <p:cNvPr id="88" name="Rectangle 87"/>
          <p:cNvSpPr/>
          <p:nvPr/>
        </p:nvSpPr>
        <p:spPr>
          <a:xfrm>
            <a:off x="1066800" y="133350"/>
            <a:ext cx="6553200" cy="307777"/>
          </a:xfrm>
          <a:prstGeom prst="rect">
            <a:avLst/>
          </a:prstGeom>
        </p:spPr>
        <p:txBody>
          <a:bodyPr wrap="square">
            <a:spAutoFit/>
          </a:bodyPr>
          <a:lstStyle/>
          <a:p>
            <a:r>
              <a:rPr lang="en-US" u="sng" dirty="0">
                <a:solidFill>
                  <a:schemeClr val="tx1"/>
                </a:solidFill>
              </a:rPr>
              <a:t>Explain the application areas of anonymous inner classes ? </a:t>
            </a:r>
          </a:p>
        </p:txBody>
      </p:sp>
      <p:sp>
        <p:nvSpPr>
          <p:cNvPr id="89" name="Rectangle 88"/>
          <p:cNvSpPr/>
          <p:nvPr/>
        </p:nvSpPr>
        <p:spPr>
          <a:xfrm>
            <a:off x="1066800" y="514350"/>
            <a:ext cx="7467600" cy="4401205"/>
          </a:xfrm>
          <a:prstGeom prst="rect">
            <a:avLst/>
          </a:prstGeom>
        </p:spPr>
        <p:txBody>
          <a:bodyPr wrap="square">
            <a:spAutoFit/>
          </a:bodyPr>
          <a:lstStyle/>
          <a:p>
            <a:r>
              <a:rPr lang="en-US" dirty="0"/>
              <a:t>anonymous inner classes are best suitable to define call back functions in GUI components</a:t>
            </a:r>
          </a:p>
          <a:p>
            <a:r>
              <a:rPr lang="en-US" dirty="0"/>
              <a:t>  </a:t>
            </a:r>
          </a:p>
          <a:p>
            <a:r>
              <a:rPr lang="en-US" dirty="0"/>
              <a:t>import java.awt.*; </a:t>
            </a:r>
          </a:p>
          <a:p>
            <a:r>
              <a:rPr lang="en-US" dirty="0"/>
              <a:t>import </a:t>
            </a:r>
            <a:r>
              <a:rPr lang="en-US" dirty="0" err="1"/>
              <a:t>java.awt.event</a:t>
            </a:r>
            <a:r>
              <a:rPr lang="en-US" dirty="0"/>
              <a:t>.*; </a:t>
            </a:r>
          </a:p>
          <a:p>
            <a:r>
              <a:rPr lang="en-US" dirty="0"/>
              <a:t> </a:t>
            </a:r>
          </a:p>
          <a:p>
            <a:r>
              <a:rPr lang="en-US" dirty="0"/>
              <a:t>public class </a:t>
            </a:r>
            <a:r>
              <a:rPr lang="en-US" dirty="0" err="1"/>
              <a:t>AnonymousInnerClassDemo</a:t>
            </a:r>
            <a:r>
              <a:rPr lang="en-US" dirty="0"/>
              <a:t> {  </a:t>
            </a:r>
          </a:p>
          <a:p>
            <a:r>
              <a:rPr lang="en-US" dirty="0"/>
              <a:t>   public static void main(String </a:t>
            </a:r>
            <a:r>
              <a:rPr lang="en-US" dirty="0" err="1"/>
              <a:t>args</a:t>
            </a:r>
            <a:r>
              <a:rPr lang="en-US" dirty="0"/>
              <a:t>[]) {  </a:t>
            </a:r>
          </a:p>
          <a:p>
            <a:r>
              <a:rPr lang="en-US" dirty="0"/>
              <a:t>    Frame f=new Frame(); </a:t>
            </a:r>
          </a:p>
          <a:p>
            <a:r>
              <a:rPr lang="en-US" dirty="0"/>
              <a:t> </a:t>
            </a:r>
          </a:p>
          <a:p>
            <a:r>
              <a:rPr lang="en-US" dirty="0"/>
              <a:t>    </a:t>
            </a:r>
            <a:r>
              <a:rPr lang="en-US" dirty="0" err="1"/>
              <a:t>f.addWindowListener</a:t>
            </a:r>
            <a:r>
              <a:rPr lang="en-US" dirty="0"/>
              <a:t>(new </a:t>
            </a:r>
            <a:r>
              <a:rPr lang="en-US" dirty="0" err="1"/>
              <a:t>WindowAdaptor</a:t>
            </a:r>
            <a:r>
              <a:rPr lang="en-US" dirty="0"/>
              <a:t>(){  </a:t>
            </a:r>
          </a:p>
          <a:p>
            <a:r>
              <a:rPr lang="en-US" dirty="0"/>
              <a:t>             public void </a:t>
            </a:r>
            <a:r>
              <a:rPr lang="en-US" dirty="0" err="1"/>
              <a:t>windowClosing</a:t>
            </a:r>
            <a:r>
              <a:rPr lang="en-US" dirty="0"/>
              <a:t>(</a:t>
            </a:r>
            <a:r>
              <a:rPr lang="en-US" dirty="0" err="1"/>
              <a:t>WindowEvent</a:t>
            </a:r>
            <a:r>
              <a:rPr lang="en-US" dirty="0"/>
              <a:t> e) {    </a:t>
            </a:r>
          </a:p>
          <a:p>
            <a:r>
              <a:rPr lang="en-US" dirty="0"/>
              <a:t>                 </a:t>
            </a:r>
            <a:r>
              <a:rPr lang="en-US" dirty="0" err="1"/>
              <a:t>System.exit</a:t>
            </a:r>
            <a:r>
              <a:rPr lang="en-US" dirty="0"/>
              <a:t>(0); </a:t>
            </a:r>
          </a:p>
          <a:p>
            <a:r>
              <a:rPr lang="en-US" dirty="0"/>
              <a:t>             }  </a:t>
            </a:r>
          </a:p>
          <a:p>
            <a:r>
              <a:rPr lang="en-US" dirty="0"/>
              <a:t>    }); </a:t>
            </a:r>
          </a:p>
          <a:p>
            <a:r>
              <a:rPr lang="en-US" dirty="0"/>
              <a:t> </a:t>
            </a:r>
          </a:p>
          <a:p>
            <a:r>
              <a:rPr lang="en-US" dirty="0"/>
              <a:t>    </a:t>
            </a:r>
            <a:r>
              <a:rPr lang="en-US" dirty="0" err="1"/>
              <a:t>f.add</a:t>
            </a:r>
            <a:r>
              <a:rPr lang="en-US" dirty="0"/>
              <a:t>(new Label("Anonymous Inner class Demo !!!"));   </a:t>
            </a:r>
          </a:p>
          <a:p>
            <a:r>
              <a:rPr lang="en-US" dirty="0"/>
              <a:t>    </a:t>
            </a:r>
            <a:r>
              <a:rPr lang="en-US" dirty="0" err="1"/>
              <a:t>f.setSize</a:t>
            </a:r>
            <a:r>
              <a:rPr lang="en-US" dirty="0"/>
              <a:t>(500,500);   </a:t>
            </a:r>
          </a:p>
          <a:p>
            <a:r>
              <a:rPr lang="en-US" dirty="0"/>
              <a:t>    </a:t>
            </a:r>
            <a:r>
              <a:rPr lang="en-US" dirty="0" err="1"/>
              <a:t>f.setVisible</a:t>
            </a:r>
            <a:r>
              <a:rPr lang="en-US" dirty="0"/>
              <a:t>(true);  </a:t>
            </a:r>
          </a:p>
          <a:p>
            <a:r>
              <a:rPr lang="en-US" dirty="0"/>
              <a:t>    } </a:t>
            </a:r>
          </a:p>
          <a:p>
            <a:r>
              <a:rPr lang="en-US" dirty="0"/>
              <a:t>} </a:t>
            </a:r>
          </a:p>
        </p:txBody>
      </p:sp>
      <p:sp>
        <p:nvSpPr>
          <p:cNvPr id="90" name="Rectangle 89"/>
          <p:cNvSpPr/>
          <p:nvPr/>
        </p:nvSpPr>
        <p:spPr>
          <a:xfrm>
            <a:off x="7239000" y="4400550"/>
            <a:ext cx="753732" cy="584775"/>
          </a:xfrm>
          <a:prstGeom prst="rect">
            <a:avLst/>
          </a:prstGeom>
        </p:spPr>
        <p:txBody>
          <a:bodyPr wrap="none">
            <a:spAutoFit/>
          </a:bodyPr>
          <a:lstStyle/>
          <a:p>
            <a:r>
              <a:rPr lang="en-US" sz="3200" dirty="0"/>
              <a:t>16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6" name="Rectangle 5"/>
          <p:cNvSpPr/>
          <p:nvPr/>
        </p:nvSpPr>
        <p:spPr>
          <a:xfrm>
            <a:off x="1295400" y="285750"/>
            <a:ext cx="3886200" cy="307777"/>
          </a:xfrm>
          <a:prstGeom prst="rect">
            <a:avLst/>
          </a:prstGeom>
        </p:spPr>
        <p:txBody>
          <a:bodyPr wrap="square">
            <a:spAutoFit/>
          </a:bodyPr>
          <a:lstStyle/>
          <a:p>
            <a:r>
              <a:rPr lang="en-US" u="sng" dirty="0">
                <a:solidFill>
                  <a:srgbClr val="0070C0"/>
                </a:solidFill>
              </a:rPr>
              <a:t>Without </a:t>
            </a:r>
            <a:r>
              <a:rPr lang="en-US" u="sng" dirty="0" err="1">
                <a:solidFill>
                  <a:srgbClr val="0070C0"/>
                </a:solidFill>
              </a:rPr>
              <a:t>Anonumous</a:t>
            </a:r>
            <a:r>
              <a:rPr lang="en-US" u="sng" dirty="0">
                <a:solidFill>
                  <a:srgbClr val="0070C0"/>
                </a:solidFill>
              </a:rPr>
              <a:t> Inner class :</a:t>
            </a:r>
          </a:p>
        </p:txBody>
      </p:sp>
      <p:sp>
        <p:nvSpPr>
          <p:cNvPr id="7" name="Rectangle 6"/>
          <p:cNvSpPr/>
          <p:nvPr/>
        </p:nvSpPr>
        <p:spPr>
          <a:xfrm>
            <a:off x="1447800" y="742950"/>
            <a:ext cx="7010400" cy="4185761"/>
          </a:xfrm>
          <a:prstGeom prst="rect">
            <a:avLst/>
          </a:prstGeom>
        </p:spPr>
        <p:txBody>
          <a:bodyPr wrap="square">
            <a:spAutoFit/>
          </a:bodyPr>
          <a:lstStyle/>
          <a:p>
            <a:r>
              <a:rPr lang="en-US" dirty="0"/>
              <a:t>class GUI extends </a:t>
            </a:r>
            <a:r>
              <a:rPr lang="en-US" dirty="0" err="1"/>
              <a:t>JFrame</a:t>
            </a:r>
            <a:r>
              <a:rPr lang="en-US" dirty="0"/>
              <a:t> implements </a:t>
            </a:r>
            <a:r>
              <a:rPr lang="en-US" dirty="0" err="1"/>
              <a:t>ActionListener</a:t>
            </a:r>
            <a:r>
              <a:rPr lang="en-US" dirty="0"/>
              <a:t> {  </a:t>
            </a:r>
          </a:p>
          <a:p>
            <a:r>
              <a:rPr lang="en-US" dirty="0"/>
              <a:t>   </a:t>
            </a:r>
            <a:r>
              <a:rPr lang="en-US" dirty="0" err="1"/>
              <a:t>JButton</a:t>
            </a:r>
            <a:r>
              <a:rPr lang="en-US" dirty="0"/>
              <a:t> b1,b2,b3,b4;  </a:t>
            </a:r>
          </a:p>
          <a:p>
            <a:r>
              <a:rPr lang="en-US" dirty="0"/>
              <a:t>   -----------------  </a:t>
            </a:r>
          </a:p>
          <a:p>
            <a:r>
              <a:rPr lang="en-US" dirty="0"/>
              <a:t>public void </a:t>
            </a:r>
            <a:r>
              <a:rPr lang="en-US" dirty="0" err="1"/>
              <a:t>actionPerformed</a:t>
            </a:r>
            <a:r>
              <a:rPr lang="en-US" dirty="0"/>
              <a:t>(</a:t>
            </a:r>
            <a:r>
              <a:rPr lang="en-US" dirty="0" err="1"/>
              <a:t>ActionEvent</a:t>
            </a:r>
            <a:r>
              <a:rPr lang="en-US" dirty="0"/>
              <a:t> e) {   </a:t>
            </a:r>
          </a:p>
          <a:p>
            <a:r>
              <a:rPr lang="en-US" dirty="0"/>
              <a:t>    if(</a:t>
            </a:r>
            <a:r>
              <a:rPr lang="en-US" dirty="0" err="1"/>
              <a:t>e.getSource</a:t>
            </a:r>
            <a:r>
              <a:rPr lang="en-US" dirty="0"/>
              <a:t>()==b1) {  </a:t>
            </a:r>
          </a:p>
          <a:p>
            <a:r>
              <a:rPr lang="en-US" dirty="0"/>
              <a:t>        //perform b1 specific functionality   </a:t>
            </a:r>
          </a:p>
          <a:p>
            <a:r>
              <a:rPr lang="en-US" dirty="0"/>
              <a:t>}   </a:t>
            </a:r>
          </a:p>
          <a:p>
            <a:r>
              <a:rPr lang="en-US" dirty="0"/>
              <a:t>else if(</a:t>
            </a:r>
            <a:r>
              <a:rPr lang="en-US" dirty="0" err="1"/>
              <a:t>e.getSource</a:t>
            </a:r>
            <a:r>
              <a:rPr lang="en-US" dirty="0"/>
              <a:t>==b2){     </a:t>
            </a:r>
          </a:p>
          <a:p>
            <a:r>
              <a:rPr lang="en-US" dirty="0"/>
              <a:t>    //perform b2 specific  functionality   </a:t>
            </a:r>
          </a:p>
          <a:p>
            <a:r>
              <a:rPr lang="en-US" dirty="0"/>
              <a:t> } </a:t>
            </a:r>
          </a:p>
          <a:p>
            <a:endParaRPr lang="en-US" dirty="0"/>
          </a:p>
          <a:p>
            <a:r>
              <a:rPr lang="en-US" dirty="0"/>
              <a:t> </a:t>
            </a:r>
          </a:p>
          <a:p>
            <a:r>
              <a:rPr lang="en-US" dirty="0"/>
              <a:t>  --------------------- </a:t>
            </a:r>
          </a:p>
          <a:p>
            <a:r>
              <a:rPr lang="en-US" dirty="0"/>
              <a:t> </a:t>
            </a:r>
          </a:p>
          <a:p>
            <a:r>
              <a:rPr lang="en-US" dirty="0"/>
              <a:t> }  </a:t>
            </a:r>
          </a:p>
          <a:p>
            <a:r>
              <a:rPr lang="en-US" dirty="0"/>
              <a:t>---------------- </a:t>
            </a:r>
          </a:p>
          <a:p>
            <a:r>
              <a:rPr lang="en-US" dirty="0"/>
              <a:t> </a:t>
            </a:r>
          </a:p>
          <a:p>
            <a:r>
              <a:rPr lang="en-US" dirty="0"/>
              <a:t>} </a:t>
            </a:r>
          </a:p>
          <a:p>
            <a:r>
              <a:rPr lang="en-US" dirty="0"/>
              <a:t> </a:t>
            </a:r>
          </a:p>
        </p:txBody>
      </p:sp>
      <p:sp>
        <p:nvSpPr>
          <p:cNvPr id="8" name="Rectangle 7"/>
          <p:cNvSpPr/>
          <p:nvPr/>
        </p:nvSpPr>
        <p:spPr>
          <a:xfrm>
            <a:off x="7010400" y="4248150"/>
            <a:ext cx="639919" cy="584775"/>
          </a:xfrm>
          <a:prstGeom prst="rect">
            <a:avLst/>
          </a:prstGeom>
        </p:spPr>
        <p:txBody>
          <a:bodyPr wrap="none">
            <a:spAutoFit/>
          </a:bodyPr>
          <a:lstStyle/>
          <a:p>
            <a:r>
              <a:rPr lang="en-US" sz="3200" dirty="0"/>
              <a:t>16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431"/>
        <p:cNvGrpSpPr/>
        <p:nvPr/>
      </p:nvGrpSpPr>
      <p:grpSpPr>
        <a:xfrm>
          <a:off x="0" y="0"/>
          <a:ext cx="0" cy="0"/>
          <a:chOff x="0" y="0"/>
          <a:chExt cx="0" cy="0"/>
        </a:xfrm>
      </p:grpSpPr>
      <p:sp>
        <p:nvSpPr>
          <p:cNvPr id="88" name="Rectangle 87"/>
          <p:cNvSpPr/>
          <p:nvPr/>
        </p:nvSpPr>
        <p:spPr>
          <a:xfrm>
            <a:off x="1295400" y="438150"/>
            <a:ext cx="6324600" cy="4832092"/>
          </a:xfrm>
          <a:prstGeom prst="rect">
            <a:avLst/>
          </a:prstGeom>
        </p:spPr>
        <p:txBody>
          <a:bodyPr wrap="square">
            <a:spAutoFit/>
          </a:bodyPr>
          <a:lstStyle/>
          <a:p>
            <a:r>
              <a:rPr lang="en-US" u="sng" dirty="0">
                <a:solidFill>
                  <a:schemeClr val="bg1"/>
                </a:solidFill>
              </a:rPr>
              <a:t>With </a:t>
            </a:r>
            <a:r>
              <a:rPr lang="en-US" u="sng" dirty="0" err="1">
                <a:solidFill>
                  <a:schemeClr val="bg1"/>
                </a:solidFill>
              </a:rPr>
              <a:t>Anonumous</a:t>
            </a:r>
            <a:r>
              <a:rPr lang="en-US" u="sng" dirty="0">
                <a:solidFill>
                  <a:schemeClr val="bg1"/>
                </a:solidFill>
              </a:rPr>
              <a:t> Inner class : </a:t>
            </a:r>
          </a:p>
          <a:p>
            <a:r>
              <a:rPr lang="en-US" dirty="0">
                <a:solidFill>
                  <a:schemeClr val="bg1"/>
                </a:solidFill>
              </a:rPr>
              <a:t> </a:t>
            </a:r>
          </a:p>
          <a:p>
            <a:r>
              <a:rPr lang="en-US" dirty="0">
                <a:solidFill>
                  <a:schemeClr val="bg1"/>
                </a:solidFill>
              </a:rPr>
              <a:t>class GUI extends  </a:t>
            </a:r>
            <a:r>
              <a:rPr lang="en-US" dirty="0" err="1">
                <a:solidFill>
                  <a:schemeClr val="bg1"/>
                </a:solidFill>
              </a:rPr>
              <a:t>JFrame</a:t>
            </a:r>
            <a:r>
              <a:rPr lang="en-US" dirty="0">
                <a:solidFill>
                  <a:schemeClr val="bg1"/>
                </a:solidFill>
              </a:rPr>
              <a:t> {</a:t>
            </a:r>
          </a:p>
          <a:p>
            <a:r>
              <a:rPr lang="en-US" dirty="0">
                <a:solidFill>
                  <a:schemeClr val="bg1"/>
                </a:solidFill>
              </a:rPr>
              <a:t>   </a:t>
            </a:r>
            <a:r>
              <a:rPr lang="en-US" dirty="0" err="1">
                <a:solidFill>
                  <a:schemeClr val="bg1"/>
                </a:solidFill>
              </a:rPr>
              <a:t>JButton</a:t>
            </a:r>
            <a:r>
              <a:rPr lang="en-US" dirty="0">
                <a:solidFill>
                  <a:schemeClr val="bg1"/>
                </a:solidFill>
              </a:rPr>
              <a:t> b1,b2,b3,b4 ;   </a:t>
            </a:r>
          </a:p>
          <a:p>
            <a:r>
              <a:rPr lang="en-US" dirty="0">
                <a:solidFill>
                  <a:schemeClr val="bg1"/>
                </a:solidFill>
              </a:rPr>
              <a:t>   -------------------- </a:t>
            </a:r>
          </a:p>
          <a:p>
            <a:r>
              <a:rPr lang="en-US" dirty="0">
                <a:solidFill>
                  <a:schemeClr val="bg1"/>
                </a:solidFill>
              </a:rPr>
              <a:t> </a:t>
            </a:r>
          </a:p>
          <a:p>
            <a:r>
              <a:rPr lang="en-US" dirty="0">
                <a:solidFill>
                  <a:schemeClr val="bg1"/>
                </a:solidFill>
              </a:rPr>
              <a:t> b1.addActionListener(new </a:t>
            </a:r>
            <a:r>
              <a:rPr lang="en-US" dirty="0" err="1">
                <a:solidFill>
                  <a:schemeClr val="bg1"/>
                </a:solidFill>
              </a:rPr>
              <a:t>ActionListener</a:t>
            </a:r>
            <a:r>
              <a:rPr lang="en-US" dirty="0">
                <a:solidFill>
                  <a:schemeClr val="bg1"/>
                </a:solidFill>
              </a:rPr>
              <a:t>() {   </a:t>
            </a:r>
          </a:p>
          <a:p>
            <a:r>
              <a:rPr lang="en-US" dirty="0">
                <a:solidFill>
                  <a:schemeClr val="bg1"/>
                </a:solidFill>
              </a:rPr>
              <a:t>public void </a:t>
            </a:r>
            <a:r>
              <a:rPr lang="en-US" dirty="0" err="1">
                <a:solidFill>
                  <a:schemeClr val="bg1"/>
                </a:solidFill>
              </a:rPr>
              <a:t>actionPerformed</a:t>
            </a:r>
            <a:r>
              <a:rPr lang="en-US" dirty="0">
                <a:solidFill>
                  <a:schemeClr val="bg1"/>
                </a:solidFill>
              </a:rPr>
              <a:t>(</a:t>
            </a:r>
            <a:r>
              <a:rPr lang="en-US" dirty="0" err="1">
                <a:solidFill>
                  <a:schemeClr val="bg1"/>
                </a:solidFill>
              </a:rPr>
              <a:t>ActionEvent</a:t>
            </a:r>
            <a:r>
              <a:rPr lang="en-US" dirty="0">
                <a:solidFill>
                  <a:schemeClr val="bg1"/>
                </a:solidFill>
              </a:rPr>
              <a:t> e) {   </a:t>
            </a:r>
          </a:p>
          <a:p>
            <a:r>
              <a:rPr lang="en-US" dirty="0">
                <a:solidFill>
                  <a:schemeClr val="bg1"/>
                </a:solidFill>
              </a:rPr>
              <a:t> //perform b1 specific functionality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a:t>
            </a:r>
          </a:p>
          <a:p>
            <a:r>
              <a:rPr lang="en-US" dirty="0">
                <a:solidFill>
                  <a:schemeClr val="bg1"/>
                </a:solidFill>
              </a:rPr>
              <a:t> b2.addActionListener(new </a:t>
            </a:r>
            <a:r>
              <a:rPr lang="en-US" dirty="0" err="1">
                <a:solidFill>
                  <a:schemeClr val="bg1"/>
                </a:solidFill>
              </a:rPr>
              <a:t>ActionListener</a:t>
            </a:r>
            <a:r>
              <a:rPr lang="en-US" dirty="0">
                <a:solidFill>
                  <a:schemeClr val="bg1"/>
                </a:solidFill>
              </a:rPr>
              <a:t>() {  </a:t>
            </a:r>
          </a:p>
          <a:p>
            <a:r>
              <a:rPr lang="en-US" dirty="0">
                <a:solidFill>
                  <a:schemeClr val="bg1"/>
                </a:solidFill>
              </a:rPr>
              <a:t>    public void </a:t>
            </a:r>
            <a:r>
              <a:rPr lang="en-US" dirty="0" err="1">
                <a:solidFill>
                  <a:schemeClr val="bg1"/>
                </a:solidFill>
              </a:rPr>
              <a:t>actionPerformed</a:t>
            </a:r>
            <a:r>
              <a:rPr lang="en-US" dirty="0">
                <a:solidFill>
                  <a:schemeClr val="bg1"/>
                </a:solidFill>
              </a:rPr>
              <a:t>(</a:t>
            </a:r>
            <a:r>
              <a:rPr lang="en-US" dirty="0" err="1">
                <a:solidFill>
                  <a:schemeClr val="bg1"/>
                </a:solidFill>
              </a:rPr>
              <a:t>ActionEvent</a:t>
            </a:r>
            <a:r>
              <a:rPr lang="en-US" dirty="0">
                <a:solidFill>
                  <a:schemeClr val="bg1"/>
                </a:solidFill>
              </a:rPr>
              <a:t> e) {   </a:t>
            </a:r>
          </a:p>
          <a:p>
            <a:r>
              <a:rPr lang="en-US" dirty="0">
                <a:solidFill>
                  <a:schemeClr val="bg1"/>
                </a:solidFill>
              </a:rPr>
              <a:t>      //perform b2 specific functionality   </a:t>
            </a:r>
          </a:p>
          <a:p>
            <a:r>
              <a:rPr lang="en-US" dirty="0">
                <a:solidFill>
                  <a:schemeClr val="bg1"/>
                </a:solidFill>
              </a:rPr>
              <a:t>} </a:t>
            </a:r>
          </a:p>
          <a:p>
            <a:r>
              <a:rPr lang="en-US" dirty="0">
                <a:solidFill>
                  <a:schemeClr val="bg1"/>
                </a:solidFill>
              </a:rPr>
              <a:t> }); </a:t>
            </a:r>
          </a:p>
          <a:p>
            <a:r>
              <a:rPr lang="en-US" dirty="0">
                <a:solidFill>
                  <a:schemeClr val="bg1"/>
                </a:solidFill>
              </a:rPr>
              <a:t> </a:t>
            </a:r>
          </a:p>
          <a:p>
            <a:r>
              <a:rPr lang="en-US" dirty="0">
                <a:solidFill>
                  <a:schemeClr val="bg1"/>
                </a:solidFill>
              </a:rPr>
              <a:t> --------- } </a:t>
            </a:r>
          </a:p>
          <a:p>
            <a:r>
              <a:rPr lang="en-US" dirty="0">
                <a:solidFill>
                  <a:schemeClr val="bg1"/>
                </a:solidFill>
              </a:rPr>
              <a:t> </a:t>
            </a:r>
          </a:p>
          <a:p>
            <a:r>
              <a:rPr lang="en-US" dirty="0">
                <a:solidFill>
                  <a:schemeClr val="bg1"/>
                </a:solidFill>
              </a:rPr>
              <a:t> </a:t>
            </a:r>
          </a:p>
        </p:txBody>
      </p:sp>
      <p:sp>
        <p:nvSpPr>
          <p:cNvPr id="89" name="Rectangle 88"/>
          <p:cNvSpPr/>
          <p:nvPr/>
        </p:nvSpPr>
        <p:spPr>
          <a:xfrm>
            <a:off x="7086600" y="4400550"/>
            <a:ext cx="639919" cy="584775"/>
          </a:xfrm>
          <a:prstGeom prst="rect">
            <a:avLst/>
          </a:prstGeom>
        </p:spPr>
        <p:txBody>
          <a:bodyPr wrap="none">
            <a:spAutoFit/>
          </a:bodyPr>
          <a:lstStyle/>
          <a:p>
            <a:r>
              <a:rPr lang="en-US" sz="3200" dirty="0"/>
              <a:t>17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sp>
        <p:nvSpPr>
          <p:cNvPr id="449" name="Rectangle 448"/>
          <p:cNvSpPr/>
          <p:nvPr/>
        </p:nvSpPr>
        <p:spPr>
          <a:xfrm>
            <a:off x="1447800" y="1962150"/>
            <a:ext cx="6928500" cy="923330"/>
          </a:xfrm>
          <a:prstGeom prst="rect">
            <a:avLst/>
          </a:prstGeom>
        </p:spPr>
        <p:txBody>
          <a:bodyPr wrap="none">
            <a:spAutoFit/>
          </a:bodyPr>
          <a:lstStyle/>
          <a:p>
            <a:r>
              <a:rPr lang="en-US" sz="5400" dirty="0">
                <a:solidFill>
                  <a:srgbClr val="00B050"/>
                </a:solidFill>
              </a:rPr>
              <a:t>Static nested classes:</a:t>
            </a:r>
            <a:r>
              <a:rPr lang="en-US" dirty="0"/>
              <a:t> </a:t>
            </a:r>
          </a:p>
        </p:txBody>
      </p:sp>
      <p:sp>
        <p:nvSpPr>
          <p:cNvPr id="3" name="Rectangle 2"/>
          <p:cNvSpPr/>
          <p:nvPr/>
        </p:nvSpPr>
        <p:spPr>
          <a:xfrm>
            <a:off x="7391400" y="4324350"/>
            <a:ext cx="639919" cy="584775"/>
          </a:xfrm>
          <a:prstGeom prst="rect">
            <a:avLst/>
          </a:prstGeom>
        </p:spPr>
        <p:txBody>
          <a:bodyPr wrap="none">
            <a:spAutoFit/>
          </a:bodyPr>
          <a:lstStyle/>
          <a:p>
            <a:r>
              <a:rPr lang="en-US" sz="3200" dirty="0"/>
              <a:t>17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971"/>
        <p:cNvGrpSpPr/>
        <p:nvPr/>
      </p:nvGrpSpPr>
      <p:grpSpPr>
        <a:xfrm>
          <a:off x="0" y="0"/>
          <a:ext cx="0" cy="0"/>
          <a:chOff x="0" y="0"/>
          <a:chExt cx="0" cy="0"/>
        </a:xfrm>
      </p:grpSpPr>
      <p:sp>
        <p:nvSpPr>
          <p:cNvPr id="2" name="Rectangle 1"/>
          <p:cNvSpPr/>
          <p:nvPr/>
        </p:nvSpPr>
        <p:spPr>
          <a:xfrm>
            <a:off x="990600" y="285750"/>
            <a:ext cx="7162800" cy="2246769"/>
          </a:xfrm>
          <a:prstGeom prst="rect">
            <a:avLst/>
          </a:prstGeom>
        </p:spPr>
        <p:txBody>
          <a:bodyPr wrap="square">
            <a:spAutoFit/>
          </a:bodyPr>
          <a:lstStyle/>
          <a:p>
            <a:r>
              <a:rPr lang="en-US" dirty="0">
                <a:solidFill>
                  <a:schemeClr val="bg1"/>
                </a:solidFill>
              </a:rPr>
              <a:t>  Sometimes we can declare inner classes with static modifier such type of inner classes are called static nested classes. </a:t>
            </a:r>
          </a:p>
          <a:p>
            <a:endParaRPr lang="en-US" dirty="0">
              <a:solidFill>
                <a:schemeClr val="bg1"/>
              </a:solidFill>
            </a:endParaRPr>
          </a:p>
          <a:p>
            <a:r>
              <a:rPr lang="en-US" dirty="0">
                <a:solidFill>
                  <a:schemeClr val="bg1"/>
                </a:solidFill>
              </a:rPr>
              <a:t>  In the case of normal or regular inner classes without existing outer class object there is no chance of existing inner class object. i.e., inner class object is always strongly associated with outer class object. </a:t>
            </a:r>
          </a:p>
          <a:p>
            <a:endParaRPr lang="en-US" dirty="0">
              <a:solidFill>
                <a:schemeClr val="bg1"/>
              </a:solidFill>
            </a:endParaRPr>
          </a:p>
          <a:p>
            <a:r>
              <a:rPr lang="en-US" dirty="0">
                <a:solidFill>
                  <a:schemeClr val="bg1"/>
                </a:solidFill>
              </a:rPr>
              <a:t>  But in the case of static nested class without existing outer class object there may be a chance of existing static nested class object. i.e., static nested class object is not strongly associated with outer class object.</a:t>
            </a:r>
            <a:r>
              <a:rPr lang="en-US" dirty="0">
                <a:solidFill>
                  <a:schemeClr val="tx1"/>
                </a:solidFill>
              </a:rPr>
              <a:t> </a:t>
            </a:r>
          </a:p>
        </p:txBody>
      </p:sp>
      <p:sp>
        <p:nvSpPr>
          <p:cNvPr id="3" name="Rectangle 2"/>
          <p:cNvSpPr/>
          <p:nvPr/>
        </p:nvSpPr>
        <p:spPr>
          <a:xfrm>
            <a:off x="1066800" y="2495550"/>
            <a:ext cx="7467600" cy="2462213"/>
          </a:xfrm>
          <a:prstGeom prst="rect">
            <a:avLst/>
          </a:prstGeom>
        </p:spPr>
        <p:txBody>
          <a:bodyPr wrap="square">
            <a:spAutoFit/>
          </a:bodyPr>
          <a:lstStyle/>
          <a:p>
            <a:r>
              <a:rPr lang="en-US" u="sng" dirty="0">
                <a:solidFill>
                  <a:srgbClr val="FFFF00"/>
                </a:solidFill>
              </a:rPr>
              <a:t>Example:  </a:t>
            </a:r>
          </a:p>
          <a:p>
            <a:r>
              <a:rPr lang="en-US" dirty="0">
                <a:solidFill>
                  <a:schemeClr val="bg1"/>
                </a:solidFill>
              </a:rPr>
              <a:t>class Test  </a:t>
            </a:r>
          </a:p>
          <a:p>
            <a:r>
              <a:rPr lang="en-US" dirty="0">
                <a:solidFill>
                  <a:schemeClr val="bg1"/>
                </a:solidFill>
              </a:rPr>
              <a:t>{  </a:t>
            </a:r>
          </a:p>
          <a:p>
            <a:r>
              <a:rPr lang="en-US" dirty="0">
                <a:solidFill>
                  <a:schemeClr val="bg1"/>
                </a:solidFill>
              </a:rPr>
              <a:t>           static class Nested  </a:t>
            </a:r>
          </a:p>
          <a:p>
            <a:r>
              <a:rPr lang="en-US" dirty="0">
                <a:solidFill>
                  <a:schemeClr val="bg1"/>
                </a:solidFill>
              </a:rPr>
              <a:t>           {   </a:t>
            </a:r>
          </a:p>
          <a:p>
            <a:r>
              <a:rPr lang="en-US" dirty="0">
                <a:solidFill>
                  <a:schemeClr val="bg1"/>
                </a:solidFill>
              </a:rPr>
              <a:t>                   public void </a:t>
            </a:r>
            <a:r>
              <a:rPr lang="en-US" dirty="0" err="1">
                <a:solidFill>
                  <a:schemeClr val="bg1"/>
                </a:solidFill>
              </a:rPr>
              <a:t>methodOne</a:t>
            </a:r>
            <a:r>
              <a:rPr lang="en-US" dirty="0">
                <a:solidFill>
                  <a:schemeClr val="bg1"/>
                </a:solidFill>
              </a:rPr>
              <a:t>()   </a:t>
            </a:r>
          </a:p>
          <a:p>
            <a:r>
              <a:rPr lang="en-US" dirty="0">
                <a:solidFill>
                  <a:schemeClr val="bg1"/>
                </a:solidFill>
              </a:rPr>
              <a:t>                   {    </a:t>
            </a:r>
          </a:p>
          <a:p>
            <a:r>
              <a:rPr lang="en-US" dirty="0">
                <a:solidFill>
                  <a:schemeClr val="bg1"/>
                </a:solidFill>
              </a:rPr>
              <a:t>                             </a:t>
            </a:r>
            <a:r>
              <a:rPr lang="en-US" dirty="0" err="1">
                <a:solidFill>
                  <a:schemeClr val="bg1"/>
                </a:solidFill>
              </a:rPr>
              <a:t>System.out.println</a:t>
            </a:r>
            <a:r>
              <a:rPr lang="en-US" dirty="0">
                <a:solidFill>
                  <a:schemeClr val="bg1"/>
                </a:solidFill>
              </a:rPr>
              <a:t>("nested class method"); </a:t>
            </a:r>
          </a:p>
          <a:p>
            <a:r>
              <a:rPr lang="en-US" dirty="0">
                <a:solidFill>
                  <a:schemeClr val="bg1"/>
                </a:solidFill>
              </a:rPr>
              <a:t>                    } </a:t>
            </a:r>
          </a:p>
          <a:p>
            <a:r>
              <a:rPr lang="en-US" dirty="0">
                <a:solidFill>
                  <a:schemeClr val="bg1"/>
                </a:solidFill>
              </a:rPr>
              <a:t>           }  </a:t>
            </a:r>
          </a:p>
          <a:p>
            <a:r>
              <a:rPr lang="en-US" dirty="0">
                <a:solidFill>
                  <a:schemeClr val="bg1"/>
                </a:solidFill>
              </a:rPr>
              <a:t>          public static void main(String[] </a:t>
            </a:r>
            <a:r>
              <a:rPr lang="en-US" dirty="0" err="1">
                <a:solidFill>
                  <a:schemeClr val="bg1"/>
                </a:solidFill>
              </a:rPr>
              <a:t>args</a:t>
            </a:r>
            <a:r>
              <a:rPr lang="en-US" dirty="0">
                <a:solidFill>
                  <a:schemeClr val="bg1"/>
                </a:solidFill>
              </a:rPr>
              <a:t>)</a:t>
            </a:r>
          </a:p>
        </p:txBody>
      </p:sp>
      <p:sp>
        <p:nvSpPr>
          <p:cNvPr id="4" name="Rectangle 3"/>
          <p:cNvSpPr/>
          <p:nvPr/>
        </p:nvSpPr>
        <p:spPr>
          <a:xfrm>
            <a:off x="7467600" y="4476750"/>
            <a:ext cx="639919" cy="584775"/>
          </a:xfrm>
          <a:prstGeom prst="rect">
            <a:avLst/>
          </a:prstGeom>
        </p:spPr>
        <p:txBody>
          <a:bodyPr wrap="none">
            <a:spAutoFit/>
          </a:bodyPr>
          <a:lstStyle/>
          <a:p>
            <a:r>
              <a:rPr lang="en-US" sz="3200" dirty="0">
                <a:solidFill>
                  <a:schemeClr val="bg1"/>
                </a:solidFill>
              </a:rPr>
              <a:t>17</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0"/>
            <a:ext cx="7162800" cy="2031325"/>
          </a:xfrm>
          <a:prstGeom prst="rect">
            <a:avLst/>
          </a:prstGeom>
        </p:spPr>
        <p:txBody>
          <a:bodyPr wrap="square">
            <a:spAutoFit/>
          </a:bodyPr>
          <a:lstStyle/>
          <a:p>
            <a:r>
              <a:rPr lang="en-US" dirty="0"/>
              <a:t>   {   </a:t>
            </a:r>
          </a:p>
          <a:p>
            <a:r>
              <a:rPr lang="en-US" dirty="0"/>
              <a:t>        </a:t>
            </a:r>
            <a:r>
              <a:rPr lang="en-US" dirty="0" err="1"/>
              <a:t>Test.Nested</a:t>
            </a:r>
            <a:r>
              <a:rPr lang="en-US" dirty="0"/>
              <a:t> t=new </a:t>
            </a:r>
            <a:r>
              <a:rPr lang="en-US" dirty="0" err="1"/>
              <a:t>Test.Nested</a:t>
            </a:r>
            <a:r>
              <a:rPr lang="en-US" dirty="0"/>
              <a:t>();   </a:t>
            </a:r>
          </a:p>
          <a:p>
            <a:r>
              <a:rPr lang="en-US" dirty="0"/>
              <a:t>         </a:t>
            </a:r>
            <a:r>
              <a:rPr lang="en-US" dirty="0" err="1"/>
              <a:t>t.methodOne</a:t>
            </a:r>
            <a:r>
              <a:rPr lang="en-US" dirty="0"/>
              <a:t>();  </a:t>
            </a:r>
          </a:p>
          <a:p>
            <a:r>
              <a:rPr lang="en-US" dirty="0"/>
              <a:t>   } </a:t>
            </a:r>
          </a:p>
          <a:p>
            <a:r>
              <a:rPr lang="en-US" dirty="0"/>
              <a:t>} </a:t>
            </a:r>
          </a:p>
          <a:p>
            <a:endParaRPr lang="en-US" dirty="0"/>
          </a:p>
          <a:p>
            <a:r>
              <a:rPr lang="en-US" dirty="0"/>
              <a:t> Inside static nested classes we can declare static members including main() method also. Hence it is possible to invoke static nested class directly from the command prompt. </a:t>
            </a:r>
          </a:p>
        </p:txBody>
      </p:sp>
      <p:sp>
        <p:nvSpPr>
          <p:cNvPr id="6" name="Rectangle 5"/>
          <p:cNvSpPr/>
          <p:nvPr/>
        </p:nvSpPr>
        <p:spPr>
          <a:xfrm>
            <a:off x="1447800" y="2114550"/>
            <a:ext cx="7086600" cy="2893100"/>
          </a:xfrm>
          <a:prstGeom prst="rect">
            <a:avLst/>
          </a:prstGeom>
        </p:spPr>
        <p:txBody>
          <a:bodyPr wrap="square">
            <a:spAutoFit/>
          </a:bodyPr>
          <a:lstStyle/>
          <a:p>
            <a:r>
              <a:rPr lang="en-US" u="sng" dirty="0">
                <a:solidFill>
                  <a:schemeClr val="accent3">
                    <a:lumMod val="60000"/>
                    <a:lumOff val="40000"/>
                  </a:schemeClr>
                </a:solidFill>
              </a:rPr>
              <a:t>Example: </a:t>
            </a:r>
          </a:p>
          <a:p>
            <a:endParaRPr lang="en-US" dirty="0"/>
          </a:p>
          <a:p>
            <a:r>
              <a:rPr lang="en-US" dirty="0"/>
              <a:t> class Test  </a:t>
            </a:r>
          </a:p>
          <a:p>
            <a:r>
              <a:rPr lang="en-US" dirty="0"/>
              <a:t>{  </a:t>
            </a:r>
          </a:p>
          <a:p>
            <a:r>
              <a:rPr lang="en-US" dirty="0"/>
              <a:t>          static class Nested  </a:t>
            </a:r>
          </a:p>
          <a:p>
            <a:r>
              <a:rPr lang="en-US" dirty="0"/>
              <a:t>          {   </a:t>
            </a:r>
          </a:p>
          <a:p>
            <a:r>
              <a:rPr lang="en-US" dirty="0"/>
              <a:t>                    public static void main(String[] </a:t>
            </a:r>
            <a:r>
              <a:rPr lang="en-US" dirty="0" err="1"/>
              <a:t>args</a:t>
            </a:r>
            <a:r>
              <a:rPr lang="en-US" dirty="0"/>
              <a:t>)   </a:t>
            </a:r>
          </a:p>
          <a:p>
            <a:r>
              <a:rPr lang="en-US" dirty="0"/>
              <a:t>                    {    </a:t>
            </a:r>
          </a:p>
          <a:p>
            <a:r>
              <a:rPr lang="en-US" dirty="0"/>
              <a:t>                              </a:t>
            </a:r>
            <a:r>
              <a:rPr lang="en-US" dirty="0" err="1"/>
              <a:t>System.out.println</a:t>
            </a:r>
            <a:r>
              <a:rPr lang="en-US" dirty="0"/>
              <a:t>("nested class main method");  </a:t>
            </a:r>
          </a:p>
          <a:p>
            <a:r>
              <a:rPr lang="en-US" dirty="0"/>
              <a:t>                     }  </a:t>
            </a:r>
          </a:p>
          <a:p>
            <a:r>
              <a:rPr lang="en-US" dirty="0"/>
              <a:t>          }  </a:t>
            </a:r>
          </a:p>
          <a:p>
            <a:r>
              <a:rPr lang="en-US" dirty="0"/>
              <a:t>          public static void main(String[] </a:t>
            </a:r>
            <a:r>
              <a:rPr lang="en-US" dirty="0" err="1"/>
              <a:t>args</a:t>
            </a:r>
            <a:r>
              <a:rPr lang="en-US" dirty="0"/>
              <a:t>)  </a:t>
            </a:r>
          </a:p>
          <a:p>
            <a:r>
              <a:rPr lang="en-US" dirty="0"/>
              <a:t>          </a:t>
            </a:r>
          </a:p>
        </p:txBody>
      </p:sp>
      <p:sp>
        <p:nvSpPr>
          <p:cNvPr id="7" name="Rectangle 6"/>
          <p:cNvSpPr/>
          <p:nvPr/>
        </p:nvSpPr>
        <p:spPr>
          <a:xfrm>
            <a:off x="7239000" y="4476750"/>
            <a:ext cx="639919" cy="584775"/>
          </a:xfrm>
          <a:prstGeom prst="rect">
            <a:avLst/>
          </a:prstGeom>
        </p:spPr>
        <p:txBody>
          <a:bodyPr wrap="none">
            <a:spAutoFit/>
          </a:bodyPr>
          <a:lstStyle/>
          <a:p>
            <a:r>
              <a:rPr lang="en-US" sz="3200" dirty="0"/>
              <a:t>18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7" name="Rectangle 6"/>
          <p:cNvSpPr/>
          <p:nvPr/>
        </p:nvSpPr>
        <p:spPr>
          <a:xfrm>
            <a:off x="1066800" y="133350"/>
            <a:ext cx="7772400" cy="3108543"/>
          </a:xfrm>
          <a:prstGeom prst="rect">
            <a:avLst/>
          </a:prstGeom>
        </p:spPr>
        <p:txBody>
          <a:bodyPr wrap="square">
            <a:spAutoFit/>
          </a:bodyPr>
          <a:lstStyle/>
          <a:p>
            <a:r>
              <a:rPr lang="en-US" dirty="0"/>
              <a:t>   Sometimes we can declare a class inside another class such type of classes are called inner   classes. </a:t>
            </a:r>
          </a:p>
          <a:p>
            <a:endParaRPr lang="en-US" dirty="0"/>
          </a:p>
          <a:p>
            <a:r>
              <a:rPr lang="en-US" u="sng" dirty="0">
                <a:solidFill>
                  <a:srgbClr val="7030A0"/>
                </a:solidFill>
              </a:rPr>
              <a:t>Diagram: </a:t>
            </a:r>
          </a:p>
          <a:p>
            <a:r>
              <a:rPr lang="en-US" dirty="0"/>
              <a:t> </a:t>
            </a:r>
          </a:p>
          <a:p>
            <a:r>
              <a:rPr lang="en-US" dirty="0"/>
              <a:t> Sun people introduced inner classes in 1.1 version as part of "</a:t>
            </a:r>
            <a:r>
              <a:rPr lang="en-US" dirty="0" err="1"/>
              <a:t>EventHandling</a:t>
            </a:r>
            <a:r>
              <a:rPr lang="en-US" dirty="0"/>
              <a:t>" to resolve GUI bugs. </a:t>
            </a:r>
          </a:p>
          <a:p>
            <a:r>
              <a:rPr lang="en-US" dirty="0"/>
              <a:t> But because of powerful features and benefits of inner classes slowly the programmers starts using in regular coding also. </a:t>
            </a:r>
          </a:p>
          <a:p>
            <a:r>
              <a:rPr lang="en-US" dirty="0"/>
              <a:t> Without existing one type of object if there is no chance of existing another type of object then we should go for inner classes.</a:t>
            </a:r>
          </a:p>
          <a:p>
            <a:r>
              <a:rPr lang="en-US" dirty="0"/>
              <a:t> </a:t>
            </a:r>
          </a:p>
          <a:p>
            <a:r>
              <a:rPr lang="en-US" u="sng" dirty="0">
                <a:solidFill>
                  <a:schemeClr val="bg2">
                    <a:lumMod val="75000"/>
                  </a:schemeClr>
                </a:solidFill>
              </a:rPr>
              <a:t>Example: </a:t>
            </a:r>
          </a:p>
          <a:p>
            <a:r>
              <a:rPr lang="en-US" dirty="0"/>
              <a:t> </a:t>
            </a:r>
          </a:p>
        </p:txBody>
      </p:sp>
      <p:sp>
        <p:nvSpPr>
          <p:cNvPr id="8" name="Rectangle 7"/>
          <p:cNvSpPr/>
          <p:nvPr/>
        </p:nvSpPr>
        <p:spPr>
          <a:xfrm>
            <a:off x="1143000" y="3181350"/>
            <a:ext cx="6934200" cy="738664"/>
          </a:xfrm>
          <a:prstGeom prst="rect">
            <a:avLst/>
          </a:prstGeom>
        </p:spPr>
        <p:txBody>
          <a:bodyPr wrap="square">
            <a:spAutoFit/>
          </a:bodyPr>
          <a:lstStyle/>
          <a:p>
            <a:r>
              <a:rPr lang="en-US" dirty="0"/>
              <a:t>Without existing University object there is no chance of existing Department object hence we have to define Department class inside University class. </a:t>
            </a:r>
          </a:p>
          <a:p>
            <a:r>
              <a:rPr lang="en-US" dirty="0"/>
              <a:t> </a:t>
            </a:r>
          </a:p>
        </p:txBody>
      </p:sp>
      <p:sp>
        <p:nvSpPr>
          <p:cNvPr id="9" name="Rectangle 8"/>
          <p:cNvSpPr/>
          <p:nvPr/>
        </p:nvSpPr>
        <p:spPr>
          <a:xfrm>
            <a:off x="7162800" y="4324350"/>
            <a:ext cx="412292" cy="584775"/>
          </a:xfrm>
          <a:prstGeom prst="rect">
            <a:avLst/>
          </a:prstGeom>
        </p:spPr>
        <p:txBody>
          <a:bodyPr wrap="none">
            <a:spAutoFit/>
          </a:bodyPr>
          <a:lstStyle/>
          <a:p>
            <a:r>
              <a:rPr lang="en-US" sz="3200" dirty="0"/>
              <a:t>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209550"/>
            <a:ext cx="6629400" cy="2246769"/>
          </a:xfrm>
          <a:prstGeom prst="rect">
            <a:avLst/>
          </a:prstGeom>
        </p:spPr>
        <p:txBody>
          <a:bodyPr wrap="square">
            <a:spAutoFit/>
          </a:bodyPr>
          <a:lstStyle/>
          <a:p>
            <a:r>
              <a:rPr lang="en-US" dirty="0"/>
              <a:t>         {   </a:t>
            </a:r>
          </a:p>
          <a:p>
            <a:r>
              <a:rPr lang="en-US" dirty="0"/>
              <a:t>                    </a:t>
            </a:r>
            <a:r>
              <a:rPr lang="en-US" dirty="0" err="1"/>
              <a:t>System.out.println</a:t>
            </a:r>
            <a:r>
              <a:rPr lang="en-US" dirty="0"/>
              <a:t>("outer class main method");  </a:t>
            </a:r>
          </a:p>
          <a:p>
            <a:r>
              <a:rPr lang="en-US" dirty="0"/>
              <a:t>          } </a:t>
            </a:r>
          </a:p>
          <a:p>
            <a:r>
              <a:rPr lang="en-US" dirty="0"/>
              <a:t> } </a:t>
            </a:r>
          </a:p>
          <a:p>
            <a:r>
              <a:rPr lang="en-US" dirty="0"/>
              <a:t>Output: </a:t>
            </a:r>
          </a:p>
          <a:p>
            <a:r>
              <a:rPr lang="en-US" dirty="0"/>
              <a:t>E:\SCJP&gt;</a:t>
            </a:r>
            <a:r>
              <a:rPr lang="en-US" dirty="0" err="1"/>
              <a:t>javac</a:t>
            </a:r>
            <a:r>
              <a:rPr lang="en-US" dirty="0"/>
              <a:t> Test.java </a:t>
            </a:r>
          </a:p>
          <a:p>
            <a:r>
              <a:rPr lang="en-US" dirty="0"/>
              <a:t>E:\SCJP&gt;java Test </a:t>
            </a:r>
          </a:p>
          <a:p>
            <a:r>
              <a:rPr lang="en-US" dirty="0"/>
              <a:t>Outer class main method </a:t>
            </a:r>
          </a:p>
          <a:p>
            <a:r>
              <a:rPr lang="en-US" dirty="0"/>
              <a:t>E:\SCJP&gt;java </a:t>
            </a:r>
            <a:r>
              <a:rPr lang="en-US" dirty="0" err="1"/>
              <a:t>Test$Nested</a:t>
            </a:r>
            <a:r>
              <a:rPr lang="en-US" dirty="0"/>
              <a:t> Nested </a:t>
            </a:r>
          </a:p>
          <a:p>
            <a:r>
              <a:rPr lang="en-US" dirty="0"/>
              <a:t>class main method </a:t>
            </a:r>
          </a:p>
        </p:txBody>
      </p:sp>
      <p:sp>
        <p:nvSpPr>
          <p:cNvPr id="6" name="Rectangle 5"/>
          <p:cNvSpPr/>
          <p:nvPr/>
        </p:nvSpPr>
        <p:spPr>
          <a:xfrm>
            <a:off x="1676400" y="2724150"/>
            <a:ext cx="6781800" cy="738664"/>
          </a:xfrm>
          <a:prstGeom prst="rect">
            <a:avLst/>
          </a:prstGeom>
        </p:spPr>
        <p:txBody>
          <a:bodyPr wrap="square">
            <a:spAutoFit/>
          </a:bodyPr>
          <a:lstStyle/>
          <a:p>
            <a:r>
              <a:rPr lang="en-US" dirty="0"/>
              <a:t>   From the normal inner class we can access both static and non static members  of outer class but from static nested class we can access only static members of outer class. </a:t>
            </a:r>
          </a:p>
        </p:txBody>
      </p:sp>
      <p:sp>
        <p:nvSpPr>
          <p:cNvPr id="7" name="Rectangle 6"/>
          <p:cNvSpPr/>
          <p:nvPr/>
        </p:nvSpPr>
        <p:spPr>
          <a:xfrm>
            <a:off x="1676400" y="3409950"/>
            <a:ext cx="7010400" cy="1600438"/>
          </a:xfrm>
          <a:prstGeom prst="rect">
            <a:avLst/>
          </a:prstGeom>
        </p:spPr>
        <p:txBody>
          <a:bodyPr wrap="square">
            <a:spAutoFit/>
          </a:bodyPr>
          <a:lstStyle/>
          <a:p>
            <a:r>
              <a:rPr lang="en-US" u="sng" dirty="0">
                <a:solidFill>
                  <a:srgbClr val="7030A0"/>
                </a:solidFill>
              </a:rPr>
              <a:t>Example: </a:t>
            </a:r>
          </a:p>
          <a:p>
            <a:r>
              <a:rPr lang="en-US" dirty="0"/>
              <a:t> </a:t>
            </a:r>
          </a:p>
          <a:p>
            <a:r>
              <a:rPr lang="en-US" dirty="0"/>
              <a:t>class Test  </a:t>
            </a:r>
          </a:p>
          <a:p>
            <a:r>
              <a:rPr lang="en-US" dirty="0"/>
              <a:t>{  </a:t>
            </a:r>
          </a:p>
          <a:p>
            <a:r>
              <a:rPr lang="en-US" dirty="0"/>
              <a:t>         </a:t>
            </a:r>
            <a:r>
              <a:rPr lang="en-US" dirty="0" err="1"/>
              <a:t>int</a:t>
            </a:r>
            <a:r>
              <a:rPr lang="en-US" dirty="0"/>
              <a:t> x=10;  </a:t>
            </a:r>
          </a:p>
          <a:p>
            <a:r>
              <a:rPr lang="en-US" dirty="0"/>
              <a:t>         static </a:t>
            </a:r>
            <a:r>
              <a:rPr lang="en-US" dirty="0" err="1"/>
              <a:t>int</a:t>
            </a:r>
            <a:r>
              <a:rPr lang="en-US" dirty="0"/>
              <a:t> y=20;  </a:t>
            </a:r>
          </a:p>
          <a:p>
            <a:r>
              <a:rPr lang="en-US" dirty="0"/>
              <a:t>         static class Nested </a:t>
            </a:r>
          </a:p>
        </p:txBody>
      </p:sp>
      <p:sp>
        <p:nvSpPr>
          <p:cNvPr id="8" name="Rectangle 7"/>
          <p:cNvSpPr/>
          <p:nvPr/>
        </p:nvSpPr>
        <p:spPr>
          <a:xfrm>
            <a:off x="6705600" y="4476750"/>
            <a:ext cx="639919" cy="584775"/>
          </a:xfrm>
          <a:prstGeom prst="rect">
            <a:avLst/>
          </a:prstGeom>
        </p:spPr>
        <p:txBody>
          <a:bodyPr wrap="none">
            <a:spAutoFit/>
          </a:bodyPr>
          <a:lstStyle/>
          <a:p>
            <a:r>
              <a:rPr lang="en-US" sz="3200" dirty="0"/>
              <a:t>18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971550"/>
            <a:ext cx="6553200" cy="1169551"/>
          </a:xfrm>
          <a:prstGeom prst="rect">
            <a:avLst/>
          </a:prstGeom>
        </p:spPr>
        <p:txBody>
          <a:bodyPr wrap="square">
            <a:spAutoFit/>
          </a:bodyPr>
          <a:lstStyle/>
          <a:p>
            <a:r>
              <a:rPr lang="en-US" dirty="0"/>
              <a:t>{   </a:t>
            </a:r>
          </a:p>
          <a:p>
            <a:r>
              <a:rPr lang="en-US" dirty="0"/>
              <a:t>          public void </a:t>
            </a:r>
            <a:r>
              <a:rPr lang="en-US" dirty="0" err="1"/>
              <a:t>methodOne</a:t>
            </a:r>
            <a:r>
              <a:rPr lang="en-US" dirty="0"/>
              <a:t>()   </a:t>
            </a:r>
          </a:p>
          <a:p>
            <a:r>
              <a:rPr lang="en-US" dirty="0"/>
              <a:t>          {    </a:t>
            </a:r>
          </a:p>
          <a:p>
            <a:r>
              <a:rPr lang="en-US" dirty="0"/>
              <a:t>                   </a:t>
            </a:r>
            <a:r>
              <a:rPr lang="en-US" dirty="0" err="1"/>
              <a:t>System.out.println</a:t>
            </a:r>
            <a:r>
              <a:rPr lang="en-US" dirty="0"/>
              <a:t>(x);//</a:t>
            </a:r>
            <a:r>
              <a:rPr lang="en-US" dirty="0" err="1"/>
              <a:t>C.E:non</a:t>
            </a:r>
            <a:r>
              <a:rPr lang="en-US" dirty="0"/>
              <a:t>-static variable x       </a:t>
            </a:r>
          </a:p>
          <a:p>
            <a:r>
              <a:rPr lang="en-US" dirty="0"/>
              <a:t>                                                 cannot be referenced from a static context </a:t>
            </a:r>
          </a:p>
        </p:txBody>
      </p:sp>
      <p:sp>
        <p:nvSpPr>
          <p:cNvPr id="6" name="Rectangle 5"/>
          <p:cNvSpPr/>
          <p:nvPr/>
        </p:nvSpPr>
        <p:spPr>
          <a:xfrm>
            <a:off x="1828800" y="2114550"/>
            <a:ext cx="5334000" cy="1169551"/>
          </a:xfrm>
          <a:prstGeom prst="rect">
            <a:avLst/>
          </a:prstGeom>
        </p:spPr>
        <p:txBody>
          <a:bodyPr wrap="square">
            <a:spAutoFit/>
          </a:bodyPr>
          <a:lstStyle/>
          <a:p>
            <a:r>
              <a:rPr lang="en-US" dirty="0"/>
              <a:t> </a:t>
            </a:r>
          </a:p>
          <a:p>
            <a:r>
              <a:rPr lang="en-US" dirty="0"/>
              <a:t>                      </a:t>
            </a:r>
            <a:r>
              <a:rPr lang="en-US" dirty="0" err="1"/>
              <a:t>System.out.println</a:t>
            </a:r>
            <a:r>
              <a:rPr lang="en-US" dirty="0"/>
              <a:t>(y);   </a:t>
            </a:r>
          </a:p>
          <a:p>
            <a:r>
              <a:rPr lang="en-US" dirty="0"/>
              <a:t>               }  </a:t>
            </a:r>
          </a:p>
          <a:p>
            <a:r>
              <a:rPr lang="en-US" dirty="0"/>
              <a:t>       } </a:t>
            </a:r>
          </a:p>
          <a:p>
            <a:r>
              <a:rPr lang="en-US" dirty="0"/>
              <a:t>} </a:t>
            </a:r>
          </a:p>
        </p:txBody>
      </p:sp>
      <p:sp>
        <p:nvSpPr>
          <p:cNvPr id="7" name="Rectangle 6"/>
          <p:cNvSpPr/>
          <p:nvPr/>
        </p:nvSpPr>
        <p:spPr>
          <a:xfrm>
            <a:off x="6477000" y="4019550"/>
            <a:ext cx="689612" cy="584775"/>
          </a:xfrm>
          <a:prstGeom prst="rect">
            <a:avLst/>
          </a:prstGeom>
        </p:spPr>
        <p:txBody>
          <a:bodyPr wrap="none">
            <a:spAutoFit/>
          </a:bodyPr>
          <a:lstStyle/>
          <a:p>
            <a:r>
              <a:rPr lang="en-US" sz="3200" dirty="0"/>
              <a:t>18</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1962150"/>
            <a:ext cx="6629400" cy="954107"/>
          </a:xfrm>
          <a:prstGeom prst="rect">
            <a:avLst/>
          </a:prstGeom>
        </p:spPr>
        <p:txBody>
          <a:bodyPr wrap="square">
            <a:spAutoFit/>
          </a:bodyPr>
          <a:lstStyle/>
          <a:p>
            <a:r>
              <a:rPr lang="en-US" sz="2800">
                <a:solidFill>
                  <a:schemeClr val="accent3">
                    <a:lumMod val="60000"/>
                    <a:lumOff val="40000"/>
                  </a:schemeClr>
                </a:solidFill>
              </a:rPr>
              <a:t>Comparison </a:t>
            </a:r>
            <a:r>
              <a:rPr lang="en-US" sz="2800" dirty="0">
                <a:solidFill>
                  <a:schemeClr val="accent3">
                    <a:lumMod val="60000"/>
                    <a:lumOff val="40000"/>
                  </a:schemeClr>
                </a:solidFill>
              </a:rPr>
              <a:t>between normal or regular class and static nested class ?</a:t>
            </a:r>
          </a:p>
        </p:txBody>
      </p:sp>
      <p:sp>
        <p:nvSpPr>
          <p:cNvPr id="6" name="Rectangle 5"/>
          <p:cNvSpPr/>
          <p:nvPr/>
        </p:nvSpPr>
        <p:spPr>
          <a:xfrm>
            <a:off x="6629400" y="4324350"/>
            <a:ext cx="639919" cy="584775"/>
          </a:xfrm>
          <a:prstGeom prst="rect">
            <a:avLst/>
          </a:prstGeom>
        </p:spPr>
        <p:txBody>
          <a:bodyPr wrap="none">
            <a:spAutoFit/>
          </a:bodyPr>
          <a:lstStyle/>
          <a:p>
            <a:r>
              <a:rPr lang="en-US" sz="3200" dirty="0"/>
              <a:t>19</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OME\Desktop\Capture 3.PNG"/>
          <p:cNvPicPr>
            <a:picLocks noChangeAspect="1" noChangeArrowheads="1"/>
          </p:cNvPicPr>
          <p:nvPr/>
        </p:nvPicPr>
        <p:blipFill>
          <a:blip r:embed="rId2"/>
          <a:srcRect/>
          <a:stretch>
            <a:fillRect/>
          </a:stretch>
        </p:blipFill>
        <p:spPr bwMode="auto">
          <a:xfrm>
            <a:off x="1600200" y="209550"/>
            <a:ext cx="6019800" cy="4495800"/>
          </a:xfrm>
          <a:prstGeom prst="rect">
            <a:avLst/>
          </a:prstGeom>
          <a:noFill/>
        </p:spPr>
      </p:pic>
      <p:sp>
        <p:nvSpPr>
          <p:cNvPr id="6" name="Rectangle 5"/>
          <p:cNvSpPr/>
          <p:nvPr/>
        </p:nvSpPr>
        <p:spPr>
          <a:xfrm>
            <a:off x="8077200" y="4476750"/>
            <a:ext cx="639919" cy="584775"/>
          </a:xfrm>
          <a:prstGeom prst="rect">
            <a:avLst/>
          </a:prstGeom>
        </p:spPr>
        <p:txBody>
          <a:bodyPr wrap="none">
            <a:spAutoFit/>
          </a:bodyPr>
          <a:lstStyle/>
          <a:p>
            <a:r>
              <a:rPr lang="en-US" sz="3200" dirty="0"/>
              <a:t>19</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209550"/>
            <a:ext cx="7162800" cy="3970318"/>
          </a:xfrm>
          <a:prstGeom prst="rect">
            <a:avLst/>
          </a:prstGeom>
        </p:spPr>
        <p:txBody>
          <a:bodyPr wrap="square">
            <a:spAutoFit/>
          </a:bodyPr>
          <a:lstStyle/>
          <a:p>
            <a:r>
              <a:rPr lang="en-US" u="sng" dirty="0">
                <a:solidFill>
                  <a:schemeClr val="accent3">
                    <a:lumMod val="60000"/>
                    <a:lumOff val="40000"/>
                  </a:schemeClr>
                </a:solidFill>
              </a:rPr>
              <a:t>Various possible combinations of nested class &amp; interfaces : </a:t>
            </a:r>
          </a:p>
          <a:p>
            <a:endParaRPr lang="en-US" dirty="0"/>
          </a:p>
          <a:p>
            <a:pPr marL="342900" indent="-342900">
              <a:buAutoNum type="arabicPeriod"/>
            </a:pPr>
            <a:r>
              <a:rPr lang="en-US" u="sng" dirty="0">
                <a:solidFill>
                  <a:schemeClr val="accent3">
                    <a:lumMod val="75000"/>
                  </a:schemeClr>
                </a:solidFill>
              </a:rPr>
              <a:t>class inside a class :  </a:t>
            </a:r>
          </a:p>
          <a:p>
            <a:pPr marL="342900" indent="-342900"/>
            <a:endParaRPr lang="en-US" dirty="0"/>
          </a:p>
          <a:p>
            <a:r>
              <a:rPr lang="en-US" dirty="0"/>
              <a:t>    We can declare a class inside another class </a:t>
            </a:r>
          </a:p>
          <a:p>
            <a:r>
              <a:rPr lang="en-US" dirty="0"/>
              <a:t>    Without existing one type of object, if there is no chance of existing another type of object, then we should go for </a:t>
            </a:r>
            <a:r>
              <a:rPr lang="en-US" dirty="0" err="1"/>
              <a:t>clas</a:t>
            </a:r>
            <a:r>
              <a:rPr lang="en-US" dirty="0"/>
              <a:t> inside a class </a:t>
            </a:r>
          </a:p>
          <a:p>
            <a:endParaRPr lang="en-US" dirty="0"/>
          </a:p>
          <a:p>
            <a:r>
              <a:rPr lang="en-US" dirty="0"/>
              <a:t>class University {   </a:t>
            </a:r>
          </a:p>
          <a:p>
            <a:r>
              <a:rPr lang="en-US" dirty="0"/>
              <a:t>class Department {   </a:t>
            </a:r>
          </a:p>
          <a:p>
            <a:r>
              <a:rPr lang="en-US" dirty="0"/>
              <a:t> } </a:t>
            </a:r>
          </a:p>
          <a:p>
            <a:r>
              <a:rPr lang="en-US" dirty="0"/>
              <a:t>     } </a:t>
            </a:r>
          </a:p>
          <a:p>
            <a:r>
              <a:rPr lang="en-US" dirty="0"/>
              <a:t>Without existing University object, there is no chance of existing Department object. i.e., Department object is always associated with University</a:t>
            </a:r>
          </a:p>
          <a:p>
            <a:r>
              <a:rPr lang="en-US" dirty="0"/>
              <a:t>  </a:t>
            </a:r>
          </a:p>
          <a:p>
            <a:r>
              <a:rPr lang="en-US" u="sng" dirty="0">
                <a:solidFill>
                  <a:srgbClr val="7030A0"/>
                </a:solidFill>
              </a:rPr>
              <a:t>2. interface inside a class :  </a:t>
            </a:r>
          </a:p>
          <a:p>
            <a:endParaRPr lang="en-US" dirty="0"/>
          </a:p>
          <a:p>
            <a:r>
              <a:rPr lang="en-US" dirty="0"/>
              <a:t>We can declare interface inside a class </a:t>
            </a:r>
          </a:p>
        </p:txBody>
      </p:sp>
      <p:sp>
        <p:nvSpPr>
          <p:cNvPr id="6" name="Rectangle 5"/>
          <p:cNvSpPr/>
          <p:nvPr/>
        </p:nvSpPr>
        <p:spPr>
          <a:xfrm>
            <a:off x="6629400" y="4400550"/>
            <a:ext cx="639919" cy="584775"/>
          </a:xfrm>
          <a:prstGeom prst="rect">
            <a:avLst/>
          </a:prstGeom>
        </p:spPr>
        <p:txBody>
          <a:bodyPr wrap="none">
            <a:spAutoFit/>
          </a:bodyPr>
          <a:lstStyle/>
          <a:p>
            <a:r>
              <a:rPr lang="en-US" sz="3200" dirty="0"/>
              <a:t>19</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119479"/>
            <a:ext cx="7010400" cy="5262979"/>
          </a:xfrm>
          <a:prstGeom prst="rect">
            <a:avLst/>
          </a:prstGeom>
        </p:spPr>
        <p:txBody>
          <a:bodyPr wrap="square">
            <a:spAutoFit/>
          </a:bodyPr>
          <a:lstStyle/>
          <a:p>
            <a:r>
              <a:rPr lang="en-US" dirty="0"/>
              <a:t>class X { </a:t>
            </a:r>
          </a:p>
          <a:p>
            <a:r>
              <a:rPr lang="en-US" dirty="0"/>
              <a:t>   interface Y {   </a:t>
            </a:r>
          </a:p>
          <a:p>
            <a:r>
              <a:rPr lang="en-US" dirty="0"/>
              <a:t>     } </a:t>
            </a:r>
          </a:p>
          <a:p>
            <a:r>
              <a:rPr lang="en-US" dirty="0"/>
              <a:t>} </a:t>
            </a:r>
          </a:p>
          <a:p>
            <a:r>
              <a:rPr lang="en-US" dirty="0"/>
              <a:t>Inside class if we required multiple implements of an interface and these implementations of relevant to a </a:t>
            </a:r>
            <a:r>
              <a:rPr lang="en-US" dirty="0" err="1"/>
              <a:t>perticular</a:t>
            </a:r>
            <a:r>
              <a:rPr lang="en-US" dirty="0"/>
              <a:t> class, then we should declare interface inside a class.</a:t>
            </a:r>
          </a:p>
          <a:p>
            <a:endParaRPr lang="en-US" dirty="0"/>
          </a:p>
          <a:p>
            <a:r>
              <a:rPr lang="en-US" dirty="0"/>
              <a:t>class </a:t>
            </a:r>
            <a:r>
              <a:rPr lang="en-US" dirty="0" err="1"/>
              <a:t>VehicleType</a:t>
            </a:r>
            <a:r>
              <a:rPr lang="en-US" dirty="0"/>
              <a:t> {   </a:t>
            </a:r>
          </a:p>
          <a:p>
            <a:r>
              <a:rPr lang="en-US" dirty="0"/>
              <a:t>   interface Vehicle {  </a:t>
            </a:r>
          </a:p>
          <a:p>
            <a:r>
              <a:rPr lang="en-US" dirty="0"/>
              <a:t>      public </a:t>
            </a:r>
            <a:r>
              <a:rPr lang="en-US" dirty="0" err="1"/>
              <a:t>int</a:t>
            </a:r>
            <a:r>
              <a:rPr lang="en-US" dirty="0"/>
              <a:t> </a:t>
            </a:r>
            <a:r>
              <a:rPr lang="en-US" dirty="0" err="1"/>
              <a:t>getNoOfWheels</a:t>
            </a:r>
            <a:r>
              <a:rPr lang="en-US" dirty="0"/>
              <a:t>();   </a:t>
            </a:r>
          </a:p>
          <a:p>
            <a:r>
              <a:rPr lang="en-US" dirty="0"/>
              <a:t>   } </a:t>
            </a:r>
          </a:p>
          <a:p>
            <a:r>
              <a:rPr lang="en-US" dirty="0"/>
              <a:t> </a:t>
            </a:r>
          </a:p>
          <a:p>
            <a:r>
              <a:rPr lang="en-US" dirty="0"/>
              <a:t>  class Bus implements Vehicle {  </a:t>
            </a:r>
          </a:p>
          <a:p>
            <a:r>
              <a:rPr lang="en-US" dirty="0"/>
              <a:t>        public </a:t>
            </a:r>
            <a:r>
              <a:rPr lang="en-US" dirty="0" err="1"/>
              <a:t>int</a:t>
            </a:r>
            <a:r>
              <a:rPr lang="en-US" dirty="0"/>
              <a:t> </a:t>
            </a:r>
            <a:r>
              <a:rPr lang="en-US" dirty="0" err="1"/>
              <a:t>getNoOfWheels</a:t>
            </a:r>
            <a:r>
              <a:rPr lang="en-US" dirty="0"/>
              <a:t>() { </a:t>
            </a:r>
          </a:p>
          <a:p>
            <a:r>
              <a:rPr lang="en-US" dirty="0"/>
              <a:t>             return 6;         </a:t>
            </a:r>
          </a:p>
          <a:p>
            <a:r>
              <a:rPr lang="en-US" dirty="0"/>
              <a:t>           }   </a:t>
            </a:r>
          </a:p>
          <a:p>
            <a:r>
              <a:rPr lang="en-US" dirty="0"/>
              <a:t>} </a:t>
            </a:r>
          </a:p>
          <a:p>
            <a:r>
              <a:rPr lang="en-US" dirty="0"/>
              <a:t> class Auto implements Vehicle {  </a:t>
            </a:r>
          </a:p>
          <a:p>
            <a:r>
              <a:rPr lang="en-US" dirty="0"/>
              <a:t>        public </a:t>
            </a:r>
            <a:r>
              <a:rPr lang="en-US" dirty="0" err="1"/>
              <a:t>int</a:t>
            </a:r>
            <a:r>
              <a:rPr lang="en-US" dirty="0"/>
              <a:t> </a:t>
            </a:r>
            <a:r>
              <a:rPr lang="en-US" dirty="0" err="1"/>
              <a:t>getNoOfWheels</a:t>
            </a:r>
            <a:r>
              <a:rPr lang="en-US" dirty="0"/>
              <a:t>() {          </a:t>
            </a:r>
          </a:p>
          <a:p>
            <a:r>
              <a:rPr lang="en-US" dirty="0"/>
              <a:t>            return 3;         </a:t>
            </a:r>
          </a:p>
          <a:p>
            <a:r>
              <a:rPr lang="en-US" dirty="0"/>
              <a:t>           }   </a:t>
            </a:r>
          </a:p>
          <a:p>
            <a:r>
              <a:rPr lang="en-US" dirty="0"/>
              <a:t>} </a:t>
            </a:r>
          </a:p>
          <a:p>
            <a:r>
              <a:rPr lang="en-US" dirty="0"/>
              <a:t>} </a:t>
            </a:r>
          </a:p>
        </p:txBody>
      </p:sp>
      <p:sp>
        <p:nvSpPr>
          <p:cNvPr id="6" name="Rectangle 5"/>
          <p:cNvSpPr/>
          <p:nvPr/>
        </p:nvSpPr>
        <p:spPr>
          <a:xfrm>
            <a:off x="7010400" y="4400550"/>
            <a:ext cx="639919" cy="584775"/>
          </a:xfrm>
          <a:prstGeom prst="rect">
            <a:avLst/>
          </a:prstGeom>
        </p:spPr>
        <p:txBody>
          <a:bodyPr wrap="none">
            <a:spAutoFit/>
          </a:bodyPr>
          <a:lstStyle/>
          <a:p>
            <a:r>
              <a:rPr lang="en-US" sz="3200" dirty="0"/>
              <a:t>20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0"/>
            <a:ext cx="7162800" cy="2462213"/>
          </a:xfrm>
          <a:prstGeom prst="rect">
            <a:avLst/>
          </a:prstGeom>
        </p:spPr>
        <p:txBody>
          <a:bodyPr wrap="square">
            <a:spAutoFit/>
          </a:bodyPr>
          <a:lstStyle/>
          <a:p>
            <a:r>
              <a:rPr lang="en-US" dirty="0"/>
              <a:t>3. </a:t>
            </a:r>
            <a:r>
              <a:rPr lang="en-US" u="sng" dirty="0">
                <a:solidFill>
                  <a:schemeClr val="accent6">
                    <a:lumMod val="75000"/>
                  </a:schemeClr>
                </a:solidFill>
              </a:rPr>
              <a:t>interface inside a interface : </a:t>
            </a:r>
          </a:p>
          <a:p>
            <a:endParaRPr lang="en-US" dirty="0"/>
          </a:p>
          <a:p>
            <a:r>
              <a:rPr lang="en-US" dirty="0"/>
              <a:t> We can declare an interface inside another interface. </a:t>
            </a:r>
          </a:p>
          <a:p>
            <a:r>
              <a:rPr lang="en-US" dirty="0"/>
              <a:t> </a:t>
            </a:r>
          </a:p>
          <a:p>
            <a:r>
              <a:rPr lang="en-US" dirty="0"/>
              <a:t>interface Map { </a:t>
            </a:r>
          </a:p>
          <a:p>
            <a:r>
              <a:rPr lang="en-US" dirty="0"/>
              <a:t>  interface Entry {   </a:t>
            </a:r>
          </a:p>
          <a:p>
            <a:r>
              <a:rPr lang="en-US" dirty="0"/>
              <a:t>    public Object </a:t>
            </a:r>
            <a:r>
              <a:rPr lang="en-US" dirty="0" err="1"/>
              <a:t>getKey</a:t>
            </a:r>
            <a:r>
              <a:rPr lang="en-US" dirty="0"/>
              <a:t>();   </a:t>
            </a:r>
          </a:p>
          <a:p>
            <a:r>
              <a:rPr lang="en-US" dirty="0"/>
              <a:t>    public Object </a:t>
            </a:r>
            <a:r>
              <a:rPr lang="en-US" dirty="0" err="1"/>
              <a:t>getValue</a:t>
            </a:r>
            <a:r>
              <a:rPr lang="en-US" dirty="0"/>
              <a:t>();  </a:t>
            </a:r>
          </a:p>
          <a:p>
            <a:r>
              <a:rPr lang="en-US" dirty="0"/>
              <a:t>    public Object </a:t>
            </a:r>
            <a:r>
              <a:rPr lang="en-US" dirty="0" err="1"/>
              <a:t>getValue</a:t>
            </a:r>
            <a:r>
              <a:rPr lang="en-US" dirty="0"/>
              <a:t>(Object  new );   </a:t>
            </a:r>
          </a:p>
          <a:p>
            <a:r>
              <a:rPr lang="en-US" dirty="0"/>
              <a:t>    } </a:t>
            </a:r>
          </a:p>
          <a:p>
            <a:r>
              <a:rPr lang="en-US" dirty="0"/>
              <a:t>} </a:t>
            </a:r>
          </a:p>
        </p:txBody>
      </p:sp>
      <p:sp>
        <p:nvSpPr>
          <p:cNvPr id="6" name="Rectangle 5"/>
          <p:cNvSpPr/>
          <p:nvPr/>
        </p:nvSpPr>
        <p:spPr>
          <a:xfrm>
            <a:off x="1524000" y="2571750"/>
            <a:ext cx="7620000" cy="2246769"/>
          </a:xfrm>
          <a:prstGeom prst="rect">
            <a:avLst/>
          </a:prstGeom>
        </p:spPr>
        <p:txBody>
          <a:bodyPr wrap="square">
            <a:spAutoFit/>
          </a:bodyPr>
          <a:lstStyle/>
          <a:p>
            <a:r>
              <a:rPr lang="en-US" dirty="0"/>
              <a:t>Nested interfaces are always </a:t>
            </a:r>
            <a:r>
              <a:rPr lang="en-US" dirty="0" err="1"/>
              <a:t>public,static</a:t>
            </a:r>
            <a:r>
              <a:rPr lang="en-US" dirty="0"/>
              <a:t> whether we are declaring or not. Hence we can implements inner </a:t>
            </a:r>
            <a:r>
              <a:rPr lang="en-US" dirty="0" err="1"/>
              <a:t>inteface</a:t>
            </a:r>
            <a:r>
              <a:rPr lang="en-US" dirty="0"/>
              <a:t> directly with out implementing outer interface. </a:t>
            </a:r>
          </a:p>
          <a:p>
            <a:r>
              <a:rPr lang="en-US" dirty="0"/>
              <a:t> </a:t>
            </a:r>
          </a:p>
          <a:p>
            <a:r>
              <a:rPr lang="en-US" dirty="0"/>
              <a:t>interface Outer {  </a:t>
            </a:r>
          </a:p>
          <a:p>
            <a:r>
              <a:rPr lang="en-US" dirty="0"/>
              <a:t>public void </a:t>
            </a:r>
            <a:r>
              <a:rPr lang="en-US" dirty="0" err="1"/>
              <a:t>methodOne</a:t>
            </a:r>
            <a:r>
              <a:rPr lang="en-US" dirty="0"/>
              <a:t>();  </a:t>
            </a:r>
          </a:p>
          <a:p>
            <a:r>
              <a:rPr lang="en-US" dirty="0"/>
              <a:t>interface Inner {   </a:t>
            </a:r>
          </a:p>
          <a:p>
            <a:r>
              <a:rPr lang="en-US" dirty="0"/>
              <a:t>public void </a:t>
            </a:r>
            <a:r>
              <a:rPr lang="en-US" dirty="0" err="1"/>
              <a:t>methodTwo</a:t>
            </a:r>
            <a:r>
              <a:rPr lang="en-US" dirty="0"/>
              <a:t>();  </a:t>
            </a:r>
          </a:p>
          <a:p>
            <a:r>
              <a:rPr lang="en-US" dirty="0"/>
              <a:t> } </a:t>
            </a:r>
          </a:p>
          <a:p>
            <a:r>
              <a:rPr lang="en-US" dirty="0"/>
              <a:t>} </a:t>
            </a:r>
          </a:p>
          <a:p>
            <a:r>
              <a:rPr lang="en-US" dirty="0"/>
              <a:t> </a:t>
            </a:r>
          </a:p>
        </p:txBody>
      </p:sp>
      <p:sp>
        <p:nvSpPr>
          <p:cNvPr id="7" name="Rectangle 6"/>
          <p:cNvSpPr/>
          <p:nvPr/>
        </p:nvSpPr>
        <p:spPr>
          <a:xfrm>
            <a:off x="6934200" y="4400550"/>
            <a:ext cx="639919" cy="584775"/>
          </a:xfrm>
          <a:prstGeom prst="rect">
            <a:avLst/>
          </a:prstGeom>
        </p:spPr>
        <p:txBody>
          <a:bodyPr wrap="none">
            <a:spAutoFit/>
          </a:bodyPr>
          <a:lstStyle/>
          <a:p>
            <a:r>
              <a:rPr lang="en-US" sz="3200" dirty="0"/>
              <a:t>20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0"/>
            <a:ext cx="6400800" cy="523220"/>
          </a:xfrm>
          <a:prstGeom prst="rect">
            <a:avLst/>
          </a:prstGeom>
        </p:spPr>
        <p:txBody>
          <a:bodyPr wrap="square">
            <a:spAutoFit/>
          </a:bodyPr>
          <a:lstStyle/>
          <a:p>
            <a:r>
              <a:rPr lang="en-US" dirty="0"/>
              <a:t>class Test implements  </a:t>
            </a:r>
            <a:r>
              <a:rPr lang="en-US" dirty="0" err="1"/>
              <a:t>Outer.Inner</a:t>
            </a:r>
            <a:r>
              <a:rPr lang="en-US" dirty="0"/>
              <a:t> {  </a:t>
            </a:r>
          </a:p>
          <a:p>
            <a:r>
              <a:rPr lang="en-US" dirty="0"/>
              <a:t>public void </a:t>
            </a:r>
            <a:r>
              <a:rPr lang="en-US" dirty="0" err="1"/>
              <a:t>methodTwo</a:t>
            </a:r>
            <a:r>
              <a:rPr lang="en-US" dirty="0"/>
              <a:t>() { </a:t>
            </a:r>
          </a:p>
        </p:txBody>
      </p:sp>
      <p:sp>
        <p:nvSpPr>
          <p:cNvPr id="6" name="Rectangle 5"/>
          <p:cNvSpPr/>
          <p:nvPr/>
        </p:nvSpPr>
        <p:spPr>
          <a:xfrm>
            <a:off x="1752600" y="514350"/>
            <a:ext cx="7010400" cy="2031325"/>
          </a:xfrm>
          <a:prstGeom prst="rect">
            <a:avLst/>
          </a:prstGeom>
        </p:spPr>
        <p:txBody>
          <a:bodyPr wrap="square">
            <a:spAutoFit/>
          </a:bodyPr>
          <a:lstStyle/>
          <a:p>
            <a:r>
              <a:rPr lang="en-US" dirty="0"/>
              <a:t> </a:t>
            </a:r>
            <a:r>
              <a:rPr lang="en-US" dirty="0" err="1"/>
              <a:t>System.out.println</a:t>
            </a:r>
            <a:r>
              <a:rPr lang="en-US" dirty="0"/>
              <a:t>("Inner interface method");  </a:t>
            </a:r>
          </a:p>
          <a:p>
            <a:r>
              <a:rPr lang="en-US" dirty="0"/>
              <a:t>}  </a:t>
            </a:r>
          </a:p>
          <a:p>
            <a:r>
              <a:rPr lang="en-US" dirty="0"/>
              <a:t>public static void main(String </a:t>
            </a:r>
            <a:r>
              <a:rPr lang="en-US" dirty="0" err="1"/>
              <a:t>args</a:t>
            </a:r>
            <a:r>
              <a:rPr lang="en-US" dirty="0"/>
              <a:t>[]) {</a:t>
            </a:r>
          </a:p>
          <a:p>
            <a:r>
              <a:rPr lang="en-US" dirty="0"/>
              <a:t>   Test t=new Test();   </a:t>
            </a:r>
          </a:p>
          <a:p>
            <a:r>
              <a:rPr lang="en-US" dirty="0"/>
              <a:t>   </a:t>
            </a:r>
            <a:r>
              <a:rPr lang="en-US" dirty="0" err="1"/>
              <a:t>t.methodTwo</a:t>
            </a:r>
            <a:r>
              <a:rPr lang="en-US" dirty="0"/>
              <a:t>(); </a:t>
            </a:r>
          </a:p>
          <a:p>
            <a:r>
              <a:rPr lang="en-US" dirty="0"/>
              <a:t> }</a:t>
            </a:r>
          </a:p>
          <a:p>
            <a:r>
              <a:rPr lang="en-US" dirty="0"/>
              <a:t> }</a:t>
            </a:r>
          </a:p>
          <a:p>
            <a:r>
              <a:rPr lang="en-US" dirty="0"/>
              <a:t> Whenever we are implementing Outer interface , it is not required to implement Inner interfaces. </a:t>
            </a:r>
          </a:p>
        </p:txBody>
      </p:sp>
      <p:sp>
        <p:nvSpPr>
          <p:cNvPr id="7" name="Rectangle 6"/>
          <p:cNvSpPr/>
          <p:nvPr/>
        </p:nvSpPr>
        <p:spPr>
          <a:xfrm>
            <a:off x="1828800" y="2495550"/>
            <a:ext cx="6858000" cy="738664"/>
          </a:xfrm>
          <a:prstGeom prst="rect">
            <a:avLst/>
          </a:prstGeom>
        </p:spPr>
        <p:txBody>
          <a:bodyPr wrap="square">
            <a:spAutoFit/>
          </a:bodyPr>
          <a:lstStyle/>
          <a:p>
            <a:r>
              <a:rPr lang="en-US" dirty="0"/>
              <a:t>class Test implements Outer {  </a:t>
            </a:r>
          </a:p>
          <a:p>
            <a:r>
              <a:rPr lang="en-US" dirty="0"/>
              <a:t>public void </a:t>
            </a:r>
            <a:r>
              <a:rPr lang="en-US" dirty="0" err="1"/>
              <a:t>methodOne</a:t>
            </a:r>
            <a:r>
              <a:rPr lang="en-US" dirty="0"/>
              <a:t>() {   </a:t>
            </a:r>
          </a:p>
          <a:p>
            <a:r>
              <a:rPr lang="en-US" dirty="0" err="1"/>
              <a:t>System.out.println</a:t>
            </a:r>
            <a:r>
              <a:rPr lang="en-US" dirty="0"/>
              <a:t>("Outer interface  method ");</a:t>
            </a:r>
          </a:p>
        </p:txBody>
      </p:sp>
      <p:sp>
        <p:nvSpPr>
          <p:cNvPr id="8" name="Rectangle 7"/>
          <p:cNvSpPr/>
          <p:nvPr/>
        </p:nvSpPr>
        <p:spPr>
          <a:xfrm>
            <a:off x="1828800" y="3257550"/>
            <a:ext cx="4572000" cy="1169551"/>
          </a:xfrm>
          <a:prstGeom prst="rect">
            <a:avLst/>
          </a:prstGeom>
        </p:spPr>
        <p:txBody>
          <a:bodyPr>
            <a:spAutoFit/>
          </a:bodyPr>
          <a:lstStyle/>
          <a:p>
            <a:r>
              <a:rPr lang="en-US" dirty="0"/>
              <a:t> }  </a:t>
            </a:r>
          </a:p>
          <a:p>
            <a:r>
              <a:rPr lang="en-US" dirty="0"/>
              <a:t>public static void main(String </a:t>
            </a:r>
            <a:r>
              <a:rPr lang="en-US" dirty="0" err="1"/>
              <a:t>args</a:t>
            </a:r>
            <a:r>
              <a:rPr lang="en-US" dirty="0"/>
              <a:t>[]) {   </a:t>
            </a:r>
          </a:p>
          <a:p>
            <a:r>
              <a:rPr lang="en-US" dirty="0"/>
              <a:t>Test t=new Test();   </a:t>
            </a:r>
          </a:p>
          <a:p>
            <a:r>
              <a:rPr lang="en-US" dirty="0" err="1"/>
              <a:t>t.methodOne</a:t>
            </a:r>
            <a:r>
              <a:rPr lang="en-US" dirty="0"/>
              <a:t>();  </a:t>
            </a:r>
          </a:p>
          <a:p>
            <a:r>
              <a:rPr lang="en-US" dirty="0"/>
              <a:t>} </a:t>
            </a:r>
          </a:p>
        </p:txBody>
      </p:sp>
      <p:sp>
        <p:nvSpPr>
          <p:cNvPr id="9" name="Rectangle 8"/>
          <p:cNvSpPr/>
          <p:nvPr/>
        </p:nvSpPr>
        <p:spPr>
          <a:xfrm>
            <a:off x="1752600" y="4400550"/>
            <a:ext cx="6705600" cy="523220"/>
          </a:xfrm>
          <a:prstGeom prst="rect">
            <a:avLst/>
          </a:prstGeom>
        </p:spPr>
        <p:txBody>
          <a:bodyPr wrap="square">
            <a:spAutoFit/>
          </a:bodyPr>
          <a:lstStyle/>
          <a:p>
            <a:r>
              <a:rPr lang="en-US" dirty="0"/>
              <a:t>} </a:t>
            </a:r>
          </a:p>
          <a:p>
            <a:r>
              <a:rPr lang="en-US" dirty="0"/>
              <a:t>i.e., Both Outer and Inner interfaces we can implement independently.</a:t>
            </a:r>
          </a:p>
        </p:txBody>
      </p:sp>
      <p:sp>
        <p:nvSpPr>
          <p:cNvPr id="10" name="Rectangle 9"/>
          <p:cNvSpPr/>
          <p:nvPr/>
        </p:nvSpPr>
        <p:spPr>
          <a:xfrm>
            <a:off x="7848600" y="4629150"/>
            <a:ext cx="639919" cy="584775"/>
          </a:xfrm>
          <a:prstGeom prst="rect">
            <a:avLst/>
          </a:prstGeom>
        </p:spPr>
        <p:txBody>
          <a:bodyPr wrap="none">
            <a:spAutoFit/>
          </a:bodyPr>
          <a:lstStyle/>
          <a:p>
            <a:r>
              <a:rPr lang="en-US" sz="3200" dirty="0"/>
              <a:t>21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361950"/>
            <a:ext cx="7010400" cy="1384995"/>
          </a:xfrm>
          <a:prstGeom prst="rect">
            <a:avLst/>
          </a:prstGeom>
        </p:spPr>
        <p:txBody>
          <a:bodyPr wrap="square">
            <a:spAutoFit/>
          </a:bodyPr>
          <a:lstStyle/>
          <a:p>
            <a:r>
              <a:rPr lang="en-US" dirty="0"/>
              <a:t>In the above example </a:t>
            </a:r>
            <a:r>
              <a:rPr lang="en-US" dirty="0" err="1"/>
              <a:t>Emaildetails</a:t>
            </a:r>
            <a:r>
              <a:rPr lang="en-US" dirty="0"/>
              <a:t> functionality is required for </a:t>
            </a:r>
            <a:r>
              <a:rPr lang="en-US" dirty="0" err="1"/>
              <a:t>EmailService</a:t>
            </a:r>
            <a:r>
              <a:rPr lang="en-US" dirty="0"/>
              <a:t> and we are not using </a:t>
            </a:r>
            <a:r>
              <a:rPr lang="en-US" dirty="0" err="1"/>
              <a:t>anyware</a:t>
            </a:r>
            <a:r>
              <a:rPr lang="en-US" dirty="0"/>
              <a:t> else . Hence we can declare </a:t>
            </a:r>
            <a:r>
              <a:rPr lang="en-US" dirty="0" err="1"/>
              <a:t>EmailDetails</a:t>
            </a:r>
            <a:r>
              <a:rPr lang="en-US" dirty="0"/>
              <a:t> class inside </a:t>
            </a:r>
            <a:r>
              <a:rPr lang="en-US" dirty="0" err="1"/>
              <a:t>EmailService</a:t>
            </a:r>
            <a:r>
              <a:rPr lang="en-US" dirty="0"/>
              <a:t> interface .  </a:t>
            </a:r>
          </a:p>
          <a:p>
            <a:r>
              <a:rPr lang="en-US" dirty="0"/>
              <a:t> </a:t>
            </a:r>
          </a:p>
          <a:p>
            <a:r>
              <a:rPr lang="en-US" dirty="0"/>
              <a:t>We can also declare a class inside interface to provide default implementation for that interface. </a:t>
            </a:r>
          </a:p>
        </p:txBody>
      </p:sp>
      <p:sp>
        <p:nvSpPr>
          <p:cNvPr id="6" name="Rectangle 5"/>
          <p:cNvSpPr/>
          <p:nvPr/>
        </p:nvSpPr>
        <p:spPr>
          <a:xfrm>
            <a:off x="1066800" y="2038350"/>
            <a:ext cx="4572000" cy="954107"/>
          </a:xfrm>
          <a:prstGeom prst="rect">
            <a:avLst/>
          </a:prstGeom>
        </p:spPr>
        <p:txBody>
          <a:bodyPr>
            <a:spAutoFit/>
          </a:bodyPr>
          <a:lstStyle/>
          <a:p>
            <a:r>
              <a:rPr lang="en-US" dirty="0">
                <a:solidFill>
                  <a:schemeClr val="accent3"/>
                </a:solidFill>
              </a:rPr>
              <a:t>Example :</a:t>
            </a:r>
            <a:r>
              <a:rPr lang="en-US" dirty="0"/>
              <a:t> </a:t>
            </a:r>
          </a:p>
          <a:p>
            <a:r>
              <a:rPr lang="en-US" dirty="0"/>
              <a:t> </a:t>
            </a:r>
          </a:p>
          <a:p>
            <a:r>
              <a:rPr lang="en-US" dirty="0"/>
              <a:t>interface Vehicle {  </a:t>
            </a:r>
          </a:p>
          <a:p>
            <a:r>
              <a:rPr lang="en-US" dirty="0"/>
              <a:t>public </a:t>
            </a:r>
            <a:r>
              <a:rPr lang="en-US" dirty="0" err="1"/>
              <a:t>int</a:t>
            </a:r>
            <a:r>
              <a:rPr lang="en-US" dirty="0"/>
              <a:t> </a:t>
            </a:r>
            <a:r>
              <a:rPr lang="en-US" dirty="0" err="1"/>
              <a:t>getNoOfWheels</a:t>
            </a:r>
            <a:r>
              <a:rPr lang="en-US" dirty="0"/>
              <a:t>();</a:t>
            </a:r>
          </a:p>
        </p:txBody>
      </p:sp>
      <p:sp>
        <p:nvSpPr>
          <p:cNvPr id="7" name="Rectangle 6"/>
          <p:cNvSpPr/>
          <p:nvPr/>
        </p:nvSpPr>
        <p:spPr>
          <a:xfrm>
            <a:off x="914400" y="3028950"/>
            <a:ext cx="7086600" cy="1384995"/>
          </a:xfrm>
          <a:prstGeom prst="rect">
            <a:avLst/>
          </a:prstGeom>
        </p:spPr>
        <p:txBody>
          <a:bodyPr wrap="square">
            <a:spAutoFit/>
          </a:bodyPr>
          <a:lstStyle/>
          <a:p>
            <a:r>
              <a:rPr lang="en-US" dirty="0"/>
              <a:t>   class </a:t>
            </a:r>
            <a:r>
              <a:rPr lang="en-US" dirty="0" err="1"/>
              <a:t>DefaultVehicle</a:t>
            </a:r>
            <a:r>
              <a:rPr lang="en-US" dirty="0"/>
              <a:t> implements  Vehicle { </a:t>
            </a:r>
          </a:p>
          <a:p>
            <a:r>
              <a:rPr lang="en-US" dirty="0"/>
              <a:t>   public </a:t>
            </a:r>
            <a:r>
              <a:rPr lang="en-US" dirty="0" err="1"/>
              <a:t>int</a:t>
            </a:r>
            <a:r>
              <a:rPr lang="en-US" dirty="0"/>
              <a:t> </a:t>
            </a:r>
            <a:r>
              <a:rPr lang="en-US" dirty="0" err="1"/>
              <a:t>getNoOfWheels</a:t>
            </a:r>
            <a:r>
              <a:rPr lang="en-US" dirty="0"/>
              <a:t>() {    </a:t>
            </a:r>
          </a:p>
          <a:p>
            <a:r>
              <a:rPr lang="en-US" dirty="0"/>
              <a:t>   return 3;   </a:t>
            </a:r>
          </a:p>
          <a:p>
            <a:r>
              <a:rPr lang="en-US" dirty="0"/>
              <a:t>  }  </a:t>
            </a:r>
          </a:p>
          <a:p>
            <a:r>
              <a:rPr lang="en-US" dirty="0"/>
              <a:t> } </a:t>
            </a:r>
          </a:p>
          <a:p>
            <a:r>
              <a:rPr lang="en-US" dirty="0"/>
              <a:t>} </a:t>
            </a:r>
          </a:p>
        </p:txBody>
      </p:sp>
      <p:sp>
        <p:nvSpPr>
          <p:cNvPr id="8" name="Rectangle 7"/>
          <p:cNvSpPr/>
          <p:nvPr/>
        </p:nvSpPr>
        <p:spPr>
          <a:xfrm>
            <a:off x="6858000" y="4476750"/>
            <a:ext cx="639919" cy="584775"/>
          </a:xfrm>
          <a:prstGeom prst="rect">
            <a:avLst/>
          </a:prstGeom>
        </p:spPr>
        <p:txBody>
          <a:bodyPr wrap="none">
            <a:spAutoFit/>
          </a:bodyPr>
          <a:lstStyle/>
          <a:p>
            <a:r>
              <a:rPr lang="en-US" sz="3200" dirty="0"/>
              <a:t>21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57150"/>
            <a:ext cx="4572000" cy="1384995"/>
          </a:xfrm>
          <a:prstGeom prst="rect">
            <a:avLst/>
          </a:prstGeom>
        </p:spPr>
        <p:txBody>
          <a:bodyPr>
            <a:spAutoFit/>
          </a:bodyPr>
          <a:lstStyle/>
          <a:p>
            <a:r>
              <a:rPr lang="en-US" dirty="0"/>
              <a:t>class Bus implements Vehicle { </a:t>
            </a:r>
          </a:p>
          <a:p>
            <a:r>
              <a:rPr lang="en-US" dirty="0"/>
              <a:t> public </a:t>
            </a:r>
            <a:r>
              <a:rPr lang="en-US" dirty="0" err="1"/>
              <a:t>int</a:t>
            </a:r>
            <a:r>
              <a:rPr lang="en-US" dirty="0"/>
              <a:t> </a:t>
            </a:r>
            <a:r>
              <a:rPr lang="en-US" dirty="0" err="1"/>
              <a:t>getNoOfWheels</a:t>
            </a:r>
            <a:r>
              <a:rPr lang="en-US" dirty="0"/>
              <a:t>() {   </a:t>
            </a:r>
          </a:p>
          <a:p>
            <a:r>
              <a:rPr lang="en-US" dirty="0"/>
              <a:t>return 6;  </a:t>
            </a:r>
          </a:p>
          <a:p>
            <a:r>
              <a:rPr lang="en-US" dirty="0"/>
              <a:t>} </a:t>
            </a:r>
          </a:p>
          <a:p>
            <a:r>
              <a:rPr lang="en-US" dirty="0"/>
              <a:t> } </a:t>
            </a:r>
          </a:p>
          <a:p>
            <a:r>
              <a:rPr lang="en-US" dirty="0"/>
              <a:t> </a:t>
            </a:r>
          </a:p>
        </p:txBody>
      </p:sp>
      <p:sp>
        <p:nvSpPr>
          <p:cNvPr id="6" name="Rectangle 5"/>
          <p:cNvSpPr/>
          <p:nvPr/>
        </p:nvSpPr>
        <p:spPr>
          <a:xfrm>
            <a:off x="1371600" y="1352550"/>
            <a:ext cx="7315200" cy="2031325"/>
          </a:xfrm>
          <a:prstGeom prst="rect">
            <a:avLst/>
          </a:prstGeom>
        </p:spPr>
        <p:txBody>
          <a:bodyPr wrap="square">
            <a:spAutoFit/>
          </a:bodyPr>
          <a:lstStyle/>
          <a:p>
            <a:r>
              <a:rPr lang="en-US" dirty="0"/>
              <a:t>class Test {  </a:t>
            </a:r>
          </a:p>
          <a:p>
            <a:r>
              <a:rPr lang="en-US" dirty="0"/>
              <a:t> public static void main(String </a:t>
            </a:r>
            <a:r>
              <a:rPr lang="en-US" dirty="0" err="1"/>
              <a:t>args</a:t>
            </a:r>
            <a:r>
              <a:rPr lang="en-US" dirty="0"/>
              <a:t>[]) {   </a:t>
            </a:r>
          </a:p>
          <a:p>
            <a:r>
              <a:rPr lang="en-US" dirty="0"/>
              <a:t>    Bus b=new Bus();   </a:t>
            </a:r>
          </a:p>
          <a:p>
            <a:r>
              <a:rPr lang="en-US" dirty="0"/>
              <a:t>    </a:t>
            </a:r>
            <a:r>
              <a:rPr lang="en-US" dirty="0" err="1"/>
              <a:t>System.out.println</a:t>
            </a:r>
            <a:r>
              <a:rPr lang="en-US" dirty="0"/>
              <a:t>(</a:t>
            </a:r>
            <a:r>
              <a:rPr lang="en-US" dirty="0" err="1"/>
              <a:t>b.getNoOfWheels</a:t>
            </a:r>
            <a:r>
              <a:rPr lang="en-US" dirty="0"/>
              <a:t>()); </a:t>
            </a:r>
          </a:p>
          <a:p>
            <a:r>
              <a:rPr lang="en-US" dirty="0"/>
              <a:t> </a:t>
            </a:r>
          </a:p>
          <a:p>
            <a:r>
              <a:rPr lang="en-US" dirty="0"/>
              <a:t>  </a:t>
            </a:r>
            <a:r>
              <a:rPr lang="en-US" dirty="0" err="1"/>
              <a:t>Vehicle.DefaultVehicle</a:t>
            </a:r>
            <a:r>
              <a:rPr lang="en-US" dirty="0"/>
              <a:t> d=new </a:t>
            </a:r>
            <a:r>
              <a:rPr lang="en-US" dirty="0" err="1"/>
              <a:t>Vehicle.DefaultVehicle</a:t>
            </a:r>
            <a:r>
              <a:rPr lang="en-US" dirty="0"/>
              <a:t>();     </a:t>
            </a:r>
            <a:r>
              <a:rPr lang="en-US" dirty="0" err="1"/>
              <a:t>System.out.println</a:t>
            </a:r>
            <a:r>
              <a:rPr lang="en-US" dirty="0"/>
              <a:t>(</a:t>
            </a:r>
            <a:r>
              <a:rPr lang="en-US" dirty="0" err="1"/>
              <a:t>d.getNoOfWheels</a:t>
            </a:r>
            <a:r>
              <a:rPr lang="en-US" dirty="0"/>
              <a:t>());  </a:t>
            </a:r>
          </a:p>
          <a:p>
            <a:r>
              <a:rPr lang="en-US" dirty="0"/>
              <a:t>} </a:t>
            </a:r>
          </a:p>
          <a:p>
            <a:r>
              <a:rPr lang="en-US" dirty="0"/>
              <a:t> }</a:t>
            </a:r>
          </a:p>
        </p:txBody>
      </p:sp>
      <p:sp>
        <p:nvSpPr>
          <p:cNvPr id="7" name="Rectangle 6"/>
          <p:cNvSpPr/>
          <p:nvPr/>
        </p:nvSpPr>
        <p:spPr>
          <a:xfrm>
            <a:off x="1371600" y="3486150"/>
            <a:ext cx="7391400" cy="954107"/>
          </a:xfrm>
          <a:prstGeom prst="rect">
            <a:avLst/>
          </a:prstGeom>
        </p:spPr>
        <p:txBody>
          <a:bodyPr wrap="square">
            <a:spAutoFit/>
          </a:bodyPr>
          <a:lstStyle/>
          <a:p>
            <a:r>
              <a:rPr lang="en-US" dirty="0"/>
              <a:t>In the above example </a:t>
            </a:r>
            <a:r>
              <a:rPr lang="en-US" dirty="0" err="1"/>
              <a:t>DefaultVehicle</a:t>
            </a:r>
            <a:r>
              <a:rPr lang="en-US" dirty="0"/>
              <a:t> in the default implementation of Vehicle interface where as Bus customized implementation of Vehicle interface.  The class which is declared inside interface is always static ,hence we can create object directly without having outer interface type object. </a:t>
            </a:r>
          </a:p>
        </p:txBody>
      </p:sp>
      <p:sp>
        <p:nvSpPr>
          <p:cNvPr id="8" name="Rectangle 7"/>
          <p:cNvSpPr/>
          <p:nvPr/>
        </p:nvSpPr>
        <p:spPr>
          <a:xfrm>
            <a:off x="6858000" y="4552950"/>
            <a:ext cx="639919" cy="584775"/>
          </a:xfrm>
          <a:prstGeom prst="rect">
            <a:avLst/>
          </a:prstGeom>
        </p:spPr>
        <p:txBody>
          <a:bodyPr wrap="none">
            <a:spAutoFit/>
          </a:bodyPr>
          <a:lstStyle/>
          <a:p>
            <a:r>
              <a:rPr lang="en-US" sz="3200" dirty="0"/>
              <a:t>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7" name="Rectangle 6"/>
          <p:cNvSpPr/>
          <p:nvPr/>
        </p:nvSpPr>
        <p:spPr>
          <a:xfrm>
            <a:off x="1295400" y="133350"/>
            <a:ext cx="7239000" cy="3108543"/>
          </a:xfrm>
          <a:prstGeom prst="rect">
            <a:avLst/>
          </a:prstGeom>
        </p:spPr>
        <p:txBody>
          <a:bodyPr wrap="square">
            <a:spAutoFit/>
          </a:bodyPr>
          <a:lstStyle/>
          <a:p>
            <a:r>
              <a:rPr lang="en-US" u="sng" dirty="0">
                <a:solidFill>
                  <a:srgbClr val="00B0F0"/>
                </a:solidFill>
              </a:rPr>
              <a:t>Example1:</a:t>
            </a:r>
            <a:r>
              <a:rPr lang="en-US" dirty="0">
                <a:solidFill>
                  <a:srgbClr val="00B0F0"/>
                </a:solidFill>
              </a:rPr>
              <a:t> </a:t>
            </a:r>
          </a:p>
          <a:p>
            <a:r>
              <a:rPr lang="en-US" dirty="0"/>
              <a:t> </a:t>
            </a:r>
          </a:p>
          <a:p>
            <a:r>
              <a:rPr lang="en-US" u="sng" dirty="0"/>
              <a:t>Example 2: </a:t>
            </a:r>
          </a:p>
          <a:p>
            <a:r>
              <a:rPr lang="en-US" dirty="0"/>
              <a:t> </a:t>
            </a:r>
          </a:p>
          <a:p>
            <a:r>
              <a:rPr lang="en-US" dirty="0"/>
              <a:t>Without existing Bank object there is no chance of existing Account object hence we have to define Account class inside Bank class. </a:t>
            </a:r>
          </a:p>
          <a:p>
            <a:r>
              <a:rPr lang="en-US" dirty="0"/>
              <a:t> </a:t>
            </a:r>
          </a:p>
          <a:p>
            <a:r>
              <a:rPr lang="en-US" u="sng" dirty="0">
                <a:solidFill>
                  <a:schemeClr val="accent3">
                    <a:lumMod val="60000"/>
                    <a:lumOff val="40000"/>
                  </a:schemeClr>
                </a:solidFill>
              </a:rPr>
              <a:t>Example: </a:t>
            </a:r>
          </a:p>
          <a:p>
            <a:r>
              <a:rPr lang="en-US" dirty="0"/>
              <a:t> </a:t>
            </a:r>
          </a:p>
          <a:p>
            <a:r>
              <a:rPr lang="en-US" u="sng" dirty="0"/>
              <a:t>Example 3: </a:t>
            </a:r>
          </a:p>
          <a:p>
            <a:r>
              <a:rPr lang="en-US" dirty="0"/>
              <a:t> </a:t>
            </a:r>
          </a:p>
          <a:p>
            <a:r>
              <a:rPr lang="en-US" dirty="0"/>
              <a:t>Without existing Map object there is no chance of existing Entry object hence Entry interface is define inside Map interface. Map is a collection of key-value pairs, each key-value pair is called an Entry. </a:t>
            </a:r>
          </a:p>
        </p:txBody>
      </p:sp>
      <p:sp>
        <p:nvSpPr>
          <p:cNvPr id="8" name="Rectangle 7"/>
          <p:cNvSpPr/>
          <p:nvPr/>
        </p:nvSpPr>
        <p:spPr>
          <a:xfrm>
            <a:off x="1371600" y="3409950"/>
            <a:ext cx="981359" cy="307777"/>
          </a:xfrm>
          <a:prstGeom prst="rect">
            <a:avLst/>
          </a:prstGeom>
        </p:spPr>
        <p:txBody>
          <a:bodyPr wrap="none">
            <a:spAutoFit/>
          </a:bodyPr>
          <a:lstStyle/>
          <a:p>
            <a:r>
              <a:rPr lang="en-US" u="sng" dirty="0">
                <a:solidFill>
                  <a:schemeClr val="accent4">
                    <a:lumMod val="60000"/>
                    <a:lumOff val="40000"/>
                  </a:schemeClr>
                </a:solidFill>
              </a:rPr>
              <a:t>Example: </a:t>
            </a:r>
          </a:p>
        </p:txBody>
      </p:sp>
      <p:sp>
        <p:nvSpPr>
          <p:cNvPr id="9" name="Rectangle 8"/>
          <p:cNvSpPr/>
          <p:nvPr/>
        </p:nvSpPr>
        <p:spPr>
          <a:xfrm>
            <a:off x="1371600" y="3790950"/>
            <a:ext cx="7467600" cy="738664"/>
          </a:xfrm>
          <a:prstGeom prst="rect">
            <a:avLst/>
          </a:prstGeom>
        </p:spPr>
        <p:txBody>
          <a:bodyPr wrap="square">
            <a:spAutoFit/>
          </a:bodyPr>
          <a:lstStyle/>
          <a:p>
            <a:r>
              <a:rPr lang="en-US" u="sng" dirty="0">
                <a:solidFill>
                  <a:srgbClr val="002060"/>
                </a:solidFill>
              </a:rPr>
              <a:t>Diagram: </a:t>
            </a:r>
          </a:p>
          <a:p>
            <a:r>
              <a:rPr lang="en-US" dirty="0"/>
              <a:t> </a:t>
            </a:r>
          </a:p>
          <a:p>
            <a:r>
              <a:rPr lang="en-US" dirty="0"/>
              <a:t>Note : Without existing Outer class Object there is no chance of existing Inner class Object.</a:t>
            </a:r>
          </a:p>
        </p:txBody>
      </p:sp>
      <p:sp>
        <p:nvSpPr>
          <p:cNvPr id="10" name="Rectangle 9"/>
          <p:cNvSpPr/>
          <p:nvPr/>
        </p:nvSpPr>
        <p:spPr>
          <a:xfrm>
            <a:off x="7162800" y="4552950"/>
            <a:ext cx="412292" cy="584775"/>
          </a:xfrm>
          <a:prstGeom prst="rect">
            <a:avLst/>
          </a:prstGeom>
        </p:spPr>
        <p:txBody>
          <a:bodyPr wrap="none">
            <a:spAutoFit/>
          </a:bodyPr>
          <a:lstStyle/>
          <a:p>
            <a:r>
              <a:rPr lang="en-US" sz="3200" dirty="0"/>
              <a:t>3</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590550"/>
            <a:ext cx="6629400" cy="2031325"/>
          </a:xfrm>
          <a:prstGeom prst="rect">
            <a:avLst/>
          </a:prstGeom>
        </p:spPr>
        <p:txBody>
          <a:bodyPr wrap="square">
            <a:spAutoFit/>
          </a:bodyPr>
          <a:lstStyle/>
          <a:p>
            <a:r>
              <a:rPr lang="en-US" u="sng" dirty="0">
                <a:solidFill>
                  <a:srgbClr val="7030A0"/>
                </a:solidFill>
              </a:rPr>
              <a:t>Conclusions :</a:t>
            </a:r>
          </a:p>
          <a:p>
            <a:r>
              <a:rPr lang="en-US" dirty="0"/>
              <a:t>  </a:t>
            </a:r>
          </a:p>
          <a:p>
            <a:r>
              <a:rPr lang="en-US" dirty="0"/>
              <a:t>1. We can declare anything inside any thing with respect to classes and interfaces.  </a:t>
            </a:r>
          </a:p>
          <a:p>
            <a:r>
              <a:rPr lang="en-US" dirty="0"/>
              <a:t> </a:t>
            </a:r>
          </a:p>
          <a:p>
            <a:r>
              <a:rPr lang="en-US" dirty="0"/>
              <a:t> </a:t>
            </a:r>
          </a:p>
          <a:p>
            <a:r>
              <a:rPr lang="en-US" dirty="0"/>
              <a:t>2. Nesting interfaces are always public, static whether we are declaring or not. </a:t>
            </a:r>
          </a:p>
          <a:p>
            <a:r>
              <a:rPr lang="en-US" dirty="0"/>
              <a:t>3. class which is declared inside interface is always </a:t>
            </a:r>
            <a:r>
              <a:rPr lang="en-US" dirty="0" err="1"/>
              <a:t>public,static</a:t>
            </a:r>
            <a:r>
              <a:rPr lang="en-US" dirty="0"/>
              <a:t> whether we are declaring or not. </a:t>
            </a:r>
          </a:p>
        </p:txBody>
      </p:sp>
      <p:sp>
        <p:nvSpPr>
          <p:cNvPr id="6" name="Rectangle 5"/>
          <p:cNvSpPr/>
          <p:nvPr/>
        </p:nvSpPr>
        <p:spPr>
          <a:xfrm>
            <a:off x="6781800" y="4324350"/>
            <a:ext cx="639919" cy="584775"/>
          </a:xfrm>
          <a:prstGeom prst="rect">
            <a:avLst/>
          </a:prstGeom>
        </p:spPr>
        <p:txBody>
          <a:bodyPr wrap="none">
            <a:spAutoFit/>
          </a:bodyPr>
          <a:lstStyle/>
          <a:p>
            <a:r>
              <a:rPr lang="en-US" sz="3200" dirty="0"/>
              <a:t>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5" name="Rectangle 4"/>
          <p:cNvSpPr/>
          <p:nvPr/>
        </p:nvSpPr>
        <p:spPr>
          <a:xfrm>
            <a:off x="990600" y="1200150"/>
            <a:ext cx="7696200" cy="2246769"/>
          </a:xfrm>
          <a:prstGeom prst="rect">
            <a:avLst/>
          </a:prstGeom>
        </p:spPr>
        <p:txBody>
          <a:bodyPr wrap="square">
            <a:spAutoFit/>
          </a:bodyPr>
          <a:lstStyle/>
          <a:p>
            <a:r>
              <a:rPr lang="en-US" u="sng" dirty="0">
                <a:solidFill>
                  <a:srgbClr val="0070C0"/>
                </a:solidFill>
              </a:rPr>
              <a:t>Note:</a:t>
            </a:r>
            <a:r>
              <a:rPr lang="en-US" dirty="0"/>
              <a:t> The relationship between outer class and inner class is not IS-A relationship and it is Has-A relationship.</a:t>
            </a:r>
          </a:p>
          <a:p>
            <a:endParaRPr lang="en-US" dirty="0"/>
          </a:p>
          <a:p>
            <a:r>
              <a:rPr lang="en-US" dirty="0"/>
              <a:t>Based on the purpose and position of declaration all inner classes are divided into 4 types. They are: </a:t>
            </a:r>
          </a:p>
          <a:p>
            <a:r>
              <a:rPr lang="en-US" dirty="0"/>
              <a:t> </a:t>
            </a:r>
          </a:p>
          <a:p>
            <a:r>
              <a:rPr lang="en-US" dirty="0"/>
              <a:t>      1. Normal or Regular inner classes </a:t>
            </a:r>
          </a:p>
          <a:p>
            <a:r>
              <a:rPr lang="en-US" dirty="0"/>
              <a:t>      2. Method Local inner classes</a:t>
            </a:r>
          </a:p>
          <a:p>
            <a:r>
              <a:rPr lang="en-US" dirty="0"/>
              <a:t>      3. Anonymous inner classes </a:t>
            </a:r>
          </a:p>
          <a:p>
            <a:r>
              <a:rPr lang="en-US" dirty="0"/>
              <a:t>      4. Static nested classes. </a:t>
            </a:r>
          </a:p>
        </p:txBody>
      </p:sp>
      <p:sp>
        <p:nvSpPr>
          <p:cNvPr id="6" name="Rectangle 5"/>
          <p:cNvSpPr/>
          <p:nvPr/>
        </p:nvSpPr>
        <p:spPr>
          <a:xfrm>
            <a:off x="6705600" y="4324350"/>
            <a:ext cx="412292" cy="584775"/>
          </a:xfrm>
          <a:prstGeom prst="rect">
            <a:avLst/>
          </a:prstGeom>
        </p:spPr>
        <p:txBody>
          <a:bodyPr wrap="none">
            <a:spAutoFit/>
          </a:bodyPr>
          <a:lstStyle/>
          <a:p>
            <a:r>
              <a:rPr lang="en-US" sz="3200" dirty="0"/>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7" name="Rectangle 6"/>
          <p:cNvSpPr/>
          <p:nvPr/>
        </p:nvSpPr>
        <p:spPr>
          <a:xfrm>
            <a:off x="990600" y="2266950"/>
            <a:ext cx="7287572" cy="646331"/>
          </a:xfrm>
          <a:prstGeom prst="rect">
            <a:avLst/>
          </a:prstGeom>
        </p:spPr>
        <p:txBody>
          <a:bodyPr wrap="none">
            <a:spAutoFit/>
          </a:bodyPr>
          <a:lstStyle/>
          <a:p>
            <a:r>
              <a:rPr lang="en-US" sz="3600" dirty="0">
                <a:solidFill>
                  <a:srgbClr val="002060"/>
                </a:solidFill>
              </a:rPr>
              <a:t>1. Normal (or) Regular inner class:</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7" name="Rectangle 6"/>
          <p:cNvSpPr/>
          <p:nvPr/>
        </p:nvSpPr>
        <p:spPr>
          <a:xfrm>
            <a:off x="1524000" y="285750"/>
            <a:ext cx="7010400" cy="2462213"/>
          </a:xfrm>
          <a:prstGeom prst="rect">
            <a:avLst/>
          </a:prstGeom>
        </p:spPr>
        <p:txBody>
          <a:bodyPr wrap="square">
            <a:spAutoFit/>
          </a:bodyPr>
          <a:lstStyle/>
          <a:p>
            <a:r>
              <a:rPr lang="en-US" dirty="0">
                <a:solidFill>
                  <a:schemeClr val="bg1"/>
                </a:solidFill>
              </a:rPr>
              <a:t>If we are declaring any named class inside another class directly without static modifier such type of inner classes are called normal or regular inner classes. </a:t>
            </a:r>
          </a:p>
          <a:p>
            <a:r>
              <a:rPr lang="en-US" dirty="0">
                <a:solidFill>
                  <a:schemeClr val="bg1"/>
                </a:solidFill>
              </a:rPr>
              <a:t> </a:t>
            </a:r>
          </a:p>
          <a:p>
            <a:r>
              <a:rPr lang="en-US" u="sng" dirty="0">
                <a:solidFill>
                  <a:schemeClr val="accent4">
                    <a:lumMod val="20000"/>
                    <a:lumOff val="80000"/>
                  </a:schemeClr>
                </a:solidFill>
              </a:rPr>
              <a:t>Example:  </a:t>
            </a:r>
          </a:p>
          <a:p>
            <a:r>
              <a:rPr lang="en-US" dirty="0">
                <a:solidFill>
                  <a:schemeClr val="bg1"/>
                </a:solidFill>
              </a:rPr>
              <a:t>     class Outer</a:t>
            </a:r>
          </a:p>
          <a:p>
            <a:r>
              <a:rPr lang="en-US" dirty="0">
                <a:solidFill>
                  <a:schemeClr val="bg1"/>
                </a:solidFill>
              </a:rPr>
              <a:t>     {  </a:t>
            </a:r>
          </a:p>
          <a:p>
            <a:r>
              <a:rPr lang="en-US" dirty="0">
                <a:solidFill>
                  <a:schemeClr val="bg1"/>
                </a:solidFill>
              </a:rPr>
              <a:t>               class Inner  </a:t>
            </a:r>
          </a:p>
          <a:p>
            <a:r>
              <a:rPr lang="en-US" dirty="0">
                <a:solidFill>
                  <a:schemeClr val="bg1"/>
                </a:solidFill>
              </a:rPr>
              <a:t>               {  </a:t>
            </a:r>
          </a:p>
          <a:p>
            <a:r>
              <a:rPr lang="en-US" dirty="0">
                <a:solidFill>
                  <a:schemeClr val="bg1"/>
                </a:solidFill>
              </a:rPr>
              <a:t>               } </a:t>
            </a:r>
          </a:p>
          <a:p>
            <a:r>
              <a:rPr lang="en-US" dirty="0">
                <a:solidFill>
                  <a:schemeClr val="bg1"/>
                </a:solidFill>
              </a:rPr>
              <a:t>     } </a:t>
            </a:r>
          </a:p>
          <a:p>
            <a:r>
              <a:rPr lang="en-US" dirty="0">
                <a:solidFill>
                  <a:schemeClr val="bg1"/>
                </a:solidFill>
              </a:rPr>
              <a:t>Output: </a:t>
            </a:r>
          </a:p>
        </p:txBody>
      </p:sp>
      <p:sp>
        <p:nvSpPr>
          <p:cNvPr id="8" name="Rectangle 7"/>
          <p:cNvSpPr/>
          <p:nvPr/>
        </p:nvSpPr>
        <p:spPr>
          <a:xfrm>
            <a:off x="1447800" y="2681287"/>
            <a:ext cx="6553200" cy="2462213"/>
          </a:xfrm>
          <a:prstGeom prst="rect">
            <a:avLst/>
          </a:prstGeom>
        </p:spPr>
        <p:txBody>
          <a:bodyPr wrap="square">
            <a:spAutoFit/>
          </a:bodyPr>
          <a:lstStyle/>
          <a:p>
            <a:r>
              <a:rPr lang="en-US" u="sng" dirty="0">
                <a:solidFill>
                  <a:schemeClr val="bg1"/>
                </a:solidFill>
              </a:rPr>
              <a:t>Example:  </a:t>
            </a:r>
          </a:p>
          <a:p>
            <a:endParaRPr lang="en-US" u="sng" dirty="0">
              <a:solidFill>
                <a:schemeClr val="bg1"/>
              </a:solidFill>
            </a:endParaRPr>
          </a:p>
          <a:p>
            <a:r>
              <a:rPr lang="en-US" dirty="0">
                <a:solidFill>
                  <a:schemeClr val="bg1"/>
                </a:solidFill>
              </a:rPr>
              <a:t>class Outer </a:t>
            </a:r>
          </a:p>
          <a:p>
            <a:r>
              <a:rPr lang="en-US" dirty="0">
                <a:solidFill>
                  <a:schemeClr val="bg1"/>
                </a:solidFill>
              </a:rPr>
              <a:t>{  </a:t>
            </a:r>
          </a:p>
          <a:p>
            <a:r>
              <a:rPr lang="en-US" dirty="0">
                <a:solidFill>
                  <a:schemeClr val="bg1"/>
                </a:solidFill>
              </a:rPr>
              <a:t>          class Inner  </a:t>
            </a:r>
          </a:p>
          <a:p>
            <a:r>
              <a:rPr lang="en-US" dirty="0">
                <a:solidFill>
                  <a:schemeClr val="bg1"/>
                </a:solidFill>
              </a:rPr>
              <a:t>          {  </a:t>
            </a:r>
          </a:p>
          <a:p>
            <a:r>
              <a:rPr lang="en-US" dirty="0">
                <a:solidFill>
                  <a:schemeClr val="bg1"/>
                </a:solidFill>
              </a:rPr>
              <a:t>          }  </a:t>
            </a:r>
          </a:p>
          <a:p>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r>
              <a:rPr lang="en-US" dirty="0">
                <a:solidFill>
                  <a:schemeClr val="bg1"/>
                </a:solidFill>
              </a:rPr>
              <a:t>         {        </a:t>
            </a:r>
            <a:r>
              <a:rPr lang="en-US" dirty="0" err="1">
                <a:solidFill>
                  <a:schemeClr val="bg1"/>
                </a:solidFill>
              </a:rPr>
              <a:t>System.out.println</a:t>
            </a:r>
            <a:r>
              <a:rPr lang="en-US" dirty="0">
                <a:solidFill>
                  <a:schemeClr val="bg1"/>
                </a:solidFill>
              </a:rPr>
              <a:t>("outer class main method");  </a:t>
            </a:r>
          </a:p>
          <a:p>
            <a:r>
              <a:rPr lang="en-US" dirty="0">
                <a:solidFill>
                  <a:schemeClr val="bg1"/>
                </a:solidFill>
              </a:rPr>
              <a:t>          } </a:t>
            </a:r>
          </a:p>
          <a:p>
            <a:r>
              <a:rPr lang="en-US" dirty="0">
                <a:solidFill>
                  <a:schemeClr val="bg1"/>
                </a:solidFill>
              </a:rPr>
              <a:t> }</a:t>
            </a:r>
          </a:p>
        </p:txBody>
      </p:sp>
      <p:sp>
        <p:nvSpPr>
          <p:cNvPr id="9" name="Rectangle 8"/>
          <p:cNvSpPr/>
          <p:nvPr/>
        </p:nvSpPr>
        <p:spPr>
          <a:xfrm>
            <a:off x="7467600" y="4476750"/>
            <a:ext cx="412292" cy="584775"/>
          </a:xfrm>
          <a:prstGeom prst="rect">
            <a:avLst/>
          </a:prstGeom>
        </p:spPr>
        <p:txBody>
          <a:bodyPr wrap="none">
            <a:spAutoFit/>
          </a:bodyPr>
          <a:lstStyle/>
          <a:p>
            <a:r>
              <a:rPr lang="en-US" sz="3200" dirty="0">
                <a:solidFill>
                  <a:schemeClr val="bg1"/>
                </a:solidFill>
              </a:rP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2"/>
        <p:cNvGrpSpPr/>
        <p:nvPr/>
      </p:nvGrpSpPr>
      <p:grpSpPr>
        <a:xfrm>
          <a:off x="0" y="0"/>
          <a:ext cx="0" cy="0"/>
          <a:chOff x="0" y="0"/>
          <a:chExt cx="0" cy="0"/>
        </a:xfrm>
      </p:grpSpPr>
      <p:sp>
        <p:nvSpPr>
          <p:cNvPr id="9" name="Rectangle 8"/>
          <p:cNvSpPr/>
          <p:nvPr/>
        </p:nvSpPr>
        <p:spPr>
          <a:xfrm>
            <a:off x="990600" y="0"/>
            <a:ext cx="7924800" cy="2031325"/>
          </a:xfrm>
          <a:prstGeom prst="rect">
            <a:avLst/>
          </a:prstGeom>
        </p:spPr>
        <p:txBody>
          <a:bodyPr wrap="square">
            <a:spAutoFit/>
          </a:bodyPr>
          <a:lstStyle/>
          <a:p>
            <a:r>
              <a:rPr lang="en-US" dirty="0"/>
              <a:t>Output: </a:t>
            </a:r>
          </a:p>
          <a:p>
            <a:r>
              <a:rPr lang="en-US" dirty="0"/>
              <a:t> </a:t>
            </a:r>
          </a:p>
          <a:p>
            <a:r>
              <a:rPr lang="en-US" dirty="0"/>
              <a:t> </a:t>
            </a:r>
          </a:p>
          <a:p>
            <a:r>
              <a:rPr lang="en-US" dirty="0"/>
              <a:t> </a:t>
            </a:r>
          </a:p>
          <a:p>
            <a:r>
              <a:rPr lang="en-US" dirty="0"/>
              <a:t> </a:t>
            </a:r>
          </a:p>
          <a:p>
            <a:r>
              <a:rPr lang="en-US" dirty="0"/>
              <a:t> Inside inner class we can't declare static members. Hence it is not possible to declare main() method and we can't invoke inner class directly from the command prompt. </a:t>
            </a:r>
          </a:p>
          <a:p>
            <a:r>
              <a:rPr lang="en-US" dirty="0"/>
              <a:t> </a:t>
            </a:r>
          </a:p>
          <a:p>
            <a:r>
              <a:rPr lang="en-US" dirty="0"/>
              <a:t> </a:t>
            </a:r>
          </a:p>
        </p:txBody>
      </p:sp>
      <p:sp>
        <p:nvSpPr>
          <p:cNvPr id="10" name="Rectangle 9"/>
          <p:cNvSpPr/>
          <p:nvPr/>
        </p:nvSpPr>
        <p:spPr>
          <a:xfrm>
            <a:off x="1066800" y="1657350"/>
            <a:ext cx="1140056" cy="523220"/>
          </a:xfrm>
          <a:prstGeom prst="rect">
            <a:avLst/>
          </a:prstGeom>
        </p:spPr>
        <p:txBody>
          <a:bodyPr wrap="none">
            <a:spAutoFit/>
          </a:bodyPr>
          <a:lstStyle/>
          <a:p>
            <a:r>
              <a:rPr lang="en-US" u="sng" dirty="0">
                <a:solidFill>
                  <a:schemeClr val="accent3">
                    <a:lumMod val="60000"/>
                    <a:lumOff val="40000"/>
                  </a:schemeClr>
                </a:solidFill>
              </a:rPr>
              <a:t>Example:</a:t>
            </a:r>
            <a:r>
              <a:rPr lang="en-US" dirty="0">
                <a:solidFill>
                  <a:schemeClr val="accent3">
                    <a:lumMod val="60000"/>
                    <a:lumOff val="40000"/>
                  </a:schemeClr>
                </a:solidFill>
              </a:rPr>
              <a:t>  </a:t>
            </a:r>
          </a:p>
          <a:p>
            <a:r>
              <a:rPr lang="en-US" dirty="0"/>
              <a:t>class Outer </a:t>
            </a:r>
          </a:p>
        </p:txBody>
      </p:sp>
      <p:sp>
        <p:nvSpPr>
          <p:cNvPr id="11" name="Rectangle 10"/>
          <p:cNvSpPr/>
          <p:nvPr/>
        </p:nvSpPr>
        <p:spPr>
          <a:xfrm>
            <a:off x="1066800" y="2190750"/>
            <a:ext cx="7620000" cy="2677656"/>
          </a:xfrm>
          <a:prstGeom prst="rect">
            <a:avLst/>
          </a:prstGeom>
        </p:spPr>
        <p:txBody>
          <a:bodyPr wrap="square">
            <a:spAutoFit/>
          </a:bodyPr>
          <a:lstStyle/>
          <a:p>
            <a:r>
              <a:rPr lang="en-US" dirty="0"/>
              <a:t>{  </a:t>
            </a:r>
          </a:p>
          <a:p>
            <a:r>
              <a:rPr lang="en-US" dirty="0"/>
              <a:t>          class Inner  </a:t>
            </a:r>
          </a:p>
          <a:p>
            <a:r>
              <a:rPr lang="en-US" dirty="0"/>
              <a:t>         {   public static void main(String[] </a:t>
            </a:r>
            <a:r>
              <a:rPr lang="en-US" dirty="0" err="1"/>
              <a:t>args</a:t>
            </a:r>
            <a:r>
              <a:rPr lang="en-US" dirty="0"/>
              <a:t>)   </a:t>
            </a:r>
          </a:p>
          <a:p>
            <a:r>
              <a:rPr lang="en-US" dirty="0"/>
              <a:t>             {    </a:t>
            </a:r>
          </a:p>
          <a:p>
            <a:r>
              <a:rPr lang="en-US" dirty="0"/>
              <a:t>                      </a:t>
            </a:r>
            <a:r>
              <a:rPr lang="en-US" dirty="0" err="1"/>
              <a:t>System.out.println</a:t>
            </a:r>
            <a:r>
              <a:rPr lang="en-US" dirty="0"/>
              <a:t>("inner class main method");   </a:t>
            </a:r>
          </a:p>
          <a:p>
            <a:r>
              <a:rPr lang="en-US" dirty="0"/>
              <a:t>              }  </a:t>
            </a:r>
          </a:p>
          <a:p>
            <a:r>
              <a:rPr lang="en-US" dirty="0"/>
              <a:t>          } </a:t>
            </a:r>
          </a:p>
          <a:p>
            <a:r>
              <a:rPr lang="en-US" dirty="0"/>
              <a:t>} </a:t>
            </a:r>
          </a:p>
          <a:p>
            <a:r>
              <a:rPr lang="en-US" dirty="0"/>
              <a:t>Output: </a:t>
            </a:r>
          </a:p>
          <a:p>
            <a:endParaRPr lang="en-US" dirty="0"/>
          </a:p>
          <a:p>
            <a:r>
              <a:rPr lang="en-US" dirty="0"/>
              <a:t>E:\scjp&gt;</a:t>
            </a:r>
            <a:r>
              <a:rPr lang="en-US" dirty="0" err="1"/>
              <a:t>javac</a:t>
            </a:r>
            <a:r>
              <a:rPr lang="en-US" dirty="0"/>
              <a:t> Outer.java Outer.java:5: inner classes cannot have static declarations                         public static void main(String[] </a:t>
            </a:r>
            <a:r>
              <a:rPr lang="en-US" dirty="0" err="1"/>
              <a:t>args</a:t>
            </a:r>
            <a:r>
              <a:rPr lang="en-US" dirty="0"/>
              <a:t>)</a:t>
            </a:r>
          </a:p>
        </p:txBody>
      </p:sp>
      <p:sp>
        <p:nvSpPr>
          <p:cNvPr id="12" name="Rectangle 11"/>
          <p:cNvSpPr/>
          <p:nvPr/>
        </p:nvSpPr>
        <p:spPr>
          <a:xfrm>
            <a:off x="8001000" y="4552950"/>
            <a:ext cx="412292" cy="584775"/>
          </a:xfrm>
          <a:prstGeom prst="rect">
            <a:avLst/>
          </a:prstGeom>
        </p:spPr>
        <p:txBody>
          <a:bodyPr wrap="none">
            <a:spAutoFit/>
          </a:bodyPr>
          <a:lstStyle/>
          <a:p>
            <a:r>
              <a:rPr lang="en-US" sz="3200" dirty="0"/>
              <a:t>5</a:t>
            </a: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4132</Words>
  <Application>Microsoft Office PowerPoint</Application>
  <PresentationFormat>On-screen Show (16:9)</PresentationFormat>
  <Paragraphs>775</Paragraphs>
  <Slides>50</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Amatic SC</vt:lpstr>
      <vt:lpstr>Merriweather</vt:lpstr>
      <vt:lpstr>Nathaniel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SREEKANTH S</cp:lastModifiedBy>
  <cp:revision>38</cp:revision>
  <dcterms:modified xsi:type="dcterms:W3CDTF">2024-11-14T06:29:48Z</dcterms:modified>
</cp:coreProperties>
</file>