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3"/>
  </p:notesMasterIdLst>
  <p:sldIdLst>
    <p:sldId id="256" r:id="rId2"/>
    <p:sldId id="257" r:id="rId3"/>
    <p:sldId id="295" r:id="rId4"/>
    <p:sldId id="266" r:id="rId5"/>
    <p:sldId id="258" r:id="rId6"/>
    <p:sldId id="259" r:id="rId7"/>
    <p:sldId id="296" r:id="rId8"/>
    <p:sldId id="260" r:id="rId9"/>
    <p:sldId id="261" r:id="rId10"/>
    <p:sldId id="262" r:id="rId11"/>
    <p:sldId id="263" r:id="rId12"/>
    <p:sldId id="264" r:id="rId13"/>
    <p:sldId id="265" r:id="rId14"/>
    <p:sldId id="297" r:id="rId15"/>
    <p:sldId id="268" r:id="rId16"/>
    <p:sldId id="298" r:id="rId17"/>
    <p:sldId id="299" r:id="rId18"/>
    <p:sldId id="269" r:id="rId19"/>
    <p:sldId id="270" r:id="rId20"/>
    <p:sldId id="271" r:id="rId21"/>
    <p:sldId id="300" r:id="rId22"/>
    <p:sldId id="301" r:id="rId23"/>
    <p:sldId id="302" r:id="rId24"/>
    <p:sldId id="272" r:id="rId25"/>
    <p:sldId id="273" r:id="rId26"/>
    <p:sldId id="274" r:id="rId27"/>
    <p:sldId id="275" r:id="rId28"/>
    <p:sldId id="276" r:id="rId29"/>
    <p:sldId id="277" r:id="rId30"/>
    <p:sldId id="303" r:id="rId31"/>
    <p:sldId id="279" r:id="rId32"/>
    <p:sldId id="280" r:id="rId33"/>
    <p:sldId id="304" r:id="rId34"/>
    <p:sldId id="305" r:id="rId35"/>
    <p:sldId id="306" r:id="rId36"/>
    <p:sldId id="307" r:id="rId37"/>
    <p:sldId id="281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278" r:id="rId54"/>
    <p:sldId id="323" r:id="rId55"/>
    <p:sldId id="324" r:id="rId56"/>
    <p:sldId id="283" r:id="rId57"/>
    <p:sldId id="284" r:id="rId58"/>
    <p:sldId id="285" r:id="rId59"/>
    <p:sldId id="325" r:id="rId60"/>
    <p:sldId id="326" r:id="rId61"/>
    <p:sldId id="327" r:id="rId62"/>
    <p:sldId id="328" r:id="rId63"/>
    <p:sldId id="329" r:id="rId64"/>
    <p:sldId id="288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294" r:id="rId90"/>
    <p:sldId id="354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56" r:id="rId99"/>
    <p:sldId id="364" r:id="rId100"/>
    <p:sldId id="365" r:id="rId101"/>
    <p:sldId id="366" r:id="rId102"/>
    <p:sldId id="367" r:id="rId103"/>
    <p:sldId id="369" r:id="rId104"/>
    <p:sldId id="368" r:id="rId105"/>
    <p:sldId id="290" r:id="rId106"/>
    <p:sldId id="370" r:id="rId107"/>
    <p:sldId id="371" r:id="rId108"/>
    <p:sldId id="373" r:id="rId109"/>
    <p:sldId id="372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4" r:id="rId119"/>
    <p:sldId id="382" r:id="rId120"/>
    <p:sldId id="383" r:id="rId121"/>
    <p:sldId id="293" r:id="rId122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24"/>
      <p:bold r:id="rId125"/>
    </p:embeddedFont>
    <p:embeddedFont>
      <p:font typeface="Algerian" panose="04020705040A02060702" pitchFamily="82" charset="0"/>
      <p:regular r:id="rId126"/>
    </p:embeddedFont>
    <p:embeddedFont>
      <p:font typeface="Amatic SC" panose="00000500000000000000" pitchFamily="2" charset="-79"/>
      <p:regular r:id="rId127"/>
      <p:bold r:id="rId128"/>
    </p:embeddedFont>
    <p:embeddedFont>
      <p:font typeface="Arabic Typesetting" panose="03020402040406030203" pitchFamily="66" charset="-78"/>
      <p:regular r:id="rId129"/>
    </p:embeddedFont>
    <p:embeddedFont>
      <p:font typeface="Bauhaus 93" panose="04030905020B02020C02" pitchFamily="82" charset="0"/>
      <p:regular r:id="rId130"/>
    </p:embeddedFont>
    <p:embeddedFont>
      <p:font typeface="Encode Sans Semi Condensed" panose="020B0604020202020204" charset="0"/>
      <p:regular r:id="rId131"/>
      <p:bold r:id="rId132"/>
    </p:embeddedFont>
    <p:embeddedFont>
      <p:font typeface="Encode Sans Semi Condensed Light" panose="020B0604020202020204" charset="0"/>
      <p:regular r:id="rId133"/>
      <p:bold r:id="rId1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1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1.fntdata"/><Relationship Id="rId129" Type="http://schemas.openxmlformats.org/officeDocument/2006/relationships/font" Target="fonts/font6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7.fntdata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8.fntdata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9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955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02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89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89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>
            <a:spLocks noGrp="1"/>
          </p:cNvSpPr>
          <p:nvPr>
            <p:ph type="body" idx="1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945" name="Google Shape;945;p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123897" y="-3"/>
            <a:ext cx="248884" cy="1079826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6105618" y="-6"/>
            <a:ext cx="314981" cy="715683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3821579" y="-5"/>
            <a:ext cx="248873" cy="666692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4797694" y="-1"/>
            <a:ext cx="285832" cy="116762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2497918" y="-1"/>
            <a:ext cx="291985" cy="626860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6996805" y="1"/>
            <a:ext cx="104448" cy="83537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3185950" y="-4"/>
            <a:ext cx="176687" cy="1310262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2478543" y="103446"/>
            <a:ext cx="96683" cy="110722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4244226" y="715679"/>
            <a:ext cx="110533" cy="116447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6547056" y="29477"/>
            <a:ext cx="131398" cy="150478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5436611" y="1013080"/>
            <a:ext cx="150222" cy="158259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5283010" y="299034"/>
            <a:ext cx="131398" cy="150460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111378" y="797091"/>
            <a:ext cx="110533" cy="116447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7021573" y="1207759"/>
            <a:ext cx="110522" cy="116435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3301930" y="-2"/>
            <a:ext cx="641313" cy="1441454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4207129" y="-1"/>
            <a:ext cx="554672" cy="791533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4962190" y="-7"/>
            <a:ext cx="320336" cy="486565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6573945" y="2"/>
            <a:ext cx="527288" cy="1319623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2510399" y="7"/>
            <a:ext cx="641313" cy="102854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5462591" y="6"/>
            <a:ext cx="641313" cy="1178098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221896" y="1"/>
            <a:ext cx="320336" cy="1232124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fundamentals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9"/>
          <p:cNvSpPr/>
          <p:nvPr/>
        </p:nvSpPr>
        <p:spPr>
          <a:xfrm>
            <a:off x="7025202" y="764164"/>
            <a:ext cx="427595" cy="41551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915400" y="4857750"/>
            <a:ext cx="114002" cy="2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7</a:t>
            </a:r>
            <a:endParaRPr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058" y="342511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Keywords for modifiers</a:t>
            </a:r>
            <a:r>
              <a:rPr lang="en-US" b="1" dirty="0">
                <a:solidFill>
                  <a:srgbClr val="0070C0"/>
                </a:solidFill>
              </a:rPr>
              <a:t>:(11)</a:t>
            </a:r>
          </a:p>
          <a:p>
            <a:r>
              <a:rPr lang="en-US" b="1" dirty="0">
                <a:solidFill>
                  <a:srgbClr val="0070C0"/>
                </a:solidFill>
              </a:rPr>
              <a:t>1) public</a:t>
            </a:r>
          </a:p>
          <a:p>
            <a:r>
              <a:rPr lang="en-US" b="1" dirty="0">
                <a:solidFill>
                  <a:srgbClr val="0070C0"/>
                </a:solidFill>
              </a:rPr>
              <a:t>2) private</a:t>
            </a:r>
          </a:p>
          <a:p>
            <a:r>
              <a:rPr lang="en-US" b="1" dirty="0">
                <a:solidFill>
                  <a:srgbClr val="0070C0"/>
                </a:solidFill>
              </a:rPr>
              <a:t>3) protected</a:t>
            </a:r>
          </a:p>
          <a:p>
            <a:r>
              <a:rPr lang="en-US" b="1" dirty="0">
                <a:solidFill>
                  <a:srgbClr val="0070C0"/>
                </a:solidFill>
              </a:rPr>
              <a:t>4) static</a:t>
            </a:r>
          </a:p>
          <a:p>
            <a:r>
              <a:rPr lang="en-US" b="1" dirty="0">
                <a:solidFill>
                  <a:srgbClr val="0070C0"/>
                </a:solidFill>
              </a:rPr>
              <a:t>5) final</a:t>
            </a:r>
          </a:p>
          <a:p>
            <a:r>
              <a:rPr lang="en-US" b="1" dirty="0">
                <a:solidFill>
                  <a:srgbClr val="0070C0"/>
                </a:solidFill>
              </a:rPr>
              <a:t>6) abstract</a:t>
            </a:r>
          </a:p>
          <a:p>
            <a:r>
              <a:rPr lang="en-US" b="1" dirty="0">
                <a:solidFill>
                  <a:srgbClr val="0070C0"/>
                </a:solidFill>
              </a:rPr>
              <a:t>7) synchronized</a:t>
            </a:r>
          </a:p>
          <a:p>
            <a:r>
              <a:rPr lang="en-US" b="1" dirty="0">
                <a:solidFill>
                  <a:srgbClr val="0070C0"/>
                </a:solidFill>
              </a:rPr>
              <a:t>8) native</a:t>
            </a:r>
          </a:p>
          <a:p>
            <a:r>
              <a:rPr lang="en-US" b="1" dirty="0">
                <a:solidFill>
                  <a:srgbClr val="0070C0"/>
                </a:solidFill>
              </a:rPr>
              <a:t>9) </a:t>
            </a:r>
            <a:r>
              <a:rPr lang="en-US" b="1" dirty="0" err="1">
                <a:solidFill>
                  <a:srgbClr val="0070C0"/>
                </a:solidFill>
              </a:rPr>
              <a:t>strictfp</a:t>
            </a:r>
            <a:r>
              <a:rPr lang="en-US" b="1" dirty="0">
                <a:solidFill>
                  <a:srgbClr val="0070C0"/>
                </a:solidFill>
              </a:rPr>
              <a:t>(1.2 version)</a:t>
            </a:r>
          </a:p>
          <a:p>
            <a:r>
              <a:rPr lang="en-US" b="1" dirty="0">
                <a:solidFill>
                  <a:srgbClr val="0070C0"/>
                </a:solidFill>
              </a:rPr>
              <a:t>10) transient</a:t>
            </a:r>
          </a:p>
          <a:p>
            <a:r>
              <a:rPr lang="en-US" b="1" dirty="0">
                <a:solidFill>
                  <a:srgbClr val="0070C0"/>
                </a:solidFill>
              </a:rPr>
              <a:t>11) Volatile</a:t>
            </a:r>
          </a:p>
          <a:p>
            <a:r>
              <a:rPr lang="en-US" b="1" dirty="0">
                <a:solidFill>
                  <a:srgbClr val="FFC000"/>
                </a:solidFill>
              </a:rPr>
              <a:t>Keywords for exception handling:(6)</a:t>
            </a:r>
          </a:p>
          <a:p>
            <a:r>
              <a:rPr lang="en-US" b="1" dirty="0">
                <a:solidFill>
                  <a:srgbClr val="0070C0"/>
                </a:solidFill>
              </a:rPr>
              <a:t>1) try</a:t>
            </a:r>
          </a:p>
          <a:p>
            <a:r>
              <a:rPr lang="en-US" b="1" dirty="0">
                <a:solidFill>
                  <a:srgbClr val="0070C0"/>
                </a:solidFill>
              </a:rPr>
              <a:t>2) catch</a:t>
            </a:r>
          </a:p>
          <a:p>
            <a:r>
              <a:rPr lang="en-US" b="1" dirty="0">
                <a:solidFill>
                  <a:srgbClr val="0070C0"/>
                </a:solidFill>
              </a:rPr>
              <a:t>3) finally</a:t>
            </a:r>
          </a:p>
          <a:p>
            <a:r>
              <a:rPr lang="en-US" b="1" dirty="0">
                <a:solidFill>
                  <a:srgbClr val="0070C0"/>
                </a:solidFill>
              </a:rPr>
              <a:t>4) throw</a:t>
            </a:r>
          </a:p>
          <a:p>
            <a:r>
              <a:rPr lang="en-US" b="1" dirty="0">
                <a:solidFill>
                  <a:srgbClr val="0070C0"/>
                </a:solidFill>
              </a:rPr>
              <a:t>5) throws</a:t>
            </a:r>
          </a:p>
          <a:p>
            <a:r>
              <a:rPr lang="en-US" b="1" dirty="0">
                <a:solidFill>
                  <a:srgbClr val="0070C0"/>
                </a:solidFill>
              </a:rPr>
              <a:t>6) assert(1.4 version)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80088"/>
            <a:ext cx="53417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Class related keywords:(6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1) class</a:t>
            </a:r>
          </a:p>
          <a:p>
            <a:r>
              <a:rPr lang="en-US" b="1" dirty="0">
                <a:solidFill>
                  <a:srgbClr val="0070C0"/>
                </a:solidFill>
              </a:rPr>
              <a:t>2) package</a:t>
            </a:r>
          </a:p>
          <a:p>
            <a:r>
              <a:rPr lang="en-US" b="1" dirty="0">
                <a:solidFill>
                  <a:srgbClr val="0070C0"/>
                </a:solidFill>
              </a:rPr>
              <a:t>3) import</a:t>
            </a:r>
          </a:p>
          <a:p>
            <a:r>
              <a:rPr lang="en-US" b="1" dirty="0">
                <a:solidFill>
                  <a:srgbClr val="0070C0"/>
                </a:solidFill>
              </a:rPr>
              <a:t>4) extends</a:t>
            </a:r>
          </a:p>
          <a:p>
            <a:r>
              <a:rPr lang="en-US" b="1" dirty="0">
                <a:solidFill>
                  <a:srgbClr val="0070C0"/>
                </a:solidFill>
              </a:rPr>
              <a:t>5) implements</a:t>
            </a:r>
          </a:p>
          <a:p>
            <a:r>
              <a:rPr lang="en-US" b="1" dirty="0">
                <a:solidFill>
                  <a:srgbClr val="0070C0"/>
                </a:solidFill>
              </a:rPr>
              <a:t>6) interface</a:t>
            </a:r>
          </a:p>
          <a:p>
            <a:r>
              <a:rPr lang="en-US" b="1" dirty="0">
                <a:solidFill>
                  <a:srgbClr val="0070C0"/>
                </a:solidFill>
              </a:rPr>
              <a:t>Object related keywords:(4)</a:t>
            </a:r>
          </a:p>
          <a:p>
            <a:r>
              <a:rPr lang="en-US" b="1" dirty="0">
                <a:solidFill>
                  <a:srgbClr val="0070C0"/>
                </a:solidFill>
              </a:rPr>
              <a:t>1) new</a:t>
            </a:r>
          </a:p>
          <a:p>
            <a:r>
              <a:rPr lang="en-US" b="1" dirty="0">
                <a:solidFill>
                  <a:srgbClr val="0070C0"/>
                </a:solidFill>
              </a:rPr>
              <a:t>2) </a:t>
            </a:r>
            <a:r>
              <a:rPr lang="en-US" b="1" dirty="0" err="1">
                <a:solidFill>
                  <a:srgbClr val="0070C0"/>
                </a:solidFill>
              </a:rPr>
              <a:t>instanceof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3) super</a:t>
            </a:r>
          </a:p>
          <a:p>
            <a:r>
              <a:rPr lang="en-US" b="1" dirty="0">
                <a:solidFill>
                  <a:srgbClr val="0070C0"/>
                </a:solidFill>
              </a:rPr>
              <a:t>4) this</a:t>
            </a:r>
          </a:p>
          <a:p>
            <a:r>
              <a:rPr lang="en-US" b="1" dirty="0">
                <a:solidFill>
                  <a:srgbClr val="FFC000"/>
                </a:solidFill>
              </a:rPr>
              <a:t>Void return type keyword:</a:t>
            </a:r>
          </a:p>
          <a:p>
            <a:r>
              <a:rPr lang="en-US" b="1" dirty="0">
                <a:solidFill>
                  <a:srgbClr val="0070C0"/>
                </a:solidFill>
              </a:rPr>
              <a:t>If a method won't return anything compulsory that method should be declared with the</a:t>
            </a:r>
          </a:p>
          <a:p>
            <a:r>
              <a:rPr lang="en-US" b="1" dirty="0">
                <a:solidFill>
                  <a:srgbClr val="0070C0"/>
                </a:solidFill>
              </a:rPr>
              <a:t>void return type in java but it is optional in C++.</a:t>
            </a:r>
          </a:p>
          <a:p>
            <a:r>
              <a:rPr lang="en-US" b="1" dirty="0">
                <a:solidFill>
                  <a:srgbClr val="0070C0"/>
                </a:solidFill>
              </a:rPr>
              <a:t>1) void</a:t>
            </a:r>
          </a:p>
          <a:p>
            <a:r>
              <a:rPr lang="en-US" b="1" dirty="0">
                <a:solidFill>
                  <a:srgbClr val="FFC000"/>
                </a:solidFill>
              </a:rPr>
              <a:t>Unused keywords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goto</a:t>
            </a:r>
            <a:r>
              <a:rPr lang="en-US" b="1" dirty="0">
                <a:solidFill>
                  <a:srgbClr val="0070C0"/>
                </a:solidFill>
              </a:rPr>
              <a:t>: Create several problems in old languages and hence it is banned in java.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Const</a:t>
            </a:r>
            <a:r>
              <a:rPr lang="en-US" b="1" dirty="0">
                <a:solidFill>
                  <a:srgbClr val="0070C0"/>
                </a:solidFill>
              </a:rPr>
              <a:t>: Use final instead of this.</a:t>
            </a:r>
          </a:p>
          <a:p>
            <a:r>
              <a:rPr lang="en-US" b="1" dirty="0">
                <a:solidFill>
                  <a:srgbClr val="0070C0"/>
                </a:solidFill>
              </a:rPr>
              <a:t>By mistake if we are using these keywords in our program we will get compile time</a:t>
            </a:r>
          </a:p>
          <a:p>
            <a:r>
              <a:rPr lang="en-US" b="1" dirty="0">
                <a:solidFill>
                  <a:srgbClr val="0070C0"/>
                </a:solidFill>
              </a:rPr>
              <a:t>error.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50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6206"/>
            <a:ext cx="662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Case 2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From 1.7 version onwards to start program execution compulsory main method should</a:t>
            </a:r>
          </a:p>
          <a:p>
            <a:r>
              <a:rPr lang="en-US" b="1" dirty="0">
                <a:solidFill>
                  <a:schemeClr val="bg1"/>
                </a:solidFill>
              </a:rPr>
              <a:t>be required, hence even though the class contains static block if main method not</a:t>
            </a:r>
          </a:p>
          <a:p>
            <a:r>
              <a:rPr lang="en-US" b="1" dirty="0">
                <a:solidFill>
                  <a:schemeClr val="bg1"/>
                </a:solidFill>
              </a:rPr>
              <a:t>available then won't be executed</a:t>
            </a:r>
          </a:p>
          <a:p>
            <a:r>
              <a:rPr lang="en-US" b="1" dirty="0">
                <a:solidFill>
                  <a:schemeClr val="bg1"/>
                </a:solidFill>
              </a:rPr>
              <a:t>class Test {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("static block");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95275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1.6 version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Test.java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output :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block</a:t>
            </a:r>
          </a:p>
          <a:p>
            <a:r>
              <a:rPr lang="en-US" b="1" dirty="0">
                <a:solidFill>
                  <a:schemeClr val="bg1"/>
                </a:solidFill>
              </a:rPr>
              <a:t>RE: </a:t>
            </a:r>
            <a:r>
              <a:rPr lang="en-US" b="1" dirty="0" err="1">
                <a:solidFill>
                  <a:schemeClr val="bg1"/>
                </a:solidFill>
              </a:rPr>
              <a:t>NoSuchMethodError:main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188595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1.7 version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Test.java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Error: main method not found in class Test, please define the main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50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333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Case 3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 {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("static block");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System.exit</a:t>
            </a:r>
            <a:r>
              <a:rPr lang="en-US" b="1" dirty="0">
                <a:solidFill>
                  <a:schemeClr val="bg1"/>
                </a:solidFill>
              </a:rPr>
              <a:t>(0);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1.6 version :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Test.java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output :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10515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1.7 version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Test.java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Error: main method not found in class Test, please define the main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Case 4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 {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("static block");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 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("main method");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1.6 version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Test.java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2325" y="28931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: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block</a:t>
            </a:r>
          </a:p>
          <a:p>
            <a:r>
              <a:rPr lang="en-US" b="1" dirty="0">
                <a:solidFill>
                  <a:schemeClr val="bg1"/>
                </a:solidFill>
              </a:rPr>
              <a:t>main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2624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1.7 version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Test.java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output :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block</a:t>
            </a:r>
          </a:p>
          <a:p>
            <a:r>
              <a:rPr lang="en-US" b="1" dirty="0">
                <a:solidFill>
                  <a:schemeClr val="bg1"/>
                </a:solidFill>
              </a:rPr>
              <a:t>main method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51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1"/>
          <a:stretch/>
        </p:blipFill>
        <p:spPr bwMode="auto">
          <a:xfrm>
            <a:off x="228600" y="514350"/>
            <a:ext cx="4495801" cy="29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6" r="9491"/>
          <a:stretch/>
        </p:blipFill>
        <p:spPr bwMode="auto">
          <a:xfrm>
            <a:off x="4981576" y="514350"/>
            <a:ext cx="41528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7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5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676400" y="2266950"/>
            <a:ext cx="51667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Agency FB" pitchFamily="34" charset="0"/>
              </a:rPr>
              <a:t>Command line arguments:</a:t>
            </a:r>
            <a:endParaRPr lang="en-US" sz="44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888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52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85750"/>
            <a:ext cx="3238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arguments which are passing from command prompt are called command line</a:t>
            </a:r>
          </a:p>
          <a:p>
            <a:r>
              <a:rPr lang="en-US" b="1" dirty="0">
                <a:solidFill>
                  <a:schemeClr val="bg1"/>
                </a:solidFill>
              </a:rPr>
              <a:t>arguments.</a:t>
            </a:r>
          </a:p>
          <a:p>
            <a:r>
              <a:rPr lang="en-US" b="1" dirty="0">
                <a:solidFill>
                  <a:schemeClr val="bg1"/>
                </a:solidFill>
              </a:rPr>
              <a:t>The main objective of command line arguments are we can customize the behavior of</a:t>
            </a:r>
          </a:p>
          <a:p>
            <a:r>
              <a:rPr lang="en-US" b="1" dirty="0">
                <a:solidFill>
                  <a:schemeClr val="bg1"/>
                </a:solidFill>
              </a:rPr>
              <a:t>the main() method.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952750"/>
            <a:ext cx="33337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86200" y="28575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1: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for(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i=0;i&lt;=</a:t>
            </a:r>
            <a:r>
              <a:rPr lang="en-US" b="1" dirty="0" err="1">
                <a:solidFill>
                  <a:schemeClr val="bg1"/>
                </a:solidFill>
              </a:rPr>
              <a:t>args.length;i</a:t>
            </a:r>
            <a:r>
              <a:rPr lang="en-US" b="1" dirty="0">
                <a:solidFill>
                  <a:schemeClr val="bg1"/>
                </a:solidFill>
              </a:rPr>
              <a:t>++)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[i]);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 x y z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ArrayIndexOutOfBoundsException</a:t>
            </a:r>
            <a:r>
              <a:rPr lang="en-US" b="1" dirty="0">
                <a:solidFill>
                  <a:schemeClr val="bg1"/>
                </a:solidFill>
              </a:rPr>
              <a:t>: 3</a:t>
            </a:r>
          </a:p>
          <a:p>
            <a:r>
              <a:rPr lang="en-US" b="1" dirty="0">
                <a:solidFill>
                  <a:schemeClr val="bg1"/>
                </a:solidFill>
              </a:rPr>
              <a:t>Replace i&lt;=</a:t>
            </a:r>
            <a:r>
              <a:rPr lang="en-US" b="1" dirty="0" err="1">
                <a:solidFill>
                  <a:schemeClr val="bg1"/>
                </a:solidFill>
              </a:rPr>
              <a:t>args.length</a:t>
            </a:r>
            <a:r>
              <a:rPr lang="en-US" b="1" dirty="0">
                <a:solidFill>
                  <a:schemeClr val="bg1"/>
                </a:solidFill>
              </a:rPr>
              <a:t> with i&lt;</a:t>
            </a:r>
            <a:r>
              <a:rPr lang="en-US" b="1" dirty="0" err="1">
                <a:solidFill>
                  <a:schemeClr val="bg1"/>
                </a:solidFill>
              </a:rPr>
              <a:t>args.length</a:t>
            </a:r>
            <a:r>
              <a:rPr lang="en-US" b="1" dirty="0">
                <a:solidFill>
                  <a:schemeClr val="bg1"/>
                </a:solidFill>
              </a:rPr>
              <a:t> then it will run successfully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52</a:t>
            </a:r>
            <a:endParaRPr sz="9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76350"/>
            <a:ext cx="3200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 2 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class Test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public static void main(String[]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String[] argh={"X","Y","Z"};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=argh;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for(String s :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(s);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5905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Output: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java Test A B C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Y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Z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java Test A B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Y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Z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java Test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Y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Z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53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7150"/>
            <a:ext cx="563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Within the main() method command line arguments are available in the form of String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hence "+" operator acts as string concatenation but not arithmetic addition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23711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 3 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class Test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public static void main(String[]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[0]+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[1]);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Output: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E:\SCJP&gt;javac Test.java</a:t>
            </a:r>
          </a:p>
          <a:p>
            <a:r>
              <a:rPr lang="it-IT" b="1" dirty="0">
                <a:solidFill>
                  <a:schemeClr val="accent3">
                    <a:lumMod val="50000"/>
                  </a:schemeClr>
                </a:solidFill>
              </a:rPr>
              <a:t>E:\SCJP&gt;java Test 10 20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1020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53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85750"/>
            <a:ext cx="5791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Space is the separator between 2 command line arguments and if our command line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argument itself contains space then we should enclose with in double quotes.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 4 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class Test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public static void main(String[]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[0]);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Output: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E:\SCJP&gt;javac Test.java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E:\SCJP&gt;java Test "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Sai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Charan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"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Sai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Charan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019837"/>
            <a:ext cx="64347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Java coding standards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251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</a:t>
            </a:r>
            <a:r>
              <a:rPr lang="en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3335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Whenever we are writing java code , It is highly recommended to follow coding</a:t>
            </a:r>
          </a:p>
          <a:p>
            <a:r>
              <a:rPr lang="en-US" b="1" dirty="0">
                <a:solidFill>
                  <a:srgbClr val="00B0F0"/>
                </a:solidFill>
              </a:rPr>
              <a:t>standards , which improves the readability and understandability of the code.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Whenever we are writing any component(i.e., class or method or variable) the</a:t>
            </a:r>
          </a:p>
          <a:p>
            <a:r>
              <a:rPr lang="en-US" b="1" dirty="0">
                <a:solidFill>
                  <a:srgbClr val="00B0F0"/>
                </a:solidFill>
              </a:rPr>
              <a:t>name of the component should reflect the purpose or functionality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9232"/>
            <a:ext cx="6248400" cy="252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9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0"/>
          <p:cNvSpPr txBox="1">
            <a:spLocks noGrp="1"/>
          </p:cNvSpPr>
          <p:nvPr>
            <p:ph type="body" idx="1"/>
          </p:nvPr>
        </p:nvSpPr>
        <p:spPr>
          <a:xfrm>
            <a:off x="228600" y="133350"/>
            <a:ext cx="3118800" cy="49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Reserved literals</a:t>
            </a:r>
            <a:r>
              <a:rPr lang="en-US" sz="1400" b="1" dirty="0"/>
              <a:t>: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1) true values for </a:t>
            </a:r>
            <a:r>
              <a:rPr lang="en-US" sz="1400" b="1" dirty="0" err="1">
                <a:solidFill>
                  <a:srgbClr val="00B0F0"/>
                </a:solidFill>
              </a:rPr>
              <a:t>boolean</a:t>
            </a:r>
            <a:r>
              <a:rPr lang="en-US" sz="1400" b="1" dirty="0">
                <a:solidFill>
                  <a:srgbClr val="00B0F0"/>
                </a:solidFill>
              </a:rPr>
              <a:t> data type.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2) false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3) null----------------- default value for object reference.</a:t>
            </a:r>
          </a:p>
          <a:p>
            <a:r>
              <a:rPr lang="en-US" sz="1400" b="1" dirty="0" err="1">
                <a:solidFill>
                  <a:srgbClr val="FFC000"/>
                </a:solidFill>
              </a:rPr>
              <a:t>Enum</a:t>
            </a:r>
            <a:r>
              <a:rPr lang="en-US" sz="1400" b="1" dirty="0">
                <a:solidFill>
                  <a:srgbClr val="FFC000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This keyword introduced in 1.5v to define a group of named constants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Example:</a:t>
            </a:r>
          </a:p>
          <a:p>
            <a:r>
              <a:rPr lang="en-US" sz="1400" b="1" dirty="0" err="1">
                <a:solidFill>
                  <a:srgbClr val="00B0F0"/>
                </a:solidFill>
              </a:rPr>
              <a:t>enum</a:t>
            </a:r>
            <a:r>
              <a:rPr lang="en-US" sz="1400" b="1" dirty="0">
                <a:solidFill>
                  <a:srgbClr val="00B0F0"/>
                </a:solidFill>
              </a:rPr>
              <a:t> Beer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{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KF, RC, KO, FO;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}</a:t>
            </a:r>
            <a:r>
              <a:rPr lang="en" sz="1400" dirty="0">
                <a:solidFill>
                  <a:srgbClr val="00B0F0"/>
                </a:solidFill>
              </a:rPr>
              <a:t>.</a:t>
            </a:r>
          </a:p>
          <a:p>
            <a:endParaRPr sz="1400" dirty="0"/>
          </a:p>
        </p:txBody>
      </p:sp>
      <p:sp>
        <p:nvSpPr>
          <p:cNvPr id="1626" name="Google Shape;1626;p20"/>
          <p:cNvSpPr txBox="1">
            <a:spLocks noGrp="1"/>
          </p:cNvSpPr>
          <p:nvPr>
            <p:ph type="body" idx="2"/>
          </p:nvPr>
        </p:nvSpPr>
        <p:spPr>
          <a:xfrm>
            <a:off x="3505200" y="0"/>
            <a:ext cx="3581400" cy="42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Conclusions :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1. All reserved words in java contain only lowercase alphabet symbols.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2. New keywords in java are: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3. </a:t>
            </a:r>
            <a:r>
              <a:rPr lang="en-US" sz="1400" b="1" dirty="0" err="1">
                <a:solidFill>
                  <a:srgbClr val="00B0F0"/>
                </a:solidFill>
              </a:rPr>
              <a:t>strictfp</a:t>
            </a:r>
            <a:r>
              <a:rPr lang="en-US" sz="1400" b="1" dirty="0">
                <a:solidFill>
                  <a:srgbClr val="00B0F0"/>
                </a:solidFill>
              </a:rPr>
              <a:t>-----------1.2v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4. assert-------------1.4v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5. </a:t>
            </a:r>
            <a:r>
              <a:rPr lang="en-US" sz="1400" b="1" dirty="0" err="1">
                <a:solidFill>
                  <a:srgbClr val="00B0F0"/>
                </a:solidFill>
              </a:rPr>
              <a:t>enum</a:t>
            </a:r>
            <a:r>
              <a:rPr lang="en-US" sz="1400" b="1" dirty="0">
                <a:solidFill>
                  <a:srgbClr val="00B0F0"/>
                </a:solidFill>
              </a:rPr>
              <a:t>--------------1.5v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6. In java we have only new keyword but not delete because destruction of useless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objects is the responsibility of Garbage Collection.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7. </a:t>
            </a:r>
            <a:r>
              <a:rPr lang="en-US" sz="1400" b="1" dirty="0" err="1">
                <a:solidFill>
                  <a:srgbClr val="00B0F0"/>
                </a:solidFill>
              </a:rPr>
              <a:t>instanceof</a:t>
            </a:r>
            <a:r>
              <a:rPr lang="en-US" sz="1400" b="1" dirty="0">
                <a:solidFill>
                  <a:srgbClr val="00B0F0"/>
                </a:solidFill>
              </a:rPr>
              <a:t> but not </a:t>
            </a:r>
            <a:r>
              <a:rPr lang="en-US" sz="1400" b="1" dirty="0" err="1">
                <a:solidFill>
                  <a:srgbClr val="00B0F0"/>
                </a:solidFill>
              </a:rPr>
              <a:t>instanceOf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b="1" dirty="0">
                <a:solidFill>
                  <a:srgbClr val="00B0F0"/>
                </a:solidFill>
              </a:rPr>
              <a:t>8. </a:t>
            </a:r>
            <a:r>
              <a:rPr lang="en-US" sz="1400" b="1" dirty="0" err="1">
                <a:solidFill>
                  <a:srgbClr val="00B0F0"/>
                </a:solidFill>
              </a:rPr>
              <a:t>strictfp</a:t>
            </a:r>
            <a:r>
              <a:rPr lang="en-US" sz="1400" b="1" dirty="0">
                <a:solidFill>
                  <a:srgbClr val="00B0F0"/>
                </a:solidFill>
              </a:rPr>
              <a:t> but not </a:t>
            </a:r>
            <a:r>
              <a:rPr lang="en-US" sz="1400" b="1" dirty="0" err="1">
                <a:solidFill>
                  <a:srgbClr val="00B0F0"/>
                </a:solidFill>
              </a:rPr>
              <a:t>strictFp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b="1" dirty="0">
                <a:solidFill>
                  <a:srgbClr val="00B0F0"/>
                </a:solidFill>
              </a:rPr>
              <a:t>9. </a:t>
            </a:r>
            <a:r>
              <a:rPr lang="en-US" sz="1400" b="1" dirty="0" err="1">
                <a:solidFill>
                  <a:srgbClr val="00B0F0"/>
                </a:solidFill>
              </a:rPr>
              <a:t>const</a:t>
            </a:r>
            <a:r>
              <a:rPr lang="en-US" sz="1400" b="1" dirty="0">
                <a:solidFill>
                  <a:srgbClr val="00B0F0"/>
                </a:solidFill>
              </a:rPr>
              <a:t> but not Constant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10. </a:t>
            </a:r>
            <a:r>
              <a:rPr lang="en-US" sz="1400" b="1" dirty="0" err="1">
                <a:solidFill>
                  <a:srgbClr val="00B0F0"/>
                </a:solidFill>
              </a:rPr>
              <a:t>syncronized</a:t>
            </a:r>
            <a:r>
              <a:rPr lang="en-US" sz="1400" b="1" dirty="0">
                <a:solidFill>
                  <a:srgbClr val="00B0F0"/>
                </a:solidFill>
              </a:rPr>
              <a:t> but not </a:t>
            </a:r>
            <a:r>
              <a:rPr lang="en-US" sz="1400" b="1" dirty="0" err="1">
                <a:solidFill>
                  <a:srgbClr val="00B0F0"/>
                </a:solidFill>
              </a:rPr>
              <a:t>syncronize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b="1" dirty="0">
                <a:solidFill>
                  <a:srgbClr val="00B0F0"/>
                </a:solidFill>
              </a:rPr>
              <a:t>11. extends but not extend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12. implements but not implement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13. import but not imports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14. </a:t>
            </a:r>
            <a:r>
              <a:rPr lang="en-US" sz="1400" b="1" dirty="0" err="1">
                <a:solidFill>
                  <a:srgbClr val="00B0F0"/>
                </a:solidFill>
              </a:rPr>
              <a:t>int</a:t>
            </a:r>
            <a:r>
              <a:rPr lang="en-US" sz="1400" b="1" dirty="0">
                <a:solidFill>
                  <a:srgbClr val="00B0F0"/>
                </a:solidFill>
              </a:rPr>
              <a:t> but not </a:t>
            </a:r>
            <a:r>
              <a:rPr lang="en-US" sz="1400" b="1" dirty="0" err="1">
                <a:solidFill>
                  <a:srgbClr val="00B0F0"/>
                </a:solidFill>
              </a:rPr>
              <a:t>Int</a:t>
            </a:r>
            <a:r>
              <a:rPr lang="en" dirty="0">
                <a:solidFill>
                  <a:srgbClr val="00B0F0"/>
                </a:solidFill>
              </a:rPr>
              <a:t>.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839199" y="4781550"/>
            <a:ext cx="190203" cy="28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8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54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619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Coding standards for classes: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Usually class names are nouns.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Should starts with uppercase letter and if it contains multiple words every inner</a:t>
            </a:r>
          </a:p>
          <a:p>
            <a:r>
              <a:rPr lang="en-US" b="1" dirty="0">
                <a:solidFill>
                  <a:srgbClr val="00B0F0"/>
                </a:solidFill>
              </a:rPr>
              <a:t>word should starts with upper case letter.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0225"/>
            <a:ext cx="63912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25717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Coding standards for interfaces: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Usually interface names are adjectives.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Should starts with upper case letter and if it contains multiple words every inner</a:t>
            </a:r>
          </a:p>
          <a:p>
            <a:r>
              <a:rPr lang="en-US" b="1" dirty="0">
                <a:solidFill>
                  <a:srgbClr val="00B0F0"/>
                </a:solidFill>
              </a:rPr>
              <a:t>word should starts with upper case letter.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55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3350"/>
            <a:ext cx="672010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1. </a:t>
            </a:r>
            <a:r>
              <a:rPr lang="en-US" b="1" dirty="0" err="1">
                <a:solidFill>
                  <a:srgbClr val="00B0F0"/>
                </a:solidFill>
              </a:rPr>
              <a:t>Serializable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2. Runnable</a:t>
            </a:r>
          </a:p>
          <a:p>
            <a:r>
              <a:rPr lang="en-US" b="1" dirty="0">
                <a:solidFill>
                  <a:srgbClr val="00B0F0"/>
                </a:solidFill>
              </a:rPr>
              <a:t>3. </a:t>
            </a:r>
            <a:r>
              <a:rPr lang="en-US" b="1" dirty="0" err="1">
                <a:solidFill>
                  <a:srgbClr val="00B0F0"/>
                </a:solidFill>
              </a:rPr>
              <a:t>Cloneable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these are adjectives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Coding standards for methods: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Usually method names are either verbs or verb-noun combination.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Should starts with lowercase character and if it contains multiple words </a:t>
            </a:r>
            <a:r>
              <a:rPr lang="en-US" b="1" dirty="0" err="1">
                <a:solidFill>
                  <a:srgbClr val="00B0F0"/>
                </a:solidFill>
              </a:rPr>
              <a:t>ev</a:t>
            </a:r>
            <a:endParaRPr lang="en" dirty="0">
              <a:solidFill>
                <a:srgbClr val="00B0F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29" y="3181350"/>
            <a:ext cx="64198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55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71148"/>
            <a:ext cx="7315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Coding standards for variables: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 </a:t>
            </a:r>
            <a:r>
              <a:rPr lang="en-US" b="1" dirty="0">
                <a:solidFill>
                  <a:srgbClr val="00B050"/>
                </a:solidFill>
              </a:rPr>
              <a:t>Usually variable names are nouns.</a:t>
            </a:r>
          </a:p>
          <a:p>
            <a:r>
              <a:rPr lang="en-US" dirty="0">
                <a:solidFill>
                  <a:srgbClr val="00B050"/>
                </a:solidFill>
              </a:rPr>
              <a:t> </a:t>
            </a:r>
            <a:r>
              <a:rPr lang="en-US" b="1" dirty="0">
                <a:solidFill>
                  <a:srgbClr val="00B050"/>
                </a:solidFill>
              </a:rPr>
              <a:t>Should starts with lowercase alphabet symbol and if it contains multiple words</a:t>
            </a:r>
          </a:p>
          <a:p>
            <a:r>
              <a:rPr lang="en-US" b="1" dirty="0">
                <a:solidFill>
                  <a:srgbClr val="00B050"/>
                </a:solidFill>
              </a:rPr>
              <a:t>every inner word should starts with upper case character.(camel case</a:t>
            </a:r>
          </a:p>
          <a:p>
            <a:r>
              <a:rPr lang="en-US" b="1" dirty="0">
                <a:solidFill>
                  <a:srgbClr val="00B050"/>
                </a:solidFill>
              </a:rPr>
              <a:t>convention)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Example: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length</a:t>
            </a:r>
          </a:p>
          <a:p>
            <a:r>
              <a:rPr lang="en-US" b="1" dirty="0">
                <a:solidFill>
                  <a:srgbClr val="00B050"/>
                </a:solidFill>
              </a:rPr>
              <a:t>name</a:t>
            </a:r>
          </a:p>
          <a:p>
            <a:r>
              <a:rPr lang="en-US" b="1" dirty="0">
                <a:solidFill>
                  <a:srgbClr val="00B050"/>
                </a:solidFill>
              </a:rPr>
              <a:t>salary nouns</a:t>
            </a:r>
          </a:p>
          <a:p>
            <a:r>
              <a:rPr lang="en-US" b="1" dirty="0">
                <a:solidFill>
                  <a:srgbClr val="00B050"/>
                </a:solidFill>
              </a:rPr>
              <a:t>age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mobileNumber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Coding standards for constants: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 </a:t>
            </a:r>
            <a:r>
              <a:rPr lang="en-US" b="1" dirty="0">
                <a:solidFill>
                  <a:srgbClr val="00B050"/>
                </a:solidFill>
              </a:rPr>
              <a:t>Usually constants are nouns.</a:t>
            </a:r>
          </a:p>
          <a:p>
            <a:r>
              <a:rPr lang="en-US" dirty="0">
                <a:solidFill>
                  <a:srgbClr val="00B050"/>
                </a:solidFill>
              </a:rPr>
              <a:t> </a:t>
            </a:r>
            <a:r>
              <a:rPr lang="en-US" b="1" dirty="0">
                <a:solidFill>
                  <a:srgbClr val="00B050"/>
                </a:solidFill>
              </a:rPr>
              <a:t>Should contain only uppercase characters and if it contains multiple words then</a:t>
            </a:r>
          </a:p>
          <a:p>
            <a:r>
              <a:rPr lang="en-US" b="1" dirty="0">
                <a:solidFill>
                  <a:srgbClr val="00B050"/>
                </a:solidFill>
              </a:rPr>
              <a:t>these words are separated with underscore symbol.</a:t>
            </a:r>
          </a:p>
          <a:p>
            <a:r>
              <a:rPr lang="en-US" dirty="0">
                <a:solidFill>
                  <a:srgbClr val="00B050"/>
                </a:solidFill>
              </a:rPr>
              <a:t> </a:t>
            </a:r>
            <a:r>
              <a:rPr lang="en-US" b="1" dirty="0">
                <a:solidFill>
                  <a:srgbClr val="00B050"/>
                </a:solidFill>
              </a:rPr>
              <a:t>Usually we can declare constants by using public static final modifiers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2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56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3815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MAX_VALUE</a:t>
            </a:r>
          </a:p>
          <a:p>
            <a:r>
              <a:rPr lang="en-US" b="1" dirty="0">
                <a:solidFill>
                  <a:srgbClr val="00B050"/>
                </a:solidFill>
              </a:rPr>
              <a:t>MIN_VALUE nouns</a:t>
            </a:r>
          </a:p>
          <a:p>
            <a:r>
              <a:rPr lang="en-US" b="1" dirty="0">
                <a:solidFill>
                  <a:srgbClr val="00B050"/>
                </a:solidFill>
              </a:rPr>
              <a:t>NORM_PRIORITY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Java bean coding standards:</a:t>
            </a:r>
          </a:p>
          <a:p>
            <a:r>
              <a:rPr lang="en-US" b="1" dirty="0">
                <a:solidFill>
                  <a:srgbClr val="00B050"/>
                </a:solidFill>
              </a:rPr>
              <a:t>A java bean is a simple java class with private properties and public getter and setter</a:t>
            </a:r>
          </a:p>
          <a:p>
            <a:r>
              <a:rPr lang="en-US" b="1" dirty="0">
                <a:solidFill>
                  <a:srgbClr val="00B050"/>
                </a:solidFill>
              </a:rPr>
              <a:t>methods.</a:t>
            </a:r>
          </a:p>
          <a:p>
            <a:r>
              <a:rPr lang="en-US" b="1" dirty="0">
                <a:solidFill>
                  <a:srgbClr val="00B050"/>
                </a:solidFill>
              </a:rPr>
              <a:t>Example: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71750"/>
            <a:ext cx="4572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5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56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143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 for setter method: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1. Method name should be prefixed with set.</a:t>
            </a:r>
          </a:p>
          <a:p>
            <a:r>
              <a:rPr lang="en-US" b="1" dirty="0">
                <a:solidFill>
                  <a:srgbClr val="00B050"/>
                </a:solidFill>
              </a:rPr>
              <a:t>2. It should be public.</a:t>
            </a:r>
          </a:p>
          <a:p>
            <a:r>
              <a:rPr lang="en-US" b="1" dirty="0">
                <a:solidFill>
                  <a:srgbClr val="00B050"/>
                </a:solidFill>
              </a:rPr>
              <a:t>3. Return type should be void.</a:t>
            </a:r>
          </a:p>
          <a:p>
            <a:r>
              <a:rPr lang="en-US" b="1" dirty="0">
                <a:solidFill>
                  <a:srgbClr val="00B050"/>
                </a:solidFill>
              </a:rPr>
              <a:t>4. Compulsory it should take some argument.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Syntax for getter method: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1. The method name should be prefixed with get.</a:t>
            </a:r>
          </a:p>
          <a:p>
            <a:r>
              <a:rPr lang="en-US" b="1" dirty="0">
                <a:solidFill>
                  <a:srgbClr val="00B050"/>
                </a:solidFill>
              </a:rPr>
              <a:t>2. It should be public.</a:t>
            </a:r>
          </a:p>
          <a:p>
            <a:r>
              <a:rPr lang="en-US" b="1" dirty="0">
                <a:solidFill>
                  <a:srgbClr val="00B050"/>
                </a:solidFill>
              </a:rPr>
              <a:t>3. Return type should not be void.</a:t>
            </a:r>
          </a:p>
          <a:p>
            <a:r>
              <a:rPr lang="en-US" b="1" dirty="0">
                <a:solidFill>
                  <a:srgbClr val="00B050"/>
                </a:solidFill>
              </a:rPr>
              <a:t>4. It is always no argument method.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128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57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581150"/>
            <a:ext cx="5686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143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Note: For the </a:t>
            </a:r>
            <a:r>
              <a:rPr lang="en-US" b="1" dirty="0" err="1">
                <a:solidFill>
                  <a:srgbClr val="00B050"/>
                </a:solidFill>
              </a:rPr>
              <a:t>boolean</a:t>
            </a:r>
            <a:r>
              <a:rPr lang="en-US" b="1" dirty="0">
                <a:solidFill>
                  <a:srgbClr val="00B050"/>
                </a:solidFill>
              </a:rPr>
              <a:t> properties the getter method can be prefixed with either get or is.</a:t>
            </a:r>
          </a:p>
          <a:p>
            <a:r>
              <a:rPr lang="en-US" b="1" dirty="0">
                <a:solidFill>
                  <a:srgbClr val="00B050"/>
                </a:solidFill>
              </a:rPr>
              <a:t>But recommended to use is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1" y="2019837"/>
            <a:ext cx="57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lgerian" pitchFamily="82" charset="0"/>
              </a:rPr>
              <a:t>Coding standards for listeners:</a:t>
            </a:r>
            <a:endParaRPr lang="en-US" sz="4000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913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200150"/>
            <a:ext cx="5867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 register a listener: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Method name should be prefixed with add.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1. public void </a:t>
            </a:r>
            <a:r>
              <a:rPr lang="en-US" b="1" dirty="0" err="1">
                <a:solidFill>
                  <a:srgbClr val="0070C0"/>
                </a:solidFill>
              </a:rPr>
              <a:t>addMyActionListener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MyActionListener</a:t>
            </a:r>
            <a:r>
              <a:rPr lang="en-US" b="1" dirty="0">
                <a:solidFill>
                  <a:srgbClr val="0070C0"/>
                </a:solidFill>
              </a:rPr>
              <a:t> l) (valid)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2. public void </a:t>
            </a:r>
            <a:r>
              <a:rPr lang="en-US" b="1" dirty="0" err="1">
                <a:solidFill>
                  <a:srgbClr val="0070C0"/>
                </a:solidFill>
              </a:rPr>
              <a:t>registerMyActionListener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MyActionListener</a:t>
            </a:r>
            <a:r>
              <a:rPr lang="en-US" b="1" dirty="0">
                <a:solidFill>
                  <a:srgbClr val="0070C0"/>
                </a:solidFill>
              </a:rPr>
              <a:t> l) 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3. public void </a:t>
            </a:r>
            <a:r>
              <a:rPr lang="en-US" b="1" dirty="0" err="1">
                <a:solidFill>
                  <a:srgbClr val="0070C0"/>
                </a:solidFill>
              </a:rPr>
              <a:t>addMyActionListener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ActionListener</a:t>
            </a:r>
            <a:r>
              <a:rPr lang="en-US" b="1" dirty="0">
                <a:solidFill>
                  <a:srgbClr val="0070C0"/>
                </a:solidFill>
              </a:rPr>
              <a:t> l) 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To unregister a listener:</a:t>
            </a:r>
          </a:p>
          <a:p>
            <a:r>
              <a:rPr lang="en-US" b="1" dirty="0">
                <a:solidFill>
                  <a:srgbClr val="0070C0"/>
                </a:solidFill>
              </a:rPr>
              <a:t>The method name should be prefixed with remove.</a:t>
            </a:r>
          </a:p>
          <a:p>
            <a:r>
              <a:rPr lang="en-US" b="1" dirty="0">
                <a:solidFill>
                  <a:srgbClr val="0070C0"/>
                </a:solidFill>
              </a:rPr>
              <a:t>1. public void </a:t>
            </a:r>
            <a:r>
              <a:rPr lang="en-US" b="1" dirty="0" err="1">
                <a:solidFill>
                  <a:srgbClr val="0070C0"/>
                </a:solidFill>
              </a:rPr>
              <a:t>removeMyActionListener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MyActionListener</a:t>
            </a:r>
            <a:r>
              <a:rPr lang="en-US" b="1" dirty="0">
                <a:solidFill>
                  <a:srgbClr val="0070C0"/>
                </a:solidFill>
              </a:rPr>
              <a:t> l) (valid)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2. </a:t>
            </a:r>
            <a:r>
              <a:rPr lang="en-US" b="1" dirty="0" err="1">
                <a:solidFill>
                  <a:srgbClr val="0070C0"/>
                </a:solidFill>
              </a:rPr>
              <a:t>publc</a:t>
            </a:r>
            <a:r>
              <a:rPr lang="en-US" b="1" dirty="0">
                <a:solidFill>
                  <a:srgbClr val="0070C0"/>
                </a:solidFill>
              </a:rPr>
              <a:t> void </a:t>
            </a:r>
            <a:r>
              <a:rPr lang="en-US" b="1" dirty="0" err="1">
                <a:solidFill>
                  <a:srgbClr val="0070C0"/>
                </a:solidFill>
              </a:rPr>
              <a:t>unregisterMyActionListener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MyActionListener</a:t>
            </a:r>
            <a:r>
              <a:rPr lang="en-US" b="1" dirty="0">
                <a:solidFill>
                  <a:srgbClr val="0070C0"/>
                </a:solidFill>
              </a:rPr>
              <a:t> l) 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3. public void </a:t>
            </a:r>
            <a:r>
              <a:rPr lang="en-US" b="1" dirty="0" err="1">
                <a:solidFill>
                  <a:srgbClr val="0070C0"/>
                </a:solidFill>
              </a:rPr>
              <a:t>removeMyActionListener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ActionListener</a:t>
            </a:r>
            <a:r>
              <a:rPr lang="en-US" b="1" dirty="0">
                <a:solidFill>
                  <a:srgbClr val="0070C0"/>
                </a:solidFill>
              </a:rPr>
              <a:t> l) 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4. public void </a:t>
            </a:r>
            <a:r>
              <a:rPr lang="en-US" b="1" dirty="0" err="1">
                <a:solidFill>
                  <a:srgbClr val="0070C0"/>
                </a:solidFill>
              </a:rPr>
              <a:t>deleteMyActionListener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MyActionListener</a:t>
            </a:r>
            <a:r>
              <a:rPr lang="en-US" b="1" dirty="0">
                <a:solidFill>
                  <a:srgbClr val="0070C0"/>
                </a:solidFill>
              </a:rPr>
              <a:t> l) (invalid)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814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1" y="2019837"/>
            <a:ext cx="57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Algerian" pitchFamily="82" charset="0"/>
              </a:rPr>
              <a:t>Various Memory areas present inside JVM</a:t>
            </a:r>
            <a:endParaRPr lang="en-US" sz="40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43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58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3950"/>
            <a:ext cx="6324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21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1"/>
          <p:cNvSpPr txBox="1">
            <a:spLocks noGrp="1"/>
          </p:cNvSpPr>
          <p:nvPr>
            <p:ph type="body" idx="1"/>
          </p:nvPr>
        </p:nvSpPr>
        <p:spPr>
          <a:xfrm>
            <a:off x="152400" y="57150"/>
            <a:ext cx="36576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Which of the following list contains only java reserved words ?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1. final, finally, finalize (invalid) //here finalize is a method in Object class.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2. throw, throws, thrown(invalid) //thrown is not available in java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3. break, continue, return, exit(invalid) //exit is not reserved keyword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4. </a:t>
            </a:r>
            <a:r>
              <a:rPr lang="en-US" sz="1400" b="1" dirty="0" err="1">
                <a:solidFill>
                  <a:srgbClr val="00B0F0"/>
                </a:solidFill>
              </a:rPr>
              <a:t>goto</a:t>
            </a:r>
            <a:r>
              <a:rPr lang="en-US" sz="1400" b="1" dirty="0">
                <a:solidFill>
                  <a:srgbClr val="00B0F0"/>
                </a:solidFill>
              </a:rPr>
              <a:t>, constant(invalid) //here constant is not reserved keyword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5. byte, short, Integer, long(invalid) //here Integer is a wrapper class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6. extends, implements, imports(invalid) //imports keyword is not available in java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7. finalize, synchronized(invalid) //finalize is a method in Object class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8. </a:t>
            </a:r>
            <a:r>
              <a:rPr lang="en-US" sz="1400" b="1" dirty="0" err="1">
                <a:solidFill>
                  <a:srgbClr val="00B0F0"/>
                </a:solidFill>
              </a:rPr>
              <a:t>instanceof</a:t>
            </a:r>
            <a:r>
              <a:rPr lang="en-US" sz="1400" b="1" dirty="0">
                <a:solidFill>
                  <a:srgbClr val="00B0F0"/>
                </a:solidFill>
              </a:rPr>
              <a:t>, </a:t>
            </a:r>
            <a:r>
              <a:rPr lang="en-US" sz="1400" b="1" dirty="0" err="1">
                <a:solidFill>
                  <a:srgbClr val="00B0F0"/>
                </a:solidFill>
              </a:rPr>
              <a:t>sizeOf</a:t>
            </a:r>
            <a:r>
              <a:rPr lang="en-US" sz="1400" b="1" dirty="0">
                <a:solidFill>
                  <a:srgbClr val="00B0F0"/>
                </a:solidFill>
              </a:rPr>
              <a:t>(invalid) //</a:t>
            </a:r>
            <a:r>
              <a:rPr lang="en-US" sz="1400" b="1" dirty="0" err="1">
                <a:solidFill>
                  <a:srgbClr val="00B0F0"/>
                </a:solidFill>
              </a:rPr>
              <a:t>sizeOf</a:t>
            </a:r>
            <a:r>
              <a:rPr lang="en-US" sz="1400" b="1" dirty="0">
                <a:solidFill>
                  <a:srgbClr val="00B0F0"/>
                </a:solidFill>
              </a:rPr>
              <a:t> is not reserved keyword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9. new, delete(invalid) //delete is not a keyword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10. None of the above(valid)</a:t>
            </a:r>
            <a:endParaRPr sz="1400" dirty="0">
              <a:solidFill>
                <a:srgbClr val="00B0F0"/>
              </a:solidFill>
            </a:endParaRPr>
          </a:p>
        </p:txBody>
      </p:sp>
      <p:sp>
        <p:nvSpPr>
          <p:cNvPr id="1635" name="Google Shape;1635;p21"/>
          <p:cNvSpPr txBox="1">
            <a:spLocks noGrp="1"/>
          </p:cNvSpPr>
          <p:nvPr>
            <p:ph type="body" idx="3"/>
          </p:nvPr>
        </p:nvSpPr>
        <p:spPr>
          <a:xfrm>
            <a:off x="4114800" y="285750"/>
            <a:ext cx="3429000" cy="44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Which of the following are valid java keywords?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1. public(valid)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2. static(valid)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3. void(valid)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4. main(invalid)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5. String(invalid)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6. </a:t>
            </a:r>
            <a:r>
              <a:rPr lang="en-US" sz="1400" b="1" dirty="0" err="1">
                <a:solidFill>
                  <a:srgbClr val="00B0F0"/>
                </a:solidFill>
              </a:rPr>
              <a:t>args</a:t>
            </a:r>
            <a:r>
              <a:rPr lang="en-US" sz="1400" b="1" dirty="0">
                <a:solidFill>
                  <a:srgbClr val="00B0F0"/>
                </a:solidFill>
              </a:rPr>
              <a:t>(invalid)</a:t>
            </a:r>
            <a:endParaRPr sz="1400" dirty="0">
              <a:solidFill>
                <a:srgbClr val="00B0F0"/>
              </a:solidFill>
            </a:endParaRPr>
          </a:p>
        </p:txBody>
      </p:sp>
      <p:sp>
        <p:nvSpPr>
          <p:cNvPr id="1636" name="Google Shape;1636;p2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</a:rPr>
              <a:t>8</a:t>
            </a:r>
            <a:endParaRPr sz="11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58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51435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1. Class level binary </a:t>
            </a:r>
            <a:r>
              <a:rPr lang="en-US" b="1">
                <a:solidFill>
                  <a:srgbClr val="0070C0"/>
                </a:solidFill>
              </a:rPr>
              <a:t>data including </a:t>
            </a:r>
            <a:r>
              <a:rPr lang="en-US" b="1" dirty="0">
                <a:solidFill>
                  <a:srgbClr val="0070C0"/>
                </a:solidFill>
              </a:rPr>
              <a:t>static variables will be stored in method area.</a:t>
            </a:r>
          </a:p>
          <a:p>
            <a:r>
              <a:rPr lang="en-US" b="1" dirty="0">
                <a:solidFill>
                  <a:srgbClr val="0070C0"/>
                </a:solidFill>
              </a:rPr>
              <a:t>2. Objects and corresponding instance variables will be stored in Heap area.</a:t>
            </a:r>
          </a:p>
          <a:p>
            <a:r>
              <a:rPr lang="en-US" b="1" dirty="0">
                <a:solidFill>
                  <a:srgbClr val="0070C0"/>
                </a:solidFill>
              </a:rPr>
              <a:t>3. For every method the JVM will create a Runtime stack all method calls</a:t>
            </a:r>
          </a:p>
          <a:p>
            <a:r>
              <a:rPr lang="en-US" b="1" dirty="0">
                <a:solidFill>
                  <a:srgbClr val="0070C0"/>
                </a:solidFill>
              </a:rPr>
              <a:t>performed by that Thread and corresponding local variables will be stored in</a:t>
            </a:r>
          </a:p>
          <a:p>
            <a:r>
              <a:rPr lang="en-US" b="1" dirty="0">
                <a:solidFill>
                  <a:srgbClr val="0070C0"/>
                </a:solidFill>
              </a:rPr>
              <a:t>that stack.</a:t>
            </a:r>
          </a:p>
          <a:p>
            <a:r>
              <a:rPr lang="en-US" b="1" dirty="0">
                <a:solidFill>
                  <a:srgbClr val="0070C0"/>
                </a:solidFill>
              </a:rPr>
              <a:t>Every entry in stack is called Stack Frame or Action Record.</a:t>
            </a:r>
          </a:p>
          <a:p>
            <a:r>
              <a:rPr lang="en-US" b="1" dirty="0">
                <a:solidFill>
                  <a:srgbClr val="0070C0"/>
                </a:solidFill>
              </a:rPr>
              <a:t>4. The instruction which has to execute next will be stored in the corresponding PC</a:t>
            </a:r>
          </a:p>
          <a:p>
            <a:r>
              <a:rPr lang="en-US" b="1" dirty="0">
                <a:solidFill>
                  <a:srgbClr val="0070C0"/>
                </a:solidFill>
              </a:rPr>
              <a:t>Registers.</a:t>
            </a:r>
          </a:p>
          <a:p>
            <a:r>
              <a:rPr lang="en-US" b="1" dirty="0">
                <a:solidFill>
                  <a:srgbClr val="0070C0"/>
                </a:solidFill>
              </a:rPr>
              <a:t>5. Native method invocations will be stored in native method stacks.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3541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50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highlight>
                <a:schemeClr val="dk1"/>
              </a:highlight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89" name="Google Shape;2689;p5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602" name="Picture 2" descr="C:\Users\DELL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"/>
            <a:ext cx="6619875" cy="51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2"/>
          <p:cNvSpPr txBox="1">
            <a:spLocks noGrp="1"/>
          </p:cNvSpPr>
          <p:nvPr>
            <p:ph type="title" idx="4294967295"/>
          </p:nvPr>
        </p:nvSpPr>
        <p:spPr>
          <a:xfrm>
            <a:off x="3200400" y="1809750"/>
            <a:ext cx="3558374" cy="98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9600" dirty="0"/>
              <a:t>Data types</a:t>
            </a:r>
            <a:endParaRPr sz="9600" dirty="0"/>
          </a:p>
        </p:txBody>
      </p:sp>
      <p:sp>
        <p:nvSpPr>
          <p:cNvPr id="1643" name="Google Shape;1643;p2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644" name="Google Shape;1644;p22"/>
          <p:cNvPicPr preferRelativeResize="0"/>
          <p:nvPr/>
        </p:nvPicPr>
        <p:blipFill rotWithShape="1">
          <a:blip r:embed="rId3">
            <a:alphaModFix/>
          </a:blip>
          <a:srcRect l="5962" t="12189" b="13027"/>
          <a:stretch/>
        </p:blipFill>
        <p:spPr>
          <a:xfrm>
            <a:off x="-398024" y="866250"/>
            <a:ext cx="3411000" cy="3411000"/>
          </a:xfrm>
          <a:prstGeom prst="chord">
            <a:avLst>
              <a:gd name="adj1" fmla="val 13174523"/>
              <a:gd name="adj2" fmla="val 8428124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09550"/>
            <a:ext cx="4191000" cy="386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Every variable has a type, every expression has a type and all types are strictly define</a:t>
            </a:r>
          </a:p>
          <a:p>
            <a:r>
              <a:rPr lang="en-US" b="1" dirty="0">
                <a:solidFill>
                  <a:srgbClr val="00B0F0"/>
                </a:solidFill>
              </a:rPr>
              <a:t>more over every assignment should be checked by the compiler by the type</a:t>
            </a:r>
          </a:p>
          <a:p>
            <a:r>
              <a:rPr lang="en-US" b="1" dirty="0">
                <a:solidFill>
                  <a:srgbClr val="00B0F0"/>
                </a:solidFill>
              </a:rPr>
              <a:t>compatibility hence java language is considered as strongly typed programming</a:t>
            </a:r>
          </a:p>
          <a:p>
            <a:r>
              <a:rPr lang="en-US" b="1" dirty="0">
                <a:solidFill>
                  <a:srgbClr val="00B0F0"/>
                </a:solidFill>
              </a:rPr>
              <a:t>language.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Java is pure object oriented programming or not?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Java is not considered as pure object oriented programming language because several</a:t>
            </a:r>
          </a:p>
          <a:p>
            <a:r>
              <a:rPr lang="en-US" b="1" dirty="0">
                <a:solidFill>
                  <a:srgbClr val="00B0F0"/>
                </a:solidFill>
              </a:rPr>
              <a:t>oops features (like multiple inheritance, operator overloading) are not supported by</a:t>
            </a:r>
          </a:p>
          <a:p>
            <a:r>
              <a:rPr lang="en-US" b="1" dirty="0">
                <a:solidFill>
                  <a:srgbClr val="00B0F0"/>
                </a:solidFill>
              </a:rPr>
              <a:t>java moreover we are depending on primitive data types which are non objects.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3350"/>
            <a:ext cx="502919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39200" y="483572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16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2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09600" y="13335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Except Boolean and char all remaining data types are considered as signed data types</a:t>
            </a:r>
          </a:p>
          <a:p>
            <a:r>
              <a:rPr lang="en-US" b="1" dirty="0">
                <a:solidFill>
                  <a:srgbClr val="00B0F0"/>
                </a:solidFill>
              </a:rPr>
              <a:t>because we can represent both "+</a:t>
            </a:r>
            <a:r>
              <a:rPr lang="en-US" b="1" dirty="0" err="1">
                <a:solidFill>
                  <a:srgbClr val="00B0F0"/>
                </a:solidFill>
              </a:rPr>
              <a:t>ve</a:t>
            </a:r>
            <a:r>
              <a:rPr lang="en-US" b="1" dirty="0">
                <a:solidFill>
                  <a:srgbClr val="00B0F0"/>
                </a:solidFill>
              </a:rPr>
              <a:t>" and"-</a:t>
            </a:r>
            <a:r>
              <a:rPr lang="en-US" b="1" dirty="0" err="1">
                <a:solidFill>
                  <a:srgbClr val="00B0F0"/>
                </a:solidFill>
              </a:rPr>
              <a:t>ve</a:t>
            </a:r>
            <a:r>
              <a:rPr lang="en-US" b="1" dirty="0">
                <a:solidFill>
                  <a:srgbClr val="00B0F0"/>
                </a:solidFill>
              </a:rPr>
              <a:t>" numbers.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Integral data types :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Byte: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Size: 1byte (8bits)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Maxvalue</a:t>
            </a:r>
            <a:r>
              <a:rPr lang="en-US" b="1" dirty="0">
                <a:solidFill>
                  <a:srgbClr val="00B0F0"/>
                </a:solidFill>
              </a:rPr>
              <a:t>: +127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Minvalue</a:t>
            </a:r>
            <a:r>
              <a:rPr lang="en-US" b="1" dirty="0">
                <a:solidFill>
                  <a:srgbClr val="00B0F0"/>
                </a:solidFill>
              </a:rPr>
              <a:t>:-128</a:t>
            </a:r>
          </a:p>
          <a:p>
            <a:r>
              <a:rPr lang="en-US" b="1" dirty="0">
                <a:solidFill>
                  <a:srgbClr val="00B0F0"/>
                </a:solidFill>
              </a:rPr>
              <a:t>Range:-128to 127[-27 to 27-1]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8950"/>
            <a:ext cx="4767263" cy="185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09600" y="438150"/>
            <a:ext cx="6553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The most significant bit acts as sign bit. "0" means "+</a:t>
            </a:r>
            <a:r>
              <a:rPr lang="en-US" b="1" dirty="0" err="1">
                <a:solidFill>
                  <a:srgbClr val="00B0F0"/>
                </a:solidFill>
              </a:rPr>
              <a:t>ve</a:t>
            </a:r>
            <a:r>
              <a:rPr lang="en-US" b="1" dirty="0">
                <a:solidFill>
                  <a:srgbClr val="00B0F0"/>
                </a:solidFill>
              </a:rPr>
              <a:t>" number and "1"</a:t>
            </a:r>
          </a:p>
          <a:p>
            <a:r>
              <a:rPr lang="en-US" b="1" dirty="0">
                <a:solidFill>
                  <a:srgbClr val="00B0F0"/>
                </a:solidFill>
              </a:rPr>
              <a:t>means "–</a:t>
            </a:r>
            <a:r>
              <a:rPr lang="en-US" b="1" dirty="0" err="1">
                <a:solidFill>
                  <a:srgbClr val="00B0F0"/>
                </a:solidFill>
              </a:rPr>
              <a:t>ve</a:t>
            </a:r>
            <a:r>
              <a:rPr lang="en-US" b="1" dirty="0">
                <a:solidFill>
                  <a:srgbClr val="00B0F0"/>
                </a:solidFill>
              </a:rPr>
              <a:t>" number.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"+</a:t>
            </a:r>
            <a:r>
              <a:rPr lang="en-US" b="1" dirty="0" err="1">
                <a:solidFill>
                  <a:srgbClr val="00B0F0"/>
                </a:solidFill>
              </a:rPr>
              <a:t>ve</a:t>
            </a:r>
            <a:r>
              <a:rPr lang="en-US" b="1" dirty="0">
                <a:solidFill>
                  <a:srgbClr val="00B0F0"/>
                </a:solidFill>
              </a:rPr>
              <a:t>" numbers will be represented directly in the memory whereas "–</a:t>
            </a:r>
            <a:r>
              <a:rPr lang="en-US" b="1" dirty="0" err="1">
                <a:solidFill>
                  <a:srgbClr val="00B0F0"/>
                </a:solidFill>
              </a:rPr>
              <a:t>ve</a:t>
            </a:r>
            <a:r>
              <a:rPr lang="en-US" b="1" dirty="0">
                <a:solidFill>
                  <a:srgbClr val="00B0F0"/>
                </a:solidFill>
              </a:rPr>
              <a:t>"</a:t>
            </a:r>
          </a:p>
          <a:p>
            <a:r>
              <a:rPr lang="en-US" b="1" dirty="0">
                <a:solidFill>
                  <a:srgbClr val="00B0F0"/>
                </a:solidFill>
              </a:rPr>
              <a:t>numbers will be represented in 2's complement form.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r>
              <a:rPr lang="en-US" b="1" dirty="0">
                <a:solidFill>
                  <a:srgbClr val="00B0F0"/>
                </a:solidFill>
              </a:rPr>
              <a:t>byte b=10;</a:t>
            </a:r>
          </a:p>
          <a:p>
            <a:r>
              <a:rPr lang="en-US" b="1" dirty="0">
                <a:solidFill>
                  <a:srgbClr val="00B0F0"/>
                </a:solidFill>
              </a:rPr>
              <a:t>byte b2=130;//</a:t>
            </a:r>
            <a:r>
              <a:rPr lang="en-US" b="1" dirty="0" err="1">
                <a:solidFill>
                  <a:srgbClr val="00B0F0"/>
                </a:solidFill>
              </a:rPr>
              <a:t>C.E:possible</a:t>
            </a:r>
            <a:r>
              <a:rPr lang="en-US" b="1" dirty="0">
                <a:solidFill>
                  <a:srgbClr val="00B0F0"/>
                </a:solidFill>
              </a:rPr>
              <a:t> loss of precision</a:t>
            </a:r>
          </a:p>
          <a:p>
            <a:r>
              <a:rPr lang="en-US" b="1" dirty="0">
                <a:solidFill>
                  <a:srgbClr val="00B0F0"/>
                </a:solidFill>
              </a:rPr>
              <a:t>found :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required : byte</a:t>
            </a:r>
          </a:p>
          <a:p>
            <a:r>
              <a:rPr lang="en-US" b="1" dirty="0">
                <a:solidFill>
                  <a:srgbClr val="00B0F0"/>
                </a:solidFill>
              </a:rPr>
              <a:t>byte b=10.5;//</a:t>
            </a:r>
            <a:r>
              <a:rPr lang="en-US" b="1" dirty="0" err="1">
                <a:solidFill>
                  <a:srgbClr val="00B0F0"/>
                </a:solidFill>
              </a:rPr>
              <a:t>C.E:possible</a:t>
            </a:r>
            <a:r>
              <a:rPr lang="en-US" b="1" dirty="0">
                <a:solidFill>
                  <a:srgbClr val="00B0F0"/>
                </a:solidFill>
              </a:rPr>
              <a:t> loss of precision</a:t>
            </a:r>
          </a:p>
          <a:p>
            <a:r>
              <a:rPr lang="en-US" b="1" dirty="0">
                <a:solidFill>
                  <a:srgbClr val="00B0F0"/>
                </a:solidFill>
              </a:rPr>
              <a:t>byte b=true;//</a:t>
            </a:r>
            <a:r>
              <a:rPr lang="en-US" b="1" dirty="0" err="1">
                <a:solidFill>
                  <a:srgbClr val="00B0F0"/>
                </a:solidFill>
              </a:rPr>
              <a:t>C.E:incompatible</a:t>
            </a:r>
            <a:r>
              <a:rPr lang="en-US" b="1" dirty="0">
                <a:solidFill>
                  <a:srgbClr val="00B0F0"/>
                </a:solidFill>
              </a:rPr>
              <a:t> types</a:t>
            </a:r>
          </a:p>
          <a:p>
            <a:r>
              <a:rPr lang="en-US" b="1" dirty="0">
                <a:solidFill>
                  <a:srgbClr val="00B0F0"/>
                </a:solidFill>
              </a:rPr>
              <a:t>byte b="</a:t>
            </a:r>
            <a:r>
              <a:rPr lang="en-US" b="1" dirty="0" err="1">
                <a:solidFill>
                  <a:srgbClr val="00B0F0"/>
                </a:solidFill>
              </a:rPr>
              <a:t>ashok</a:t>
            </a:r>
            <a:r>
              <a:rPr lang="en-US" b="1" dirty="0">
                <a:solidFill>
                  <a:srgbClr val="00B0F0"/>
                </a:solidFill>
              </a:rPr>
              <a:t>";//</a:t>
            </a:r>
            <a:r>
              <a:rPr lang="en-US" b="1" dirty="0" err="1">
                <a:solidFill>
                  <a:srgbClr val="00B0F0"/>
                </a:solidFill>
              </a:rPr>
              <a:t>C.E:incompatible</a:t>
            </a:r>
            <a:r>
              <a:rPr lang="en-US" b="1" dirty="0">
                <a:solidFill>
                  <a:srgbClr val="00B0F0"/>
                </a:solidFill>
              </a:rPr>
              <a:t> types</a:t>
            </a:r>
          </a:p>
          <a:p>
            <a:r>
              <a:rPr lang="en-US" b="1" dirty="0">
                <a:solidFill>
                  <a:srgbClr val="00B0F0"/>
                </a:solidFill>
              </a:rPr>
              <a:t>found : </a:t>
            </a:r>
            <a:r>
              <a:rPr lang="en-US" b="1" dirty="0" err="1">
                <a:solidFill>
                  <a:srgbClr val="00B0F0"/>
                </a:solidFill>
              </a:rPr>
              <a:t>java.lang.String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required : byte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byte data type is best suitable if we are handling data in terms of streams either from</a:t>
            </a:r>
          </a:p>
          <a:p>
            <a:r>
              <a:rPr lang="en-US" b="1" dirty="0">
                <a:solidFill>
                  <a:srgbClr val="00B0F0"/>
                </a:solidFill>
              </a:rPr>
              <a:t>the file or from the network.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0"/>
            <a:ext cx="7620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Short: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The most rarely used data type in java is short.</a:t>
            </a:r>
          </a:p>
          <a:p>
            <a:r>
              <a:rPr lang="en-US" b="1" dirty="0">
                <a:solidFill>
                  <a:srgbClr val="00B0F0"/>
                </a:solidFill>
              </a:rPr>
              <a:t>Size: 2 bytes</a:t>
            </a:r>
          </a:p>
          <a:p>
            <a:r>
              <a:rPr lang="en-US" b="1" dirty="0">
                <a:solidFill>
                  <a:srgbClr val="00B0F0"/>
                </a:solidFill>
              </a:rPr>
              <a:t>Range: -32768 to 32767(-215 to 215-1)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short s=130;</a:t>
            </a:r>
          </a:p>
          <a:p>
            <a:r>
              <a:rPr lang="en-US" b="1" dirty="0">
                <a:solidFill>
                  <a:srgbClr val="00B0F0"/>
                </a:solidFill>
              </a:rPr>
              <a:t>short s=32768;//</a:t>
            </a:r>
            <a:r>
              <a:rPr lang="en-US" b="1" dirty="0" err="1">
                <a:solidFill>
                  <a:srgbClr val="00B0F0"/>
                </a:solidFill>
              </a:rPr>
              <a:t>C.E:possible</a:t>
            </a:r>
            <a:r>
              <a:rPr lang="en-US" b="1" dirty="0">
                <a:solidFill>
                  <a:srgbClr val="00B0F0"/>
                </a:solidFill>
              </a:rPr>
              <a:t> loss of precision</a:t>
            </a:r>
          </a:p>
          <a:p>
            <a:r>
              <a:rPr lang="en-US" b="1" dirty="0">
                <a:solidFill>
                  <a:srgbClr val="00B0F0"/>
                </a:solidFill>
              </a:rPr>
              <a:t>short s=true;//</a:t>
            </a:r>
            <a:r>
              <a:rPr lang="en-US" b="1" dirty="0" err="1">
                <a:solidFill>
                  <a:srgbClr val="00B0F0"/>
                </a:solidFill>
              </a:rPr>
              <a:t>C.E:incompatible</a:t>
            </a:r>
            <a:r>
              <a:rPr lang="en-US" b="1" dirty="0">
                <a:solidFill>
                  <a:srgbClr val="00B0F0"/>
                </a:solidFill>
              </a:rPr>
              <a:t> types</a:t>
            </a:r>
          </a:p>
          <a:p>
            <a:r>
              <a:rPr lang="en-US" b="1" dirty="0">
                <a:solidFill>
                  <a:srgbClr val="00B0F0"/>
                </a:solidFill>
              </a:rPr>
              <a:t>Short data type is best suitable for 16 bit processors like 8086 but these processors are</a:t>
            </a:r>
          </a:p>
          <a:p>
            <a:r>
              <a:rPr lang="en-US" b="1" dirty="0">
                <a:solidFill>
                  <a:srgbClr val="00B0F0"/>
                </a:solidFill>
              </a:rPr>
              <a:t>completely outdated and hence the corresponding short data type is also out data type.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int:</a:t>
            </a:r>
          </a:p>
          <a:p>
            <a:r>
              <a:rPr lang="en-US" b="1" dirty="0">
                <a:solidFill>
                  <a:srgbClr val="00B0F0"/>
                </a:solidFill>
              </a:rPr>
              <a:t>This is most commonly used data type in java.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rgbClr val="00B0F0"/>
                </a:solidFill>
              </a:rPr>
              <a:t>Size: 4 bytes</a:t>
            </a:r>
          </a:p>
          <a:p>
            <a:r>
              <a:rPr lang="en-US" b="1" dirty="0">
                <a:solidFill>
                  <a:srgbClr val="00B0F0"/>
                </a:solidFill>
              </a:rPr>
              <a:t>Range:-2147483648 to 2147483647 (-231 to 231-1)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i=130;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i=10.5;//</a:t>
            </a:r>
            <a:r>
              <a:rPr lang="en-US" b="1" dirty="0" err="1">
                <a:solidFill>
                  <a:srgbClr val="00B0F0"/>
                </a:solidFill>
              </a:rPr>
              <a:t>C.E:possible</a:t>
            </a:r>
            <a:r>
              <a:rPr lang="en-US" b="1" dirty="0">
                <a:solidFill>
                  <a:srgbClr val="00B0F0"/>
                </a:solidFill>
              </a:rPr>
              <a:t> loss of precision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i=true;//</a:t>
            </a:r>
            <a:r>
              <a:rPr lang="en-US" b="1" dirty="0" err="1">
                <a:solidFill>
                  <a:srgbClr val="00B0F0"/>
                </a:solidFill>
              </a:rPr>
              <a:t>C.E:incompatible</a:t>
            </a:r>
            <a:r>
              <a:rPr lang="en-US" b="1" dirty="0">
                <a:solidFill>
                  <a:srgbClr val="00B0F0"/>
                </a:solidFill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14258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j-lt"/>
              </a:rPr>
              <a:t>11</a:t>
            </a:r>
            <a:endParaRPr sz="1000" dirty="0">
              <a:solidFill>
                <a:schemeClr val="lt1"/>
              </a:solidFill>
              <a:latin typeface="+mj-lt"/>
            </a:endParaRPr>
          </a:p>
        </p:txBody>
      </p:sp>
      <p:grpSp>
        <p:nvGrpSpPr>
          <p:cNvPr id="1707" name="Google Shape;1707;p26"/>
          <p:cNvGrpSpPr/>
          <p:nvPr/>
        </p:nvGrpSpPr>
        <p:grpSpPr>
          <a:xfrm>
            <a:off x="7486125" y="1665464"/>
            <a:ext cx="198356" cy="227793"/>
            <a:chOff x="3474634" y="2563948"/>
            <a:chExt cx="137891" cy="158377"/>
          </a:xfrm>
        </p:grpSpPr>
        <p:sp>
          <p:nvSpPr>
            <p:cNvPr id="1708" name="Google Shape;1708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6"/>
          <p:cNvGrpSpPr/>
          <p:nvPr/>
        </p:nvGrpSpPr>
        <p:grpSpPr>
          <a:xfrm>
            <a:off x="8658961" y="4019550"/>
            <a:ext cx="198356" cy="227793"/>
            <a:chOff x="3474634" y="2563948"/>
            <a:chExt cx="137891" cy="158377"/>
          </a:xfrm>
        </p:grpSpPr>
        <p:sp>
          <p:nvSpPr>
            <p:cNvPr id="1715" name="Google Shape;1715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26"/>
          <p:cNvGrpSpPr/>
          <p:nvPr/>
        </p:nvGrpSpPr>
        <p:grpSpPr>
          <a:xfrm>
            <a:off x="8458200" y="2330479"/>
            <a:ext cx="198356" cy="227793"/>
            <a:chOff x="3474634" y="2563948"/>
            <a:chExt cx="137891" cy="158377"/>
          </a:xfrm>
        </p:grpSpPr>
        <p:sp>
          <p:nvSpPr>
            <p:cNvPr id="1722" name="Google Shape;1722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8" name="Google Shape;1728;p26"/>
          <p:cNvGrpSpPr/>
          <p:nvPr/>
        </p:nvGrpSpPr>
        <p:grpSpPr>
          <a:xfrm>
            <a:off x="8077200" y="1352550"/>
            <a:ext cx="198356" cy="227793"/>
            <a:chOff x="3474634" y="2563948"/>
            <a:chExt cx="137891" cy="158377"/>
          </a:xfrm>
        </p:grpSpPr>
        <p:sp>
          <p:nvSpPr>
            <p:cNvPr id="1729" name="Google Shape;1729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26"/>
          <p:cNvGrpSpPr/>
          <p:nvPr/>
        </p:nvGrpSpPr>
        <p:grpSpPr>
          <a:xfrm>
            <a:off x="7427159" y="4476750"/>
            <a:ext cx="198356" cy="227793"/>
            <a:chOff x="3474634" y="2563948"/>
            <a:chExt cx="137891" cy="158377"/>
          </a:xfrm>
        </p:grpSpPr>
        <p:sp>
          <p:nvSpPr>
            <p:cNvPr id="1736" name="Google Shape;1736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84914"/>
            <a:ext cx="6553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 long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Whenever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is not enough to hold big values then we should go for long data type.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To hold the no. Of characters present in a big file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may not enough hence the return</a:t>
            </a:r>
          </a:p>
          <a:p>
            <a:r>
              <a:rPr lang="en-US" b="1" dirty="0">
                <a:solidFill>
                  <a:schemeClr val="bg1"/>
                </a:solidFill>
              </a:rPr>
              <a:t>type of length() method is long.</a:t>
            </a:r>
          </a:p>
          <a:p>
            <a:r>
              <a:rPr lang="en-US" b="1" dirty="0">
                <a:solidFill>
                  <a:schemeClr val="bg1"/>
                </a:solidFill>
              </a:rPr>
              <a:t>long l=</a:t>
            </a:r>
            <a:r>
              <a:rPr lang="en-US" b="1" dirty="0" err="1">
                <a:solidFill>
                  <a:schemeClr val="bg1"/>
                </a:solidFill>
              </a:rPr>
              <a:t>f.length</a:t>
            </a:r>
            <a:r>
              <a:rPr lang="en-US" b="1" dirty="0">
                <a:solidFill>
                  <a:schemeClr val="bg1"/>
                </a:solidFill>
              </a:rPr>
              <a:t>();//f is a file</a:t>
            </a:r>
          </a:p>
          <a:p>
            <a:r>
              <a:rPr lang="en-US" b="1" dirty="0">
                <a:solidFill>
                  <a:schemeClr val="bg1"/>
                </a:solidFill>
              </a:rPr>
              <a:t>Size: 8 bytes</a:t>
            </a:r>
          </a:p>
          <a:p>
            <a:r>
              <a:rPr lang="en-US" b="1" dirty="0">
                <a:solidFill>
                  <a:schemeClr val="bg1"/>
                </a:solidFill>
              </a:rPr>
              <a:t>Range:-263 to 263-1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Note: All the above data types (byte, short,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and long) can be used to represent whole</a:t>
            </a:r>
          </a:p>
          <a:p>
            <a:r>
              <a:rPr lang="en-US" b="1" dirty="0">
                <a:solidFill>
                  <a:schemeClr val="bg1"/>
                </a:solidFill>
              </a:rPr>
              <a:t>numbers. If we want to represent real numbers then we should go for floating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data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27"/>
          <p:cNvSpPr txBox="1">
            <a:spLocks noGrp="1"/>
          </p:cNvSpPr>
          <p:nvPr>
            <p:ph type="sldNum" idx="12"/>
          </p:nvPr>
        </p:nvSpPr>
        <p:spPr>
          <a:xfrm>
            <a:off x="8579829" y="4639827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72233" y="480527"/>
            <a:ext cx="3013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Floating Point Data types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08092"/>
              </p:ext>
            </p:extLst>
          </p:nvPr>
        </p:nvGraphicFramePr>
        <p:xfrm>
          <a:off x="838200" y="1099125"/>
          <a:ext cx="6096000" cy="2758440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we want  5 to 6 decimal places of</a:t>
                      </a:r>
                    </a:p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then we should go for float.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we want to 14 to 15 decimal places of</a:t>
                      </a:r>
                    </a:p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then we should go for double.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Size:4 bytes.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Size:8 bytes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Range:-3.4e38 to 3.4e38.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-1.7e308 to1.7e308.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 follows single precision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 follows double precision.</a:t>
                      </a:r>
                      <a:endParaRPr 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457200" y="46653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577" name="Google Shape;1577;p14"/>
          <p:cNvSpPr txBox="1">
            <a:spLocks noGrp="1"/>
          </p:cNvSpPr>
          <p:nvPr>
            <p:ph type="body" idx="2"/>
          </p:nvPr>
        </p:nvSpPr>
        <p:spPr>
          <a:xfrm>
            <a:off x="3657600" y="1166"/>
            <a:ext cx="2644500" cy="50089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4. Data types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Integral data types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Byte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Short</a:t>
            </a:r>
          </a:p>
          <a:p>
            <a:r>
              <a:rPr lang="en-US" sz="1200" dirty="0"/>
              <a:t> </a:t>
            </a:r>
            <a:r>
              <a:rPr lang="en-US" sz="1200" b="1" dirty="0" err="1"/>
              <a:t>Int</a:t>
            </a:r>
            <a:endParaRPr lang="en-US" sz="1200" b="1" dirty="0"/>
          </a:p>
          <a:p>
            <a:r>
              <a:rPr lang="en-US" sz="1200" dirty="0"/>
              <a:t> </a:t>
            </a:r>
            <a:r>
              <a:rPr lang="en-US" sz="1200" b="1" dirty="0"/>
              <a:t>long</a:t>
            </a:r>
          </a:p>
          <a:p>
            <a:r>
              <a:rPr lang="en-US" sz="1200" dirty="0"/>
              <a:t>o </a:t>
            </a:r>
            <a:r>
              <a:rPr lang="en-US" sz="1200" b="1" dirty="0"/>
              <a:t>Floating Point Data types</a:t>
            </a:r>
          </a:p>
          <a:p>
            <a:r>
              <a:rPr lang="en-US" sz="1200" dirty="0"/>
              <a:t>o </a:t>
            </a:r>
            <a:r>
              <a:rPr lang="en-US" sz="1200" b="1" dirty="0" err="1"/>
              <a:t>boolean</a:t>
            </a:r>
            <a:r>
              <a:rPr lang="en-US" sz="1200" b="1" dirty="0"/>
              <a:t> data type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Char data type</a:t>
            </a:r>
          </a:p>
          <a:p>
            <a:r>
              <a:rPr lang="en-US" sz="1200" dirty="0"/>
              <a:t>o </a:t>
            </a:r>
            <a:r>
              <a:rPr lang="en-US" sz="1200" b="1" dirty="0"/>
              <a:t>Java is pure object oriented programming or not ?</a:t>
            </a:r>
          </a:p>
          <a:p>
            <a:r>
              <a:rPr lang="en-US" sz="1200" dirty="0"/>
              <a:t>o </a:t>
            </a:r>
            <a:r>
              <a:rPr lang="en-US" sz="1200" b="1" dirty="0"/>
              <a:t>Summary of java primitive data type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5. Literals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Integral Literals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Floating Point Literals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Boolean literals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Char literals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String literals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1.7 Version </a:t>
            </a:r>
            <a:r>
              <a:rPr lang="en-US" sz="1200" b="1" dirty="0" err="1"/>
              <a:t>enhansements</a:t>
            </a:r>
            <a:r>
              <a:rPr lang="en-US" sz="1200" b="1" dirty="0"/>
              <a:t> with respect to Literals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Binary Literals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Usage of _ (underscore)symbol in numeric literals</a:t>
            </a:r>
          </a:p>
        </p:txBody>
      </p:sp>
      <p:sp>
        <p:nvSpPr>
          <p:cNvPr id="1578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381000" y="590550"/>
            <a:ext cx="2873100" cy="449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>
              <a:solidFill>
                <a:srgbClr val="FFC000"/>
              </a:solidFill>
            </a:endParaRPr>
          </a:p>
          <a:p>
            <a:r>
              <a:rPr lang="en-US" sz="1200" b="1" dirty="0">
                <a:solidFill>
                  <a:srgbClr val="FFC000"/>
                </a:solidFill>
              </a:rPr>
              <a:t>1. Introduction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2. Identifiers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Rules to define java identifiers: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3. Reserved words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Reserved words for data types: (8)</a:t>
            </a:r>
          </a:p>
          <a:p>
            <a:r>
              <a:rPr lang="en-US" sz="1200" dirty="0"/>
              <a:t>o </a:t>
            </a:r>
            <a:r>
              <a:rPr lang="en-US" sz="1200" b="1" dirty="0"/>
              <a:t>Reserved words for flow control:(11)</a:t>
            </a:r>
          </a:p>
          <a:p>
            <a:r>
              <a:rPr lang="en-US" sz="1200" dirty="0"/>
              <a:t>o </a:t>
            </a:r>
            <a:r>
              <a:rPr lang="en-US" sz="1200" b="1" dirty="0"/>
              <a:t>Keywords for modifiers:(11)</a:t>
            </a:r>
          </a:p>
          <a:p>
            <a:r>
              <a:rPr lang="en-US" sz="1200" dirty="0"/>
              <a:t>o </a:t>
            </a:r>
            <a:r>
              <a:rPr lang="en-US" sz="1200" b="1" dirty="0"/>
              <a:t>Keywords for exception handling:(6)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Class related keywords:(6)</a:t>
            </a:r>
          </a:p>
          <a:p>
            <a:r>
              <a:rPr lang="en-US" sz="1200" dirty="0"/>
              <a:t>o </a:t>
            </a:r>
            <a:r>
              <a:rPr lang="en-US" sz="1200" b="1" dirty="0"/>
              <a:t>Object related keywords:(4)</a:t>
            </a:r>
          </a:p>
          <a:p>
            <a:r>
              <a:rPr lang="en-US" sz="1200" dirty="0"/>
              <a:t>o </a:t>
            </a:r>
            <a:r>
              <a:rPr lang="en-US" sz="1200" b="1" dirty="0"/>
              <a:t>Void return type keyword</a:t>
            </a:r>
          </a:p>
          <a:p>
            <a:r>
              <a:rPr lang="en-US" sz="1200" dirty="0"/>
              <a:t>o </a:t>
            </a:r>
            <a:r>
              <a:rPr lang="en-US" sz="1200" b="1" dirty="0"/>
              <a:t>Unused keywords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Reserved literals</a:t>
            </a:r>
          </a:p>
          <a:p>
            <a:r>
              <a:rPr lang="en-US" sz="1200" dirty="0"/>
              <a:t>o </a:t>
            </a:r>
            <a:r>
              <a:rPr lang="en-US" sz="1200" b="1" dirty="0" err="1"/>
              <a:t>Enum</a:t>
            </a:r>
            <a:endParaRPr lang="en-US" sz="1200" b="1" dirty="0"/>
          </a:p>
          <a:p>
            <a:r>
              <a:rPr lang="en-US" sz="1200" dirty="0"/>
              <a:t>o </a:t>
            </a:r>
            <a:r>
              <a:rPr lang="en-US" sz="1200" b="1" dirty="0"/>
              <a:t>Conclusions</a:t>
            </a:r>
            <a:endParaRPr dirty="0"/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11</a:t>
            </a:r>
            <a:endParaRPr sz="1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35254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boolean</a:t>
            </a:r>
            <a:r>
              <a:rPr lang="en-US" b="1" dirty="0">
                <a:solidFill>
                  <a:schemeClr val="accent4"/>
                </a:solidFill>
              </a:rPr>
              <a:t> data type: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Size: Not applicable (virtual machine dependent)</a:t>
            </a:r>
          </a:p>
          <a:p>
            <a:r>
              <a:rPr lang="en-US" b="1" dirty="0">
                <a:solidFill>
                  <a:srgbClr val="92D050"/>
                </a:solidFill>
              </a:rPr>
              <a:t>Range: Not applicable but allowed values are true or false.</a:t>
            </a:r>
          </a:p>
          <a:p>
            <a:r>
              <a:rPr lang="en-US" b="1" dirty="0">
                <a:solidFill>
                  <a:srgbClr val="92D050"/>
                </a:solidFill>
              </a:rPr>
              <a:t>Which of the following </a:t>
            </a:r>
            <a:r>
              <a:rPr lang="en-US" b="1" dirty="0" err="1">
                <a:solidFill>
                  <a:srgbClr val="92D050"/>
                </a:solidFill>
              </a:rPr>
              <a:t>boolean</a:t>
            </a:r>
            <a:r>
              <a:rPr lang="en-US" b="1" dirty="0">
                <a:solidFill>
                  <a:srgbClr val="92D050"/>
                </a:solidFill>
              </a:rPr>
              <a:t> declarations are valid?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Example 1: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 err="1">
                <a:solidFill>
                  <a:srgbClr val="92D050"/>
                </a:solidFill>
              </a:rPr>
              <a:t>boolean</a:t>
            </a:r>
            <a:r>
              <a:rPr lang="en-US" b="1" dirty="0">
                <a:solidFill>
                  <a:srgbClr val="92D050"/>
                </a:solidFill>
              </a:rPr>
              <a:t> b=true;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boolean</a:t>
            </a:r>
            <a:r>
              <a:rPr lang="en-US" b="1" dirty="0">
                <a:solidFill>
                  <a:srgbClr val="92D050"/>
                </a:solidFill>
              </a:rPr>
              <a:t> b=True;//</a:t>
            </a:r>
            <a:r>
              <a:rPr lang="en-US" b="1" dirty="0" err="1">
                <a:solidFill>
                  <a:srgbClr val="92D050"/>
                </a:solidFill>
              </a:rPr>
              <a:t>C.E:cannot</a:t>
            </a:r>
            <a:r>
              <a:rPr lang="en-US" b="1" dirty="0">
                <a:solidFill>
                  <a:srgbClr val="92D050"/>
                </a:solidFill>
              </a:rPr>
              <a:t> find symbol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boolean</a:t>
            </a:r>
            <a:r>
              <a:rPr lang="en-US" b="1" dirty="0">
                <a:solidFill>
                  <a:srgbClr val="92D050"/>
                </a:solidFill>
              </a:rPr>
              <a:t> b="True";//</a:t>
            </a:r>
            <a:r>
              <a:rPr lang="en-US" b="1" dirty="0" err="1">
                <a:solidFill>
                  <a:srgbClr val="92D050"/>
                </a:solidFill>
              </a:rPr>
              <a:t>C.E:incompatible</a:t>
            </a:r>
            <a:r>
              <a:rPr lang="en-US" b="1" dirty="0">
                <a:solidFill>
                  <a:srgbClr val="92D050"/>
                </a:solidFill>
              </a:rPr>
              <a:t> types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boolean</a:t>
            </a:r>
            <a:r>
              <a:rPr lang="en-US" b="1" dirty="0">
                <a:solidFill>
                  <a:srgbClr val="92D050"/>
                </a:solidFill>
              </a:rPr>
              <a:t> b=0;//</a:t>
            </a:r>
            <a:r>
              <a:rPr lang="en-US" b="1" dirty="0" err="1">
                <a:solidFill>
                  <a:srgbClr val="92D050"/>
                </a:solidFill>
              </a:rPr>
              <a:t>C.E:incompatible</a:t>
            </a:r>
            <a:r>
              <a:rPr lang="en-US" b="1" dirty="0">
                <a:solidFill>
                  <a:srgbClr val="92D050"/>
                </a:solidFill>
              </a:rPr>
              <a:t> types</a:t>
            </a:r>
            <a:endParaRPr lang="en-US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01" y="1506437"/>
            <a:ext cx="47143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48739" y="119827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Example 2: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981200" y="779229"/>
            <a:ext cx="518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Char data type: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In old languages like C &amp; C++ are ASCII code based the </a:t>
            </a:r>
            <a:r>
              <a:rPr lang="en-US" b="1" dirty="0" err="1">
                <a:solidFill>
                  <a:srgbClr val="92D050"/>
                </a:solidFill>
              </a:rPr>
              <a:t>no.Of</a:t>
            </a:r>
            <a:r>
              <a:rPr lang="en-US" b="1" dirty="0">
                <a:solidFill>
                  <a:srgbClr val="92D050"/>
                </a:solidFill>
              </a:rPr>
              <a:t> ASCII code characters</a:t>
            </a:r>
          </a:p>
          <a:p>
            <a:r>
              <a:rPr lang="en-US" b="1" dirty="0">
                <a:solidFill>
                  <a:srgbClr val="92D050"/>
                </a:solidFill>
              </a:rPr>
              <a:t>are &lt; 256. </a:t>
            </a:r>
            <a:r>
              <a:rPr lang="en-US" b="1">
                <a:solidFill>
                  <a:srgbClr val="92D050"/>
                </a:solidFill>
              </a:rPr>
              <a:t>To </a:t>
            </a:r>
            <a:r>
              <a:rPr lang="en-US" b="1" dirty="0">
                <a:solidFill>
                  <a:srgbClr val="92D050"/>
                </a:solidFill>
              </a:rPr>
              <a:t>represent these 256 characters 8 - bits enough hence char size in old</a:t>
            </a:r>
          </a:p>
          <a:p>
            <a:r>
              <a:rPr lang="en-US" b="1" dirty="0">
                <a:solidFill>
                  <a:srgbClr val="92D050"/>
                </a:solidFill>
              </a:rPr>
              <a:t>languages 1 byte.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In java we are allowed to use any worldwide alphabets character and java is Unicode</a:t>
            </a:r>
          </a:p>
          <a:p>
            <a:r>
              <a:rPr lang="en-US" b="1" dirty="0">
                <a:solidFill>
                  <a:srgbClr val="92D050"/>
                </a:solidFill>
              </a:rPr>
              <a:t>based and </a:t>
            </a:r>
            <a:r>
              <a:rPr lang="en-US" b="1" dirty="0" err="1">
                <a:solidFill>
                  <a:srgbClr val="92D050"/>
                </a:solidFill>
              </a:rPr>
              <a:t>no.Of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unicode</a:t>
            </a:r>
            <a:r>
              <a:rPr lang="en-US" b="1" dirty="0">
                <a:solidFill>
                  <a:srgbClr val="92D050"/>
                </a:solidFill>
              </a:rPr>
              <a:t> characters are &gt; 256 and &lt;= 65536 to represent all these</a:t>
            </a:r>
          </a:p>
          <a:p>
            <a:r>
              <a:rPr lang="en-US" b="1" dirty="0">
                <a:solidFill>
                  <a:srgbClr val="92D050"/>
                </a:solidFill>
              </a:rPr>
              <a:t>characters one byte is not enough compulsory we should go for 2 bytes.</a:t>
            </a:r>
          </a:p>
          <a:p>
            <a:r>
              <a:rPr lang="en-US" b="1" dirty="0">
                <a:solidFill>
                  <a:srgbClr val="92D050"/>
                </a:solidFill>
              </a:rPr>
              <a:t>Size: 2 bytes</a:t>
            </a:r>
          </a:p>
          <a:p>
            <a:r>
              <a:rPr lang="en-US" b="1" dirty="0">
                <a:solidFill>
                  <a:srgbClr val="92D050"/>
                </a:solidFill>
              </a:rPr>
              <a:t>Range: 0 to 65535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Example:</a:t>
            </a:r>
          </a:p>
          <a:p>
            <a:r>
              <a:rPr lang="en-US" b="1" dirty="0">
                <a:solidFill>
                  <a:srgbClr val="92D050"/>
                </a:solidFill>
              </a:rPr>
              <a:t>char ch1=97;</a:t>
            </a:r>
          </a:p>
          <a:p>
            <a:r>
              <a:rPr lang="en-US" b="1" dirty="0">
                <a:solidFill>
                  <a:srgbClr val="92D050"/>
                </a:solidFill>
              </a:rPr>
              <a:t>char ch2=65536;//</a:t>
            </a:r>
            <a:r>
              <a:rPr lang="en-US" b="1" dirty="0" err="1">
                <a:solidFill>
                  <a:srgbClr val="92D050"/>
                </a:solidFill>
              </a:rPr>
              <a:t>C.E:possible</a:t>
            </a:r>
            <a:r>
              <a:rPr lang="en-US" b="1" dirty="0">
                <a:solidFill>
                  <a:srgbClr val="92D050"/>
                </a:solidFill>
              </a:rPr>
              <a:t> loss of precision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7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39199" y="4781550"/>
            <a:ext cx="190203" cy="285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95350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Summary of java primitive data type</a:t>
            </a:r>
            <a:r>
              <a:rPr lang="en-US" sz="1800" b="1" dirty="0">
                <a:solidFill>
                  <a:schemeClr val="accent4"/>
                </a:solidFill>
              </a:rPr>
              <a:t>:</a:t>
            </a:r>
            <a:endParaRPr lang="en-US" sz="1800" dirty="0">
              <a:solidFill>
                <a:schemeClr val="accent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99388"/>
              </p:ext>
            </p:extLst>
          </p:nvPr>
        </p:nvGraphicFramePr>
        <p:xfrm>
          <a:off x="152400" y="1264682"/>
          <a:ext cx="8458201" cy="3848576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953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Corresponding</a:t>
                      </a:r>
                    </a:p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Wrapper class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value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13">
                <a:tc>
                  <a:txBody>
                    <a:bodyPr/>
                    <a:lstStyle/>
                    <a:p>
                      <a:r>
                        <a:rPr lang="pl-PL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byte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-27 to 27-1(-128 to 127)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08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bytes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-215 to 215-1 (-32768 to32767)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66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 err="1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bytes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-231 to 231-1 (-2147483648</a:t>
                      </a:r>
                    </a:p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2147483647)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13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-263 to 263-1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13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4bytes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-3.4e38 to 3.4e38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566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8bytes</a:t>
                      </a:r>
                    </a:p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-1.7e308 to 1.7e308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28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 err="1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boolean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applicable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applicable(but</a:t>
                      </a:r>
                    </a:p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allowed values </a:t>
                      </a:r>
                      <a:r>
                        <a:rPr lang="en-US" sz="1400" b="1" i="0" u="none" strike="noStrike" cap="none" baseline="0" dirty="0" err="1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true|false</a:t>
                      </a:r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Boolean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53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bytes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to 65535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0(represents</a:t>
                      </a:r>
                    </a:p>
                    <a:p>
                      <a:r>
                        <a:rPr lang="en-US" sz="1400" b="1" i="0" u="none" strike="noStrike" cap="none" baseline="0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blank space)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14800" y="879410"/>
            <a:ext cx="5221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The default value for the object references is "null".</a:t>
            </a: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j-lt"/>
              </a:rPr>
              <a:t>11</a:t>
            </a:r>
            <a:endParaRPr sz="1000" dirty="0">
              <a:solidFill>
                <a:schemeClr val="lt1"/>
              </a:solidFill>
              <a:latin typeface="+mj-lt"/>
            </a:endParaRPr>
          </a:p>
        </p:txBody>
      </p:sp>
      <p:grpSp>
        <p:nvGrpSpPr>
          <p:cNvPr id="1707" name="Google Shape;1707;p26"/>
          <p:cNvGrpSpPr/>
          <p:nvPr/>
        </p:nvGrpSpPr>
        <p:grpSpPr>
          <a:xfrm>
            <a:off x="7486125" y="1665464"/>
            <a:ext cx="198356" cy="227793"/>
            <a:chOff x="3474634" y="2563948"/>
            <a:chExt cx="137891" cy="158377"/>
          </a:xfrm>
        </p:grpSpPr>
        <p:sp>
          <p:nvSpPr>
            <p:cNvPr id="1708" name="Google Shape;1708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6"/>
          <p:cNvGrpSpPr/>
          <p:nvPr/>
        </p:nvGrpSpPr>
        <p:grpSpPr>
          <a:xfrm>
            <a:off x="8658961" y="4019550"/>
            <a:ext cx="198356" cy="227793"/>
            <a:chOff x="3474634" y="2563948"/>
            <a:chExt cx="137891" cy="158377"/>
          </a:xfrm>
        </p:grpSpPr>
        <p:sp>
          <p:nvSpPr>
            <p:cNvPr id="1715" name="Google Shape;1715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26"/>
          <p:cNvGrpSpPr/>
          <p:nvPr/>
        </p:nvGrpSpPr>
        <p:grpSpPr>
          <a:xfrm>
            <a:off x="8458200" y="2330479"/>
            <a:ext cx="198356" cy="227793"/>
            <a:chOff x="3474634" y="2563948"/>
            <a:chExt cx="137891" cy="158377"/>
          </a:xfrm>
        </p:grpSpPr>
        <p:sp>
          <p:nvSpPr>
            <p:cNvPr id="1722" name="Google Shape;1722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8" name="Google Shape;1728;p26"/>
          <p:cNvGrpSpPr/>
          <p:nvPr/>
        </p:nvGrpSpPr>
        <p:grpSpPr>
          <a:xfrm>
            <a:off x="8077200" y="1352550"/>
            <a:ext cx="198356" cy="227793"/>
            <a:chOff x="3474634" y="2563948"/>
            <a:chExt cx="137891" cy="158377"/>
          </a:xfrm>
        </p:grpSpPr>
        <p:sp>
          <p:nvSpPr>
            <p:cNvPr id="1729" name="Google Shape;1729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26"/>
          <p:cNvGrpSpPr/>
          <p:nvPr/>
        </p:nvGrpSpPr>
        <p:grpSpPr>
          <a:xfrm>
            <a:off x="7427159" y="4476750"/>
            <a:ext cx="198356" cy="227793"/>
            <a:chOff x="3474634" y="2563948"/>
            <a:chExt cx="137891" cy="158377"/>
          </a:xfrm>
        </p:grpSpPr>
        <p:sp>
          <p:nvSpPr>
            <p:cNvPr id="1736" name="Google Shape;1736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04181" y="179562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189287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9"/>
          <p:cNvSpPr txBox="1">
            <a:spLocks noGrp="1"/>
          </p:cNvSpPr>
          <p:nvPr>
            <p:ph type="title"/>
          </p:nvPr>
        </p:nvSpPr>
        <p:spPr>
          <a:xfrm>
            <a:off x="620335" y="438150"/>
            <a:ext cx="5677200" cy="3630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600" dirty="0"/>
              <a:t>Any constant value which can be assigned to the variable is called literal.</a:t>
            </a:r>
            <a:endParaRPr sz="1600" dirty="0"/>
          </a:p>
        </p:txBody>
      </p:sp>
      <p:sp>
        <p:nvSpPr>
          <p:cNvPr id="1765" name="Google Shape;1765;p2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13</a:t>
            </a:r>
            <a:endParaRPr sz="1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8869" y="862503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92" y="1170280"/>
            <a:ext cx="4297653" cy="124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419598"/>
            <a:ext cx="5286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Integral Literals: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the integral data types (byte, short,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and long) we can specify literal value in the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following ways.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1) Decimal literals: Allowed digits are 0 to 9.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x=10;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2) Octal literals: Allowed digits are 0 to 7. Literal value should be prefixed with zero.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x=010;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" y="438150"/>
            <a:ext cx="624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Hexa</a:t>
            </a:r>
            <a:r>
              <a:rPr lang="en-US" b="1" dirty="0">
                <a:solidFill>
                  <a:srgbClr val="FFC000"/>
                </a:solidFill>
              </a:rPr>
              <a:t> Decimal literals: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 </a:t>
            </a:r>
            <a:r>
              <a:rPr lang="en-US" b="1" dirty="0">
                <a:solidFill>
                  <a:schemeClr val="accent1"/>
                </a:solidFill>
              </a:rPr>
              <a:t>The allowed digits are 0 to 9, A to Z.</a:t>
            </a:r>
          </a:p>
          <a:p>
            <a:r>
              <a:rPr lang="en-US" dirty="0">
                <a:solidFill>
                  <a:schemeClr val="accent1"/>
                </a:solidFill>
              </a:rPr>
              <a:t> </a:t>
            </a:r>
            <a:r>
              <a:rPr lang="en-US" b="1" dirty="0">
                <a:solidFill>
                  <a:schemeClr val="accent1"/>
                </a:solidFill>
              </a:rPr>
              <a:t>For the extra digits we can use both upper case and lower case characters.</a:t>
            </a:r>
          </a:p>
          <a:p>
            <a:r>
              <a:rPr lang="en-US" dirty="0">
                <a:solidFill>
                  <a:schemeClr val="accent1"/>
                </a:solidFill>
              </a:rPr>
              <a:t> </a:t>
            </a:r>
            <a:r>
              <a:rPr lang="en-US" b="1" dirty="0">
                <a:solidFill>
                  <a:schemeClr val="accent1"/>
                </a:solidFill>
              </a:rPr>
              <a:t>This is one of very few areas where java is not case sensitive.</a:t>
            </a:r>
          </a:p>
          <a:p>
            <a:r>
              <a:rPr lang="en-US" dirty="0">
                <a:solidFill>
                  <a:schemeClr val="accent1"/>
                </a:solidFill>
              </a:rPr>
              <a:t> </a:t>
            </a:r>
            <a:r>
              <a:rPr lang="en-US" b="1" dirty="0">
                <a:solidFill>
                  <a:schemeClr val="accent1"/>
                </a:solidFill>
              </a:rPr>
              <a:t>Literal value should be prefixed with ox(or)</a:t>
            </a:r>
            <a:r>
              <a:rPr lang="en-US" b="1" dirty="0" err="1">
                <a:solidFill>
                  <a:schemeClr val="accent1"/>
                </a:solidFill>
              </a:rPr>
              <a:t>oX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x=0x10;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These are the only possible ways to specify integral literal.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Which of the following are valid declarations?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1.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x=0777; //(valid)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2.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x=0786; //</a:t>
            </a:r>
            <a:r>
              <a:rPr lang="en-US" b="1" dirty="0" err="1">
                <a:solidFill>
                  <a:schemeClr val="accent1"/>
                </a:solidFill>
              </a:rPr>
              <a:t>C.E:integer</a:t>
            </a:r>
            <a:r>
              <a:rPr lang="en-US" b="1" dirty="0">
                <a:solidFill>
                  <a:schemeClr val="accent1"/>
                </a:solidFill>
              </a:rPr>
              <a:t> number too large: 0786(invalid)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3.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x=0xFACE; (valid)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4.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x=0xbeef; (valid)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5.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x=0xBeer; //C.E:';' expected(invalid) //: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x=0xBeer; ^// ^</a:t>
            </a:r>
          </a:p>
          <a:p>
            <a:r>
              <a:rPr lang="en-US" b="1" dirty="0">
                <a:solidFill>
                  <a:schemeClr val="accent1"/>
                </a:solidFill>
              </a:rPr>
              <a:t>6.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x=0xabb2cd;(valid)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3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14</a:t>
            </a:r>
            <a:endParaRPr sz="10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71550"/>
            <a:ext cx="594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x=10;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y=010;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z=0x10;</a:t>
            </a:r>
          </a:p>
          <a:p>
            <a:r>
              <a:rPr lang="pl-PL" b="1" dirty="0">
                <a:solidFill>
                  <a:schemeClr val="accent1"/>
                </a:solidFill>
              </a:rPr>
              <a:t>System.out.println(x+"----"+y+"----"+z); //10----8----16</a:t>
            </a:r>
          </a:p>
          <a:p>
            <a:r>
              <a:rPr lang="en-US" b="1" dirty="0">
                <a:solidFill>
                  <a:schemeClr val="accent1"/>
                </a:solidFill>
              </a:rPr>
              <a:t>By default every integral literal is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type but we can specify explicitly as long type by</a:t>
            </a:r>
          </a:p>
          <a:p>
            <a:r>
              <a:rPr lang="en-US" b="1" dirty="0">
                <a:solidFill>
                  <a:schemeClr val="accent1"/>
                </a:solidFill>
              </a:rPr>
              <a:t>suffixing with small "l" (or) capital "L".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Example: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x=10;(valid)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long l=10L;(valid)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long l=10;(valid)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x=10l;//</a:t>
            </a:r>
            <a:r>
              <a:rPr lang="en-US" b="1" dirty="0" err="1">
                <a:solidFill>
                  <a:schemeClr val="accent1"/>
                </a:solidFill>
              </a:rPr>
              <a:t>C.E:possible</a:t>
            </a:r>
            <a:r>
              <a:rPr lang="en-US" b="1" dirty="0">
                <a:solidFill>
                  <a:schemeClr val="accent1"/>
                </a:solidFill>
              </a:rPr>
              <a:t> loss of precision(invalid)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found : long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required :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3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j-lt"/>
              </a:rPr>
              <a:t>14</a:t>
            </a:r>
            <a:endParaRPr sz="10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-95250"/>
            <a:ext cx="7086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There is no direct way to specify byte and short literals explicitly. But whenever we are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assigning integral literal to the byte variables and its value within the range of byte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compiler automatically treats as byte literal. Similarly short literal also.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byte b=127;(valid)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byte b=130;//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C.E:possible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loss of precision(invalid)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short s=32767;(valid)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short s=32768;//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C.E:possible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loss of precision(invalid)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266950"/>
            <a:ext cx="5867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Floating Point Literals: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Floating point literal is by default double type but we can specify explicitly as float type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by suffixing with f or F.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float f=123.456;//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C.E:possible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loss of precision(invalid)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float f=123.456f;(valid)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double d=123.456;(valid)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We can specify explicitly floating point literal as double type by suffixing with d or 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3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j-lt"/>
              </a:rPr>
              <a:t>14</a:t>
            </a:r>
            <a:endParaRPr sz="10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63426"/>
            <a:ext cx="5867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double d=123.456D;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We can specify floating point literal only in decimal form and we can't specify in octal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and hexadecimal forms.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double d=123.456;(valid)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double d=0123.456;(valid) //it is treated as decimal value but not octal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double d=0x123.456;//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C.E:malformed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floating point literal(invalid)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Which of the following floating point declarations are valid?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float f=123.456; 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C.E:possible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loss of precision(invalid)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float f=123.456D; 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C.E:possible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loss of precision(invalid)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double d=0x123.456; 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C.E:malformed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floating point literal(invalid)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4. double d=0xFace; (valid)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5. double d=0xBeef; (valid)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j-lt"/>
              </a:rPr>
              <a:t>15</a:t>
            </a:r>
            <a:endParaRPr sz="10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86591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We can assign integral literal directly to the floating point data types and that integral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literal can be specified in decimal , octal and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Hexa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decimal form also.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double d=0xBeef;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(d);//48879.0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But we can't assign floating point literal directly to the integral types.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Example: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x=10.0;//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C.E:possible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loss of precision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We can specify floating point literal even in exponential form also(significant notation).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double d=10e2;//==&gt;10*102(valid)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(d);//1000.0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float f=10e2;//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C.E:possible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loss of precision(invalid)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float f=10e2F;(valid)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52"/>
            <a:ext cx="2737800" cy="5010150"/>
          </a:xfrm>
        </p:spPr>
        <p:txBody>
          <a:bodyPr/>
          <a:lstStyle/>
          <a:p>
            <a:r>
              <a:rPr lang="en-US" sz="1200" b="1" dirty="0">
                <a:solidFill>
                  <a:srgbClr val="FFC000"/>
                </a:solidFill>
              </a:rPr>
              <a:t>6. Arrays</a:t>
            </a:r>
          </a:p>
          <a:p>
            <a:r>
              <a:rPr lang="en-US" sz="1200" b="1" dirty="0"/>
              <a:t>1. Introduction</a:t>
            </a:r>
          </a:p>
          <a:p>
            <a:r>
              <a:rPr lang="en-US" sz="1200" b="1" dirty="0"/>
              <a:t>2. Array declaration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Single dimensional array declaration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Two dimensional array declaration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Three dimensional array declaration</a:t>
            </a:r>
          </a:p>
          <a:p>
            <a:r>
              <a:rPr lang="en-US" sz="1200" b="1" dirty="0"/>
              <a:t>3. Array construction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Multi dimensional array creation</a:t>
            </a:r>
          </a:p>
          <a:p>
            <a:r>
              <a:rPr lang="en-US" sz="1200" b="1" dirty="0"/>
              <a:t>4. Array initialization</a:t>
            </a:r>
          </a:p>
          <a:p>
            <a:r>
              <a:rPr lang="en-US" sz="1200" b="1" dirty="0"/>
              <a:t>5. Array declaration, construction, initialization in a single line.</a:t>
            </a:r>
          </a:p>
          <a:p>
            <a:r>
              <a:rPr lang="en-US" sz="1200" b="1" dirty="0"/>
              <a:t>6. length </a:t>
            </a:r>
            <a:r>
              <a:rPr lang="en-US" sz="1200" b="1" dirty="0" err="1"/>
              <a:t>Vs</a:t>
            </a:r>
            <a:r>
              <a:rPr lang="en-US" sz="1200" b="1" dirty="0"/>
              <a:t> length() method</a:t>
            </a:r>
          </a:p>
          <a:p>
            <a:r>
              <a:rPr lang="en-US" sz="1200" b="1" dirty="0"/>
              <a:t>7. Anonymous arrays</a:t>
            </a:r>
          </a:p>
          <a:p>
            <a:r>
              <a:rPr lang="en-US" sz="1200" b="1" dirty="0"/>
              <a:t>8. Array element assignments</a:t>
            </a:r>
          </a:p>
          <a:p>
            <a:r>
              <a:rPr lang="en-US" sz="1200" b="1" dirty="0"/>
              <a:t>9. Array variable assignments</a:t>
            </a:r>
          </a:p>
          <a:p>
            <a:r>
              <a:rPr lang="en-US" sz="1200" b="1" dirty="0"/>
              <a:t>Types of variables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Primitive variables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Reference variables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Instance variables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Static variables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Local variables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Conclusions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505200" y="0"/>
            <a:ext cx="3276600" cy="4476750"/>
          </a:xfrm>
        </p:spPr>
        <p:txBody>
          <a:bodyPr/>
          <a:lstStyle/>
          <a:p>
            <a:r>
              <a:rPr lang="en-US" sz="1200" b="1" dirty="0"/>
              <a:t>Un initialized arrays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Instance level</a:t>
            </a:r>
          </a:p>
          <a:p>
            <a:r>
              <a:rPr lang="en-US" sz="1200" dirty="0"/>
              <a:t>o </a:t>
            </a:r>
            <a:r>
              <a:rPr lang="en-US" sz="1200" b="1" dirty="0"/>
              <a:t>Static level</a:t>
            </a:r>
          </a:p>
          <a:p>
            <a:r>
              <a:rPr lang="en-US" sz="1200" dirty="0"/>
              <a:t>o </a:t>
            </a:r>
            <a:r>
              <a:rPr lang="en-US" sz="1200" b="1" dirty="0"/>
              <a:t>Local level</a:t>
            </a:r>
          </a:p>
          <a:p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arg</a:t>
            </a:r>
            <a:r>
              <a:rPr lang="en-US" sz="1200" b="1" dirty="0"/>
              <a:t> method</a:t>
            </a:r>
          </a:p>
          <a:p>
            <a:r>
              <a:rPr lang="en-US" sz="1200" dirty="0"/>
              <a:t>o </a:t>
            </a:r>
            <a:r>
              <a:rPr lang="en-US" sz="1200" b="1" dirty="0"/>
              <a:t>Single Dimensional Array </a:t>
            </a:r>
            <a:r>
              <a:rPr lang="en-US" sz="1200" b="1" dirty="0" err="1"/>
              <a:t>Vs</a:t>
            </a:r>
            <a:r>
              <a:rPr lang="en-US" sz="1200" b="1" dirty="0"/>
              <a:t> </a:t>
            </a:r>
            <a:r>
              <a:rPr lang="en-US" sz="1200" b="1" dirty="0" err="1"/>
              <a:t>Var-Arg</a:t>
            </a:r>
            <a:r>
              <a:rPr lang="en-US" sz="1200" b="1" dirty="0"/>
              <a:t> Method</a:t>
            </a:r>
          </a:p>
          <a:p>
            <a:r>
              <a:rPr lang="en-US" sz="1200" b="1" dirty="0"/>
              <a:t>Main method</a:t>
            </a:r>
          </a:p>
          <a:p>
            <a:r>
              <a:rPr lang="en-US" sz="1200" dirty="0"/>
              <a:t>o </a:t>
            </a:r>
            <a:r>
              <a:rPr lang="en-US" sz="1200" b="1" dirty="0"/>
              <a:t>1.7 Version </a:t>
            </a:r>
            <a:r>
              <a:rPr lang="en-US" sz="1200" b="1" dirty="0" err="1"/>
              <a:t>Enhansements</a:t>
            </a:r>
            <a:r>
              <a:rPr lang="en-US" sz="1200" b="1" dirty="0"/>
              <a:t> with respect to main()</a:t>
            </a:r>
          </a:p>
          <a:p>
            <a:r>
              <a:rPr lang="en-US" sz="1200" b="1" dirty="0"/>
              <a:t>Command line arguments</a:t>
            </a:r>
          </a:p>
          <a:p>
            <a:r>
              <a:rPr lang="en-US" sz="1200" b="1" dirty="0"/>
              <a:t>Java coding standards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Coding standards for classes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Coding standards for interfaces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Coding standards for methods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Coding standards for variables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Coding standards for constants</a:t>
            </a:r>
          </a:p>
          <a:p>
            <a:r>
              <a:rPr lang="en-US" sz="1200" dirty="0"/>
              <a:t>o </a:t>
            </a:r>
            <a:r>
              <a:rPr lang="en-US" sz="1200" b="1" dirty="0"/>
              <a:t>Java bean coding standards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Syntax for setter method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Syntax for getter method</a:t>
            </a:r>
          </a:p>
          <a:p>
            <a:r>
              <a:rPr lang="en-US" sz="1200" dirty="0"/>
              <a:t>o </a:t>
            </a:r>
            <a:r>
              <a:rPr lang="en-US" sz="1200" b="1" dirty="0"/>
              <a:t>Coding standards for listeners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To register a listener</a:t>
            </a:r>
          </a:p>
          <a:p>
            <a:r>
              <a:rPr lang="en-US" sz="1200" dirty="0"/>
              <a:t> </a:t>
            </a:r>
            <a:r>
              <a:rPr lang="en-US" sz="1200" b="1" dirty="0"/>
              <a:t>To unregister a listener</a:t>
            </a:r>
          </a:p>
          <a:p>
            <a:r>
              <a:rPr lang="en-US" sz="1200" b="1" dirty="0"/>
              <a:t>Various Memory areas present inside JVM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4519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15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3335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Boolean literals: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The only allowed values for the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boolean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type are true (or) false where case is important.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i.e., lower case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boolean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b=true;(valid)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boolean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b=0;//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C.E:incompatible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types(invalid)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boolean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b=True;//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C.E:cannot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find symbol(invalid)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boolean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b="true";//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C.E:incompatible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types(invalid)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5" y="2952750"/>
            <a:ext cx="6061716" cy="21207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808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16</a:t>
            </a:r>
            <a:endParaRPr sz="1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-59739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Char literals: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   A char literal can be represented as single character within single quotes.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Example: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1. char </a:t>
            </a:r>
            <a:r>
              <a:rPr lang="en-US" b="1" dirty="0" err="1">
                <a:solidFill>
                  <a:schemeClr val="accent1"/>
                </a:solidFill>
              </a:rPr>
              <a:t>ch</a:t>
            </a:r>
            <a:r>
              <a:rPr lang="en-US" b="1" dirty="0">
                <a:solidFill>
                  <a:schemeClr val="accent1"/>
                </a:solidFill>
              </a:rPr>
              <a:t>='a';(valid)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2. char </a:t>
            </a:r>
            <a:r>
              <a:rPr lang="en-US" b="1" dirty="0" err="1">
                <a:solidFill>
                  <a:schemeClr val="accent1"/>
                </a:solidFill>
              </a:rPr>
              <a:t>ch</a:t>
            </a:r>
            <a:r>
              <a:rPr lang="en-US" b="1" dirty="0">
                <a:solidFill>
                  <a:schemeClr val="accent1"/>
                </a:solidFill>
              </a:rPr>
              <a:t>=a;//</a:t>
            </a:r>
            <a:r>
              <a:rPr lang="en-US" b="1" dirty="0" err="1">
                <a:solidFill>
                  <a:schemeClr val="accent1"/>
                </a:solidFill>
              </a:rPr>
              <a:t>C.E:cannot</a:t>
            </a:r>
            <a:r>
              <a:rPr lang="en-US" b="1" dirty="0">
                <a:solidFill>
                  <a:schemeClr val="accent1"/>
                </a:solidFill>
              </a:rPr>
              <a:t> find symbol(invalid)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3. char </a:t>
            </a:r>
            <a:r>
              <a:rPr lang="en-US" b="1" dirty="0" err="1">
                <a:solidFill>
                  <a:schemeClr val="accent1"/>
                </a:solidFill>
              </a:rPr>
              <a:t>ch</a:t>
            </a:r>
            <a:r>
              <a:rPr lang="en-US" b="1" dirty="0">
                <a:solidFill>
                  <a:schemeClr val="accent1"/>
                </a:solidFill>
              </a:rPr>
              <a:t>="a";//</a:t>
            </a:r>
            <a:r>
              <a:rPr lang="en-US" b="1" dirty="0" err="1">
                <a:solidFill>
                  <a:schemeClr val="accent1"/>
                </a:solidFill>
              </a:rPr>
              <a:t>C.E:incompatible</a:t>
            </a:r>
            <a:r>
              <a:rPr lang="en-US" b="1" dirty="0">
                <a:solidFill>
                  <a:schemeClr val="accent1"/>
                </a:solidFill>
              </a:rPr>
              <a:t> types(invalid)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4. char </a:t>
            </a:r>
            <a:r>
              <a:rPr lang="en-US" b="1" dirty="0" err="1">
                <a:solidFill>
                  <a:schemeClr val="accent1"/>
                </a:solidFill>
              </a:rPr>
              <a:t>ch</a:t>
            </a:r>
            <a:r>
              <a:rPr lang="en-US" b="1" dirty="0">
                <a:solidFill>
                  <a:schemeClr val="accent1"/>
                </a:solidFill>
              </a:rPr>
              <a:t>='</a:t>
            </a:r>
            <a:r>
              <a:rPr lang="en-US" b="1" dirty="0" err="1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';//</a:t>
            </a:r>
            <a:r>
              <a:rPr lang="en-US" b="1" dirty="0" err="1">
                <a:solidFill>
                  <a:schemeClr val="accent1"/>
                </a:solidFill>
              </a:rPr>
              <a:t>C.E:unclosed</a:t>
            </a:r>
            <a:r>
              <a:rPr lang="en-US" b="1" dirty="0">
                <a:solidFill>
                  <a:schemeClr val="accent1"/>
                </a:solidFill>
              </a:rPr>
              <a:t> character literal(invalid)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2) We can specify a char literal as integral literal which represents Unicode of that</a:t>
            </a:r>
          </a:p>
          <a:p>
            <a:r>
              <a:rPr lang="en-US" b="1" dirty="0">
                <a:solidFill>
                  <a:schemeClr val="accent1"/>
                </a:solidFill>
              </a:rPr>
              <a:t>character.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We can specify that integral literal either in decimal or octal or hexadecimal form but</a:t>
            </a:r>
          </a:p>
          <a:p>
            <a:r>
              <a:rPr lang="en-US" b="1" dirty="0">
                <a:solidFill>
                  <a:schemeClr val="accent1"/>
                </a:solidFill>
              </a:rPr>
              <a:t>allowed values range is 0 to 65535.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Example: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1. char </a:t>
            </a:r>
            <a:r>
              <a:rPr lang="en-US" b="1" dirty="0" err="1">
                <a:solidFill>
                  <a:schemeClr val="accent1"/>
                </a:solidFill>
              </a:rPr>
              <a:t>ch</a:t>
            </a:r>
            <a:r>
              <a:rPr lang="en-US" b="1" dirty="0">
                <a:solidFill>
                  <a:schemeClr val="accent1"/>
                </a:solidFill>
              </a:rPr>
              <a:t>=97; (valid)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2. char </a:t>
            </a:r>
            <a:r>
              <a:rPr lang="en-US" b="1" dirty="0" err="1">
                <a:solidFill>
                  <a:schemeClr val="accent1"/>
                </a:solidFill>
              </a:rPr>
              <a:t>ch</a:t>
            </a:r>
            <a:r>
              <a:rPr lang="en-US" b="1" dirty="0">
                <a:solidFill>
                  <a:schemeClr val="accent1"/>
                </a:solidFill>
              </a:rPr>
              <a:t>=0xFace; (valid)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System.out.println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ch</a:t>
            </a:r>
            <a:r>
              <a:rPr lang="en-US" b="1" dirty="0">
                <a:solidFill>
                  <a:schemeClr val="accent1"/>
                </a:solidFill>
              </a:rPr>
              <a:t>); //?</a:t>
            </a:r>
          </a:p>
          <a:p>
            <a:r>
              <a:rPr lang="en-US" b="1" dirty="0">
                <a:solidFill>
                  <a:schemeClr val="accent1"/>
                </a:solidFill>
              </a:rPr>
              <a:t>3. char </a:t>
            </a:r>
            <a:r>
              <a:rPr lang="en-US" b="1" dirty="0" err="1">
                <a:solidFill>
                  <a:schemeClr val="accent1"/>
                </a:solidFill>
              </a:rPr>
              <a:t>ch</a:t>
            </a:r>
            <a:r>
              <a:rPr lang="en-US" b="1" dirty="0">
                <a:solidFill>
                  <a:schemeClr val="accent1"/>
                </a:solidFill>
              </a:rPr>
              <a:t>=65536; //C.E: possible loss of precision(invalid)</a:t>
            </a:r>
          </a:p>
          <a:p>
            <a:r>
              <a:rPr lang="en-US" b="1" dirty="0">
                <a:solidFill>
                  <a:schemeClr val="accent1"/>
                </a:solidFill>
              </a:rPr>
              <a:t>3) We can represent a char literal by Unicode representation which is nothing but</a:t>
            </a:r>
          </a:p>
          <a:p>
            <a:r>
              <a:rPr lang="en-US" b="1" dirty="0">
                <a:solidFill>
                  <a:schemeClr val="accent1"/>
                </a:solidFill>
              </a:rPr>
              <a:t>‘\</a:t>
            </a:r>
            <a:r>
              <a:rPr lang="en-US" b="1" dirty="0" err="1">
                <a:solidFill>
                  <a:schemeClr val="accent1"/>
                </a:solidFill>
              </a:rPr>
              <a:t>uxxxx</a:t>
            </a:r>
            <a:r>
              <a:rPr lang="en-US" b="1" dirty="0">
                <a:solidFill>
                  <a:schemeClr val="accent1"/>
                </a:solidFill>
              </a:rPr>
              <a:t>' (4 digit </a:t>
            </a:r>
            <a:r>
              <a:rPr lang="en-US" b="1" dirty="0" err="1">
                <a:solidFill>
                  <a:schemeClr val="accent1"/>
                </a:solidFill>
              </a:rPr>
              <a:t>hexa</a:t>
            </a:r>
            <a:r>
              <a:rPr lang="en-US" b="1" dirty="0">
                <a:solidFill>
                  <a:schemeClr val="accent1"/>
                </a:solidFill>
              </a:rPr>
              <a:t>-decimal number) 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16</a:t>
            </a:r>
            <a:endParaRPr sz="10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742950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Example: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1. char </a:t>
            </a:r>
            <a:r>
              <a:rPr lang="en-US" sz="1600" b="1" dirty="0" err="1">
                <a:solidFill>
                  <a:schemeClr val="accent1"/>
                </a:solidFill>
              </a:rPr>
              <a:t>ch</a:t>
            </a:r>
            <a:r>
              <a:rPr lang="en-US" sz="1600" b="1" dirty="0">
                <a:solidFill>
                  <a:schemeClr val="accent1"/>
                </a:solidFill>
              </a:rPr>
              <a:t>='\</a:t>
            </a:r>
            <a:r>
              <a:rPr lang="en-US" sz="1600" b="1" dirty="0" err="1">
                <a:solidFill>
                  <a:schemeClr val="accent1"/>
                </a:solidFill>
              </a:rPr>
              <a:t>ubeef</a:t>
            </a:r>
            <a:r>
              <a:rPr lang="en-US" sz="1600" b="1" dirty="0">
                <a:solidFill>
                  <a:schemeClr val="accent1"/>
                </a:solidFill>
              </a:rPr>
              <a:t>';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2. char ch1='\u0061';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System.out.println</a:t>
            </a:r>
            <a:r>
              <a:rPr lang="en-US" sz="1600" b="1" dirty="0">
                <a:solidFill>
                  <a:schemeClr val="accent1"/>
                </a:solidFill>
              </a:rPr>
              <a:t>(ch1); //a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3. char ch2=\u0062; //</a:t>
            </a:r>
            <a:r>
              <a:rPr lang="en-US" sz="1600" b="1" dirty="0" err="1">
                <a:solidFill>
                  <a:schemeClr val="accent1"/>
                </a:solidFill>
              </a:rPr>
              <a:t>C.E:cannot</a:t>
            </a:r>
            <a:r>
              <a:rPr lang="en-US" sz="1600" b="1" dirty="0">
                <a:solidFill>
                  <a:schemeClr val="accent1"/>
                </a:solidFill>
              </a:rPr>
              <a:t> find symbol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4. char ch3='\</a:t>
            </a:r>
            <a:r>
              <a:rPr lang="en-US" sz="1600" b="1" dirty="0" err="1">
                <a:solidFill>
                  <a:schemeClr val="accent1"/>
                </a:solidFill>
              </a:rPr>
              <a:t>iface</a:t>
            </a:r>
            <a:r>
              <a:rPr lang="en-US" sz="1600" b="1" dirty="0">
                <a:solidFill>
                  <a:schemeClr val="accent1"/>
                </a:solidFill>
              </a:rPr>
              <a:t>'; //</a:t>
            </a:r>
            <a:r>
              <a:rPr lang="en-US" sz="1600" b="1" dirty="0" err="1">
                <a:solidFill>
                  <a:schemeClr val="accent1"/>
                </a:solidFill>
              </a:rPr>
              <a:t>C.E:illegal</a:t>
            </a:r>
            <a:r>
              <a:rPr lang="en-US" sz="1600" b="1" dirty="0">
                <a:solidFill>
                  <a:schemeClr val="accent1"/>
                </a:solidFill>
              </a:rPr>
              <a:t> escape character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5. Every escape character in java acts as a char literal.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Example: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1) char </a:t>
            </a:r>
            <a:r>
              <a:rPr lang="en-US" sz="1600" b="1" dirty="0" err="1">
                <a:solidFill>
                  <a:schemeClr val="accent1"/>
                </a:solidFill>
              </a:rPr>
              <a:t>ch</a:t>
            </a:r>
            <a:r>
              <a:rPr lang="en-US" sz="1600" b="1" dirty="0">
                <a:solidFill>
                  <a:schemeClr val="accent1"/>
                </a:solidFill>
              </a:rPr>
              <a:t>='\n'; //(valid)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2) char </a:t>
            </a:r>
            <a:r>
              <a:rPr lang="en-US" sz="1600" b="1" dirty="0" err="1">
                <a:solidFill>
                  <a:schemeClr val="accent1"/>
                </a:solidFill>
              </a:rPr>
              <a:t>ch</a:t>
            </a:r>
            <a:r>
              <a:rPr lang="en-US" sz="1600" b="1" dirty="0">
                <a:solidFill>
                  <a:schemeClr val="accent1"/>
                </a:solidFill>
              </a:rPr>
              <a:t>='\l'; //</a:t>
            </a:r>
            <a:r>
              <a:rPr lang="en-US" sz="1600" b="1" dirty="0" err="1">
                <a:solidFill>
                  <a:schemeClr val="accent1"/>
                </a:solidFill>
              </a:rPr>
              <a:t>C.E:illegal</a:t>
            </a:r>
            <a:r>
              <a:rPr lang="en-US" sz="1600" b="1" dirty="0">
                <a:solidFill>
                  <a:schemeClr val="accent1"/>
                </a:solidFill>
              </a:rPr>
              <a:t> escape character(invalid)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80890"/>
              </p:ext>
            </p:extLst>
          </p:nvPr>
        </p:nvGraphicFramePr>
        <p:xfrm>
          <a:off x="381000" y="1047750"/>
          <a:ext cx="6096000" cy="3205480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Escape Character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Escape Character Description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line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Horizontal tab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Carriage return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\f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 feed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 space character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\'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 quote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\"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 quote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\\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 space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229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85750"/>
            <a:ext cx="6172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Which of the following char declarations are valid?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1. char </a:t>
            </a:r>
            <a:r>
              <a:rPr lang="en-US" b="1" dirty="0" err="1">
                <a:solidFill>
                  <a:srgbClr val="0070C0"/>
                </a:solidFill>
              </a:rPr>
              <a:t>ch</a:t>
            </a:r>
            <a:r>
              <a:rPr lang="en-US" b="1" dirty="0">
                <a:solidFill>
                  <a:srgbClr val="0070C0"/>
                </a:solidFill>
              </a:rPr>
              <a:t>=a; //</a:t>
            </a:r>
            <a:r>
              <a:rPr lang="en-US" b="1" dirty="0" err="1">
                <a:solidFill>
                  <a:srgbClr val="0070C0"/>
                </a:solidFill>
              </a:rPr>
              <a:t>C.E:cannot</a:t>
            </a:r>
            <a:r>
              <a:rPr lang="en-US" b="1" dirty="0">
                <a:solidFill>
                  <a:srgbClr val="0070C0"/>
                </a:solidFill>
              </a:rPr>
              <a:t> find symbol(invalid)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2. char </a:t>
            </a:r>
            <a:r>
              <a:rPr lang="en-US" b="1" dirty="0" err="1">
                <a:solidFill>
                  <a:srgbClr val="0070C0"/>
                </a:solidFill>
              </a:rPr>
              <a:t>ch</a:t>
            </a:r>
            <a:r>
              <a:rPr lang="en-US" b="1" dirty="0">
                <a:solidFill>
                  <a:srgbClr val="0070C0"/>
                </a:solidFill>
              </a:rPr>
              <a:t>='</a:t>
            </a:r>
            <a:r>
              <a:rPr lang="en-US" b="1" dirty="0" err="1">
                <a:solidFill>
                  <a:srgbClr val="0070C0"/>
                </a:solidFill>
              </a:rPr>
              <a:t>ab</a:t>
            </a:r>
            <a:r>
              <a:rPr lang="en-US" b="1" dirty="0">
                <a:solidFill>
                  <a:srgbClr val="0070C0"/>
                </a:solidFill>
              </a:rPr>
              <a:t>'; //</a:t>
            </a:r>
            <a:r>
              <a:rPr lang="en-US" b="1" dirty="0" err="1">
                <a:solidFill>
                  <a:srgbClr val="0070C0"/>
                </a:solidFill>
              </a:rPr>
              <a:t>C.E:unclosed</a:t>
            </a:r>
            <a:r>
              <a:rPr lang="en-US" b="1" dirty="0">
                <a:solidFill>
                  <a:srgbClr val="0070C0"/>
                </a:solidFill>
              </a:rPr>
              <a:t> character literal(invalid)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3. char </a:t>
            </a:r>
            <a:r>
              <a:rPr lang="en-US" b="1" dirty="0" err="1">
                <a:solidFill>
                  <a:srgbClr val="0070C0"/>
                </a:solidFill>
              </a:rPr>
              <a:t>ch</a:t>
            </a:r>
            <a:r>
              <a:rPr lang="en-US" b="1" dirty="0">
                <a:solidFill>
                  <a:srgbClr val="0070C0"/>
                </a:solidFill>
              </a:rPr>
              <a:t>=65536; //</a:t>
            </a:r>
            <a:r>
              <a:rPr lang="en-US" b="1" dirty="0" err="1">
                <a:solidFill>
                  <a:srgbClr val="0070C0"/>
                </a:solidFill>
              </a:rPr>
              <a:t>C.E:possible</a:t>
            </a:r>
            <a:r>
              <a:rPr lang="en-US" b="1" dirty="0">
                <a:solidFill>
                  <a:srgbClr val="0070C0"/>
                </a:solidFill>
              </a:rPr>
              <a:t> loss of precision(invalid)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4. char </a:t>
            </a:r>
            <a:r>
              <a:rPr lang="en-US" b="1" dirty="0" err="1">
                <a:solidFill>
                  <a:srgbClr val="0070C0"/>
                </a:solidFill>
              </a:rPr>
              <a:t>ch</a:t>
            </a:r>
            <a:r>
              <a:rPr lang="en-US" b="1" dirty="0">
                <a:solidFill>
                  <a:srgbClr val="0070C0"/>
                </a:solidFill>
              </a:rPr>
              <a:t>=\</a:t>
            </a:r>
            <a:r>
              <a:rPr lang="en-US" b="1" dirty="0" err="1">
                <a:solidFill>
                  <a:srgbClr val="0070C0"/>
                </a:solidFill>
              </a:rPr>
              <a:t>uface</a:t>
            </a:r>
            <a:r>
              <a:rPr lang="en-US" b="1" dirty="0">
                <a:solidFill>
                  <a:srgbClr val="0070C0"/>
                </a:solidFill>
              </a:rPr>
              <a:t>; //</a:t>
            </a:r>
            <a:r>
              <a:rPr lang="en-US" b="1" dirty="0" err="1">
                <a:solidFill>
                  <a:srgbClr val="0070C0"/>
                </a:solidFill>
              </a:rPr>
              <a:t>C.E:illegal</a:t>
            </a:r>
            <a:r>
              <a:rPr lang="en-US" b="1" dirty="0">
                <a:solidFill>
                  <a:srgbClr val="0070C0"/>
                </a:solidFill>
              </a:rPr>
              <a:t> character: \64206(invalid)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5. char </a:t>
            </a:r>
            <a:r>
              <a:rPr lang="en-US" b="1" dirty="0" err="1">
                <a:solidFill>
                  <a:srgbClr val="0070C0"/>
                </a:solidFill>
              </a:rPr>
              <a:t>ch</a:t>
            </a:r>
            <a:r>
              <a:rPr lang="en-US" b="1" dirty="0">
                <a:solidFill>
                  <a:srgbClr val="0070C0"/>
                </a:solidFill>
              </a:rPr>
              <a:t>='/n'; //</a:t>
            </a:r>
            <a:r>
              <a:rPr lang="en-US" b="1" dirty="0" err="1">
                <a:solidFill>
                  <a:srgbClr val="0070C0"/>
                </a:solidFill>
              </a:rPr>
              <a:t>C.E:unclosed</a:t>
            </a:r>
            <a:r>
              <a:rPr lang="en-US" b="1" dirty="0">
                <a:solidFill>
                  <a:srgbClr val="0070C0"/>
                </a:solidFill>
              </a:rPr>
              <a:t> character literal(invalid)</a:t>
            </a:r>
          </a:p>
          <a:p>
            <a:r>
              <a:rPr lang="en-US" b="1" dirty="0">
                <a:solidFill>
                  <a:srgbClr val="0070C0"/>
                </a:solidFill>
              </a:rPr>
              <a:t>6. none of the above. (valid)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String literals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Any sequence of characters with in double quotes is treated as String literal.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Example:</a:t>
            </a:r>
          </a:p>
          <a:p>
            <a:r>
              <a:rPr lang="en-US" b="1" dirty="0">
                <a:solidFill>
                  <a:srgbClr val="0070C0"/>
                </a:solidFill>
              </a:rPr>
              <a:t>String s="Ashok"; (valid)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1.7 Version </a:t>
            </a:r>
            <a:r>
              <a:rPr lang="en-US" b="1" dirty="0" err="1">
                <a:solidFill>
                  <a:srgbClr val="0070C0"/>
                </a:solidFill>
              </a:rPr>
              <a:t>enhansements</a:t>
            </a:r>
            <a:r>
              <a:rPr lang="en-US" b="1" dirty="0">
                <a:solidFill>
                  <a:srgbClr val="0070C0"/>
                </a:solidFill>
              </a:rPr>
              <a:t> with respect to Literals :</a:t>
            </a:r>
          </a:p>
          <a:p>
            <a:r>
              <a:rPr lang="en-US" b="1" dirty="0">
                <a:solidFill>
                  <a:srgbClr val="0070C0"/>
                </a:solidFill>
              </a:rPr>
              <a:t>The following 2 are </a:t>
            </a:r>
            <a:r>
              <a:rPr lang="en-US" b="1" dirty="0" err="1">
                <a:solidFill>
                  <a:srgbClr val="0070C0"/>
                </a:solidFill>
              </a:rPr>
              <a:t>enhansements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1. Binary Literals</a:t>
            </a:r>
          </a:p>
          <a:p>
            <a:r>
              <a:rPr lang="en-US" b="1" dirty="0">
                <a:solidFill>
                  <a:srgbClr val="0070C0"/>
                </a:solidFill>
              </a:rPr>
              <a:t>2. Usage of '_' in Numeric Literals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7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18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33350"/>
            <a:ext cx="5715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Binary Literals :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1"/>
                </a:solidFill>
              </a:rPr>
              <a:t>For the integral data types </a:t>
            </a:r>
            <a:r>
              <a:rPr lang="en-US" b="1" dirty="0" err="1">
                <a:solidFill>
                  <a:schemeClr val="accent1"/>
                </a:solidFill>
              </a:rPr>
              <a:t>untill</a:t>
            </a:r>
            <a:r>
              <a:rPr lang="en-US" b="1" dirty="0">
                <a:solidFill>
                  <a:schemeClr val="accent1"/>
                </a:solidFill>
              </a:rPr>
              <a:t> 1.6v we can specified literal value in the following ways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1. Decimal</a:t>
            </a:r>
          </a:p>
          <a:p>
            <a:r>
              <a:rPr lang="en-US" b="1" dirty="0">
                <a:solidFill>
                  <a:schemeClr val="accent1"/>
                </a:solidFill>
              </a:rPr>
              <a:t>2. Octal</a:t>
            </a:r>
          </a:p>
          <a:p>
            <a:r>
              <a:rPr lang="en-US" b="1" dirty="0">
                <a:solidFill>
                  <a:schemeClr val="accent1"/>
                </a:solidFill>
              </a:rPr>
              <a:t>3. </a:t>
            </a:r>
            <a:r>
              <a:rPr lang="en-US" b="1" dirty="0" err="1">
                <a:solidFill>
                  <a:schemeClr val="accent1"/>
                </a:solidFill>
              </a:rPr>
              <a:t>Hexa</a:t>
            </a:r>
            <a:r>
              <a:rPr lang="en-US" b="1" dirty="0">
                <a:solidFill>
                  <a:schemeClr val="accent1"/>
                </a:solidFill>
              </a:rPr>
              <a:t> decimal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03835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But from 1.7v onwards we can specified literal value in binary form also.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The allowed digits are 0 to 1.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Literal value should be prefixed with Ob or OB 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x = 0b111;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System.out.println</a:t>
            </a:r>
            <a:r>
              <a:rPr lang="en-US" b="1" dirty="0">
                <a:solidFill>
                  <a:schemeClr val="accent1"/>
                </a:solidFill>
              </a:rPr>
              <a:t>(x); // 7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Usage of _ symbol in numeric literals :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1"/>
                </a:solidFill>
              </a:rPr>
              <a:t>From 1.7v onwards we can use underscore(_) symbol in numeric literals.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double d = 123456.789; //valid</a:t>
            </a:r>
          </a:p>
          <a:p>
            <a:r>
              <a:rPr lang="en-US" b="1" dirty="0">
                <a:solidFill>
                  <a:schemeClr val="accent1"/>
                </a:solidFill>
              </a:rPr>
              <a:t>double d = 1_23_456.7_8_9; //valid</a:t>
            </a:r>
          </a:p>
          <a:p>
            <a:r>
              <a:rPr lang="en-US" b="1" dirty="0">
                <a:solidFill>
                  <a:schemeClr val="accent1"/>
                </a:solidFill>
              </a:rPr>
              <a:t>double d = 123_456.7_8_9; //valid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01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18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33350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main advantage of this approach is readability of the code will be improved At the time of compilation ' _ ' symbols will be removed automatically , hence after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compilation the above lines will become double d = 123456.789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We can use more than one underscore symbol also between the digits.</a:t>
            </a:r>
          </a:p>
          <a:p>
            <a:r>
              <a:rPr lang="fr-FR" b="1" dirty="0">
                <a:solidFill>
                  <a:schemeClr val="accent1"/>
                </a:solidFill>
              </a:rPr>
              <a:t>Ex : double d = 1_23_ _456.789;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We should use underscore symbol only between the digits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double d=_1_23_456.7_8_9; //invalid</a:t>
            </a:r>
          </a:p>
          <a:p>
            <a:r>
              <a:rPr lang="en-US" b="1" dirty="0">
                <a:solidFill>
                  <a:schemeClr val="accent1"/>
                </a:solidFill>
              </a:rPr>
              <a:t>double d=1_23_456.7_8_9_; //invalid</a:t>
            </a:r>
          </a:p>
          <a:p>
            <a:r>
              <a:rPr lang="en-US" b="1" dirty="0">
                <a:solidFill>
                  <a:schemeClr val="accent1"/>
                </a:solidFill>
              </a:rPr>
              <a:t>double d=1_23_456_.7_8_9; //invalid</a:t>
            </a:r>
          </a:p>
          <a:p>
            <a:r>
              <a:rPr lang="en-US" b="1" dirty="0">
                <a:solidFill>
                  <a:schemeClr val="accent1"/>
                </a:solidFill>
              </a:rPr>
              <a:t>double d='a';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System.out.println</a:t>
            </a:r>
            <a:r>
              <a:rPr lang="en-US" b="1" dirty="0">
                <a:solidFill>
                  <a:schemeClr val="accent1"/>
                </a:solidFill>
              </a:rPr>
              <a:t>(d); //97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integral data types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float f=10L;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System.out.println</a:t>
            </a:r>
            <a:r>
              <a:rPr lang="en-US" b="1" dirty="0">
                <a:solidFill>
                  <a:schemeClr val="accent1"/>
                </a:solidFill>
              </a:rPr>
              <a:t>(f); //10.0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floating-point data types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76678"/>
            <a:ext cx="5438775" cy="110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9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514350"/>
            <a:ext cx="2739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Arrays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158115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1) Introduction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2) Array declaration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3) Array construction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4) Array initialization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5) Array declaration, construction, initialization in a single line.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6) length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Vs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length() method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7) Anonymous arrays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8) Array element assignments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9) Array variable assignments.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19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33350"/>
            <a:ext cx="7391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An array is an indexed collection of fixed number of homogeneous data elements.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The main advantage of arrays is we can represent multiple values with the same name so that readability of the code will be improved.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But the main disadvantage of arrays is:</a:t>
            </a:r>
          </a:p>
          <a:p>
            <a:r>
              <a:rPr lang="en-US" b="1" dirty="0">
                <a:solidFill>
                  <a:schemeClr val="accent1"/>
                </a:solidFill>
              </a:rPr>
              <a:t>Fixed in size that is once we created an array there is no chance of increasing 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decreasing the size based on our requirement that is to use arrays concept compulsory</a:t>
            </a:r>
          </a:p>
          <a:p>
            <a:r>
              <a:rPr lang="en-US" b="1" dirty="0">
                <a:solidFill>
                  <a:schemeClr val="accent1"/>
                </a:solidFill>
              </a:rPr>
              <a:t>we should know the size in advance which may not possible always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49555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 can resolve this problem by using collections.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Array declarations:</a:t>
            </a:r>
          </a:p>
          <a:p>
            <a:r>
              <a:rPr lang="en-US" b="1" dirty="0">
                <a:solidFill>
                  <a:schemeClr val="accent1"/>
                </a:solidFill>
              </a:rPr>
              <a:t>Single dimensional array declaration: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Example: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[] a;//recommended to use because name is clearly separated from the</a:t>
            </a:r>
          </a:p>
          <a:p>
            <a:r>
              <a:rPr lang="en-US" b="1" dirty="0">
                <a:solidFill>
                  <a:schemeClr val="accent1"/>
                </a:solidFill>
              </a:rPr>
              <a:t>type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[]a;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a[];</a:t>
            </a:r>
          </a:p>
          <a:p>
            <a:r>
              <a:rPr lang="en-US" b="1" dirty="0">
                <a:solidFill>
                  <a:schemeClr val="accent1"/>
                </a:solidFill>
              </a:rPr>
              <a:t>At the time of declaration we can't specify the size otherwise we will get compile time error.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82" y="131251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Example: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[] a;//valid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[5] a;//invalid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Two dimensional array declaration: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[][] a;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 [][]a;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 a[][]; All are valid.(6 ways)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[] []a;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[] a[];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 []a[];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0600" y="478155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1244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Three dimensional array declaration: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[][][] a;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[][][]a;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a[][][];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[] [][]a;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[] a[][]; All are valid.(10 ways)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[] []a[];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[][] []a;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[][] a[];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[]a[][];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[][]a[];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311955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Which of the following declarations are valid?</a:t>
            </a:r>
          </a:p>
          <a:p>
            <a:endParaRPr lang="en-US" sz="1600" b="1" dirty="0">
              <a:solidFill>
                <a:srgbClr val="92D050"/>
              </a:solidFill>
            </a:endParaRPr>
          </a:p>
          <a:p>
            <a:r>
              <a:rPr lang="pt-BR" sz="1600" b="1" dirty="0">
                <a:solidFill>
                  <a:srgbClr val="92D050"/>
                </a:solidFill>
              </a:rPr>
              <a:t>1) int[] a1,b1; //a-1,b-1 (valid)</a:t>
            </a:r>
          </a:p>
          <a:p>
            <a:r>
              <a:rPr lang="pt-BR" sz="1600" b="1" dirty="0">
                <a:solidFill>
                  <a:srgbClr val="92D050"/>
                </a:solidFill>
              </a:rPr>
              <a:t>2) int[] a2[],b2; //a-2,b-1 (valid)</a:t>
            </a:r>
          </a:p>
          <a:p>
            <a:r>
              <a:rPr lang="pt-BR" sz="1600" b="1" dirty="0">
                <a:solidFill>
                  <a:srgbClr val="92D050"/>
                </a:solidFill>
              </a:rPr>
              <a:t>3) int[] []a3,b3; //a-2,b-2 (valid)</a:t>
            </a:r>
          </a:p>
          <a:p>
            <a:r>
              <a:rPr lang="en-US" sz="1600" b="1" dirty="0">
                <a:solidFill>
                  <a:srgbClr val="92D050"/>
                </a:solidFill>
              </a:rPr>
              <a:t>4) </a:t>
            </a:r>
            <a:r>
              <a:rPr lang="en-US" sz="1600" b="1" dirty="0" err="1">
                <a:solidFill>
                  <a:srgbClr val="92D050"/>
                </a:solidFill>
              </a:rPr>
              <a:t>int</a:t>
            </a:r>
            <a:r>
              <a:rPr lang="en-US" sz="1600" b="1" dirty="0">
                <a:solidFill>
                  <a:srgbClr val="92D050"/>
                </a:solidFill>
              </a:rPr>
              <a:t>[] a,[]b; //C.E: expected (invalid)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0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3"/>
          <p:cNvSpPr txBox="1">
            <a:spLocks noGrp="1"/>
          </p:cNvSpPr>
          <p:nvPr>
            <p:ph type="title" idx="4294967295"/>
          </p:nvPr>
        </p:nvSpPr>
        <p:spPr>
          <a:xfrm>
            <a:off x="609600" y="1047750"/>
            <a:ext cx="3505200" cy="17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Identifier</a:t>
            </a:r>
            <a:endParaRPr sz="60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0" name="Google Shape;1650;p23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7843"/>
            <a:ext cx="5638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Note :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If we want to specify the dimension before the variable that rule is applicable only for the 1st variable.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Second variable onwards we can't apply in the same declaration.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106" y="1579660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65" y="1733547"/>
            <a:ext cx="2667000" cy="108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2876550"/>
            <a:ext cx="487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Array construction: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Every array in java is an object hence we can create by using new operator.</a:t>
            </a: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a=new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[3];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05333"/>
            <a:ext cx="3086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22202" y="26149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For every array type corresponding classes are available but these classes are part of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java language and not available to the programmer level.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3900" y="4781550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449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64940"/>
              </p:ext>
            </p:extLst>
          </p:nvPr>
        </p:nvGraphicFramePr>
        <p:xfrm>
          <a:off x="457200" y="361950"/>
          <a:ext cx="6096000" cy="1483360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Type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corresponding class name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[]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[I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[][]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[[I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double[]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[D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924049"/>
            <a:ext cx="3886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Rule 1: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At the time of array creation compulsory we should specify the size otherwise we will</a:t>
            </a:r>
          </a:p>
          <a:p>
            <a:r>
              <a:rPr lang="en-US" b="1" dirty="0">
                <a:solidFill>
                  <a:srgbClr val="00B0F0"/>
                </a:solidFill>
              </a:rPr>
              <a:t>get compile time error.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073626"/>
            <a:ext cx="2895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[];//</a:t>
            </a:r>
            <a:r>
              <a:rPr lang="en-US" b="1" dirty="0" err="1">
                <a:solidFill>
                  <a:srgbClr val="00B0F0"/>
                </a:solidFill>
              </a:rPr>
              <a:t>C.E:array</a:t>
            </a:r>
            <a:r>
              <a:rPr lang="en-US" b="1" dirty="0">
                <a:solidFill>
                  <a:srgbClr val="00B0F0"/>
                </a:solidFill>
              </a:rPr>
              <a:t> dimension missing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2177593"/>
            <a:ext cx="320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Rule 2: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It is legal to have an array with size zero in java.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31813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[0];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a.length</a:t>
            </a:r>
            <a:r>
              <a:rPr lang="en-US" b="1" dirty="0">
                <a:solidFill>
                  <a:srgbClr val="00B0F0"/>
                </a:solidFill>
              </a:rPr>
              <a:t>);//0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13545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Rule 3:</a:t>
            </a:r>
          </a:p>
          <a:p>
            <a:r>
              <a:rPr lang="en-US" b="1" dirty="0">
                <a:solidFill>
                  <a:srgbClr val="00B0F0"/>
                </a:solidFill>
              </a:rPr>
              <a:t>If we are taking array size with -</a:t>
            </a:r>
            <a:r>
              <a:rPr lang="en-US" b="1" dirty="0" err="1">
                <a:solidFill>
                  <a:srgbClr val="00B0F0"/>
                </a:solidFill>
              </a:rPr>
              <a:t>ve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value then we will get runtime exception saying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NegativeArraySizeException</a:t>
            </a:r>
            <a:r>
              <a:rPr lang="en-US" b="1" dirty="0">
                <a:solidFill>
                  <a:srgbClr val="00B0F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91000" y="46202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[-3];//</a:t>
            </a:r>
            <a:r>
              <a:rPr lang="en-US" b="1" dirty="0" err="1">
                <a:solidFill>
                  <a:srgbClr val="00B0F0"/>
                </a:solidFill>
              </a:rPr>
              <a:t>R.E:NegativeArraySizeException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-2857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Rule 4: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The allowed data types to specify array size are byte, short, char, int.</a:t>
            </a:r>
          </a:p>
          <a:p>
            <a:r>
              <a:rPr lang="en-US" b="1" dirty="0">
                <a:solidFill>
                  <a:srgbClr val="00B0F0"/>
                </a:solidFill>
              </a:rPr>
              <a:t>By mistake if we are using any other type we will get compile time error.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356420"/>
            <a:ext cx="6629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['a'];//(valid)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byte b=10;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[b];//(valid)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short s=20;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[s];//(valid)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[10l];//</a:t>
            </a:r>
            <a:r>
              <a:rPr lang="en-US" b="1" dirty="0" err="1">
                <a:solidFill>
                  <a:srgbClr val="00B0F0"/>
                </a:solidFill>
              </a:rPr>
              <a:t>C.E:possible</a:t>
            </a:r>
            <a:r>
              <a:rPr lang="en-US" b="1" dirty="0">
                <a:solidFill>
                  <a:srgbClr val="00B0F0"/>
                </a:solidFill>
              </a:rPr>
              <a:t> loss of precision//(invalid)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[10.5];//</a:t>
            </a:r>
            <a:r>
              <a:rPr lang="en-US" b="1" dirty="0" err="1">
                <a:solidFill>
                  <a:srgbClr val="00B0F0"/>
                </a:solidFill>
              </a:rPr>
              <a:t>C.E:possible</a:t>
            </a:r>
            <a:r>
              <a:rPr lang="en-US" b="1" dirty="0">
                <a:solidFill>
                  <a:srgbClr val="00B0F0"/>
                </a:solidFill>
              </a:rPr>
              <a:t> loss of precision//(invalid)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58628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Rule 5:</a:t>
            </a:r>
          </a:p>
          <a:p>
            <a:r>
              <a:rPr lang="en-US" b="1" dirty="0">
                <a:solidFill>
                  <a:srgbClr val="00B0F0"/>
                </a:solidFill>
              </a:rPr>
              <a:t>The maximum allowed array size in java is maximum value of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size [2147483647].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337083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a1=new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[2147483647];(valid)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a2=new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[2147483648];</a:t>
            </a:r>
          </a:p>
          <a:p>
            <a:r>
              <a:rPr lang="en-US" b="1" dirty="0">
                <a:solidFill>
                  <a:srgbClr val="00B0F0"/>
                </a:solidFill>
              </a:rPr>
              <a:t>//</a:t>
            </a:r>
            <a:r>
              <a:rPr lang="en-US" b="1" dirty="0" err="1">
                <a:solidFill>
                  <a:srgbClr val="00B0F0"/>
                </a:solidFill>
              </a:rPr>
              <a:t>C.E:integer</a:t>
            </a:r>
            <a:r>
              <a:rPr lang="en-US" b="1" dirty="0">
                <a:solidFill>
                  <a:srgbClr val="00B0F0"/>
                </a:solidFill>
              </a:rPr>
              <a:t> number too large: 2147483648(invalid)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454038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 the first case we may get RE : </a:t>
            </a:r>
            <a:r>
              <a:rPr lang="en-US" b="1" dirty="0" err="1">
                <a:solidFill>
                  <a:srgbClr val="00B0F0"/>
                </a:solidFill>
              </a:rPr>
              <a:t>OutOfMemoryError</a:t>
            </a:r>
            <a:r>
              <a:rPr lang="en-US" b="1" dirty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22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3350"/>
            <a:ext cx="44767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Multi dimensional array creation</a:t>
            </a:r>
            <a:r>
              <a:rPr lang="en-US" b="1" dirty="0">
                <a:solidFill>
                  <a:srgbClr val="00B0F0"/>
                </a:solidFill>
              </a:rPr>
              <a:t>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In java multidimensional arrays are implemented as array of arrays approach but not</a:t>
            </a:r>
          </a:p>
          <a:p>
            <a:r>
              <a:rPr lang="en-US" b="1" dirty="0">
                <a:solidFill>
                  <a:srgbClr val="00B0F0"/>
                </a:solidFill>
              </a:rPr>
              <a:t>matrix form.</a:t>
            </a:r>
          </a:p>
          <a:p>
            <a:r>
              <a:rPr lang="en-US" b="1" dirty="0">
                <a:solidFill>
                  <a:srgbClr val="00B0F0"/>
                </a:solidFill>
              </a:rPr>
              <a:t>The main advantage of this approach is to improve memory utilization.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73378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1: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[2][];</a:t>
            </a:r>
          </a:p>
          <a:p>
            <a:r>
              <a:rPr lang="en-US" b="1" dirty="0">
                <a:solidFill>
                  <a:srgbClr val="00B0F0"/>
                </a:solidFill>
              </a:rPr>
              <a:t>a[0]=new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[3];</a:t>
            </a:r>
          </a:p>
          <a:p>
            <a:r>
              <a:rPr lang="en-US" b="1" dirty="0">
                <a:solidFill>
                  <a:srgbClr val="00B0F0"/>
                </a:solidFill>
              </a:rPr>
              <a:t>a[1]=new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[2];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28750"/>
            <a:ext cx="2552700" cy="153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50" y="302895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2: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[2][][];</a:t>
            </a:r>
          </a:p>
          <a:p>
            <a:r>
              <a:rPr lang="en-US" b="1" dirty="0">
                <a:solidFill>
                  <a:srgbClr val="00B0F0"/>
                </a:solidFill>
              </a:rPr>
              <a:t>a[0]=new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[3][];</a:t>
            </a:r>
          </a:p>
          <a:p>
            <a:r>
              <a:rPr lang="en-US" b="1" dirty="0">
                <a:solidFill>
                  <a:srgbClr val="00B0F0"/>
                </a:solidFill>
              </a:rPr>
              <a:t>a[0][0]=new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[1];</a:t>
            </a:r>
          </a:p>
          <a:p>
            <a:r>
              <a:rPr lang="en-US" b="1" dirty="0">
                <a:solidFill>
                  <a:srgbClr val="00B0F0"/>
                </a:solidFill>
              </a:rPr>
              <a:t>a[0][1]=new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[2];</a:t>
            </a:r>
          </a:p>
          <a:p>
            <a:r>
              <a:rPr lang="en-US" b="1" dirty="0">
                <a:solidFill>
                  <a:srgbClr val="00B0F0"/>
                </a:solidFill>
              </a:rPr>
              <a:t>a[0][2]=new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[3];</a:t>
            </a:r>
          </a:p>
          <a:p>
            <a:r>
              <a:rPr lang="en-US" b="1" dirty="0">
                <a:solidFill>
                  <a:srgbClr val="00B0F0"/>
                </a:solidFill>
              </a:rPr>
              <a:t>a[1]=new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[2][2];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31" y="3105150"/>
            <a:ext cx="4224338" cy="187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z="1000" b="1" dirty="0">
                <a:latin typeface="+mj-lt"/>
              </a:rPr>
              <a:t>23</a:t>
            </a:r>
            <a:endParaRPr lang="en" sz="1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61950"/>
            <a:ext cx="662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Which of the following declarations are valid?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1)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[]//C.E: array dimension missing(invalid)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2)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[3][4];(valid)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3)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[3][];(valid)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4)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[][4];//C.E:']' expected(invalid)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5)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[3][4][5];(valid)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6)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[3][4][];(valid)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7)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[3][][5];//C.E:']' expected(invalid)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17862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Array Initialization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72778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Whenever we are creating an array every element is initialized with default value</a:t>
            </a:r>
          </a:p>
          <a:p>
            <a:r>
              <a:rPr lang="en-US" b="1" dirty="0">
                <a:solidFill>
                  <a:srgbClr val="00B0F0"/>
                </a:solidFill>
              </a:rPr>
              <a:t>automatically.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4769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1: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[3];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(a);//[I@3e25a5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(a[0]);//0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59055"/>
            <a:ext cx="2209800" cy="82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67200" y="336920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Note: </a:t>
            </a:r>
            <a:r>
              <a:rPr lang="en-US" b="1" dirty="0">
                <a:solidFill>
                  <a:srgbClr val="00B0F0"/>
                </a:solidFill>
              </a:rPr>
              <a:t>Whenever we are trying to print any object reference internally </a:t>
            </a:r>
            <a:r>
              <a:rPr lang="en-US" b="1" dirty="0" err="1">
                <a:solidFill>
                  <a:srgbClr val="00B0F0"/>
                </a:solidFill>
              </a:rPr>
              <a:t>toString</a:t>
            </a:r>
            <a:r>
              <a:rPr lang="en-US" b="1" dirty="0">
                <a:solidFill>
                  <a:srgbClr val="00B0F0"/>
                </a:solidFill>
              </a:rPr>
              <a:t>() method</a:t>
            </a:r>
          </a:p>
          <a:p>
            <a:r>
              <a:rPr lang="en-US" b="1" dirty="0">
                <a:solidFill>
                  <a:srgbClr val="00B0F0"/>
                </a:solidFill>
              </a:rPr>
              <a:t>will be executed which is implemented by default to return the following.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classname@hexadecimalstringrepresentationofhashcode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23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4838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2: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2140"/>
            <a:ext cx="35242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101411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(a);//[[I@3e25a5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(a[0]);//[I@19821f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(a[0][0]);//0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5876"/>
            <a:ext cx="3886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188595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3: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[2][];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(a);//[[I@3e25a5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(a[0]);//null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(a[0][0]);//</a:t>
            </a:r>
            <a:r>
              <a:rPr lang="en-US" b="1" dirty="0" err="1">
                <a:solidFill>
                  <a:srgbClr val="00B0F0"/>
                </a:solidFill>
              </a:rPr>
              <a:t>R.E:NullPointerException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90750"/>
            <a:ext cx="26289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356235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Once we created an array all its elements by default initialized with default values.</a:t>
            </a:r>
          </a:p>
          <a:p>
            <a:r>
              <a:rPr lang="en-US" b="1" dirty="0">
                <a:solidFill>
                  <a:srgbClr val="00B0F0"/>
                </a:solidFill>
              </a:rPr>
              <a:t>If we are not satisfied with those default values then we can replays with our customized</a:t>
            </a:r>
          </a:p>
          <a:p>
            <a:r>
              <a:rPr lang="en-US" b="1" dirty="0">
                <a:solidFill>
                  <a:srgbClr val="00B0F0"/>
                </a:solidFill>
              </a:rPr>
              <a:t>values.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24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a=new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[4];</a:t>
            </a:r>
          </a:p>
          <a:p>
            <a:r>
              <a:rPr lang="en-US" b="1" dirty="0">
                <a:solidFill>
                  <a:srgbClr val="00B0F0"/>
                </a:solidFill>
              </a:rPr>
              <a:t>a[0]=10;</a:t>
            </a:r>
          </a:p>
          <a:p>
            <a:r>
              <a:rPr lang="en-US" b="1" dirty="0">
                <a:solidFill>
                  <a:srgbClr val="00B0F0"/>
                </a:solidFill>
              </a:rPr>
              <a:t>a[1]=20;</a:t>
            </a:r>
          </a:p>
          <a:p>
            <a:r>
              <a:rPr lang="en-US" b="1" dirty="0">
                <a:solidFill>
                  <a:srgbClr val="00B0F0"/>
                </a:solidFill>
              </a:rPr>
              <a:t>a[2]=30;</a:t>
            </a:r>
          </a:p>
          <a:p>
            <a:r>
              <a:rPr lang="en-US" b="1" dirty="0">
                <a:solidFill>
                  <a:srgbClr val="00B0F0"/>
                </a:solidFill>
              </a:rPr>
              <a:t>a[3]=40;</a:t>
            </a:r>
          </a:p>
          <a:p>
            <a:r>
              <a:rPr lang="en-US" b="1" dirty="0">
                <a:solidFill>
                  <a:srgbClr val="00B0F0"/>
                </a:solidFill>
              </a:rPr>
              <a:t>a[4]=50;//</a:t>
            </a:r>
            <a:r>
              <a:rPr lang="en-US" b="1" dirty="0" err="1">
                <a:solidFill>
                  <a:srgbClr val="00B0F0"/>
                </a:solidFill>
              </a:rPr>
              <a:t>R.E:ArrayIndexOutOfBoundsException</a:t>
            </a:r>
            <a:r>
              <a:rPr lang="en-US" b="1" dirty="0">
                <a:solidFill>
                  <a:srgbClr val="00B0F0"/>
                </a:solidFill>
              </a:rPr>
              <a:t>: 4</a:t>
            </a:r>
          </a:p>
          <a:p>
            <a:r>
              <a:rPr lang="en-US" b="1" dirty="0">
                <a:solidFill>
                  <a:srgbClr val="00B0F0"/>
                </a:solidFill>
              </a:rPr>
              <a:t>a[-4]=60;//</a:t>
            </a:r>
            <a:r>
              <a:rPr lang="en-US" b="1" dirty="0" err="1">
                <a:solidFill>
                  <a:srgbClr val="00B0F0"/>
                </a:solidFill>
              </a:rPr>
              <a:t>R.E:ArrayIndexOutOfBoundsException</a:t>
            </a:r>
            <a:r>
              <a:rPr lang="en-US" b="1" dirty="0">
                <a:solidFill>
                  <a:srgbClr val="00B0F0"/>
                </a:solidFill>
              </a:rPr>
              <a:t>: -4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5750"/>
            <a:ext cx="30099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2114550"/>
            <a:ext cx="647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Note: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if we are trying to access array element with out of range index we will get</a:t>
            </a:r>
          </a:p>
          <a:p>
            <a:r>
              <a:rPr lang="en-US" b="1" dirty="0">
                <a:solidFill>
                  <a:srgbClr val="00B0F0"/>
                </a:solidFill>
              </a:rPr>
              <a:t>Runtime Exception saying </a:t>
            </a:r>
            <a:r>
              <a:rPr lang="en-US" b="1" dirty="0" err="1">
                <a:solidFill>
                  <a:srgbClr val="00B0F0"/>
                </a:solidFill>
              </a:rPr>
              <a:t>ArrayIndexOutOfBoundsException</a:t>
            </a:r>
            <a:r>
              <a:rPr lang="en-US" b="1" dirty="0">
                <a:solidFill>
                  <a:srgbClr val="00B0F0"/>
                </a:solidFill>
              </a:rPr>
              <a:t>.</a:t>
            </a:r>
          </a:p>
          <a:p>
            <a:r>
              <a:rPr lang="en-US" b="1" dirty="0">
                <a:solidFill>
                  <a:srgbClr val="00B0F0"/>
                </a:solidFill>
              </a:rPr>
              <a:t>Declaration, construction and initialization of an array in a single line:</a:t>
            </a:r>
          </a:p>
          <a:p>
            <a:r>
              <a:rPr lang="en-US" b="1" dirty="0">
                <a:solidFill>
                  <a:srgbClr val="00B0F0"/>
                </a:solidFill>
              </a:rPr>
              <a:t>We can perform declaration, construction and initialization of an array in a single line.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333750"/>
            <a:ext cx="3990975" cy="161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4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25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3619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char[] </a:t>
            </a:r>
            <a:r>
              <a:rPr lang="en-US" b="1" dirty="0" err="1">
                <a:solidFill>
                  <a:srgbClr val="00B0F0"/>
                </a:solidFill>
              </a:rPr>
              <a:t>ch</a:t>
            </a:r>
            <a:r>
              <a:rPr lang="en-US" b="1" dirty="0">
                <a:solidFill>
                  <a:srgbClr val="00B0F0"/>
                </a:solidFill>
              </a:rPr>
              <a:t>={'</a:t>
            </a:r>
            <a:r>
              <a:rPr lang="en-US" b="1" dirty="0" err="1">
                <a:solidFill>
                  <a:srgbClr val="00B0F0"/>
                </a:solidFill>
              </a:rPr>
              <a:t>a','e','i','o','u</a:t>
            </a:r>
            <a:r>
              <a:rPr lang="en-US" b="1" dirty="0">
                <a:solidFill>
                  <a:srgbClr val="00B0F0"/>
                </a:solidFill>
              </a:rPr>
              <a:t>'};(valid)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String[] s={"</a:t>
            </a:r>
            <a:r>
              <a:rPr lang="en-US" b="1" dirty="0" err="1">
                <a:solidFill>
                  <a:srgbClr val="00B0F0"/>
                </a:solidFill>
              </a:rPr>
              <a:t>balayya</a:t>
            </a:r>
            <a:r>
              <a:rPr lang="en-US" b="1" dirty="0">
                <a:solidFill>
                  <a:srgbClr val="00B0F0"/>
                </a:solidFill>
              </a:rPr>
              <a:t>","</a:t>
            </a:r>
            <a:r>
              <a:rPr lang="en-US" b="1" dirty="0" err="1">
                <a:solidFill>
                  <a:srgbClr val="00B0F0"/>
                </a:solidFill>
              </a:rPr>
              <a:t>venki</a:t>
            </a:r>
            <a:r>
              <a:rPr lang="en-US" b="1" dirty="0">
                <a:solidFill>
                  <a:srgbClr val="00B0F0"/>
                </a:solidFill>
              </a:rPr>
              <a:t>","nag","</a:t>
            </a:r>
            <a:r>
              <a:rPr lang="en-US" b="1" dirty="0" err="1">
                <a:solidFill>
                  <a:srgbClr val="00B0F0"/>
                </a:solidFill>
              </a:rPr>
              <a:t>chiru</a:t>
            </a:r>
            <a:r>
              <a:rPr lang="en-US" b="1" dirty="0">
                <a:solidFill>
                  <a:srgbClr val="00B0F0"/>
                </a:solidFill>
              </a:rPr>
              <a:t>"};(valid)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We can extend this short cut even for multi dimensional arrays also.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5" y="131605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 a={{10,20,30},{40,50}};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028700"/>
            <a:ext cx="2409825" cy="111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5725" y="220456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[][][] a={{{10,20,30},{40,50}},{{60},{70,80},{90,100,110}}};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2284643"/>
            <a:ext cx="3162300" cy="174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5725" y="34861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[][][] a={{{10,20,30},{40,50}},{{60},{70,80},{90,100,110}}};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(a[0][1][1]);//50(valid)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(a[1][0][2]);//</a:t>
            </a:r>
            <a:r>
              <a:rPr lang="en-US" b="1" dirty="0" err="1">
                <a:solidFill>
                  <a:srgbClr val="00B0F0"/>
                </a:solidFill>
              </a:rPr>
              <a:t>R.E:ArrayIndexOutOfBoundsException</a:t>
            </a:r>
            <a:r>
              <a:rPr lang="en-US" b="1" dirty="0">
                <a:solidFill>
                  <a:srgbClr val="00B0F0"/>
                </a:solidFill>
              </a:rPr>
              <a:t>:</a:t>
            </a:r>
          </a:p>
          <a:p>
            <a:r>
              <a:rPr lang="en-US" b="1" dirty="0">
                <a:solidFill>
                  <a:srgbClr val="00B0F0"/>
                </a:solidFill>
              </a:rPr>
              <a:t>2(invalid)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26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8106"/>
            <a:ext cx="678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System.out.println</a:t>
            </a:r>
            <a:r>
              <a:rPr lang="en-US" b="1" dirty="0">
                <a:solidFill>
                  <a:srgbClr val="92D050"/>
                </a:solidFill>
              </a:rPr>
              <a:t>(a[1][2][1]);//100(valid)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System.out.println</a:t>
            </a:r>
            <a:r>
              <a:rPr lang="en-US" b="1" dirty="0">
                <a:solidFill>
                  <a:srgbClr val="92D050"/>
                </a:solidFill>
              </a:rPr>
              <a:t>(a[1][2][2]);//110(valid)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System.out.println</a:t>
            </a:r>
            <a:r>
              <a:rPr lang="en-US" b="1" dirty="0">
                <a:solidFill>
                  <a:srgbClr val="92D050"/>
                </a:solidFill>
              </a:rPr>
              <a:t>(a[2][1][0]);//</a:t>
            </a:r>
            <a:r>
              <a:rPr lang="en-US" b="1" dirty="0" err="1">
                <a:solidFill>
                  <a:srgbClr val="92D050"/>
                </a:solidFill>
              </a:rPr>
              <a:t>R.E:ArrayIndexOutOfBoundsException</a:t>
            </a:r>
            <a:r>
              <a:rPr lang="en-US" b="1" dirty="0">
                <a:solidFill>
                  <a:srgbClr val="92D050"/>
                </a:solidFill>
              </a:rPr>
              <a:t>:</a:t>
            </a:r>
          </a:p>
          <a:p>
            <a:r>
              <a:rPr lang="en-US" b="1" dirty="0">
                <a:solidFill>
                  <a:srgbClr val="92D050"/>
                </a:solidFill>
              </a:rPr>
              <a:t>2(invalid)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System.out.println</a:t>
            </a:r>
            <a:r>
              <a:rPr lang="en-US" b="1" dirty="0">
                <a:solidFill>
                  <a:srgbClr val="92D050"/>
                </a:solidFill>
              </a:rPr>
              <a:t>(a[1][1][1]);//80(valid)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 </a:t>
            </a:r>
            <a:r>
              <a:rPr lang="en-US" b="1" dirty="0">
                <a:solidFill>
                  <a:srgbClr val="92D050"/>
                </a:solidFill>
              </a:rPr>
              <a:t>If we want to use this short cut compulsory we should perform declaration,</a:t>
            </a:r>
          </a:p>
          <a:p>
            <a:r>
              <a:rPr lang="en-US" b="1" dirty="0">
                <a:solidFill>
                  <a:srgbClr val="92D050"/>
                </a:solidFill>
              </a:rPr>
              <a:t>construction and initialization in a single line.</a:t>
            </a:r>
          </a:p>
          <a:p>
            <a:r>
              <a:rPr lang="en-US" dirty="0">
                <a:solidFill>
                  <a:srgbClr val="92D050"/>
                </a:solidFill>
              </a:rPr>
              <a:t> </a:t>
            </a:r>
            <a:r>
              <a:rPr lang="en-US" b="1" dirty="0">
                <a:solidFill>
                  <a:srgbClr val="92D050"/>
                </a:solidFill>
              </a:rPr>
              <a:t>If we are trying to divide into multiple lines then we will get compile time error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24150"/>
            <a:ext cx="441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2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26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5091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length </a:t>
            </a:r>
            <a:r>
              <a:rPr lang="en-US" b="1" dirty="0" err="1">
                <a:solidFill>
                  <a:schemeClr val="accent4"/>
                </a:solidFill>
              </a:rPr>
              <a:t>Vs</a:t>
            </a:r>
            <a:r>
              <a:rPr lang="en-US" b="1" dirty="0">
                <a:solidFill>
                  <a:schemeClr val="accent4"/>
                </a:solidFill>
              </a:rPr>
              <a:t> length():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92D050"/>
                </a:solidFill>
              </a:rPr>
              <a:t>length:</a:t>
            </a:r>
          </a:p>
          <a:p>
            <a:r>
              <a:rPr lang="en-US" b="1" dirty="0">
                <a:solidFill>
                  <a:srgbClr val="92D050"/>
                </a:solidFill>
              </a:rPr>
              <a:t>1. It is the final variable applicable only for arrays.</a:t>
            </a:r>
          </a:p>
          <a:p>
            <a:r>
              <a:rPr lang="en-US" b="1" dirty="0">
                <a:solidFill>
                  <a:srgbClr val="92D050"/>
                </a:solidFill>
              </a:rPr>
              <a:t>2. It represents the size of the array.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Example: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int</a:t>
            </a:r>
            <a:r>
              <a:rPr lang="en-US" b="1" dirty="0">
                <a:solidFill>
                  <a:srgbClr val="92D050"/>
                </a:solidFill>
              </a:rPr>
              <a:t>[] x=new </a:t>
            </a:r>
            <a:r>
              <a:rPr lang="en-US" b="1" dirty="0" err="1">
                <a:solidFill>
                  <a:srgbClr val="92D050"/>
                </a:solidFill>
              </a:rPr>
              <a:t>int</a:t>
            </a:r>
            <a:r>
              <a:rPr lang="en-US" b="1" dirty="0">
                <a:solidFill>
                  <a:srgbClr val="92D050"/>
                </a:solidFill>
              </a:rPr>
              <a:t>[3];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System.out.println</a:t>
            </a:r>
            <a:r>
              <a:rPr lang="en-US" b="1" dirty="0">
                <a:solidFill>
                  <a:srgbClr val="92D050"/>
                </a:solidFill>
              </a:rPr>
              <a:t>(</a:t>
            </a:r>
            <a:r>
              <a:rPr lang="en-US" b="1" dirty="0" err="1">
                <a:solidFill>
                  <a:srgbClr val="92D050"/>
                </a:solidFill>
              </a:rPr>
              <a:t>x.length</a:t>
            </a:r>
            <a:r>
              <a:rPr lang="en-US" b="1" dirty="0">
                <a:solidFill>
                  <a:srgbClr val="92D050"/>
                </a:solidFill>
              </a:rPr>
              <a:t>());//C.E: cannot find symbol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System.out.println</a:t>
            </a:r>
            <a:r>
              <a:rPr lang="en-US" b="1" dirty="0">
                <a:solidFill>
                  <a:srgbClr val="92D050"/>
                </a:solidFill>
              </a:rPr>
              <a:t>(</a:t>
            </a:r>
            <a:r>
              <a:rPr lang="en-US" b="1" dirty="0" err="1">
                <a:solidFill>
                  <a:srgbClr val="92D050"/>
                </a:solidFill>
              </a:rPr>
              <a:t>x.length</a:t>
            </a:r>
            <a:r>
              <a:rPr lang="en-US" b="1" dirty="0">
                <a:solidFill>
                  <a:srgbClr val="92D050"/>
                </a:solidFill>
              </a:rPr>
              <a:t>);//3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length() method: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1. It is a final method applicable for String objects.</a:t>
            </a:r>
          </a:p>
          <a:p>
            <a:r>
              <a:rPr lang="en-US" b="1" dirty="0">
                <a:solidFill>
                  <a:srgbClr val="92D050"/>
                </a:solidFill>
              </a:rPr>
              <a:t>2. It returns the no of characters present in the String.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Example:</a:t>
            </a:r>
          </a:p>
          <a:p>
            <a:r>
              <a:rPr lang="en-US" b="1" dirty="0">
                <a:solidFill>
                  <a:srgbClr val="92D050"/>
                </a:solidFill>
              </a:rPr>
              <a:t>String s="</a:t>
            </a:r>
            <a:r>
              <a:rPr lang="en-US" b="1" dirty="0" err="1">
                <a:solidFill>
                  <a:srgbClr val="92D050"/>
                </a:solidFill>
              </a:rPr>
              <a:t>bhaskar</a:t>
            </a:r>
            <a:r>
              <a:rPr lang="en-US" b="1" dirty="0">
                <a:solidFill>
                  <a:srgbClr val="92D050"/>
                </a:solidFill>
              </a:rPr>
              <a:t>";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System.out.println</a:t>
            </a:r>
            <a:r>
              <a:rPr lang="en-US" b="1" dirty="0">
                <a:solidFill>
                  <a:srgbClr val="92D050"/>
                </a:solidFill>
              </a:rPr>
              <a:t>(</a:t>
            </a:r>
            <a:r>
              <a:rPr lang="en-US" b="1" dirty="0" err="1">
                <a:solidFill>
                  <a:srgbClr val="92D050"/>
                </a:solidFill>
              </a:rPr>
              <a:t>s.length</a:t>
            </a:r>
            <a:r>
              <a:rPr lang="en-US" b="1" dirty="0">
                <a:solidFill>
                  <a:srgbClr val="92D050"/>
                </a:solidFill>
              </a:rPr>
              <a:t>);//</a:t>
            </a:r>
            <a:r>
              <a:rPr lang="en-US" b="1" dirty="0" err="1">
                <a:solidFill>
                  <a:srgbClr val="92D050"/>
                </a:solidFill>
              </a:rPr>
              <a:t>C.E:cannot</a:t>
            </a:r>
            <a:r>
              <a:rPr lang="en-US" b="1" dirty="0">
                <a:solidFill>
                  <a:srgbClr val="92D050"/>
                </a:solidFill>
              </a:rPr>
              <a:t> find symbol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System.out.println</a:t>
            </a:r>
            <a:r>
              <a:rPr lang="en-US" b="1" dirty="0">
                <a:solidFill>
                  <a:srgbClr val="92D050"/>
                </a:solidFill>
              </a:rPr>
              <a:t>(</a:t>
            </a:r>
            <a:r>
              <a:rPr lang="en-US" b="1" dirty="0" err="1">
                <a:solidFill>
                  <a:srgbClr val="92D050"/>
                </a:solidFill>
              </a:rPr>
              <a:t>s.length</a:t>
            </a:r>
            <a:r>
              <a:rPr lang="en-US" b="1" dirty="0">
                <a:solidFill>
                  <a:srgbClr val="92D050"/>
                </a:solidFill>
              </a:rPr>
              <a:t>());//7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4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381000" y="133350"/>
            <a:ext cx="59550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dirty="0"/>
              <a:t>A name in java program is called identifier. It may be class name, method name,</a:t>
            </a:r>
            <a:br>
              <a:rPr lang="en-US" sz="1800" dirty="0"/>
            </a:br>
            <a:r>
              <a:rPr lang="en-US" sz="1800" dirty="0"/>
              <a:t>variable name and label name.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30704"/>
            <a:ext cx="40290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27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3350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 multidimensional arrays length variable represents only base size but not total size.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[][] a=new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[6][3];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a.length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);//6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(a[0].length);//3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90550"/>
            <a:ext cx="327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2495550"/>
            <a:ext cx="5410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length variable applicable only for arrays where as length()method is applicable for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String objects.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There is no direct way to find total size of multi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dimentional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array but indirectly we can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find as follows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x[o].length +x[1].length + x[2].length + .......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27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-1"/>
            <a:ext cx="457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Anonymous Arrays:</a:t>
            </a:r>
          </a:p>
          <a:p>
            <a:endParaRPr lang="en-US" b="1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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Sometimes we can create an array without name such type of nameless arrays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are called anonymous arrays.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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The main objective of anonymous arrays is "just for instant use".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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We can create anonymous array as follows.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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new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[]{10,20,30,40};(valid)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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new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[][]{{10,20},{30,40}};(valid)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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At the time of anonymous array creation we can't specify the size otherwise we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will get compile time error.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new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[3]{10,20,30,40};//C.E:';' expected(invalid)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new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[]{10,20,30,40};(valid)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Based on our programming requirement we can give the name for anonymous array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then it is no longer anonymous.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3900" y="30289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[] a=new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[]{10,20,30,40};(valid)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27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3350"/>
            <a:ext cx="7315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class Test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public static void main(String[]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(sum(new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[]{10,20,30,40}));//100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public static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sum(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[] x)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total=0;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for(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x1:x)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50" y="3038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total=total+x1;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return total;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In the above program just to call sum() , we required an array but after completing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sum() call we are not using that array any more,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ananimous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array is best suitable.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7200" dirty="0"/>
              <a:t>Array element assignments: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28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68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the case of primitive array as array element any type is allowed which can be</a:t>
            </a:r>
          </a:p>
          <a:p>
            <a:r>
              <a:rPr lang="en-US" b="1" dirty="0">
                <a:solidFill>
                  <a:schemeClr val="bg1"/>
                </a:solidFill>
              </a:rPr>
              <a:t>promoted to declared type.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 1: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 the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type arrays the allowed array element types are byte, short, char, int.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a=new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[10];</a:t>
            </a:r>
          </a:p>
          <a:p>
            <a:r>
              <a:rPr lang="en-US" b="1" dirty="0">
                <a:solidFill>
                  <a:schemeClr val="bg1"/>
                </a:solidFill>
              </a:rPr>
              <a:t>a[0]=97;//(valid)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a[1]='a';//(valid)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byte b=10;</a:t>
            </a:r>
          </a:p>
          <a:p>
            <a:r>
              <a:rPr lang="en-US" b="1" dirty="0">
                <a:solidFill>
                  <a:schemeClr val="bg1"/>
                </a:solidFill>
              </a:rPr>
              <a:t>a[2]=b;//(valid)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short s=20;</a:t>
            </a:r>
          </a:p>
          <a:p>
            <a:r>
              <a:rPr lang="en-US" b="1" dirty="0">
                <a:solidFill>
                  <a:schemeClr val="bg1"/>
                </a:solidFill>
              </a:rPr>
              <a:t>a[3]=s;//(valid)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a[4]=10l;//</a:t>
            </a:r>
            <a:r>
              <a:rPr lang="en-US" b="1" dirty="0" err="1">
                <a:solidFill>
                  <a:schemeClr val="bg1"/>
                </a:solidFill>
              </a:rPr>
              <a:t>C.E:possible</a:t>
            </a:r>
            <a:r>
              <a:rPr lang="en-US" b="1" dirty="0">
                <a:solidFill>
                  <a:schemeClr val="bg1"/>
                </a:solidFill>
              </a:rPr>
              <a:t> loss of 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75979"/>
            <a:ext cx="777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2: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 float type arrays the allowed element types are byte, short, char,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, long, float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4643"/>
            <a:ext cx="6096000" cy="116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1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29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33350"/>
            <a:ext cx="6705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Case 2: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 the case of Object type arrays as array elements we can provide either declared type</a:t>
            </a:r>
          </a:p>
          <a:p>
            <a:r>
              <a:rPr lang="en-US" b="1" dirty="0">
                <a:solidFill>
                  <a:schemeClr val="bg1"/>
                </a:solidFill>
              </a:rPr>
              <a:t>objects or its child class objects.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 1: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Object[] a=new Object[10];</a:t>
            </a:r>
          </a:p>
          <a:p>
            <a:r>
              <a:rPr lang="en-US" b="1" dirty="0">
                <a:solidFill>
                  <a:schemeClr val="bg1"/>
                </a:solidFill>
              </a:rPr>
              <a:t>a[0]=new Integer(10);//(valid)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a[1]=new Object();//(valid)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a[2]=new String("</a:t>
            </a:r>
            <a:r>
              <a:rPr lang="en-US" b="1" dirty="0" err="1">
                <a:solidFill>
                  <a:schemeClr val="bg1"/>
                </a:solidFill>
              </a:rPr>
              <a:t>bhaskar</a:t>
            </a:r>
            <a:r>
              <a:rPr lang="en-US" b="1" dirty="0">
                <a:solidFill>
                  <a:schemeClr val="bg1"/>
                </a:solidFill>
              </a:rPr>
              <a:t>");//(valid)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Example 2:</a:t>
            </a:r>
          </a:p>
          <a:p>
            <a:r>
              <a:rPr lang="en-US" b="1" dirty="0">
                <a:solidFill>
                  <a:schemeClr val="bg1"/>
                </a:solidFill>
              </a:rPr>
              <a:t>Number[] n=new Number[10];</a:t>
            </a:r>
          </a:p>
          <a:p>
            <a:r>
              <a:rPr lang="en-US" b="1" dirty="0">
                <a:solidFill>
                  <a:schemeClr val="bg1"/>
                </a:solidFill>
              </a:rPr>
              <a:t>n[0]=new Integer(10);//(valid)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n[1]=new Double(10.5);//(valid)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n[2]=new String("</a:t>
            </a:r>
            <a:r>
              <a:rPr lang="en-US" b="1" dirty="0" err="1">
                <a:solidFill>
                  <a:schemeClr val="bg1"/>
                </a:solidFill>
              </a:rPr>
              <a:t>bhaskar</a:t>
            </a:r>
            <a:r>
              <a:rPr lang="en-US" b="1" dirty="0">
                <a:solidFill>
                  <a:schemeClr val="bg1"/>
                </a:solidFill>
              </a:rPr>
              <a:t>");//</a:t>
            </a:r>
            <a:r>
              <a:rPr lang="en-US" b="1" dirty="0" err="1">
                <a:solidFill>
                  <a:schemeClr val="bg1"/>
                </a:solidFill>
              </a:rPr>
              <a:t>C.E:incompatible</a:t>
            </a:r>
            <a:r>
              <a:rPr lang="en-US" b="1" dirty="0">
                <a:solidFill>
                  <a:schemeClr val="bg1"/>
                </a:solidFill>
              </a:rPr>
              <a:t> types//(invalid)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027897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90647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Case 3: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 the case of interface type arrays as array elements we can provide its implemented</a:t>
            </a:r>
          </a:p>
          <a:p>
            <a:r>
              <a:rPr lang="en-US" b="1" dirty="0">
                <a:solidFill>
                  <a:schemeClr val="bg1"/>
                </a:solidFill>
              </a:rPr>
              <a:t>class objects.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379874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Runnable[] r=new Runnable[10];</a:t>
            </a:r>
          </a:p>
          <a:p>
            <a:r>
              <a:rPr lang="en-US" b="1" dirty="0">
                <a:solidFill>
                  <a:schemeClr val="bg1"/>
                </a:solidFill>
              </a:rPr>
              <a:t>r[0]=new Thread();</a:t>
            </a:r>
          </a:p>
          <a:p>
            <a:r>
              <a:rPr lang="en-US" b="1" dirty="0">
                <a:solidFill>
                  <a:schemeClr val="bg1"/>
                </a:solidFill>
              </a:rPr>
              <a:t>r[1]=new String("</a:t>
            </a:r>
            <a:r>
              <a:rPr lang="en-US" b="1" dirty="0" err="1">
                <a:solidFill>
                  <a:schemeClr val="bg1"/>
                </a:solidFill>
              </a:rPr>
              <a:t>bhaskar</a:t>
            </a:r>
            <a:r>
              <a:rPr lang="en-US" b="1" dirty="0">
                <a:solidFill>
                  <a:schemeClr val="bg1"/>
                </a:solidFill>
              </a:rPr>
              <a:t>");//C.E: incompatible types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4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29</a:t>
            </a:r>
            <a:endParaRPr sz="10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92708"/>
              </p:ext>
            </p:extLst>
          </p:nvPr>
        </p:nvGraphicFramePr>
        <p:xfrm>
          <a:off x="609600" y="133350"/>
          <a:ext cx="6096000" cy="2113280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Type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Allowed Element Type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1) Primitive arrays.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1) Any type which can be promoted to declared type.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2) Object type arrays.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2) Either declared type or its child class objects allowed.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3) Interface type arrays.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3) Its implemented class objects allowed.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4) Abstract class type arrays.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4) Its child class objects are allowed.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5800" y="2419350"/>
            <a:ext cx="7772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Array variable assignments</a:t>
            </a:r>
            <a:r>
              <a:rPr lang="en-US" b="1" dirty="0"/>
              <a:t>:</a:t>
            </a:r>
          </a:p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Case 1: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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Element level promotions are not applicable at array object level.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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 : A char value can be promoted to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type but char array cannot be</a:t>
            </a:r>
          </a:p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promoted to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array.</a:t>
            </a:r>
          </a:p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Example:</a:t>
            </a:r>
          </a:p>
          <a:p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[] a={10,20,30};</a:t>
            </a:r>
          </a:p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char[]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ch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={'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a','b','c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'};</a:t>
            </a:r>
          </a:p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[] b=a;//(valid)</a:t>
            </a:r>
          </a:p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[] c=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ch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;//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C.E:incompatible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types(invalid)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38200" y="361950"/>
            <a:ext cx="400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Which of the following promotions are valid?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14" y="742950"/>
            <a:ext cx="3124201" cy="219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962275"/>
            <a:ext cx="716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Note: In the case of object type arrays child type array can be assign to parent type</a:t>
            </a:r>
          </a:p>
          <a:p>
            <a:r>
              <a:rPr lang="en-US" b="1" dirty="0">
                <a:solidFill>
                  <a:srgbClr val="00B0F0"/>
                </a:solidFill>
              </a:rPr>
              <a:t>array variable.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915" y="370093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String[] s={"A","B"};</a:t>
            </a:r>
          </a:p>
          <a:p>
            <a:r>
              <a:rPr lang="en-US" b="1" dirty="0">
                <a:solidFill>
                  <a:srgbClr val="00B0F0"/>
                </a:solidFill>
              </a:rPr>
              <a:t>Object[] o=s;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2"/>
          <p:cNvSpPr txBox="1">
            <a:spLocks noGrp="1"/>
          </p:cNvSpPr>
          <p:nvPr>
            <p:ph type="sldNum" idx="12"/>
          </p:nvPr>
        </p:nvSpPr>
        <p:spPr>
          <a:xfrm>
            <a:off x="8686800" y="4740375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31</a:t>
            </a:r>
            <a:endParaRPr sz="1000" dirty="0">
              <a:latin typeface="+mj-lt"/>
            </a:endParaRPr>
          </a:p>
        </p:txBody>
      </p:sp>
      <p:sp>
        <p:nvSpPr>
          <p:cNvPr id="1978" name="Google Shape;1978;p42"/>
          <p:cNvSpPr/>
          <p:nvPr/>
        </p:nvSpPr>
        <p:spPr>
          <a:xfrm>
            <a:off x="3388271" y="2253334"/>
            <a:ext cx="96199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S</a:t>
            </a:r>
          </a:p>
        </p:txBody>
      </p:sp>
      <p:sp>
        <p:nvSpPr>
          <p:cNvPr id="1979" name="Google Shape;1979;p42"/>
          <p:cNvSpPr/>
          <p:nvPr/>
        </p:nvSpPr>
        <p:spPr>
          <a:xfrm>
            <a:off x="4127490" y="2258953"/>
            <a:ext cx="186105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W</a:t>
            </a:r>
          </a:p>
        </p:txBody>
      </p:sp>
      <p:sp>
        <p:nvSpPr>
          <p:cNvPr id="1980" name="Google Shape;1980;p42"/>
          <p:cNvSpPr/>
          <p:nvPr/>
        </p:nvSpPr>
        <p:spPr>
          <a:xfrm>
            <a:off x="3363098" y="3058609"/>
            <a:ext cx="115979" cy="360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O</a:t>
            </a:r>
          </a:p>
        </p:txBody>
      </p:sp>
      <p:sp>
        <p:nvSpPr>
          <p:cNvPr id="1981" name="Google Shape;1981;p42"/>
          <p:cNvSpPr/>
          <p:nvPr/>
        </p:nvSpPr>
        <p:spPr>
          <a:xfrm>
            <a:off x="4210653" y="3064228"/>
            <a:ext cx="97098" cy="343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38150"/>
            <a:ext cx="8001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Case 2: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Whenever we are assigning one array to another array internal elements won't be copy</a:t>
            </a:r>
          </a:p>
          <a:p>
            <a:r>
              <a:rPr lang="en-US" b="1" dirty="0">
                <a:solidFill>
                  <a:srgbClr val="00B0F0"/>
                </a:solidFill>
              </a:rPr>
              <a:t>just reference variables will be reassigned hence sizes are not important but types must</a:t>
            </a:r>
          </a:p>
          <a:p>
            <a:r>
              <a:rPr lang="en-US" b="1" dirty="0">
                <a:solidFill>
                  <a:srgbClr val="00B0F0"/>
                </a:solidFill>
              </a:rPr>
              <a:t>be matched.</a:t>
            </a:r>
          </a:p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a={10,20,30,40,50,60,70};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[] b={80,90};</a:t>
            </a:r>
          </a:p>
          <a:p>
            <a:r>
              <a:rPr lang="en-US" b="1" dirty="0">
                <a:solidFill>
                  <a:srgbClr val="00B0F0"/>
                </a:solidFill>
              </a:rPr>
              <a:t>a=b;//(valid)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b=a;//(valid)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50466"/>
            <a:ext cx="2954773" cy="220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2800350"/>
            <a:ext cx="65913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Total how many objects created?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Ans</a:t>
            </a:r>
            <a:r>
              <a:rPr lang="en-US" b="1" dirty="0">
                <a:solidFill>
                  <a:srgbClr val="00B0F0"/>
                </a:solidFill>
              </a:rPr>
              <a:t>: 11</a:t>
            </a:r>
          </a:p>
          <a:p>
            <a:r>
              <a:rPr lang="en-US" b="1" dirty="0">
                <a:solidFill>
                  <a:srgbClr val="00B0F0"/>
                </a:solidFill>
              </a:rPr>
              <a:t>How many objects eligible for GC: 6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33276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rgbClr val="00B0F0"/>
                </a:solidFill>
              </a:rPr>
              <a:t>Example 2:</a:t>
            </a:r>
          </a:p>
          <a:p>
            <a:r>
              <a:rPr lang="en-US" b="1" dirty="0">
                <a:solidFill>
                  <a:srgbClr val="00B0F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)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String[] argh={"A","B"};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=argh;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args.length</a:t>
            </a:r>
            <a:r>
              <a:rPr lang="en-US" b="1" dirty="0">
                <a:solidFill>
                  <a:srgbClr val="00B0F0"/>
                </a:solidFill>
              </a:rPr>
              <a:t>);//2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32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43815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for(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i=0;i&lt;=</a:t>
            </a:r>
            <a:r>
              <a:rPr lang="en-US" b="1" dirty="0" err="1">
                <a:solidFill>
                  <a:srgbClr val="00B0F0"/>
                </a:solidFill>
              </a:rPr>
              <a:t>args.length;i</a:t>
            </a:r>
            <a:r>
              <a:rPr lang="en-US" b="1" dirty="0">
                <a:solidFill>
                  <a:srgbClr val="00B0F0"/>
                </a:solidFill>
              </a:rPr>
              <a:t>++)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[i]);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Output:</a:t>
            </a:r>
          </a:p>
          <a:p>
            <a:r>
              <a:rPr lang="en-US" b="1" dirty="0">
                <a:solidFill>
                  <a:srgbClr val="00B0F0"/>
                </a:solidFill>
              </a:rPr>
              <a:t>java Test x y</a:t>
            </a:r>
          </a:p>
          <a:p>
            <a:r>
              <a:rPr lang="en-US" b="1" dirty="0">
                <a:solidFill>
                  <a:srgbClr val="00B0F0"/>
                </a:solidFill>
              </a:rPr>
              <a:t>R.E: </a:t>
            </a:r>
            <a:r>
              <a:rPr lang="en-US" b="1" dirty="0" err="1">
                <a:solidFill>
                  <a:srgbClr val="00B0F0"/>
                </a:solidFill>
              </a:rPr>
              <a:t>ArrayIndexOutOfBoundsException</a:t>
            </a:r>
            <a:r>
              <a:rPr lang="en-US" b="1" dirty="0">
                <a:solidFill>
                  <a:srgbClr val="00B0F0"/>
                </a:solidFill>
              </a:rPr>
              <a:t>: 2</a:t>
            </a:r>
          </a:p>
          <a:p>
            <a:r>
              <a:rPr lang="en-US" b="1" dirty="0">
                <a:solidFill>
                  <a:srgbClr val="00B0F0"/>
                </a:solidFill>
              </a:rPr>
              <a:t>java Test x</a:t>
            </a:r>
          </a:p>
          <a:p>
            <a:r>
              <a:rPr lang="en-US" b="1" dirty="0">
                <a:solidFill>
                  <a:srgbClr val="00B0F0"/>
                </a:solidFill>
              </a:rPr>
              <a:t>R.E: </a:t>
            </a:r>
            <a:r>
              <a:rPr lang="en-US" b="1" dirty="0" err="1">
                <a:solidFill>
                  <a:srgbClr val="00B0F0"/>
                </a:solidFill>
              </a:rPr>
              <a:t>ArrayIndexOutOfBoundsException</a:t>
            </a:r>
            <a:r>
              <a:rPr lang="en-US" b="1" dirty="0">
                <a:solidFill>
                  <a:srgbClr val="00B0F0"/>
                </a:solidFill>
              </a:rPr>
              <a:t>: 2</a:t>
            </a:r>
          </a:p>
          <a:p>
            <a:r>
              <a:rPr lang="en-US" b="1" dirty="0">
                <a:solidFill>
                  <a:srgbClr val="00B0F0"/>
                </a:solidFill>
              </a:rPr>
              <a:t>java Test</a:t>
            </a:r>
          </a:p>
          <a:p>
            <a:r>
              <a:rPr lang="en-US" b="1" dirty="0">
                <a:solidFill>
                  <a:srgbClr val="00B0F0"/>
                </a:solidFill>
              </a:rPr>
              <a:t>R.E: </a:t>
            </a:r>
            <a:r>
              <a:rPr lang="en-US" b="1" dirty="0" err="1">
                <a:solidFill>
                  <a:srgbClr val="00B0F0"/>
                </a:solidFill>
              </a:rPr>
              <a:t>ArrayIndexOutOfBoundsException</a:t>
            </a:r>
            <a:r>
              <a:rPr lang="en-US" b="1" dirty="0">
                <a:solidFill>
                  <a:srgbClr val="00B0F0"/>
                </a:solidFill>
              </a:rPr>
              <a:t>: 2</a:t>
            </a:r>
          </a:p>
          <a:p>
            <a:r>
              <a:rPr lang="en-US" b="1" dirty="0">
                <a:solidFill>
                  <a:srgbClr val="00B0F0"/>
                </a:solidFill>
              </a:rPr>
              <a:t>Note: Replace with i&lt;</a:t>
            </a:r>
            <a:r>
              <a:rPr lang="en-US" b="1" dirty="0" err="1">
                <a:solidFill>
                  <a:srgbClr val="00B0F0"/>
                </a:solidFill>
              </a:rPr>
              <a:t>args.length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58659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3:</a:t>
            </a:r>
          </a:p>
          <a:p>
            <a:r>
              <a:rPr lang="en-US" b="1" dirty="0">
                <a:solidFill>
                  <a:srgbClr val="00B0F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)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String[] argh={"A","B"};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=argh;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args.length</a:t>
            </a:r>
            <a:r>
              <a:rPr lang="en-US" b="1" dirty="0">
                <a:solidFill>
                  <a:srgbClr val="00B0F0"/>
                </a:solidFill>
              </a:rPr>
              <a:t>);//2</a:t>
            </a:r>
          </a:p>
          <a:p>
            <a:r>
              <a:rPr lang="en-US" b="1" dirty="0">
                <a:solidFill>
                  <a:srgbClr val="00B0F0"/>
                </a:solidFill>
              </a:rPr>
              <a:t>for(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i=0;i&lt;</a:t>
            </a:r>
            <a:r>
              <a:rPr lang="en-US" b="1" dirty="0" err="1">
                <a:solidFill>
                  <a:srgbClr val="00B0F0"/>
                </a:solidFill>
              </a:rPr>
              <a:t>args.length;i</a:t>
            </a:r>
            <a:r>
              <a:rPr lang="en-US" b="1" dirty="0">
                <a:solidFill>
                  <a:srgbClr val="00B0F0"/>
                </a:solidFill>
              </a:rPr>
              <a:t>++)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[i]);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Output:</a:t>
            </a:r>
          </a:p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  <a:p>
            <a:r>
              <a:rPr lang="en-US" b="1" dirty="0">
                <a:solidFill>
                  <a:srgbClr val="00B0F0"/>
                </a:solidFill>
              </a:rPr>
              <a:t>A</a:t>
            </a:r>
          </a:p>
          <a:p>
            <a:r>
              <a:rPr lang="en-US" b="1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990600" y="133350"/>
            <a:ext cx="4261298" cy="38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Rules to define java identifiers</a:t>
            </a:r>
            <a:endParaRPr sz="2400"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304800" y="590549"/>
            <a:ext cx="2909975" cy="44774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Rule 1</a:t>
            </a:r>
            <a:r>
              <a:rPr lang="en-US" sz="1400" b="1" dirty="0">
                <a:solidFill>
                  <a:schemeClr val="bg1"/>
                </a:solidFill>
              </a:rPr>
              <a:t>: The only allowed characters in java identifiers are: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1) a to z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2) A to Z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3) 0 to 9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4) _ (underscore)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5) $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Rule 2</a:t>
            </a:r>
            <a:r>
              <a:rPr lang="en-US" sz="1400" b="1" dirty="0">
                <a:solidFill>
                  <a:schemeClr val="bg1"/>
                </a:solidFill>
              </a:rPr>
              <a:t>: If we are using any other character we will get compile time error.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1) </a:t>
            </a:r>
            <a:r>
              <a:rPr lang="en-US" sz="1400" b="1" dirty="0" err="1">
                <a:solidFill>
                  <a:schemeClr val="bg1"/>
                </a:solidFill>
              </a:rPr>
              <a:t>total_number</a:t>
            </a:r>
            <a:r>
              <a:rPr lang="en-US" sz="1400" b="1" dirty="0">
                <a:solidFill>
                  <a:schemeClr val="bg1"/>
                </a:solidFill>
              </a:rPr>
              <a:t>-------valid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2) Total#------------------invalid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Rule 3</a:t>
            </a:r>
            <a:r>
              <a:rPr lang="en-US" sz="1400" b="1" dirty="0">
                <a:solidFill>
                  <a:schemeClr val="bg1"/>
                </a:solidFill>
              </a:rPr>
              <a:t>: identifiers are not allowed to starts with digit.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1) ABC123---------valid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2) 123ABC---------invalid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0" y="666750"/>
            <a:ext cx="320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Encode Sans Semi Condensed" charset="0"/>
              </a:rPr>
              <a:t>Rule 4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: java identifiers are case sensitive up course java language itself treated as case</a:t>
            </a:r>
          </a:p>
          <a:p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sensitive language.</a:t>
            </a:r>
          </a:p>
          <a:p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Example:</a:t>
            </a:r>
          </a:p>
          <a:p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class Test{</a:t>
            </a:r>
          </a:p>
          <a:p>
            <a:r>
              <a:rPr lang="en-US" b="1" dirty="0" err="1">
                <a:solidFill>
                  <a:schemeClr val="bg1"/>
                </a:solidFill>
                <a:latin typeface="Encode Sans Semi Condensed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 number=10;</a:t>
            </a:r>
          </a:p>
          <a:p>
            <a:r>
              <a:rPr lang="en-US" b="1" dirty="0" err="1">
                <a:solidFill>
                  <a:schemeClr val="bg1"/>
                </a:solidFill>
                <a:latin typeface="Encode Sans Semi Condensed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 Number=20;</a:t>
            </a:r>
          </a:p>
          <a:p>
            <a:r>
              <a:rPr lang="en-US" b="1" dirty="0" err="1">
                <a:solidFill>
                  <a:schemeClr val="bg1"/>
                </a:solidFill>
                <a:latin typeface="Encode Sans Semi Condensed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 NUMBER=20; we can differentiate with case.</a:t>
            </a:r>
          </a:p>
          <a:p>
            <a:r>
              <a:rPr lang="en-US" b="1" dirty="0" err="1">
                <a:solidFill>
                  <a:schemeClr val="bg1"/>
                </a:solidFill>
                <a:latin typeface="Encode Sans Semi Condensed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Encode Sans Semi Condensed" charset="0"/>
              </a:rPr>
              <a:t>NuMbEr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=30;</a:t>
            </a:r>
          </a:p>
          <a:p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}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Encode Sans Semi Condensed" charset="0"/>
              </a:rPr>
              <a:t>Rule 5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: There is no length limit for java identifiers but it is not recommended to take</a:t>
            </a:r>
          </a:p>
          <a:p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more than 15 lengths.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Encode Sans Semi Condensed" charset="0"/>
              </a:rPr>
              <a:t>Rule 6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: We can't use reserved words as identifiers.</a:t>
            </a:r>
          </a:p>
          <a:p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Example:</a:t>
            </a:r>
          </a:p>
          <a:p>
            <a:r>
              <a:rPr lang="en-US" b="1" dirty="0" err="1">
                <a:solidFill>
                  <a:schemeClr val="bg1"/>
                </a:solidFill>
                <a:latin typeface="Encode Sans Semi Condensed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Encode Sans Semi Condensed" charset="0"/>
              </a:rPr>
              <a:t> if=10; --------------invalid</a:t>
            </a:r>
            <a:endParaRPr lang="en-US" dirty="0">
              <a:solidFill>
                <a:schemeClr val="bg1"/>
              </a:solidFill>
              <a:latin typeface="Encode Sans Semi Condense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1161" y="458126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32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-95250"/>
            <a:ext cx="5410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4:</a:t>
            </a:r>
          </a:p>
          <a:p>
            <a:r>
              <a:rPr lang="en-US" b="1" dirty="0">
                <a:solidFill>
                  <a:srgbClr val="00B0F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)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String[] argh={"A","B"};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=argh;</a:t>
            </a:r>
          </a:p>
          <a:p>
            <a:r>
              <a:rPr lang="en-US" b="1" dirty="0">
                <a:solidFill>
                  <a:srgbClr val="00B0F0"/>
                </a:solidFill>
              </a:rPr>
              <a:t>for(String s : 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) {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(s);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Output: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A</a:t>
            </a:r>
          </a:p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  <a:p>
            <a:r>
              <a:rPr lang="en-US" b="1" dirty="0">
                <a:solidFill>
                  <a:srgbClr val="00B0F0"/>
                </a:solidFill>
              </a:rPr>
              <a:t>Types of Variables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Division 1 : Based on the type of value represented by a variable all variables are</a:t>
            </a:r>
          </a:p>
          <a:p>
            <a:r>
              <a:rPr lang="en-US" b="1" dirty="0">
                <a:solidFill>
                  <a:srgbClr val="00B0F0"/>
                </a:solidFill>
              </a:rPr>
              <a:t>divided into 2 types. They are: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1. Primitive variables</a:t>
            </a:r>
          </a:p>
          <a:p>
            <a:r>
              <a:rPr lang="en-US" b="1" dirty="0">
                <a:solidFill>
                  <a:srgbClr val="00B0F0"/>
                </a:solidFill>
              </a:rPr>
              <a:t>2. Reference variables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5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33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3335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Primitive variables: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Primitive variables can be used to represent primitive values.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Example: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x=10;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Reference variables:</a:t>
            </a:r>
          </a:p>
          <a:p>
            <a:r>
              <a:rPr lang="en-US" b="1" dirty="0">
                <a:solidFill>
                  <a:srgbClr val="00B0F0"/>
                </a:solidFill>
              </a:rPr>
              <a:t>Reference variables can be used to refer objects.</a:t>
            </a:r>
          </a:p>
          <a:p>
            <a:r>
              <a:rPr lang="en-US" b="1" dirty="0">
                <a:solidFill>
                  <a:srgbClr val="00B0F0"/>
                </a:solidFill>
              </a:rPr>
              <a:t>Example: Student s=new Student();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2" y="975746"/>
            <a:ext cx="1557338" cy="91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2380119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Division 2 : Based on the </a:t>
            </a:r>
            <a:r>
              <a:rPr lang="en-US" b="1" dirty="0" err="1">
                <a:solidFill>
                  <a:srgbClr val="00B0F0"/>
                </a:solidFill>
              </a:rPr>
              <a:t>behaviour</a:t>
            </a:r>
            <a:r>
              <a:rPr lang="en-US" b="1" dirty="0">
                <a:solidFill>
                  <a:srgbClr val="00B0F0"/>
                </a:solidFill>
              </a:rPr>
              <a:t> and position of declaration, all variables are divided</a:t>
            </a:r>
          </a:p>
          <a:p>
            <a:r>
              <a:rPr lang="en-US" b="1" dirty="0">
                <a:solidFill>
                  <a:srgbClr val="00B0F0"/>
                </a:solidFill>
              </a:rPr>
              <a:t>into the following 3 types.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1. Instance variables</a:t>
            </a:r>
          </a:p>
          <a:p>
            <a:r>
              <a:rPr lang="en-US" b="1" dirty="0">
                <a:solidFill>
                  <a:srgbClr val="00B0F0"/>
                </a:solidFill>
              </a:rPr>
              <a:t>2. Static variables</a:t>
            </a:r>
          </a:p>
          <a:p>
            <a:r>
              <a:rPr lang="en-US" b="1" dirty="0">
                <a:solidFill>
                  <a:srgbClr val="00B0F0"/>
                </a:solidFill>
              </a:rPr>
              <a:t>3. Local variables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1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57200" y="263426"/>
            <a:ext cx="640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Instance variables: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If the value of a variable is varied from object to object such type of variables are</a:t>
            </a:r>
          </a:p>
          <a:p>
            <a:r>
              <a:rPr lang="en-US" b="1" dirty="0">
                <a:solidFill>
                  <a:srgbClr val="00B0F0"/>
                </a:solidFill>
              </a:rPr>
              <a:t>called instance variables.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For every object a separate copy of instance variables will be created.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Instance variables will be created at the time of object creation and destroyed at</a:t>
            </a:r>
          </a:p>
          <a:p>
            <a:r>
              <a:rPr lang="en-US" b="1" dirty="0">
                <a:solidFill>
                  <a:srgbClr val="00B0F0"/>
                </a:solidFill>
              </a:rPr>
              <a:t>the time of object destruction hence the scope of instance variables is exactly</a:t>
            </a:r>
          </a:p>
          <a:p>
            <a:r>
              <a:rPr lang="en-US" b="1" dirty="0">
                <a:solidFill>
                  <a:srgbClr val="00B0F0"/>
                </a:solidFill>
              </a:rPr>
              <a:t>same as scope of objects.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Instance variables will be stored on the heap as the part of object.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Instance variables should be declared with in the class directly but outside of any</a:t>
            </a:r>
          </a:p>
          <a:p>
            <a:r>
              <a:rPr lang="en-US" b="1" dirty="0">
                <a:solidFill>
                  <a:srgbClr val="00B0F0"/>
                </a:solidFill>
              </a:rPr>
              <a:t>method or block or constructor.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Instance variables can be accessed directly from Instance area. But cannot be</a:t>
            </a:r>
          </a:p>
          <a:p>
            <a:r>
              <a:rPr lang="en-US" b="1" dirty="0">
                <a:solidFill>
                  <a:srgbClr val="00B0F0"/>
                </a:solidFill>
              </a:rPr>
              <a:t>accessed directly from static area.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But by using object reference we can access instance variables from static area.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05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33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33350"/>
            <a:ext cx="449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int i=10;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)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//</a:t>
            </a:r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(i);</a:t>
            </a:r>
          </a:p>
          <a:p>
            <a:r>
              <a:rPr lang="en-US" b="1" dirty="0">
                <a:solidFill>
                  <a:srgbClr val="00B0F0"/>
                </a:solidFill>
              </a:rPr>
              <a:t>//</a:t>
            </a:r>
            <a:r>
              <a:rPr lang="en-US" b="1" dirty="0" err="1">
                <a:solidFill>
                  <a:srgbClr val="00B0F0"/>
                </a:solidFill>
              </a:rPr>
              <a:t>C.E:non-static</a:t>
            </a:r>
            <a:r>
              <a:rPr lang="en-US" b="1" dirty="0">
                <a:solidFill>
                  <a:srgbClr val="00B0F0"/>
                </a:solidFill>
              </a:rPr>
              <a:t> variable i cannot be referenced from a static</a:t>
            </a:r>
          </a:p>
          <a:p>
            <a:r>
              <a:rPr lang="en-US" b="1" dirty="0">
                <a:solidFill>
                  <a:srgbClr val="00B0F0"/>
                </a:solidFill>
              </a:rPr>
              <a:t>context(invalid)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Test t=new Test();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t.i</a:t>
            </a:r>
            <a:r>
              <a:rPr lang="en-US" b="1" dirty="0">
                <a:solidFill>
                  <a:srgbClr val="00B0F0"/>
                </a:solidFill>
              </a:rPr>
              <a:t>);//10(valid)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t.methodOne</a:t>
            </a:r>
            <a:r>
              <a:rPr lang="en-US" b="1" dirty="0">
                <a:solidFill>
                  <a:srgbClr val="00B0F0"/>
                </a:solidFill>
              </a:rPr>
              <a:t>();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public void </a:t>
            </a:r>
            <a:r>
              <a:rPr lang="en-US" b="1" dirty="0" err="1">
                <a:solidFill>
                  <a:srgbClr val="00B0F0"/>
                </a:solidFill>
              </a:rPr>
              <a:t>methodOne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(i);//10(valid)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r>
              <a:rPr lang="en-US" b="1" dirty="0">
                <a:solidFill>
                  <a:srgbClr val="00B0F0"/>
                </a:solidFill>
              </a:rPr>
              <a:t>}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4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39" name="Google Shape;2039;p45"/>
          <p:cNvSpPr txBox="1"/>
          <p:nvPr/>
        </p:nvSpPr>
        <p:spPr>
          <a:xfrm>
            <a:off x="707669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0955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Instance variables also known as object level variables or attributes.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Static variables: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If the value of a variable is not varied from object to object such type of variables</a:t>
            </a:r>
          </a:p>
          <a:p>
            <a:r>
              <a:rPr lang="en-US" b="1" dirty="0">
                <a:solidFill>
                  <a:srgbClr val="00B0F0"/>
                </a:solidFill>
              </a:rPr>
              <a:t>is not recommended to declare as instance variables. We have to declare such</a:t>
            </a:r>
          </a:p>
          <a:p>
            <a:r>
              <a:rPr lang="en-US" b="1" dirty="0">
                <a:solidFill>
                  <a:srgbClr val="00B0F0"/>
                </a:solidFill>
              </a:rPr>
              <a:t>type of variables at class level by using static modifier.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In the case of instance variables for every object a separate copy will be created</a:t>
            </a:r>
          </a:p>
          <a:p>
            <a:r>
              <a:rPr lang="en-US" b="1" dirty="0">
                <a:solidFill>
                  <a:srgbClr val="00B0F0"/>
                </a:solidFill>
              </a:rPr>
              <a:t>but in the case of static variables for entire class only one copy will be created</a:t>
            </a:r>
          </a:p>
          <a:p>
            <a:r>
              <a:rPr lang="en-US" b="1" dirty="0">
                <a:solidFill>
                  <a:srgbClr val="00B0F0"/>
                </a:solidFill>
              </a:rPr>
              <a:t>and shared by every object of that class.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Static variables will be crated at the time of class loading and destroyed at the</a:t>
            </a:r>
          </a:p>
          <a:p>
            <a:r>
              <a:rPr lang="en-US" b="1" dirty="0">
                <a:solidFill>
                  <a:srgbClr val="00B0F0"/>
                </a:solidFill>
              </a:rPr>
              <a:t>time of class unloading hence the scope of the static variable is exactly same as</a:t>
            </a:r>
          </a:p>
          <a:p>
            <a:r>
              <a:rPr lang="en-US" b="1" dirty="0">
                <a:solidFill>
                  <a:srgbClr val="00B0F0"/>
                </a:solidFill>
              </a:rPr>
              <a:t>the scope of the .class file.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Static variables will be stored in method area. Static variables should be declared</a:t>
            </a:r>
          </a:p>
          <a:p>
            <a:r>
              <a:rPr lang="en-US" b="1" dirty="0">
                <a:solidFill>
                  <a:srgbClr val="00B0F0"/>
                </a:solidFill>
              </a:rPr>
              <a:t>with in the class directly but outside of any method or block or constructor.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Static variables can be accessed from both instance and static areas directly.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We can access static variables either by class name or by object reference but</a:t>
            </a:r>
          </a:p>
          <a:p>
            <a:r>
              <a:rPr lang="en-US" b="1" dirty="0">
                <a:solidFill>
                  <a:srgbClr val="00B0F0"/>
                </a:solidFill>
              </a:rPr>
              <a:t>usage of class name is recommended.</a:t>
            </a:r>
          </a:p>
          <a:p>
            <a:r>
              <a:rPr lang="en-US" dirty="0">
                <a:solidFill>
                  <a:srgbClr val="00B0F0"/>
                </a:solidFill>
              </a:rPr>
              <a:t> </a:t>
            </a:r>
            <a:r>
              <a:rPr lang="en-US" b="1" dirty="0">
                <a:solidFill>
                  <a:srgbClr val="00B0F0"/>
                </a:solidFill>
              </a:rPr>
              <a:t>But within the same class it is not required to use class name we can access</a:t>
            </a:r>
          </a:p>
          <a:p>
            <a:r>
              <a:rPr lang="en-US" b="1" dirty="0">
                <a:solidFill>
                  <a:srgbClr val="00B0F0"/>
                </a:solidFill>
              </a:rPr>
              <a:t>directly.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34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1. Start JVM.</a:t>
            </a:r>
          </a:p>
          <a:p>
            <a:r>
              <a:rPr lang="en-US" b="1" dirty="0">
                <a:solidFill>
                  <a:schemeClr val="bg1"/>
                </a:solidFill>
              </a:rPr>
              <a:t>2. Create and start Main Thread by JVM.</a:t>
            </a:r>
          </a:p>
          <a:p>
            <a:r>
              <a:rPr lang="en-US" b="1" dirty="0">
                <a:solidFill>
                  <a:schemeClr val="bg1"/>
                </a:solidFill>
              </a:rPr>
              <a:t>3. Locate(find) </a:t>
            </a:r>
            <a:r>
              <a:rPr lang="en-US" b="1" dirty="0" err="1">
                <a:solidFill>
                  <a:schemeClr val="bg1"/>
                </a:solidFill>
              </a:rPr>
              <a:t>Test.class</a:t>
            </a:r>
            <a:r>
              <a:rPr lang="en-US" b="1" dirty="0">
                <a:solidFill>
                  <a:schemeClr val="bg1"/>
                </a:solidFill>
              </a:rPr>
              <a:t> by main Thread.</a:t>
            </a:r>
          </a:p>
          <a:p>
            <a:r>
              <a:rPr lang="en-US" b="1" dirty="0">
                <a:solidFill>
                  <a:schemeClr val="bg1"/>
                </a:solidFill>
              </a:rPr>
              <a:t>4. Load </a:t>
            </a:r>
            <a:r>
              <a:rPr lang="en-US" b="1" dirty="0" err="1">
                <a:solidFill>
                  <a:schemeClr val="bg1"/>
                </a:solidFill>
              </a:rPr>
              <a:t>Test.class</a:t>
            </a:r>
            <a:r>
              <a:rPr lang="en-US" b="1" dirty="0">
                <a:solidFill>
                  <a:schemeClr val="bg1"/>
                </a:solidFill>
              </a:rPr>
              <a:t> by main Thread. // static variable creation</a:t>
            </a:r>
          </a:p>
          <a:p>
            <a:r>
              <a:rPr lang="en-US" b="1" dirty="0">
                <a:solidFill>
                  <a:schemeClr val="bg1"/>
                </a:solidFill>
              </a:rPr>
              <a:t>5. Execution of main() method.</a:t>
            </a:r>
          </a:p>
          <a:p>
            <a:r>
              <a:rPr lang="en-US" b="1" dirty="0">
                <a:solidFill>
                  <a:schemeClr val="bg1"/>
                </a:solidFill>
              </a:rPr>
              <a:t>6. Unload </a:t>
            </a:r>
            <a:r>
              <a:rPr lang="en-US" b="1" dirty="0" err="1">
                <a:solidFill>
                  <a:schemeClr val="bg1"/>
                </a:solidFill>
              </a:rPr>
              <a:t>Test.class</a:t>
            </a:r>
            <a:r>
              <a:rPr lang="en-US" b="1" dirty="0">
                <a:solidFill>
                  <a:schemeClr val="bg1"/>
                </a:solidFill>
              </a:rPr>
              <a:t> // static variable 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7. Terminate main Thread.</a:t>
            </a:r>
          </a:p>
          <a:p>
            <a:r>
              <a:rPr lang="en-US" b="1" dirty="0">
                <a:solidFill>
                  <a:schemeClr val="bg1"/>
                </a:solidFill>
              </a:rPr>
              <a:t>8. Shutdown JVM.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21907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i=10;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Test t=new Test();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t.i</a:t>
            </a:r>
            <a:r>
              <a:rPr lang="en-US" b="1" dirty="0">
                <a:solidFill>
                  <a:schemeClr val="bg1"/>
                </a:solidFill>
              </a:rPr>
              <a:t>);//10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Test.i</a:t>
            </a:r>
            <a:r>
              <a:rPr lang="en-US" b="1" dirty="0">
                <a:solidFill>
                  <a:schemeClr val="bg1"/>
                </a:solidFill>
              </a:rPr>
              <a:t>);//10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(i);//10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7075" y="224676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 the static variables it is not required to perform initialization explicitly, JVM will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provide default values.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30941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String s;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(s);//null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35</a:t>
            </a:r>
          </a:p>
        </p:txBody>
      </p:sp>
      <p:sp>
        <p:nvSpPr>
          <p:cNvPr id="3" name="Rectangle 2"/>
          <p:cNvSpPr/>
          <p:nvPr/>
        </p:nvSpPr>
        <p:spPr>
          <a:xfrm>
            <a:off x="-19050" y="1333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x=10;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y=20;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Test t1=new Test();</a:t>
            </a:r>
          </a:p>
          <a:p>
            <a:r>
              <a:rPr lang="en-US" b="1" dirty="0">
                <a:solidFill>
                  <a:schemeClr val="bg1"/>
                </a:solidFill>
              </a:rPr>
              <a:t>t1.x=888;</a:t>
            </a:r>
          </a:p>
          <a:p>
            <a:r>
              <a:rPr lang="en-US" b="1" dirty="0">
                <a:solidFill>
                  <a:schemeClr val="bg1"/>
                </a:solidFill>
              </a:rPr>
              <a:t>t1.y=999;</a:t>
            </a:r>
          </a:p>
          <a:p>
            <a:r>
              <a:rPr lang="en-US" b="1" dirty="0">
                <a:solidFill>
                  <a:schemeClr val="bg1"/>
                </a:solidFill>
              </a:rPr>
              <a:t>Test t2=new Test();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(t2.x+"----"+t2.y);//10----999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97875"/>
            <a:ext cx="4468958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36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" y="0"/>
            <a:ext cx="72199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variables also known as class level variables or fields.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Local variables: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Some times to meet temporary requirements of the programmer we can declare</a:t>
            </a:r>
          </a:p>
          <a:p>
            <a:r>
              <a:rPr lang="en-US" b="1" dirty="0">
                <a:solidFill>
                  <a:schemeClr val="bg1"/>
                </a:solidFill>
              </a:rPr>
              <a:t>variables inside a method or block or constructors such type of variables are called local</a:t>
            </a:r>
          </a:p>
          <a:p>
            <a:r>
              <a:rPr lang="en-US" b="1" dirty="0">
                <a:solidFill>
                  <a:schemeClr val="bg1"/>
                </a:solidFill>
              </a:rPr>
              <a:t>variables or automatic variables or temporary variables or stack variables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Local variables will be stored inside stack.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local variables will be created as part of the block execution in which it is declared</a:t>
            </a:r>
          </a:p>
          <a:p>
            <a:r>
              <a:rPr lang="en-US" b="1" dirty="0">
                <a:solidFill>
                  <a:schemeClr val="bg1"/>
                </a:solidFill>
              </a:rPr>
              <a:t>and destroyed once that block execution completes. Hence the scope of the local</a:t>
            </a:r>
          </a:p>
          <a:p>
            <a:r>
              <a:rPr lang="en-US" b="1" dirty="0">
                <a:solidFill>
                  <a:schemeClr val="bg1"/>
                </a:solidFill>
              </a:rPr>
              <a:t>variables is exactly same as scope of the block in which we declared.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Example 1: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338137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i=0;</a:t>
            </a:r>
          </a:p>
          <a:p>
            <a:r>
              <a:rPr lang="en-US" b="1" dirty="0">
                <a:solidFill>
                  <a:schemeClr val="bg1"/>
                </a:solidFill>
              </a:rPr>
              <a:t>for(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j=0;j&lt;3;j++)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i=</a:t>
            </a:r>
            <a:r>
              <a:rPr lang="en-US" b="1" dirty="0" err="1">
                <a:solidFill>
                  <a:schemeClr val="bg1"/>
                </a:solidFill>
              </a:rPr>
              <a:t>i+j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36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1950"/>
            <a:ext cx="64757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7175" y="180975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2: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try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i=</a:t>
            </a:r>
            <a:r>
              <a:rPr lang="en-US" b="1" dirty="0" err="1">
                <a:solidFill>
                  <a:schemeClr val="bg1"/>
                </a:solidFill>
              </a:rPr>
              <a:t>Integer.parseInt</a:t>
            </a:r>
            <a:r>
              <a:rPr lang="en-US" b="1" dirty="0">
                <a:solidFill>
                  <a:schemeClr val="bg1"/>
                </a:solidFill>
              </a:rPr>
              <a:t>("ten");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catch(</a:t>
            </a:r>
            <a:r>
              <a:rPr lang="en-US" b="1" dirty="0" err="1">
                <a:solidFill>
                  <a:schemeClr val="bg1"/>
                </a:solidFill>
              </a:rPr>
              <a:t>NullPointerException</a:t>
            </a:r>
            <a:r>
              <a:rPr lang="en-US" b="1" dirty="0">
                <a:solidFill>
                  <a:schemeClr val="bg1"/>
                </a:solidFill>
              </a:rPr>
              <a:t> e)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56" y="1809750"/>
            <a:ext cx="5033963" cy="121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314857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  }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>
                <a:solidFill>
                  <a:schemeClr val="bg1"/>
                </a:solidFill>
              </a:rPr>
              <a:t>The local variables will be stored on the stack.</a:t>
            </a: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>
                <a:solidFill>
                  <a:schemeClr val="bg1"/>
                </a:solidFill>
              </a:rPr>
              <a:t>For the local variables JVM won't provide any default values compulsory we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perform initialization explicitly before using that variable.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37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23825"/>
            <a:ext cx="905627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1952625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x;</a:t>
            </a:r>
          </a:p>
          <a:p>
            <a:r>
              <a:rPr lang="en-US" b="1" dirty="0">
                <a:solidFill>
                  <a:schemeClr val="bg1"/>
                </a:solidFill>
              </a:rPr>
              <a:t>if(</a:t>
            </a:r>
            <a:r>
              <a:rPr lang="en-US" b="1" dirty="0" err="1">
                <a:solidFill>
                  <a:schemeClr val="bg1"/>
                </a:solidFill>
              </a:rPr>
              <a:t>args.length</a:t>
            </a:r>
            <a:r>
              <a:rPr lang="en-US" b="1" dirty="0">
                <a:solidFill>
                  <a:schemeClr val="bg1"/>
                </a:solidFill>
              </a:rPr>
              <a:t>&gt;0)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x=10;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(x);</a:t>
            </a:r>
          </a:p>
          <a:p>
            <a:r>
              <a:rPr lang="en-US" b="1" dirty="0">
                <a:solidFill>
                  <a:schemeClr val="bg1"/>
                </a:solidFill>
              </a:rPr>
              <a:t>//</a:t>
            </a:r>
            <a:r>
              <a:rPr lang="en-US" b="1" dirty="0" err="1">
                <a:solidFill>
                  <a:schemeClr val="bg1"/>
                </a:solidFill>
              </a:rPr>
              <a:t>C.E:variable</a:t>
            </a:r>
            <a:r>
              <a:rPr lang="en-US" b="1" dirty="0">
                <a:solidFill>
                  <a:schemeClr val="bg1"/>
                </a:solidFill>
              </a:rPr>
              <a:t> x might not have been initialized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5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136"/>
            <a:ext cx="3657600" cy="5029200"/>
          </a:xfrm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Rule 7: All predefined java class names and interface names we use as identifiers.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Example 1: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public static void main(String[] </a:t>
            </a:r>
            <a:r>
              <a:rPr lang="en-US" sz="1200" b="1" dirty="0" err="1">
                <a:solidFill>
                  <a:schemeClr val="bg1"/>
                </a:solidFill>
              </a:rPr>
              <a:t>args</a:t>
            </a:r>
            <a:r>
              <a:rPr lang="en-US" sz="1200" b="1" dirty="0">
                <a:solidFill>
                  <a:schemeClr val="bg1"/>
                </a:solidFill>
              </a:rPr>
              <a:t>){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int</a:t>
            </a:r>
            <a:r>
              <a:rPr lang="en-US" sz="1200" b="1" dirty="0">
                <a:solidFill>
                  <a:schemeClr val="bg1"/>
                </a:solidFill>
              </a:rPr>
              <a:t> String=10;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System.out.println</a:t>
            </a:r>
            <a:r>
              <a:rPr lang="en-US" sz="1200" b="1" dirty="0">
                <a:solidFill>
                  <a:schemeClr val="bg1"/>
                </a:solidFill>
              </a:rPr>
              <a:t>(String);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}}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10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Example 2: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public static void main(String[] </a:t>
            </a:r>
            <a:r>
              <a:rPr lang="en-US" sz="1200" b="1" dirty="0" err="1">
                <a:solidFill>
                  <a:schemeClr val="bg1"/>
                </a:solidFill>
              </a:rPr>
              <a:t>args</a:t>
            </a:r>
            <a:r>
              <a:rPr lang="en-US" sz="1200" b="1" dirty="0">
                <a:solidFill>
                  <a:schemeClr val="bg1"/>
                </a:solidFill>
              </a:rPr>
              <a:t>){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int</a:t>
            </a:r>
            <a:r>
              <a:rPr lang="en-US" sz="1200" b="1" dirty="0">
                <a:solidFill>
                  <a:schemeClr val="bg1"/>
                </a:solidFill>
              </a:rPr>
              <a:t> Runnable=10;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System.out.println</a:t>
            </a:r>
            <a:r>
              <a:rPr lang="en-US" sz="1200" b="1" dirty="0">
                <a:solidFill>
                  <a:schemeClr val="bg1"/>
                </a:solidFill>
              </a:rPr>
              <a:t>(Runnable);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}}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10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Even though it is legal to use class names and interface names as identifiers but it is not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a good programming practice.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9824" y="459180"/>
            <a:ext cx="373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Which of the following are valid java identifiers?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82400"/>
            <a:ext cx="2057400" cy="306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05026" y="4781550"/>
            <a:ext cx="14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71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38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28575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x;</a:t>
            </a:r>
          </a:p>
          <a:p>
            <a:r>
              <a:rPr lang="en-US" b="1" dirty="0">
                <a:solidFill>
                  <a:schemeClr val="bg1"/>
                </a:solidFill>
              </a:rPr>
              <a:t>if(</a:t>
            </a:r>
            <a:r>
              <a:rPr lang="en-US" b="1" dirty="0" err="1">
                <a:solidFill>
                  <a:schemeClr val="bg1"/>
                </a:solidFill>
              </a:rPr>
              <a:t>args.length</a:t>
            </a:r>
            <a:r>
              <a:rPr lang="en-US" b="1" dirty="0">
                <a:solidFill>
                  <a:schemeClr val="bg1"/>
                </a:solidFill>
              </a:rPr>
              <a:t>&gt;0)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x=10;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else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x=20;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(x);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 x</a:t>
            </a:r>
          </a:p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 x y</a:t>
            </a:r>
          </a:p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133350"/>
            <a:ext cx="5638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never recommended to perform initialization for the local variables inside</a:t>
            </a:r>
          </a:p>
          <a:p>
            <a:r>
              <a:rPr lang="en-US" b="1" dirty="0">
                <a:solidFill>
                  <a:schemeClr val="bg1"/>
                </a:solidFill>
              </a:rPr>
              <a:t>logical blocks because there is no guarantee of executing that block always at</a:t>
            </a:r>
          </a:p>
          <a:p>
            <a:r>
              <a:rPr lang="en-US" b="1" dirty="0">
                <a:solidFill>
                  <a:schemeClr val="bg1"/>
                </a:solidFill>
              </a:rPr>
              <a:t>runtime.</a:t>
            </a: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>
                <a:solidFill>
                  <a:schemeClr val="bg1"/>
                </a:solidFill>
              </a:rPr>
              <a:t>It is highly recommended to perform initialization for the local variables at the</a:t>
            </a:r>
          </a:p>
          <a:p>
            <a:r>
              <a:rPr lang="en-US" b="1" dirty="0">
                <a:solidFill>
                  <a:schemeClr val="bg1"/>
                </a:solidFill>
              </a:rPr>
              <a:t>time of declaration at least with default values.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2571750"/>
            <a:ext cx="6934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Note: The only applicable modifier for local variables is final. If we are using any other</a:t>
            </a:r>
          </a:p>
          <a:p>
            <a:r>
              <a:rPr lang="en-US" b="1" dirty="0">
                <a:solidFill>
                  <a:schemeClr val="bg1"/>
                </a:solidFill>
              </a:rPr>
              <a:t>modifier we will get compile time error.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0" y="18723"/>
            <a:ext cx="670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x=10; //(invalid)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private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x=10; //(invalid)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protected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x=10; //(invalid) C.E: illegal start of</a:t>
            </a:r>
          </a:p>
          <a:p>
            <a:r>
              <a:rPr lang="en-US" b="1" dirty="0">
                <a:solidFill>
                  <a:schemeClr val="bg1"/>
                </a:solidFill>
              </a:rPr>
              <a:t>expression</a:t>
            </a:r>
          </a:p>
          <a:p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x=10; //(invalid)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volatile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x=10; //(invalid)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transient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x=10; //(invalid)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final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x=10;//(valid)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Conclusions: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1. For the static and instance variables it is not required to perform initialization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explicitly JVM will provide default values. But for the local variables JVM won't provide any default values compulsory we should perform initialization explicitly</a:t>
            </a:r>
          </a:p>
          <a:p>
            <a:r>
              <a:rPr lang="en-US" b="1" dirty="0">
                <a:solidFill>
                  <a:schemeClr val="bg1"/>
                </a:solidFill>
              </a:rPr>
              <a:t>before using that variable.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441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39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514350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 For every object a separate copy of instance variable will be created whereas for</a:t>
            </a:r>
          </a:p>
          <a:p>
            <a:r>
              <a:rPr lang="en-US" b="1" dirty="0">
                <a:solidFill>
                  <a:schemeClr val="bg1"/>
                </a:solidFill>
              </a:rPr>
              <a:t>entire class a single copy of static variable will be created. For every Thread a</a:t>
            </a:r>
          </a:p>
          <a:p>
            <a:r>
              <a:rPr lang="en-US" b="1" dirty="0">
                <a:solidFill>
                  <a:schemeClr val="bg1"/>
                </a:solidFill>
              </a:rPr>
              <a:t>separate copy of local variable will be created.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Instance and static variables can be accessed by multiple Threads simultaneously</a:t>
            </a:r>
          </a:p>
          <a:p>
            <a:r>
              <a:rPr lang="en-US" b="1" dirty="0">
                <a:solidFill>
                  <a:schemeClr val="bg1"/>
                </a:solidFill>
              </a:rPr>
              <a:t>and hence these are not Thread safe but local variables can be accessed by only</a:t>
            </a:r>
          </a:p>
          <a:p>
            <a:r>
              <a:rPr lang="en-US" b="1" dirty="0">
                <a:solidFill>
                  <a:schemeClr val="bg1"/>
                </a:solidFill>
              </a:rPr>
              <a:t>one Thread at a time and hence local variables are Thread safe.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If we are not declaring any modifier explicitly then it means default modifier but</a:t>
            </a:r>
          </a:p>
          <a:p>
            <a:r>
              <a:rPr lang="en-US" b="1" dirty="0">
                <a:solidFill>
                  <a:schemeClr val="bg1"/>
                </a:solidFill>
              </a:rPr>
              <a:t>this rule is applicable only for static and instance variables but not local variable.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353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br>
              <a:rPr lang="en-US" sz="7200" dirty="0"/>
            </a:br>
            <a:r>
              <a:rPr lang="en-US" sz="7200" dirty="0"/>
              <a:t>Un Initialized arrays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73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24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04800" y="209550"/>
            <a:ext cx="6553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a;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Test t1=new Test();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(t1.a);//null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(t1.a[0]);//</a:t>
            </a:r>
            <a:r>
              <a:rPr lang="en-US" b="1" dirty="0" err="1">
                <a:solidFill>
                  <a:schemeClr val="bg1"/>
                </a:solidFill>
              </a:rPr>
              <a:t>R.E:NullPointerException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Instance level: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 1: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obj.a</a:t>
            </a:r>
            <a:r>
              <a:rPr lang="en-US" b="1" dirty="0">
                <a:solidFill>
                  <a:schemeClr val="bg1"/>
                </a:solidFill>
              </a:rPr>
              <a:t>);//null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obj.a</a:t>
            </a:r>
            <a:r>
              <a:rPr lang="en-US" b="1" dirty="0">
                <a:solidFill>
                  <a:schemeClr val="bg1"/>
                </a:solidFill>
              </a:rPr>
              <a:t>[0]);//</a:t>
            </a:r>
            <a:r>
              <a:rPr lang="en-US" b="1" dirty="0" err="1">
                <a:solidFill>
                  <a:schemeClr val="bg1"/>
                </a:solidFill>
              </a:rPr>
              <a:t>R.E:NullPointerException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81915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2: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a=new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[3];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obj.a</a:t>
            </a:r>
            <a:r>
              <a:rPr lang="en-US" b="1" dirty="0">
                <a:solidFill>
                  <a:schemeClr val="bg1"/>
                </a:solidFill>
              </a:rPr>
              <a:t>);//[I@3e25a5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obj.a</a:t>
            </a:r>
            <a:r>
              <a:rPr lang="en-US" b="1" dirty="0">
                <a:solidFill>
                  <a:schemeClr val="bg1"/>
                </a:solidFill>
              </a:rPr>
              <a:t>[0]);//0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39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" y="22563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level: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 1: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(a);//null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(a[0]);//</a:t>
            </a:r>
            <a:r>
              <a:rPr lang="en-US" b="1" dirty="0" err="1">
                <a:solidFill>
                  <a:schemeClr val="bg1"/>
                </a:solidFill>
              </a:rPr>
              <a:t>R.E:NullPointerException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 2: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a=new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[3];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(a);//[I@3e25a5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(a[0]);//0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3335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Local level: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 1: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(a); //C.E: variable a might not have been initialized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(a[0]);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038350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2: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33660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 a=new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[3];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(a);//[I@3e25a5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(a[0]);//0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075266"/>
            <a:ext cx="5257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Once we created an array every element is always initialized with default values</a:t>
            </a:r>
          </a:p>
          <a:p>
            <a:r>
              <a:rPr lang="en-US" b="1" dirty="0">
                <a:solidFill>
                  <a:schemeClr val="bg1"/>
                </a:solidFill>
              </a:rPr>
              <a:t>irrespective of whether it is static or instance or local array.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variable in java should be either instance or static or local.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variable in java should be either primitive or reference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40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33350"/>
            <a:ext cx="678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Hence the following are the various possible combinations for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1127"/>
            <a:ext cx="3695700" cy="319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71900" y="1428750"/>
            <a:ext cx="49911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Var</a:t>
            </a:r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methods (variable no of argument methods) (1.5)</a:t>
            </a: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>
                <a:solidFill>
                  <a:schemeClr val="bg1"/>
                </a:solidFill>
              </a:rPr>
              <a:t>Until 1.4v we can't declared a method with variable no. Of arguments.</a:t>
            </a: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>
                <a:solidFill>
                  <a:schemeClr val="bg1"/>
                </a:solidFill>
              </a:rPr>
              <a:t>If there is a change in no of arguments compulsory we have to define a new</a:t>
            </a:r>
          </a:p>
          <a:p>
            <a:r>
              <a:rPr lang="en-US" b="1" dirty="0">
                <a:solidFill>
                  <a:schemeClr val="bg1"/>
                </a:solidFill>
              </a:rPr>
              <a:t>method.</a:t>
            </a: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>
                <a:solidFill>
                  <a:schemeClr val="bg1"/>
                </a:solidFill>
              </a:rPr>
              <a:t>This approach increases length of the code and reduces readability.</a:t>
            </a: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>
                <a:solidFill>
                  <a:schemeClr val="bg1"/>
                </a:solidFill>
              </a:rPr>
              <a:t>But from 1.5 version onwards we can declare a method with variable no. Of</a:t>
            </a:r>
          </a:p>
          <a:p>
            <a:r>
              <a:rPr lang="en-US" b="1" dirty="0">
                <a:solidFill>
                  <a:schemeClr val="bg1"/>
                </a:solidFill>
              </a:rPr>
              <a:t>arguments such type of methods are called </a:t>
            </a:r>
            <a:r>
              <a:rPr lang="en-US" b="1" dirty="0" err="1">
                <a:solidFill>
                  <a:schemeClr val="bg1"/>
                </a:solidFill>
              </a:rPr>
              <a:t>var-arg</a:t>
            </a:r>
            <a:r>
              <a:rPr lang="en-US" b="1" dirty="0">
                <a:solidFill>
                  <a:schemeClr val="bg1"/>
                </a:solidFill>
              </a:rPr>
              <a:t> methods.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41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5" y="361950"/>
            <a:ext cx="3953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can declare a </a:t>
            </a:r>
            <a:r>
              <a:rPr lang="en-US" b="1" dirty="0" err="1">
                <a:solidFill>
                  <a:schemeClr val="bg1"/>
                </a:solidFill>
              </a:rPr>
              <a:t>var-arg</a:t>
            </a:r>
            <a:r>
              <a:rPr lang="en-US" b="1" dirty="0">
                <a:solidFill>
                  <a:schemeClr val="bg1"/>
                </a:solidFill>
              </a:rPr>
              <a:t> method as follows.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13" y="669727"/>
            <a:ext cx="3105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625" y="1463754"/>
            <a:ext cx="39152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can call or invoke this method by passing any no. Of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values including zero</a:t>
            </a:r>
          </a:p>
          <a:p>
            <a:r>
              <a:rPr lang="en-US" b="1" dirty="0">
                <a:solidFill>
                  <a:schemeClr val="bg1"/>
                </a:solidFill>
              </a:rPr>
              <a:t>number also.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0903" y="33813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methodOne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methodOne</a:t>
            </a:r>
            <a:r>
              <a:rPr lang="en-US" b="1" dirty="0">
                <a:solidFill>
                  <a:schemeClr val="bg1"/>
                </a:solidFill>
              </a:rPr>
              <a:t>(10);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methodOne</a:t>
            </a:r>
            <a:r>
              <a:rPr lang="en-US" b="1" dirty="0">
                <a:solidFill>
                  <a:schemeClr val="bg1"/>
                </a:solidFill>
              </a:rPr>
              <a:t>(10,20,30);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Output: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var-arg</a:t>
            </a:r>
            <a:r>
              <a:rPr lang="en-US" b="1" dirty="0">
                <a:solidFill>
                  <a:schemeClr val="bg1"/>
                </a:solidFill>
              </a:rPr>
              <a:t> method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var-arg</a:t>
            </a:r>
            <a:r>
              <a:rPr lang="en-US" b="1" dirty="0">
                <a:solidFill>
                  <a:schemeClr val="bg1"/>
                </a:solidFill>
              </a:rPr>
              <a:t> method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var-arg</a:t>
            </a:r>
            <a:r>
              <a:rPr lang="en-US" b="1" dirty="0">
                <a:solidFill>
                  <a:schemeClr val="bg1"/>
                </a:solidFill>
              </a:rPr>
              <a:t>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333750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Internally </a:t>
            </a:r>
            <a:r>
              <a:rPr lang="en-US" b="1" dirty="0" err="1">
                <a:solidFill>
                  <a:schemeClr val="bg1"/>
                </a:solidFill>
              </a:rPr>
              <a:t>var-arg</a:t>
            </a:r>
            <a:r>
              <a:rPr lang="en-US" b="1" dirty="0">
                <a:solidFill>
                  <a:schemeClr val="bg1"/>
                </a:solidFill>
              </a:rPr>
              <a:t> parameter implemented by using single dimensional array hence</a:t>
            </a:r>
          </a:p>
          <a:p>
            <a:r>
              <a:rPr lang="en-US" b="1" dirty="0">
                <a:solidFill>
                  <a:schemeClr val="bg1"/>
                </a:solidFill>
              </a:rPr>
              <a:t>within the </a:t>
            </a:r>
            <a:r>
              <a:rPr lang="en-US" b="1" dirty="0" err="1">
                <a:solidFill>
                  <a:schemeClr val="bg1"/>
                </a:solidFill>
              </a:rPr>
              <a:t>var-arg</a:t>
            </a:r>
            <a:r>
              <a:rPr lang="en-US" b="1" dirty="0">
                <a:solidFill>
                  <a:schemeClr val="bg1"/>
                </a:solidFill>
              </a:rPr>
              <a:t> method we can differentiate arguments by using index.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25" y="2224981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 Test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</a:rPr>
              <a:t>methodOne</a:t>
            </a:r>
            <a:r>
              <a:rPr lang="en-US" b="1" dirty="0">
                <a:solidFill>
                  <a:schemeClr val="bg1"/>
                </a:solidFill>
              </a:rPr>
              <a:t>(int... x)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("</a:t>
            </a:r>
            <a:r>
              <a:rPr lang="en-US" b="1" dirty="0" err="1">
                <a:solidFill>
                  <a:schemeClr val="bg1"/>
                </a:solidFill>
              </a:rPr>
              <a:t>var-arg</a:t>
            </a:r>
            <a:r>
              <a:rPr lang="en-US" b="1" dirty="0">
                <a:solidFill>
                  <a:schemeClr val="bg1"/>
                </a:solidFill>
              </a:rPr>
              <a:t> method");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methodOne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41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6172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sum(int... x)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total=0;</a:t>
            </a:r>
          </a:p>
          <a:p>
            <a:r>
              <a:rPr lang="en-US" b="1" dirty="0">
                <a:solidFill>
                  <a:srgbClr val="00B050"/>
                </a:solidFill>
              </a:rPr>
              <a:t>for(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i=0;i&lt;</a:t>
            </a:r>
            <a:r>
              <a:rPr lang="en-US" b="1" dirty="0" err="1">
                <a:solidFill>
                  <a:srgbClr val="00B050"/>
                </a:solidFill>
              </a:rPr>
              <a:t>x.length;i</a:t>
            </a:r>
            <a:r>
              <a:rPr lang="en-US" b="1" dirty="0">
                <a:solidFill>
                  <a:srgbClr val="00B050"/>
                </a:solidFill>
              </a:rPr>
              <a:t>++)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total=</a:t>
            </a:r>
            <a:r>
              <a:rPr lang="en-US" b="1" dirty="0" err="1">
                <a:solidFill>
                  <a:srgbClr val="00B050"/>
                </a:solidFill>
              </a:rPr>
              <a:t>total+x</a:t>
            </a:r>
            <a:r>
              <a:rPr lang="en-US" b="1" dirty="0">
                <a:solidFill>
                  <a:srgbClr val="00B050"/>
                </a:solidFill>
              </a:rPr>
              <a:t>[i];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("The sum :"+total);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sum();</a:t>
            </a:r>
          </a:p>
          <a:p>
            <a:r>
              <a:rPr lang="en-US" b="1" dirty="0">
                <a:solidFill>
                  <a:srgbClr val="00B050"/>
                </a:solidFill>
              </a:rPr>
              <a:t>sum(10);</a:t>
            </a:r>
          </a:p>
          <a:p>
            <a:r>
              <a:rPr lang="en-US" b="1" dirty="0">
                <a:solidFill>
                  <a:srgbClr val="00B050"/>
                </a:solidFill>
              </a:rPr>
              <a:t>sum(10,20);</a:t>
            </a:r>
          </a:p>
          <a:p>
            <a:r>
              <a:rPr lang="en-US" b="1" dirty="0">
                <a:solidFill>
                  <a:srgbClr val="00B050"/>
                </a:solidFill>
              </a:rPr>
              <a:t>sum(10,20,30,40);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1333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The sum: 0</a:t>
            </a:r>
          </a:p>
          <a:p>
            <a:r>
              <a:rPr lang="en-US" b="1" dirty="0">
                <a:solidFill>
                  <a:srgbClr val="00B050"/>
                </a:solidFill>
              </a:rPr>
              <a:t>The sum: 10</a:t>
            </a:r>
          </a:p>
          <a:p>
            <a:r>
              <a:rPr lang="en-US" b="1" dirty="0">
                <a:solidFill>
                  <a:srgbClr val="00B050"/>
                </a:solidFill>
              </a:rPr>
              <a:t>The sum: 30</a:t>
            </a:r>
          </a:p>
          <a:p>
            <a:r>
              <a:rPr lang="en-US" b="1" dirty="0">
                <a:solidFill>
                  <a:srgbClr val="00B050"/>
                </a:solidFill>
              </a:rPr>
              <a:t>The sum: 100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-167461"/>
            <a:ext cx="6172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Example: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sum(int... x)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total=0;</a:t>
            </a:r>
          </a:p>
          <a:p>
            <a:r>
              <a:rPr lang="en-US" b="1" dirty="0">
                <a:solidFill>
                  <a:srgbClr val="00B050"/>
                </a:solidFill>
              </a:rPr>
              <a:t>for(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x1 : x)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total=total+x1;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("The sum :"+total);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sum();</a:t>
            </a:r>
          </a:p>
          <a:p>
            <a:r>
              <a:rPr lang="en-US" b="1" dirty="0">
                <a:solidFill>
                  <a:srgbClr val="00B050"/>
                </a:solidFill>
              </a:rPr>
              <a:t>sum(10);</a:t>
            </a:r>
          </a:p>
          <a:p>
            <a:r>
              <a:rPr lang="en-US" b="1" dirty="0">
                <a:solidFill>
                  <a:srgbClr val="00B050"/>
                </a:solidFill>
              </a:rPr>
              <a:t>sum(10,20);</a:t>
            </a:r>
          </a:p>
          <a:p>
            <a:r>
              <a:rPr lang="en-US" b="1" dirty="0">
                <a:solidFill>
                  <a:srgbClr val="00B050"/>
                </a:solidFill>
              </a:rPr>
              <a:t>sum(10,20,30,40);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095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The sum: 0</a:t>
            </a:r>
          </a:p>
          <a:p>
            <a:r>
              <a:rPr lang="en-US" b="1" dirty="0">
                <a:solidFill>
                  <a:srgbClr val="00B050"/>
                </a:solidFill>
              </a:rPr>
              <a:t>The sum: 10</a:t>
            </a:r>
          </a:p>
          <a:p>
            <a:r>
              <a:rPr lang="en-US" b="1" dirty="0">
                <a:solidFill>
                  <a:srgbClr val="00B050"/>
                </a:solidFill>
              </a:rPr>
              <a:t>The sum: 30</a:t>
            </a:r>
          </a:p>
          <a:p>
            <a:r>
              <a:rPr lang="en-US" b="1" dirty="0">
                <a:solidFill>
                  <a:srgbClr val="00B050"/>
                </a:solidFill>
              </a:rPr>
              <a:t>The sum: 100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2900" y="196215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Case 1: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Which of the following 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 declarations are valid?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1.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(int... x) (valid)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2.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...x) (valid)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3.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(int...x) (valid)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4.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x...) (invalid)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5.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(int. ..x) (invalid)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6.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.x..) (invalid)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7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38401" y="2190750"/>
            <a:ext cx="29472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ncode Sans Semi Condensed" charset="0"/>
              </a:rPr>
              <a:t>Reserved words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42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575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Case 2: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We can mix </a:t>
            </a:r>
            <a:r>
              <a:rPr lang="en-US" b="1" dirty="0" err="1">
                <a:solidFill>
                  <a:srgbClr val="00B0F0"/>
                </a:solidFill>
              </a:rPr>
              <a:t>var-arg</a:t>
            </a:r>
            <a:r>
              <a:rPr lang="en-US" b="1" dirty="0">
                <a:solidFill>
                  <a:srgbClr val="00B0F0"/>
                </a:solidFill>
              </a:rPr>
              <a:t> parameter with general parameters also.</a:t>
            </a:r>
          </a:p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methodOne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a,int</a:t>
            </a:r>
            <a:r>
              <a:rPr lang="en-US" b="1" dirty="0">
                <a:solidFill>
                  <a:srgbClr val="00B0F0"/>
                </a:solidFill>
              </a:rPr>
              <a:t>... b) //valid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methodOne</a:t>
            </a:r>
            <a:r>
              <a:rPr lang="en-US" b="1" dirty="0">
                <a:solidFill>
                  <a:srgbClr val="00B0F0"/>
                </a:solidFill>
              </a:rPr>
              <a:t>(String </a:t>
            </a:r>
            <a:r>
              <a:rPr lang="en-US" b="1" dirty="0" err="1">
                <a:solidFill>
                  <a:srgbClr val="00B0F0"/>
                </a:solidFill>
              </a:rPr>
              <a:t>s,int</a:t>
            </a:r>
            <a:r>
              <a:rPr lang="en-US" b="1" dirty="0">
                <a:solidFill>
                  <a:srgbClr val="00B0F0"/>
                </a:solidFill>
              </a:rPr>
              <a:t>... x) //valid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650" y="20383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Case 3: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if we mix </a:t>
            </a:r>
            <a:r>
              <a:rPr lang="en-US" b="1" dirty="0" err="1">
                <a:solidFill>
                  <a:srgbClr val="00B0F0"/>
                </a:solidFill>
              </a:rPr>
              <a:t>var-arg</a:t>
            </a:r>
            <a:r>
              <a:rPr lang="en-US" b="1" dirty="0">
                <a:solidFill>
                  <a:srgbClr val="00B0F0"/>
                </a:solidFill>
              </a:rPr>
              <a:t> parameter with general parameter then </a:t>
            </a:r>
            <a:r>
              <a:rPr lang="en-US" b="1" dirty="0" err="1">
                <a:solidFill>
                  <a:srgbClr val="00B0F0"/>
                </a:solidFill>
              </a:rPr>
              <a:t>var-arg</a:t>
            </a:r>
            <a:r>
              <a:rPr lang="en-US" b="1" dirty="0">
                <a:solidFill>
                  <a:srgbClr val="00B0F0"/>
                </a:solidFill>
              </a:rPr>
              <a:t> parameter should be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175" y="304880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last parameter.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Example: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methodOne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a,int</a:t>
            </a:r>
            <a:r>
              <a:rPr lang="en-US" b="1" dirty="0">
                <a:solidFill>
                  <a:srgbClr val="00B0F0"/>
                </a:solidFill>
              </a:rPr>
              <a:t>... b) //valid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methodOne</a:t>
            </a:r>
            <a:r>
              <a:rPr lang="en-US" b="1" dirty="0">
                <a:solidFill>
                  <a:srgbClr val="00B0F0"/>
                </a:solidFill>
              </a:rPr>
              <a:t>(int... </a:t>
            </a:r>
            <a:r>
              <a:rPr lang="en-US" b="1" dirty="0" err="1">
                <a:solidFill>
                  <a:srgbClr val="00B0F0"/>
                </a:solidFill>
              </a:rPr>
              <a:t>a,int</a:t>
            </a:r>
            <a:r>
              <a:rPr lang="en-US" b="1" dirty="0">
                <a:solidFill>
                  <a:srgbClr val="00B0F0"/>
                </a:solidFill>
              </a:rPr>
              <a:t> b) //(invalid)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290512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Case 4: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With in the </a:t>
            </a:r>
            <a:r>
              <a:rPr lang="en-US" b="1" dirty="0" err="1">
                <a:solidFill>
                  <a:srgbClr val="00B0F0"/>
                </a:solidFill>
              </a:rPr>
              <a:t>var-arg</a:t>
            </a:r>
            <a:r>
              <a:rPr lang="en-US" b="1" dirty="0">
                <a:solidFill>
                  <a:srgbClr val="00B0F0"/>
                </a:solidFill>
              </a:rPr>
              <a:t> method we can take only one </a:t>
            </a:r>
            <a:r>
              <a:rPr lang="en-US" b="1" dirty="0" err="1">
                <a:solidFill>
                  <a:srgbClr val="00B0F0"/>
                </a:solidFill>
              </a:rPr>
              <a:t>var-arg</a:t>
            </a:r>
            <a:r>
              <a:rPr lang="en-US" b="1" dirty="0">
                <a:solidFill>
                  <a:srgbClr val="00B0F0"/>
                </a:solidFill>
              </a:rPr>
              <a:t> parameter. i.e., if we are</a:t>
            </a:r>
          </a:p>
          <a:p>
            <a:r>
              <a:rPr lang="en-US" b="1" dirty="0">
                <a:solidFill>
                  <a:srgbClr val="00B0F0"/>
                </a:solidFill>
              </a:rPr>
              <a:t>trying to more than one </a:t>
            </a:r>
            <a:r>
              <a:rPr lang="en-US" b="1" dirty="0" err="1">
                <a:solidFill>
                  <a:srgbClr val="00B0F0"/>
                </a:solidFill>
              </a:rPr>
              <a:t>var-arg</a:t>
            </a:r>
            <a:r>
              <a:rPr lang="en-US" b="1" dirty="0">
                <a:solidFill>
                  <a:srgbClr val="00B0F0"/>
                </a:solidFill>
              </a:rPr>
              <a:t> parameter we will get CE.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43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71148"/>
            <a:ext cx="685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(int... </a:t>
            </a:r>
            <a:r>
              <a:rPr lang="en-US" b="1" dirty="0" err="1">
                <a:solidFill>
                  <a:srgbClr val="00B050"/>
                </a:solidFill>
              </a:rPr>
              <a:t>a,int</a:t>
            </a:r>
            <a:r>
              <a:rPr lang="en-US" b="1" dirty="0">
                <a:solidFill>
                  <a:srgbClr val="00B050"/>
                </a:solidFill>
              </a:rPr>
              <a:t>... b) //(invalid)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Case 5: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i)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("general method");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(int... i)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method");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();//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(10,20);//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(10);//general method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8500" y="133350"/>
            <a:ext cx="4876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general 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 will get least priority that is if no other method matched then</a:t>
            </a:r>
          </a:p>
          <a:p>
            <a:r>
              <a:rPr lang="en-US" b="1" dirty="0">
                <a:solidFill>
                  <a:srgbClr val="00B050"/>
                </a:solidFill>
              </a:rPr>
              <a:t>only 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 will get the chance this is exactly same as default case inside a</a:t>
            </a:r>
          </a:p>
          <a:p>
            <a:r>
              <a:rPr lang="en-US" b="1" dirty="0">
                <a:solidFill>
                  <a:srgbClr val="00B050"/>
                </a:solidFill>
              </a:rPr>
              <a:t>switch.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1402199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Case 6: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For the 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methods we can provide the corresponding type array as argument.</a:t>
            </a:r>
          </a:p>
          <a:p>
            <a:r>
              <a:rPr lang="en-US" b="1" dirty="0">
                <a:solidFill>
                  <a:srgbClr val="00B050"/>
                </a:solidFill>
              </a:rPr>
              <a:t>Example:</a:t>
            </a:r>
          </a:p>
          <a:p>
            <a:r>
              <a:rPr lang="en-US" b="1" dirty="0">
                <a:solidFill>
                  <a:srgbClr val="00B05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7725"/>
            <a:ext cx="40005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90900" y="347162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method");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(new 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[]{10,20,30});//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43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619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Case 7: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void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[] i){}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65494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last parameter.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Example: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a,int</a:t>
            </a:r>
            <a:r>
              <a:rPr lang="en-US" b="1" dirty="0">
                <a:solidFill>
                  <a:srgbClr val="00B050"/>
                </a:solidFill>
              </a:rPr>
              <a:t>... b) //valid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(int... </a:t>
            </a:r>
            <a:r>
              <a:rPr lang="en-US" b="1" dirty="0" err="1">
                <a:solidFill>
                  <a:srgbClr val="00B050"/>
                </a:solidFill>
              </a:rPr>
              <a:t>a,int</a:t>
            </a:r>
            <a:r>
              <a:rPr lang="en-US" b="1" dirty="0">
                <a:solidFill>
                  <a:srgbClr val="00B050"/>
                </a:solidFill>
              </a:rPr>
              <a:t> b) //(invalid)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16230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Case 4: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With in the 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 we can take only one 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parameter. i.e., if we are</a:t>
            </a:r>
          </a:p>
          <a:p>
            <a:r>
              <a:rPr lang="en-US" b="1" dirty="0">
                <a:solidFill>
                  <a:srgbClr val="00B050"/>
                </a:solidFill>
              </a:rPr>
              <a:t>trying to more than one 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parameter we will get CE.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3817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(int... </a:t>
            </a:r>
            <a:r>
              <a:rPr lang="en-US" b="1" dirty="0" err="1">
                <a:solidFill>
                  <a:srgbClr val="00B050"/>
                </a:solidFill>
              </a:rPr>
              <a:t>a,int</a:t>
            </a:r>
            <a:r>
              <a:rPr lang="en-US" b="1" dirty="0">
                <a:solidFill>
                  <a:srgbClr val="00B050"/>
                </a:solidFill>
              </a:rPr>
              <a:t>... b) //(invalid)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67828" y="4759375"/>
            <a:ext cx="3330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43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85750"/>
            <a:ext cx="518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Case 5: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Test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i)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("general method");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</a:t>
            </a:r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(int... i)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method");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();//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(10,20);//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method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methodOne</a:t>
            </a:r>
            <a:r>
              <a:rPr lang="en-US" b="1" dirty="0">
                <a:solidFill>
                  <a:srgbClr val="00B050"/>
                </a:solidFill>
              </a:rPr>
              <a:t>(10);//general method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13335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In general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var-arg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method will get least priority that is if no other method matched then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only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var-arg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method will get the chance this is exactly same as default case inside a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switch.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9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85800" y="1333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6: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For the </a:t>
            </a:r>
            <a:r>
              <a:rPr lang="en-US" b="1" dirty="0" err="1">
                <a:solidFill>
                  <a:srgbClr val="0070C0"/>
                </a:solidFill>
              </a:rPr>
              <a:t>var-arg</a:t>
            </a:r>
            <a:r>
              <a:rPr lang="en-US" b="1" dirty="0">
                <a:solidFill>
                  <a:srgbClr val="0070C0"/>
                </a:solidFill>
              </a:rPr>
              <a:t> methods we can provide the corresponding type array as argument.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Example: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class Test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48387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10515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System.out.println</a:t>
            </a:r>
            <a:r>
              <a:rPr lang="en-US" b="1" dirty="0">
                <a:solidFill>
                  <a:srgbClr val="0070C0"/>
                </a:solidFill>
              </a:rPr>
              <a:t>("</a:t>
            </a:r>
            <a:r>
              <a:rPr lang="en-US" b="1" dirty="0" err="1">
                <a:solidFill>
                  <a:srgbClr val="0070C0"/>
                </a:solidFill>
              </a:rPr>
              <a:t>var-arg</a:t>
            </a:r>
            <a:r>
              <a:rPr lang="en-US" b="1" dirty="0">
                <a:solidFill>
                  <a:srgbClr val="0070C0"/>
                </a:solidFill>
              </a:rPr>
              <a:t> method");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70C0"/>
                </a:solidFill>
              </a:rPr>
              <a:t>args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(new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[]{10,20,30});//</a:t>
            </a:r>
            <a:r>
              <a:rPr lang="en-US" b="1" dirty="0" err="1">
                <a:solidFill>
                  <a:srgbClr val="0070C0"/>
                </a:solidFill>
              </a:rPr>
              <a:t>var-arg</a:t>
            </a:r>
            <a:r>
              <a:rPr lang="en-US" b="1" dirty="0">
                <a:solidFill>
                  <a:srgbClr val="0070C0"/>
                </a:solidFill>
              </a:rPr>
              <a:t> method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2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44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571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7: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class Test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void </a:t>
            </a:r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 i){}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44214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public void </a:t>
            </a:r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(int... i){}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Compile time error.</a:t>
            </a:r>
          </a:p>
          <a:p>
            <a:r>
              <a:rPr lang="en-US" b="1" dirty="0">
                <a:solidFill>
                  <a:srgbClr val="0070C0"/>
                </a:solidFill>
              </a:rPr>
              <a:t>Cannot declare both </a:t>
            </a:r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(int...) and </a:t>
            </a:r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[]) in Test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32211"/>
            <a:ext cx="4076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Single Dimensional Array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Var-Arg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Method: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5623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1: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Wherever single dimensional array present we can replace with </a:t>
            </a:r>
            <a:r>
              <a:rPr lang="en-US" b="1" dirty="0" err="1">
                <a:solidFill>
                  <a:srgbClr val="0070C0"/>
                </a:solidFill>
              </a:rPr>
              <a:t>var-arg</a:t>
            </a:r>
            <a:r>
              <a:rPr lang="en-US" b="1" dirty="0">
                <a:solidFill>
                  <a:srgbClr val="0070C0"/>
                </a:solidFill>
              </a:rPr>
              <a:t> parameter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53603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44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866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class Test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static void main(String... </a:t>
            </a:r>
            <a:r>
              <a:rPr lang="en-US" b="1" dirty="0" err="1">
                <a:solidFill>
                  <a:srgbClr val="0070C0"/>
                </a:solidFill>
              </a:rPr>
              <a:t>args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System.out.println</a:t>
            </a:r>
            <a:r>
              <a:rPr lang="en-US" b="1" dirty="0">
                <a:solidFill>
                  <a:srgbClr val="0070C0"/>
                </a:solidFill>
              </a:rPr>
              <a:t>("</a:t>
            </a:r>
            <a:r>
              <a:rPr lang="en-US" b="1" dirty="0" err="1">
                <a:solidFill>
                  <a:srgbClr val="0070C0"/>
                </a:solidFill>
              </a:rPr>
              <a:t>var-arg</a:t>
            </a:r>
            <a:r>
              <a:rPr lang="en-US" b="1" dirty="0">
                <a:solidFill>
                  <a:srgbClr val="0070C0"/>
                </a:solidFill>
              </a:rPr>
              <a:t> main method");//</a:t>
            </a:r>
            <a:r>
              <a:rPr lang="en-US" b="1" dirty="0" err="1">
                <a:solidFill>
                  <a:srgbClr val="0070C0"/>
                </a:solidFill>
              </a:rPr>
              <a:t>var-arg</a:t>
            </a:r>
            <a:r>
              <a:rPr lang="en-US" b="1" dirty="0">
                <a:solidFill>
                  <a:srgbClr val="0070C0"/>
                </a:solidFill>
              </a:rPr>
              <a:t> main</a:t>
            </a:r>
          </a:p>
          <a:p>
            <a:r>
              <a:rPr lang="en-US" b="1" dirty="0">
                <a:solidFill>
                  <a:srgbClr val="0070C0"/>
                </a:solidFill>
              </a:rPr>
              <a:t>method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8003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2: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Wherever </a:t>
            </a:r>
            <a:r>
              <a:rPr lang="en-US" b="1" dirty="0" err="1">
                <a:solidFill>
                  <a:srgbClr val="0070C0"/>
                </a:solidFill>
              </a:rPr>
              <a:t>var-arg</a:t>
            </a:r>
            <a:r>
              <a:rPr lang="en-US" b="1" dirty="0">
                <a:solidFill>
                  <a:srgbClr val="0070C0"/>
                </a:solidFill>
              </a:rPr>
              <a:t> parameter present we can't replace with single dimensional array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43350"/>
            <a:ext cx="5829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3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44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3335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Note 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1. </a:t>
            </a:r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(int... x)</a:t>
            </a:r>
          </a:p>
          <a:p>
            <a:r>
              <a:rPr lang="en-US" b="1" dirty="0">
                <a:solidFill>
                  <a:srgbClr val="0070C0"/>
                </a:solidFill>
              </a:rPr>
              <a:t>we can call this method by passing a group of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values and x will become 1D</a:t>
            </a:r>
          </a:p>
          <a:p>
            <a:r>
              <a:rPr lang="en-US" b="1" dirty="0">
                <a:solidFill>
                  <a:srgbClr val="0070C0"/>
                </a:solidFill>
              </a:rPr>
              <a:t>array. (i.e.,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 x)</a:t>
            </a:r>
          </a:p>
          <a:p>
            <a:r>
              <a:rPr lang="en-US" b="1" dirty="0">
                <a:solidFill>
                  <a:srgbClr val="0070C0"/>
                </a:solidFill>
              </a:rPr>
              <a:t>2. </a:t>
            </a:r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[]... x)</a:t>
            </a:r>
          </a:p>
          <a:p>
            <a:r>
              <a:rPr lang="en-US" b="1" dirty="0">
                <a:solidFill>
                  <a:srgbClr val="0070C0"/>
                </a:solidFill>
              </a:rPr>
              <a:t>we can call this method by passing a group of 1D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 and x will become 2D</a:t>
            </a:r>
          </a:p>
          <a:p>
            <a:r>
              <a:rPr lang="en-US" b="1" dirty="0">
                <a:solidFill>
                  <a:srgbClr val="0070C0"/>
                </a:solidFill>
              </a:rPr>
              <a:t>array. ( i.e.,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[][] x)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Above reasons this case 2 is invalid.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775" y="27919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class Test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static void </a:t>
            </a:r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[]... x)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for(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 a:x)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System.out.println</a:t>
            </a:r>
            <a:r>
              <a:rPr lang="en-US" b="1" dirty="0">
                <a:solidFill>
                  <a:srgbClr val="0070C0"/>
                </a:solidFill>
              </a:rPr>
              <a:t>(a[0]);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21145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70C0"/>
                </a:solidFill>
              </a:rPr>
              <a:t>args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 l={10,20,30};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[] m={40,50};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methodOne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l,m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10</a:t>
            </a:r>
          </a:p>
          <a:p>
            <a:r>
              <a:rPr lang="en-US" b="1" dirty="0">
                <a:solidFill>
                  <a:srgbClr val="0070C0"/>
                </a:solidFill>
              </a:rPr>
              <a:t>40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45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38150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Analysis: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03114"/>
            <a:ext cx="3695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00301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1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5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933844" y="2417862"/>
            <a:ext cx="2935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Bauhaus 93" pitchFamily="82" charset="0"/>
              </a:rPr>
              <a:t>Main </a:t>
            </a:r>
            <a:r>
              <a:rPr lang="en-US" sz="4000" b="1" dirty="0">
                <a:latin typeface="Bauhaus 93" pitchFamily="82" charset="0"/>
              </a:rPr>
              <a:t>Method</a:t>
            </a:r>
            <a:endParaRPr lang="en-US" sz="4000" dirty="0"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32657" y="19828"/>
            <a:ext cx="4463143" cy="9464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000" dirty="0"/>
              <a:t>In java some identifiers are reserved to associate some functionality or meaning such</a:t>
            </a:r>
            <a:br>
              <a:rPr lang="en-US" sz="2000" dirty="0"/>
            </a:br>
            <a:r>
              <a:rPr lang="en-US" sz="2000" dirty="0"/>
              <a:t>type of reserved identifiers are called reserved words</a:t>
            </a:r>
            <a:endParaRPr sz="2000"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4495800" y="-5054"/>
            <a:ext cx="2857800" cy="19684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Reserved words for data types: (8)</a:t>
            </a: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1) byte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2) short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3) </a:t>
            </a:r>
            <a:r>
              <a:rPr lang="en-US" sz="1200" b="1" dirty="0" err="1">
                <a:solidFill>
                  <a:srgbClr val="0070C0"/>
                </a:solidFill>
              </a:rPr>
              <a:t>int</a:t>
            </a:r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4) long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5) float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6) double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7) char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8) </a:t>
            </a:r>
            <a:r>
              <a:rPr lang="en-US" sz="1200" b="1" dirty="0" err="1">
                <a:solidFill>
                  <a:srgbClr val="0070C0"/>
                </a:solidFill>
              </a:rPr>
              <a:t>boolean</a:t>
            </a:r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Reserved words for flow control:(11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7620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1) if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2) else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3) switch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4) case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5) default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6) for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7) do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8) while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9) break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10) continue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11) return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endParaRPr lang="en" sz="1200" dirty="0">
              <a:solidFill>
                <a:srgbClr val="0070C0"/>
              </a:solidFill>
            </a:endParaRPr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460373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8763000" y="4835723"/>
            <a:ext cx="1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6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6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6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6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6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6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6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6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6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6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6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45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38150"/>
            <a:ext cx="685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Whether the class contains main() method or not,</a:t>
            </a:r>
          </a:p>
          <a:p>
            <a:r>
              <a:rPr lang="en-US" b="1" dirty="0">
                <a:solidFill>
                  <a:srgbClr val="0070C0"/>
                </a:solidFill>
              </a:rPr>
              <a:t>and whether it is properly declared or not,</a:t>
            </a:r>
          </a:p>
          <a:p>
            <a:r>
              <a:rPr lang="en-US" b="1" dirty="0">
                <a:solidFill>
                  <a:srgbClr val="0070C0"/>
                </a:solidFill>
              </a:rPr>
              <a:t>these checking's are not responsibilities of the compiler, at runtime JVM is responsible</a:t>
            </a:r>
          </a:p>
          <a:p>
            <a:r>
              <a:rPr lang="en-US" b="1" dirty="0">
                <a:solidFill>
                  <a:srgbClr val="0070C0"/>
                </a:solidFill>
              </a:rPr>
              <a:t>for this.</a:t>
            </a:r>
          </a:p>
          <a:p>
            <a:r>
              <a:rPr lang="en-US" b="1" dirty="0">
                <a:solidFill>
                  <a:srgbClr val="0070C0"/>
                </a:solidFill>
              </a:rPr>
              <a:t>If JVM unable to find the required main() method then we will get runtime exception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saying </a:t>
            </a:r>
            <a:r>
              <a:rPr lang="en-US" b="1" dirty="0" err="1">
                <a:solidFill>
                  <a:srgbClr val="0070C0"/>
                </a:solidFill>
              </a:rPr>
              <a:t>NoSuchMethodError</a:t>
            </a:r>
            <a:r>
              <a:rPr lang="en-US" b="1" dirty="0">
                <a:solidFill>
                  <a:srgbClr val="0070C0"/>
                </a:solidFill>
              </a:rPr>
              <a:t>: main.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431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class Test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{}</a:t>
            </a:r>
          </a:p>
          <a:p>
            <a:r>
              <a:rPr lang="en-US" b="1" dirty="0">
                <a:solidFill>
                  <a:srgbClr val="0070C0"/>
                </a:solidFill>
              </a:rPr>
              <a:t>Output: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javac</a:t>
            </a:r>
            <a:r>
              <a:rPr lang="en-US" b="1" dirty="0">
                <a:solidFill>
                  <a:srgbClr val="0070C0"/>
                </a:solidFill>
              </a:rPr>
              <a:t> Test.java</a:t>
            </a:r>
          </a:p>
          <a:p>
            <a:r>
              <a:rPr lang="en-US" b="1" dirty="0">
                <a:solidFill>
                  <a:srgbClr val="0070C0"/>
                </a:solidFill>
              </a:rPr>
              <a:t>java Test R.E: </a:t>
            </a:r>
            <a:r>
              <a:rPr lang="en-US" b="1" dirty="0" err="1">
                <a:solidFill>
                  <a:srgbClr val="0070C0"/>
                </a:solidFill>
              </a:rPr>
              <a:t>NoSuchMethodError</a:t>
            </a:r>
            <a:r>
              <a:rPr lang="en-US" b="1" dirty="0">
                <a:solidFill>
                  <a:srgbClr val="0070C0"/>
                </a:solidFill>
              </a:rPr>
              <a:t>: main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46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0955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At runtime JVM always searches for the main() method with the following prototype.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706338"/>
            <a:ext cx="7010400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6700" y="2986564"/>
            <a:ext cx="6515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If we are performing any changes to the above syntax then the code won't run and will</a:t>
            </a:r>
          </a:p>
          <a:p>
            <a:r>
              <a:rPr lang="en-US" b="1" dirty="0">
                <a:solidFill>
                  <a:srgbClr val="0070C0"/>
                </a:solidFill>
              </a:rPr>
              <a:t>get Runtime exception saying </a:t>
            </a:r>
            <a:r>
              <a:rPr lang="en-US" b="1" dirty="0" err="1">
                <a:solidFill>
                  <a:srgbClr val="0070C0"/>
                </a:solidFill>
              </a:rPr>
              <a:t>NoSuchMethodError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7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46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85750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 though above syntax is very strict but the following changes are acceptable to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main() method.</a:t>
            </a:r>
          </a:p>
          <a:p>
            <a:r>
              <a:rPr lang="en-US" b="1" dirty="0">
                <a:solidFill>
                  <a:srgbClr val="00B050"/>
                </a:solidFill>
              </a:rPr>
              <a:t>1. The order of modifiers is not important that is instead of public static we can</a:t>
            </a:r>
          </a:p>
          <a:p>
            <a:r>
              <a:rPr lang="en-US" b="1" dirty="0">
                <a:solidFill>
                  <a:srgbClr val="00B050"/>
                </a:solidFill>
              </a:rPr>
              <a:t>take static public.</a:t>
            </a:r>
          </a:p>
          <a:p>
            <a:r>
              <a:rPr lang="en-US" b="1" dirty="0">
                <a:solidFill>
                  <a:srgbClr val="00B050"/>
                </a:solidFill>
              </a:rPr>
              <a:t>2. We can declare string[] in any acceptable form</a:t>
            </a:r>
          </a:p>
          <a:p>
            <a:r>
              <a:rPr lang="en-US" dirty="0">
                <a:solidFill>
                  <a:srgbClr val="00B050"/>
                </a:solidFill>
              </a:rPr>
              <a:t>o </a:t>
            </a:r>
            <a:r>
              <a:rPr lang="en-US" b="1" dirty="0">
                <a:solidFill>
                  <a:srgbClr val="00B050"/>
                </a:solidFill>
              </a:rPr>
              <a:t>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o </a:t>
            </a:r>
            <a:r>
              <a:rPr lang="en-US" b="1" dirty="0">
                <a:solidFill>
                  <a:srgbClr val="00B050"/>
                </a:solidFill>
              </a:rPr>
              <a:t>String []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o </a:t>
            </a:r>
            <a:r>
              <a:rPr lang="en-US" b="1" dirty="0">
                <a:solidFill>
                  <a:srgbClr val="00B050"/>
                </a:solidFill>
              </a:rPr>
              <a:t>String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[]</a:t>
            </a:r>
          </a:p>
          <a:p>
            <a:r>
              <a:rPr lang="en-US" b="1" dirty="0">
                <a:solidFill>
                  <a:srgbClr val="00B050"/>
                </a:solidFill>
              </a:rPr>
              <a:t>3. Instead of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 we can use any valid java identifier.</a:t>
            </a:r>
          </a:p>
          <a:p>
            <a:r>
              <a:rPr lang="en-US" b="1" dirty="0">
                <a:solidFill>
                  <a:srgbClr val="00B050"/>
                </a:solidFill>
              </a:rPr>
              <a:t>4. We can replace string[] with </a:t>
            </a:r>
            <a:r>
              <a:rPr lang="en-US" b="1" dirty="0" err="1">
                <a:solidFill>
                  <a:srgbClr val="00B050"/>
                </a:solidFill>
              </a:rPr>
              <a:t>var-arg</a:t>
            </a:r>
            <a:r>
              <a:rPr lang="en-US" b="1" dirty="0">
                <a:solidFill>
                  <a:srgbClr val="00B050"/>
                </a:solidFill>
              </a:rPr>
              <a:t> parameter.</a:t>
            </a:r>
          </a:p>
          <a:p>
            <a:r>
              <a:rPr lang="en-US" b="1" dirty="0">
                <a:solidFill>
                  <a:srgbClr val="00B050"/>
                </a:solidFill>
              </a:rPr>
              <a:t>Example: main(String...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5. main() method can be declared with the following modifiers.</a:t>
            </a:r>
          </a:p>
          <a:p>
            <a:r>
              <a:rPr lang="en-US" b="1" dirty="0">
                <a:solidFill>
                  <a:srgbClr val="00B050"/>
                </a:solidFill>
              </a:rPr>
              <a:t>final, synchronized, </a:t>
            </a:r>
            <a:r>
              <a:rPr lang="en-US" b="1" dirty="0" err="1">
                <a:solidFill>
                  <a:srgbClr val="00B050"/>
                </a:solidFill>
              </a:rPr>
              <a:t>strictfp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r>
              <a:rPr lang="en-US" b="1" dirty="0">
                <a:solidFill>
                  <a:srgbClr val="00B050"/>
                </a:solidFill>
              </a:rPr>
              <a:t>6. class Test {</a:t>
            </a:r>
          </a:p>
          <a:p>
            <a:r>
              <a:rPr lang="en-US" b="1" dirty="0">
                <a:solidFill>
                  <a:srgbClr val="00B050"/>
                </a:solidFill>
              </a:rPr>
              <a:t>7. static final </a:t>
            </a:r>
            <a:r>
              <a:rPr lang="en-US" b="1" dirty="0" err="1">
                <a:solidFill>
                  <a:srgbClr val="00B050"/>
                </a:solidFill>
              </a:rPr>
              <a:t>syncronized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strictfp</a:t>
            </a:r>
            <a:r>
              <a:rPr lang="en-US" b="1" dirty="0">
                <a:solidFill>
                  <a:srgbClr val="00B050"/>
                </a:solidFill>
              </a:rPr>
              <a:t> public void main(String... ask){</a:t>
            </a:r>
          </a:p>
          <a:p>
            <a:r>
              <a:rPr lang="en-US" b="1" dirty="0">
                <a:solidFill>
                  <a:srgbClr val="00B050"/>
                </a:solidFill>
              </a:rPr>
              <a:t>8. </a:t>
            </a:r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("valid main method");</a:t>
            </a:r>
          </a:p>
          <a:p>
            <a:r>
              <a:rPr lang="en-US" b="1" dirty="0">
                <a:solidFill>
                  <a:srgbClr val="00B050"/>
                </a:solidFill>
              </a:rPr>
              <a:t>9. }</a:t>
            </a:r>
          </a:p>
          <a:p>
            <a:r>
              <a:rPr lang="en-US" b="1" dirty="0">
                <a:solidFill>
                  <a:srgbClr val="00B050"/>
                </a:solidFill>
              </a:rPr>
              <a:t>10. }</a:t>
            </a:r>
          </a:p>
          <a:p>
            <a:r>
              <a:rPr lang="en-US" b="1" dirty="0">
                <a:solidFill>
                  <a:srgbClr val="00B050"/>
                </a:solidFill>
              </a:rPr>
              <a:t>11. output :</a:t>
            </a:r>
          </a:p>
          <a:p>
            <a:r>
              <a:rPr lang="en-US" b="1" dirty="0">
                <a:solidFill>
                  <a:srgbClr val="00B050"/>
                </a:solidFill>
              </a:rPr>
              <a:t>12. valid main method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788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46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619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Which of the following main() method declarations are valid ?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1. public static void main(String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){} (invalid)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2. public synchronized final </a:t>
            </a:r>
            <a:r>
              <a:rPr lang="en-US" b="1" dirty="0" err="1">
                <a:solidFill>
                  <a:srgbClr val="00B050"/>
                </a:solidFill>
              </a:rPr>
              <a:t>strictfp</a:t>
            </a:r>
            <a:r>
              <a:rPr lang="en-US" b="1" dirty="0">
                <a:solidFill>
                  <a:srgbClr val="00B050"/>
                </a:solidFill>
              </a:rPr>
              <a:t>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){} (invalid)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3. public static void Main(String...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){} (invalid)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4. public static 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){} //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return type we can't take //(invalid)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5. public static synchronized final </a:t>
            </a:r>
            <a:r>
              <a:rPr lang="en-US" b="1" dirty="0" err="1">
                <a:solidFill>
                  <a:srgbClr val="00B050"/>
                </a:solidFill>
              </a:rPr>
              <a:t>strictfp</a:t>
            </a:r>
            <a:r>
              <a:rPr lang="en-US" b="1" dirty="0">
                <a:solidFill>
                  <a:srgbClr val="00B050"/>
                </a:solidFill>
              </a:rPr>
              <a:t> void main(String...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){}(valid)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6. public static void main(String...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){}(valid)</a:t>
            </a:r>
          </a:p>
          <a:p>
            <a:r>
              <a:rPr lang="en-US" b="1" dirty="0">
                <a:solidFill>
                  <a:srgbClr val="00B050"/>
                </a:solidFill>
              </a:rPr>
              <a:t>7. public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){}(invalid)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40995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which of the above cases we will get compile time error ?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No case, in all the cases we will get runtime exception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46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955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Case 1 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Overloading of the main() method is possible but JVM always calls string[] argument</a:t>
            </a:r>
          </a:p>
          <a:p>
            <a:r>
              <a:rPr lang="en-US" b="1" dirty="0">
                <a:solidFill>
                  <a:srgbClr val="00B050"/>
                </a:solidFill>
              </a:rPr>
              <a:t>main() method only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504950"/>
            <a:ext cx="510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class Test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("String[] array main method"); //overloaded</a:t>
            </a:r>
          </a:p>
          <a:p>
            <a:r>
              <a:rPr lang="en-US" b="1" dirty="0">
                <a:solidFill>
                  <a:srgbClr val="00B050"/>
                </a:solidFill>
              </a:rPr>
              <a:t>methods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[] array main method");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r>
              <a:rPr lang="en-US" b="1" dirty="0">
                <a:solidFill>
                  <a:srgbClr val="00B050"/>
                </a:solidFill>
              </a:rPr>
              <a:t>String[] array main method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47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26852"/>
            <a:ext cx="640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other overloaded method we have to call explicitly then only it will be executed.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Case 2:</a:t>
            </a:r>
          </a:p>
          <a:p>
            <a:r>
              <a:rPr lang="en-US" b="1" dirty="0">
                <a:solidFill>
                  <a:srgbClr val="00B050"/>
                </a:solidFill>
              </a:rPr>
              <a:t>Inheritance concept is applicable for static methods including main() method</a:t>
            </a:r>
          </a:p>
          <a:p>
            <a:r>
              <a:rPr lang="en-US" b="1" dirty="0">
                <a:solidFill>
                  <a:srgbClr val="00B050"/>
                </a:solidFill>
              </a:rPr>
              <a:t>hence while executing child class if the child class doesn't contain main() method then</a:t>
            </a:r>
          </a:p>
          <a:p>
            <a:r>
              <a:rPr lang="en-US" b="1" dirty="0">
                <a:solidFill>
                  <a:srgbClr val="00B050"/>
                </a:solidFill>
              </a:rPr>
              <a:t>the parent class main() method will be executed.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Example 1: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Parent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("parent main"); //Parent.java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class Child extends Parent</a:t>
            </a:r>
          </a:p>
          <a:p>
            <a:r>
              <a:rPr lang="en-US" b="1" dirty="0">
                <a:solidFill>
                  <a:srgbClr val="00B050"/>
                </a:solidFill>
              </a:rPr>
              <a:t>{}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213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48</a:t>
            </a:r>
          </a:p>
        </p:txBody>
      </p:sp>
      <p:sp>
        <p:nvSpPr>
          <p:cNvPr id="4" name="Rectangle 3"/>
          <p:cNvSpPr/>
          <p:nvPr/>
        </p:nvSpPr>
        <p:spPr>
          <a:xfrm>
            <a:off x="725220" y="133350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Analysis: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14350"/>
            <a:ext cx="4191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2400" y="208288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class Child extends Parent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("Child main");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1051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 2: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Parent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("parent main"); // Parent.java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85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49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514350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Analysis: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71550"/>
            <a:ext cx="3581399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3867150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It seems to be overriding concept is applicable for static methods but it is not overriding</a:t>
            </a:r>
          </a:p>
          <a:p>
            <a:r>
              <a:rPr lang="en-US" b="1" dirty="0">
                <a:solidFill>
                  <a:srgbClr val="00B050"/>
                </a:solidFill>
              </a:rPr>
              <a:t>it is method hiding.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85800" y="1657350"/>
            <a:ext cx="6222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Version </a:t>
            </a:r>
            <a:r>
              <a:rPr lang="en-US" sz="3600" b="1" dirty="0" err="1">
                <a:solidFill>
                  <a:srgbClr val="7030A0"/>
                </a:solidFill>
              </a:rPr>
              <a:t>Enhansements</a:t>
            </a:r>
            <a:r>
              <a:rPr lang="en-US" sz="3600" b="1" dirty="0">
                <a:solidFill>
                  <a:srgbClr val="7030A0"/>
                </a:solidFill>
              </a:rPr>
              <a:t> with respect to main()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100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49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4381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Case 1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 err="1">
                <a:solidFill>
                  <a:schemeClr val="bg1"/>
                </a:solidFill>
              </a:rPr>
              <a:t>Untill</a:t>
            </a:r>
            <a:r>
              <a:rPr lang="en-US" b="1" dirty="0">
                <a:solidFill>
                  <a:schemeClr val="bg1"/>
                </a:solidFill>
              </a:rPr>
              <a:t> 1.6v if our class doesn't contain main() method then at runtime we will get</a:t>
            </a:r>
          </a:p>
          <a:p>
            <a:r>
              <a:rPr lang="en-US" b="1" dirty="0">
                <a:solidFill>
                  <a:schemeClr val="bg1"/>
                </a:solidFill>
              </a:rPr>
              <a:t>Runtime Exception saying </a:t>
            </a:r>
            <a:r>
              <a:rPr lang="en-US" b="1" dirty="0" err="1">
                <a:solidFill>
                  <a:schemeClr val="bg1"/>
                </a:solidFill>
              </a:rPr>
              <a:t>NosuchMethodError:main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 </a:t>
            </a:r>
            <a:r>
              <a:rPr lang="en-US" b="1" dirty="0">
                <a:solidFill>
                  <a:schemeClr val="bg1"/>
                </a:solidFill>
              </a:rPr>
              <a:t>But from 1.7 version onwards instead of </a:t>
            </a:r>
            <a:r>
              <a:rPr lang="en-US" b="1" dirty="0" err="1">
                <a:solidFill>
                  <a:schemeClr val="bg1"/>
                </a:solidFill>
              </a:rPr>
              <a:t>NoSuchMethodError</a:t>
            </a:r>
            <a:r>
              <a:rPr lang="en-US" b="1" dirty="0">
                <a:solidFill>
                  <a:schemeClr val="bg1"/>
                </a:solidFill>
              </a:rPr>
              <a:t> we will get more</a:t>
            </a:r>
          </a:p>
          <a:p>
            <a:r>
              <a:rPr lang="en-US" b="1" dirty="0">
                <a:solidFill>
                  <a:schemeClr val="bg1"/>
                </a:solidFill>
              </a:rPr>
              <a:t>meaning full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60032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 Test {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1.6 version :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Test.java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RE: </a:t>
            </a:r>
            <a:r>
              <a:rPr lang="en-US" b="1" dirty="0" err="1">
                <a:solidFill>
                  <a:schemeClr val="bg1"/>
                </a:solidFill>
              </a:rPr>
              <a:t>NoSuchMethodError:main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158115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1.7 version :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Test.java</a:t>
            </a:r>
          </a:p>
          <a:p>
            <a:r>
              <a:rPr lang="en-US" b="1" dirty="0">
                <a:solidFill>
                  <a:schemeClr val="bg1"/>
                </a:solidFill>
              </a:rPr>
              <a:t>java Test</a:t>
            </a:r>
          </a:p>
          <a:p>
            <a:r>
              <a:rPr lang="en-US" b="1" dirty="0">
                <a:solidFill>
                  <a:schemeClr val="bg1"/>
                </a:solidFill>
              </a:rPr>
              <a:t>Error: main method not found in class Test, please define the main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12053</Words>
  <Application>Microsoft Office PowerPoint</Application>
  <PresentationFormat>On-screen Show (16:9)</PresentationFormat>
  <Paragraphs>2139</Paragraphs>
  <Slides>121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1" baseType="lpstr">
      <vt:lpstr>Arabic Typesetting</vt:lpstr>
      <vt:lpstr>Encode Sans Semi Condensed Light</vt:lpstr>
      <vt:lpstr>Amatic SC</vt:lpstr>
      <vt:lpstr>Agency FB</vt:lpstr>
      <vt:lpstr>Calibri</vt:lpstr>
      <vt:lpstr>Arial</vt:lpstr>
      <vt:lpstr>Encode Sans Semi Condensed</vt:lpstr>
      <vt:lpstr>Algerian</vt:lpstr>
      <vt:lpstr>Bauhaus 93</vt:lpstr>
      <vt:lpstr>Ephesus template</vt:lpstr>
      <vt:lpstr>Language fundamentals</vt:lpstr>
      <vt:lpstr>Agenda</vt:lpstr>
      <vt:lpstr>PowerPoint Presentation</vt:lpstr>
      <vt:lpstr>Identifier</vt:lpstr>
      <vt:lpstr>A name in java program is called identifier. It may be class name, method name, variable name and label name.</vt:lpstr>
      <vt:lpstr>Rules to define java identifiers</vt:lpstr>
      <vt:lpstr>PowerPoint Presentation</vt:lpstr>
      <vt:lpstr>PowerPoint Presentation</vt:lpstr>
      <vt:lpstr>In java some identifiers are reserved to associate some functionality or meaning such type of reserved identifiers are called reserved words</vt:lpstr>
      <vt:lpstr>PowerPoint Presentation</vt:lpstr>
      <vt:lpstr>PowerPoint Presentation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constant value which can be assigned to the variable is called literal.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element assignments: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Un Initialized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fundamentals</dc:title>
  <dc:creator>DELL</dc:creator>
  <cp:lastModifiedBy>Sreekanth S</cp:lastModifiedBy>
  <cp:revision>73</cp:revision>
  <dcterms:modified xsi:type="dcterms:W3CDTF">2024-04-22T18:33:44Z</dcterms:modified>
</cp:coreProperties>
</file>