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5"/>
  </p:notesMasterIdLst>
  <p:sldIdLst>
    <p:sldId id="256" r:id="rId2"/>
    <p:sldId id="266" r:id="rId3"/>
    <p:sldId id="258" r:id="rId4"/>
    <p:sldId id="259" r:id="rId5"/>
    <p:sldId id="260" r:id="rId6"/>
    <p:sldId id="261" r:id="rId7"/>
    <p:sldId id="262" r:id="rId8"/>
    <p:sldId id="263" r:id="rId9"/>
    <p:sldId id="264" r:id="rId10"/>
    <p:sldId id="265" r:id="rId11"/>
    <p:sldId id="297" r:id="rId12"/>
    <p:sldId id="267" r:id="rId13"/>
    <p:sldId id="268" r:id="rId14"/>
    <p:sldId id="270" r:id="rId15"/>
    <p:sldId id="271" r:id="rId16"/>
    <p:sldId id="298" r:id="rId17"/>
    <p:sldId id="272" r:id="rId18"/>
    <p:sldId id="299" r:id="rId19"/>
    <p:sldId id="273" r:id="rId20"/>
    <p:sldId id="274" r:id="rId21"/>
    <p:sldId id="300" r:id="rId22"/>
    <p:sldId id="275" r:id="rId23"/>
    <p:sldId id="276" r:id="rId24"/>
    <p:sldId id="277" r:id="rId25"/>
    <p:sldId id="301" r:id="rId26"/>
    <p:sldId id="278" r:id="rId27"/>
    <p:sldId id="279" r:id="rId28"/>
    <p:sldId id="302" r:id="rId29"/>
    <p:sldId id="280" r:id="rId30"/>
    <p:sldId id="303" r:id="rId31"/>
    <p:sldId id="281" r:id="rId32"/>
    <p:sldId id="304" r:id="rId33"/>
    <p:sldId id="305" r:id="rId34"/>
    <p:sldId id="307" r:id="rId35"/>
    <p:sldId id="306" r:id="rId36"/>
    <p:sldId id="309" r:id="rId37"/>
    <p:sldId id="308" r:id="rId38"/>
    <p:sldId id="283" r:id="rId39"/>
    <p:sldId id="284" r:id="rId40"/>
    <p:sldId id="310" r:id="rId41"/>
    <p:sldId id="285" r:id="rId42"/>
    <p:sldId id="311" r:id="rId43"/>
    <p:sldId id="286" r:id="rId44"/>
    <p:sldId id="312" r:id="rId45"/>
    <p:sldId id="287" r:id="rId46"/>
    <p:sldId id="313" r:id="rId47"/>
    <p:sldId id="288" r:id="rId48"/>
    <p:sldId id="314" r:id="rId49"/>
    <p:sldId id="315" r:id="rId50"/>
    <p:sldId id="316" r:id="rId51"/>
    <p:sldId id="289" r:id="rId52"/>
    <p:sldId id="317" r:id="rId53"/>
    <p:sldId id="290" r:id="rId54"/>
    <p:sldId id="318" r:id="rId55"/>
    <p:sldId id="319" r:id="rId56"/>
    <p:sldId id="320" r:id="rId57"/>
    <p:sldId id="321" r:id="rId58"/>
    <p:sldId id="322" r:id="rId59"/>
    <p:sldId id="323" r:id="rId60"/>
    <p:sldId id="325" r:id="rId61"/>
    <p:sldId id="326" r:id="rId62"/>
    <p:sldId id="327" r:id="rId63"/>
    <p:sldId id="328" r:id="rId64"/>
  </p:sldIdLst>
  <p:sldSz cx="9144000" cy="5143500" type="screen16x9"/>
  <p:notesSz cx="6858000" cy="9144000"/>
  <p:embeddedFontLst>
    <p:embeddedFont>
      <p:font typeface="Barlow" panose="00000500000000000000" pitchFamily="2" charset="0"/>
      <p:regular r:id="rId66"/>
      <p:bold r:id="rId67"/>
      <p:italic r:id="rId68"/>
      <p:boldItalic r:id="rId69"/>
    </p:embeddedFont>
    <p:embeddedFont>
      <p:font typeface="Barlow Light" panose="00000400000000000000" pitchFamily="2" charset="0"/>
      <p:regular r:id="rId70"/>
      <p:bold r:id="rId71"/>
      <p:italic r:id="rId72"/>
      <p:boldItalic r:id="rId73"/>
    </p:embeddedFont>
    <p:embeddedFont>
      <p:font typeface="Barlow SemiBold" panose="00000700000000000000" pitchFamily="2" charset="0"/>
      <p:regular r:id="rId74"/>
      <p:bold r:id="rId75"/>
      <p:italic r:id="rId76"/>
      <p:boldItalic r:id="rId77"/>
    </p:embeddedFont>
    <p:embeddedFont>
      <p:font typeface="Consolas" panose="020B0609020204030204" pitchFamily="49" charset="0"/>
      <p:regular r:id="rId78"/>
      <p:bold r:id="rId79"/>
      <p:italic r:id="rId80"/>
      <p:boldItalic r:id="rId81"/>
    </p:embeddedFont>
    <p:embeddedFont>
      <p:font typeface="Raleway" pitchFamily="2" charset="0"/>
      <p:regular r:id="rId82"/>
      <p:bold r:id="rId83"/>
      <p:italic r:id="rId84"/>
      <p:boldItalic r:id="rId85"/>
    </p:embeddedFont>
    <p:embeddedFont>
      <p:font typeface="Raleway Thin" pitchFamily="2"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84" Type="http://schemas.openxmlformats.org/officeDocument/2006/relationships/font" Target="fonts/font19.fntdata"/><Relationship Id="rId89" Type="http://schemas.openxmlformats.org/officeDocument/2006/relationships/font" Target="fonts/font2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font" Target="fonts/font20.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font" Target="fonts/font18.fntdata"/><Relationship Id="rId88" Type="http://schemas.openxmlformats.org/officeDocument/2006/relationships/font" Target="fonts/font23.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 Id="rId87" Type="http://schemas.openxmlformats.org/officeDocument/2006/relationships/font" Target="fonts/font22.fntdata"/><Relationship Id="rId61" Type="http://schemas.openxmlformats.org/officeDocument/2006/relationships/slide" Target="slides/slide60.xml"/><Relationship Id="rId82"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990981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2"/>
        <p:cNvGrpSpPr/>
        <p:nvPr/>
      </p:nvGrpSpPr>
      <p:grpSpPr>
        <a:xfrm>
          <a:off x="0" y="0"/>
          <a:ext cx="0" cy="0"/>
          <a:chOff x="0" y="0"/>
          <a:chExt cx="0" cy="0"/>
        </a:xfrm>
      </p:grpSpPr>
      <p:sp>
        <p:nvSpPr>
          <p:cNvPr id="2033" name="Google Shape;203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4" name="Google Shape;203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gc620bbb0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c620bbb0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gc620bbb03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2" name="Google Shape;2292;gc620bbb03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c620bbb03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c620bbb03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7"/>
        <p:cNvGrpSpPr/>
        <p:nvPr/>
      </p:nvGrpSpPr>
      <p:grpSpPr>
        <a:xfrm>
          <a:off x="0" y="0"/>
          <a:ext cx="0" cy="0"/>
          <a:chOff x="0" y="0"/>
          <a:chExt cx="0" cy="0"/>
        </a:xfrm>
      </p:grpSpPr>
      <p:sp>
        <p:nvSpPr>
          <p:cNvPr id="2348" name="Google Shape;2348;gc620bbb0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9" name="Google Shape;2349;gc620bbb0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7"/>
        <p:cNvGrpSpPr/>
        <p:nvPr/>
      </p:nvGrpSpPr>
      <p:grpSpPr>
        <a:xfrm>
          <a:off x="0" y="0"/>
          <a:ext cx="0" cy="0"/>
          <a:chOff x="0" y="0"/>
          <a:chExt cx="0" cy="0"/>
        </a:xfrm>
      </p:grpSpPr>
      <p:sp>
        <p:nvSpPr>
          <p:cNvPr id="2388" name="Google Shape;2388;gc620bbb03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9" name="Google Shape;2389;gc620bbb03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c620bbb036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c620bbb03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c620bbb03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c620bbb03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7"/>
        <p:cNvGrpSpPr/>
        <p:nvPr/>
      </p:nvGrpSpPr>
      <p:grpSpPr>
        <a:xfrm>
          <a:off x="0" y="0"/>
          <a:ext cx="0" cy="0"/>
          <a:chOff x="0" y="0"/>
          <a:chExt cx="0" cy="0"/>
        </a:xfrm>
      </p:grpSpPr>
      <p:sp>
        <p:nvSpPr>
          <p:cNvPr id="2518" name="Google Shape;2518;gc620bbb036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9" name="Google Shape;2519;gc620bbb03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7"/>
        <p:cNvGrpSpPr/>
        <p:nvPr/>
      </p:nvGrpSpPr>
      <p:grpSpPr>
        <a:xfrm>
          <a:off x="0" y="0"/>
          <a:ext cx="0" cy="0"/>
          <a:chOff x="0" y="0"/>
          <a:chExt cx="0" cy="0"/>
        </a:xfrm>
      </p:grpSpPr>
      <p:sp>
        <p:nvSpPr>
          <p:cNvPr id="2518" name="Google Shape;2518;gc620bbb036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9" name="Google Shape;2519;gc620bbb03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7"/>
        <p:cNvGrpSpPr/>
        <p:nvPr/>
      </p:nvGrpSpPr>
      <p:grpSpPr>
        <a:xfrm>
          <a:off x="0" y="0"/>
          <a:ext cx="0" cy="0"/>
          <a:chOff x="0" y="0"/>
          <a:chExt cx="0" cy="0"/>
        </a:xfrm>
      </p:grpSpPr>
      <p:sp>
        <p:nvSpPr>
          <p:cNvPr id="2348" name="Google Shape;2348;gc620bbb0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9" name="Google Shape;2349;gc620bbb0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7"/>
        <p:cNvGrpSpPr/>
        <p:nvPr/>
      </p:nvGrpSpPr>
      <p:grpSpPr>
        <a:xfrm>
          <a:off x="0" y="0"/>
          <a:ext cx="0" cy="0"/>
          <a:chOff x="0" y="0"/>
          <a:chExt cx="0" cy="0"/>
        </a:xfrm>
      </p:grpSpPr>
      <p:sp>
        <p:nvSpPr>
          <p:cNvPr id="2348" name="Google Shape;2348;gc620bbb0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9" name="Google Shape;2349;gc620bbb0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14400" y="1448737"/>
            <a:ext cx="5124525" cy="1831163"/>
          </a:xfrm>
          <a:prstGeom prst="rect">
            <a:avLst/>
          </a:prstGeom>
        </p:spPr>
        <p:txBody>
          <a:bodyPr spcFirstLastPara="1" wrap="square" lIns="0" tIns="0" rIns="0" bIns="0" anchor="ctr" anchorCtr="0">
            <a:noAutofit/>
          </a:bodyPr>
          <a:lstStyle/>
          <a:p>
            <a:pPr lvl="0"/>
            <a:r>
              <a:rPr lang="en-US" b="1" dirty="0"/>
              <a:t>OPERATORS &amp; ASSIGNMENTS</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609600" y="819150"/>
            <a:ext cx="4038600" cy="1295400"/>
          </a:xfrm>
          <a:prstGeom prst="rect">
            <a:avLst/>
          </a:prstGeom>
        </p:spPr>
        <p:txBody>
          <a:bodyPr spcFirstLastPara="1" wrap="square" lIns="0" tIns="0" rIns="0" bIns="0" anchor="t" anchorCtr="0">
            <a:noAutofit/>
          </a:bodyPr>
          <a:lstStyle/>
          <a:p>
            <a:r>
              <a:rPr lang="en-US" sz="1600" b="1" dirty="0"/>
              <a:t>In the case of Increment &amp; Decrement operators internal type casting will be performed</a:t>
            </a:r>
            <a:br>
              <a:rPr lang="en-US" sz="1600" b="1" dirty="0"/>
            </a:br>
            <a:r>
              <a:rPr lang="en-US" sz="1600" b="1" dirty="0"/>
              <a:t>automatically by the compiler</a:t>
            </a:r>
            <a:br>
              <a:rPr lang="en-US" sz="1600" b="1" dirty="0"/>
            </a:br>
            <a:endParaRPr sz="1600" dirty="0"/>
          </a:p>
        </p:txBody>
      </p:sp>
      <p:sp>
        <p:nvSpPr>
          <p:cNvPr id="1007" name="Google Shape;1007;p21"/>
          <p:cNvSpPr txBox="1">
            <a:spLocks noGrp="1"/>
          </p:cNvSpPr>
          <p:nvPr>
            <p:ph type="body" idx="1"/>
          </p:nvPr>
        </p:nvSpPr>
        <p:spPr>
          <a:xfrm>
            <a:off x="457200" y="2148150"/>
            <a:ext cx="3667200" cy="2640900"/>
          </a:xfrm>
          <a:prstGeom prst="rect">
            <a:avLst/>
          </a:prstGeom>
        </p:spPr>
        <p:txBody>
          <a:bodyPr spcFirstLastPara="1" wrap="square" lIns="0" tIns="0" rIns="0" bIns="0" anchor="t" anchorCtr="0">
            <a:noAutofit/>
          </a:bodyPr>
          <a:lstStyle/>
          <a:p>
            <a:pPr marL="0" lvl="0" indent="0">
              <a:buNone/>
            </a:pPr>
            <a:endParaRPr lang="en-US" b="1" dirty="0"/>
          </a:p>
          <a:p>
            <a:pPr marL="0" lvl="0" indent="0">
              <a:buNone/>
            </a:pPr>
            <a:endParaRPr lang="en-US" b="1" dirty="0"/>
          </a:p>
          <a:p>
            <a:pPr marL="0" lvl="0" indent="0">
              <a:buNone/>
            </a:pPr>
            <a:endParaRPr lang="en-US" b="1" dirty="0"/>
          </a:p>
          <a:p>
            <a:pPr marL="0" lvl="0" indent="0">
              <a:buNone/>
            </a:pPr>
            <a:r>
              <a:rPr lang="en-US" b="1" dirty="0"/>
              <a:t>b++; =&gt; b=(type of b)b+1;</a:t>
            </a:r>
            <a:br>
              <a:rPr lang="en-US" b="1" dirty="0"/>
            </a:br>
            <a:endParaRPr dirty="0"/>
          </a:p>
        </p:txBody>
      </p:sp>
      <p:pic>
        <p:nvPicPr>
          <p:cNvPr id="1008" name="Google Shape;1008;p21"/>
          <p:cNvPicPr preferRelativeResize="0"/>
          <p:nvPr/>
        </p:nvPicPr>
        <p:blipFill rotWithShape="1">
          <a:blip r:embed="rId3">
            <a:alphaModFix/>
          </a:blip>
          <a:srcRect l="3295" r="37860"/>
          <a:stretch/>
        </p:blipFill>
        <p:spPr>
          <a:xfrm rot="10800000" flipH="1">
            <a:off x="6858000" y="0"/>
            <a:ext cx="2286000" cy="5143500"/>
          </a:xfrm>
          <a:prstGeom prst="snip1Rect">
            <a:avLst>
              <a:gd name="adj" fmla="val 9999"/>
            </a:avLst>
          </a:prstGeom>
          <a:noFill/>
          <a:ln>
            <a:noFill/>
          </a:ln>
        </p:spPr>
      </p:pic>
      <p:sp>
        <p:nvSpPr>
          <p:cNvPr id="1009" name="Google Shape;1009;p21"/>
          <p:cNvSpPr txBox="1">
            <a:spLocks noGrp="1"/>
          </p:cNvSpPr>
          <p:nvPr>
            <p:ph type="sldNum" idx="12"/>
          </p:nvPr>
        </p:nvSpPr>
        <p:spPr>
          <a:xfrm>
            <a:off x="8839200" y="4781550"/>
            <a:ext cx="304799" cy="36195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64</a:t>
            </a:r>
            <a:endParaRPr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90750"/>
            <a:ext cx="20478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533399" y="1356718"/>
            <a:ext cx="6120737" cy="2205632"/>
          </a:xfrm>
          <a:prstGeom prst="rect">
            <a:avLst/>
          </a:prstGeom>
        </p:spPr>
        <p:txBody>
          <a:bodyPr spcFirstLastPara="1" wrap="square" lIns="0" tIns="0" rIns="0" bIns="0" anchor="t" anchorCtr="0">
            <a:noAutofit/>
          </a:bodyPr>
          <a:lstStyle/>
          <a:p>
            <a:pPr lvl="0"/>
            <a:r>
              <a:rPr lang="en-US" b="1" dirty="0"/>
              <a:t>Arithmetic Operator </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65</a:t>
            </a:r>
            <a:endParaRPr dirty="0"/>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389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200" y="605600"/>
            <a:ext cx="5867400" cy="1368274"/>
          </a:xfrm>
          <a:prstGeom prst="rect">
            <a:avLst/>
          </a:prstGeom>
        </p:spPr>
        <p:txBody>
          <a:bodyPr spcFirstLastPara="1" wrap="square" lIns="0" tIns="0" rIns="0" bIns="0" anchor="t" anchorCtr="0">
            <a:noAutofit/>
          </a:bodyPr>
          <a:lstStyle/>
          <a:p>
            <a:r>
              <a:rPr lang="en-US" sz="2800" b="1" dirty="0"/>
              <a:t>1. If we apply any Arithmetic operation b/w 2 variables a &amp; b ,</a:t>
            </a:r>
            <a:br>
              <a:rPr lang="en-US" sz="2800" b="1" dirty="0"/>
            </a:br>
            <a:r>
              <a:rPr lang="en-US" sz="2800" b="1" dirty="0"/>
              <a:t>the result type is always </a:t>
            </a:r>
            <a:br>
              <a:rPr lang="en-US" sz="2800" b="1" dirty="0"/>
            </a:br>
            <a:r>
              <a:rPr lang="en-US" sz="2800" b="1" dirty="0"/>
              <a:t>max(int , type of a , type of b)</a:t>
            </a:r>
            <a:endParaRPr sz="2800" dirty="0"/>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65</a:t>
            </a:r>
            <a:endParaRPr dirty="0"/>
          </a:p>
        </p:txBody>
      </p:sp>
      <p:grpSp>
        <p:nvGrpSpPr>
          <p:cNvPr id="1026" name="Google Shape;1026;p23"/>
          <p:cNvGrpSpPr/>
          <p:nvPr/>
        </p:nvGrpSpPr>
        <p:grpSpPr>
          <a:xfrm>
            <a:off x="711573" y="2710468"/>
            <a:ext cx="1642746" cy="1100330"/>
            <a:chOff x="1351625" y="2256385"/>
            <a:chExt cx="1451702" cy="972367"/>
          </a:xfrm>
        </p:grpSpPr>
        <p:sp>
          <p:nvSpPr>
            <p:cNvPr id="1028" name="Google Shape;1028;p23"/>
            <p:cNvSpPr txBox="1"/>
            <p:nvPr/>
          </p:nvSpPr>
          <p:spPr>
            <a:xfrm>
              <a:off x="1351627"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Barlow"/>
                  <a:ea typeface="Barlow"/>
                  <a:cs typeface="Barlow"/>
                  <a:sym typeface="Barlow"/>
                </a:rPr>
                <a:t>Vestibulum congue tempus</a:t>
              </a:r>
              <a:endParaRPr sz="1100">
                <a:solidFill>
                  <a:srgbClr val="FFFFFF"/>
                </a:solidFill>
                <a:latin typeface="Barlow"/>
                <a:ea typeface="Barlow"/>
                <a:cs typeface="Barlow"/>
                <a:sym typeface="Barlow"/>
              </a:endParaRPr>
            </a:p>
          </p:txBody>
        </p:sp>
        <p:sp>
          <p:nvSpPr>
            <p:cNvPr id="1029" name="Google Shape;1029;p23"/>
            <p:cNvSpPr txBox="1"/>
            <p:nvPr/>
          </p:nvSpPr>
          <p:spPr>
            <a:xfrm>
              <a:off x="1351625" y="2716352"/>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dirty="0">
                  <a:solidFill>
                    <a:srgbClr val="FFFFFF"/>
                  </a:solidFill>
                  <a:latin typeface="Barlow"/>
                  <a:ea typeface="Barlow"/>
                  <a:cs typeface="Barlow"/>
                  <a:sym typeface="Barlow"/>
                </a:rPr>
                <a:t>Lorem ipsum dolor sit amet, consectetur adipiscing elit, sed do eiusmod tempor.</a:t>
              </a:r>
              <a:endParaRPr sz="1100" dirty="0">
                <a:solidFill>
                  <a:srgbClr val="FFFFFF"/>
                </a:solidFill>
                <a:latin typeface="Barlow"/>
                <a:ea typeface="Barlow"/>
                <a:cs typeface="Barlow"/>
                <a:sym typeface="Barlow"/>
              </a:endParaRPr>
            </a:p>
          </p:txBody>
        </p:sp>
      </p:grpSp>
      <p:grpSp>
        <p:nvGrpSpPr>
          <p:cNvPr id="1034" name="Google Shape;1034;p23"/>
          <p:cNvGrpSpPr/>
          <p:nvPr/>
        </p:nvGrpSpPr>
        <p:grpSpPr>
          <a:xfrm>
            <a:off x="4705169" y="3213940"/>
            <a:ext cx="295999" cy="294651"/>
            <a:chOff x="4858109" y="2631368"/>
            <a:chExt cx="316442" cy="315000"/>
          </a:xfrm>
        </p:grpSpPr>
        <p:sp>
          <p:nvSpPr>
            <p:cNvPr id="1035" name="Google Shape;1035;p23"/>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4858109" y="2739300"/>
              <a:ext cx="239100" cy="99000"/>
            </a:xfrm>
            <a:prstGeom prst="rightArrow">
              <a:avLst>
                <a:gd name="adj1" fmla="val 32020"/>
                <a:gd name="adj2" fmla="val 669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grpSp>
        <p:nvGrpSpPr>
          <p:cNvPr id="1037" name="Google Shape;1037;p23"/>
          <p:cNvGrpSpPr/>
          <p:nvPr/>
        </p:nvGrpSpPr>
        <p:grpSpPr>
          <a:xfrm>
            <a:off x="2512794" y="3213816"/>
            <a:ext cx="294612" cy="294612"/>
            <a:chOff x="3157188" y="909150"/>
            <a:chExt cx="470400" cy="470400"/>
          </a:xfrm>
        </p:grpSpPr>
        <p:sp>
          <p:nvSpPr>
            <p:cNvPr id="1038" name="Google Shape;1038;p23"/>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3243138" y="995100"/>
              <a:ext cx="298500" cy="298500"/>
            </a:xfrm>
            <a:prstGeom prst="mathPlus">
              <a:avLst>
                <a:gd name="adj1" fmla="val 99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27704"/>
            <a:ext cx="46863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133349"/>
            <a:ext cx="5640900" cy="5010151"/>
          </a:xfrm>
          <a:prstGeom prst="rect">
            <a:avLst/>
          </a:prstGeom>
        </p:spPr>
        <p:txBody>
          <a:bodyPr spcFirstLastPara="1" wrap="square" lIns="0" tIns="0" rIns="0" bIns="0" anchor="t" anchorCtr="0">
            <a:noAutofit/>
          </a:bodyPr>
          <a:lstStyle/>
          <a:p>
            <a:r>
              <a:rPr lang="en-US" sz="1800" b="1" dirty="0"/>
              <a:t>In integral arithmetic (byte , </a:t>
            </a:r>
            <a:r>
              <a:rPr lang="en-US" sz="1800" b="1" dirty="0" err="1"/>
              <a:t>int</a:t>
            </a:r>
            <a:r>
              <a:rPr lang="en-US" sz="1800" b="1" dirty="0"/>
              <a:t> , short , long) there is no way to represents</a:t>
            </a:r>
            <a:br>
              <a:rPr lang="en-US" sz="1800" b="1" dirty="0"/>
            </a:br>
            <a:r>
              <a:rPr lang="en-US" sz="1800" b="1" dirty="0"/>
              <a:t>infinity , if infinity is the result we will get the </a:t>
            </a:r>
            <a:r>
              <a:rPr lang="en-US" sz="1800" b="1" dirty="0" err="1"/>
              <a:t>ArithmeticException</a:t>
            </a:r>
            <a:r>
              <a:rPr lang="en-US" sz="1800" b="1" dirty="0"/>
              <a:t> / by zero</a:t>
            </a:r>
            <a:br>
              <a:rPr lang="en-US" sz="1800" b="1" dirty="0"/>
            </a:br>
            <a:r>
              <a:rPr lang="en-US" sz="1800" b="1" i="1" dirty="0" err="1"/>
              <a:t>System.out.println</a:t>
            </a:r>
            <a:r>
              <a:rPr lang="en-US" sz="1800" b="1" i="1" dirty="0"/>
              <a:t>(10/0); // output RE : </a:t>
            </a:r>
            <a:r>
              <a:rPr lang="en-US" sz="1800" b="1" i="1" dirty="0" err="1"/>
              <a:t>ArithmeticException</a:t>
            </a:r>
            <a:r>
              <a:rPr lang="en-US" sz="1800" b="1" i="1" dirty="0"/>
              <a:t> / by zero</a:t>
            </a:r>
            <a:br>
              <a:rPr lang="en-US" sz="1800" b="1" i="1" dirty="0"/>
            </a:br>
            <a:r>
              <a:rPr lang="en-US" sz="1800" b="1" dirty="0"/>
              <a:t>But in floating point arithmetic(float , double) there is a way represents infinity.</a:t>
            </a:r>
            <a:br>
              <a:rPr lang="en-US" sz="1800" b="1" dirty="0"/>
            </a:br>
            <a:r>
              <a:rPr lang="en-US" sz="1800" b="1" i="1" dirty="0" err="1"/>
              <a:t>System.out.println</a:t>
            </a:r>
            <a:r>
              <a:rPr lang="en-US" sz="1800" b="1" i="1" dirty="0"/>
              <a:t>(10/0.0); // output : infinity</a:t>
            </a:r>
            <a:br>
              <a:rPr lang="en-US" sz="1800" b="1" i="1" dirty="0"/>
            </a:br>
            <a:br>
              <a:rPr lang="en-US" sz="1800" b="1" i="1" dirty="0"/>
            </a:br>
            <a:br>
              <a:rPr lang="en-US" sz="1800" b="1" i="1" dirty="0"/>
            </a:br>
            <a:br>
              <a:rPr lang="en-US" sz="1800" b="1" i="1" dirty="0"/>
            </a:br>
            <a:br>
              <a:rPr lang="en-US" sz="1800" b="1" i="1" dirty="0"/>
            </a:br>
            <a:r>
              <a:rPr lang="en-US" sz="1800" b="1" dirty="0"/>
              <a:t>For the Float &amp; Double classes contains the following constants :</a:t>
            </a:r>
            <a:br>
              <a:rPr lang="en-US" sz="1800" b="1" dirty="0"/>
            </a:br>
            <a:r>
              <a:rPr lang="en-US" sz="1800" b="1" dirty="0"/>
              <a:t>1. POSITIVE_INFINITY</a:t>
            </a:r>
            <a:br>
              <a:rPr lang="en-US" sz="1800" b="1" dirty="0"/>
            </a:br>
            <a:r>
              <a:rPr lang="en-US" sz="1800" b="1" dirty="0"/>
              <a:t>2. NEGATIVE_INFINITY</a:t>
            </a:r>
            <a:br>
              <a:rPr lang="en-US" sz="1800" b="1" dirty="0"/>
            </a:br>
            <a:r>
              <a:rPr lang="en-US" sz="1800" b="1" dirty="0"/>
              <a:t>Hence , if infinity is the result we won't get any </a:t>
            </a:r>
            <a:r>
              <a:rPr lang="en-US" sz="1800" b="1" dirty="0" err="1"/>
              <a:t>ArithmeticException</a:t>
            </a:r>
            <a:r>
              <a:rPr lang="en-US" sz="1800" b="1" dirty="0"/>
              <a:t> in floating</a:t>
            </a:r>
            <a:br>
              <a:rPr lang="en-US" sz="1800" b="1" dirty="0"/>
            </a:br>
            <a:r>
              <a:rPr lang="en-US" sz="1800" b="1" dirty="0"/>
              <a:t>point </a:t>
            </a:r>
            <a:r>
              <a:rPr lang="en-US" sz="1800" b="1" dirty="0" err="1"/>
              <a:t>arithmetics</a:t>
            </a:r>
            <a:br>
              <a:rPr lang="en-US" sz="1800" b="1" dirty="0"/>
            </a:br>
            <a:r>
              <a:rPr lang="en-US" sz="1800" b="1" dirty="0"/>
              <a:t>Ex :</a:t>
            </a:r>
            <a:br>
              <a:rPr lang="en-US" sz="1800" b="1" dirty="0"/>
            </a:br>
            <a:r>
              <a:rPr lang="en-US" sz="1800" b="1" dirty="0" err="1"/>
              <a:t>System.out.println</a:t>
            </a:r>
            <a:r>
              <a:rPr lang="en-US" sz="1800" b="1" dirty="0"/>
              <a:t>(10/0.0); // output : infinity</a:t>
            </a:r>
            <a:br>
              <a:rPr lang="en-US" sz="1800" b="1" dirty="0"/>
            </a:br>
            <a:r>
              <a:rPr lang="en-US" sz="1800" b="1" dirty="0" err="1"/>
              <a:t>System.out.println</a:t>
            </a:r>
            <a:r>
              <a:rPr lang="en-US" sz="1800" b="1" dirty="0"/>
              <a:t>(-10/0.0); // output : - infinity</a:t>
            </a:r>
            <a:endParaRPr sz="1800" dirty="0"/>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65</a:t>
            </a:r>
            <a:endParaRPr dirty="0"/>
          </a:p>
        </p:txBody>
      </p:sp>
      <p:grpSp>
        <p:nvGrpSpPr>
          <p:cNvPr id="1047" name="Google Shape;1047;p24"/>
          <p:cNvGrpSpPr/>
          <p:nvPr/>
        </p:nvGrpSpPr>
        <p:grpSpPr>
          <a:xfrm>
            <a:off x="5989394" y="645128"/>
            <a:ext cx="3322235"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70295"/>
            <a:ext cx="6371042" cy="8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26"/>
          <p:cNvSpPr txBox="1">
            <a:spLocks noGrp="1"/>
          </p:cNvSpPr>
          <p:nvPr>
            <p:ph type="ctrTitle" idx="4294967295"/>
          </p:nvPr>
        </p:nvSpPr>
        <p:spPr>
          <a:xfrm>
            <a:off x="533400" y="133350"/>
            <a:ext cx="7924575" cy="3146550"/>
          </a:xfrm>
          <a:prstGeom prst="rect">
            <a:avLst/>
          </a:prstGeom>
        </p:spPr>
        <p:txBody>
          <a:bodyPr spcFirstLastPara="1" wrap="square" lIns="0" tIns="0" rIns="0" bIns="0" anchor="ctr" anchorCtr="0">
            <a:noAutofit/>
          </a:bodyPr>
          <a:lstStyle/>
          <a:p>
            <a:r>
              <a:rPr lang="en-US" sz="1400" b="1" dirty="0" err="1"/>
              <a:t>NaN</a:t>
            </a:r>
            <a:r>
              <a:rPr lang="en-US" sz="1400" b="1" dirty="0"/>
              <a:t>(Not a Number) in integral arithmetic (byte , short , </a:t>
            </a:r>
            <a:r>
              <a:rPr lang="en-US" sz="1400" b="1" dirty="0" err="1"/>
              <a:t>int</a:t>
            </a:r>
            <a:r>
              <a:rPr lang="en-US" sz="1400" b="1" dirty="0"/>
              <a:t> , long) there is no</a:t>
            </a:r>
            <a:br>
              <a:rPr lang="en-US" sz="1400" b="1" dirty="0"/>
            </a:br>
            <a:r>
              <a:rPr lang="en-US" sz="1400" b="1" dirty="0"/>
              <a:t>way to represent </a:t>
            </a:r>
            <a:r>
              <a:rPr lang="en-US" sz="1400" b="1" dirty="0" err="1"/>
              <a:t>undefine</a:t>
            </a:r>
            <a:r>
              <a:rPr lang="en-US" sz="1400" b="1" dirty="0"/>
              <a:t> the results. Hence the result is undefined we will get</a:t>
            </a:r>
            <a:br>
              <a:rPr lang="en-US" sz="1400" b="1" dirty="0"/>
            </a:br>
            <a:r>
              <a:rPr lang="en-US" sz="1400" b="1" dirty="0" err="1"/>
              <a:t>ArithmericException</a:t>
            </a:r>
            <a:r>
              <a:rPr lang="en-US" sz="1400" b="1" dirty="0"/>
              <a:t> in integral arithmetic</a:t>
            </a:r>
            <a:br>
              <a:rPr lang="en-US" sz="1400" b="1" dirty="0"/>
            </a:br>
            <a:r>
              <a:rPr lang="en-US" sz="1400" b="1" i="1" dirty="0" err="1"/>
              <a:t>System.out.println</a:t>
            </a:r>
            <a:r>
              <a:rPr lang="en-US" sz="1400" b="1" i="1" dirty="0"/>
              <a:t>(0/0); // output RE : </a:t>
            </a:r>
            <a:r>
              <a:rPr lang="en-US" sz="1400" b="1" i="1" dirty="0" err="1"/>
              <a:t>ArithmeticException</a:t>
            </a:r>
            <a:r>
              <a:rPr lang="en-US" sz="1400" b="1" i="1" dirty="0"/>
              <a:t> / by zero</a:t>
            </a:r>
            <a:br>
              <a:rPr lang="en-US" sz="1400" b="1" i="1" dirty="0"/>
            </a:br>
            <a:r>
              <a:rPr lang="en-US" sz="1400" b="1" dirty="0"/>
              <a:t>But floating point arithmetic (float , double) there is a way to represents</a:t>
            </a:r>
            <a:br>
              <a:rPr lang="en-US" sz="1400" b="1" dirty="0"/>
            </a:br>
            <a:r>
              <a:rPr lang="en-US" sz="1400" b="1" dirty="0"/>
              <a:t>undefined the results .</a:t>
            </a:r>
            <a:br>
              <a:rPr lang="en-US" sz="1400" b="1" dirty="0"/>
            </a:br>
            <a:r>
              <a:rPr lang="en-US" sz="1400" b="1" dirty="0"/>
              <a:t>For the Float , Double classes contains a constant </a:t>
            </a:r>
            <a:r>
              <a:rPr lang="en-US" sz="1400" b="1" dirty="0" err="1"/>
              <a:t>NaN</a:t>
            </a:r>
            <a:r>
              <a:rPr lang="en-US" sz="1400" b="1" dirty="0"/>
              <a:t> , Hence the result is</a:t>
            </a:r>
            <a:br>
              <a:rPr lang="en-US" sz="1400" b="1" dirty="0"/>
            </a:br>
            <a:r>
              <a:rPr lang="en-US" sz="1400" b="1" dirty="0"/>
              <a:t>undefined we won't get </a:t>
            </a:r>
            <a:r>
              <a:rPr lang="en-US" sz="1400" b="1" dirty="0" err="1"/>
              <a:t>ArithmeticException</a:t>
            </a:r>
            <a:r>
              <a:rPr lang="en-US" sz="1400" b="1" dirty="0"/>
              <a:t> in floating point </a:t>
            </a:r>
            <a:r>
              <a:rPr lang="en-US" sz="1400" b="1" dirty="0" err="1"/>
              <a:t>arithmetics</a:t>
            </a:r>
            <a:r>
              <a:rPr lang="en-US" sz="1400" b="1" dirty="0"/>
              <a:t> .</a:t>
            </a:r>
            <a:br>
              <a:rPr lang="en-US" sz="1400" b="1" dirty="0"/>
            </a:br>
            <a:r>
              <a:rPr lang="en-US" sz="1400" b="1" dirty="0" err="1"/>
              <a:t>System.out.println</a:t>
            </a:r>
            <a:r>
              <a:rPr lang="en-US" sz="1400" b="1" dirty="0"/>
              <a:t>(0.0/0.0); // output : </a:t>
            </a:r>
            <a:r>
              <a:rPr lang="en-US" sz="1400" b="1" dirty="0" err="1"/>
              <a:t>NaN</a:t>
            </a:r>
            <a:br>
              <a:rPr lang="en-US" sz="1400" b="1" dirty="0"/>
            </a:br>
            <a:r>
              <a:rPr lang="en-US" sz="1400" b="1" dirty="0" err="1"/>
              <a:t>System.out.println</a:t>
            </a:r>
            <a:r>
              <a:rPr lang="en-US" sz="1400" b="1" dirty="0"/>
              <a:t>(-0.0/0.0); // output : </a:t>
            </a:r>
            <a:r>
              <a:rPr lang="en-US" sz="1400" b="1" dirty="0" err="1"/>
              <a:t>NaN</a:t>
            </a:r>
            <a:br>
              <a:rPr lang="en-US" sz="1400" b="1" dirty="0"/>
            </a:br>
            <a:r>
              <a:rPr lang="en-US" sz="1400" b="1" dirty="0"/>
              <a:t>19. For any 'x' value including </a:t>
            </a:r>
            <a:r>
              <a:rPr lang="en-US" sz="1400" b="1" dirty="0" err="1"/>
              <a:t>NaN</a:t>
            </a:r>
            <a:r>
              <a:rPr lang="en-US" sz="1400" b="1" dirty="0"/>
              <a:t> , the following expressions returns false</a:t>
            </a:r>
            <a:endParaRPr sz="1400" dirty="0">
              <a:latin typeface="Barlow SemiBold"/>
              <a:ea typeface="Barlow SemiBold"/>
              <a:cs typeface="Barlow SemiBold"/>
              <a:sym typeface="Barlow SemiBold"/>
            </a:endParaRPr>
          </a:p>
        </p:txBody>
      </p:sp>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66</a:t>
            </a:r>
            <a:endParaRPr dirty="0"/>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33715"/>
            <a:ext cx="8010525" cy="681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27"/>
          <p:cNvSpPr txBox="1">
            <a:spLocks noGrp="1"/>
          </p:cNvSpPr>
          <p:nvPr>
            <p:ph type="ctrTitle" idx="4294967295"/>
          </p:nvPr>
        </p:nvSpPr>
        <p:spPr>
          <a:xfrm>
            <a:off x="762000" y="-13376"/>
            <a:ext cx="4048200" cy="894900"/>
          </a:xfrm>
          <a:prstGeom prst="rect">
            <a:avLst/>
          </a:prstGeom>
        </p:spPr>
        <p:txBody>
          <a:bodyPr spcFirstLastPara="1" wrap="square" lIns="0" tIns="0" rIns="0" bIns="0" anchor="t" anchorCtr="0">
            <a:noAutofit/>
          </a:bodyPr>
          <a:lstStyle/>
          <a:p>
            <a:r>
              <a:rPr lang="en-US" sz="1800" b="1" i="1" dirty="0" err="1"/>
              <a:t>ArithmeticException</a:t>
            </a:r>
            <a:r>
              <a:rPr lang="en-US" sz="1800" b="1" i="1" dirty="0"/>
              <a:t> :</a:t>
            </a:r>
            <a:br>
              <a:rPr lang="en-US" sz="1800" b="1" i="1" dirty="0"/>
            </a:br>
            <a:br>
              <a:rPr lang="en-US" sz="1800" b="1" dirty="0"/>
            </a:br>
            <a:r>
              <a:rPr lang="en-US" sz="1800" b="1" dirty="0"/>
              <a:t>1. It is a </a:t>
            </a:r>
            <a:r>
              <a:rPr lang="en-US" sz="1800" b="1" dirty="0" err="1"/>
              <a:t>RuntimeException</a:t>
            </a:r>
            <a:r>
              <a:rPr lang="en-US" sz="1800" b="1" dirty="0"/>
              <a:t> but not compile time error</a:t>
            </a:r>
            <a:br>
              <a:rPr lang="en-US" sz="1800" b="1" dirty="0"/>
            </a:br>
            <a:br>
              <a:rPr lang="en-US" sz="1800" b="1" dirty="0"/>
            </a:br>
            <a:r>
              <a:rPr lang="en-US" sz="1800" b="1" dirty="0"/>
              <a:t>2. It occurs only in integral arithmetic but not in floating point arithmetic.</a:t>
            </a:r>
            <a:br>
              <a:rPr lang="en-US" sz="1800" b="1" dirty="0"/>
            </a:br>
            <a:br>
              <a:rPr lang="en-US" sz="1800" b="1" dirty="0"/>
            </a:br>
            <a:r>
              <a:rPr lang="en-US" sz="1800" b="1" dirty="0"/>
              <a:t>3. The only operations which cause </a:t>
            </a:r>
            <a:r>
              <a:rPr lang="en-US" sz="1800" b="1" dirty="0" err="1"/>
              <a:t>ArithmeticException</a:t>
            </a:r>
            <a:r>
              <a:rPr lang="en-US" sz="1800" b="1" dirty="0"/>
              <a:t> are : ' / ' and ' % '</a:t>
            </a:r>
            <a:endParaRPr sz="1800" dirty="0">
              <a:solidFill>
                <a:schemeClr val="lt1"/>
              </a:solidFill>
              <a:highlight>
                <a:schemeClr val="accent1"/>
              </a:highlight>
              <a:latin typeface="Barlow SemiBold"/>
              <a:ea typeface="Barlow SemiBold"/>
              <a:cs typeface="Barlow SemiBold"/>
              <a:sym typeface="Barlow SemiBold"/>
            </a:endParaRPr>
          </a:p>
        </p:txBody>
      </p:sp>
      <p:sp>
        <p:nvSpPr>
          <p:cNvPr id="1174" name="Google Shape;1174;p2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66</a:t>
            </a:r>
            <a:endParaRPr dirty="0"/>
          </a:p>
        </p:txBody>
      </p:sp>
      <p:grpSp>
        <p:nvGrpSpPr>
          <p:cNvPr id="1175" name="Google Shape;1175;p27"/>
          <p:cNvGrpSpPr/>
          <p:nvPr/>
        </p:nvGrpSpPr>
        <p:grpSpPr>
          <a:xfrm>
            <a:off x="6553298" y="-44709"/>
            <a:ext cx="2637635" cy="3203933"/>
            <a:chOff x="2152775" y="305709"/>
            <a:chExt cx="4264823" cy="4762415"/>
          </a:xfrm>
        </p:grpSpPr>
        <p:grpSp>
          <p:nvGrpSpPr>
            <p:cNvPr id="1176" name="Google Shape;1176;p27"/>
            <p:cNvGrpSpPr/>
            <p:nvPr/>
          </p:nvGrpSpPr>
          <p:grpSpPr>
            <a:xfrm>
              <a:off x="2593845" y="3487641"/>
              <a:ext cx="936028" cy="696373"/>
              <a:chOff x="4403470" y="4229766"/>
              <a:chExt cx="936028" cy="696373"/>
            </a:xfrm>
          </p:grpSpPr>
          <p:sp>
            <p:nvSpPr>
              <p:cNvPr id="1177" name="Google Shape;1177;p2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2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4" name="Google Shape;1194;p27"/>
            <p:cNvGrpSpPr/>
            <p:nvPr/>
          </p:nvGrpSpPr>
          <p:grpSpPr>
            <a:xfrm>
              <a:off x="2682040" y="3351243"/>
              <a:ext cx="883852" cy="621125"/>
              <a:chOff x="4491665" y="4093368"/>
              <a:chExt cx="883852" cy="621125"/>
            </a:xfrm>
          </p:grpSpPr>
          <p:sp>
            <p:nvSpPr>
              <p:cNvPr id="1195" name="Google Shape;1195;p2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2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2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2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2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2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2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2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2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1" name="Google Shape;1211;p27"/>
            <p:cNvGrpSpPr/>
            <p:nvPr/>
          </p:nvGrpSpPr>
          <p:grpSpPr>
            <a:xfrm>
              <a:off x="2654955" y="3219989"/>
              <a:ext cx="883852" cy="621029"/>
              <a:chOff x="4464580" y="3962114"/>
              <a:chExt cx="883852" cy="621029"/>
            </a:xfrm>
          </p:grpSpPr>
          <p:sp>
            <p:nvSpPr>
              <p:cNvPr id="1212" name="Google Shape;1212;p2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2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2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2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2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2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2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8" name="Google Shape;1228;p27"/>
            <p:cNvGrpSpPr/>
            <p:nvPr/>
          </p:nvGrpSpPr>
          <p:grpSpPr>
            <a:xfrm>
              <a:off x="2692590" y="3093401"/>
              <a:ext cx="883852" cy="621030"/>
              <a:chOff x="4502215" y="3835526"/>
              <a:chExt cx="883852" cy="621030"/>
            </a:xfrm>
          </p:grpSpPr>
          <p:sp>
            <p:nvSpPr>
              <p:cNvPr id="1229" name="Google Shape;1229;p2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5" name="Google Shape;1245;p27"/>
            <p:cNvGrpSpPr/>
            <p:nvPr/>
          </p:nvGrpSpPr>
          <p:grpSpPr>
            <a:xfrm>
              <a:off x="2665504" y="2962052"/>
              <a:ext cx="883852" cy="621125"/>
              <a:chOff x="4475129" y="3704177"/>
              <a:chExt cx="883852" cy="621125"/>
            </a:xfrm>
          </p:grpSpPr>
          <p:sp>
            <p:nvSpPr>
              <p:cNvPr id="1246" name="Google Shape;1246;p2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2" name="Google Shape;1262;p27"/>
            <p:cNvGrpSpPr/>
            <p:nvPr/>
          </p:nvGrpSpPr>
          <p:grpSpPr>
            <a:xfrm>
              <a:off x="2665504" y="2818605"/>
              <a:ext cx="883852" cy="621125"/>
              <a:chOff x="4475129" y="3560730"/>
              <a:chExt cx="883852" cy="621125"/>
            </a:xfrm>
          </p:grpSpPr>
          <p:sp>
            <p:nvSpPr>
              <p:cNvPr id="1263" name="Google Shape;1263;p2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27"/>
            <p:cNvGrpSpPr/>
            <p:nvPr/>
          </p:nvGrpSpPr>
          <p:grpSpPr>
            <a:xfrm>
              <a:off x="2694110" y="2656109"/>
              <a:ext cx="883852" cy="621029"/>
              <a:chOff x="4503735" y="3398234"/>
              <a:chExt cx="883852" cy="621029"/>
            </a:xfrm>
          </p:grpSpPr>
          <p:sp>
            <p:nvSpPr>
              <p:cNvPr id="1280" name="Google Shape;1280;p2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6" name="Google Shape;1296;p2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1" name="Google Shape;1301;p27"/>
            <p:cNvGrpSpPr/>
            <p:nvPr/>
          </p:nvGrpSpPr>
          <p:grpSpPr>
            <a:xfrm>
              <a:off x="3781914" y="3000342"/>
              <a:ext cx="883852" cy="621125"/>
              <a:chOff x="5591539" y="3742467"/>
              <a:chExt cx="883852" cy="621125"/>
            </a:xfrm>
          </p:grpSpPr>
          <p:sp>
            <p:nvSpPr>
              <p:cNvPr id="1302" name="Google Shape;1302;p2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2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2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2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2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2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2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2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2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2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8" name="Google Shape;1318;p27"/>
            <p:cNvGrpSpPr/>
            <p:nvPr/>
          </p:nvGrpSpPr>
          <p:grpSpPr>
            <a:xfrm>
              <a:off x="3781914" y="2856896"/>
              <a:ext cx="883852" cy="621029"/>
              <a:chOff x="5591539" y="3599021"/>
              <a:chExt cx="883852" cy="621029"/>
            </a:xfrm>
          </p:grpSpPr>
          <p:sp>
            <p:nvSpPr>
              <p:cNvPr id="1319" name="Google Shape;1319;p2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2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2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2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2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2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2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2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2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27"/>
            <p:cNvGrpSpPr/>
            <p:nvPr/>
          </p:nvGrpSpPr>
          <p:grpSpPr>
            <a:xfrm>
              <a:off x="3810520" y="2694304"/>
              <a:ext cx="883852" cy="621125"/>
              <a:chOff x="5620145" y="3436429"/>
              <a:chExt cx="883852" cy="621125"/>
            </a:xfrm>
          </p:grpSpPr>
          <p:sp>
            <p:nvSpPr>
              <p:cNvPr id="1336" name="Google Shape;1336;p2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2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2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2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2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2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2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2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2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2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2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2" name="Google Shape;1352;p27"/>
            <p:cNvGrpSpPr/>
            <p:nvPr/>
          </p:nvGrpSpPr>
          <p:grpSpPr>
            <a:xfrm>
              <a:off x="3800921" y="2531712"/>
              <a:ext cx="883852" cy="621125"/>
              <a:chOff x="5610546" y="3273837"/>
              <a:chExt cx="883852" cy="621125"/>
            </a:xfrm>
          </p:grpSpPr>
          <p:sp>
            <p:nvSpPr>
              <p:cNvPr id="1353" name="Google Shape;1353;p2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2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2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2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2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2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2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2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2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2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2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2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2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9" name="Google Shape;1369;p27"/>
            <p:cNvGrpSpPr/>
            <p:nvPr/>
          </p:nvGrpSpPr>
          <p:grpSpPr>
            <a:xfrm>
              <a:off x="3829623" y="2378741"/>
              <a:ext cx="883852" cy="621029"/>
              <a:chOff x="5639248" y="3120866"/>
              <a:chExt cx="883852" cy="621029"/>
            </a:xfrm>
          </p:grpSpPr>
          <p:sp>
            <p:nvSpPr>
              <p:cNvPr id="1370" name="Google Shape;1370;p2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2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2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6" name="Google Shape;1386;p27"/>
            <p:cNvGrpSpPr/>
            <p:nvPr/>
          </p:nvGrpSpPr>
          <p:grpSpPr>
            <a:xfrm>
              <a:off x="3810520" y="2225674"/>
              <a:ext cx="883852" cy="621125"/>
              <a:chOff x="5620145" y="2967799"/>
              <a:chExt cx="883852" cy="621125"/>
            </a:xfrm>
          </p:grpSpPr>
          <p:sp>
            <p:nvSpPr>
              <p:cNvPr id="1387" name="Google Shape;1387;p2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2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2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2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2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2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2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2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2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2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2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2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2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2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2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27"/>
            <p:cNvGrpSpPr/>
            <p:nvPr/>
          </p:nvGrpSpPr>
          <p:grpSpPr>
            <a:xfrm>
              <a:off x="3839126" y="2072703"/>
              <a:ext cx="883852" cy="621124"/>
              <a:chOff x="5648751" y="2814828"/>
              <a:chExt cx="883852" cy="621124"/>
            </a:xfrm>
          </p:grpSpPr>
          <p:sp>
            <p:nvSpPr>
              <p:cNvPr id="1404" name="Google Shape;1404;p2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2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2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2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2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2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2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2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2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2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2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2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2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2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2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2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0" name="Google Shape;1420;p27"/>
            <p:cNvGrpSpPr/>
            <p:nvPr/>
          </p:nvGrpSpPr>
          <p:grpSpPr>
            <a:xfrm>
              <a:off x="3799020" y="4220685"/>
              <a:ext cx="883852" cy="621125"/>
              <a:chOff x="5608645" y="4962810"/>
              <a:chExt cx="883852" cy="621125"/>
            </a:xfrm>
          </p:grpSpPr>
          <p:sp>
            <p:nvSpPr>
              <p:cNvPr id="1421" name="Google Shape;1421;p2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2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2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2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2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2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2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2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2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2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2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2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2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2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2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2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7" name="Google Shape;1437;p27"/>
            <p:cNvGrpSpPr/>
            <p:nvPr/>
          </p:nvGrpSpPr>
          <p:grpSpPr>
            <a:xfrm>
              <a:off x="3799020" y="4077239"/>
              <a:ext cx="883852" cy="621125"/>
              <a:chOff x="5608645" y="4819364"/>
              <a:chExt cx="883852" cy="621125"/>
            </a:xfrm>
          </p:grpSpPr>
          <p:sp>
            <p:nvSpPr>
              <p:cNvPr id="1438" name="Google Shape;1438;p2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2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2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2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2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2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2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2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2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2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2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2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2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2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2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2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4" name="Google Shape;1454;p27"/>
            <p:cNvGrpSpPr/>
            <p:nvPr/>
          </p:nvGrpSpPr>
          <p:grpSpPr>
            <a:xfrm>
              <a:off x="3827627" y="3914647"/>
              <a:ext cx="883852" cy="621125"/>
              <a:chOff x="5637252" y="4656772"/>
              <a:chExt cx="883852" cy="621125"/>
            </a:xfrm>
          </p:grpSpPr>
          <p:sp>
            <p:nvSpPr>
              <p:cNvPr id="1455" name="Google Shape;1455;p2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2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2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2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2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2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2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2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2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2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2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2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2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2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2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2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1" name="Google Shape;1471;p27"/>
            <p:cNvGrpSpPr/>
            <p:nvPr/>
          </p:nvGrpSpPr>
          <p:grpSpPr>
            <a:xfrm>
              <a:off x="3818123" y="3752055"/>
              <a:ext cx="883852" cy="621125"/>
              <a:chOff x="5627748" y="4494180"/>
              <a:chExt cx="883852" cy="621125"/>
            </a:xfrm>
          </p:grpSpPr>
          <p:sp>
            <p:nvSpPr>
              <p:cNvPr id="1472" name="Google Shape;1472;p2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2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2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2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2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2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2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2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2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2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2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2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2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2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2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2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27"/>
            <p:cNvGrpSpPr/>
            <p:nvPr/>
          </p:nvGrpSpPr>
          <p:grpSpPr>
            <a:xfrm>
              <a:off x="2205711" y="4330032"/>
              <a:ext cx="883852" cy="621125"/>
              <a:chOff x="4015336" y="5072157"/>
              <a:chExt cx="883852" cy="621125"/>
            </a:xfrm>
          </p:grpSpPr>
          <p:sp>
            <p:nvSpPr>
              <p:cNvPr id="1489" name="Google Shape;1489;p2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2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2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2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2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2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2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2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2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2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2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2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5" name="Google Shape;1505;p27"/>
            <p:cNvGrpSpPr/>
            <p:nvPr/>
          </p:nvGrpSpPr>
          <p:grpSpPr>
            <a:xfrm>
              <a:off x="5533746" y="4396707"/>
              <a:ext cx="883852" cy="621030"/>
              <a:chOff x="7343371" y="5138832"/>
              <a:chExt cx="883852" cy="621030"/>
            </a:xfrm>
          </p:grpSpPr>
          <p:sp>
            <p:nvSpPr>
              <p:cNvPr id="1506" name="Google Shape;1506;p2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2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2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2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2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2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2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2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2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2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2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2" name="Google Shape;1522;p27"/>
            <p:cNvGrpSpPr/>
            <p:nvPr/>
          </p:nvGrpSpPr>
          <p:grpSpPr>
            <a:xfrm>
              <a:off x="5533746" y="4253261"/>
              <a:ext cx="883852" cy="621029"/>
              <a:chOff x="7343371" y="4995386"/>
              <a:chExt cx="883852" cy="621029"/>
            </a:xfrm>
          </p:grpSpPr>
          <p:sp>
            <p:nvSpPr>
              <p:cNvPr id="1523" name="Google Shape;1523;p2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2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2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2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2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2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2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9" name="Google Shape;1539;p27"/>
            <p:cNvGrpSpPr/>
            <p:nvPr/>
          </p:nvGrpSpPr>
          <p:grpSpPr>
            <a:xfrm>
              <a:off x="4965040" y="3574128"/>
              <a:ext cx="883852" cy="621125"/>
              <a:chOff x="6774665" y="4316253"/>
              <a:chExt cx="883852" cy="621125"/>
            </a:xfrm>
          </p:grpSpPr>
          <p:sp>
            <p:nvSpPr>
              <p:cNvPr id="1540" name="Google Shape;1540;p2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2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2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2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27"/>
            <p:cNvGrpSpPr/>
            <p:nvPr/>
          </p:nvGrpSpPr>
          <p:grpSpPr>
            <a:xfrm>
              <a:off x="4965040" y="3430682"/>
              <a:ext cx="883852" cy="621125"/>
              <a:chOff x="6774665" y="4172807"/>
              <a:chExt cx="883852" cy="621125"/>
            </a:xfrm>
          </p:grpSpPr>
          <p:sp>
            <p:nvSpPr>
              <p:cNvPr id="1557" name="Google Shape;1557;p2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7"/>
            <p:cNvGrpSpPr/>
            <p:nvPr/>
          </p:nvGrpSpPr>
          <p:grpSpPr>
            <a:xfrm>
              <a:off x="4993741" y="3268090"/>
              <a:ext cx="883853" cy="621125"/>
              <a:chOff x="6803366" y="4010215"/>
              <a:chExt cx="883853" cy="621125"/>
            </a:xfrm>
          </p:grpSpPr>
          <p:sp>
            <p:nvSpPr>
              <p:cNvPr id="1574" name="Google Shape;1574;p2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2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2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0" name="Google Shape;1590;p27"/>
            <p:cNvGrpSpPr/>
            <p:nvPr/>
          </p:nvGrpSpPr>
          <p:grpSpPr>
            <a:xfrm>
              <a:off x="4984142" y="3105498"/>
              <a:ext cx="883852" cy="621125"/>
              <a:chOff x="6793767" y="3847623"/>
              <a:chExt cx="883852" cy="621125"/>
            </a:xfrm>
          </p:grpSpPr>
          <p:sp>
            <p:nvSpPr>
              <p:cNvPr id="1591" name="Google Shape;1591;p2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5" name="Google Shape;1595;p2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2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2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2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2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2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7" name="Google Shape;1607;p2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2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2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2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2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2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2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2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2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2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2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2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82" name="Google Shape;1682;p27"/>
            <p:cNvGrpSpPr/>
            <p:nvPr/>
          </p:nvGrpSpPr>
          <p:grpSpPr>
            <a:xfrm>
              <a:off x="2715952" y="2834463"/>
              <a:ext cx="319677" cy="242660"/>
              <a:chOff x="6621095" y="1452181"/>
              <a:chExt cx="330894" cy="250785"/>
            </a:xfrm>
          </p:grpSpPr>
          <p:sp>
            <p:nvSpPr>
              <p:cNvPr id="1683" name="Google Shape;1683;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8" name="Google Shape;1688;p27"/>
            <p:cNvGrpSpPr/>
            <p:nvPr/>
          </p:nvGrpSpPr>
          <p:grpSpPr>
            <a:xfrm flipH="1">
              <a:off x="5538041" y="3330111"/>
              <a:ext cx="319677" cy="242660"/>
              <a:chOff x="6621095" y="1452181"/>
              <a:chExt cx="330894" cy="250785"/>
            </a:xfrm>
          </p:grpSpPr>
          <p:sp>
            <p:nvSpPr>
              <p:cNvPr id="1689" name="Google Shape;1689;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4" name="Google Shape;1694;p2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2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Oval 1"/>
          <p:cNvSpPr/>
          <p:nvPr/>
        </p:nvSpPr>
        <p:spPr>
          <a:xfrm>
            <a:off x="0" y="3317484"/>
            <a:ext cx="1551992" cy="998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Arithmetic Exception</a:t>
            </a:r>
          </a:p>
        </p:txBody>
      </p:sp>
      <p:sp>
        <p:nvSpPr>
          <p:cNvPr id="3" name="Right Arrow 2"/>
          <p:cNvSpPr/>
          <p:nvPr/>
        </p:nvSpPr>
        <p:spPr>
          <a:xfrm>
            <a:off x="1446245" y="3424887"/>
            <a:ext cx="838200" cy="159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ight Arrow 527"/>
          <p:cNvSpPr/>
          <p:nvPr/>
        </p:nvSpPr>
        <p:spPr>
          <a:xfrm>
            <a:off x="1601755" y="3802267"/>
            <a:ext cx="682690" cy="128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ight Arrow 528"/>
          <p:cNvSpPr/>
          <p:nvPr/>
        </p:nvSpPr>
        <p:spPr>
          <a:xfrm>
            <a:off x="1408145" y="4076908"/>
            <a:ext cx="838200" cy="159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TextBox 530"/>
          <p:cNvSpPr txBox="1"/>
          <p:nvPr/>
        </p:nvSpPr>
        <p:spPr>
          <a:xfrm>
            <a:off x="2289923" y="3317484"/>
            <a:ext cx="5195965" cy="307777"/>
          </a:xfrm>
          <a:prstGeom prst="rect">
            <a:avLst/>
          </a:prstGeom>
          <a:solidFill>
            <a:schemeClr val="accent1">
              <a:lumMod val="40000"/>
              <a:lumOff val="60000"/>
            </a:schemeClr>
          </a:solidFill>
          <a:ln>
            <a:solidFill>
              <a:schemeClr val="accent1"/>
            </a:solidFill>
          </a:ln>
        </p:spPr>
        <p:txBody>
          <a:bodyPr wrap="square" rtlCol="0">
            <a:spAutoFit/>
          </a:bodyPr>
          <a:lstStyle/>
          <a:p>
            <a:r>
              <a:rPr lang="en-US" dirty="0">
                <a:solidFill>
                  <a:schemeClr val="accent2">
                    <a:lumMod val="75000"/>
                  </a:schemeClr>
                </a:solidFill>
                <a:latin typeface="Times New Roman" pitchFamily="18" charset="0"/>
                <a:cs typeface="Times New Roman" pitchFamily="18" charset="0"/>
              </a:rPr>
              <a:t>1.It is a </a:t>
            </a:r>
            <a:r>
              <a:rPr lang="en-US" dirty="0" err="1">
                <a:solidFill>
                  <a:schemeClr val="accent2">
                    <a:lumMod val="75000"/>
                  </a:schemeClr>
                </a:solidFill>
                <a:latin typeface="Times New Roman" pitchFamily="18" charset="0"/>
                <a:cs typeface="Times New Roman" pitchFamily="18" charset="0"/>
              </a:rPr>
              <a:t>RuntimeException</a:t>
            </a:r>
            <a:r>
              <a:rPr lang="en-US" dirty="0">
                <a:solidFill>
                  <a:schemeClr val="accent2">
                    <a:lumMod val="75000"/>
                  </a:schemeClr>
                </a:solidFill>
                <a:latin typeface="Times New Roman" pitchFamily="18" charset="0"/>
                <a:cs typeface="Times New Roman" pitchFamily="18" charset="0"/>
              </a:rPr>
              <a:t> but not compile time exception</a:t>
            </a:r>
          </a:p>
        </p:txBody>
      </p:sp>
      <p:sp>
        <p:nvSpPr>
          <p:cNvPr id="5" name="TextBox 4"/>
          <p:cNvSpPr txBox="1"/>
          <p:nvPr/>
        </p:nvSpPr>
        <p:spPr>
          <a:xfrm>
            <a:off x="2304188" y="3712846"/>
            <a:ext cx="5181700" cy="307777"/>
          </a:xfrm>
          <a:prstGeom prst="rect">
            <a:avLst/>
          </a:prstGeom>
          <a:solidFill>
            <a:schemeClr val="accent1">
              <a:lumMod val="40000"/>
              <a:lumOff val="60000"/>
            </a:schemeClr>
          </a:solidFill>
          <a:ln>
            <a:solidFill>
              <a:schemeClr val="accent2">
                <a:lumMod val="60000"/>
                <a:lumOff val="40000"/>
              </a:schemeClr>
            </a:solidFill>
          </a:ln>
        </p:spPr>
        <p:txBody>
          <a:bodyPr wrap="square" rtlCol="0">
            <a:spAutoFit/>
          </a:bodyPr>
          <a:lstStyle/>
          <a:p>
            <a:r>
              <a:rPr lang="en-US" dirty="0">
                <a:solidFill>
                  <a:schemeClr val="accent2">
                    <a:lumMod val="75000"/>
                  </a:schemeClr>
                </a:solidFill>
                <a:latin typeface="Times New Roman" pitchFamily="18" charset="0"/>
                <a:cs typeface="Times New Roman" pitchFamily="18" charset="0"/>
              </a:rPr>
              <a:t>2.Possible only in integral arithmetic but not in floating arithmetic</a:t>
            </a:r>
            <a:r>
              <a:rPr lang="en-US" dirty="0">
                <a:latin typeface="Times New Roman" pitchFamily="18" charset="0"/>
                <a:cs typeface="Times New Roman" pitchFamily="18" charset="0"/>
              </a:rPr>
              <a:t>.</a:t>
            </a:r>
          </a:p>
        </p:txBody>
      </p:sp>
      <p:sp>
        <p:nvSpPr>
          <p:cNvPr id="6" name="TextBox 5"/>
          <p:cNvSpPr txBox="1"/>
          <p:nvPr/>
        </p:nvSpPr>
        <p:spPr>
          <a:xfrm>
            <a:off x="2304188" y="4115445"/>
            <a:ext cx="5181700" cy="307777"/>
          </a:xfrm>
          <a:prstGeom prst="rect">
            <a:avLst/>
          </a:prstGeom>
          <a:solidFill>
            <a:schemeClr val="accent1">
              <a:lumMod val="40000"/>
              <a:lumOff val="60000"/>
            </a:schemeClr>
          </a:solidFill>
          <a:ln>
            <a:solidFill>
              <a:schemeClr val="accent2">
                <a:lumMod val="60000"/>
                <a:lumOff val="40000"/>
              </a:schemeClr>
            </a:solidFill>
          </a:ln>
        </p:spPr>
        <p:txBody>
          <a:bodyPr wrap="square" rtlCol="0">
            <a:spAutoFit/>
          </a:bodyPr>
          <a:lstStyle/>
          <a:p>
            <a:r>
              <a:rPr lang="en-US" dirty="0">
                <a:solidFill>
                  <a:srgbClr val="FF0000"/>
                </a:solidFill>
                <a:latin typeface="Times New Roman" pitchFamily="18" charset="0"/>
                <a:cs typeface="Times New Roman" pitchFamily="18" charset="0"/>
              </a:rPr>
              <a:t>3.The only </a:t>
            </a:r>
            <a:r>
              <a:rPr lang="en-US" dirty="0" err="1">
                <a:solidFill>
                  <a:srgbClr val="FF0000"/>
                </a:solidFill>
                <a:latin typeface="Times New Roman" pitchFamily="18" charset="0"/>
                <a:cs typeface="Times New Roman" pitchFamily="18" charset="0"/>
              </a:rPr>
              <a:t>operatorswhich</a:t>
            </a:r>
            <a:r>
              <a:rPr lang="en-US" dirty="0">
                <a:solidFill>
                  <a:srgbClr val="FF0000"/>
                </a:solidFill>
                <a:latin typeface="Times New Roman" pitchFamily="18" charset="0"/>
                <a:cs typeface="Times New Roman" pitchFamily="18" charset="0"/>
              </a:rPr>
              <a:t> causes </a:t>
            </a:r>
            <a:r>
              <a:rPr lang="en-US" dirty="0" err="1">
                <a:solidFill>
                  <a:srgbClr val="FF0000"/>
                </a:solidFill>
                <a:latin typeface="Times New Roman" pitchFamily="18" charset="0"/>
                <a:cs typeface="Times New Roman" pitchFamily="18" charset="0"/>
              </a:rPr>
              <a:t>ArithmeticException</a:t>
            </a:r>
            <a:r>
              <a:rPr lang="en-US" dirty="0">
                <a:solidFill>
                  <a:srgbClr val="FF0000"/>
                </a:solidFill>
                <a:latin typeface="Times New Roman" pitchFamily="18" charset="0"/>
                <a:cs typeface="Times New Roman" pitchFamily="18" charset="0"/>
              </a:rPr>
              <a:t> are /, </a:t>
            </a:r>
            <a:r>
              <a:rPr lang="en-US" b="1" dirty="0"/>
              <a:t>' % </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31"/>
                                        </p:tgtEl>
                                        <p:attrNameLst>
                                          <p:attrName>style.visibility</p:attrName>
                                        </p:attrNameLst>
                                      </p:cBhvr>
                                      <p:to>
                                        <p:strVal val="visible"/>
                                      </p:to>
                                    </p:set>
                                    <p:anim calcmode="lin" valueType="num">
                                      <p:cBhvr additive="base">
                                        <p:cTn id="14" dur="500" fill="hold"/>
                                        <p:tgtEl>
                                          <p:spTgt spid="531"/>
                                        </p:tgtEl>
                                        <p:attrNameLst>
                                          <p:attrName>ppt_x</p:attrName>
                                        </p:attrNameLst>
                                      </p:cBhvr>
                                      <p:tavLst>
                                        <p:tav tm="0">
                                          <p:val>
                                            <p:strVal val="#ppt_x"/>
                                          </p:val>
                                        </p:tav>
                                        <p:tav tm="100000">
                                          <p:val>
                                            <p:strVal val="#ppt_x"/>
                                          </p:val>
                                        </p:tav>
                                      </p:tavLst>
                                    </p:anim>
                                    <p:anim calcmode="lin" valueType="num">
                                      <p:cBhvr additive="base">
                                        <p:cTn id="15" dur="500" fill="hold"/>
                                        <p:tgtEl>
                                          <p:spTgt spid="53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31"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533399" y="1356718"/>
            <a:ext cx="6343411" cy="2205632"/>
          </a:xfrm>
          <a:prstGeom prst="rect">
            <a:avLst/>
          </a:prstGeom>
        </p:spPr>
        <p:txBody>
          <a:bodyPr spcFirstLastPara="1" wrap="square" lIns="0" tIns="0" rIns="0" bIns="0" anchor="t" anchorCtr="0">
            <a:noAutofit/>
          </a:bodyPr>
          <a:lstStyle/>
          <a:p>
            <a:pPr lvl="0"/>
            <a:r>
              <a:rPr lang="en-US" b="1" dirty="0"/>
              <a:t>String Concatenation operator</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2504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Google Shape;1700;p28"/>
          <p:cNvSpPr txBox="1">
            <a:spLocks noGrp="1"/>
          </p:cNvSpPr>
          <p:nvPr>
            <p:ph type="title"/>
          </p:nvPr>
        </p:nvSpPr>
        <p:spPr>
          <a:xfrm>
            <a:off x="457200" y="209550"/>
            <a:ext cx="8229600" cy="4724400"/>
          </a:xfrm>
          <a:prstGeom prst="rect">
            <a:avLst/>
          </a:prstGeom>
        </p:spPr>
        <p:txBody>
          <a:bodyPr spcFirstLastPara="1" wrap="square" lIns="0" tIns="0" rIns="0" bIns="0" anchor="t" anchorCtr="0">
            <a:noAutofit/>
          </a:bodyPr>
          <a:lstStyle/>
          <a:p>
            <a:pPr marL="285750" indent="-285750">
              <a:buFont typeface="Arial" pitchFamily="34" charset="0"/>
              <a:buChar char="•"/>
            </a:pPr>
            <a:br>
              <a:rPr lang="en-US" sz="1400" b="1" dirty="0"/>
            </a:br>
            <a:r>
              <a:rPr lang="en-US" sz="1400" b="1" dirty="0"/>
              <a:t>  The only overloaded operator in java is ' + ' operator some times it access</a:t>
            </a:r>
            <a:br>
              <a:rPr lang="en-US" sz="1400" b="1" dirty="0"/>
            </a:br>
            <a:r>
              <a:rPr lang="en-US" sz="1400" b="1" dirty="0"/>
              <a:t>arithmetic addition operator &amp; some times it access String concatenation</a:t>
            </a:r>
            <a:br>
              <a:rPr lang="en-US" sz="1400" b="1" dirty="0"/>
            </a:br>
            <a:r>
              <a:rPr lang="en-US" sz="1400" b="1" dirty="0"/>
              <a:t>operator.</a:t>
            </a:r>
            <a:br>
              <a:rPr lang="en-US" sz="1400" b="1" dirty="0"/>
            </a:br>
            <a:br>
              <a:rPr lang="en-US" sz="1400" b="1" dirty="0"/>
            </a:br>
            <a:r>
              <a:rPr lang="en-US" sz="1400" b="1" dirty="0"/>
              <a:t> It acts as one argument is String type , then '+' operator acts as concatenation</a:t>
            </a:r>
            <a:br>
              <a:rPr lang="en-US" sz="1400" b="1" dirty="0"/>
            </a:br>
            <a:r>
              <a:rPr lang="en-US" sz="1400" b="1" dirty="0"/>
              <a:t>and If both arguments are number type , then operator acts as arithmetic</a:t>
            </a:r>
            <a:br>
              <a:rPr lang="en-US" sz="1400" b="1" dirty="0"/>
            </a:br>
            <a:r>
              <a:rPr lang="en-US" sz="1400" b="1" dirty="0"/>
              <a:t>operator</a:t>
            </a:r>
            <a:br>
              <a:rPr lang="en-US" sz="1400" b="1" dirty="0"/>
            </a:br>
            <a:br>
              <a:rPr lang="en-US" sz="1400" b="1" dirty="0"/>
            </a:br>
            <a:r>
              <a:rPr lang="en-US" sz="1400" b="1" dirty="0" err="1"/>
              <a:t>eg</a:t>
            </a:r>
            <a:r>
              <a:rPr lang="en-US" sz="1400" b="1" dirty="0"/>
              <a:t>;</a:t>
            </a: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r>
              <a:rPr lang="en-US" sz="1400" b="1" dirty="0"/>
              <a:t>consider the following declaration</a:t>
            </a:r>
            <a:br>
              <a:rPr lang="en-US" sz="1400" b="1" dirty="0"/>
            </a:br>
            <a:r>
              <a:rPr lang="en-US" sz="1400" b="1" dirty="0"/>
              <a:t>String a="</a:t>
            </a:r>
            <a:r>
              <a:rPr lang="en-US" sz="1400" b="1" dirty="0" err="1"/>
              <a:t>ashok</a:t>
            </a:r>
            <a:r>
              <a:rPr lang="en-US" sz="1400" b="1" dirty="0"/>
              <a:t>";</a:t>
            </a:r>
            <a:br>
              <a:rPr lang="en-US" sz="1400" b="1" dirty="0"/>
            </a:br>
            <a:r>
              <a:rPr lang="en-US" sz="1400" b="1" dirty="0"/>
              <a:t>String b=“</a:t>
            </a:r>
            <a:r>
              <a:rPr lang="en-US" sz="1400" b="1" dirty="0" err="1"/>
              <a:t>bhaskar</a:t>
            </a:r>
            <a:r>
              <a:rPr lang="en-US" sz="1400" b="1" dirty="0"/>
              <a:t>”;</a:t>
            </a:r>
            <a:br>
              <a:rPr lang="en-US" sz="1400" b="1" dirty="0"/>
            </a:br>
            <a:r>
              <a:rPr lang="en-US" sz="1400" b="1" dirty="0"/>
              <a:t>String c=</a:t>
            </a:r>
            <a:r>
              <a:rPr lang="en-US" sz="1400" b="1" dirty="0" err="1"/>
              <a:t>a+b</a:t>
            </a:r>
            <a:r>
              <a:rPr lang="en-US" sz="1400" b="1" dirty="0"/>
              <a:t>;</a:t>
            </a:r>
            <a:br>
              <a:rPr lang="en-US" sz="1400" b="1" dirty="0"/>
            </a:br>
            <a:r>
              <a:rPr lang="en-US" sz="1400" b="1" dirty="0"/>
              <a:t>output: “</a:t>
            </a:r>
            <a:r>
              <a:rPr lang="en-US" sz="1400" b="1" dirty="0" err="1"/>
              <a:t>ashokbhaskar</a:t>
            </a:r>
            <a:r>
              <a:rPr lang="en-US" sz="1400" b="1" dirty="0"/>
              <a:t>”</a:t>
            </a:r>
            <a:endParaRPr sz="1400" dirty="0"/>
          </a:p>
        </p:txBody>
      </p:sp>
      <p:sp>
        <p:nvSpPr>
          <p:cNvPr id="1701" name="Google Shape;1701;p2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67</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38350"/>
            <a:ext cx="7859874" cy="139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1" y="2064897"/>
            <a:ext cx="7509910" cy="1741843"/>
          </a:xfrm>
          <a:prstGeom prst="rect">
            <a:avLst/>
          </a:prstGeom>
        </p:spPr>
        <p:txBody>
          <a:bodyPr spcFirstLastPara="1" wrap="square" lIns="0" tIns="0" rIns="0" bIns="0" anchor="t" anchorCtr="0">
            <a:noAutofit/>
          </a:bodyPr>
          <a:lstStyle/>
          <a:p>
            <a:r>
              <a:rPr lang="en-US" b="1" dirty="0"/>
              <a:t>Relational Operators(&lt; , &lt;= , &gt; , &gt;= )</a:t>
            </a:r>
            <a:br>
              <a:rPr lang="en-US" b="1" dirty="0"/>
            </a:b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57018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5" name="Google Shape;1735;p29"/>
          <p:cNvSpPr txBox="1">
            <a:spLocks noGrp="1"/>
          </p:cNvSpPr>
          <p:nvPr>
            <p:ph type="body" idx="1"/>
          </p:nvPr>
        </p:nvSpPr>
        <p:spPr>
          <a:xfrm>
            <a:off x="381000" y="285750"/>
            <a:ext cx="2667000" cy="4419600"/>
          </a:xfrm>
          <a:prstGeom prst="rect">
            <a:avLst/>
          </a:prstGeom>
        </p:spPr>
        <p:txBody>
          <a:bodyPr spcFirstLastPara="1" wrap="square" lIns="0" tIns="0" rIns="0" bIns="0" anchor="t" anchorCtr="0">
            <a:noAutofit/>
          </a:bodyPr>
          <a:lstStyle/>
          <a:p>
            <a:r>
              <a:rPr lang="en-US" sz="1400" b="1" dirty="0"/>
              <a:t> We can apply relational operators for every </a:t>
            </a:r>
            <a:r>
              <a:rPr lang="en-US" sz="1400" b="1" i="1" dirty="0"/>
              <a:t>primitive type </a:t>
            </a:r>
            <a:r>
              <a:rPr lang="en-US" sz="1400" b="1" dirty="0"/>
              <a:t>except </a:t>
            </a:r>
            <a:r>
              <a:rPr lang="en-US" sz="1400" b="1" i="1" dirty="0" err="1"/>
              <a:t>boolean</a:t>
            </a:r>
            <a:endParaRPr lang="en-US" sz="1400" b="1" i="1" dirty="0"/>
          </a:p>
          <a:p>
            <a:endParaRPr lang="en-US" sz="1400" b="1" dirty="0"/>
          </a:p>
          <a:p>
            <a:r>
              <a:rPr lang="en-US" sz="1400" b="1" dirty="0" err="1"/>
              <a:t>System.out.println</a:t>
            </a:r>
            <a:r>
              <a:rPr lang="en-US" sz="1400" b="1" dirty="0"/>
              <a:t>(10 &lt; 10.5); //true</a:t>
            </a:r>
          </a:p>
          <a:p>
            <a:r>
              <a:rPr lang="en-US" sz="1400" b="1" dirty="0"/>
              <a:t>3. </a:t>
            </a:r>
            <a:r>
              <a:rPr lang="en-US" sz="1400" b="1" dirty="0" err="1"/>
              <a:t>System.out.println</a:t>
            </a:r>
            <a:r>
              <a:rPr lang="en-US" sz="1400" b="1" dirty="0"/>
              <a:t>('a' &gt; 100.5); //false</a:t>
            </a:r>
          </a:p>
          <a:p>
            <a:r>
              <a:rPr lang="en-US" sz="1400" b="1" dirty="0"/>
              <a:t>4. </a:t>
            </a:r>
            <a:r>
              <a:rPr lang="en-US" sz="1400" b="1" dirty="0" err="1"/>
              <a:t>System.out.println</a:t>
            </a:r>
            <a:r>
              <a:rPr lang="en-US" sz="1400" b="1" dirty="0"/>
              <a:t>('b' &gt; 'a'); //true</a:t>
            </a:r>
          </a:p>
          <a:p>
            <a:r>
              <a:rPr lang="en-US" sz="1400" b="1" dirty="0"/>
              <a:t>5. </a:t>
            </a:r>
            <a:r>
              <a:rPr lang="en-US" sz="1400" b="1" dirty="0" err="1"/>
              <a:t>System.out.println</a:t>
            </a:r>
            <a:r>
              <a:rPr lang="en-US" sz="1400" b="1" dirty="0"/>
              <a:t>(true &gt; false);</a:t>
            </a:r>
          </a:p>
          <a:p>
            <a:pPr marL="127000" indent="0">
              <a:buNone/>
            </a:pPr>
            <a:r>
              <a:rPr lang="en-US" sz="1400" b="1" dirty="0"/>
              <a:t> //CE : operator &gt; can't be applied to </a:t>
            </a:r>
            <a:r>
              <a:rPr lang="en-US" sz="1400" b="1" dirty="0" err="1"/>
              <a:t>boolean</a:t>
            </a:r>
            <a:r>
              <a:rPr lang="en-US" sz="1400" b="1" dirty="0"/>
              <a:t> , </a:t>
            </a:r>
            <a:r>
              <a:rPr lang="en-US" sz="1400" b="1" dirty="0" err="1"/>
              <a:t>boolean</a:t>
            </a:r>
            <a:endParaRPr sz="1400" dirty="0"/>
          </a:p>
        </p:txBody>
      </p:sp>
      <p:sp>
        <p:nvSpPr>
          <p:cNvPr id="1738" name="Google Shape;1738;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68</a:t>
            </a: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894" y="819150"/>
            <a:ext cx="6096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3"/>
        <p:cNvGrpSpPr/>
        <p:nvPr/>
      </p:nvGrpSpPr>
      <p:grpSpPr>
        <a:xfrm>
          <a:off x="0" y="0"/>
          <a:ext cx="0" cy="0"/>
          <a:chOff x="0" y="0"/>
          <a:chExt cx="0" cy="0"/>
        </a:xfrm>
      </p:grpSpPr>
      <p:sp>
        <p:nvSpPr>
          <p:cNvPr id="1014" name="Google Shape;1014;p22"/>
          <p:cNvSpPr txBox="1">
            <a:spLocks noGrp="1"/>
          </p:cNvSpPr>
          <p:nvPr>
            <p:ph type="title" idx="4294967295"/>
          </p:nvPr>
        </p:nvSpPr>
        <p:spPr>
          <a:xfrm>
            <a:off x="381000" y="381000"/>
            <a:ext cx="4754100" cy="1352550"/>
          </a:xfrm>
          <a:prstGeom prst="rect">
            <a:avLst/>
          </a:prstGeom>
        </p:spPr>
        <p:txBody>
          <a:bodyPr spcFirstLastPara="1" wrap="square" lIns="0" tIns="0" rIns="0" bIns="0" anchor="t" anchorCtr="0">
            <a:noAutofit/>
          </a:bodyPr>
          <a:lstStyle/>
          <a:p>
            <a:pPr lvl="0">
              <a:lnSpc>
                <a:spcPct val="115000"/>
              </a:lnSpc>
            </a:pPr>
            <a:r>
              <a:rPr lang="en-US" sz="3000" dirty="0">
                <a:solidFill>
                  <a:schemeClr val="lt1"/>
                </a:solidFill>
                <a:highlight>
                  <a:schemeClr val="accent2"/>
                </a:highlight>
              </a:rPr>
              <a:t>AGENDA</a:t>
            </a:r>
            <a:endParaRPr sz="3000" dirty="0">
              <a:solidFill>
                <a:schemeClr val="lt1"/>
              </a:solidFill>
              <a:highlight>
                <a:schemeClr val="accent2"/>
              </a:highlight>
            </a:endParaRPr>
          </a:p>
        </p:txBody>
      </p:sp>
      <p:sp>
        <p:nvSpPr>
          <p:cNvPr id="1015" name="Google Shape;1015;p2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2</a:t>
            </a:fld>
            <a:endParaRPr>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30"/>
          <p:cNvSpPr txBox="1">
            <a:spLocks noGrp="1"/>
          </p:cNvSpPr>
          <p:nvPr>
            <p:ph type="body" idx="1"/>
          </p:nvPr>
        </p:nvSpPr>
        <p:spPr>
          <a:xfrm>
            <a:off x="152400" y="133350"/>
            <a:ext cx="6264334" cy="4571999"/>
          </a:xfrm>
          <a:prstGeom prst="rect">
            <a:avLst/>
          </a:prstGeom>
        </p:spPr>
        <p:txBody>
          <a:bodyPr spcFirstLastPara="1" wrap="square" lIns="0" tIns="0" rIns="0" bIns="0" anchor="t" anchorCtr="0">
            <a:noAutofit/>
          </a:bodyPr>
          <a:lstStyle/>
          <a:p>
            <a:pPr marL="0" indent="0"/>
            <a:r>
              <a:rPr lang="en-US" b="1" dirty="0"/>
              <a:t>We can't apply relational operators for object types</a:t>
            </a:r>
            <a:endParaRPr lang="en-US" sz="1400" dirty="0"/>
          </a:p>
          <a:p>
            <a:pPr marL="0" lvl="0" indent="0" algn="l" rtl="0">
              <a:spcBef>
                <a:spcPts val="360"/>
              </a:spcBef>
              <a:spcAft>
                <a:spcPts val="0"/>
              </a:spcAft>
              <a:buNone/>
            </a:pPr>
            <a:r>
              <a:rPr lang="en-US" dirty="0"/>
              <a:t> </a:t>
            </a:r>
            <a:endParaRPr dirty="0"/>
          </a:p>
        </p:txBody>
      </p:sp>
      <p:sp>
        <p:nvSpPr>
          <p:cNvPr id="1747" name="Google Shape;1747;p3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68</a:t>
            </a:r>
            <a:endParaRPr dirty="0"/>
          </a:p>
        </p:txBody>
      </p:sp>
      <p:grpSp>
        <p:nvGrpSpPr>
          <p:cNvPr id="1748" name="Google Shape;1748;p30"/>
          <p:cNvGrpSpPr/>
          <p:nvPr/>
        </p:nvGrpSpPr>
        <p:grpSpPr>
          <a:xfrm>
            <a:off x="6621325" y="1614785"/>
            <a:ext cx="2596372" cy="2900838"/>
            <a:chOff x="2181300" y="231400"/>
            <a:chExt cx="4262637" cy="4762499"/>
          </a:xfrm>
        </p:grpSpPr>
        <p:sp>
          <p:nvSpPr>
            <p:cNvPr id="1749" name="Google Shape;1749;p30"/>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30"/>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30"/>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30"/>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30"/>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30"/>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30"/>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30"/>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30"/>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30"/>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30"/>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30"/>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30"/>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30"/>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30"/>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30"/>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30"/>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30"/>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30"/>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30"/>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30"/>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30"/>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30"/>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30"/>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30"/>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30"/>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30"/>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30"/>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30"/>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30"/>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30"/>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30"/>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30"/>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30"/>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30"/>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30"/>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87" name="Google Shape;1787;p30"/>
            <p:cNvGrpSpPr/>
            <p:nvPr/>
          </p:nvGrpSpPr>
          <p:grpSpPr>
            <a:xfrm>
              <a:off x="3103642" y="4105408"/>
              <a:ext cx="746807" cy="516445"/>
              <a:chOff x="4884742" y="4921758"/>
              <a:chExt cx="746807" cy="516445"/>
            </a:xfrm>
          </p:grpSpPr>
          <p:sp>
            <p:nvSpPr>
              <p:cNvPr id="1788" name="Google Shape;1788;p30"/>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30"/>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30"/>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30"/>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30"/>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30"/>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30"/>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30"/>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30"/>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30"/>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30"/>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30"/>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30"/>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0"/>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0"/>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0"/>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0"/>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30"/>
            <p:cNvGrpSpPr/>
            <p:nvPr/>
          </p:nvGrpSpPr>
          <p:grpSpPr>
            <a:xfrm>
              <a:off x="3213031" y="4002823"/>
              <a:ext cx="664504" cy="467011"/>
              <a:chOff x="4994131" y="4819173"/>
              <a:chExt cx="664504" cy="467011"/>
            </a:xfrm>
          </p:grpSpPr>
          <p:sp>
            <p:nvSpPr>
              <p:cNvPr id="1806" name="Google Shape;1806;p30"/>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30"/>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0"/>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0"/>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0"/>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0"/>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0"/>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30"/>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30"/>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0"/>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0"/>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0"/>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0"/>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0"/>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30"/>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30"/>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2" name="Google Shape;1822;p30"/>
            <p:cNvGrpSpPr/>
            <p:nvPr/>
          </p:nvGrpSpPr>
          <p:grpSpPr>
            <a:xfrm>
              <a:off x="3192597" y="3904144"/>
              <a:ext cx="664599" cy="467011"/>
              <a:chOff x="4973697" y="4720494"/>
              <a:chExt cx="664599" cy="467011"/>
            </a:xfrm>
          </p:grpSpPr>
          <p:sp>
            <p:nvSpPr>
              <p:cNvPr id="1823" name="Google Shape;1823;p30"/>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30"/>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30"/>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30"/>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30"/>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30"/>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30"/>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30"/>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30"/>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30"/>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30"/>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30"/>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30"/>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30"/>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30"/>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30"/>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30"/>
            <p:cNvGrpSpPr/>
            <p:nvPr/>
          </p:nvGrpSpPr>
          <p:grpSpPr>
            <a:xfrm>
              <a:off x="3220919" y="3808894"/>
              <a:ext cx="664504" cy="467011"/>
              <a:chOff x="5002019" y="4625244"/>
              <a:chExt cx="664504" cy="467011"/>
            </a:xfrm>
          </p:grpSpPr>
          <p:sp>
            <p:nvSpPr>
              <p:cNvPr id="1840" name="Google Shape;1840;p30"/>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30"/>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30"/>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30"/>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30"/>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30"/>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30"/>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30"/>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30"/>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30"/>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30"/>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30"/>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30"/>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30"/>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30"/>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30"/>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30"/>
            <p:cNvGrpSpPr/>
            <p:nvPr/>
          </p:nvGrpSpPr>
          <p:grpSpPr>
            <a:xfrm>
              <a:off x="3200486" y="3710215"/>
              <a:ext cx="664598" cy="467011"/>
              <a:chOff x="4981586" y="4526565"/>
              <a:chExt cx="664598" cy="467011"/>
            </a:xfrm>
          </p:grpSpPr>
          <p:sp>
            <p:nvSpPr>
              <p:cNvPr id="1857" name="Google Shape;1857;p30"/>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30"/>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30"/>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30"/>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30"/>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30"/>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30"/>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30"/>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0"/>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0"/>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0"/>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0"/>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0"/>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0"/>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0"/>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0"/>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3" name="Google Shape;1873;p30"/>
            <p:cNvGrpSpPr/>
            <p:nvPr/>
          </p:nvGrpSpPr>
          <p:grpSpPr>
            <a:xfrm>
              <a:off x="2181300" y="4477454"/>
              <a:ext cx="746806" cy="516445"/>
              <a:chOff x="3962400" y="5293804"/>
              <a:chExt cx="746806" cy="516445"/>
            </a:xfrm>
          </p:grpSpPr>
          <p:sp>
            <p:nvSpPr>
              <p:cNvPr id="1874" name="Google Shape;1874;p30"/>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30"/>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30"/>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30"/>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30"/>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30"/>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0"/>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30"/>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30"/>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30"/>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30"/>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30"/>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30"/>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30"/>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30"/>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30"/>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30"/>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1" name="Google Shape;1891;p30"/>
            <p:cNvGrpSpPr/>
            <p:nvPr/>
          </p:nvGrpSpPr>
          <p:grpSpPr>
            <a:xfrm>
              <a:off x="2290688" y="4374965"/>
              <a:ext cx="664599" cy="467010"/>
              <a:chOff x="4071788" y="5191315"/>
              <a:chExt cx="664599" cy="467010"/>
            </a:xfrm>
          </p:grpSpPr>
          <p:sp>
            <p:nvSpPr>
              <p:cNvPr id="1892" name="Google Shape;1892;p30"/>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3" name="Google Shape;1893;p30"/>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30"/>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30"/>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30"/>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30"/>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30"/>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30"/>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30"/>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30"/>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30"/>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30"/>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0"/>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0"/>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0"/>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30"/>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30"/>
            <p:cNvGrpSpPr/>
            <p:nvPr/>
          </p:nvGrpSpPr>
          <p:grpSpPr>
            <a:xfrm>
              <a:off x="3915836" y="4477454"/>
              <a:ext cx="746806" cy="516445"/>
              <a:chOff x="5696936" y="5293804"/>
              <a:chExt cx="746806" cy="516445"/>
            </a:xfrm>
          </p:grpSpPr>
          <p:sp>
            <p:nvSpPr>
              <p:cNvPr id="1909" name="Google Shape;1909;p30"/>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0"/>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0"/>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30"/>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30"/>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30"/>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30"/>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30"/>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0"/>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0"/>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0"/>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0"/>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0"/>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0"/>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0"/>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0"/>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0"/>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6" name="Google Shape;1926;p30"/>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0"/>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0"/>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0"/>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0"/>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0"/>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0"/>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0"/>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0"/>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0"/>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0"/>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30"/>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30"/>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30"/>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30"/>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30"/>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0"/>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30"/>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30"/>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30"/>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30"/>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30"/>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30"/>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30"/>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30"/>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30"/>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30"/>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30"/>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30"/>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30"/>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45" y="568683"/>
            <a:ext cx="7061725" cy="120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1858655"/>
            <a:ext cx="6400800" cy="1600438"/>
          </a:xfrm>
          <a:prstGeom prst="rect">
            <a:avLst/>
          </a:prstGeom>
        </p:spPr>
        <p:txBody>
          <a:bodyPr wrap="square">
            <a:spAutoFit/>
          </a:bodyPr>
          <a:lstStyle/>
          <a:p>
            <a:r>
              <a:rPr lang="en-US" b="1" dirty="0"/>
              <a:t>      </a:t>
            </a:r>
            <a:r>
              <a:rPr lang="en-US" b="1" dirty="0" err="1"/>
              <a:t>System.out.println</a:t>
            </a:r>
            <a:r>
              <a:rPr lang="en-US" b="1" dirty="0"/>
              <a:t>("ashok123" &gt; "</a:t>
            </a:r>
            <a:r>
              <a:rPr lang="en-US" b="1" dirty="0" err="1"/>
              <a:t>ashok</a:t>
            </a:r>
            <a:r>
              <a:rPr lang="en-US" b="1" dirty="0"/>
              <a:t>");</a:t>
            </a:r>
          </a:p>
          <a:p>
            <a:endParaRPr lang="en-US" b="1" dirty="0"/>
          </a:p>
          <a:p>
            <a:r>
              <a:rPr lang="en-US" b="1" dirty="0"/>
              <a:t>// CE: operator &gt; can't be applied to </a:t>
            </a:r>
            <a:r>
              <a:rPr lang="en-US" b="1" dirty="0" err="1"/>
              <a:t>java.lang.String</a:t>
            </a:r>
            <a:r>
              <a:rPr lang="en-US" b="1" dirty="0"/>
              <a:t> ,</a:t>
            </a:r>
          </a:p>
          <a:p>
            <a:r>
              <a:rPr lang="en-US" b="1" dirty="0" err="1"/>
              <a:t>java.lang.String</a:t>
            </a:r>
            <a:endParaRPr lang="en-US" b="1" dirty="0"/>
          </a:p>
          <a:p>
            <a:r>
              <a:rPr lang="en-US" b="1" dirty="0"/>
              <a:t>Nesting of relational operator is not allowed</a:t>
            </a:r>
          </a:p>
          <a:p>
            <a:endParaRPr lang="en-US" b="1" dirty="0"/>
          </a:p>
          <a:p>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1" y="2992253"/>
            <a:ext cx="5787193" cy="97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75546" y="3962430"/>
            <a:ext cx="5396653" cy="738664"/>
          </a:xfrm>
          <a:prstGeom prst="rect">
            <a:avLst/>
          </a:prstGeom>
        </p:spPr>
        <p:txBody>
          <a:bodyPr wrap="square">
            <a:spAutoFit/>
          </a:bodyPr>
          <a:lstStyle/>
          <a:p>
            <a:r>
              <a:rPr lang="en-US" b="1" dirty="0" err="1"/>
              <a:t>System.out.println</a:t>
            </a:r>
            <a:r>
              <a:rPr lang="en-US" b="1" dirty="0"/>
              <a:t>(10 &gt; 20 &gt; 30); </a:t>
            </a:r>
          </a:p>
          <a:p>
            <a:r>
              <a:rPr lang="en-US" b="1" dirty="0"/>
              <a:t>// </a:t>
            </a:r>
            <a:r>
              <a:rPr lang="en-US" b="1" dirty="0" err="1"/>
              <a:t>System.out.println</a:t>
            </a:r>
            <a:r>
              <a:rPr lang="en-US" b="1" dirty="0"/>
              <a:t>(true &gt;30);</a:t>
            </a:r>
          </a:p>
          <a:p>
            <a:r>
              <a:rPr lang="en-US" b="1" dirty="0"/>
              <a:t> //CE : operator &gt; can't be applied to </a:t>
            </a:r>
            <a:r>
              <a:rPr lang="en-US" b="1" dirty="0" err="1"/>
              <a:t>boolean</a:t>
            </a:r>
            <a:r>
              <a:rPr lang="en-US" b="1" dirty="0"/>
              <a:t> , int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76200" y="1978966"/>
            <a:ext cx="8157057" cy="2205632"/>
          </a:xfrm>
          <a:prstGeom prst="rect">
            <a:avLst/>
          </a:prstGeom>
        </p:spPr>
        <p:txBody>
          <a:bodyPr spcFirstLastPara="1" wrap="square" lIns="0" tIns="0" rIns="0" bIns="0" anchor="t" anchorCtr="0">
            <a:noAutofit/>
          </a:bodyPr>
          <a:lstStyle/>
          <a:p>
            <a:r>
              <a:rPr lang="en-US" b="1" dirty="0"/>
              <a:t>Equality Operators : (== , !=)</a:t>
            </a:r>
            <a:br>
              <a:rPr lang="en-US" b="1" dirty="0"/>
            </a:b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05133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9" name="Google Shape;1979;p31"/>
          <p:cNvSpPr txBox="1">
            <a:spLocks noGrp="1"/>
          </p:cNvSpPr>
          <p:nvPr>
            <p:ph type="body" idx="4294967295"/>
          </p:nvPr>
        </p:nvSpPr>
        <p:spPr>
          <a:xfrm>
            <a:off x="152400" y="57152"/>
            <a:ext cx="6917094" cy="1832084"/>
          </a:xfrm>
          <a:prstGeom prst="rect">
            <a:avLst/>
          </a:prstGeom>
        </p:spPr>
        <p:txBody>
          <a:bodyPr spcFirstLastPara="1" wrap="square" lIns="0" tIns="0" rIns="0" bIns="0" anchor="ctr" anchorCtr="0">
            <a:noAutofit/>
          </a:bodyPr>
          <a:lstStyle/>
          <a:p>
            <a:pPr marL="114300" indent="0">
              <a:buNone/>
            </a:pPr>
            <a:r>
              <a:rPr lang="en-US" sz="1400" b="1" dirty="0">
                <a:solidFill>
                  <a:schemeClr val="bg1"/>
                </a:solidFill>
              </a:rPr>
              <a:t>We can apply equality operators for every primitive type including </a:t>
            </a:r>
            <a:r>
              <a:rPr lang="en-US" sz="1400" b="1" dirty="0" err="1">
                <a:solidFill>
                  <a:schemeClr val="bg1"/>
                </a:solidFill>
              </a:rPr>
              <a:t>boolean</a:t>
            </a:r>
            <a:r>
              <a:rPr lang="en-US" sz="1400" b="1" dirty="0">
                <a:solidFill>
                  <a:schemeClr val="bg1"/>
                </a:solidFill>
              </a:rPr>
              <a:t> type</a:t>
            </a:r>
          </a:p>
          <a:p>
            <a:r>
              <a:rPr lang="en-US" sz="1400" b="1" dirty="0">
                <a:solidFill>
                  <a:schemeClr val="bg1"/>
                </a:solidFill>
              </a:rPr>
              <a:t>also</a:t>
            </a:r>
          </a:p>
          <a:p>
            <a:r>
              <a:rPr lang="en-US" sz="1400" b="1" dirty="0">
                <a:solidFill>
                  <a:schemeClr val="bg1"/>
                </a:solidFill>
              </a:rPr>
              <a:t>2. </a:t>
            </a:r>
            <a:r>
              <a:rPr lang="en-US" sz="1400" b="1" dirty="0" err="1">
                <a:solidFill>
                  <a:schemeClr val="bg1"/>
                </a:solidFill>
              </a:rPr>
              <a:t>System.out.println</a:t>
            </a:r>
            <a:r>
              <a:rPr lang="en-US" sz="1400" b="1" dirty="0">
                <a:solidFill>
                  <a:schemeClr val="bg1"/>
                </a:solidFill>
              </a:rPr>
              <a:t>(10 == 20) ; //false</a:t>
            </a:r>
          </a:p>
          <a:p>
            <a:r>
              <a:rPr lang="en-US" sz="1400" b="1" dirty="0">
                <a:solidFill>
                  <a:schemeClr val="bg1"/>
                </a:solidFill>
              </a:rPr>
              <a:t>3. </a:t>
            </a:r>
            <a:r>
              <a:rPr lang="en-US" sz="1400" b="1" dirty="0" err="1">
                <a:solidFill>
                  <a:schemeClr val="bg1"/>
                </a:solidFill>
              </a:rPr>
              <a:t>System.out.println</a:t>
            </a:r>
            <a:r>
              <a:rPr lang="en-US" sz="1400" b="1" dirty="0">
                <a:solidFill>
                  <a:schemeClr val="bg1"/>
                </a:solidFill>
              </a:rPr>
              <a:t>('a' == 'b' ); //false</a:t>
            </a:r>
          </a:p>
          <a:p>
            <a:r>
              <a:rPr lang="en-US" sz="1400" b="1" dirty="0">
                <a:solidFill>
                  <a:schemeClr val="bg1"/>
                </a:solidFill>
              </a:rPr>
              <a:t>4. </a:t>
            </a:r>
            <a:r>
              <a:rPr lang="en-US" sz="1400" b="1" dirty="0" err="1">
                <a:solidFill>
                  <a:schemeClr val="bg1"/>
                </a:solidFill>
              </a:rPr>
              <a:t>System.out.println</a:t>
            </a:r>
            <a:r>
              <a:rPr lang="en-US" sz="1400" b="1" dirty="0">
                <a:solidFill>
                  <a:schemeClr val="bg1"/>
                </a:solidFill>
              </a:rPr>
              <a:t>('a' == 97.0 ) //true</a:t>
            </a:r>
          </a:p>
          <a:p>
            <a:r>
              <a:rPr lang="en-US" sz="1400" b="1" dirty="0">
                <a:solidFill>
                  <a:schemeClr val="bg1"/>
                </a:solidFill>
              </a:rPr>
              <a:t>5. </a:t>
            </a:r>
            <a:r>
              <a:rPr lang="en-US" sz="1400" b="1" dirty="0" err="1">
                <a:solidFill>
                  <a:schemeClr val="bg1"/>
                </a:solidFill>
              </a:rPr>
              <a:t>System.out.println</a:t>
            </a:r>
            <a:r>
              <a:rPr lang="en-US" sz="1400" b="1" dirty="0">
                <a:solidFill>
                  <a:schemeClr val="bg1"/>
                </a:solidFill>
              </a:rPr>
              <a:t>(false == false) //true</a:t>
            </a:r>
            <a:endParaRPr sz="1400" dirty="0">
              <a:solidFill>
                <a:schemeClr val="bg1"/>
              </a:solidFill>
            </a:endParaRPr>
          </a:p>
        </p:txBody>
      </p:sp>
      <p:sp>
        <p:nvSpPr>
          <p:cNvPr id="1980" name="Google Shape;1980;p3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solidFill>
                  <a:schemeClr val="accent2"/>
                </a:solidFill>
              </a:rPr>
              <a:t>69</a:t>
            </a:r>
            <a:endParaRPr dirty="0">
              <a:solidFill>
                <a:schemeClr val="accent2"/>
              </a:solidFill>
            </a:endParaRPr>
          </a:p>
        </p:txBody>
      </p:sp>
      <p:grpSp>
        <p:nvGrpSpPr>
          <p:cNvPr id="1981" name="Google Shape;1981;p31"/>
          <p:cNvGrpSpPr/>
          <p:nvPr/>
        </p:nvGrpSpPr>
        <p:grpSpPr>
          <a:xfrm>
            <a:off x="5257800" y="465768"/>
            <a:ext cx="3598414" cy="4315782"/>
            <a:chOff x="2547150" y="238125"/>
            <a:chExt cx="2525675" cy="5238750"/>
          </a:xfrm>
        </p:grpSpPr>
        <p:sp>
          <p:nvSpPr>
            <p:cNvPr id="1982" name="Google Shape;1982;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6" name="Google Shape;1986;p31"/>
          <p:cNvGrpSpPr/>
          <p:nvPr/>
        </p:nvGrpSpPr>
        <p:grpSpPr>
          <a:xfrm>
            <a:off x="8580603" y="1015747"/>
            <a:ext cx="715329" cy="1787928"/>
            <a:chOff x="2217389" y="2145281"/>
            <a:chExt cx="771754" cy="2035265"/>
          </a:xfrm>
        </p:grpSpPr>
        <p:sp>
          <p:nvSpPr>
            <p:cNvPr id="1987" name="Google Shape;1987;p31"/>
            <p:cNvSpPr/>
            <p:nvPr/>
          </p:nvSpPr>
          <p:spPr>
            <a:xfrm>
              <a:off x="2315715" y="3791112"/>
              <a:ext cx="673428" cy="389434"/>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31"/>
            <p:cNvSpPr/>
            <p:nvPr/>
          </p:nvSpPr>
          <p:spPr>
            <a:xfrm>
              <a:off x="2657140" y="3935803"/>
              <a:ext cx="195329" cy="151148"/>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31"/>
            <p:cNvSpPr/>
            <p:nvPr/>
          </p:nvSpPr>
          <p:spPr>
            <a:xfrm>
              <a:off x="2658204" y="3985466"/>
              <a:ext cx="194361" cy="1015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31"/>
            <p:cNvSpPr/>
            <p:nvPr/>
          </p:nvSpPr>
          <p:spPr>
            <a:xfrm>
              <a:off x="2457350" y="3860101"/>
              <a:ext cx="195204" cy="145599"/>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31"/>
            <p:cNvSpPr/>
            <p:nvPr/>
          </p:nvSpPr>
          <p:spPr>
            <a:xfrm>
              <a:off x="2457756" y="3906656"/>
              <a:ext cx="194361" cy="1015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31"/>
            <p:cNvSpPr/>
            <p:nvPr/>
          </p:nvSpPr>
          <p:spPr>
            <a:xfrm>
              <a:off x="2506461" y="2987362"/>
              <a:ext cx="335774" cy="964424"/>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31"/>
            <p:cNvSpPr/>
            <p:nvPr/>
          </p:nvSpPr>
          <p:spPr>
            <a:xfrm>
              <a:off x="2582229" y="2387101"/>
              <a:ext cx="214978" cy="209526"/>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31"/>
            <p:cNvSpPr/>
            <p:nvPr/>
          </p:nvSpPr>
          <p:spPr>
            <a:xfrm>
              <a:off x="2243240" y="2453762"/>
              <a:ext cx="324369" cy="463332"/>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31"/>
            <p:cNvSpPr/>
            <p:nvPr/>
          </p:nvSpPr>
          <p:spPr>
            <a:xfrm>
              <a:off x="2217389" y="2839467"/>
              <a:ext cx="154799" cy="101310"/>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31"/>
            <p:cNvSpPr/>
            <p:nvPr/>
          </p:nvSpPr>
          <p:spPr>
            <a:xfrm>
              <a:off x="2221873" y="2861121"/>
              <a:ext cx="101078" cy="8425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31"/>
            <p:cNvSpPr/>
            <p:nvPr/>
          </p:nvSpPr>
          <p:spPr>
            <a:xfrm>
              <a:off x="2506235" y="2416390"/>
              <a:ext cx="349666" cy="70398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31"/>
            <p:cNvSpPr/>
            <p:nvPr/>
          </p:nvSpPr>
          <p:spPr>
            <a:xfrm>
              <a:off x="2790960" y="2560359"/>
              <a:ext cx="135498" cy="621896"/>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9" name="Google Shape;1999;p31"/>
            <p:cNvSpPr/>
            <p:nvPr/>
          </p:nvSpPr>
          <p:spPr>
            <a:xfrm>
              <a:off x="2573358" y="2169926"/>
              <a:ext cx="231959" cy="2829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31"/>
            <p:cNvSpPr/>
            <p:nvPr/>
          </p:nvSpPr>
          <p:spPr>
            <a:xfrm>
              <a:off x="2582180" y="2145281"/>
              <a:ext cx="245225" cy="242272"/>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31"/>
            <p:cNvSpPr/>
            <p:nvPr/>
          </p:nvSpPr>
          <p:spPr>
            <a:xfrm>
              <a:off x="2773661" y="2522433"/>
              <a:ext cx="151929" cy="206815"/>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31"/>
            <p:cNvSpPr/>
            <p:nvPr/>
          </p:nvSpPr>
          <p:spPr>
            <a:xfrm>
              <a:off x="2459309" y="2417031"/>
              <a:ext cx="123448" cy="199057"/>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p:cNvSpPr txBox="1"/>
          <p:nvPr/>
        </p:nvSpPr>
        <p:spPr>
          <a:xfrm>
            <a:off x="245706" y="2140036"/>
            <a:ext cx="4572000" cy="2893100"/>
          </a:xfrm>
          <a:prstGeom prst="rect">
            <a:avLst/>
          </a:prstGeom>
          <a:noFill/>
        </p:spPr>
        <p:txBody>
          <a:bodyPr wrap="square" rtlCol="0">
            <a:spAutoFit/>
          </a:bodyPr>
          <a:lstStyle/>
          <a:p>
            <a:r>
              <a:rPr lang="en-US" b="1" dirty="0">
                <a:solidFill>
                  <a:schemeClr val="bg1"/>
                </a:solidFill>
              </a:rPr>
              <a:t>We can apply equality operators for object types also .</a:t>
            </a:r>
          </a:p>
          <a:p>
            <a:endParaRPr lang="en-US" b="1" dirty="0">
              <a:solidFill>
                <a:schemeClr val="bg1"/>
              </a:solidFill>
            </a:endParaRPr>
          </a:p>
          <a:p>
            <a:r>
              <a:rPr lang="en-US" b="1" dirty="0">
                <a:solidFill>
                  <a:schemeClr val="bg1"/>
                </a:solidFill>
              </a:rPr>
              <a:t>For object references r1 and r2 , r1 == r2 returns true if and only if both r1 and</a:t>
            </a:r>
          </a:p>
          <a:p>
            <a:r>
              <a:rPr lang="en-US" b="1" dirty="0">
                <a:solidFill>
                  <a:schemeClr val="bg1"/>
                </a:solidFill>
              </a:rPr>
              <a:t>r2 pointing to the same object. i.e., == operator meant for reference-</a:t>
            </a:r>
            <a:r>
              <a:rPr lang="en-US" b="1" dirty="0" err="1">
                <a:solidFill>
                  <a:schemeClr val="bg1"/>
                </a:solidFill>
              </a:rPr>
              <a:t>comparision</a:t>
            </a:r>
            <a:endParaRPr lang="en-US" b="1" dirty="0">
              <a:solidFill>
                <a:schemeClr val="bg1"/>
              </a:solidFill>
            </a:endParaRPr>
          </a:p>
          <a:p>
            <a:r>
              <a:rPr lang="en-US" b="1" dirty="0">
                <a:solidFill>
                  <a:schemeClr val="bg1"/>
                </a:solidFill>
              </a:rPr>
              <a:t>Or address-</a:t>
            </a:r>
            <a:r>
              <a:rPr lang="en-US" b="1" dirty="0" err="1">
                <a:solidFill>
                  <a:schemeClr val="bg1"/>
                </a:solidFill>
              </a:rPr>
              <a:t>comparision</a:t>
            </a:r>
            <a:r>
              <a:rPr lang="en-US" b="1" dirty="0">
                <a:solidFill>
                  <a:schemeClr val="bg1"/>
                </a:solidFill>
              </a:rPr>
              <a:t>.</a:t>
            </a:r>
          </a:p>
          <a:p>
            <a:r>
              <a:rPr lang="en-US" b="1" dirty="0">
                <a:solidFill>
                  <a:schemeClr val="bg1"/>
                </a:solidFill>
              </a:rPr>
              <a:t>7. Thread t1=new Thread( ) ;</a:t>
            </a:r>
          </a:p>
          <a:p>
            <a:r>
              <a:rPr lang="en-US" b="1" dirty="0">
                <a:solidFill>
                  <a:schemeClr val="bg1"/>
                </a:solidFill>
              </a:rPr>
              <a:t>8. Thread t2=new Thread( );</a:t>
            </a:r>
          </a:p>
          <a:p>
            <a:r>
              <a:rPr lang="en-US" b="1" dirty="0">
                <a:solidFill>
                  <a:schemeClr val="bg1"/>
                </a:solidFill>
              </a:rPr>
              <a:t>9. Thread t3=t1 ;</a:t>
            </a:r>
          </a:p>
          <a:p>
            <a:r>
              <a:rPr lang="en-US" b="1" dirty="0">
                <a:solidFill>
                  <a:schemeClr val="bg1"/>
                </a:solidFill>
              </a:rPr>
              <a:t>10. </a:t>
            </a:r>
            <a:r>
              <a:rPr lang="en-US" b="1" dirty="0" err="1">
                <a:solidFill>
                  <a:schemeClr val="bg1"/>
                </a:solidFill>
              </a:rPr>
              <a:t>System.out.println</a:t>
            </a:r>
            <a:r>
              <a:rPr lang="en-US" b="1" dirty="0">
                <a:solidFill>
                  <a:schemeClr val="bg1"/>
                </a:solidFill>
              </a:rPr>
              <a:t>(t1==t2); //false</a:t>
            </a:r>
          </a:p>
          <a:p>
            <a:r>
              <a:rPr lang="en-US" b="1" dirty="0">
                <a:solidFill>
                  <a:schemeClr val="bg1"/>
                </a:solidFill>
              </a:rPr>
              <a:t>11. </a:t>
            </a:r>
            <a:r>
              <a:rPr lang="en-US" b="1" dirty="0" err="1">
                <a:solidFill>
                  <a:schemeClr val="bg1"/>
                </a:solidFill>
              </a:rPr>
              <a:t>System.out.println</a:t>
            </a:r>
            <a:r>
              <a:rPr lang="en-US" b="1" dirty="0">
                <a:solidFill>
                  <a:schemeClr val="bg1"/>
                </a:solidFill>
              </a:rPr>
              <a:t>(t1==t3); //true</a:t>
            </a:r>
            <a:endParaRPr lang="en-US" dirty="0">
              <a:solidFill>
                <a:schemeClr val="bg1"/>
              </a:solidFill>
            </a:endParaRPr>
          </a:p>
        </p:txBody>
      </p:sp>
      <p:sp>
        <p:nvSpPr>
          <p:cNvPr id="3" name="Oval 2"/>
          <p:cNvSpPr/>
          <p:nvPr/>
        </p:nvSpPr>
        <p:spPr>
          <a:xfrm>
            <a:off x="6182153" y="2086477"/>
            <a:ext cx="820760" cy="7501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 name="Straight Arrow Connector 4"/>
          <p:cNvCxnSpPr/>
          <p:nvPr/>
        </p:nvCxnSpPr>
        <p:spPr>
          <a:xfrm flipV="1">
            <a:off x="5613793" y="2327645"/>
            <a:ext cx="568360" cy="289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5250273" y="3943350"/>
            <a:ext cx="1295400" cy="22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662224" y="2650077"/>
            <a:ext cx="504472" cy="237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7315200" y="2438908"/>
            <a:ext cx="65666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274463" y="2616102"/>
            <a:ext cx="333746" cy="307777"/>
          </a:xfrm>
          <a:prstGeom prst="rect">
            <a:avLst/>
          </a:prstGeom>
          <a:noFill/>
        </p:spPr>
        <p:txBody>
          <a:bodyPr wrap="none" rtlCol="0">
            <a:spAutoFit/>
          </a:bodyPr>
          <a:lstStyle/>
          <a:p>
            <a:r>
              <a:rPr lang="en-US" dirty="0"/>
              <a:t>t3</a:t>
            </a:r>
          </a:p>
        </p:txBody>
      </p:sp>
      <p:sp>
        <p:nvSpPr>
          <p:cNvPr id="8" name="TextBox 7"/>
          <p:cNvSpPr txBox="1"/>
          <p:nvPr/>
        </p:nvSpPr>
        <p:spPr>
          <a:xfrm>
            <a:off x="5231397" y="2255293"/>
            <a:ext cx="333746" cy="307777"/>
          </a:xfrm>
          <a:prstGeom prst="rect">
            <a:avLst/>
          </a:prstGeom>
          <a:noFill/>
        </p:spPr>
        <p:txBody>
          <a:bodyPr wrap="none" rtlCol="0">
            <a:spAutoFit/>
          </a:bodyPr>
          <a:lstStyle/>
          <a:p>
            <a:r>
              <a:rPr lang="en-US" dirty="0"/>
              <a:t>t1</a:t>
            </a:r>
          </a:p>
        </p:txBody>
      </p:sp>
      <p:sp>
        <p:nvSpPr>
          <p:cNvPr id="9" name="TextBox 8"/>
          <p:cNvSpPr txBox="1"/>
          <p:nvPr/>
        </p:nvSpPr>
        <p:spPr>
          <a:xfrm>
            <a:off x="7055671" y="2330538"/>
            <a:ext cx="333746" cy="307777"/>
          </a:xfrm>
          <a:prstGeom prst="rect">
            <a:avLst/>
          </a:prstGeom>
          <a:noFill/>
        </p:spPr>
        <p:txBody>
          <a:bodyPr wrap="none" rtlCol="0">
            <a:spAutoFit/>
          </a:bodyPr>
          <a:lstStyle/>
          <a:p>
            <a:r>
              <a:rPr lang="en-US" dirty="0"/>
              <a:t>t2</a:t>
            </a:r>
          </a:p>
        </p:txBody>
      </p:sp>
      <p:sp>
        <p:nvSpPr>
          <p:cNvPr id="45" name="Oval 44"/>
          <p:cNvSpPr/>
          <p:nvPr/>
        </p:nvSpPr>
        <p:spPr>
          <a:xfrm>
            <a:off x="7893978" y="1941206"/>
            <a:ext cx="820760" cy="7501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79">
                                            <p:txEl>
                                              <p:pRg st="0" end="0"/>
                                            </p:txEl>
                                          </p:spTgt>
                                        </p:tgtEl>
                                        <p:attrNameLst>
                                          <p:attrName>style.visibility</p:attrName>
                                        </p:attrNameLst>
                                      </p:cBhvr>
                                      <p:to>
                                        <p:strVal val="visible"/>
                                      </p:to>
                                    </p:set>
                                    <p:animEffect transition="in" filter="fade">
                                      <p:cBhvr>
                                        <p:cTn id="7" dur="1000"/>
                                        <p:tgtEl>
                                          <p:spTgt spid="1979">
                                            <p:txEl>
                                              <p:pRg st="0" end="0"/>
                                            </p:txEl>
                                          </p:spTgt>
                                        </p:tgtEl>
                                      </p:cBhvr>
                                    </p:animEffect>
                                    <p:anim calcmode="lin" valueType="num">
                                      <p:cBhvr>
                                        <p:cTn id="8" dur="1000" fill="hold"/>
                                        <p:tgtEl>
                                          <p:spTgt spid="1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79">
                                            <p:txEl>
                                              <p:pRg st="1" end="1"/>
                                            </p:txEl>
                                          </p:spTgt>
                                        </p:tgtEl>
                                        <p:attrNameLst>
                                          <p:attrName>style.visibility</p:attrName>
                                        </p:attrNameLst>
                                      </p:cBhvr>
                                      <p:to>
                                        <p:strVal val="visible"/>
                                      </p:to>
                                    </p:set>
                                    <p:animEffect transition="in" filter="fade">
                                      <p:cBhvr>
                                        <p:cTn id="12" dur="1000"/>
                                        <p:tgtEl>
                                          <p:spTgt spid="1979">
                                            <p:txEl>
                                              <p:pRg st="1" end="1"/>
                                            </p:txEl>
                                          </p:spTgt>
                                        </p:tgtEl>
                                      </p:cBhvr>
                                    </p:animEffect>
                                    <p:anim calcmode="lin" valueType="num">
                                      <p:cBhvr>
                                        <p:cTn id="13" dur="1000" fill="hold"/>
                                        <p:tgtEl>
                                          <p:spTgt spid="19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97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79">
                                            <p:txEl>
                                              <p:pRg st="2" end="2"/>
                                            </p:txEl>
                                          </p:spTgt>
                                        </p:tgtEl>
                                        <p:attrNameLst>
                                          <p:attrName>style.visibility</p:attrName>
                                        </p:attrNameLst>
                                      </p:cBhvr>
                                      <p:to>
                                        <p:strVal val="visible"/>
                                      </p:to>
                                    </p:set>
                                    <p:animEffect transition="in" filter="fade">
                                      <p:cBhvr>
                                        <p:cTn id="17" dur="1000"/>
                                        <p:tgtEl>
                                          <p:spTgt spid="1979">
                                            <p:txEl>
                                              <p:pRg st="2" end="2"/>
                                            </p:txEl>
                                          </p:spTgt>
                                        </p:tgtEl>
                                      </p:cBhvr>
                                    </p:animEffect>
                                    <p:anim calcmode="lin" valueType="num">
                                      <p:cBhvr>
                                        <p:cTn id="18" dur="1000" fill="hold"/>
                                        <p:tgtEl>
                                          <p:spTgt spid="197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97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79">
                                            <p:txEl>
                                              <p:pRg st="3" end="3"/>
                                            </p:txEl>
                                          </p:spTgt>
                                        </p:tgtEl>
                                        <p:attrNameLst>
                                          <p:attrName>style.visibility</p:attrName>
                                        </p:attrNameLst>
                                      </p:cBhvr>
                                      <p:to>
                                        <p:strVal val="visible"/>
                                      </p:to>
                                    </p:set>
                                    <p:animEffect transition="in" filter="fade">
                                      <p:cBhvr>
                                        <p:cTn id="22" dur="1000"/>
                                        <p:tgtEl>
                                          <p:spTgt spid="1979">
                                            <p:txEl>
                                              <p:pRg st="3" end="3"/>
                                            </p:txEl>
                                          </p:spTgt>
                                        </p:tgtEl>
                                      </p:cBhvr>
                                    </p:animEffect>
                                    <p:anim calcmode="lin" valueType="num">
                                      <p:cBhvr>
                                        <p:cTn id="23" dur="1000" fill="hold"/>
                                        <p:tgtEl>
                                          <p:spTgt spid="197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97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979">
                                            <p:txEl>
                                              <p:pRg st="4" end="4"/>
                                            </p:txEl>
                                          </p:spTgt>
                                        </p:tgtEl>
                                        <p:attrNameLst>
                                          <p:attrName>style.visibility</p:attrName>
                                        </p:attrNameLst>
                                      </p:cBhvr>
                                      <p:to>
                                        <p:strVal val="visible"/>
                                      </p:to>
                                    </p:set>
                                    <p:animEffect transition="in" filter="fade">
                                      <p:cBhvr>
                                        <p:cTn id="27" dur="1000"/>
                                        <p:tgtEl>
                                          <p:spTgt spid="1979">
                                            <p:txEl>
                                              <p:pRg st="4" end="4"/>
                                            </p:txEl>
                                          </p:spTgt>
                                        </p:tgtEl>
                                      </p:cBhvr>
                                    </p:animEffect>
                                    <p:anim calcmode="lin" valueType="num">
                                      <p:cBhvr>
                                        <p:cTn id="28" dur="1000" fill="hold"/>
                                        <p:tgtEl>
                                          <p:spTgt spid="197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97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79">
                                            <p:txEl>
                                              <p:pRg st="5" end="5"/>
                                            </p:txEl>
                                          </p:spTgt>
                                        </p:tgtEl>
                                        <p:attrNameLst>
                                          <p:attrName>style.visibility</p:attrName>
                                        </p:attrNameLst>
                                      </p:cBhvr>
                                      <p:to>
                                        <p:strVal val="visible"/>
                                      </p:to>
                                    </p:set>
                                    <p:animEffect transition="in" filter="fade">
                                      <p:cBhvr>
                                        <p:cTn id="32" dur="1000"/>
                                        <p:tgtEl>
                                          <p:spTgt spid="1979">
                                            <p:txEl>
                                              <p:pRg st="5" end="5"/>
                                            </p:txEl>
                                          </p:spTgt>
                                        </p:tgtEl>
                                      </p:cBhvr>
                                    </p:animEffect>
                                    <p:anim calcmode="lin" valueType="num">
                                      <p:cBhvr>
                                        <p:cTn id="33" dur="1000" fill="hold"/>
                                        <p:tgtEl>
                                          <p:spTgt spid="197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9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animEffect transition="in" filter="barn(inVertical)">
                                      <p:cBhvr>
                                        <p:cTn id="39" dur="500"/>
                                        <p:tgtEl>
                                          <p:spTgt spid="2">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barn(inVertical)">
                                      <p:cBhvr>
                                        <p:cTn id="42" dur="500"/>
                                        <p:tgtEl>
                                          <p:spTgt spid="2">
                                            <p:txEl>
                                              <p:pRg st="2" end="2"/>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animEffect transition="in" filter="barn(inVertical)">
                                      <p:cBhvr>
                                        <p:cTn id="45" dur="500"/>
                                        <p:tgtEl>
                                          <p:spTgt spid="2">
                                            <p:txEl>
                                              <p:pRg st="3" end="3"/>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barn(inVertical)">
                                      <p:cBhvr>
                                        <p:cTn id="48" dur="500"/>
                                        <p:tgtEl>
                                          <p:spTgt spid="2">
                                            <p:txEl>
                                              <p:pRg st="4" end="4"/>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Effect transition="in" filter="barn(inVertical)">
                                      <p:cBhvr>
                                        <p:cTn id="51" dur="500"/>
                                        <p:tgtEl>
                                          <p:spTgt spid="2">
                                            <p:txEl>
                                              <p:pRg st="5" end="5"/>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2">
                                            <p:txEl>
                                              <p:pRg st="6" end="6"/>
                                            </p:txEl>
                                          </p:spTgt>
                                        </p:tgtEl>
                                        <p:attrNameLst>
                                          <p:attrName>style.visibility</p:attrName>
                                        </p:attrNameLst>
                                      </p:cBhvr>
                                      <p:to>
                                        <p:strVal val="visible"/>
                                      </p:to>
                                    </p:set>
                                    <p:animEffect transition="in" filter="barn(inVertical)">
                                      <p:cBhvr>
                                        <p:cTn id="54" dur="500"/>
                                        <p:tgtEl>
                                          <p:spTgt spid="2">
                                            <p:txEl>
                                              <p:pRg st="6" end="6"/>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Effect transition="in" filter="barn(inVertical)">
                                      <p:cBhvr>
                                        <p:cTn id="57" dur="500"/>
                                        <p:tgtEl>
                                          <p:spTgt spid="2">
                                            <p:txEl>
                                              <p:pRg st="7" end="7"/>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2">
                                            <p:txEl>
                                              <p:pRg st="8" end="8"/>
                                            </p:txEl>
                                          </p:spTgt>
                                        </p:tgtEl>
                                        <p:attrNameLst>
                                          <p:attrName>style.visibility</p:attrName>
                                        </p:attrNameLst>
                                      </p:cBhvr>
                                      <p:to>
                                        <p:strVal val="visible"/>
                                      </p:to>
                                    </p:set>
                                    <p:animEffect transition="in" filter="barn(inVertical)">
                                      <p:cBhvr>
                                        <p:cTn id="60" dur="500"/>
                                        <p:tgtEl>
                                          <p:spTgt spid="2">
                                            <p:txEl>
                                              <p:pRg st="8" end="8"/>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barn(inVertical)">
                                      <p:cBhvr>
                                        <p:cTn id="63" dur="500"/>
                                        <p:tgtEl>
                                          <p:spTgt spid="2">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barn(inVertical)">
                                      <p:cBhvr>
                                        <p:cTn id="68" dur="500"/>
                                        <p:tgtEl>
                                          <p:spTgt spid="3"/>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barn(inVertical)">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barn(inVertical)">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wipe(down)">
                                      <p:cBhvr>
                                        <p:cTn id="83" dur="500"/>
                                        <p:tgtEl>
                                          <p:spTgt spid="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down)">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wheel(1)">
                                      <p:cBhvr>
                                        <p:cTn id="93" dur="2000"/>
                                        <p:tgtEl>
                                          <p:spTgt spid="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wipe(down)">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barn(inVertical)">
                                      <p:cBhvr>
                                        <p:cTn id="10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p:bldP spid="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8" name="Google Shape;2008;p3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solidFill>
                  <a:schemeClr val="accent2"/>
                </a:solidFill>
              </a:rPr>
              <a:t>70</a:t>
            </a:r>
            <a:endParaRPr dirty="0">
              <a:solidFill>
                <a:schemeClr val="accent2"/>
              </a:solidFill>
            </a:endParaRPr>
          </a:p>
        </p:txBody>
      </p:sp>
      <p:grpSp>
        <p:nvGrpSpPr>
          <p:cNvPr id="2009" name="Google Shape;2009;p32"/>
          <p:cNvGrpSpPr/>
          <p:nvPr/>
        </p:nvGrpSpPr>
        <p:grpSpPr>
          <a:xfrm>
            <a:off x="5580864" y="199491"/>
            <a:ext cx="3057736" cy="4658259"/>
            <a:chOff x="282862" y="423600"/>
            <a:chExt cx="4299000" cy="7267741"/>
          </a:xfrm>
        </p:grpSpPr>
        <p:sp>
          <p:nvSpPr>
            <p:cNvPr id="2010" name="Google Shape;2010;p32"/>
            <p:cNvSpPr/>
            <p:nvPr/>
          </p:nvSpPr>
          <p:spPr>
            <a:xfrm>
              <a:off x="282862" y="1374630"/>
              <a:ext cx="4299000" cy="6316711"/>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4" name="Google Shape;2014;p32"/>
          <p:cNvSpPr txBox="1">
            <a:spLocks noGrp="1"/>
          </p:cNvSpPr>
          <p:nvPr>
            <p:ph type="body" idx="4294967295"/>
          </p:nvPr>
        </p:nvSpPr>
        <p:spPr>
          <a:xfrm>
            <a:off x="66868" y="-121114"/>
            <a:ext cx="7324531" cy="3615275"/>
          </a:xfrm>
          <a:prstGeom prst="rect">
            <a:avLst/>
          </a:prstGeom>
        </p:spPr>
        <p:txBody>
          <a:bodyPr spcFirstLastPara="1" wrap="square" lIns="0" tIns="0" rIns="0" bIns="0" anchor="ctr" anchorCtr="0">
            <a:noAutofit/>
          </a:bodyPr>
          <a:lstStyle/>
          <a:p>
            <a:pPr marL="114300" indent="0">
              <a:buNone/>
            </a:pPr>
            <a:endParaRPr lang="en-US" sz="1400" b="1" dirty="0"/>
          </a:p>
          <a:p>
            <a:r>
              <a:rPr lang="en-US" sz="1400" b="1" dirty="0">
                <a:solidFill>
                  <a:schemeClr val="bg1"/>
                </a:solidFill>
              </a:rPr>
              <a:t>To use the equality operators between objects ,compulsory there should be</a:t>
            </a:r>
          </a:p>
          <a:p>
            <a:pPr marL="114300" indent="0">
              <a:buNone/>
            </a:pPr>
            <a:r>
              <a:rPr lang="en-US" sz="1400" b="1" dirty="0">
                <a:solidFill>
                  <a:schemeClr val="bg1"/>
                </a:solidFill>
              </a:rPr>
              <a:t>some relation between argument types(child to parent , parent to child) ,</a:t>
            </a:r>
          </a:p>
          <a:p>
            <a:pPr marL="114300" indent="0">
              <a:buNone/>
            </a:pPr>
            <a:r>
              <a:rPr lang="en-US" sz="1400" b="1" dirty="0">
                <a:solidFill>
                  <a:schemeClr val="bg1"/>
                </a:solidFill>
              </a:rPr>
              <a:t>Otherwise we will get </a:t>
            </a:r>
            <a:r>
              <a:rPr lang="en-US" sz="1400" b="1" dirty="0" err="1">
                <a:solidFill>
                  <a:schemeClr val="bg1"/>
                </a:solidFill>
              </a:rPr>
              <a:t>Compiletime</a:t>
            </a:r>
            <a:r>
              <a:rPr lang="en-US" sz="1400" b="1" dirty="0">
                <a:solidFill>
                  <a:schemeClr val="bg1"/>
                </a:solidFill>
              </a:rPr>
              <a:t> error incompatible types</a:t>
            </a:r>
          </a:p>
          <a:p>
            <a:pPr marL="114300" indent="0">
              <a:buNone/>
            </a:pPr>
            <a:endParaRPr lang="en-US" sz="1400" b="1" dirty="0">
              <a:solidFill>
                <a:schemeClr val="bg1"/>
              </a:solidFill>
            </a:endParaRPr>
          </a:p>
          <a:p>
            <a:pPr marL="114300" indent="0">
              <a:buNone/>
            </a:pPr>
            <a:r>
              <a:rPr lang="en-US" sz="1400" b="1" dirty="0">
                <a:solidFill>
                  <a:schemeClr val="bg1"/>
                </a:solidFill>
              </a:rPr>
              <a:t> Thread t=new Thread( ) ;</a:t>
            </a:r>
          </a:p>
          <a:p>
            <a:pPr marL="114300" indent="0">
              <a:buNone/>
            </a:pPr>
            <a:r>
              <a:rPr lang="en-US" sz="1400" b="1" dirty="0">
                <a:solidFill>
                  <a:schemeClr val="bg1"/>
                </a:solidFill>
              </a:rPr>
              <a:t> Object o=new Object( );</a:t>
            </a:r>
          </a:p>
          <a:p>
            <a:pPr marL="114300" indent="0">
              <a:buNone/>
            </a:pPr>
            <a:r>
              <a:rPr lang="en-US" sz="1400" b="1" dirty="0">
                <a:solidFill>
                  <a:schemeClr val="bg1"/>
                </a:solidFill>
              </a:rPr>
              <a:t>String s=new String("</a:t>
            </a:r>
            <a:r>
              <a:rPr lang="en-US" sz="1400" b="1" dirty="0" err="1">
                <a:solidFill>
                  <a:schemeClr val="bg1"/>
                </a:solidFill>
              </a:rPr>
              <a:t>durga</a:t>
            </a:r>
            <a:r>
              <a:rPr lang="en-US" sz="1400" b="1" dirty="0">
                <a:solidFill>
                  <a:schemeClr val="bg1"/>
                </a:solidFill>
              </a:rPr>
              <a:t>");</a:t>
            </a:r>
          </a:p>
          <a:p>
            <a:pPr marL="114300" indent="0">
              <a:buNone/>
            </a:pPr>
            <a:r>
              <a:rPr lang="en-US" sz="1400" b="1" dirty="0" err="1">
                <a:solidFill>
                  <a:schemeClr val="bg1"/>
                </a:solidFill>
              </a:rPr>
              <a:t>System.out.println</a:t>
            </a:r>
            <a:r>
              <a:rPr lang="en-US" sz="1400" b="1" dirty="0">
                <a:solidFill>
                  <a:schemeClr val="bg1"/>
                </a:solidFill>
              </a:rPr>
              <a:t>(t ==o); //false</a:t>
            </a:r>
          </a:p>
          <a:p>
            <a:pPr marL="114300" indent="0">
              <a:buNone/>
            </a:pPr>
            <a:r>
              <a:rPr lang="en-US" sz="1400" b="1" dirty="0" err="1">
                <a:solidFill>
                  <a:schemeClr val="bg1"/>
                </a:solidFill>
              </a:rPr>
              <a:t>System.out.println</a:t>
            </a:r>
            <a:r>
              <a:rPr lang="en-US" sz="1400" b="1" dirty="0">
                <a:solidFill>
                  <a:schemeClr val="bg1"/>
                </a:solidFill>
              </a:rPr>
              <a:t>(o==s); //false</a:t>
            </a:r>
          </a:p>
          <a:p>
            <a:pPr marL="114300" indent="0">
              <a:buNone/>
            </a:pPr>
            <a:r>
              <a:rPr lang="en-US" sz="1400" b="1" dirty="0">
                <a:solidFill>
                  <a:schemeClr val="bg1"/>
                </a:solidFill>
              </a:rPr>
              <a:t> </a:t>
            </a:r>
            <a:r>
              <a:rPr lang="en-US" sz="1400" b="1" dirty="0" err="1">
                <a:solidFill>
                  <a:schemeClr val="bg1"/>
                </a:solidFill>
              </a:rPr>
              <a:t>System.out.println</a:t>
            </a:r>
            <a:r>
              <a:rPr lang="en-US" sz="1400" b="1" dirty="0">
                <a:solidFill>
                  <a:schemeClr val="bg1"/>
                </a:solidFill>
              </a:rPr>
              <a:t>(s==t);</a:t>
            </a:r>
          </a:p>
          <a:p>
            <a:pPr marL="114300" indent="0">
              <a:buNone/>
            </a:pPr>
            <a:r>
              <a:rPr lang="en-US" sz="1400" b="1" dirty="0">
                <a:solidFill>
                  <a:schemeClr val="bg1"/>
                </a:solidFill>
              </a:rPr>
              <a:t> CE : incomparable types : </a:t>
            </a:r>
            <a:r>
              <a:rPr lang="en-US" sz="1400" b="1" dirty="0" err="1">
                <a:solidFill>
                  <a:schemeClr val="bg1"/>
                </a:solidFill>
              </a:rPr>
              <a:t>java.lang.String</a:t>
            </a:r>
            <a:r>
              <a:rPr lang="en-US" sz="1400" b="1" dirty="0">
                <a:solidFill>
                  <a:schemeClr val="bg1"/>
                </a:solidFill>
              </a:rPr>
              <a:t> and </a:t>
            </a:r>
            <a:r>
              <a:rPr lang="en-US" sz="1400" b="1" dirty="0" err="1">
                <a:solidFill>
                  <a:schemeClr val="bg1"/>
                </a:solidFill>
              </a:rPr>
              <a:t>java.lang.Thread</a:t>
            </a:r>
            <a:endParaRPr lang="en-US" sz="1400" b="1" dirty="0">
              <a:solidFill>
                <a:schemeClr val="bg1"/>
              </a:solidFill>
            </a:endParaRPr>
          </a:p>
        </p:txBody>
      </p:sp>
      <p:grpSp>
        <p:nvGrpSpPr>
          <p:cNvPr id="2015" name="Google Shape;2015;p32"/>
          <p:cNvGrpSpPr/>
          <p:nvPr/>
        </p:nvGrpSpPr>
        <p:grpSpPr>
          <a:xfrm>
            <a:off x="8538194" y="904323"/>
            <a:ext cx="788298" cy="2246687"/>
            <a:chOff x="2217389" y="2145281"/>
            <a:chExt cx="771968" cy="2035404"/>
          </a:xfrm>
        </p:grpSpPr>
        <p:sp>
          <p:nvSpPr>
            <p:cNvPr id="2016" name="Google Shape;2016;p32"/>
            <p:cNvSpPr/>
            <p:nvPr/>
          </p:nvSpPr>
          <p:spPr>
            <a:xfrm>
              <a:off x="2315715" y="3791112"/>
              <a:ext cx="673642" cy="389572"/>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7" name="Google Shape;2017;p32"/>
            <p:cNvSpPr/>
            <p:nvPr/>
          </p:nvSpPr>
          <p:spPr>
            <a:xfrm>
              <a:off x="2657140" y="3935803"/>
              <a:ext cx="195392" cy="151201"/>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8" name="Google Shape;2018;p32"/>
            <p:cNvSpPr/>
            <p:nvPr/>
          </p:nvSpPr>
          <p:spPr>
            <a:xfrm>
              <a:off x="2658204" y="3985466"/>
              <a:ext cx="194423" cy="10160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9" name="Google Shape;2019;p32"/>
            <p:cNvSpPr/>
            <p:nvPr/>
          </p:nvSpPr>
          <p:spPr>
            <a:xfrm>
              <a:off x="2457350" y="3860101"/>
              <a:ext cx="195266" cy="145651"/>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0" name="Google Shape;2020;p32"/>
            <p:cNvSpPr/>
            <p:nvPr/>
          </p:nvSpPr>
          <p:spPr>
            <a:xfrm>
              <a:off x="2457756" y="3906656"/>
              <a:ext cx="194423" cy="101614"/>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1" name="Google Shape;2021;p32"/>
            <p:cNvSpPr/>
            <p:nvPr/>
          </p:nvSpPr>
          <p:spPr>
            <a:xfrm>
              <a:off x="2506461" y="2987362"/>
              <a:ext cx="335881" cy="96476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32"/>
            <p:cNvSpPr/>
            <p:nvPr/>
          </p:nvSpPr>
          <p:spPr>
            <a:xfrm>
              <a:off x="2582229" y="2387101"/>
              <a:ext cx="215046" cy="209600"/>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3" name="Google Shape;2023;p32"/>
            <p:cNvSpPr/>
            <p:nvPr/>
          </p:nvSpPr>
          <p:spPr>
            <a:xfrm>
              <a:off x="2243240" y="2453762"/>
              <a:ext cx="324472" cy="46349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4" name="Google Shape;2024;p32"/>
            <p:cNvSpPr/>
            <p:nvPr/>
          </p:nvSpPr>
          <p:spPr>
            <a:xfrm>
              <a:off x="2217389" y="2839467"/>
              <a:ext cx="154848" cy="10134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5" name="Google Shape;2025;p32"/>
            <p:cNvSpPr/>
            <p:nvPr/>
          </p:nvSpPr>
          <p:spPr>
            <a:xfrm>
              <a:off x="2221873" y="2861121"/>
              <a:ext cx="101110" cy="8428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6" name="Google Shape;2026;p32"/>
            <p:cNvSpPr/>
            <p:nvPr/>
          </p:nvSpPr>
          <p:spPr>
            <a:xfrm>
              <a:off x="2506235" y="2416390"/>
              <a:ext cx="349777" cy="70423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7" name="Google Shape;2027;p32"/>
            <p:cNvSpPr/>
            <p:nvPr/>
          </p:nvSpPr>
          <p:spPr>
            <a:xfrm>
              <a:off x="2790960" y="2560359"/>
              <a:ext cx="135542" cy="62211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8" name="Google Shape;2028;p32"/>
            <p:cNvSpPr/>
            <p:nvPr/>
          </p:nvSpPr>
          <p:spPr>
            <a:xfrm>
              <a:off x="2573358" y="2169926"/>
              <a:ext cx="232033" cy="2830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9" name="Google Shape;2029;p32"/>
            <p:cNvSpPr/>
            <p:nvPr/>
          </p:nvSpPr>
          <p:spPr>
            <a:xfrm>
              <a:off x="2582180" y="2145281"/>
              <a:ext cx="245303" cy="242358"/>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32"/>
            <p:cNvSpPr/>
            <p:nvPr/>
          </p:nvSpPr>
          <p:spPr>
            <a:xfrm>
              <a:off x="2773661" y="2522433"/>
              <a:ext cx="151977" cy="206889"/>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1" name="Google Shape;2031;p32"/>
            <p:cNvSpPr/>
            <p:nvPr/>
          </p:nvSpPr>
          <p:spPr>
            <a:xfrm>
              <a:off x="2459309" y="2417031"/>
              <a:ext cx="123487" cy="199128"/>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74586"/>
            <a:ext cx="5439149" cy="139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086247"/>
            <a:ext cx="2856070" cy="1271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sp>
        <p:nvSpPr>
          <p:cNvPr id="2037" name="Google Shape;2037;p3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solidFill>
                  <a:schemeClr val="accent2"/>
                </a:solidFill>
              </a:rPr>
              <a:t>70</a:t>
            </a:r>
            <a:endParaRPr dirty="0">
              <a:solidFill>
                <a:schemeClr val="accent2"/>
              </a:solidFill>
            </a:endParaRPr>
          </a:p>
        </p:txBody>
      </p:sp>
      <p:grpSp>
        <p:nvGrpSpPr>
          <p:cNvPr id="2038" name="Google Shape;2038;p33"/>
          <p:cNvGrpSpPr/>
          <p:nvPr/>
        </p:nvGrpSpPr>
        <p:grpSpPr>
          <a:xfrm>
            <a:off x="5181600" y="438150"/>
            <a:ext cx="4359392" cy="3087466"/>
            <a:chOff x="1177450" y="241631"/>
            <a:chExt cx="6173152" cy="3616776"/>
          </a:xfrm>
        </p:grpSpPr>
        <p:sp>
          <p:nvSpPr>
            <p:cNvPr id="2039" name="Google Shape;2039;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0" name="Google Shape;2040;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1" name="Google Shape;2041;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43" name="Google Shape;2043;p33"/>
          <p:cNvSpPr txBox="1">
            <a:spLocks noGrp="1"/>
          </p:cNvSpPr>
          <p:nvPr>
            <p:ph type="body" idx="4294967295"/>
          </p:nvPr>
        </p:nvSpPr>
        <p:spPr>
          <a:xfrm>
            <a:off x="76200" y="0"/>
            <a:ext cx="6400800" cy="4618371"/>
          </a:xfrm>
          <a:prstGeom prst="rect">
            <a:avLst/>
          </a:prstGeom>
        </p:spPr>
        <p:txBody>
          <a:bodyPr spcFirstLastPara="1" wrap="square" lIns="0" tIns="0" rIns="0" bIns="0" anchor="ctr" anchorCtr="0">
            <a:noAutofit/>
          </a:bodyPr>
          <a:lstStyle/>
          <a:p>
            <a:pPr marL="114300" indent="0">
              <a:buNone/>
            </a:pPr>
            <a:r>
              <a:rPr lang="en-US" sz="1400" b="1" dirty="0">
                <a:solidFill>
                  <a:schemeClr val="bg1"/>
                </a:solidFill>
              </a:rPr>
              <a:t>If we compare any object reference to null, for </a:t>
            </a:r>
            <a:r>
              <a:rPr lang="en-US" sz="1400" b="1" dirty="0" err="1">
                <a:solidFill>
                  <a:schemeClr val="bg1"/>
                </a:solidFill>
              </a:rPr>
              <a:t>eg</a:t>
            </a:r>
            <a:r>
              <a:rPr lang="en-US" sz="1400" b="1" dirty="0">
                <a:solidFill>
                  <a:schemeClr val="bg1"/>
                </a:solidFill>
              </a:rPr>
              <a:t> (r==null) is always false , but null==null is always</a:t>
            </a:r>
          </a:p>
          <a:p>
            <a:pPr marL="114300" indent="0">
              <a:buNone/>
            </a:pPr>
            <a:r>
              <a:rPr lang="en-US" sz="1400" b="1" dirty="0">
                <a:solidFill>
                  <a:schemeClr val="bg1"/>
                </a:solidFill>
              </a:rPr>
              <a:t>true .</a:t>
            </a:r>
          </a:p>
          <a:p>
            <a:pPr marL="114300" indent="0">
              <a:buNone/>
            </a:pPr>
            <a:r>
              <a:rPr lang="en-US" sz="1400" b="1" dirty="0">
                <a:solidFill>
                  <a:schemeClr val="bg1"/>
                </a:solidFill>
              </a:rPr>
              <a:t>String s= new String("</a:t>
            </a:r>
            <a:r>
              <a:rPr lang="en-US" sz="1400" b="1" dirty="0" err="1">
                <a:solidFill>
                  <a:schemeClr val="bg1"/>
                </a:solidFill>
              </a:rPr>
              <a:t>ashok</a:t>
            </a:r>
            <a:r>
              <a:rPr lang="en-US" sz="1400" b="1" dirty="0">
                <a:solidFill>
                  <a:schemeClr val="bg1"/>
                </a:solidFill>
              </a:rPr>
              <a:t>");</a:t>
            </a:r>
          </a:p>
          <a:p>
            <a:pPr marL="114300" indent="0">
              <a:buNone/>
            </a:pPr>
            <a:r>
              <a:rPr lang="en-US" sz="1400" b="1" dirty="0">
                <a:solidFill>
                  <a:schemeClr val="bg1"/>
                </a:solidFill>
              </a:rPr>
              <a:t> </a:t>
            </a:r>
            <a:r>
              <a:rPr lang="en-US" sz="1400" b="1" dirty="0" err="1">
                <a:solidFill>
                  <a:schemeClr val="bg1"/>
                </a:solidFill>
              </a:rPr>
              <a:t>System.out.println</a:t>
            </a:r>
            <a:r>
              <a:rPr lang="en-US" sz="1400" b="1" dirty="0">
                <a:solidFill>
                  <a:schemeClr val="bg1"/>
                </a:solidFill>
              </a:rPr>
              <a:t>(s==null); //output : false</a:t>
            </a:r>
          </a:p>
          <a:p>
            <a:pPr marL="114300" indent="0">
              <a:buNone/>
            </a:pPr>
            <a:r>
              <a:rPr lang="en-US" sz="1400" b="1" dirty="0">
                <a:solidFill>
                  <a:schemeClr val="bg1"/>
                </a:solidFill>
              </a:rPr>
              <a:t> String s=null ;</a:t>
            </a:r>
          </a:p>
          <a:p>
            <a:pPr marL="114300" indent="0">
              <a:buNone/>
            </a:pPr>
            <a:r>
              <a:rPr lang="en-US" sz="1400" b="1" dirty="0">
                <a:solidFill>
                  <a:schemeClr val="bg1"/>
                </a:solidFill>
              </a:rPr>
              <a:t> </a:t>
            </a:r>
            <a:r>
              <a:rPr lang="en-US" sz="1400" b="1" dirty="0" err="1">
                <a:solidFill>
                  <a:schemeClr val="bg1"/>
                </a:solidFill>
              </a:rPr>
              <a:t>System.out.println</a:t>
            </a:r>
            <a:r>
              <a:rPr lang="en-US" sz="1400" b="1" dirty="0">
                <a:solidFill>
                  <a:schemeClr val="bg1"/>
                </a:solidFill>
              </a:rPr>
              <a:t>(s==null); //true</a:t>
            </a:r>
          </a:p>
          <a:p>
            <a:pPr marL="114300" indent="0">
              <a:buNone/>
            </a:pPr>
            <a:r>
              <a:rPr lang="en-US" sz="1400" b="1" dirty="0" err="1">
                <a:solidFill>
                  <a:schemeClr val="bg1"/>
                </a:solidFill>
              </a:rPr>
              <a:t>System.out.println</a:t>
            </a:r>
            <a:r>
              <a:rPr lang="en-US" sz="1400" b="1" dirty="0">
                <a:solidFill>
                  <a:schemeClr val="bg1"/>
                </a:solidFill>
              </a:rPr>
              <a:t>(null==null); //true</a:t>
            </a:r>
          </a:p>
          <a:p>
            <a:pPr marL="114300" indent="0">
              <a:buNone/>
            </a:pPr>
            <a:r>
              <a:rPr lang="en-US" sz="1400" b="1" dirty="0">
                <a:solidFill>
                  <a:schemeClr val="bg1"/>
                </a:solidFill>
              </a:rPr>
              <a:t>What is the difference between == operator and .equals( ) method ?</a:t>
            </a:r>
          </a:p>
          <a:p>
            <a:r>
              <a:rPr lang="en-US" sz="1400" b="1" dirty="0">
                <a:solidFill>
                  <a:schemeClr val="bg1"/>
                </a:solidFill>
              </a:rPr>
              <a:t>In general we can use .equals( ) for content </a:t>
            </a:r>
            <a:r>
              <a:rPr lang="en-US" sz="1400" b="1" dirty="0" err="1">
                <a:solidFill>
                  <a:schemeClr val="bg1"/>
                </a:solidFill>
              </a:rPr>
              <a:t>comparision</a:t>
            </a:r>
            <a:r>
              <a:rPr lang="en-US" sz="1400" b="1" dirty="0">
                <a:solidFill>
                  <a:schemeClr val="bg1"/>
                </a:solidFill>
              </a:rPr>
              <a:t> where as == operator</a:t>
            </a:r>
          </a:p>
          <a:p>
            <a:r>
              <a:rPr lang="en-US" sz="1400" b="1" dirty="0">
                <a:solidFill>
                  <a:schemeClr val="bg1"/>
                </a:solidFill>
              </a:rPr>
              <a:t>for reference </a:t>
            </a:r>
            <a:r>
              <a:rPr lang="en-US" sz="1400" b="1" dirty="0" err="1">
                <a:solidFill>
                  <a:schemeClr val="bg1"/>
                </a:solidFill>
              </a:rPr>
              <a:t>comparision</a:t>
            </a:r>
            <a:endParaRPr lang="en-US" sz="1400" b="1" dirty="0">
              <a:solidFill>
                <a:schemeClr val="bg1"/>
              </a:solidFill>
            </a:endParaRPr>
          </a:p>
          <a:p>
            <a:pPr marL="114300" indent="0">
              <a:buNone/>
            </a:pPr>
            <a:r>
              <a:rPr lang="en-US" sz="1400" b="1" dirty="0">
                <a:solidFill>
                  <a:schemeClr val="bg1"/>
                </a:solidFill>
              </a:rPr>
              <a:t>String s1=new String("</a:t>
            </a:r>
            <a:r>
              <a:rPr lang="en-US" sz="1400" b="1" dirty="0" err="1">
                <a:solidFill>
                  <a:schemeClr val="bg1"/>
                </a:solidFill>
              </a:rPr>
              <a:t>ashok</a:t>
            </a:r>
            <a:r>
              <a:rPr lang="en-US" sz="1400" b="1" dirty="0">
                <a:solidFill>
                  <a:schemeClr val="bg1"/>
                </a:solidFill>
              </a:rPr>
              <a:t>");</a:t>
            </a:r>
          </a:p>
          <a:p>
            <a:pPr marL="114300" indent="0">
              <a:buNone/>
            </a:pPr>
            <a:r>
              <a:rPr lang="en-US" sz="1400" b="1" dirty="0">
                <a:solidFill>
                  <a:schemeClr val="bg1"/>
                </a:solidFill>
              </a:rPr>
              <a:t>String s2=new String("</a:t>
            </a:r>
            <a:r>
              <a:rPr lang="en-US" sz="1400" b="1" dirty="0" err="1">
                <a:solidFill>
                  <a:schemeClr val="bg1"/>
                </a:solidFill>
              </a:rPr>
              <a:t>ashok</a:t>
            </a:r>
            <a:r>
              <a:rPr lang="en-US" sz="1400" b="1" dirty="0">
                <a:solidFill>
                  <a:schemeClr val="bg1"/>
                </a:solidFill>
              </a:rPr>
              <a:t>");</a:t>
            </a:r>
          </a:p>
          <a:p>
            <a:pPr marL="114300" indent="0">
              <a:buNone/>
            </a:pPr>
            <a:r>
              <a:rPr lang="en-US" sz="1400" b="1" dirty="0">
                <a:solidFill>
                  <a:schemeClr val="bg1"/>
                </a:solidFill>
              </a:rPr>
              <a:t> </a:t>
            </a:r>
            <a:r>
              <a:rPr lang="en-US" sz="1400" b="1" dirty="0" err="1">
                <a:solidFill>
                  <a:schemeClr val="bg1"/>
                </a:solidFill>
              </a:rPr>
              <a:t>System.out.println</a:t>
            </a:r>
            <a:r>
              <a:rPr lang="en-US" sz="1400" b="1" dirty="0">
                <a:solidFill>
                  <a:schemeClr val="bg1"/>
                </a:solidFill>
              </a:rPr>
              <a:t>(s1==s2); //false</a:t>
            </a:r>
          </a:p>
          <a:p>
            <a:pPr marL="114300" indent="0">
              <a:buNone/>
            </a:pPr>
            <a:r>
              <a:rPr lang="en-US" sz="1400" b="1" dirty="0">
                <a:solidFill>
                  <a:schemeClr val="bg1"/>
                </a:solidFill>
              </a:rPr>
              <a:t> </a:t>
            </a:r>
            <a:r>
              <a:rPr lang="en-US" sz="1400" b="1" dirty="0" err="1">
                <a:solidFill>
                  <a:schemeClr val="bg1"/>
                </a:solidFill>
              </a:rPr>
              <a:t>System.out.println</a:t>
            </a:r>
            <a:r>
              <a:rPr lang="en-US" sz="1400" b="1" dirty="0">
                <a:solidFill>
                  <a:schemeClr val="bg1"/>
                </a:solidFill>
              </a:rPr>
              <a:t>(s1.equals(s2)); //true</a:t>
            </a:r>
            <a:endParaRPr sz="1400" dirty="0">
              <a:solidFill>
                <a:schemeClr val="bg1"/>
              </a:solidFill>
            </a:endParaRPr>
          </a:p>
        </p:txBody>
      </p:sp>
      <p:grpSp>
        <p:nvGrpSpPr>
          <p:cNvPr id="2044" name="Google Shape;2044;p33"/>
          <p:cNvGrpSpPr/>
          <p:nvPr/>
        </p:nvGrpSpPr>
        <p:grpSpPr>
          <a:xfrm>
            <a:off x="7929049" y="2509345"/>
            <a:ext cx="1214233" cy="1885000"/>
            <a:chOff x="6492887" y="4126007"/>
            <a:chExt cx="271993" cy="422295"/>
          </a:xfrm>
        </p:grpSpPr>
        <p:sp>
          <p:nvSpPr>
            <p:cNvPr id="2045" name="Google Shape;2045;p33"/>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33"/>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7" name="Google Shape;2047;p33"/>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8" name="Google Shape;2048;p33"/>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33"/>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0" name="Google Shape;2050;p33"/>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33"/>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33"/>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3" name="Google Shape;2053;p33"/>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4" name="Google Shape;2054;p33"/>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33"/>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6" name="Google Shape;2056;p33"/>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7" name="Google Shape;2057;p33"/>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8" name="Google Shape;2058;p33"/>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9" name="Google Shape;2059;p33"/>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33"/>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1" name="Google Shape;2061;p33"/>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3"/>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3"/>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3"/>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3"/>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66" name="Google Shape;2066;p33"/>
            <p:cNvGrpSpPr/>
            <p:nvPr/>
          </p:nvGrpSpPr>
          <p:grpSpPr>
            <a:xfrm>
              <a:off x="6551528" y="4270928"/>
              <a:ext cx="147953" cy="112133"/>
              <a:chOff x="6621095" y="1452181"/>
              <a:chExt cx="330894" cy="250785"/>
            </a:xfrm>
          </p:grpSpPr>
          <p:sp>
            <p:nvSpPr>
              <p:cNvPr id="2067" name="Google Shape;2067;p33"/>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3"/>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3"/>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3"/>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3"/>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194" y="1123950"/>
            <a:ext cx="3428282"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1" y="1601109"/>
            <a:ext cx="7509910" cy="2205632"/>
          </a:xfrm>
          <a:prstGeom prst="rect">
            <a:avLst/>
          </a:prstGeom>
        </p:spPr>
        <p:txBody>
          <a:bodyPr spcFirstLastPara="1" wrap="square" lIns="0" tIns="0" rIns="0" bIns="0" anchor="t" anchorCtr="0">
            <a:noAutofit/>
          </a:bodyPr>
          <a:lstStyle/>
          <a:p>
            <a:r>
              <a:rPr lang="en-US" b="1" dirty="0" err="1"/>
              <a:t>instanceof</a:t>
            </a:r>
            <a:r>
              <a:rPr lang="en-US" b="1" dirty="0"/>
              <a:t> operator</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62461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71</a:t>
            </a:r>
            <a:endParaRPr dirty="0"/>
          </a:p>
        </p:txBody>
      </p:sp>
      <p:grpSp>
        <p:nvGrpSpPr>
          <p:cNvPr id="2077" name="Google Shape;2077;p34"/>
          <p:cNvGrpSpPr/>
          <p:nvPr/>
        </p:nvGrpSpPr>
        <p:grpSpPr>
          <a:xfrm>
            <a:off x="7176627" y="1966465"/>
            <a:ext cx="2709353" cy="2427618"/>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4" name="Google Shape;2224;p34"/>
          <p:cNvSpPr txBox="1">
            <a:spLocks noGrp="1"/>
          </p:cNvSpPr>
          <p:nvPr>
            <p:ph type="subTitle" idx="4294967295"/>
          </p:nvPr>
        </p:nvSpPr>
        <p:spPr>
          <a:xfrm>
            <a:off x="457199" y="133351"/>
            <a:ext cx="4038601" cy="2635678"/>
          </a:xfrm>
          <a:prstGeom prst="rect">
            <a:avLst/>
          </a:prstGeom>
        </p:spPr>
        <p:txBody>
          <a:bodyPr spcFirstLastPara="1" wrap="square" lIns="0" tIns="0" rIns="0" bIns="0" anchor="t" anchorCtr="0">
            <a:noAutofit/>
          </a:bodyPr>
          <a:lstStyle/>
          <a:p>
            <a:pPr marL="114300" indent="0">
              <a:buNone/>
            </a:pPr>
            <a:r>
              <a:rPr lang="en-US" sz="1400" b="1" dirty="0">
                <a:solidFill>
                  <a:srgbClr val="00B0F0"/>
                </a:solidFill>
              </a:rPr>
              <a:t>We can use the </a:t>
            </a:r>
            <a:r>
              <a:rPr lang="en-US" sz="1400" b="1" dirty="0" err="1">
                <a:solidFill>
                  <a:srgbClr val="00B0F0"/>
                </a:solidFill>
              </a:rPr>
              <a:t>instanceof</a:t>
            </a:r>
            <a:r>
              <a:rPr lang="en-US" sz="1400" b="1" dirty="0">
                <a:solidFill>
                  <a:srgbClr val="00B0F0"/>
                </a:solidFill>
              </a:rPr>
              <a:t> operator to check whether the given object is a particular type or not</a:t>
            </a:r>
            <a:endParaRPr sz="1400" dirty="0">
              <a:solidFill>
                <a:srgbClr val="00B0F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31" y="1036247"/>
            <a:ext cx="3790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648200" y="209551"/>
            <a:ext cx="5282379" cy="2246769"/>
          </a:xfrm>
          <a:prstGeom prst="rect">
            <a:avLst/>
          </a:prstGeom>
        </p:spPr>
        <p:txBody>
          <a:bodyPr wrap="square">
            <a:spAutoFit/>
          </a:bodyPr>
          <a:lstStyle/>
          <a:p>
            <a:r>
              <a:rPr lang="en-US" b="1" dirty="0">
                <a:solidFill>
                  <a:srgbClr val="00B0F0"/>
                </a:solidFill>
              </a:rPr>
              <a:t>Object o=</a:t>
            </a:r>
            <a:r>
              <a:rPr lang="en-US" b="1" dirty="0" err="1">
                <a:solidFill>
                  <a:srgbClr val="00B0F0"/>
                </a:solidFill>
              </a:rPr>
              <a:t>l.get</a:t>
            </a:r>
            <a:r>
              <a:rPr lang="en-US" b="1" dirty="0">
                <a:solidFill>
                  <a:srgbClr val="00B0F0"/>
                </a:solidFill>
              </a:rPr>
              <a:t>(0); // l is an array name</a:t>
            </a:r>
          </a:p>
          <a:p>
            <a:r>
              <a:rPr lang="en-US" b="1" dirty="0">
                <a:solidFill>
                  <a:srgbClr val="00B0F0"/>
                </a:solidFill>
              </a:rPr>
              <a:t> if(o </a:t>
            </a:r>
            <a:r>
              <a:rPr lang="en-US" b="1" dirty="0" err="1">
                <a:solidFill>
                  <a:srgbClr val="00B0F0"/>
                </a:solidFill>
              </a:rPr>
              <a:t>instanceof</a:t>
            </a:r>
            <a:r>
              <a:rPr lang="en-US" b="1" dirty="0">
                <a:solidFill>
                  <a:srgbClr val="00B0F0"/>
                </a:solidFill>
              </a:rPr>
              <a:t> Student) {</a:t>
            </a:r>
          </a:p>
          <a:p>
            <a:r>
              <a:rPr lang="en-US" b="1" dirty="0">
                <a:solidFill>
                  <a:srgbClr val="00B0F0"/>
                </a:solidFill>
              </a:rPr>
              <a:t>Student s=(Student)o ;</a:t>
            </a:r>
          </a:p>
          <a:p>
            <a:r>
              <a:rPr lang="en-US" b="1" dirty="0">
                <a:solidFill>
                  <a:srgbClr val="00B0F0"/>
                </a:solidFill>
              </a:rPr>
              <a:t> //perform student specific operation</a:t>
            </a:r>
          </a:p>
          <a:p>
            <a:r>
              <a:rPr lang="en-US" b="1" dirty="0">
                <a:solidFill>
                  <a:srgbClr val="00B0F0"/>
                </a:solidFill>
              </a:rPr>
              <a:t> }</a:t>
            </a:r>
          </a:p>
          <a:p>
            <a:r>
              <a:rPr lang="en-US" b="1" dirty="0" err="1">
                <a:solidFill>
                  <a:srgbClr val="00B0F0"/>
                </a:solidFill>
              </a:rPr>
              <a:t>elseif</a:t>
            </a:r>
            <a:r>
              <a:rPr lang="en-US" b="1" dirty="0">
                <a:solidFill>
                  <a:srgbClr val="00B0F0"/>
                </a:solidFill>
              </a:rPr>
              <a:t>(o </a:t>
            </a:r>
            <a:r>
              <a:rPr lang="en-US" b="1" dirty="0" err="1">
                <a:solidFill>
                  <a:srgbClr val="00B0F0"/>
                </a:solidFill>
              </a:rPr>
              <a:t>instanceof</a:t>
            </a:r>
            <a:r>
              <a:rPr lang="en-US" b="1" dirty="0">
                <a:solidFill>
                  <a:srgbClr val="00B0F0"/>
                </a:solidFill>
              </a:rPr>
              <a:t> Customer) {</a:t>
            </a:r>
          </a:p>
          <a:p>
            <a:r>
              <a:rPr lang="en-US" b="1" dirty="0">
                <a:solidFill>
                  <a:srgbClr val="00B0F0"/>
                </a:solidFill>
              </a:rPr>
              <a:t> Customer c=(Customer)o;</a:t>
            </a:r>
          </a:p>
          <a:p>
            <a:r>
              <a:rPr lang="en-US" b="1" dirty="0">
                <a:solidFill>
                  <a:srgbClr val="00B0F0"/>
                </a:solidFill>
              </a:rPr>
              <a:t>//perform Customer specific operations</a:t>
            </a:r>
          </a:p>
          <a:p>
            <a:r>
              <a:rPr lang="en-US" b="1" dirty="0">
                <a:solidFill>
                  <a:srgbClr val="00B0F0"/>
                </a:solidFill>
              </a:rPr>
              <a:t> }</a:t>
            </a:r>
          </a:p>
          <a:p>
            <a:endParaRPr lang="en-US" dirty="0"/>
          </a:p>
        </p:txBody>
      </p:sp>
      <p:sp>
        <p:nvSpPr>
          <p:cNvPr id="3" name="Rectangle 2"/>
          <p:cNvSpPr/>
          <p:nvPr/>
        </p:nvSpPr>
        <p:spPr>
          <a:xfrm>
            <a:off x="447331" y="2575568"/>
            <a:ext cx="5953469" cy="1815882"/>
          </a:xfrm>
          <a:prstGeom prst="rect">
            <a:avLst/>
          </a:prstGeom>
        </p:spPr>
        <p:txBody>
          <a:bodyPr wrap="square">
            <a:spAutoFit/>
          </a:bodyPr>
          <a:lstStyle/>
          <a:p>
            <a:r>
              <a:rPr lang="en-US" b="1" dirty="0">
                <a:solidFill>
                  <a:schemeClr val="accent2">
                    <a:lumMod val="75000"/>
                  </a:schemeClr>
                </a:solidFill>
              </a:rPr>
              <a:t>r </a:t>
            </a:r>
            <a:r>
              <a:rPr lang="en-US" b="1" dirty="0" err="1">
                <a:solidFill>
                  <a:schemeClr val="accent2">
                    <a:lumMod val="75000"/>
                  </a:schemeClr>
                </a:solidFill>
              </a:rPr>
              <a:t>instanceof</a:t>
            </a:r>
            <a:r>
              <a:rPr lang="en-US" b="1" dirty="0">
                <a:solidFill>
                  <a:schemeClr val="accent2">
                    <a:lumMod val="75000"/>
                  </a:schemeClr>
                </a:solidFill>
              </a:rPr>
              <a:t> x here r is object reference , x is </a:t>
            </a:r>
            <a:r>
              <a:rPr lang="en-US" b="1" dirty="0" err="1">
                <a:solidFill>
                  <a:schemeClr val="accent2">
                    <a:lumMod val="75000"/>
                  </a:schemeClr>
                </a:solidFill>
              </a:rPr>
              <a:t>ClassName</a:t>
            </a:r>
            <a:r>
              <a:rPr lang="en-US" b="1" dirty="0">
                <a:solidFill>
                  <a:schemeClr val="accent2">
                    <a:lumMod val="75000"/>
                  </a:schemeClr>
                </a:solidFill>
              </a:rPr>
              <a:t>/Interface name</a:t>
            </a:r>
          </a:p>
          <a:p>
            <a:r>
              <a:rPr lang="en-US" b="1" dirty="0">
                <a:solidFill>
                  <a:schemeClr val="accent2">
                    <a:lumMod val="75000"/>
                  </a:schemeClr>
                </a:solidFill>
              </a:rPr>
              <a:t>    Thread t = new Thread( );</a:t>
            </a:r>
          </a:p>
          <a:p>
            <a:r>
              <a:rPr lang="en-US" b="1" dirty="0">
                <a:solidFill>
                  <a:schemeClr val="accent2">
                    <a:lumMod val="75000"/>
                  </a:schemeClr>
                </a:solidFill>
              </a:rPr>
              <a:t>     </a:t>
            </a:r>
            <a:r>
              <a:rPr lang="en-US" b="1" dirty="0" err="1">
                <a:solidFill>
                  <a:schemeClr val="accent2">
                    <a:lumMod val="75000"/>
                  </a:schemeClr>
                </a:solidFill>
              </a:rPr>
              <a:t>System.out.println</a:t>
            </a:r>
            <a:r>
              <a:rPr lang="en-US" b="1" dirty="0">
                <a:solidFill>
                  <a:schemeClr val="accent2">
                    <a:lumMod val="75000"/>
                  </a:schemeClr>
                </a:solidFill>
              </a:rPr>
              <a:t>(t </a:t>
            </a:r>
            <a:r>
              <a:rPr lang="en-US" b="1" dirty="0" err="1">
                <a:solidFill>
                  <a:schemeClr val="accent2">
                    <a:lumMod val="75000"/>
                  </a:schemeClr>
                </a:solidFill>
              </a:rPr>
              <a:t>instanceof</a:t>
            </a:r>
            <a:r>
              <a:rPr lang="en-US" b="1" dirty="0">
                <a:solidFill>
                  <a:schemeClr val="accent2">
                    <a:lumMod val="75000"/>
                  </a:schemeClr>
                </a:solidFill>
              </a:rPr>
              <a:t> Thread); //true</a:t>
            </a:r>
          </a:p>
          <a:p>
            <a:r>
              <a:rPr lang="en-US" b="1" dirty="0">
                <a:solidFill>
                  <a:schemeClr val="accent2">
                    <a:lumMod val="75000"/>
                  </a:schemeClr>
                </a:solidFill>
              </a:rPr>
              <a:t>     </a:t>
            </a:r>
            <a:r>
              <a:rPr lang="en-US" b="1" dirty="0" err="1">
                <a:solidFill>
                  <a:schemeClr val="accent2">
                    <a:lumMod val="75000"/>
                  </a:schemeClr>
                </a:solidFill>
              </a:rPr>
              <a:t>System.out.println</a:t>
            </a:r>
            <a:r>
              <a:rPr lang="en-US" b="1" dirty="0">
                <a:solidFill>
                  <a:schemeClr val="accent2">
                    <a:lumMod val="75000"/>
                  </a:schemeClr>
                </a:solidFill>
              </a:rPr>
              <a:t>(t </a:t>
            </a:r>
            <a:r>
              <a:rPr lang="en-US" b="1" dirty="0" err="1">
                <a:solidFill>
                  <a:schemeClr val="accent2">
                    <a:lumMod val="75000"/>
                  </a:schemeClr>
                </a:solidFill>
              </a:rPr>
              <a:t>instanceof</a:t>
            </a:r>
            <a:r>
              <a:rPr lang="en-US" b="1" dirty="0">
                <a:solidFill>
                  <a:schemeClr val="accent2">
                    <a:lumMod val="75000"/>
                  </a:schemeClr>
                </a:solidFill>
              </a:rPr>
              <a:t> Object); //true</a:t>
            </a:r>
          </a:p>
          <a:p>
            <a:r>
              <a:rPr lang="en-US" b="1" dirty="0">
                <a:solidFill>
                  <a:schemeClr val="accent2">
                    <a:lumMod val="75000"/>
                  </a:schemeClr>
                </a:solidFill>
              </a:rPr>
              <a:t>     </a:t>
            </a:r>
            <a:r>
              <a:rPr lang="en-US" b="1" dirty="0" err="1">
                <a:solidFill>
                  <a:schemeClr val="accent2">
                    <a:lumMod val="75000"/>
                  </a:schemeClr>
                </a:solidFill>
              </a:rPr>
              <a:t>System.out.println</a:t>
            </a:r>
            <a:r>
              <a:rPr lang="en-US" b="1" dirty="0">
                <a:solidFill>
                  <a:schemeClr val="accent2">
                    <a:lumMod val="75000"/>
                  </a:schemeClr>
                </a:solidFill>
              </a:rPr>
              <a:t>(t </a:t>
            </a:r>
            <a:r>
              <a:rPr lang="en-US" b="1" dirty="0" err="1">
                <a:solidFill>
                  <a:schemeClr val="accent2">
                    <a:lumMod val="75000"/>
                  </a:schemeClr>
                </a:solidFill>
              </a:rPr>
              <a:t>instanceof</a:t>
            </a:r>
            <a:r>
              <a:rPr lang="en-US" b="1" dirty="0">
                <a:solidFill>
                  <a:schemeClr val="accent2">
                    <a:lumMod val="75000"/>
                  </a:schemeClr>
                </a:solidFill>
              </a:rPr>
              <a:t> Runnable); //true</a:t>
            </a:r>
          </a:p>
          <a:p>
            <a:r>
              <a:rPr lang="en-US" b="1" dirty="0">
                <a:solidFill>
                  <a:schemeClr val="accent2">
                    <a:lumMod val="75000"/>
                  </a:schemeClr>
                </a:solidFill>
              </a:rPr>
              <a:t>     </a:t>
            </a:r>
            <a:r>
              <a:rPr lang="en-US" b="1" dirty="0" err="1">
                <a:solidFill>
                  <a:schemeClr val="accent2">
                    <a:lumMod val="75000"/>
                  </a:schemeClr>
                </a:solidFill>
              </a:rPr>
              <a:t>System.out.println</a:t>
            </a:r>
            <a:r>
              <a:rPr lang="en-US" b="1" dirty="0">
                <a:solidFill>
                  <a:schemeClr val="accent2">
                    <a:lumMod val="75000"/>
                  </a:schemeClr>
                </a:solidFill>
              </a:rPr>
              <a:t>(t </a:t>
            </a:r>
            <a:r>
              <a:rPr lang="en-US" b="1" dirty="0" err="1">
                <a:solidFill>
                  <a:schemeClr val="accent2">
                    <a:lumMod val="75000"/>
                  </a:schemeClr>
                </a:solidFill>
              </a:rPr>
              <a:t>instanceof</a:t>
            </a:r>
            <a:r>
              <a:rPr lang="en-US" b="1" dirty="0">
                <a:solidFill>
                  <a:schemeClr val="accent2">
                    <a:lumMod val="75000"/>
                  </a:schemeClr>
                </a:solidFill>
              </a:rPr>
              <a:t> String); //false</a:t>
            </a:r>
          </a:p>
          <a:p>
            <a:endParaRPr lang="en-US" dirty="0">
              <a:solidFill>
                <a:schemeClr val="accent2">
                  <a:lumMod val="75000"/>
                </a:schemeClr>
              </a:solidFill>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925" y="2386949"/>
            <a:ext cx="1782029"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147"/>
                                        </p:tgtEl>
                                        <p:attrNameLst>
                                          <p:attrName>style.visibility</p:attrName>
                                        </p:attrNameLst>
                                      </p:cBhvr>
                                      <p:to>
                                        <p:strVal val="visible"/>
                                      </p:to>
                                    </p:set>
                                    <p:animEffect transition="in" filter="fade">
                                      <p:cBhvr>
                                        <p:cTn id="39" dur="1000"/>
                                        <p:tgtEl>
                                          <p:spTgt spid="6147"/>
                                        </p:tgtEl>
                                      </p:cBhvr>
                                    </p:animEffect>
                                    <p:anim calcmode="lin" valueType="num">
                                      <p:cBhvr>
                                        <p:cTn id="40" dur="1000" fill="hold"/>
                                        <p:tgtEl>
                                          <p:spTgt spid="6147"/>
                                        </p:tgtEl>
                                        <p:attrNameLst>
                                          <p:attrName>ppt_x</p:attrName>
                                        </p:attrNameLst>
                                      </p:cBhvr>
                                      <p:tavLst>
                                        <p:tav tm="0">
                                          <p:val>
                                            <p:strVal val="#ppt_x"/>
                                          </p:val>
                                        </p:tav>
                                        <p:tav tm="100000">
                                          <p:val>
                                            <p:strVal val="#ppt_x"/>
                                          </p:val>
                                        </p:tav>
                                      </p:tavLst>
                                    </p:anim>
                                    <p:anim calcmode="lin" valueType="num">
                                      <p:cBhvr>
                                        <p:cTn id="41" dur="1000" fill="hold"/>
                                        <p:tgtEl>
                                          <p:spTgt spid="6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30" name="Google Shape;2230;p35"/>
          <p:cNvSpPr txBox="1">
            <a:spLocks noGrp="1"/>
          </p:cNvSpPr>
          <p:nvPr>
            <p:ph type="body" idx="1"/>
          </p:nvPr>
        </p:nvSpPr>
        <p:spPr>
          <a:xfrm>
            <a:off x="76200" y="57150"/>
            <a:ext cx="8572800" cy="5181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lang="en" sz="2400" dirty="0"/>
          </a:p>
          <a:p>
            <a:pPr marL="0" lvl="0" indent="0" algn="l" rtl="0">
              <a:spcBef>
                <a:spcPts val="600"/>
              </a:spcBef>
              <a:spcAft>
                <a:spcPts val="0"/>
              </a:spcAft>
              <a:buNone/>
            </a:pPr>
            <a:endParaRPr sz="2400" dirty="0"/>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72</a:t>
            </a:r>
            <a:endParaRPr dirty="0"/>
          </a:p>
        </p:txBody>
      </p:sp>
      <p:sp>
        <p:nvSpPr>
          <p:cNvPr id="5" name="Google Shape;1027;p23"/>
          <p:cNvSpPr/>
          <p:nvPr/>
        </p:nvSpPr>
        <p:spPr>
          <a:xfrm>
            <a:off x="76200" y="133350"/>
            <a:ext cx="2693507" cy="49530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r>
              <a:rPr lang="en-US" b="1" dirty="0"/>
              <a:t>To use instance of operator compulsory there should be some relation between</a:t>
            </a:r>
          </a:p>
          <a:p>
            <a:r>
              <a:rPr lang="en-US" b="1" dirty="0"/>
              <a:t>argument types (either child to parent Or parent to child Or same type)</a:t>
            </a:r>
          </a:p>
          <a:p>
            <a:r>
              <a:rPr lang="en-US" b="1" dirty="0"/>
              <a:t>Otherwise we will get compile time error saying inconvertible types</a:t>
            </a:r>
            <a:endParaRPr dirty="0"/>
          </a:p>
        </p:txBody>
      </p:sp>
      <p:grpSp>
        <p:nvGrpSpPr>
          <p:cNvPr id="6" name="Google Shape;1022;p23"/>
          <p:cNvGrpSpPr/>
          <p:nvPr/>
        </p:nvGrpSpPr>
        <p:grpSpPr>
          <a:xfrm>
            <a:off x="2769708" y="133350"/>
            <a:ext cx="2752459" cy="3909760"/>
            <a:chOff x="3071457" y="2013875"/>
            <a:chExt cx="1944600" cy="1569600"/>
          </a:xfrm>
        </p:grpSpPr>
        <p:sp>
          <p:nvSpPr>
            <p:cNvPr id="7" name="Google Shape;1023;p23"/>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24;p23"/>
            <p:cNvSpPr txBox="1"/>
            <p:nvPr/>
          </p:nvSpPr>
          <p:spPr>
            <a:xfrm>
              <a:off x="3273472" y="2018764"/>
              <a:ext cx="1451700" cy="641228"/>
            </a:xfrm>
            <a:prstGeom prst="rect">
              <a:avLst/>
            </a:prstGeom>
            <a:noFill/>
            <a:ln>
              <a:noFill/>
            </a:ln>
          </p:spPr>
          <p:txBody>
            <a:bodyPr spcFirstLastPara="1" wrap="square" lIns="91425" tIns="91425" rIns="91425" bIns="91425" anchor="t" anchorCtr="0">
              <a:noAutofit/>
            </a:bodyPr>
            <a:lstStyle/>
            <a:p>
              <a:endParaRPr lang="en-US" b="1" dirty="0">
                <a:solidFill>
                  <a:schemeClr val="bg1"/>
                </a:solidFill>
              </a:endParaRPr>
            </a:p>
            <a:p>
              <a:endParaRPr lang="en-US" b="1" dirty="0">
                <a:solidFill>
                  <a:schemeClr val="bg1"/>
                </a:solidFill>
              </a:endParaRPr>
            </a:p>
            <a:p>
              <a:r>
                <a:rPr lang="en-US" b="1" dirty="0">
                  <a:solidFill>
                    <a:schemeClr val="bg1"/>
                  </a:solidFill>
                </a:rPr>
                <a:t>Thread t=new Thread( );</a:t>
              </a:r>
            </a:p>
            <a:p>
              <a:r>
                <a:rPr lang="en-US" b="1" dirty="0">
                  <a:solidFill>
                    <a:schemeClr val="bg1"/>
                  </a:solidFill>
                </a:rPr>
                <a:t> </a:t>
              </a:r>
              <a:r>
                <a:rPr lang="en-US" b="1" dirty="0" err="1">
                  <a:solidFill>
                    <a:schemeClr val="bg1"/>
                  </a:solidFill>
                </a:rPr>
                <a:t>System.out.println</a:t>
              </a:r>
              <a:r>
                <a:rPr lang="en-US" b="1" dirty="0">
                  <a:solidFill>
                    <a:schemeClr val="bg1"/>
                  </a:solidFill>
                </a:rPr>
                <a:t>(t </a:t>
              </a:r>
              <a:r>
                <a:rPr lang="en-US" b="1" dirty="0" err="1">
                  <a:solidFill>
                    <a:schemeClr val="bg1"/>
                  </a:solidFill>
                </a:rPr>
                <a:t>instanceof</a:t>
              </a:r>
              <a:r>
                <a:rPr lang="en-US" b="1" dirty="0">
                  <a:solidFill>
                    <a:schemeClr val="bg1"/>
                  </a:solidFill>
                </a:rPr>
                <a:t> String);</a:t>
              </a:r>
            </a:p>
            <a:p>
              <a:endParaRPr lang="en-US" b="1" dirty="0">
                <a:solidFill>
                  <a:schemeClr val="bg1"/>
                </a:solidFill>
              </a:endParaRPr>
            </a:p>
            <a:p>
              <a:r>
                <a:rPr lang="en-US" b="1" dirty="0">
                  <a:solidFill>
                    <a:schemeClr val="bg1"/>
                  </a:solidFill>
                </a:rPr>
                <a:t> CE : </a:t>
              </a:r>
              <a:r>
                <a:rPr lang="en-US" b="1" dirty="0" err="1">
                  <a:solidFill>
                    <a:schemeClr val="bg1"/>
                  </a:solidFill>
                </a:rPr>
                <a:t>inconvertable</a:t>
              </a:r>
              <a:r>
                <a:rPr lang="en-US" b="1" dirty="0">
                  <a:solidFill>
                    <a:schemeClr val="bg1"/>
                  </a:solidFill>
                </a:rPr>
                <a:t> errors</a:t>
              </a:r>
            </a:p>
            <a:p>
              <a:endParaRPr lang="en-US" b="1" dirty="0">
                <a:solidFill>
                  <a:schemeClr val="bg1"/>
                </a:solidFill>
              </a:endParaRPr>
            </a:p>
            <a:p>
              <a:r>
                <a:rPr lang="en-US" b="1" dirty="0">
                  <a:solidFill>
                    <a:schemeClr val="bg1"/>
                  </a:solidFill>
                </a:rPr>
                <a:t>found : </a:t>
              </a:r>
              <a:r>
                <a:rPr lang="en-US" b="1" dirty="0" err="1">
                  <a:solidFill>
                    <a:schemeClr val="bg1"/>
                  </a:solidFill>
                </a:rPr>
                <a:t>java.lang.Thread</a:t>
              </a:r>
              <a:endParaRPr lang="en-US" b="1" dirty="0">
                <a:solidFill>
                  <a:schemeClr val="bg1"/>
                </a:solidFill>
              </a:endParaRPr>
            </a:p>
            <a:p>
              <a:endParaRPr lang="en-US" b="1" dirty="0">
                <a:solidFill>
                  <a:schemeClr val="bg1"/>
                </a:solidFill>
              </a:endParaRPr>
            </a:p>
            <a:p>
              <a:r>
                <a:rPr lang="en-US" b="1" dirty="0">
                  <a:solidFill>
                    <a:schemeClr val="bg1"/>
                  </a:solidFill>
                </a:rPr>
                <a:t>required : </a:t>
              </a:r>
              <a:r>
                <a:rPr lang="en-US" b="1" dirty="0" err="1">
                  <a:solidFill>
                    <a:schemeClr val="bg1"/>
                  </a:solidFill>
                </a:rPr>
                <a:t>java.lang.String</a:t>
              </a:r>
              <a:endParaRPr dirty="0">
                <a:solidFill>
                  <a:schemeClr val="bg1"/>
                </a:solidFill>
                <a:latin typeface="Barlow"/>
                <a:ea typeface="Barlow"/>
                <a:cs typeface="Barlow"/>
                <a:sym typeface="Barlow"/>
              </a:endParaRPr>
            </a:p>
          </p:txBody>
        </p:sp>
      </p:grpSp>
      <p:grpSp>
        <p:nvGrpSpPr>
          <p:cNvPr id="10" name="Google Shape;1030;p23"/>
          <p:cNvGrpSpPr/>
          <p:nvPr/>
        </p:nvGrpSpPr>
        <p:grpSpPr>
          <a:xfrm>
            <a:off x="5522166" y="133351"/>
            <a:ext cx="3545633" cy="4806344"/>
            <a:chOff x="5015938" y="2013875"/>
            <a:chExt cx="3001200" cy="1719457"/>
          </a:xfrm>
        </p:grpSpPr>
        <p:sp>
          <p:nvSpPr>
            <p:cNvPr id="11" name="Google Shape;1031;p23"/>
            <p:cNvSpPr/>
            <p:nvPr/>
          </p:nvSpPr>
          <p:spPr>
            <a:xfrm>
              <a:off x="5015938" y="2013875"/>
              <a:ext cx="3001200" cy="15696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 name="Google Shape;1032;p23"/>
            <p:cNvSpPr txBox="1"/>
            <p:nvPr/>
          </p:nvSpPr>
          <p:spPr>
            <a:xfrm>
              <a:off x="5119007" y="2018436"/>
              <a:ext cx="2828208" cy="697851"/>
            </a:xfrm>
            <a:prstGeom prst="rect">
              <a:avLst/>
            </a:prstGeom>
            <a:noFill/>
            <a:ln>
              <a:noFill/>
            </a:ln>
          </p:spPr>
          <p:txBody>
            <a:bodyPr spcFirstLastPara="1" wrap="square" lIns="91425" tIns="91425" rIns="91425" bIns="91425" anchor="t" anchorCtr="0">
              <a:noAutofit/>
            </a:bodyPr>
            <a:lstStyle/>
            <a:p>
              <a:r>
                <a:rPr lang="en-US" b="1" dirty="0">
                  <a:solidFill>
                    <a:schemeClr val="bg1"/>
                  </a:solidFill>
                </a:rPr>
                <a:t>Whenever we are checking the parent object is child type or not by using</a:t>
              </a:r>
            </a:p>
            <a:p>
              <a:r>
                <a:rPr lang="en-US" b="1" dirty="0" err="1">
                  <a:solidFill>
                    <a:schemeClr val="bg1"/>
                  </a:solidFill>
                </a:rPr>
                <a:t>instanceof</a:t>
              </a:r>
              <a:r>
                <a:rPr lang="en-US" b="1" dirty="0">
                  <a:solidFill>
                    <a:schemeClr val="bg1"/>
                  </a:solidFill>
                </a:rPr>
                <a:t> operator that we get false.</a:t>
              </a:r>
            </a:p>
            <a:p>
              <a:endParaRPr lang="en-US" b="1" dirty="0">
                <a:solidFill>
                  <a:schemeClr val="bg1"/>
                </a:solidFill>
              </a:endParaRPr>
            </a:p>
            <a:p>
              <a:r>
                <a:rPr lang="en-US" b="1" dirty="0">
                  <a:solidFill>
                    <a:schemeClr val="bg1"/>
                  </a:solidFill>
                </a:rPr>
                <a:t> Object o=new Object( );</a:t>
              </a:r>
            </a:p>
            <a:p>
              <a:r>
                <a:rPr lang="en-US" b="1" dirty="0">
                  <a:solidFill>
                    <a:schemeClr val="bg1"/>
                  </a:solidFill>
                </a:rPr>
                <a:t> </a:t>
              </a:r>
              <a:r>
                <a:rPr lang="en-US" b="1" dirty="0" err="1">
                  <a:solidFill>
                    <a:schemeClr val="bg1"/>
                  </a:solidFill>
                </a:rPr>
                <a:t>System.out.println</a:t>
              </a:r>
              <a:r>
                <a:rPr lang="en-US" b="1" dirty="0">
                  <a:solidFill>
                    <a:schemeClr val="bg1"/>
                  </a:solidFill>
                </a:rPr>
                <a:t>(o </a:t>
              </a:r>
              <a:r>
                <a:rPr lang="en-US" b="1" dirty="0" err="1">
                  <a:solidFill>
                    <a:schemeClr val="bg1"/>
                  </a:solidFill>
                </a:rPr>
                <a:t>instanceof</a:t>
              </a:r>
              <a:r>
                <a:rPr lang="en-US" b="1" dirty="0">
                  <a:solidFill>
                    <a:schemeClr val="bg1"/>
                  </a:solidFill>
                </a:rPr>
                <a:t> String );</a:t>
              </a:r>
            </a:p>
            <a:p>
              <a:r>
                <a:rPr lang="en-US" b="1" dirty="0">
                  <a:solidFill>
                    <a:schemeClr val="bg1"/>
                  </a:solidFill>
                </a:rPr>
                <a:t>//false</a:t>
              </a:r>
            </a:p>
            <a:p>
              <a:r>
                <a:rPr lang="en-US" b="1" dirty="0">
                  <a:solidFill>
                    <a:schemeClr val="bg1"/>
                  </a:solidFill>
                </a:rPr>
                <a:t>Object o=new String("</a:t>
              </a:r>
              <a:r>
                <a:rPr lang="en-US" b="1" dirty="0" err="1">
                  <a:solidFill>
                    <a:schemeClr val="bg1"/>
                  </a:solidFill>
                </a:rPr>
                <a:t>ashok</a:t>
              </a:r>
              <a:r>
                <a:rPr lang="en-US" b="1" dirty="0">
                  <a:solidFill>
                    <a:schemeClr val="bg1"/>
                  </a:solidFill>
                </a:rPr>
                <a:t>");</a:t>
              </a:r>
            </a:p>
            <a:p>
              <a:r>
                <a:rPr lang="en-US" b="1" dirty="0" err="1">
                  <a:solidFill>
                    <a:schemeClr val="bg1"/>
                  </a:solidFill>
                </a:rPr>
                <a:t>System.out.println</a:t>
              </a:r>
              <a:r>
                <a:rPr lang="en-US" b="1" dirty="0">
                  <a:solidFill>
                    <a:schemeClr val="bg1"/>
                  </a:solidFill>
                </a:rPr>
                <a:t>(o </a:t>
              </a:r>
              <a:r>
                <a:rPr lang="en-US" b="1" dirty="0" err="1">
                  <a:solidFill>
                    <a:schemeClr val="bg1"/>
                  </a:solidFill>
                </a:rPr>
                <a:t>instanceof</a:t>
              </a:r>
              <a:r>
                <a:rPr lang="en-US" b="1" dirty="0">
                  <a:solidFill>
                    <a:schemeClr val="bg1"/>
                  </a:solidFill>
                </a:rPr>
                <a:t> String); //true</a:t>
              </a:r>
            </a:p>
            <a:p>
              <a:endParaRPr sz="1200" dirty="0">
                <a:solidFill>
                  <a:schemeClr val="bg1"/>
                </a:solidFill>
                <a:latin typeface="Barlow"/>
                <a:ea typeface="Barlow"/>
                <a:cs typeface="Barlow"/>
                <a:sym typeface="Barlow"/>
              </a:endParaRPr>
            </a:p>
          </p:txBody>
        </p:sp>
        <p:sp>
          <p:nvSpPr>
            <p:cNvPr id="13" name="Google Shape;1033;p23"/>
            <p:cNvSpPr txBox="1"/>
            <p:nvPr/>
          </p:nvSpPr>
          <p:spPr>
            <a:xfrm>
              <a:off x="5397671" y="2995247"/>
              <a:ext cx="2594422" cy="738085"/>
            </a:xfrm>
            <a:prstGeom prst="rect">
              <a:avLst/>
            </a:prstGeom>
            <a:noFill/>
            <a:ln>
              <a:noFill/>
            </a:ln>
          </p:spPr>
          <p:txBody>
            <a:bodyPr spcFirstLastPara="1" wrap="square" lIns="91425" tIns="91425" rIns="91425" bIns="91425" anchor="t" anchorCtr="0">
              <a:noAutofit/>
            </a:bodyPr>
            <a:lstStyle/>
            <a:p>
              <a:r>
                <a:rPr lang="en-US" b="1" dirty="0">
                  <a:solidFill>
                    <a:schemeClr val="bg1"/>
                  </a:solidFill>
                </a:rPr>
                <a:t>For any class or interface X null </a:t>
              </a:r>
              <a:r>
                <a:rPr lang="en-US" b="1" dirty="0" err="1">
                  <a:solidFill>
                    <a:schemeClr val="bg1"/>
                  </a:solidFill>
                </a:rPr>
                <a:t>instanceof</a:t>
              </a:r>
              <a:r>
                <a:rPr lang="en-US" b="1" dirty="0">
                  <a:solidFill>
                    <a:schemeClr val="bg1"/>
                  </a:solidFill>
                </a:rPr>
                <a:t> X is always false</a:t>
              </a:r>
            </a:p>
            <a:p>
              <a:endParaRPr lang="en-US" b="1" dirty="0">
                <a:solidFill>
                  <a:schemeClr val="bg1"/>
                </a:solidFill>
              </a:endParaRPr>
            </a:p>
            <a:p>
              <a:r>
                <a:rPr lang="en-US" b="1" dirty="0">
                  <a:solidFill>
                    <a:schemeClr val="bg1"/>
                  </a:solidFill>
                </a:rPr>
                <a:t> </a:t>
              </a:r>
              <a:r>
                <a:rPr lang="en-US" b="1" dirty="0" err="1">
                  <a:solidFill>
                    <a:schemeClr val="bg1"/>
                  </a:solidFill>
                </a:rPr>
                <a:t>System.out.println</a:t>
              </a:r>
              <a:r>
                <a:rPr lang="en-US" b="1" dirty="0">
                  <a:solidFill>
                    <a:schemeClr val="bg1"/>
                  </a:solidFill>
                </a:rPr>
                <a:t>(null </a:t>
              </a:r>
              <a:r>
                <a:rPr lang="en-US" b="1" dirty="0" err="1">
                  <a:solidFill>
                    <a:schemeClr val="bg1"/>
                  </a:solidFill>
                </a:rPr>
                <a:t>instanceof</a:t>
              </a:r>
              <a:r>
                <a:rPr lang="en-US" b="1" dirty="0">
                  <a:solidFill>
                    <a:schemeClr val="bg1"/>
                  </a:solidFill>
                </a:rPr>
                <a:t> X); //false</a:t>
              </a:r>
              <a:endParaRPr lang="en-US" dirty="0">
                <a:solidFill>
                  <a:schemeClr val="bg1"/>
                </a:solidFill>
                <a:latin typeface="Barlow"/>
                <a:ea typeface="Barlow"/>
                <a:cs typeface="Barlow"/>
                <a:sym typeface="Barlow"/>
              </a:endParaRPr>
            </a:p>
          </p:txBody>
        </p:sp>
      </p:gr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1" y="3748573"/>
            <a:ext cx="6019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Bitwise Operators : ( &amp; , | , ^)</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01831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sp>
        <p:nvSpPr>
          <p:cNvPr id="2237" name="Google Shape;2237;p36"/>
          <p:cNvSpPr txBox="1">
            <a:spLocks noGrp="1"/>
          </p:cNvSpPr>
          <p:nvPr>
            <p:ph type="body" idx="1"/>
          </p:nvPr>
        </p:nvSpPr>
        <p:spPr>
          <a:xfrm>
            <a:off x="457200" y="133350"/>
            <a:ext cx="7086600" cy="5105400"/>
          </a:xfrm>
          <a:prstGeom prst="rect">
            <a:avLst/>
          </a:prstGeom>
        </p:spPr>
        <p:txBody>
          <a:bodyPr spcFirstLastPara="1" wrap="square" lIns="0" tIns="0" rIns="0" bIns="0" anchor="t" anchorCtr="0">
            <a:noAutofit/>
          </a:bodyPr>
          <a:lstStyle/>
          <a:p>
            <a:r>
              <a:rPr lang="en-US" sz="1800" b="1" dirty="0"/>
              <a:t>&amp; (AND) : If both arguments are true then only result is true.</a:t>
            </a:r>
          </a:p>
          <a:p>
            <a:r>
              <a:rPr lang="en-US" sz="1800" b="1" dirty="0"/>
              <a:t> | (OR) : if at least one argument is true. Then the result is true.</a:t>
            </a:r>
          </a:p>
          <a:p>
            <a:r>
              <a:rPr lang="en-US" sz="1800" b="1" dirty="0"/>
              <a:t>^ (X-OR) : if both are different arguments. Then the result is true.</a:t>
            </a:r>
          </a:p>
          <a:p>
            <a:r>
              <a:rPr lang="en-US" sz="1800" b="1" dirty="0"/>
              <a:t>Example:</a:t>
            </a:r>
          </a:p>
          <a:p>
            <a:r>
              <a:rPr lang="en-US" sz="1800" b="1" dirty="0" err="1"/>
              <a:t>System.out.println</a:t>
            </a:r>
            <a:r>
              <a:rPr lang="en-US" sz="1800" b="1" dirty="0"/>
              <a:t>(</a:t>
            </a:r>
            <a:r>
              <a:rPr lang="en-US" sz="1800" b="1" dirty="0" err="1"/>
              <a:t>true&amp;false</a:t>
            </a:r>
            <a:r>
              <a:rPr lang="en-US" sz="1800" b="1" dirty="0"/>
              <a:t>);//false</a:t>
            </a:r>
          </a:p>
          <a:p>
            <a:r>
              <a:rPr lang="en-US" sz="1800" b="1" dirty="0" err="1"/>
              <a:t>System.out.println</a:t>
            </a:r>
            <a:r>
              <a:rPr lang="en-US" sz="1800" b="1" dirty="0"/>
              <a:t>(</a:t>
            </a:r>
            <a:r>
              <a:rPr lang="en-US" sz="1800" b="1" dirty="0" err="1"/>
              <a:t>true|false</a:t>
            </a:r>
            <a:r>
              <a:rPr lang="en-US" sz="1800" b="1" dirty="0"/>
              <a:t>);//true</a:t>
            </a:r>
          </a:p>
          <a:p>
            <a:r>
              <a:rPr lang="en-US" sz="1800" b="1" dirty="0" err="1"/>
              <a:t>System.out.println</a:t>
            </a:r>
            <a:r>
              <a:rPr lang="en-US" sz="1800" b="1" dirty="0"/>
              <a:t>(</a:t>
            </a:r>
            <a:r>
              <a:rPr lang="en-US" sz="1800" b="1" dirty="0" err="1"/>
              <a:t>true^false</a:t>
            </a:r>
            <a:r>
              <a:rPr lang="en-US" sz="1800" b="1" dirty="0"/>
              <a:t>);//true</a:t>
            </a:r>
          </a:p>
          <a:p>
            <a:r>
              <a:rPr lang="en-US" sz="1800" b="1" dirty="0"/>
              <a:t>We can apply bitwise operators even for integral types also.</a:t>
            </a:r>
          </a:p>
        </p:txBody>
      </p:sp>
      <p:sp>
        <p:nvSpPr>
          <p:cNvPr id="2239" name="Google Shape;2239;p3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72</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Rectangle 2"/>
          <p:cNvSpPr/>
          <p:nvPr/>
        </p:nvSpPr>
        <p:spPr>
          <a:xfrm>
            <a:off x="609601" y="478870"/>
            <a:ext cx="6248400" cy="3970318"/>
          </a:xfrm>
          <a:prstGeom prst="rect">
            <a:avLst/>
          </a:prstGeom>
        </p:spPr>
        <p:txBody>
          <a:bodyPr wrap="square">
            <a:spAutoFit/>
          </a:bodyPr>
          <a:lstStyle/>
          <a:p>
            <a:r>
              <a:rPr lang="en-US" b="1" dirty="0">
                <a:solidFill>
                  <a:srgbClr val="0070C0"/>
                </a:solidFill>
              </a:rPr>
              <a:t>1. increment &amp; decrement operators</a:t>
            </a:r>
          </a:p>
          <a:p>
            <a:r>
              <a:rPr lang="en-US" b="1" dirty="0">
                <a:solidFill>
                  <a:srgbClr val="0070C0"/>
                </a:solidFill>
              </a:rPr>
              <a:t>2. arithmetic operators</a:t>
            </a:r>
          </a:p>
          <a:p>
            <a:r>
              <a:rPr lang="en-US" b="1" dirty="0">
                <a:solidFill>
                  <a:srgbClr val="0070C0"/>
                </a:solidFill>
              </a:rPr>
              <a:t>3. string concatenation operators</a:t>
            </a:r>
          </a:p>
          <a:p>
            <a:r>
              <a:rPr lang="en-US" b="1" dirty="0">
                <a:solidFill>
                  <a:srgbClr val="0070C0"/>
                </a:solidFill>
              </a:rPr>
              <a:t>4. Relational operators</a:t>
            </a:r>
          </a:p>
          <a:p>
            <a:r>
              <a:rPr lang="en-US" b="1" dirty="0">
                <a:solidFill>
                  <a:srgbClr val="0070C0"/>
                </a:solidFill>
              </a:rPr>
              <a:t>5. Equality operators</a:t>
            </a:r>
          </a:p>
          <a:p>
            <a:r>
              <a:rPr lang="en-US" b="1" dirty="0">
                <a:solidFill>
                  <a:srgbClr val="0070C0"/>
                </a:solidFill>
              </a:rPr>
              <a:t>6. </a:t>
            </a:r>
            <a:r>
              <a:rPr lang="en-US" b="1" dirty="0" err="1">
                <a:solidFill>
                  <a:srgbClr val="0070C0"/>
                </a:solidFill>
              </a:rPr>
              <a:t>instanceof</a:t>
            </a:r>
            <a:r>
              <a:rPr lang="en-US" b="1" dirty="0">
                <a:solidFill>
                  <a:srgbClr val="0070C0"/>
                </a:solidFill>
              </a:rPr>
              <a:t> operators</a:t>
            </a:r>
          </a:p>
          <a:p>
            <a:r>
              <a:rPr lang="en-US" b="1" dirty="0">
                <a:solidFill>
                  <a:srgbClr val="0070C0"/>
                </a:solidFill>
              </a:rPr>
              <a:t>7. Bitwise operators</a:t>
            </a:r>
          </a:p>
          <a:p>
            <a:r>
              <a:rPr lang="en-US" b="1" dirty="0">
                <a:solidFill>
                  <a:srgbClr val="0070C0"/>
                </a:solidFill>
              </a:rPr>
              <a:t>8. Short circuit operators</a:t>
            </a:r>
          </a:p>
          <a:p>
            <a:r>
              <a:rPr lang="en-US" b="1" dirty="0">
                <a:solidFill>
                  <a:srgbClr val="0070C0"/>
                </a:solidFill>
              </a:rPr>
              <a:t>9. type cast operators</a:t>
            </a:r>
          </a:p>
          <a:p>
            <a:r>
              <a:rPr lang="en-US" b="1" dirty="0">
                <a:solidFill>
                  <a:srgbClr val="0070C0"/>
                </a:solidFill>
              </a:rPr>
              <a:t>10. assignment operator</a:t>
            </a:r>
          </a:p>
          <a:p>
            <a:r>
              <a:rPr lang="en-US" b="1" dirty="0">
                <a:solidFill>
                  <a:srgbClr val="0070C0"/>
                </a:solidFill>
              </a:rPr>
              <a:t>11. conditional operator</a:t>
            </a:r>
          </a:p>
          <a:p>
            <a:r>
              <a:rPr lang="en-US" b="1" dirty="0">
                <a:solidFill>
                  <a:srgbClr val="0070C0"/>
                </a:solidFill>
              </a:rPr>
              <a:t>12. new operator</a:t>
            </a:r>
          </a:p>
          <a:p>
            <a:r>
              <a:rPr lang="en-US" b="1" dirty="0">
                <a:solidFill>
                  <a:srgbClr val="0070C0"/>
                </a:solidFill>
              </a:rPr>
              <a:t>13. [ ] operator</a:t>
            </a:r>
          </a:p>
          <a:p>
            <a:r>
              <a:rPr lang="en-US" b="1" dirty="0">
                <a:solidFill>
                  <a:srgbClr val="0070C0"/>
                </a:solidFill>
              </a:rPr>
              <a:t>14. Precedence of java operators</a:t>
            </a:r>
          </a:p>
          <a:p>
            <a:r>
              <a:rPr lang="en-US" b="1" dirty="0">
                <a:solidFill>
                  <a:srgbClr val="0070C0"/>
                </a:solidFill>
              </a:rPr>
              <a:t>15. Evaluation order of java operands</a:t>
            </a:r>
          </a:p>
          <a:p>
            <a:r>
              <a:rPr lang="en-US" b="1" dirty="0">
                <a:solidFill>
                  <a:srgbClr val="0070C0"/>
                </a:solidFill>
              </a:rPr>
              <a:t>16. new </a:t>
            </a:r>
            <a:r>
              <a:rPr lang="en-US" b="1" dirty="0" err="1">
                <a:solidFill>
                  <a:srgbClr val="0070C0"/>
                </a:solidFill>
              </a:rPr>
              <a:t>Vs</a:t>
            </a:r>
            <a:r>
              <a:rPr lang="en-US" b="1" dirty="0">
                <a:solidFill>
                  <a:srgbClr val="0070C0"/>
                </a:solidFill>
              </a:rPr>
              <a:t> </a:t>
            </a:r>
            <a:r>
              <a:rPr lang="en-US" b="1" dirty="0" err="1">
                <a:solidFill>
                  <a:srgbClr val="0070C0"/>
                </a:solidFill>
              </a:rPr>
              <a:t>newInstance</a:t>
            </a:r>
            <a:r>
              <a:rPr lang="en-US" b="1" dirty="0">
                <a:solidFill>
                  <a:srgbClr val="0070C0"/>
                </a:solidFill>
              </a:rPr>
              <a:t>( )</a:t>
            </a:r>
          </a:p>
          <a:p>
            <a:r>
              <a:rPr lang="en-US" b="1" dirty="0">
                <a:solidFill>
                  <a:srgbClr val="0070C0"/>
                </a:solidFill>
              </a:rPr>
              <a:t>17. </a:t>
            </a:r>
            <a:r>
              <a:rPr lang="en-US" b="1" dirty="0" err="1">
                <a:solidFill>
                  <a:srgbClr val="0070C0"/>
                </a:solidFill>
              </a:rPr>
              <a:t>instanceof</a:t>
            </a:r>
            <a:r>
              <a:rPr lang="en-US" b="1" dirty="0">
                <a:solidFill>
                  <a:srgbClr val="0070C0"/>
                </a:solidFill>
              </a:rPr>
              <a:t> </a:t>
            </a:r>
            <a:r>
              <a:rPr lang="en-US" b="1" dirty="0" err="1">
                <a:solidFill>
                  <a:srgbClr val="0070C0"/>
                </a:solidFill>
              </a:rPr>
              <a:t>Vs</a:t>
            </a:r>
            <a:r>
              <a:rPr lang="en-US" b="1" dirty="0">
                <a:solidFill>
                  <a:srgbClr val="0070C0"/>
                </a:solidFill>
              </a:rPr>
              <a:t> </a:t>
            </a:r>
            <a:r>
              <a:rPr lang="en-US" b="1" dirty="0" err="1">
                <a:solidFill>
                  <a:srgbClr val="0070C0"/>
                </a:solidFill>
              </a:rPr>
              <a:t>isInstance</a:t>
            </a:r>
            <a:r>
              <a:rPr lang="en-US" b="1" dirty="0">
                <a:solidFill>
                  <a:srgbClr val="0070C0"/>
                </a:solidFill>
              </a:rPr>
              <a:t>( )</a:t>
            </a:r>
          </a:p>
          <a:p>
            <a:r>
              <a:rPr lang="en-US" b="1" dirty="0">
                <a:solidFill>
                  <a:srgbClr val="0070C0"/>
                </a:solidFill>
              </a:rPr>
              <a:t>18. </a:t>
            </a:r>
            <a:r>
              <a:rPr lang="en-US" b="1" dirty="0" err="1">
                <a:solidFill>
                  <a:srgbClr val="0070C0"/>
                </a:solidFill>
              </a:rPr>
              <a:t>ClassNotFoundException</a:t>
            </a:r>
            <a:r>
              <a:rPr lang="en-US" b="1" dirty="0">
                <a:solidFill>
                  <a:srgbClr val="0070C0"/>
                </a:solidFill>
              </a:rPr>
              <a:t> </a:t>
            </a:r>
            <a:r>
              <a:rPr lang="en-US" b="1" dirty="0" err="1">
                <a:solidFill>
                  <a:srgbClr val="0070C0"/>
                </a:solidFill>
              </a:rPr>
              <a:t>Vs</a:t>
            </a:r>
            <a:r>
              <a:rPr lang="en-US" b="1" dirty="0">
                <a:solidFill>
                  <a:srgbClr val="0070C0"/>
                </a:solidFill>
              </a:rPr>
              <a:t> </a:t>
            </a:r>
            <a:r>
              <a:rPr lang="en-US" b="1" dirty="0" err="1">
                <a:solidFill>
                  <a:srgbClr val="0070C0"/>
                </a:solidFill>
              </a:rPr>
              <a:t>NoClassDefFoundErrora</a:t>
            </a:r>
            <a:endParaRPr lang="en-US" b="1" dirty="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Bitwise complement (~) (tilde symbol) operator</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63012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43"/>
        <p:cNvGrpSpPr/>
        <p:nvPr/>
      </p:nvGrpSpPr>
      <p:grpSpPr>
        <a:xfrm>
          <a:off x="0" y="0"/>
          <a:ext cx="0" cy="0"/>
          <a:chOff x="0" y="0"/>
          <a:chExt cx="0" cy="0"/>
        </a:xfrm>
      </p:grpSpPr>
      <p:sp>
        <p:nvSpPr>
          <p:cNvPr id="2245" name="Google Shape;2245;p37"/>
          <p:cNvSpPr txBox="1">
            <a:spLocks noGrp="1"/>
          </p:cNvSpPr>
          <p:nvPr>
            <p:ph type="subTitle" idx="1"/>
          </p:nvPr>
        </p:nvSpPr>
        <p:spPr>
          <a:xfrm>
            <a:off x="381000" y="438150"/>
            <a:ext cx="4474800" cy="655625"/>
          </a:xfrm>
          <a:prstGeom prst="rect">
            <a:avLst/>
          </a:prstGeom>
        </p:spPr>
        <p:txBody>
          <a:bodyPr spcFirstLastPara="1" wrap="square" lIns="0" tIns="0" rIns="0" bIns="0" anchor="t" anchorCtr="0">
            <a:noAutofit/>
          </a:bodyPr>
          <a:lstStyle/>
          <a:p>
            <a:pPr marL="0" lvl="0" indent="0"/>
            <a:r>
              <a:rPr lang="en-US" sz="1400" b="1" dirty="0"/>
              <a:t>We can apply this operator only for </a:t>
            </a:r>
            <a:r>
              <a:rPr lang="en-US" sz="1400" b="1" i="1" dirty="0"/>
              <a:t>integral types </a:t>
            </a:r>
            <a:r>
              <a:rPr lang="en-US" sz="1400" b="1" dirty="0"/>
              <a:t>but not for </a:t>
            </a:r>
            <a:r>
              <a:rPr lang="en-US" sz="1400" b="1" dirty="0" err="1"/>
              <a:t>boolean</a:t>
            </a:r>
            <a:r>
              <a:rPr lang="en-US" sz="1400" b="1" dirty="0"/>
              <a:t> types</a:t>
            </a:r>
            <a:endParaRPr sz="1400" dirty="0"/>
          </a:p>
        </p:txBody>
      </p:sp>
      <p:sp>
        <p:nvSpPr>
          <p:cNvPr id="2246" name="Google Shape;2246;p37"/>
          <p:cNvSpPr txBox="1"/>
          <p:nvPr/>
        </p:nvSpPr>
        <p:spPr>
          <a:xfrm>
            <a:off x="-76200" y="2962274"/>
            <a:ext cx="381000" cy="1619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lt1"/>
                </a:solidFill>
                <a:latin typeface="Barlow"/>
                <a:ea typeface="Barlow"/>
                <a:cs typeface="Barlow"/>
                <a:sym typeface="Barlow"/>
              </a:rPr>
              <a:t>73</a:t>
            </a:r>
            <a:endParaRPr sz="1100" b="1" dirty="0">
              <a:solidFill>
                <a:schemeClr val="lt1"/>
              </a:solidFill>
              <a:latin typeface="Barlow"/>
              <a:ea typeface="Barlow"/>
              <a:cs typeface="Barlow"/>
              <a:sym typeface="Barlow"/>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71550"/>
            <a:ext cx="7915275" cy="83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0" y="1879253"/>
            <a:ext cx="7315200" cy="954107"/>
          </a:xfrm>
          <a:prstGeom prst="rect">
            <a:avLst/>
          </a:prstGeom>
        </p:spPr>
        <p:txBody>
          <a:bodyPr wrap="square">
            <a:spAutoFit/>
          </a:bodyPr>
          <a:lstStyle/>
          <a:p>
            <a:r>
              <a:rPr lang="en-US" b="1" dirty="0"/>
              <a:t>Note : The most significant bit access as sign bit 0 means +</a:t>
            </a:r>
            <a:r>
              <a:rPr lang="en-US" b="1" dirty="0" err="1"/>
              <a:t>ve</a:t>
            </a:r>
            <a:r>
              <a:rPr lang="en-US" b="1" dirty="0"/>
              <a:t> number , 1 means -</a:t>
            </a:r>
          </a:p>
          <a:p>
            <a:r>
              <a:rPr lang="en-US" b="1" dirty="0" err="1"/>
              <a:t>ve</a:t>
            </a:r>
            <a:r>
              <a:rPr lang="en-US" b="1" dirty="0"/>
              <a:t> number.</a:t>
            </a:r>
          </a:p>
          <a:p>
            <a:r>
              <a:rPr lang="en-US" b="1" dirty="0"/>
              <a:t>+</a:t>
            </a:r>
            <a:r>
              <a:rPr lang="en-US" b="1" dirty="0" err="1"/>
              <a:t>ve</a:t>
            </a:r>
            <a:r>
              <a:rPr lang="en-US" b="1" dirty="0"/>
              <a:t> number will be represented directly in memory where as -</a:t>
            </a:r>
            <a:r>
              <a:rPr lang="en-US" b="1" dirty="0" err="1"/>
              <a:t>ve</a:t>
            </a:r>
            <a:r>
              <a:rPr lang="en-US" b="1" dirty="0"/>
              <a:t> number will be</a:t>
            </a:r>
          </a:p>
          <a:p>
            <a:r>
              <a:rPr lang="en-US" b="1" dirty="0"/>
              <a:t>represented in 2's </a:t>
            </a:r>
            <a:r>
              <a:rPr lang="en-US" b="1" dirty="0" err="1"/>
              <a:t>comlement</a:t>
            </a:r>
            <a:r>
              <a:rPr lang="en-US" b="1" dirty="0"/>
              <a:t> form.</a:t>
            </a:r>
            <a:endParaRPr lang="en-US" dirty="0"/>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866344"/>
            <a:ext cx="2819400" cy="2184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Boolean complement (!) operator</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853770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sp>
        <p:nvSpPr>
          <p:cNvPr id="2237" name="Google Shape;2237;p36"/>
          <p:cNvSpPr txBox="1">
            <a:spLocks noGrp="1"/>
          </p:cNvSpPr>
          <p:nvPr>
            <p:ph type="body" idx="1"/>
          </p:nvPr>
        </p:nvSpPr>
        <p:spPr>
          <a:xfrm>
            <a:off x="457200" y="133350"/>
            <a:ext cx="7086600" cy="5105400"/>
          </a:xfrm>
          <a:prstGeom prst="rect">
            <a:avLst/>
          </a:prstGeom>
        </p:spPr>
        <p:txBody>
          <a:bodyPr spcFirstLastPara="1" wrap="square" lIns="0" tIns="0" rIns="0" bIns="0" anchor="t" anchorCtr="0">
            <a:noAutofit/>
          </a:bodyPr>
          <a:lstStyle/>
          <a:p>
            <a:r>
              <a:rPr lang="en-US" sz="1800" b="1" dirty="0"/>
              <a:t>This operator is applicable only for </a:t>
            </a:r>
            <a:r>
              <a:rPr lang="en-US" sz="1800" b="1" i="1" dirty="0" err="1"/>
              <a:t>boolean</a:t>
            </a:r>
            <a:r>
              <a:rPr lang="en-US" sz="1800" b="1" i="1" dirty="0"/>
              <a:t> types </a:t>
            </a:r>
            <a:r>
              <a:rPr lang="en-US" sz="1800" b="1" dirty="0"/>
              <a:t>but not for integral types</a:t>
            </a:r>
          </a:p>
        </p:txBody>
      </p:sp>
      <p:sp>
        <p:nvSpPr>
          <p:cNvPr id="2239" name="Google Shape;2239;p3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74</a:t>
            </a:r>
            <a:endParaRPr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19150"/>
            <a:ext cx="815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95400" y="2647950"/>
            <a:ext cx="4572000" cy="1815882"/>
          </a:xfrm>
          <a:prstGeom prst="rect">
            <a:avLst/>
          </a:prstGeom>
          <a:solidFill>
            <a:schemeClr val="accent2"/>
          </a:solidFill>
        </p:spPr>
        <p:txBody>
          <a:bodyPr>
            <a:spAutoFit/>
          </a:bodyPr>
          <a:lstStyle/>
          <a:p>
            <a:r>
              <a:rPr lang="en-US" b="1" dirty="0">
                <a:solidFill>
                  <a:schemeClr val="bg1"/>
                </a:solidFill>
              </a:rPr>
              <a:t>Summary:</a:t>
            </a:r>
          </a:p>
          <a:p>
            <a:r>
              <a:rPr lang="en-US" b="1" dirty="0">
                <a:solidFill>
                  <a:schemeClr val="bg1"/>
                </a:solidFill>
              </a:rPr>
              <a:t>&amp;</a:t>
            </a:r>
          </a:p>
          <a:p>
            <a:r>
              <a:rPr lang="en-US" b="1" dirty="0">
                <a:solidFill>
                  <a:schemeClr val="bg1"/>
                </a:solidFill>
              </a:rPr>
              <a:t>| Applicable for both </a:t>
            </a:r>
            <a:r>
              <a:rPr lang="en-US" b="1" dirty="0" err="1">
                <a:solidFill>
                  <a:schemeClr val="bg1"/>
                </a:solidFill>
              </a:rPr>
              <a:t>boolean</a:t>
            </a:r>
            <a:r>
              <a:rPr lang="en-US" b="1" dirty="0">
                <a:solidFill>
                  <a:schemeClr val="bg1"/>
                </a:solidFill>
              </a:rPr>
              <a:t> and integral types.</a:t>
            </a:r>
          </a:p>
          <a:p>
            <a:r>
              <a:rPr lang="en-US" b="1" dirty="0">
                <a:solidFill>
                  <a:schemeClr val="bg1"/>
                </a:solidFill>
              </a:rPr>
              <a:t>^</a:t>
            </a:r>
          </a:p>
          <a:p>
            <a:r>
              <a:rPr lang="en-US" b="1" dirty="0">
                <a:solidFill>
                  <a:schemeClr val="bg1"/>
                </a:solidFill>
              </a:rPr>
              <a:t>~ --------Applicable for integral types only but not for </a:t>
            </a:r>
            <a:r>
              <a:rPr lang="en-US" b="1" dirty="0" err="1">
                <a:solidFill>
                  <a:schemeClr val="bg1"/>
                </a:solidFill>
              </a:rPr>
              <a:t>boolean</a:t>
            </a:r>
            <a:r>
              <a:rPr lang="en-US" b="1" dirty="0">
                <a:solidFill>
                  <a:schemeClr val="bg1"/>
                </a:solidFill>
              </a:rPr>
              <a:t> types.</a:t>
            </a:r>
          </a:p>
          <a:p>
            <a:r>
              <a:rPr lang="en-US" b="1" dirty="0">
                <a:solidFill>
                  <a:schemeClr val="bg1"/>
                </a:solidFill>
              </a:rPr>
              <a:t>! --------Applicable for </a:t>
            </a:r>
            <a:r>
              <a:rPr lang="en-US" b="1" dirty="0" err="1">
                <a:solidFill>
                  <a:schemeClr val="bg1"/>
                </a:solidFill>
              </a:rPr>
              <a:t>boolean</a:t>
            </a:r>
            <a:r>
              <a:rPr lang="en-US" b="1" dirty="0">
                <a:solidFill>
                  <a:schemeClr val="bg1"/>
                </a:solidFill>
              </a:rPr>
              <a:t> types only but not for integral types.</a:t>
            </a:r>
            <a:endParaRPr lang="en-US" dirty="0">
              <a:solidFill>
                <a:schemeClr val="bg1"/>
              </a:solidFill>
            </a:endParaRPr>
          </a:p>
        </p:txBody>
      </p:sp>
    </p:spTree>
    <p:extLst>
      <p:ext uri="{BB962C8B-B14F-4D97-AF65-F5344CB8AC3E}">
        <p14:creationId xmlns:p14="http://schemas.microsoft.com/office/powerpoint/2010/main" val="3139298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Short circuit (&amp;&amp;, ||) operators</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524735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9" name="Google Shape;1979;p31"/>
          <p:cNvSpPr txBox="1">
            <a:spLocks noGrp="1"/>
          </p:cNvSpPr>
          <p:nvPr>
            <p:ph type="body" idx="4294967295"/>
          </p:nvPr>
        </p:nvSpPr>
        <p:spPr>
          <a:xfrm>
            <a:off x="152400" y="57151"/>
            <a:ext cx="6917094" cy="4343399"/>
          </a:xfrm>
          <a:prstGeom prst="rect">
            <a:avLst/>
          </a:prstGeom>
        </p:spPr>
        <p:txBody>
          <a:bodyPr spcFirstLastPara="1" wrap="square" lIns="0" tIns="0" rIns="0" bIns="0" anchor="ctr" anchorCtr="0">
            <a:noAutofit/>
          </a:bodyPr>
          <a:lstStyle/>
          <a:p>
            <a:endParaRPr lang="en-US" sz="1400" b="1" dirty="0">
              <a:solidFill>
                <a:schemeClr val="bg1"/>
              </a:solidFill>
            </a:endParaRPr>
          </a:p>
          <a:p>
            <a:endParaRPr lang="en-US" sz="1400" b="1" dirty="0">
              <a:solidFill>
                <a:schemeClr val="bg1"/>
              </a:solidFill>
            </a:endParaRPr>
          </a:p>
          <a:p>
            <a:r>
              <a:rPr lang="en-US" sz="1400" b="1" dirty="0">
                <a:solidFill>
                  <a:schemeClr val="bg1"/>
                </a:solidFill>
              </a:rPr>
              <a:t>These operators are exactly same as normal bitwise operators &amp;(AND), |(OR) except</a:t>
            </a:r>
          </a:p>
          <a:p>
            <a:r>
              <a:rPr lang="en-US" sz="1400" b="1" dirty="0">
                <a:solidFill>
                  <a:schemeClr val="bg1"/>
                </a:solidFill>
              </a:rPr>
              <a:t>the following differences.</a:t>
            </a:r>
          </a:p>
          <a:p>
            <a:r>
              <a:rPr lang="en-US" sz="1400" b="1" dirty="0">
                <a:solidFill>
                  <a:schemeClr val="bg1"/>
                </a:solidFill>
              </a:rPr>
              <a:t>&amp; , | &amp;&amp; , ||</a:t>
            </a:r>
          </a:p>
          <a:p>
            <a:r>
              <a:rPr lang="en-US" sz="1400" b="1" dirty="0">
                <a:solidFill>
                  <a:schemeClr val="bg1"/>
                </a:solidFill>
              </a:rPr>
              <a:t>Both arguments should be evaluated</a:t>
            </a:r>
          </a:p>
          <a:p>
            <a:r>
              <a:rPr lang="en-US" sz="1400" b="1" dirty="0">
                <a:solidFill>
                  <a:schemeClr val="bg1"/>
                </a:solidFill>
              </a:rPr>
              <a:t>always. Second argument evaluation is optional.</a:t>
            </a:r>
          </a:p>
          <a:p>
            <a:r>
              <a:rPr lang="en-US" sz="1400" b="1" dirty="0">
                <a:solidFill>
                  <a:schemeClr val="bg1"/>
                </a:solidFill>
              </a:rPr>
              <a:t>Relatively performance is low. Relatively performance is high.</a:t>
            </a:r>
          </a:p>
          <a:p>
            <a:r>
              <a:rPr lang="en-US" sz="1400" b="1" dirty="0">
                <a:solidFill>
                  <a:schemeClr val="bg1"/>
                </a:solidFill>
              </a:rPr>
              <a:t>Applicable for both integral and</a:t>
            </a:r>
          </a:p>
          <a:p>
            <a:r>
              <a:rPr lang="en-US" sz="1400" b="1" dirty="0" err="1">
                <a:solidFill>
                  <a:schemeClr val="bg1"/>
                </a:solidFill>
              </a:rPr>
              <a:t>boolean</a:t>
            </a:r>
            <a:r>
              <a:rPr lang="en-US" sz="1400" b="1" dirty="0">
                <a:solidFill>
                  <a:schemeClr val="bg1"/>
                </a:solidFill>
              </a:rPr>
              <a:t> types.</a:t>
            </a:r>
          </a:p>
          <a:p>
            <a:r>
              <a:rPr lang="en-US" sz="1400" b="1" dirty="0">
                <a:solidFill>
                  <a:schemeClr val="bg1"/>
                </a:solidFill>
              </a:rPr>
              <a:t>Applicable only for </a:t>
            </a:r>
            <a:r>
              <a:rPr lang="en-US" sz="1400" b="1" dirty="0" err="1">
                <a:solidFill>
                  <a:schemeClr val="bg1"/>
                </a:solidFill>
              </a:rPr>
              <a:t>boolean</a:t>
            </a:r>
            <a:r>
              <a:rPr lang="en-US" sz="1400" b="1" dirty="0">
                <a:solidFill>
                  <a:schemeClr val="bg1"/>
                </a:solidFill>
              </a:rPr>
              <a:t> types but not for</a:t>
            </a:r>
          </a:p>
          <a:p>
            <a:r>
              <a:rPr lang="en-US" sz="1400" b="1" dirty="0">
                <a:solidFill>
                  <a:schemeClr val="bg1"/>
                </a:solidFill>
              </a:rPr>
              <a:t>integral types.</a:t>
            </a:r>
          </a:p>
          <a:p>
            <a:r>
              <a:rPr lang="en-US" sz="1400" b="1" dirty="0">
                <a:solidFill>
                  <a:schemeClr val="bg1"/>
                </a:solidFill>
              </a:rPr>
              <a:t>x&amp;&amp;y : y will be evaluated if and only if x is true.(If x is false then y won't be evaluated</a:t>
            </a:r>
          </a:p>
          <a:p>
            <a:r>
              <a:rPr lang="en-US" sz="1400" b="1" dirty="0">
                <a:solidFill>
                  <a:schemeClr val="bg1"/>
                </a:solidFill>
              </a:rPr>
              <a:t>i.e., If x is </a:t>
            </a:r>
            <a:r>
              <a:rPr lang="en-US" sz="1400" b="1" dirty="0" err="1">
                <a:solidFill>
                  <a:schemeClr val="bg1"/>
                </a:solidFill>
              </a:rPr>
              <a:t>ture</a:t>
            </a:r>
            <a:r>
              <a:rPr lang="en-US" sz="1400" b="1" dirty="0">
                <a:solidFill>
                  <a:schemeClr val="bg1"/>
                </a:solidFill>
              </a:rPr>
              <a:t> then only y will be evaluated)</a:t>
            </a:r>
          </a:p>
          <a:p>
            <a:r>
              <a:rPr lang="en-US" sz="1400" b="1" dirty="0">
                <a:solidFill>
                  <a:schemeClr val="bg1"/>
                </a:solidFill>
              </a:rPr>
              <a:t>x||y : y will be evaluated if and only if x is false.(If x is true then y won't be evaluated i.e.,</a:t>
            </a:r>
          </a:p>
          <a:p>
            <a:r>
              <a:rPr lang="en-US" sz="1400" b="1" dirty="0">
                <a:solidFill>
                  <a:schemeClr val="bg1"/>
                </a:solidFill>
              </a:rPr>
              <a:t>If x is false then only y will be evaluated)</a:t>
            </a:r>
          </a:p>
        </p:txBody>
      </p:sp>
      <p:sp>
        <p:nvSpPr>
          <p:cNvPr id="1980" name="Google Shape;1980;p3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solidFill>
                  <a:schemeClr val="accent2"/>
                </a:solidFill>
              </a:rPr>
              <a:t>74</a:t>
            </a:r>
            <a:endParaRPr dirty="0">
              <a:solidFill>
                <a:schemeClr val="accent2"/>
              </a:solidFill>
            </a:endParaRPr>
          </a:p>
        </p:txBody>
      </p:sp>
      <p:grpSp>
        <p:nvGrpSpPr>
          <p:cNvPr id="1981" name="Google Shape;1981;p31"/>
          <p:cNvGrpSpPr/>
          <p:nvPr/>
        </p:nvGrpSpPr>
        <p:grpSpPr>
          <a:xfrm>
            <a:off x="7315200" y="465768"/>
            <a:ext cx="1541013" cy="2486982"/>
            <a:chOff x="2547150" y="238125"/>
            <a:chExt cx="2525675" cy="5238750"/>
          </a:xfrm>
        </p:grpSpPr>
        <p:sp>
          <p:nvSpPr>
            <p:cNvPr id="1982" name="Google Shape;1982;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6" name="Google Shape;1986;p31"/>
          <p:cNvGrpSpPr/>
          <p:nvPr/>
        </p:nvGrpSpPr>
        <p:grpSpPr>
          <a:xfrm>
            <a:off x="8539977" y="1493422"/>
            <a:ext cx="715329" cy="1787928"/>
            <a:chOff x="2217389" y="2145281"/>
            <a:chExt cx="771754" cy="2035265"/>
          </a:xfrm>
        </p:grpSpPr>
        <p:sp>
          <p:nvSpPr>
            <p:cNvPr id="1987" name="Google Shape;1987;p31"/>
            <p:cNvSpPr/>
            <p:nvPr/>
          </p:nvSpPr>
          <p:spPr>
            <a:xfrm>
              <a:off x="2315715" y="3791112"/>
              <a:ext cx="673428" cy="389434"/>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31"/>
            <p:cNvSpPr/>
            <p:nvPr/>
          </p:nvSpPr>
          <p:spPr>
            <a:xfrm>
              <a:off x="2657140" y="3935803"/>
              <a:ext cx="195329" cy="151148"/>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31"/>
            <p:cNvSpPr/>
            <p:nvPr/>
          </p:nvSpPr>
          <p:spPr>
            <a:xfrm>
              <a:off x="2658204" y="3985466"/>
              <a:ext cx="194361" cy="1015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31"/>
            <p:cNvSpPr/>
            <p:nvPr/>
          </p:nvSpPr>
          <p:spPr>
            <a:xfrm>
              <a:off x="2457350" y="3860101"/>
              <a:ext cx="195204" cy="145599"/>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31"/>
            <p:cNvSpPr/>
            <p:nvPr/>
          </p:nvSpPr>
          <p:spPr>
            <a:xfrm>
              <a:off x="2457756" y="3906656"/>
              <a:ext cx="194361" cy="1015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31"/>
            <p:cNvSpPr/>
            <p:nvPr/>
          </p:nvSpPr>
          <p:spPr>
            <a:xfrm>
              <a:off x="2506461" y="2987362"/>
              <a:ext cx="335774" cy="964424"/>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31"/>
            <p:cNvSpPr/>
            <p:nvPr/>
          </p:nvSpPr>
          <p:spPr>
            <a:xfrm>
              <a:off x="2582229" y="2387101"/>
              <a:ext cx="214978" cy="209526"/>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31"/>
            <p:cNvSpPr/>
            <p:nvPr/>
          </p:nvSpPr>
          <p:spPr>
            <a:xfrm>
              <a:off x="2243240" y="2453762"/>
              <a:ext cx="324369" cy="463332"/>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31"/>
            <p:cNvSpPr/>
            <p:nvPr/>
          </p:nvSpPr>
          <p:spPr>
            <a:xfrm>
              <a:off x="2217389" y="2839467"/>
              <a:ext cx="154799" cy="101310"/>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31"/>
            <p:cNvSpPr/>
            <p:nvPr/>
          </p:nvSpPr>
          <p:spPr>
            <a:xfrm>
              <a:off x="2221873" y="2861121"/>
              <a:ext cx="101078" cy="8425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31"/>
            <p:cNvSpPr/>
            <p:nvPr/>
          </p:nvSpPr>
          <p:spPr>
            <a:xfrm>
              <a:off x="2506235" y="2416390"/>
              <a:ext cx="349666" cy="70398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31"/>
            <p:cNvSpPr/>
            <p:nvPr/>
          </p:nvSpPr>
          <p:spPr>
            <a:xfrm>
              <a:off x="2790960" y="2560359"/>
              <a:ext cx="135498" cy="621896"/>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9" name="Google Shape;1999;p31"/>
            <p:cNvSpPr/>
            <p:nvPr/>
          </p:nvSpPr>
          <p:spPr>
            <a:xfrm>
              <a:off x="2533211" y="2198652"/>
              <a:ext cx="231959" cy="2829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31"/>
            <p:cNvSpPr/>
            <p:nvPr/>
          </p:nvSpPr>
          <p:spPr>
            <a:xfrm>
              <a:off x="2582180" y="2145281"/>
              <a:ext cx="245225" cy="242272"/>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31"/>
            <p:cNvSpPr/>
            <p:nvPr/>
          </p:nvSpPr>
          <p:spPr>
            <a:xfrm>
              <a:off x="2773661" y="2522433"/>
              <a:ext cx="151929" cy="206815"/>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31"/>
            <p:cNvSpPr/>
            <p:nvPr/>
          </p:nvSpPr>
          <p:spPr>
            <a:xfrm>
              <a:off x="2459309" y="2417031"/>
              <a:ext cx="123448" cy="199057"/>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33" name="Straight Arrow Connector 32"/>
          <p:cNvCxnSpPr/>
          <p:nvPr/>
        </p:nvCxnSpPr>
        <p:spPr>
          <a:xfrm>
            <a:off x="5250273" y="3943350"/>
            <a:ext cx="1295400" cy="22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50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79">
                                            <p:txEl>
                                              <p:pRg st="2" end="2"/>
                                            </p:txEl>
                                          </p:spTgt>
                                        </p:tgtEl>
                                        <p:attrNameLst>
                                          <p:attrName>style.visibility</p:attrName>
                                        </p:attrNameLst>
                                      </p:cBhvr>
                                      <p:to>
                                        <p:strVal val="visible"/>
                                      </p:to>
                                    </p:set>
                                    <p:animEffect transition="in" filter="fade">
                                      <p:cBhvr>
                                        <p:cTn id="7" dur="1000"/>
                                        <p:tgtEl>
                                          <p:spTgt spid="1979">
                                            <p:txEl>
                                              <p:pRg st="2" end="2"/>
                                            </p:txEl>
                                          </p:spTgt>
                                        </p:tgtEl>
                                      </p:cBhvr>
                                    </p:animEffect>
                                    <p:anim calcmode="lin" valueType="num">
                                      <p:cBhvr>
                                        <p:cTn id="8" dur="1000" fill="hold"/>
                                        <p:tgtEl>
                                          <p:spTgt spid="197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79">
                                            <p:txEl>
                                              <p:pRg st="3" end="3"/>
                                            </p:txEl>
                                          </p:spTgt>
                                        </p:tgtEl>
                                        <p:attrNameLst>
                                          <p:attrName>style.visibility</p:attrName>
                                        </p:attrNameLst>
                                      </p:cBhvr>
                                      <p:to>
                                        <p:strVal val="visible"/>
                                      </p:to>
                                    </p:set>
                                    <p:animEffect transition="in" filter="fade">
                                      <p:cBhvr>
                                        <p:cTn id="14" dur="1000"/>
                                        <p:tgtEl>
                                          <p:spTgt spid="1979">
                                            <p:txEl>
                                              <p:pRg st="3" end="3"/>
                                            </p:txEl>
                                          </p:spTgt>
                                        </p:tgtEl>
                                      </p:cBhvr>
                                    </p:animEffect>
                                    <p:anim calcmode="lin" valueType="num">
                                      <p:cBhvr>
                                        <p:cTn id="15" dur="1000" fill="hold"/>
                                        <p:tgtEl>
                                          <p:spTgt spid="1979">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97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79">
                                            <p:txEl>
                                              <p:pRg st="4" end="4"/>
                                            </p:txEl>
                                          </p:spTgt>
                                        </p:tgtEl>
                                        <p:attrNameLst>
                                          <p:attrName>style.visibility</p:attrName>
                                        </p:attrNameLst>
                                      </p:cBhvr>
                                      <p:to>
                                        <p:strVal val="visible"/>
                                      </p:to>
                                    </p:set>
                                    <p:animEffect transition="in" filter="fade">
                                      <p:cBhvr>
                                        <p:cTn id="21" dur="1000"/>
                                        <p:tgtEl>
                                          <p:spTgt spid="1979">
                                            <p:txEl>
                                              <p:pRg st="4" end="4"/>
                                            </p:txEl>
                                          </p:spTgt>
                                        </p:tgtEl>
                                      </p:cBhvr>
                                    </p:animEffect>
                                    <p:anim calcmode="lin" valueType="num">
                                      <p:cBhvr>
                                        <p:cTn id="22" dur="1000" fill="hold"/>
                                        <p:tgtEl>
                                          <p:spTgt spid="19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9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79">
                                            <p:txEl>
                                              <p:pRg st="5" end="5"/>
                                            </p:txEl>
                                          </p:spTgt>
                                        </p:tgtEl>
                                        <p:attrNameLst>
                                          <p:attrName>style.visibility</p:attrName>
                                        </p:attrNameLst>
                                      </p:cBhvr>
                                      <p:to>
                                        <p:strVal val="visible"/>
                                      </p:to>
                                    </p:set>
                                    <p:animEffect transition="in" filter="fade">
                                      <p:cBhvr>
                                        <p:cTn id="28" dur="1000"/>
                                        <p:tgtEl>
                                          <p:spTgt spid="1979">
                                            <p:txEl>
                                              <p:pRg st="5" end="5"/>
                                            </p:txEl>
                                          </p:spTgt>
                                        </p:tgtEl>
                                      </p:cBhvr>
                                    </p:animEffect>
                                    <p:anim calcmode="lin" valueType="num">
                                      <p:cBhvr>
                                        <p:cTn id="29" dur="1000" fill="hold"/>
                                        <p:tgtEl>
                                          <p:spTgt spid="1979">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9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979">
                                            <p:txEl>
                                              <p:pRg st="6" end="6"/>
                                            </p:txEl>
                                          </p:spTgt>
                                        </p:tgtEl>
                                        <p:attrNameLst>
                                          <p:attrName>style.visibility</p:attrName>
                                        </p:attrNameLst>
                                      </p:cBhvr>
                                      <p:to>
                                        <p:strVal val="visible"/>
                                      </p:to>
                                    </p:set>
                                    <p:animEffect transition="in" filter="fade">
                                      <p:cBhvr>
                                        <p:cTn id="35" dur="1000"/>
                                        <p:tgtEl>
                                          <p:spTgt spid="1979">
                                            <p:txEl>
                                              <p:pRg st="6" end="6"/>
                                            </p:txEl>
                                          </p:spTgt>
                                        </p:tgtEl>
                                      </p:cBhvr>
                                    </p:animEffect>
                                    <p:anim calcmode="lin" valueType="num">
                                      <p:cBhvr>
                                        <p:cTn id="36" dur="1000" fill="hold"/>
                                        <p:tgtEl>
                                          <p:spTgt spid="1979">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97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79">
                                            <p:txEl>
                                              <p:pRg st="7" end="7"/>
                                            </p:txEl>
                                          </p:spTgt>
                                        </p:tgtEl>
                                        <p:attrNameLst>
                                          <p:attrName>style.visibility</p:attrName>
                                        </p:attrNameLst>
                                      </p:cBhvr>
                                      <p:to>
                                        <p:strVal val="visible"/>
                                      </p:to>
                                    </p:set>
                                    <p:animEffect transition="in" filter="fade">
                                      <p:cBhvr>
                                        <p:cTn id="42" dur="1000"/>
                                        <p:tgtEl>
                                          <p:spTgt spid="1979">
                                            <p:txEl>
                                              <p:pRg st="7" end="7"/>
                                            </p:txEl>
                                          </p:spTgt>
                                        </p:tgtEl>
                                      </p:cBhvr>
                                    </p:animEffect>
                                    <p:anim calcmode="lin" valueType="num">
                                      <p:cBhvr>
                                        <p:cTn id="43" dur="1000" fill="hold"/>
                                        <p:tgtEl>
                                          <p:spTgt spid="1979">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97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979">
                                            <p:txEl>
                                              <p:pRg st="8" end="8"/>
                                            </p:txEl>
                                          </p:spTgt>
                                        </p:tgtEl>
                                        <p:attrNameLst>
                                          <p:attrName>style.visibility</p:attrName>
                                        </p:attrNameLst>
                                      </p:cBhvr>
                                      <p:to>
                                        <p:strVal val="visible"/>
                                      </p:to>
                                    </p:set>
                                    <p:animEffect transition="in" filter="fade">
                                      <p:cBhvr>
                                        <p:cTn id="49" dur="1000"/>
                                        <p:tgtEl>
                                          <p:spTgt spid="1979">
                                            <p:txEl>
                                              <p:pRg st="8" end="8"/>
                                            </p:txEl>
                                          </p:spTgt>
                                        </p:tgtEl>
                                      </p:cBhvr>
                                    </p:animEffect>
                                    <p:anim calcmode="lin" valueType="num">
                                      <p:cBhvr>
                                        <p:cTn id="50" dur="1000" fill="hold"/>
                                        <p:tgtEl>
                                          <p:spTgt spid="197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97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979">
                                            <p:txEl>
                                              <p:pRg st="9" end="9"/>
                                            </p:txEl>
                                          </p:spTgt>
                                        </p:tgtEl>
                                        <p:attrNameLst>
                                          <p:attrName>style.visibility</p:attrName>
                                        </p:attrNameLst>
                                      </p:cBhvr>
                                      <p:to>
                                        <p:strVal val="visible"/>
                                      </p:to>
                                    </p:set>
                                    <p:animEffect transition="in" filter="fade">
                                      <p:cBhvr>
                                        <p:cTn id="56" dur="1000"/>
                                        <p:tgtEl>
                                          <p:spTgt spid="1979">
                                            <p:txEl>
                                              <p:pRg st="9" end="9"/>
                                            </p:txEl>
                                          </p:spTgt>
                                        </p:tgtEl>
                                      </p:cBhvr>
                                    </p:animEffect>
                                    <p:anim calcmode="lin" valueType="num">
                                      <p:cBhvr>
                                        <p:cTn id="57" dur="1000" fill="hold"/>
                                        <p:tgtEl>
                                          <p:spTgt spid="1979">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197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979">
                                            <p:txEl>
                                              <p:pRg st="10" end="10"/>
                                            </p:txEl>
                                          </p:spTgt>
                                        </p:tgtEl>
                                        <p:attrNameLst>
                                          <p:attrName>style.visibility</p:attrName>
                                        </p:attrNameLst>
                                      </p:cBhvr>
                                      <p:to>
                                        <p:strVal val="visible"/>
                                      </p:to>
                                    </p:set>
                                    <p:animEffect transition="in" filter="fade">
                                      <p:cBhvr>
                                        <p:cTn id="63" dur="1000"/>
                                        <p:tgtEl>
                                          <p:spTgt spid="1979">
                                            <p:txEl>
                                              <p:pRg st="10" end="10"/>
                                            </p:txEl>
                                          </p:spTgt>
                                        </p:tgtEl>
                                      </p:cBhvr>
                                    </p:animEffect>
                                    <p:anim calcmode="lin" valueType="num">
                                      <p:cBhvr>
                                        <p:cTn id="64" dur="1000" fill="hold"/>
                                        <p:tgtEl>
                                          <p:spTgt spid="1979">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197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979">
                                            <p:txEl>
                                              <p:pRg st="11" end="11"/>
                                            </p:txEl>
                                          </p:spTgt>
                                        </p:tgtEl>
                                        <p:attrNameLst>
                                          <p:attrName>style.visibility</p:attrName>
                                        </p:attrNameLst>
                                      </p:cBhvr>
                                      <p:to>
                                        <p:strVal val="visible"/>
                                      </p:to>
                                    </p:set>
                                    <p:animEffect transition="in" filter="fade">
                                      <p:cBhvr>
                                        <p:cTn id="70" dur="1000"/>
                                        <p:tgtEl>
                                          <p:spTgt spid="1979">
                                            <p:txEl>
                                              <p:pRg st="11" end="11"/>
                                            </p:txEl>
                                          </p:spTgt>
                                        </p:tgtEl>
                                      </p:cBhvr>
                                    </p:animEffect>
                                    <p:anim calcmode="lin" valueType="num">
                                      <p:cBhvr>
                                        <p:cTn id="71" dur="1000" fill="hold"/>
                                        <p:tgtEl>
                                          <p:spTgt spid="1979">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197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979">
                                            <p:txEl>
                                              <p:pRg st="12" end="12"/>
                                            </p:txEl>
                                          </p:spTgt>
                                        </p:tgtEl>
                                        <p:attrNameLst>
                                          <p:attrName>style.visibility</p:attrName>
                                        </p:attrNameLst>
                                      </p:cBhvr>
                                      <p:to>
                                        <p:strVal val="visible"/>
                                      </p:to>
                                    </p:set>
                                    <p:animEffect transition="in" filter="fade">
                                      <p:cBhvr>
                                        <p:cTn id="77" dur="1000"/>
                                        <p:tgtEl>
                                          <p:spTgt spid="1979">
                                            <p:txEl>
                                              <p:pRg st="12" end="12"/>
                                            </p:txEl>
                                          </p:spTgt>
                                        </p:tgtEl>
                                      </p:cBhvr>
                                    </p:animEffect>
                                    <p:anim calcmode="lin" valueType="num">
                                      <p:cBhvr>
                                        <p:cTn id="78" dur="1000" fill="hold"/>
                                        <p:tgtEl>
                                          <p:spTgt spid="1979">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197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979">
                                            <p:txEl>
                                              <p:pRg st="13" end="13"/>
                                            </p:txEl>
                                          </p:spTgt>
                                        </p:tgtEl>
                                        <p:attrNameLst>
                                          <p:attrName>style.visibility</p:attrName>
                                        </p:attrNameLst>
                                      </p:cBhvr>
                                      <p:to>
                                        <p:strVal val="visible"/>
                                      </p:to>
                                    </p:set>
                                    <p:animEffect transition="in" filter="fade">
                                      <p:cBhvr>
                                        <p:cTn id="84" dur="1000"/>
                                        <p:tgtEl>
                                          <p:spTgt spid="1979">
                                            <p:txEl>
                                              <p:pRg st="13" end="13"/>
                                            </p:txEl>
                                          </p:spTgt>
                                        </p:tgtEl>
                                      </p:cBhvr>
                                    </p:animEffect>
                                    <p:anim calcmode="lin" valueType="num">
                                      <p:cBhvr>
                                        <p:cTn id="85" dur="1000" fill="hold"/>
                                        <p:tgtEl>
                                          <p:spTgt spid="1979">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1979">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979">
                                            <p:txEl>
                                              <p:pRg st="14" end="14"/>
                                            </p:txEl>
                                          </p:spTgt>
                                        </p:tgtEl>
                                        <p:attrNameLst>
                                          <p:attrName>style.visibility</p:attrName>
                                        </p:attrNameLst>
                                      </p:cBhvr>
                                      <p:to>
                                        <p:strVal val="visible"/>
                                      </p:to>
                                    </p:set>
                                    <p:animEffect transition="in" filter="fade">
                                      <p:cBhvr>
                                        <p:cTn id="91" dur="1000"/>
                                        <p:tgtEl>
                                          <p:spTgt spid="1979">
                                            <p:txEl>
                                              <p:pRg st="14" end="14"/>
                                            </p:txEl>
                                          </p:spTgt>
                                        </p:tgtEl>
                                      </p:cBhvr>
                                    </p:animEffect>
                                    <p:anim calcmode="lin" valueType="num">
                                      <p:cBhvr>
                                        <p:cTn id="92" dur="1000" fill="hold"/>
                                        <p:tgtEl>
                                          <p:spTgt spid="1979">
                                            <p:txEl>
                                              <p:pRg st="14" end="14"/>
                                            </p:txEl>
                                          </p:spTgt>
                                        </p:tgtEl>
                                        <p:attrNameLst>
                                          <p:attrName>ppt_x</p:attrName>
                                        </p:attrNameLst>
                                      </p:cBhvr>
                                      <p:tavLst>
                                        <p:tav tm="0">
                                          <p:val>
                                            <p:strVal val="#ppt_x"/>
                                          </p:val>
                                        </p:tav>
                                        <p:tav tm="100000">
                                          <p:val>
                                            <p:strVal val="#ppt_x"/>
                                          </p:val>
                                        </p:tav>
                                      </p:tavLst>
                                    </p:anim>
                                    <p:anim calcmode="lin" valueType="num">
                                      <p:cBhvr>
                                        <p:cTn id="93" dur="1000" fill="hold"/>
                                        <p:tgtEl>
                                          <p:spTgt spid="1979">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979">
                                            <p:txEl>
                                              <p:pRg st="15" end="15"/>
                                            </p:txEl>
                                          </p:spTgt>
                                        </p:tgtEl>
                                        <p:attrNameLst>
                                          <p:attrName>style.visibility</p:attrName>
                                        </p:attrNameLst>
                                      </p:cBhvr>
                                      <p:to>
                                        <p:strVal val="visible"/>
                                      </p:to>
                                    </p:set>
                                    <p:animEffect transition="in" filter="fade">
                                      <p:cBhvr>
                                        <p:cTn id="98" dur="1000"/>
                                        <p:tgtEl>
                                          <p:spTgt spid="1979">
                                            <p:txEl>
                                              <p:pRg st="15" end="15"/>
                                            </p:txEl>
                                          </p:spTgt>
                                        </p:tgtEl>
                                      </p:cBhvr>
                                    </p:animEffect>
                                    <p:anim calcmode="lin" valueType="num">
                                      <p:cBhvr>
                                        <p:cTn id="99" dur="1000" fill="hold"/>
                                        <p:tgtEl>
                                          <p:spTgt spid="1979">
                                            <p:txEl>
                                              <p:pRg st="15" end="15"/>
                                            </p:txEl>
                                          </p:spTgt>
                                        </p:tgtEl>
                                        <p:attrNameLst>
                                          <p:attrName>ppt_x</p:attrName>
                                        </p:attrNameLst>
                                      </p:cBhvr>
                                      <p:tavLst>
                                        <p:tav tm="0">
                                          <p:val>
                                            <p:strVal val="#ppt_x"/>
                                          </p:val>
                                        </p:tav>
                                        <p:tav tm="100000">
                                          <p:val>
                                            <p:strVal val="#ppt_x"/>
                                          </p:val>
                                        </p:tav>
                                      </p:tavLst>
                                    </p:anim>
                                    <p:anim calcmode="lin" valueType="num">
                                      <p:cBhvr>
                                        <p:cTn id="100" dur="1000" fill="hold"/>
                                        <p:tgtEl>
                                          <p:spTgt spid="1979">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 dirty="0"/>
              <a:t>75</a:t>
            </a:r>
          </a:p>
        </p:txBody>
      </p:sp>
      <p:sp>
        <p:nvSpPr>
          <p:cNvPr id="3" name="Rectangle 2"/>
          <p:cNvSpPr/>
          <p:nvPr/>
        </p:nvSpPr>
        <p:spPr>
          <a:xfrm>
            <a:off x="990600" y="1123951"/>
            <a:ext cx="5867400" cy="307777"/>
          </a:xfrm>
          <a:prstGeom prst="rect">
            <a:avLst/>
          </a:prstGeom>
        </p:spPr>
        <p:txBody>
          <a:bodyPr wrap="square">
            <a:spAutoFit/>
          </a:bodyPr>
          <a:lstStyle/>
          <a:p>
            <a:r>
              <a:rPr lang="en-US" b="1" dirty="0"/>
              <a:t>Output:</a:t>
            </a:r>
          </a:p>
        </p:txBody>
      </p:sp>
      <p:graphicFrame>
        <p:nvGraphicFramePr>
          <p:cNvPr id="4" name="Table 3"/>
          <p:cNvGraphicFramePr>
            <a:graphicFrameLocks noGrp="1"/>
          </p:cNvGraphicFramePr>
          <p:nvPr>
            <p:extLst>
              <p:ext uri="{D42A27DB-BD31-4B8C-83A1-F6EECF244321}">
                <p14:modId xmlns:p14="http://schemas.microsoft.com/office/powerpoint/2010/main" val="1221901974"/>
              </p:ext>
            </p:extLst>
          </p:nvPr>
        </p:nvGraphicFramePr>
        <p:xfrm>
          <a:off x="1371600" y="1733550"/>
          <a:ext cx="4572000" cy="2590800"/>
        </p:xfrm>
        <a:graphic>
          <a:graphicData uri="http://schemas.openxmlformats.org/drawingml/2006/table">
            <a:tbl>
              <a:tblPr firstRow="1" bandRow="1">
                <a:tableStyleId>{11E2214B-EEA6-4F0E-851E-DA328E0D34B4}</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US" b="1" dirty="0"/>
                        <a:t>operator</a:t>
                      </a:r>
                      <a:endParaRPr lang="en-US" dirty="0"/>
                    </a:p>
                  </a:txBody>
                  <a:tcPr/>
                </a:tc>
                <a:tc>
                  <a:txBody>
                    <a:bodyPr/>
                    <a:lstStyle/>
                    <a:p>
                      <a:r>
                        <a:rPr lang="en-US" b="1" dirty="0"/>
                        <a:t>x</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y</a:t>
                      </a:r>
                    </a:p>
                    <a:p>
                      <a:endParaRPr lang="en-US" dirty="0"/>
                    </a:p>
                  </a:txBody>
                  <a:tcPr/>
                </a:tc>
                <a:extLst>
                  <a:ext uri="{0D108BD9-81ED-4DB2-BD59-A6C34878D82A}">
                    <a16:rowId xmlns:a16="http://schemas.microsoft.com/office/drawing/2014/main" val="10000"/>
                  </a:ext>
                </a:extLst>
              </a:tr>
              <a:tr h="370840">
                <a:tc>
                  <a:txBody>
                    <a:bodyPr/>
                    <a:lstStyle/>
                    <a:p>
                      <a:r>
                        <a:rPr lang="en-US" b="1" dirty="0"/>
                        <a:t>&amp; </a:t>
                      </a:r>
                      <a:endParaRPr lang="en-US" dirty="0"/>
                    </a:p>
                  </a:txBody>
                  <a:tcPr/>
                </a:tc>
                <a:tc>
                  <a:txBody>
                    <a:bodyPr/>
                    <a:lstStyle/>
                    <a:p>
                      <a:r>
                        <a:rPr lang="en-US" b="1" dirty="0"/>
                        <a:t>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17</a:t>
                      </a:r>
                    </a:p>
                    <a:p>
                      <a:endParaRPr lang="en-US" dirty="0"/>
                    </a:p>
                  </a:txBody>
                  <a:tcPr/>
                </a:tc>
                <a:extLst>
                  <a:ext uri="{0D108BD9-81ED-4DB2-BD59-A6C34878D82A}">
                    <a16:rowId xmlns:a16="http://schemas.microsoft.com/office/drawing/2014/main" val="10001"/>
                  </a:ext>
                </a:extLst>
              </a:tr>
              <a:tr h="370840">
                <a:tc>
                  <a:txBody>
                    <a:bodyPr/>
                    <a:lstStyle/>
                    <a:p>
                      <a:r>
                        <a:rPr lang="en-US" b="1" dirty="0"/>
                        <a:t>|</a:t>
                      </a:r>
                      <a:endParaRPr lang="en-US" dirty="0"/>
                    </a:p>
                  </a:txBody>
                  <a:tcPr/>
                </a:tc>
                <a:tc>
                  <a:txBody>
                    <a:bodyPr/>
                    <a:lstStyle/>
                    <a:p>
                      <a:r>
                        <a:rPr lang="en-US" b="1" dirty="0"/>
                        <a:t>12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16</a:t>
                      </a:r>
                    </a:p>
                    <a:p>
                      <a:endParaRPr lang="en-US" dirty="0"/>
                    </a:p>
                  </a:txBody>
                  <a:tcPr/>
                </a:tc>
                <a:extLst>
                  <a:ext uri="{0D108BD9-81ED-4DB2-BD59-A6C34878D82A}">
                    <a16:rowId xmlns:a16="http://schemas.microsoft.com/office/drawing/2014/main" val="10002"/>
                  </a:ext>
                </a:extLst>
              </a:tr>
              <a:tr h="370840">
                <a:tc>
                  <a:txBody>
                    <a:bodyPr/>
                    <a:lstStyle/>
                    <a:p>
                      <a:r>
                        <a:rPr lang="en-US" b="1" dirty="0"/>
                        <a:t>&amp;&amp;</a:t>
                      </a:r>
                      <a:endParaRPr lang="en-US" dirty="0"/>
                    </a:p>
                  </a:txBody>
                  <a:tcPr/>
                </a:tc>
                <a:tc>
                  <a:txBody>
                    <a:bodyPr/>
                    <a:lstStyle/>
                    <a:p>
                      <a:r>
                        <a:rPr lang="en-US" b="1" dirty="0"/>
                        <a:t>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16</a:t>
                      </a:r>
                    </a:p>
                    <a:p>
                      <a:endParaRPr lang="en-US" dirty="0"/>
                    </a:p>
                  </a:txBody>
                  <a:tcPr/>
                </a:tc>
                <a:extLst>
                  <a:ext uri="{0D108BD9-81ED-4DB2-BD59-A6C34878D82A}">
                    <a16:rowId xmlns:a16="http://schemas.microsoft.com/office/drawing/2014/main" val="10003"/>
                  </a:ext>
                </a:extLst>
              </a:tr>
              <a:tr h="370840">
                <a:tc>
                  <a:txBody>
                    <a:bodyPr/>
                    <a:lstStyle/>
                    <a:p>
                      <a:r>
                        <a:rPr lang="en-US" b="1" dirty="0"/>
                        <a:t>|| </a:t>
                      </a:r>
                      <a:endParaRPr lang="en-US" dirty="0"/>
                    </a:p>
                  </a:txBody>
                  <a:tcPr/>
                </a:tc>
                <a:tc>
                  <a:txBody>
                    <a:bodyPr/>
                    <a:lstStyle/>
                    <a:p>
                      <a:r>
                        <a:rPr lang="en-US" b="1" dirty="0"/>
                        <a:t>12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16</a:t>
                      </a:r>
                      <a:endParaRPr lang="en-US" dirty="0"/>
                    </a:p>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1590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Type Cast Operator</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78301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5" name="Google Shape;2295;p3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76</a:t>
            </a:r>
            <a:endParaRPr dirty="0"/>
          </a:p>
        </p:txBody>
      </p:sp>
      <p:sp>
        <p:nvSpPr>
          <p:cNvPr id="2297" name="Google Shape;2297;p39"/>
          <p:cNvSpPr/>
          <p:nvPr/>
        </p:nvSpPr>
        <p:spPr>
          <a:xfrm>
            <a:off x="0" y="249555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316" name="Google Shape;2316;p39"/>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endParaRPr sz="900" dirty="0">
              <a:solidFill>
                <a:schemeClr val="dk2"/>
              </a:solidFill>
              <a:latin typeface="Barlow"/>
              <a:ea typeface="Barlow"/>
              <a:cs typeface="Barlow"/>
              <a:sym typeface="Barlow"/>
            </a:endParaRPr>
          </a:p>
        </p:txBody>
      </p:sp>
      <p:sp>
        <p:nvSpPr>
          <p:cNvPr id="2317" name="Google Shape;2317;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endParaRPr sz="900" dirty="0">
              <a:solidFill>
                <a:schemeClr val="dk2"/>
              </a:solidFill>
              <a:latin typeface="Barlow"/>
              <a:ea typeface="Barlow"/>
              <a:cs typeface="Barlow"/>
              <a:sym typeface="Barlow"/>
            </a:endParaRPr>
          </a:p>
        </p:txBody>
      </p:sp>
      <p:sp>
        <p:nvSpPr>
          <p:cNvPr id="2318" name="Google Shape;2318;p39"/>
          <p:cNvSpPr txBox="1"/>
          <p:nvPr/>
        </p:nvSpPr>
        <p:spPr>
          <a:xfrm>
            <a:off x="207306" y="1087985"/>
            <a:ext cx="3631488" cy="3242315"/>
          </a:xfrm>
          <a:prstGeom prst="rect">
            <a:avLst/>
          </a:prstGeom>
          <a:noFill/>
          <a:ln>
            <a:noFill/>
          </a:ln>
        </p:spPr>
        <p:txBody>
          <a:bodyPr spcFirstLastPara="1" wrap="square" lIns="0" tIns="0" rIns="0" bIns="0" anchor="b" anchorCtr="0">
            <a:noAutofit/>
          </a:bodyPr>
          <a:lstStyle/>
          <a:p>
            <a:endParaRPr lang="en-US" b="1" dirty="0"/>
          </a:p>
          <a:p>
            <a:endParaRPr lang="en-US" b="1" dirty="0"/>
          </a:p>
          <a:p>
            <a:endParaRPr lang="en-US" b="1" dirty="0"/>
          </a:p>
          <a:p>
            <a:endParaRPr lang="en-US" b="1" dirty="0"/>
          </a:p>
          <a:p>
            <a:endParaRPr lang="en-US" b="1" dirty="0"/>
          </a:p>
          <a:p>
            <a:endParaRPr lang="en-US" b="1" dirty="0"/>
          </a:p>
          <a:p>
            <a:r>
              <a:rPr lang="en-US" b="1" dirty="0">
                <a:solidFill>
                  <a:schemeClr val="accent1">
                    <a:lumMod val="75000"/>
                  </a:schemeClr>
                </a:solidFill>
              </a:rPr>
              <a:t>There are 2 types of type-casting</a:t>
            </a:r>
          </a:p>
          <a:p>
            <a:r>
              <a:rPr lang="en-US" b="1" dirty="0">
                <a:solidFill>
                  <a:schemeClr val="accent1">
                    <a:lumMod val="75000"/>
                  </a:schemeClr>
                </a:solidFill>
              </a:rPr>
              <a:t>1. implicit</a:t>
            </a:r>
          </a:p>
          <a:p>
            <a:r>
              <a:rPr lang="en-US" b="1" dirty="0">
                <a:solidFill>
                  <a:schemeClr val="accent1">
                    <a:lumMod val="75000"/>
                  </a:schemeClr>
                </a:solidFill>
              </a:rPr>
              <a:t>2. explicit</a:t>
            </a:r>
          </a:p>
          <a:p>
            <a:r>
              <a:rPr lang="en-US" b="1" dirty="0">
                <a:solidFill>
                  <a:schemeClr val="accent1">
                    <a:lumMod val="75000"/>
                  </a:schemeClr>
                </a:solidFill>
              </a:rPr>
              <a:t>implicit type casting :</a:t>
            </a:r>
          </a:p>
          <a:p>
            <a:r>
              <a:rPr lang="en-US" b="1" dirty="0" err="1">
                <a:solidFill>
                  <a:schemeClr val="accent1">
                    <a:lumMod val="75000"/>
                  </a:schemeClr>
                </a:solidFill>
              </a:rPr>
              <a:t>int</a:t>
            </a:r>
            <a:r>
              <a:rPr lang="en-US" b="1" dirty="0">
                <a:solidFill>
                  <a:schemeClr val="accent1">
                    <a:lumMod val="75000"/>
                  </a:schemeClr>
                </a:solidFill>
              </a:rPr>
              <a:t> x='a';</a:t>
            </a:r>
          </a:p>
          <a:p>
            <a:r>
              <a:rPr lang="en-US" b="1" dirty="0" err="1">
                <a:solidFill>
                  <a:schemeClr val="accent1">
                    <a:lumMod val="75000"/>
                  </a:schemeClr>
                </a:solidFill>
              </a:rPr>
              <a:t>System.out.println</a:t>
            </a:r>
            <a:r>
              <a:rPr lang="en-US" b="1" dirty="0">
                <a:solidFill>
                  <a:schemeClr val="accent1">
                    <a:lumMod val="75000"/>
                  </a:schemeClr>
                </a:solidFill>
              </a:rPr>
              <a:t>(x); //97</a:t>
            </a:r>
          </a:p>
          <a:p>
            <a:r>
              <a:rPr lang="en-US" b="1" dirty="0">
                <a:solidFill>
                  <a:schemeClr val="accent1">
                    <a:lumMod val="75000"/>
                  </a:schemeClr>
                </a:solidFill>
              </a:rPr>
              <a:t>1. The compiler is responsible to perform this type casting.</a:t>
            </a:r>
          </a:p>
          <a:p>
            <a:r>
              <a:rPr lang="en-US" b="1" dirty="0">
                <a:solidFill>
                  <a:schemeClr val="accent1">
                    <a:lumMod val="75000"/>
                  </a:schemeClr>
                </a:solidFill>
              </a:rPr>
              <a:t>2. When ever we are assigning lower </a:t>
            </a:r>
            <a:r>
              <a:rPr lang="en-US" b="1" dirty="0" err="1">
                <a:solidFill>
                  <a:schemeClr val="accent1">
                    <a:lumMod val="75000"/>
                  </a:schemeClr>
                </a:solidFill>
              </a:rPr>
              <a:t>datatype</a:t>
            </a:r>
            <a:r>
              <a:rPr lang="en-US" b="1" dirty="0">
                <a:solidFill>
                  <a:schemeClr val="accent1">
                    <a:lumMod val="75000"/>
                  </a:schemeClr>
                </a:solidFill>
              </a:rPr>
              <a:t> value to higher </a:t>
            </a:r>
            <a:r>
              <a:rPr lang="en-US" b="1" dirty="0" err="1">
                <a:solidFill>
                  <a:schemeClr val="accent1">
                    <a:lumMod val="75000"/>
                  </a:schemeClr>
                </a:solidFill>
              </a:rPr>
              <a:t>datatype</a:t>
            </a:r>
            <a:r>
              <a:rPr lang="en-US" b="1" dirty="0">
                <a:solidFill>
                  <a:schemeClr val="accent1">
                    <a:lumMod val="75000"/>
                  </a:schemeClr>
                </a:solidFill>
              </a:rPr>
              <a:t> variable</a:t>
            </a:r>
          </a:p>
          <a:p>
            <a:r>
              <a:rPr lang="en-US" b="1" dirty="0">
                <a:solidFill>
                  <a:schemeClr val="accent1">
                    <a:lumMod val="75000"/>
                  </a:schemeClr>
                </a:solidFill>
              </a:rPr>
              <a:t>then implicit type cast will be performed .</a:t>
            </a:r>
          </a:p>
          <a:p>
            <a:r>
              <a:rPr lang="en-US" b="1" dirty="0">
                <a:solidFill>
                  <a:schemeClr val="accent1">
                    <a:lumMod val="75000"/>
                  </a:schemeClr>
                </a:solidFill>
              </a:rPr>
              <a:t>3. It is also known as Widening or </a:t>
            </a:r>
            <a:r>
              <a:rPr lang="en-US" b="1" dirty="0" err="1">
                <a:solidFill>
                  <a:schemeClr val="accent1">
                    <a:lumMod val="75000"/>
                  </a:schemeClr>
                </a:solidFill>
              </a:rPr>
              <a:t>Upcasting</a:t>
            </a:r>
            <a:r>
              <a:rPr lang="en-US" b="1" dirty="0">
                <a:solidFill>
                  <a:schemeClr val="accent1">
                    <a:lumMod val="75000"/>
                  </a:schemeClr>
                </a:solidFill>
              </a:rPr>
              <a:t>.</a:t>
            </a:r>
          </a:p>
          <a:p>
            <a:r>
              <a:rPr lang="en-US" b="1" dirty="0">
                <a:solidFill>
                  <a:schemeClr val="accent1">
                    <a:lumMod val="75000"/>
                  </a:schemeClr>
                </a:solidFill>
              </a:rPr>
              <a:t>4. There is no loss of information in this type casting.</a:t>
            </a:r>
          </a:p>
          <a:p>
            <a:r>
              <a:rPr lang="en-US" b="1" dirty="0">
                <a:solidFill>
                  <a:schemeClr val="accent1">
                    <a:lumMod val="75000"/>
                  </a:schemeClr>
                </a:solidFill>
              </a:rPr>
              <a:t>5. The following are various possible implicit type casting.</a:t>
            </a:r>
            <a:endParaRPr dirty="0">
              <a:solidFill>
                <a:schemeClr val="accent1">
                  <a:lumMod val="75000"/>
                </a:schemeClr>
              </a:solidFill>
              <a:latin typeface="Barlow"/>
              <a:ea typeface="Barlow"/>
              <a:cs typeface="Barlow"/>
              <a:sym typeface="Barlow"/>
            </a:endParaRPr>
          </a:p>
        </p:txBody>
      </p:sp>
      <p:sp>
        <p:nvSpPr>
          <p:cNvPr id="2319" name="Google Shape;2319;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dirty="0">
              <a:solidFill>
                <a:schemeClr val="dk2"/>
              </a:solidFill>
              <a:latin typeface="Barlow"/>
              <a:ea typeface="Barlow"/>
              <a:cs typeface="Barlow"/>
              <a:sym typeface="Barlow"/>
            </a:endParaRPr>
          </a:p>
        </p:txBody>
      </p:sp>
      <p:sp>
        <p:nvSpPr>
          <p:cNvPr id="2320" name="Google Shape;2320;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dirty="0">
              <a:solidFill>
                <a:schemeClr val="dk2"/>
              </a:solidFill>
              <a:latin typeface="Barlow"/>
              <a:ea typeface="Barlow"/>
              <a:cs typeface="Barlow"/>
              <a:sym typeface="Barlow"/>
            </a:endParaRPr>
          </a:p>
        </p:txBody>
      </p:sp>
      <p:sp>
        <p:nvSpPr>
          <p:cNvPr id="2321" name="Google Shape;2321;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dirty="0">
              <a:solidFill>
                <a:schemeClr val="dk2"/>
              </a:solidFill>
              <a:latin typeface="Barlow"/>
              <a:ea typeface="Barlow"/>
              <a:cs typeface="Barlow"/>
              <a:sym typeface="Barlow"/>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419" y="298850"/>
            <a:ext cx="5951581"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794" y="1780266"/>
            <a:ext cx="5358364" cy="1671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gtEl>
                                        <p:attrNameLst>
                                          <p:attrName>style.visibility</p:attrName>
                                        </p:attrNameLst>
                                      </p:cBhvr>
                                      <p:to>
                                        <p:strVal val="visible"/>
                                      </p:to>
                                    </p:set>
                                    <p:animEffect transition="in" filter="fade">
                                      <p:cBhvr>
                                        <p:cTn id="14" dur="1000"/>
                                        <p:tgtEl>
                                          <p:spTgt spid="10243"/>
                                        </p:tgtEl>
                                      </p:cBhvr>
                                    </p:animEffect>
                                    <p:anim calcmode="lin" valueType="num">
                                      <p:cBhvr>
                                        <p:cTn id="15" dur="1000" fill="hold"/>
                                        <p:tgtEl>
                                          <p:spTgt spid="10243"/>
                                        </p:tgtEl>
                                        <p:attrNameLst>
                                          <p:attrName>ppt_x</p:attrName>
                                        </p:attrNameLst>
                                      </p:cBhvr>
                                      <p:tavLst>
                                        <p:tav tm="0">
                                          <p:val>
                                            <p:strVal val="#ppt_x"/>
                                          </p:val>
                                        </p:tav>
                                        <p:tav tm="100000">
                                          <p:val>
                                            <p:strVal val="#ppt_x"/>
                                          </p:val>
                                        </p:tav>
                                      </p:tavLst>
                                    </p:anim>
                                    <p:anim calcmode="lin" valueType="num">
                                      <p:cBhvr>
                                        <p:cTn id="16" dur="1000" fill="hold"/>
                                        <p:tgtEl>
                                          <p:spTgt spid="10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7" name="Google Shape;2327;p4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77</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6" y="133350"/>
            <a:ext cx="4529582" cy="226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 y="2800350"/>
            <a:ext cx="4648200" cy="1169551"/>
          </a:xfrm>
          <a:prstGeom prst="rect">
            <a:avLst/>
          </a:prstGeom>
        </p:spPr>
        <p:txBody>
          <a:bodyPr wrap="square">
            <a:spAutoFit/>
          </a:bodyPr>
          <a:lstStyle/>
          <a:p>
            <a:r>
              <a:rPr lang="en-US" b="1" dirty="0">
                <a:solidFill>
                  <a:schemeClr val="accent1">
                    <a:lumMod val="75000"/>
                  </a:schemeClr>
                </a:solidFill>
              </a:rPr>
              <a:t>When ever we are assigning higher </a:t>
            </a:r>
            <a:r>
              <a:rPr lang="en-US" b="1" dirty="0" err="1">
                <a:solidFill>
                  <a:schemeClr val="accent1">
                    <a:lumMod val="75000"/>
                  </a:schemeClr>
                </a:solidFill>
              </a:rPr>
              <a:t>datatype</a:t>
            </a:r>
            <a:r>
              <a:rPr lang="en-US" b="1" dirty="0">
                <a:solidFill>
                  <a:schemeClr val="accent1">
                    <a:lumMod val="75000"/>
                  </a:schemeClr>
                </a:solidFill>
              </a:rPr>
              <a:t> value to lower </a:t>
            </a:r>
            <a:r>
              <a:rPr lang="en-US" b="1" dirty="0" err="1">
                <a:solidFill>
                  <a:schemeClr val="accent1">
                    <a:lumMod val="75000"/>
                  </a:schemeClr>
                </a:solidFill>
              </a:rPr>
              <a:t>datatype</a:t>
            </a:r>
            <a:r>
              <a:rPr lang="en-US" b="1" dirty="0">
                <a:solidFill>
                  <a:schemeClr val="accent1">
                    <a:lumMod val="75000"/>
                  </a:schemeClr>
                </a:solidFill>
              </a:rPr>
              <a:t> value</a:t>
            </a:r>
          </a:p>
          <a:p>
            <a:r>
              <a:rPr lang="en-US" b="1" dirty="0">
                <a:solidFill>
                  <a:schemeClr val="accent1">
                    <a:lumMod val="75000"/>
                  </a:schemeClr>
                </a:solidFill>
              </a:rPr>
              <a:t>variable by explicit type-casting ,the most significant bits will be lost i.e., we have</a:t>
            </a:r>
          </a:p>
          <a:p>
            <a:r>
              <a:rPr lang="en-US" b="1" dirty="0">
                <a:solidFill>
                  <a:schemeClr val="accent1">
                    <a:lumMod val="75000"/>
                  </a:schemeClr>
                </a:solidFill>
              </a:rPr>
              <a:t>considered least significant bits</a:t>
            </a:r>
            <a:endParaRPr lang="en-US" dirty="0">
              <a:solidFill>
                <a:schemeClr val="accent1">
                  <a:lumMod val="75000"/>
                </a:schemeClr>
              </a:solidFill>
            </a:endParaRPr>
          </a:p>
        </p:txBody>
      </p:sp>
      <p:sp>
        <p:nvSpPr>
          <p:cNvPr id="3" name="Rectangle 2"/>
          <p:cNvSpPr/>
          <p:nvPr/>
        </p:nvSpPr>
        <p:spPr>
          <a:xfrm>
            <a:off x="4643536" y="209550"/>
            <a:ext cx="4648200" cy="954107"/>
          </a:xfrm>
          <a:prstGeom prst="rect">
            <a:avLst/>
          </a:prstGeom>
        </p:spPr>
        <p:txBody>
          <a:bodyPr wrap="square">
            <a:spAutoFit/>
          </a:bodyPr>
          <a:lstStyle/>
          <a:p>
            <a:r>
              <a:rPr lang="en-US" b="1" dirty="0"/>
              <a:t>When ever we are assigning floating point value to the integral types by explicit</a:t>
            </a:r>
          </a:p>
          <a:p>
            <a:r>
              <a:rPr lang="en-US" b="1" dirty="0"/>
              <a:t>type casting , the digits of after decimal point will be lost .</a:t>
            </a:r>
            <a:endParaRPr lang="en-US" dirty="0"/>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366" y="1407289"/>
            <a:ext cx="4595757" cy="1240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oogle Shape;4557;p48"/>
          <p:cNvGrpSpPr/>
          <p:nvPr/>
        </p:nvGrpSpPr>
        <p:grpSpPr>
          <a:xfrm>
            <a:off x="6324600" y="2647950"/>
            <a:ext cx="2441532" cy="2362200"/>
            <a:chOff x="2602525" y="317054"/>
            <a:chExt cx="4174283" cy="4762495"/>
          </a:xfrm>
        </p:grpSpPr>
        <p:sp>
          <p:nvSpPr>
            <p:cNvPr id="10" name="Google Shape;4558;p48"/>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4559;p48"/>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4560;p48"/>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561;p48"/>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4562;p48"/>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4563;p48"/>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564;p48"/>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565;p48"/>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566;p48"/>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4567;p48"/>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568;p48"/>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569;p48"/>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570;p48"/>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571;p48"/>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572;p48"/>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573;p48"/>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4574;p48"/>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4575;p48"/>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4576;p48"/>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4577;p48"/>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4578;p48"/>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579;p48"/>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4580;p48"/>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4581;p48"/>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4582;p48"/>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4583;p48"/>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4584;p48"/>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585;p48"/>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4586;p48"/>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4587;p48"/>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588;p48"/>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589;p48"/>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590;p48"/>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591;p48"/>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592;p48"/>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93;p48"/>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594;p48"/>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595;p48"/>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596;p48"/>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597;p48"/>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4598;p48"/>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4599;p48"/>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4600;p4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4601;p4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4602;p48"/>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4603;p48"/>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4604;p48"/>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4605;p48"/>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4606;p48"/>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4607;p48"/>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4608;p48"/>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4609;p48"/>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4610;p48"/>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4611;p48"/>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4612;p48"/>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4613;p48"/>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614;p48"/>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 name="Google Shape;4615;p48"/>
            <p:cNvGrpSpPr/>
            <p:nvPr/>
          </p:nvGrpSpPr>
          <p:grpSpPr>
            <a:xfrm>
              <a:off x="2941619" y="3895613"/>
              <a:ext cx="483621" cy="510995"/>
              <a:chOff x="4345944" y="4626313"/>
              <a:chExt cx="483621" cy="510995"/>
            </a:xfrm>
          </p:grpSpPr>
          <p:grpSp>
            <p:nvGrpSpPr>
              <p:cNvPr id="74" name="Google Shape;4616;p48"/>
              <p:cNvGrpSpPr/>
              <p:nvPr/>
            </p:nvGrpSpPr>
            <p:grpSpPr>
              <a:xfrm>
                <a:off x="4345944" y="4852987"/>
                <a:ext cx="474200" cy="284321"/>
                <a:chOff x="4345944" y="4852987"/>
                <a:chExt cx="474200" cy="284321"/>
              </a:xfrm>
            </p:grpSpPr>
            <p:sp>
              <p:nvSpPr>
                <p:cNvPr id="85" name="Google Shape;4617;p48"/>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4618;p48"/>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4619;p48"/>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 name="Google Shape;4620;p48"/>
                <p:cNvGrpSpPr/>
                <p:nvPr/>
              </p:nvGrpSpPr>
              <p:grpSpPr>
                <a:xfrm>
                  <a:off x="4457040" y="4985575"/>
                  <a:ext cx="133724" cy="77247"/>
                  <a:chOff x="4457040" y="4985575"/>
                  <a:chExt cx="133724" cy="77247"/>
                </a:xfrm>
              </p:grpSpPr>
              <p:sp>
                <p:nvSpPr>
                  <p:cNvPr id="153" name="Google Shape;4621;p48"/>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4622;p48"/>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 name="Google Shape;4623;p48"/>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4624;p48"/>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4625;p48"/>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4626;p48"/>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4627;p48"/>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4628;p48"/>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4629;p48"/>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4630;p48"/>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4631;p48"/>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4632;p48"/>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4633;p48"/>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4634;p48"/>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4635;p48"/>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4636;p48"/>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4637;p48"/>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4638;p48"/>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4639;p48"/>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4640;p48"/>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4641;p48"/>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4642;p48"/>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4643;p48"/>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4644;p48"/>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4645;p48"/>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4646;p48"/>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4647;p48"/>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4648;p48"/>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4649;p48"/>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4650;p48"/>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4651;p48"/>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4652;p48"/>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4653;p48"/>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4654;p48"/>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4655;p48"/>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4656;p48"/>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4657;p48"/>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4658;p48"/>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4659;p48"/>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4660;p48"/>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4661;p48"/>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4662;p48"/>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4663;p48"/>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4664;p48"/>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4665;p48"/>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4666;p48"/>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4667;p48"/>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4668;p48"/>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4669;p48"/>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4670;p48"/>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4671;p48"/>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4672;p48"/>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4673;p48"/>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4674;p48"/>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4675;p48"/>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4676;p48"/>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4677;p48"/>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4678;p48"/>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4679;p48"/>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4680;p48"/>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4681;p48"/>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4682;p48"/>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4683;p48"/>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4684;p48"/>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4685;p48"/>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4686;p48"/>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 name="Google Shape;4687;p48"/>
              <p:cNvGrpSpPr/>
              <p:nvPr/>
            </p:nvGrpSpPr>
            <p:grpSpPr>
              <a:xfrm>
                <a:off x="4543079" y="4626313"/>
                <a:ext cx="286486" cy="386884"/>
                <a:chOff x="4543079" y="4626313"/>
                <a:chExt cx="286486" cy="386884"/>
              </a:xfrm>
            </p:grpSpPr>
            <p:grpSp>
              <p:nvGrpSpPr>
                <p:cNvPr id="76" name="Google Shape;4688;p48"/>
                <p:cNvGrpSpPr/>
                <p:nvPr/>
              </p:nvGrpSpPr>
              <p:grpSpPr>
                <a:xfrm>
                  <a:off x="4543079" y="4626313"/>
                  <a:ext cx="286486" cy="386884"/>
                  <a:chOff x="4543079" y="4626313"/>
                  <a:chExt cx="286486" cy="386884"/>
                </a:xfrm>
              </p:grpSpPr>
              <p:sp>
                <p:nvSpPr>
                  <p:cNvPr id="80" name="Google Shape;4689;p48"/>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4690;p48"/>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4691;p4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4692;p4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4693;p48"/>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7" name="Google Shape;4694;p48"/>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4695;p48"/>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4696;p48"/>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8" name="Google Shape;4697;p48"/>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4698;p48"/>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4699;p48"/>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4700;p48"/>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4701;p48"/>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4702;p48"/>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1267"/>
                                        </p:tgtEl>
                                        <p:attrNameLst>
                                          <p:attrName>style.visibility</p:attrName>
                                        </p:attrNameLst>
                                      </p:cBhvr>
                                      <p:to>
                                        <p:strVal val="visible"/>
                                      </p:to>
                                    </p:set>
                                    <p:animEffect transition="in" filter="barn(inVertical)">
                                      <p:cBhvr>
                                        <p:cTn id="15"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143000" y="57396"/>
            <a:ext cx="3857550" cy="1663154"/>
          </a:xfrm>
          <a:prstGeom prst="rect">
            <a:avLst/>
          </a:prstGeom>
        </p:spPr>
        <p:txBody>
          <a:bodyPr spcFirstLastPara="1" wrap="square" lIns="0" tIns="0" rIns="0" bIns="0" anchor="b" anchorCtr="0">
            <a:noAutofit/>
          </a:bodyPr>
          <a:lstStyle/>
          <a:p>
            <a:r>
              <a:rPr lang="en-US" sz="3200" b="1" dirty="0"/>
              <a:t>Increment &amp; Decrement operators</a:t>
            </a:r>
            <a:br>
              <a:rPr lang="en-US" sz="3200" dirty="0"/>
            </a:br>
            <a:endParaRPr sz="3200" dirty="0"/>
          </a:p>
        </p:txBody>
      </p:sp>
      <p:sp>
        <p:nvSpPr>
          <p:cNvPr id="406" name="Google Shape;406;p15"/>
          <p:cNvSpPr txBox="1">
            <a:spLocks noGrp="1"/>
          </p:cNvSpPr>
          <p:nvPr>
            <p:ph type="subTitle" idx="1"/>
          </p:nvPr>
        </p:nvSpPr>
        <p:spPr>
          <a:xfrm>
            <a:off x="838199" y="1437683"/>
            <a:ext cx="6386881" cy="3496267"/>
          </a:xfrm>
          <a:prstGeom prst="rect">
            <a:avLst/>
          </a:prstGeom>
        </p:spPr>
        <p:txBody>
          <a:bodyPr spcFirstLastPara="1" wrap="square" lIns="0" tIns="0" rIns="0" bIns="0" anchor="t" anchorCtr="0">
            <a:noAutofit/>
          </a:bodyPr>
          <a:lstStyle/>
          <a:p>
            <a:pPr marL="0" lvl="0" indent="0"/>
            <a:r>
              <a:rPr lang="en-US" dirty="0"/>
              <a:t>                                    Increment</a:t>
            </a:r>
          </a:p>
          <a:p>
            <a:pPr marL="0" indent="0"/>
            <a:endParaRPr lang="en-US" dirty="0"/>
          </a:p>
          <a:p>
            <a:pPr marL="0" indent="0"/>
            <a:endParaRPr lang="en-US" dirty="0"/>
          </a:p>
          <a:p>
            <a:pPr marL="0" indent="0"/>
            <a:endParaRPr lang="en-US" dirty="0"/>
          </a:p>
          <a:p>
            <a:pPr marL="0" indent="0"/>
            <a:r>
              <a:rPr lang="en-US" dirty="0" err="1"/>
              <a:t>Preincrement</a:t>
            </a:r>
            <a:r>
              <a:rPr lang="en-US" dirty="0"/>
              <a:t>                    </a:t>
            </a:r>
            <a:r>
              <a:rPr lang="en-US" dirty="0" err="1"/>
              <a:t>Postincrement</a:t>
            </a:r>
            <a:endParaRPr lang="en-US" dirty="0"/>
          </a:p>
          <a:p>
            <a:pPr marL="0" indent="0"/>
            <a:r>
              <a:rPr lang="en-US" b="1" dirty="0"/>
              <a:t> y=++x ;                                            y=x++</a:t>
            </a:r>
          </a:p>
          <a:p>
            <a:pPr marL="0" indent="0"/>
            <a:endParaRPr lang="en-US" b="1" dirty="0"/>
          </a:p>
          <a:p>
            <a:endParaRPr lang="en-US" b="1"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930304" y="613462"/>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cxnSp>
        <p:nvCxnSpPr>
          <p:cNvPr id="4" name="Straight Arrow Connector 3"/>
          <p:cNvCxnSpPr/>
          <p:nvPr/>
        </p:nvCxnSpPr>
        <p:spPr>
          <a:xfrm flipH="1">
            <a:off x="1905000" y="1849135"/>
            <a:ext cx="1066800" cy="87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05200" y="1870471"/>
            <a:ext cx="838200" cy="880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092882737"/>
              </p:ext>
            </p:extLst>
          </p:nvPr>
        </p:nvGraphicFramePr>
        <p:xfrm>
          <a:off x="749280" y="3685094"/>
          <a:ext cx="6408063" cy="1158240"/>
        </p:xfrm>
        <a:graphic>
          <a:graphicData uri="http://schemas.openxmlformats.org/drawingml/2006/table">
            <a:tbl>
              <a:tblPr firstRow="1" bandRow="1">
                <a:tableStyleId>{11E2214B-EEA6-4F0E-851E-DA328E0D34B4}</a:tableStyleId>
              </a:tblPr>
              <a:tblGrid>
                <a:gridCol w="2136021">
                  <a:extLst>
                    <a:ext uri="{9D8B030D-6E8A-4147-A177-3AD203B41FA5}">
                      <a16:colId xmlns:a16="http://schemas.microsoft.com/office/drawing/2014/main" val="20000"/>
                    </a:ext>
                  </a:extLst>
                </a:gridCol>
                <a:gridCol w="2136021">
                  <a:extLst>
                    <a:ext uri="{9D8B030D-6E8A-4147-A177-3AD203B41FA5}">
                      <a16:colId xmlns:a16="http://schemas.microsoft.com/office/drawing/2014/main" val="20001"/>
                    </a:ext>
                  </a:extLst>
                </a:gridCol>
                <a:gridCol w="2136021">
                  <a:extLst>
                    <a:ext uri="{9D8B030D-6E8A-4147-A177-3AD203B41FA5}">
                      <a16:colId xmlns:a16="http://schemas.microsoft.com/office/drawing/2014/main" val="20002"/>
                    </a:ext>
                  </a:extLst>
                </a:gridCol>
              </a:tblGrid>
              <a:tr h="349767">
                <a:tc rowSpan="2">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chemeClr val="accent2"/>
                          </a:solidFill>
                        </a:rPr>
                        <a:t>Increment Operator</a:t>
                      </a:r>
                    </a:p>
                    <a:p>
                      <a:endParaRPr lang="en-US" sz="1600" dirty="0"/>
                    </a:p>
                  </a:txBody>
                  <a:tcPr/>
                </a:tc>
                <a:tc>
                  <a:txBody>
                    <a:bodyPr/>
                    <a:lstStyle/>
                    <a:p>
                      <a:r>
                        <a:rPr lang="en-US" sz="1600" b="1" dirty="0">
                          <a:solidFill>
                            <a:schemeClr val="accent2"/>
                          </a:solidFill>
                        </a:rPr>
                        <a:t>pre-increment</a:t>
                      </a:r>
                      <a:endParaRPr lang="en-US" sz="16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chemeClr val="accent2"/>
                          </a:solidFill>
                        </a:rPr>
                        <a:t>ex : y=++x ;</a:t>
                      </a:r>
                    </a:p>
                    <a:p>
                      <a:endParaRPr 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9767">
                <a:tc vMerge="1">
                  <a:txBody>
                    <a:bodyPr/>
                    <a:lstStyle/>
                    <a:p>
                      <a:endParaRPr lang="en-US"/>
                    </a:p>
                  </a:txBody>
                  <a:tcPr/>
                </a:tc>
                <a:tc>
                  <a:txBody>
                    <a:bodyPr/>
                    <a:lstStyle/>
                    <a:p>
                      <a:r>
                        <a:rPr lang="en-US" sz="1600" b="1" dirty="0">
                          <a:solidFill>
                            <a:schemeClr val="accent2"/>
                          </a:solidFill>
                        </a:rPr>
                        <a:t>post-increment</a:t>
                      </a:r>
                      <a:endParaRPr lang="en-US" sz="1600" dirty="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chemeClr val="accent2"/>
                          </a:solidFill>
                        </a:rPr>
                        <a:t>ex: y=x++;</a:t>
                      </a:r>
                    </a:p>
                    <a:p>
                      <a:endParaRPr lang="en-US" sz="16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2" name="TextBox 1"/>
          <p:cNvSpPr txBox="1"/>
          <p:nvPr/>
        </p:nvSpPr>
        <p:spPr>
          <a:xfrm>
            <a:off x="8769358" y="4811684"/>
            <a:ext cx="354584" cy="276999"/>
          </a:xfrm>
          <a:prstGeom prst="rect">
            <a:avLst/>
          </a:prstGeom>
          <a:noFill/>
        </p:spPr>
        <p:txBody>
          <a:bodyPr wrap="none" rtlCol="0">
            <a:spAutoFit/>
          </a:bodyPr>
          <a:lstStyle/>
          <a:p>
            <a:r>
              <a:rPr lang="en-US" sz="1200" dirty="0"/>
              <a:t>60</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Assignment Operator</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858921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41"/>
          <p:cNvSpPr txBox="1">
            <a:spLocks noGrp="1"/>
          </p:cNvSpPr>
          <p:nvPr>
            <p:ph type="title"/>
          </p:nvPr>
        </p:nvSpPr>
        <p:spPr>
          <a:xfrm>
            <a:off x="457200" y="605600"/>
            <a:ext cx="5562600" cy="442150"/>
          </a:xfrm>
          <a:prstGeom prst="rect">
            <a:avLst/>
          </a:prstGeom>
        </p:spPr>
        <p:txBody>
          <a:bodyPr spcFirstLastPara="1" wrap="square" lIns="0" tIns="0" rIns="0" bIns="0" anchor="t" anchorCtr="0">
            <a:noAutofit/>
          </a:bodyPr>
          <a:lstStyle/>
          <a:p>
            <a:pPr lvl="0"/>
            <a:r>
              <a:rPr lang="en-US" sz="1800" b="1" dirty="0"/>
              <a:t>There are 3 types of assignment operators</a:t>
            </a:r>
            <a:endParaRPr sz="1800" dirty="0"/>
          </a:p>
        </p:txBody>
      </p:sp>
      <p:sp>
        <p:nvSpPr>
          <p:cNvPr id="2334" name="Google Shape;2334;p4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78</a:t>
            </a:r>
            <a:endParaRPr dirty="0"/>
          </a:p>
        </p:txBody>
      </p:sp>
      <p:sp>
        <p:nvSpPr>
          <p:cNvPr id="2335" name="Google Shape;2335;p41"/>
          <p:cNvSpPr/>
          <p:nvPr/>
        </p:nvSpPr>
        <p:spPr>
          <a:xfrm>
            <a:off x="484400" y="1363400"/>
            <a:ext cx="4012800" cy="1584600"/>
          </a:xfrm>
          <a:prstGeom prst="rect">
            <a:avLst/>
          </a:prstGeom>
          <a:solidFill>
            <a:schemeClr val="lt2"/>
          </a:solidFill>
          <a:ln>
            <a:noFill/>
          </a:ln>
        </p:spPr>
        <p:txBody>
          <a:bodyPr spcFirstLastPara="1" wrap="square" lIns="91425" tIns="91425" rIns="1371600" bIns="91425" anchor="t" anchorCtr="0">
            <a:noAutofit/>
          </a:bodyPr>
          <a:lstStyle/>
          <a:p>
            <a:pPr marL="285750" lvl="0" indent="-285750">
              <a:buFont typeface="Arial" pitchFamily="34" charset="0"/>
              <a:buChar char="•"/>
            </a:pPr>
            <a:r>
              <a:rPr lang="en-US" b="1" dirty="0">
                <a:solidFill>
                  <a:schemeClr val="accent3">
                    <a:lumMod val="50000"/>
                  </a:schemeClr>
                </a:solidFill>
              </a:rPr>
              <a:t>Simple assignment</a:t>
            </a:r>
          </a:p>
          <a:p>
            <a:pPr lvl="0"/>
            <a:endParaRPr lang="en-US" b="1" dirty="0">
              <a:solidFill>
                <a:schemeClr val="accent3">
                  <a:lumMod val="50000"/>
                </a:schemeClr>
              </a:solidFill>
            </a:endParaRPr>
          </a:p>
          <a:p>
            <a:pPr marL="285750" lvl="0" indent="-285750">
              <a:buFont typeface="Arial" pitchFamily="34" charset="0"/>
              <a:buChar char="•"/>
            </a:pPr>
            <a:r>
              <a:rPr lang="en-US" b="1" dirty="0">
                <a:solidFill>
                  <a:schemeClr val="accent3">
                    <a:lumMod val="50000"/>
                  </a:schemeClr>
                </a:solidFill>
              </a:rPr>
              <a:t>Chained assignment</a:t>
            </a:r>
          </a:p>
          <a:p>
            <a:pPr lvl="0"/>
            <a:endParaRPr lang="en-US" b="1" dirty="0">
              <a:solidFill>
                <a:schemeClr val="accent3">
                  <a:lumMod val="50000"/>
                </a:schemeClr>
              </a:solidFill>
            </a:endParaRPr>
          </a:p>
          <a:p>
            <a:pPr lvl="0"/>
            <a:r>
              <a:rPr lang="en-US" b="1" dirty="0">
                <a:solidFill>
                  <a:schemeClr val="accent3">
                    <a:lumMod val="50000"/>
                  </a:schemeClr>
                </a:solidFill>
              </a:rPr>
              <a:t>We can't perform chained assignment directly at the time of declaration</a:t>
            </a:r>
            <a:endParaRPr dirty="0">
              <a:solidFill>
                <a:schemeClr val="accent3">
                  <a:lumMod val="50000"/>
                </a:schemeClr>
              </a:solidFill>
              <a:latin typeface="Barlow"/>
              <a:ea typeface="Barlow"/>
              <a:cs typeface="Barlow"/>
              <a:sym typeface="Barlow"/>
            </a:endParaRPr>
          </a:p>
        </p:txBody>
      </p:sp>
      <p:sp>
        <p:nvSpPr>
          <p:cNvPr id="2336" name="Google Shape;2336;p41"/>
          <p:cNvSpPr/>
          <p:nvPr/>
        </p:nvSpPr>
        <p:spPr>
          <a:xfrm>
            <a:off x="4663070" y="1363400"/>
            <a:ext cx="4012800" cy="15846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p:txBody>
      </p:sp>
      <p:sp>
        <p:nvSpPr>
          <p:cNvPr id="2337" name="Google Shape;2337;p41"/>
          <p:cNvSpPr/>
          <p:nvPr/>
        </p:nvSpPr>
        <p:spPr>
          <a:xfrm>
            <a:off x="484400" y="3121900"/>
            <a:ext cx="4012800" cy="15846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dirty="0">
              <a:solidFill>
                <a:schemeClr val="dk1"/>
              </a:solidFill>
              <a:latin typeface="Barlow"/>
              <a:ea typeface="Barlow"/>
              <a:cs typeface="Barlow"/>
              <a:sym typeface="Barlow"/>
            </a:endParaRPr>
          </a:p>
          <a:p>
            <a:pPr marL="285750" indent="-285750">
              <a:buFont typeface="Arial" pitchFamily="34" charset="0"/>
              <a:buChar char="•"/>
            </a:pPr>
            <a:r>
              <a:rPr lang="en-US" b="1" dirty="0">
                <a:solidFill>
                  <a:schemeClr val="accent3">
                    <a:lumMod val="50000"/>
                  </a:schemeClr>
                </a:solidFill>
              </a:rPr>
              <a:t>Compound assignment:</a:t>
            </a:r>
          </a:p>
          <a:p>
            <a:endParaRPr lang="en-US" b="1" dirty="0">
              <a:solidFill>
                <a:schemeClr val="accent3">
                  <a:lumMod val="50000"/>
                </a:schemeClr>
              </a:solidFill>
            </a:endParaRPr>
          </a:p>
          <a:p>
            <a:r>
              <a:rPr lang="en-US" b="1" dirty="0">
                <a:solidFill>
                  <a:schemeClr val="accent3">
                    <a:lumMod val="50000"/>
                  </a:schemeClr>
                </a:solidFill>
              </a:rPr>
              <a:t> Sometimes we can mixed assignment operator with some other operator</a:t>
            </a:r>
          </a:p>
          <a:p>
            <a:r>
              <a:rPr lang="en-US" b="1" dirty="0">
                <a:solidFill>
                  <a:schemeClr val="accent3">
                    <a:lumMod val="50000"/>
                  </a:schemeClr>
                </a:solidFill>
              </a:rPr>
              <a:t>to form compound assignment operator.</a:t>
            </a:r>
            <a:endParaRPr dirty="0">
              <a:solidFill>
                <a:schemeClr val="accent3">
                  <a:lumMod val="50000"/>
                </a:schemeClr>
              </a:solidFill>
              <a:latin typeface="Barlow"/>
              <a:ea typeface="Barlow"/>
              <a:cs typeface="Barlow"/>
              <a:sym typeface="Barlow"/>
            </a:endParaRPr>
          </a:p>
        </p:txBody>
      </p:sp>
      <p:sp>
        <p:nvSpPr>
          <p:cNvPr id="2338" name="Google Shape;2338;p41"/>
          <p:cNvSpPr/>
          <p:nvPr/>
        </p:nvSpPr>
        <p:spPr>
          <a:xfrm>
            <a:off x="4800600" y="3115760"/>
            <a:ext cx="4012800" cy="1584600"/>
          </a:xfrm>
          <a:prstGeom prst="rect">
            <a:avLst/>
          </a:prstGeom>
          <a:solidFill>
            <a:schemeClr val="lt2"/>
          </a:solidFill>
          <a:ln>
            <a:noFill/>
          </a:ln>
        </p:spPr>
        <p:txBody>
          <a:bodyPr spcFirstLastPara="1" wrap="square" lIns="1371600" tIns="91425" rIns="91425" bIns="91425" anchor="b" anchorCtr="0">
            <a:noAutofit/>
          </a:bodyPr>
          <a:lstStyle/>
          <a:p>
            <a:r>
              <a:rPr lang="en-US" b="1" dirty="0">
                <a:solidFill>
                  <a:schemeClr val="accent3">
                    <a:lumMod val="50000"/>
                  </a:schemeClr>
                </a:solidFill>
              </a:rPr>
              <a:t>The following is the list of all possible compound assignment operators in</a:t>
            </a:r>
          </a:p>
          <a:p>
            <a:r>
              <a:rPr lang="en-US" b="1" dirty="0">
                <a:solidFill>
                  <a:schemeClr val="accent3">
                    <a:lumMod val="50000"/>
                  </a:schemeClr>
                </a:solidFill>
              </a:rPr>
              <a:t>java.</a:t>
            </a:r>
            <a:endParaRPr dirty="0">
              <a:solidFill>
                <a:schemeClr val="accent3">
                  <a:lumMod val="50000"/>
                </a:schemeClr>
              </a:solidFill>
              <a:latin typeface="Barlow"/>
              <a:ea typeface="Barlow"/>
              <a:cs typeface="Barlow"/>
              <a:sym typeface="Barlow"/>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070" y="1363400"/>
            <a:ext cx="4012800" cy="151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166057"/>
            <a:ext cx="1981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4" name="Google Shape;2334;p4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79</a:t>
            </a:r>
            <a:endParaRPr dirty="0"/>
          </a:p>
        </p:txBody>
      </p:sp>
      <p:sp>
        <p:nvSpPr>
          <p:cNvPr id="2335" name="Google Shape;2335;p41"/>
          <p:cNvSpPr/>
          <p:nvPr/>
        </p:nvSpPr>
        <p:spPr>
          <a:xfrm>
            <a:off x="381000" y="742950"/>
            <a:ext cx="3886200" cy="1981200"/>
          </a:xfrm>
          <a:prstGeom prst="rect">
            <a:avLst/>
          </a:prstGeom>
          <a:solidFill>
            <a:schemeClr val="lt2"/>
          </a:solidFill>
          <a:ln>
            <a:noFill/>
          </a:ln>
        </p:spPr>
        <p:txBody>
          <a:bodyPr spcFirstLastPara="1" wrap="square" lIns="91425" tIns="91425" rIns="1371600" bIns="91425" anchor="t" anchorCtr="0">
            <a:noAutofit/>
          </a:bodyPr>
          <a:lstStyle/>
          <a:p>
            <a:r>
              <a:rPr lang="en-US" b="1" dirty="0">
                <a:solidFill>
                  <a:schemeClr val="accent3">
                    <a:lumMod val="50000"/>
                  </a:schemeClr>
                </a:solidFill>
              </a:rPr>
              <a:t>In the case of compound assignment operator internal type casting will be</a:t>
            </a:r>
          </a:p>
          <a:p>
            <a:r>
              <a:rPr lang="en-US" b="1" dirty="0">
                <a:solidFill>
                  <a:schemeClr val="accent3">
                    <a:lumMod val="50000"/>
                  </a:schemeClr>
                </a:solidFill>
              </a:rPr>
              <a:t>performed automatically by the compiler (similar to increment and</a:t>
            </a:r>
          </a:p>
          <a:p>
            <a:r>
              <a:rPr lang="en-US" b="1" dirty="0">
                <a:solidFill>
                  <a:schemeClr val="accent3">
                    <a:lumMod val="50000"/>
                  </a:schemeClr>
                </a:solidFill>
              </a:rPr>
              <a:t>decrement operators.)</a:t>
            </a:r>
            <a:endParaRPr dirty="0">
              <a:solidFill>
                <a:schemeClr val="accent3">
                  <a:lumMod val="50000"/>
                </a:schemeClr>
              </a:solidFill>
              <a:latin typeface="Barlow"/>
              <a:ea typeface="Barlow"/>
              <a:cs typeface="Barlow"/>
              <a:sym typeface="Barlow"/>
            </a:endParaRPr>
          </a:p>
        </p:txBody>
      </p:sp>
      <p:sp>
        <p:nvSpPr>
          <p:cNvPr id="2336" name="Google Shape;2336;p41"/>
          <p:cNvSpPr/>
          <p:nvPr/>
        </p:nvSpPr>
        <p:spPr>
          <a:xfrm>
            <a:off x="4419600" y="742950"/>
            <a:ext cx="4495800" cy="1981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742950"/>
            <a:ext cx="4495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00" y="3012868"/>
            <a:ext cx="8458200" cy="15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41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35">
                                            <p:txEl>
                                              <p:pRg st="0" end="0"/>
                                            </p:txEl>
                                          </p:spTgt>
                                        </p:tgtEl>
                                        <p:attrNameLst>
                                          <p:attrName>style.visibility</p:attrName>
                                        </p:attrNameLst>
                                      </p:cBhvr>
                                      <p:to>
                                        <p:strVal val="visible"/>
                                      </p:to>
                                    </p:set>
                                    <p:animEffect transition="in" filter="fade">
                                      <p:cBhvr>
                                        <p:cTn id="7" dur="1000"/>
                                        <p:tgtEl>
                                          <p:spTgt spid="2335">
                                            <p:txEl>
                                              <p:pRg st="0" end="0"/>
                                            </p:txEl>
                                          </p:spTgt>
                                        </p:tgtEl>
                                      </p:cBhvr>
                                    </p:animEffect>
                                    <p:anim calcmode="lin" valueType="num">
                                      <p:cBhvr>
                                        <p:cTn id="8" dur="1000" fill="hold"/>
                                        <p:tgtEl>
                                          <p:spTgt spid="23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35">
                                            <p:txEl>
                                              <p:pRg st="1" end="1"/>
                                            </p:txEl>
                                          </p:spTgt>
                                        </p:tgtEl>
                                        <p:attrNameLst>
                                          <p:attrName>style.visibility</p:attrName>
                                        </p:attrNameLst>
                                      </p:cBhvr>
                                      <p:to>
                                        <p:strVal val="visible"/>
                                      </p:to>
                                    </p:set>
                                    <p:animEffect transition="in" filter="fade">
                                      <p:cBhvr>
                                        <p:cTn id="12" dur="1000"/>
                                        <p:tgtEl>
                                          <p:spTgt spid="2335">
                                            <p:txEl>
                                              <p:pRg st="1" end="1"/>
                                            </p:txEl>
                                          </p:spTgt>
                                        </p:tgtEl>
                                      </p:cBhvr>
                                    </p:animEffect>
                                    <p:anim calcmode="lin" valueType="num">
                                      <p:cBhvr>
                                        <p:cTn id="13" dur="1000" fill="hold"/>
                                        <p:tgtEl>
                                          <p:spTgt spid="23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3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35">
                                            <p:txEl>
                                              <p:pRg st="2" end="2"/>
                                            </p:txEl>
                                          </p:spTgt>
                                        </p:tgtEl>
                                        <p:attrNameLst>
                                          <p:attrName>style.visibility</p:attrName>
                                        </p:attrNameLst>
                                      </p:cBhvr>
                                      <p:to>
                                        <p:strVal val="visible"/>
                                      </p:to>
                                    </p:set>
                                    <p:animEffect transition="in" filter="fade">
                                      <p:cBhvr>
                                        <p:cTn id="17" dur="1000"/>
                                        <p:tgtEl>
                                          <p:spTgt spid="2335">
                                            <p:txEl>
                                              <p:pRg st="2" end="2"/>
                                            </p:txEl>
                                          </p:spTgt>
                                        </p:tgtEl>
                                      </p:cBhvr>
                                    </p:animEffect>
                                    <p:anim calcmode="lin" valueType="num">
                                      <p:cBhvr>
                                        <p:cTn id="18" dur="1000" fill="hold"/>
                                        <p:tgtEl>
                                          <p:spTgt spid="233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barn(inVertical)">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Effect transition="in" filter="fade">
                                      <p:cBhvr>
                                        <p:cTn id="29" dur="1000"/>
                                        <p:tgtEl>
                                          <p:spTgt spid="2051"/>
                                        </p:tgtEl>
                                      </p:cBhvr>
                                    </p:animEffect>
                                    <p:anim calcmode="lin" valueType="num">
                                      <p:cBhvr>
                                        <p:cTn id="30" dur="1000" fill="hold"/>
                                        <p:tgtEl>
                                          <p:spTgt spid="2051"/>
                                        </p:tgtEl>
                                        <p:attrNameLst>
                                          <p:attrName>ppt_x</p:attrName>
                                        </p:attrNameLst>
                                      </p:cBhvr>
                                      <p:tavLst>
                                        <p:tav tm="0">
                                          <p:val>
                                            <p:strVal val="#ppt_x"/>
                                          </p:val>
                                        </p:tav>
                                        <p:tav tm="100000">
                                          <p:val>
                                            <p:strVal val="#ppt_x"/>
                                          </p:val>
                                        </p:tav>
                                      </p:tavLst>
                                    </p:anim>
                                    <p:anim calcmode="lin" valueType="num">
                                      <p:cBhvr>
                                        <p:cTn id="31"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50000">
              <a:schemeClr val="accent1"/>
            </a:gs>
            <a:gs pos="100000">
              <a:schemeClr val="accent2"/>
            </a:gs>
          </a:gsLst>
          <a:lin ang="16198662" scaled="0"/>
        </a:gradFill>
        <a:effectLst/>
      </p:bgPr>
    </p:bg>
    <p:spTree>
      <p:nvGrpSpPr>
        <p:cNvPr id="1" name="Shape 2350"/>
        <p:cNvGrpSpPr/>
        <p:nvPr/>
      </p:nvGrpSpPr>
      <p:grpSpPr>
        <a:xfrm>
          <a:off x="0" y="0"/>
          <a:ext cx="0" cy="0"/>
          <a:chOff x="0" y="0"/>
          <a:chExt cx="0" cy="0"/>
        </a:xfrm>
      </p:grpSpPr>
      <p:sp>
        <p:nvSpPr>
          <p:cNvPr id="2352" name="Google Shape;2352;p4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solidFill>
                  <a:schemeClr val="accent2"/>
                </a:solidFill>
              </a:rPr>
              <a:t>79</a:t>
            </a:r>
            <a:endParaRPr dirty="0">
              <a:solidFill>
                <a:schemeClr val="accent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82733250"/>
              </p:ext>
            </p:extLst>
          </p:nvPr>
        </p:nvGraphicFramePr>
        <p:xfrm>
          <a:off x="838200" y="1581150"/>
          <a:ext cx="5638800" cy="2529840"/>
        </p:xfrm>
        <a:graphic>
          <a:graphicData uri="http://schemas.openxmlformats.org/drawingml/2006/table">
            <a:tbl>
              <a:tblPr firstRow="1" bandRow="1">
                <a:tableStyleId>{11E2214B-EEA6-4F0E-851E-DA328E0D34B4}</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1489480">
                <a:tc>
                  <a:txBody>
                    <a:bodyPr/>
                    <a:lstStyle/>
                    <a:p>
                      <a:r>
                        <a:rPr lang="en-US" sz="1400" b="1" i="0" u="none" strike="noStrike" cap="none" baseline="0" dirty="0">
                          <a:solidFill>
                            <a:srgbClr val="000000"/>
                          </a:solidFill>
                          <a:latin typeface="Arial"/>
                          <a:ea typeface="Arial"/>
                          <a:cs typeface="Arial"/>
                          <a:sym typeface="Arial"/>
                        </a:rPr>
                        <a:t>byte b=10;</a:t>
                      </a:r>
                    </a:p>
                    <a:p>
                      <a:r>
                        <a:rPr lang="en-US" sz="1400" b="1" i="0" u="none" strike="noStrike" cap="none" baseline="0" dirty="0">
                          <a:solidFill>
                            <a:srgbClr val="000000"/>
                          </a:solidFill>
                          <a:latin typeface="Arial"/>
                          <a:ea typeface="Arial"/>
                          <a:cs typeface="Arial"/>
                          <a:sym typeface="Arial"/>
                        </a:rPr>
                        <a:t>b=b+1;</a:t>
                      </a:r>
                    </a:p>
                    <a:p>
                      <a:r>
                        <a:rPr lang="en-US" sz="1400" b="1" i="0" u="none" strike="noStrike" cap="none" baseline="0" dirty="0" err="1">
                          <a:solidFill>
                            <a:srgbClr val="000000"/>
                          </a:solidFill>
                          <a:latin typeface="Arial"/>
                          <a:ea typeface="Arial"/>
                          <a:cs typeface="Arial"/>
                          <a:sym typeface="Arial"/>
                        </a:rPr>
                        <a:t>System.out.println</a:t>
                      </a:r>
                      <a:r>
                        <a:rPr lang="en-US" sz="1400" b="1" i="0" u="none" strike="noStrike" cap="none" baseline="0" dirty="0">
                          <a:solidFill>
                            <a:srgbClr val="000000"/>
                          </a:solidFill>
                          <a:latin typeface="Arial"/>
                          <a:ea typeface="Arial"/>
                          <a:cs typeface="Arial"/>
                          <a:sym typeface="Arial"/>
                        </a:rPr>
                        <a:t>(b);</a:t>
                      </a:r>
                    </a:p>
                    <a:p>
                      <a:r>
                        <a:rPr lang="en-US" sz="1400" b="1" i="0" u="none" strike="noStrike" cap="none" baseline="0" dirty="0">
                          <a:solidFill>
                            <a:srgbClr val="000000"/>
                          </a:solidFill>
                          <a:latin typeface="Arial"/>
                          <a:ea typeface="Arial"/>
                          <a:cs typeface="Arial"/>
                          <a:sym typeface="Arial"/>
                        </a:rPr>
                        <a:t>CE :</a:t>
                      </a:r>
                    </a:p>
                    <a:p>
                      <a:r>
                        <a:rPr lang="en-US" sz="1400" b="1" i="0" u="none" strike="noStrike" cap="none" baseline="0" dirty="0">
                          <a:solidFill>
                            <a:srgbClr val="000000"/>
                          </a:solidFill>
                          <a:latin typeface="Arial"/>
                          <a:ea typeface="Arial"/>
                          <a:cs typeface="Arial"/>
                          <a:sym typeface="Arial"/>
                        </a:rPr>
                        <a:t>possible loss of </a:t>
                      </a:r>
                      <a:r>
                        <a:rPr lang="en-US" sz="1400" b="1" i="0" u="none" strike="noStrike" cap="none" baseline="0" dirty="0" err="1">
                          <a:solidFill>
                            <a:srgbClr val="000000"/>
                          </a:solidFill>
                          <a:latin typeface="Arial"/>
                          <a:ea typeface="Arial"/>
                          <a:cs typeface="Arial"/>
                          <a:sym typeface="Arial"/>
                        </a:rPr>
                        <a:t>precission</a:t>
                      </a:r>
                      <a:endParaRPr lang="en-US" sz="1400" b="1" i="0" u="none" strike="noStrike" cap="none" baseline="0" dirty="0">
                        <a:solidFill>
                          <a:srgbClr val="000000"/>
                        </a:solidFill>
                        <a:latin typeface="Arial"/>
                        <a:ea typeface="Arial"/>
                        <a:cs typeface="Arial"/>
                        <a:sym typeface="Arial"/>
                      </a:endParaRPr>
                    </a:p>
                    <a:p>
                      <a:r>
                        <a:rPr lang="en-US" sz="1400" b="1" i="0" u="none" strike="noStrike" cap="none" baseline="0" dirty="0">
                          <a:solidFill>
                            <a:srgbClr val="000000"/>
                          </a:solidFill>
                          <a:latin typeface="Arial"/>
                          <a:ea typeface="Arial"/>
                          <a:cs typeface="Arial"/>
                          <a:sym typeface="Arial"/>
                        </a:rPr>
                        <a:t>found : </a:t>
                      </a:r>
                      <a:r>
                        <a:rPr lang="en-US" sz="1400" b="1" i="0" u="none" strike="noStrike" cap="none" baseline="0" dirty="0" err="1">
                          <a:solidFill>
                            <a:srgbClr val="000000"/>
                          </a:solidFill>
                          <a:latin typeface="Arial"/>
                          <a:ea typeface="Arial"/>
                          <a:cs typeface="Arial"/>
                          <a:sym typeface="Arial"/>
                        </a:rPr>
                        <a:t>int</a:t>
                      </a:r>
                      <a:endParaRPr lang="en-US" sz="1400" b="1" i="0" u="none" strike="noStrike" cap="none" baseline="0" dirty="0">
                        <a:solidFill>
                          <a:srgbClr val="000000"/>
                        </a:solidFill>
                        <a:latin typeface="Arial"/>
                        <a:ea typeface="Arial"/>
                        <a:cs typeface="Arial"/>
                        <a:sym typeface="Arial"/>
                      </a:endParaRPr>
                    </a:p>
                    <a:p>
                      <a:r>
                        <a:rPr lang="en-US" sz="1400" b="1" i="0" u="none" strike="noStrike" cap="none" baseline="0" dirty="0">
                          <a:solidFill>
                            <a:srgbClr val="000000"/>
                          </a:solidFill>
                          <a:latin typeface="Arial"/>
                          <a:ea typeface="Arial"/>
                          <a:cs typeface="Arial"/>
                          <a:sym typeface="Arial"/>
                        </a:rPr>
                        <a:t>required : byte</a:t>
                      </a:r>
                      <a:endParaRPr lang="en-US" dirty="0"/>
                    </a:p>
                  </a:txBody>
                  <a:tcPr/>
                </a:tc>
                <a:tc>
                  <a:txBody>
                    <a:bodyPr/>
                    <a:lstStyle/>
                    <a:p>
                      <a:r>
                        <a:rPr lang="en-US" sz="1400" b="1" i="0" u="none" strike="noStrike" cap="none" baseline="0" dirty="0">
                          <a:solidFill>
                            <a:srgbClr val="000000"/>
                          </a:solidFill>
                          <a:latin typeface="Arial"/>
                          <a:ea typeface="Arial"/>
                          <a:cs typeface="Arial"/>
                          <a:sym typeface="Arial"/>
                        </a:rPr>
                        <a:t>byte b=10;</a:t>
                      </a:r>
                    </a:p>
                    <a:p>
                      <a:r>
                        <a:rPr lang="en-US" sz="1400" b="1" i="0" u="none" strike="noStrike" cap="none" baseline="0" dirty="0">
                          <a:solidFill>
                            <a:srgbClr val="000000"/>
                          </a:solidFill>
                          <a:latin typeface="Arial"/>
                          <a:ea typeface="Arial"/>
                          <a:cs typeface="Arial"/>
                          <a:sym typeface="Arial"/>
                        </a:rPr>
                        <a:t>b++;</a:t>
                      </a:r>
                    </a:p>
                    <a:p>
                      <a:r>
                        <a:rPr lang="en-US" sz="1400" b="1" i="0" u="none" strike="noStrike" cap="none" baseline="0" dirty="0" err="1">
                          <a:solidFill>
                            <a:srgbClr val="000000"/>
                          </a:solidFill>
                          <a:latin typeface="Arial"/>
                          <a:ea typeface="Arial"/>
                          <a:cs typeface="Arial"/>
                          <a:sym typeface="Arial"/>
                        </a:rPr>
                        <a:t>System.out.println</a:t>
                      </a:r>
                      <a:r>
                        <a:rPr lang="en-US" sz="1400" b="1" i="0" u="none" strike="noStrike" cap="none" baseline="0" dirty="0">
                          <a:solidFill>
                            <a:srgbClr val="000000"/>
                          </a:solidFill>
                          <a:latin typeface="Arial"/>
                          <a:ea typeface="Arial"/>
                          <a:cs typeface="Arial"/>
                          <a:sym typeface="Arial"/>
                        </a:rPr>
                        <a:t>(b); //11</a:t>
                      </a:r>
                      <a:endParaRPr lang="en-US" dirty="0"/>
                    </a:p>
                  </a:txBody>
                  <a:tcPr/>
                </a:tc>
                <a:extLst>
                  <a:ext uri="{0D108BD9-81ED-4DB2-BD59-A6C34878D82A}">
                    <a16:rowId xmlns:a16="http://schemas.microsoft.com/office/drawing/2014/main" val="10000"/>
                  </a:ext>
                </a:extLst>
              </a:tr>
              <a:tr h="887960">
                <a:tc>
                  <a:txBody>
                    <a:bodyPr/>
                    <a:lstStyle/>
                    <a:p>
                      <a:r>
                        <a:rPr lang="en-US" sz="1400" b="1" i="0" u="none" strike="noStrike" cap="none" baseline="0" dirty="0">
                          <a:solidFill>
                            <a:srgbClr val="000000"/>
                          </a:solidFill>
                          <a:latin typeface="Arial"/>
                          <a:ea typeface="Arial"/>
                          <a:cs typeface="Arial"/>
                          <a:sym typeface="Arial"/>
                        </a:rPr>
                        <a:t>byte b=10;</a:t>
                      </a:r>
                    </a:p>
                    <a:p>
                      <a:r>
                        <a:rPr lang="en-US" sz="1400" b="1" i="0" u="none" strike="noStrike" cap="none" baseline="0" dirty="0">
                          <a:solidFill>
                            <a:srgbClr val="000000"/>
                          </a:solidFill>
                          <a:latin typeface="Arial"/>
                          <a:ea typeface="Arial"/>
                          <a:cs typeface="Arial"/>
                          <a:sym typeface="Arial"/>
                        </a:rPr>
                        <a:t>b+=1;</a:t>
                      </a:r>
                    </a:p>
                    <a:p>
                      <a:r>
                        <a:rPr lang="en-US" sz="1400" b="1" i="0" u="none" strike="noStrike" cap="none" baseline="0" dirty="0" err="1">
                          <a:solidFill>
                            <a:srgbClr val="000000"/>
                          </a:solidFill>
                          <a:latin typeface="Arial"/>
                          <a:ea typeface="Arial"/>
                          <a:cs typeface="Arial"/>
                          <a:sym typeface="Arial"/>
                        </a:rPr>
                        <a:t>System.out.println</a:t>
                      </a:r>
                      <a:r>
                        <a:rPr lang="en-US" sz="1400" b="1" i="0" u="none" strike="noStrike" cap="none" baseline="0" dirty="0">
                          <a:solidFill>
                            <a:srgbClr val="000000"/>
                          </a:solidFill>
                          <a:latin typeface="Arial"/>
                          <a:ea typeface="Arial"/>
                          <a:cs typeface="Arial"/>
                          <a:sym typeface="Arial"/>
                        </a:rPr>
                        <a:t>(b); //11</a:t>
                      </a:r>
                      <a:endParaRPr lang="en-US" dirty="0"/>
                    </a:p>
                  </a:txBody>
                  <a:tcPr/>
                </a:tc>
                <a:tc>
                  <a:txBody>
                    <a:bodyPr/>
                    <a:lstStyle/>
                    <a:p>
                      <a:r>
                        <a:rPr lang="en-US" sz="1400" b="1" i="0" u="none" strike="noStrike" cap="none" baseline="0" dirty="0">
                          <a:solidFill>
                            <a:srgbClr val="000000"/>
                          </a:solidFill>
                          <a:latin typeface="Arial"/>
                          <a:ea typeface="Arial"/>
                          <a:cs typeface="Arial"/>
                          <a:sym typeface="Arial"/>
                        </a:rPr>
                        <a:t>byte b=127;</a:t>
                      </a:r>
                    </a:p>
                    <a:p>
                      <a:r>
                        <a:rPr lang="en-US" sz="1400" b="1" i="0" u="none" strike="noStrike" cap="none" baseline="0" dirty="0">
                          <a:solidFill>
                            <a:srgbClr val="000000"/>
                          </a:solidFill>
                          <a:latin typeface="Arial"/>
                          <a:ea typeface="Arial"/>
                          <a:cs typeface="Arial"/>
                          <a:sym typeface="Arial"/>
                        </a:rPr>
                        <a:t>b+=3;</a:t>
                      </a:r>
                    </a:p>
                    <a:p>
                      <a:r>
                        <a:rPr lang="en-US" sz="1400" b="1" i="0" u="none" strike="noStrike" cap="none" baseline="0" dirty="0" err="1">
                          <a:solidFill>
                            <a:srgbClr val="000000"/>
                          </a:solidFill>
                          <a:latin typeface="Arial"/>
                          <a:ea typeface="Arial"/>
                          <a:cs typeface="Arial"/>
                          <a:sym typeface="Arial"/>
                        </a:rPr>
                        <a:t>System.out.println</a:t>
                      </a:r>
                      <a:r>
                        <a:rPr lang="en-US" sz="1400" b="1" i="0" u="none" strike="noStrike" cap="none" baseline="0" dirty="0">
                          <a:solidFill>
                            <a:srgbClr val="000000"/>
                          </a:solidFill>
                          <a:latin typeface="Arial"/>
                          <a:ea typeface="Arial"/>
                          <a:cs typeface="Arial"/>
                          <a:sym typeface="Arial"/>
                        </a:rPr>
                        <a:t>(b);</a:t>
                      </a:r>
                    </a:p>
                    <a:p>
                      <a:r>
                        <a:rPr lang="en-US" sz="1400" b="1" i="0" u="none" strike="noStrike" cap="none" baseline="0" dirty="0">
                          <a:solidFill>
                            <a:srgbClr val="000000"/>
                          </a:solidFill>
                          <a:latin typeface="Arial"/>
                          <a:ea typeface="Arial"/>
                          <a:cs typeface="Arial"/>
                          <a:sym typeface="Arial"/>
                        </a:rPr>
                        <a:t>//-126</a:t>
                      </a:r>
                      <a:endParaRPr lang="en-US" dirty="0"/>
                    </a:p>
                  </a:txBody>
                  <a:tcPr/>
                </a:tc>
                <a:extLst>
                  <a:ext uri="{0D108BD9-81ED-4DB2-BD59-A6C34878D82A}">
                    <a16:rowId xmlns:a16="http://schemas.microsoft.com/office/drawing/2014/main" val="10001"/>
                  </a:ext>
                </a:extLst>
              </a:tr>
            </a:tbl>
          </a:graphicData>
        </a:graphic>
      </p:graphicFrame>
      <p:grpSp>
        <p:nvGrpSpPr>
          <p:cNvPr id="39" name="Google Shape;2623;p47"/>
          <p:cNvGrpSpPr/>
          <p:nvPr/>
        </p:nvGrpSpPr>
        <p:grpSpPr>
          <a:xfrm>
            <a:off x="6553200" y="666750"/>
            <a:ext cx="2514600" cy="3429000"/>
            <a:chOff x="1926580" y="602477"/>
            <a:chExt cx="4456273" cy="4762466"/>
          </a:xfrm>
        </p:grpSpPr>
        <p:sp>
          <p:nvSpPr>
            <p:cNvPr id="40" name="Google Shape;2624;p4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625;p4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626;p4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627;p4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628;p4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629;p4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630;p4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631;p4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632;p4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633;p4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634;p4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635;p4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636;p4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637;p4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638;p4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639;p4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640;p4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641;p4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642;p4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643;p4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644;p4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645;p4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646;p4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647;p4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648;p4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649;p4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650;p4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651;p4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652;p4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653;p4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654;p4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655;p4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656;p4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657;p4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658;p4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659;p4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660;p4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661;p4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662;p4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663;p4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664;p4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665;p4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666;p4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667;p4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668;p4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669;p4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670;p4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671;p4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672;p4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673;p4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674;p4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675;p4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676;p4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677;p4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678;p4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679;p4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680;p4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681;p4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682;p4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683;p4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684;p4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685;p4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686;p4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687;p4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688;p4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689;p4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690;p4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691;p4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692;p4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693;p4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694;p4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695;p4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696;p4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697;p4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698;p4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699;p4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700;p4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701;p4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702;p4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703;p4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704;p4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705;p4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706;p4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707;p4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708;p4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709;p4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710;p4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711;p4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712;p4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713;p4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714;p4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715;p4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716;p4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717;p4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718;p4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719;p4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720;p4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721;p4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722;p4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723;p4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724;p4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725;p4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726;p4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727;p4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728;p4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729;p4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730;p4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731;p4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732;p4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733;p4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734;p4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735;p4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736;p4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737;p4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738;p4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739;p4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740;p4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741;p4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742;p4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743;p4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744;p4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745;p4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746;p4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747;p4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748;p4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749;p4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750;p4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751;p4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752;p4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753;p4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754;p4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755;p4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756;p4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757;p4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758;p4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759;p4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760;p4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761;p4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762;p4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763;p4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764;p4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765;p4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766;p4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767;p4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768;p4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769;p4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2770;p47"/>
            <p:cNvGrpSpPr/>
            <p:nvPr/>
          </p:nvGrpSpPr>
          <p:grpSpPr>
            <a:xfrm>
              <a:off x="4146745" y="1006881"/>
              <a:ext cx="330894" cy="250785"/>
              <a:chOff x="6621095" y="1452181"/>
              <a:chExt cx="330894" cy="250785"/>
            </a:xfrm>
          </p:grpSpPr>
          <p:sp>
            <p:nvSpPr>
              <p:cNvPr id="189" name="Google Shape;2771;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772;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773;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774;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775;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7" name="Google Shape;2776;p4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777;p4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Conditional Operator (? :)</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55349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90"/>
        <p:cNvGrpSpPr/>
        <p:nvPr/>
      </p:nvGrpSpPr>
      <p:grpSpPr>
        <a:xfrm>
          <a:off x="0" y="0"/>
          <a:ext cx="0" cy="0"/>
          <a:chOff x="0" y="0"/>
          <a:chExt cx="0" cy="0"/>
        </a:xfrm>
      </p:grpSpPr>
      <p:sp>
        <p:nvSpPr>
          <p:cNvPr id="2392" name="Google Shape;2392;p4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80</a:t>
            </a:r>
            <a:endParaRPr dirty="0"/>
          </a:p>
        </p:txBody>
      </p:sp>
      <p:sp>
        <p:nvSpPr>
          <p:cNvPr id="2402" name="Google Shape;2402;p43"/>
          <p:cNvSpPr txBox="1"/>
          <p:nvPr/>
        </p:nvSpPr>
        <p:spPr>
          <a:xfrm>
            <a:off x="917510" y="534178"/>
            <a:ext cx="2786700" cy="457200"/>
          </a:xfrm>
          <a:prstGeom prst="rect">
            <a:avLst/>
          </a:prstGeom>
          <a:noFill/>
          <a:ln>
            <a:noFill/>
          </a:ln>
        </p:spPr>
        <p:txBody>
          <a:bodyPr spcFirstLastPara="1" wrap="square" lIns="0" tIns="0" rIns="0" bIns="0" anchor="ctr" anchorCtr="0">
            <a:noAutofit/>
          </a:bodyPr>
          <a:lstStyle/>
          <a:p>
            <a:pPr lvl="0"/>
            <a:r>
              <a:rPr lang="en-US" b="1" dirty="0"/>
              <a:t>The only possible ternary operator in java is conditional operator</a:t>
            </a:r>
            <a:endParaRPr dirty="0">
              <a:solidFill>
                <a:schemeClr val="dk2"/>
              </a:solidFill>
              <a:latin typeface="Barlow"/>
              <a:ea typeface="Barlow"/>
              <a:cs typeface="Barlow"/>
              <a:sym typeface="Barlow"/>
            </a:endParaRPr>
          </a:p>
        </p:txBody>
      </p:sp>
      <p:sp>
        <p:nvSpPr>
          <p:cNvPr id="2404" name="Google Shape;2404;p43"/>
          <p:cNvSpPr txBox="1"/>
          <p:nvPr/>
        </p:nvSpPr>
        <p:spPr>
          <a:xfrm>
            <a:off x="897294" y="1279848"/>
            <a:ext cx="2786700" cy="344100"/>
          </a:xfrm>
          <a:prstGeom prst="rect">
            <a:avLst/>
          </a:prstGeom>
          <a:noFill/>
          <a:ln>
            <a:noFill/>
          </a:ln>
        </p:spPr>
        <p:txBody>
          <a:bodyPr spcFirstLastPara="1" wrap="square" lIns="0" tIns="0" rIns="0" bIns="0" anchor="ctr" anchorCtr="0">
            <a:noAutofit/>
          </a:bodyPr>
          <a:lstStyle/>
          <a:p>
            <a:pPr lvl="0"/>
            <a:endParaRPr lang="en-US" b="1" dirty="0"/>
          </a:p>
          <a:p>
            <a:pPr lvl="0"/>
            <a:r>
              <a:rPr lang="en-US" b="1" dirty="0"/>
              <a:t>Nesting of conditional operator is possible</a:t>
            </a:r>
            <a:endParaRPr dirty="0">
              <a:solidFill>
                <a:schemeClr val="dk2"/>
              </a:solidFill>
              <a:latin typeface="Barlow"/>
              <a:ea typeface="Barlow"/>
              <a:cs typeface="Barlow"/>
              <a:sym typeface="Barlow"/>
            </a:endParaRPr>
          </a:p>
        </p:txBody>
      </p:sp>
      <p:sp>
        <p:nvSpPr>
          <p:cNvPr id="2408" name="Google Shape;2408;p43"/>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0" y="1829617"/>
            <a:ext cx="7244099" cy="1565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37034"/>
            <a:ext cx="7662863" cy="1586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new operator</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41772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7" name="Google Shape;2417;p44"/>
          <p:cNvSpPr txBox="1">
            <a:spLocks noGrp="1"/>
          </p:cNvSpPr>
          <p:nvPr>
            <p:ph type="title"/>
          </p:nvPr>
        </p:nvSpPr>
        <p:spPr>
          <a:xfrm>
            <a:off x="457200" y="605600"/>
            <a:ext cx="5638800" cy="2728150"/>
          </a:xfrm>
          <a:prstGeom prst="rect">
            <a:avLst/>
          </a:prstGeom>
        </p:spPr>
        <p:txBody>
          <a:bodyPr spcFirstLastPara="1" wrap="square" lIns="0" tIns="0" rIns="0" bIns="0" anchor="t" anchorCtr="0">
            <a:noAutofit/>
          </a:bodyPr>
          <a:lstStyle/>
          <a:p>
            <a:r>
              <a:rPr lang="en-US" sz="2800" b="1" dirty="0"/>
              <a:t>   We can use "new" operator to create an object.</a:t>
            </a:r>
            <a:br>
              <a:rPr lang="en-US" sz="2800" b="1" dirty="0"/>
            </a:br>
            <a:br>
              <a:rPr lang="en-US" sz="2800" b="1" dirty="0"/>
            </a:br>
            <a:r>
              <a:rPr lang="en-US" sz="2800" b="1" dirty="0"/>
              <a:t>   There is no "delete" operator in java because destruction of useless objects is the</a:t>
            </a:r>
            <a:br>
              <a:rPr lang="en-US" sz="2800" b="1" dirty="0"/>
            </a:br>
            <a:r>
              <a:rPr lang="en-US" sz="2800" b="1" dirty="0"/>
              <a:t>responsibility of garbage collector.</a:t>
            </a:r>
            <a:endParaRPr sz="2800" dirty="0"/>
          </a:p>
        </p:txBody>
      </p:sp>
      <p:sp>
        <p:nvSpPr>
          <p:cNvPr id="2418" name="Google Shape;2418;p4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80</a:t>
            </a:r>
            <a:endParaRPr dirty="0"/>
          </a:p>
        </p:txBody>
      </p:sp>
      <p:sp>
        <p:nvSpPr>
          <p:cNvPr id="2420" name="Google Shape;2420;p44"/>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endParaRPr dirty="0">
              <a:latin typeface="Barlow"/>
              <a:ea typeface="Barlow"/>
              <a:cs typeface="Barlow"/>
              <a:sym typeface="Barlow"/>
            </a:endParaRPr>
          </a:p>
        </p:txBody>
      </p:sp>
      <p:sp>
        <p:nvSpPr>
          <p:cNvPr id="2422" name="Google Shape;2422;p44"/>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endParaRPr dirty="0">
              <a:latin typeface="Barlow"/>
              <a:ea typeface="Barlow"/>
              <a:cs typeface="Barlow"/>
              <a:sym typeface="Barlow"/>
            </a:endParaRPr>
          </a:p>
        </p:txBody>
      </p:sp>
      <p:sp>
        <p:nvSpPr>
          <p:cNvPr id="2424" name="Google Shape;2424;p44"/>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endParaRPr dirty="0">
              <a:latin typeface="Barlow"/>
              <a:ea typeface="Barlow"/>
              <a:cs typeface="Barlow"/>
              <a:sym typeface="Barlow"/>
            </a:endParaRPr>
          </a:p>
        </p:txBody>
      </p:sp>
      <p:sp>
        <p:nvSpPr>
          <p:cNvPr id="2426" name="Google Shape;2426;p44"/>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endParaRPr dirty="0">
              <a:latin typeface="Barlow"/>
              <a:ea typeface="Barlow"/>
              <a:cs typeface="Barlow"/>
              <a:sym typeface="Barlo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 ] operator</a:t>
            </a:r>
            <a:br>
              <a:rPr lang="en-US" b="1" dirty="0"/>
            </a:br>
            <a:br>
              <a:rPr lang="en-US" b="1" dirty="0"/>
            </a:b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33791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179321" y="895350"/>
            <a:ext cx="6368036" cy="1857242"/>
          </a:xfrm>
          <a:prstGeom prst="rect">
            <a:avLst/>
          </a:prstGeom>
        </p:spPr>
        <p:txBody>
          <a:bodyPr spcFirstLastPara="1" wrap="square" lIns="0" tIns="0" rIns="0" bIns="0" anchor="t" anchorCtr="0">
            <a:noAutofit/>
          </a:bodyPr>
          <a:lstStyle/>
          <a:p>
            <a:r>
              <a:rPr lang="en-US" sz="4000" b="1" dirty="0"/>
              <a:t>We can use this operator to declare under construct/create arrays</a:t>
            </a:r>
            <a:r>
              <a:rPr lang="en-US" b="1" dirty="0"/>
              <a:t>.</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dirty="0"/>
              <a:t>81</a:t>
            </a:r>
            <a:endParaRPr dirty="0"/>
          </a:p>
        </p:txBody>
      </p:sp>
      <p:grpSp>
        <p:nvGrpSpPr>
          <p:cNvPr id="31" name="Google Shape;3680;p47"/>
          <p:cNvGrpSpPr/>
          <p:nvPr/>
        </p:nvGrpSpPr>
        <p:grpSpPr>
          <a:xfrm>
            <a:off x="6019800" y="2343150"/>
            <a:ext cx="2992272" cy="2414861"/>
            <a:chOff x="2533225" y="322726"/>
            <a:chExt cx="4077549" cy="4762523"/>
          </a:xfrm>
        </p:grpSpPr>
        <p:sp>
          <p:nvSpPr>
            <p:cNvPr id="32" name="Google Shape;3681;p47"/>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682;p47"/>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683;p47"/>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684;p47"/>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85;p47"/>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686;p47"/>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687;p47"/>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688;p47"/>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689;p47"/>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690;p47"/>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691;p47"/>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692;p47"/>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693;p47"/>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694;p47"/>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695;p47"/>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696;p47"/>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697;p47"/>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698;p47"/>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699;p47"/>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700;p47"/>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701;p47"/>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702;p47"/>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703;p47"/>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704;p47"/>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705;p47"/>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706;p47"/>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707;p47"/>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708;p47"/>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709;p47"/>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710;p47"/>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711;p47"/>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712;p47"/>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713;p47"/>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714;p47"/>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715;p47"/>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716;p47"/>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717;p47"/>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718;p47"/>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719;p47"/>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720;p47"/>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721;p47"/>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722;p47"/>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723;p47"/>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 name="Google Shape;3724;p47"/>
            <p:cNvGrpSpPr/>
            <p:nvPr/>
          </p:nvGrpSpPr>
          <p:grpSpPr>
            <a:xfrm>
              <a:off x="4316519" y="693558"/>
              <a:ext cx="830259" cy="517637"/>
              <a:chOff x="5840944" y="1418558"/>
              <a:chExt cx="830259" cy="517637"/>
            </a:xfrm>
          </p:grpSpPr>
          <p:sp>
            <p:nvSpPr>
              <p:cNvPr id="155" name="Google Shape;3725;p47"/>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726;p47"/>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727;p47"/>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728;p47"/>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729;p47"/>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730;p47"/>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731;p47"/>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732;p47"/>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3733;p47"/>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734;p47"/>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735;p47"/>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736;p47"/>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737;p47"/>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738;p47"/>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739;p47"/>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740;p47"/>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741;p47"/>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742;p47"/>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743;p47"/>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744;p47"/>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745;p47"/>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746;p47"/>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747;p47"/>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748;p47"/>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749;p47"/>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750;p47"/>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751;p47"/>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752;p47"/>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753;p47"/>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754;p47"/>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755;p47"/>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756;p47"/>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757;p47"/>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758;p47"/>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759;p47"/>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760;p47"/>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761;p47"/>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762;p47"/>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763;p47"/>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764;p47"/>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765;p47"/>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766;p47"/>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767;p47"/>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768;p47"/>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769;p47"/>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770;p47"/>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771;p47"/>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772;p47"/>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773;p47"/>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774;p47"/>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775;p47"/>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776;p47"/>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777;p47"/>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778;p47"/>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779;p47"/>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780;p47"/>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781;p47"/>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782;p47"/>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783;p47"/>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7" name="Google Shape;3784;p47"/>
            <p:cNvGrpSpPr/>
            <p:nvPr/>
          </p:nvGrpSpPr>
          <p:grpSpPr>
            <a:xfrm>
              <a:off x="3439221" y="3170887"/>
              <a:ext cx="276341" cy="167131"/>
              <a:chOff x="4963646" y="3895887"/>
              <a:chExt cx="276341" cy="167131"/>
            </a:xfrm>
          </p:grpSpPr>
          <p:sp>
            <p:nvSpPr>
              <p:cNvPr id="135" name="Google Shape;3785;p47"/>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786;p47"/>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787;p47"/>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788;p47"/>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789;p47"/>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790;p47"/>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3791;p47"/>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792;p47"/>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793;p47"/>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794;p47"/>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795;p47"/>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796;p47"/>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797;p47"/>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798;p47"/>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799;p47"/>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800;p47"/>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801;p47"/>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802;p47"/>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803;p47"/>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3804;p47"/>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 name="Google Shape;3805;p47"/>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06;p47"/>
            <p:cNvSpPr/>
            <p:nvPr/>
          </p:nvSpPr>
          <p:spPr>
            <a:xfrm>
              <a:off x="6274476"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07;p47"/>
            <p:cNvSpPr/>
            <p:nvPr/>
          </p:nvSpPr>
          <p:spPr>
            <a:xfrm>
              <a:off x="6256990"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08;p47"/>
            <p:cNvSpPr/>
            <p:nvPr/>
          </p:nvSpPr>
          <p:spPr>
            <a:xfrm>
              <a:off x="6322845"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09;p47"/>
            <p:cNvSpPr/>
            <p:nvPr/>
          </p:nvSpPr>
          <p:spPr>
            <a:xfrm>
              <a:off x="3417840"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10;p47"/>
            <p:cNvSpPr/>
            <p:nvPr/>
          </p:nvSpPr>
          <p:spPr>
            <a:xfrm>
              <a:off x="3400355"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11;p47"/>
            <p:cNvSpPr/>
            <p:nvPr/>
          </p:nvSpPr>
          <p:spPr>
            <a:xfrm>
              <a:off x="3456326"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7082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990600" y="244928"/>
            <a:ext cx="5486400" cy="4363297"/>
          </a:xfrm>
          <a:prstGeom prst="rect">
            <a:avLst/>
          </a:prstGeom>
        </p:spPr>
        <p:txBody>
          <a:bodyPr spcFirstLastPara="1" wrap="square" lIns="0" tIns="0" rIns="0" bIns="0" anchor="t" anchorCtr="0">
            <a:noAutofit/>
          </a:bodyPr>
          <a:lstStyle/>
          <a:p>
            <a:pPr marL="25400" indent="0">
              <a:buNone/>
            </a:pPr>
            <a:r>
              <a:rPr lang="en-US" sz="1800" b="1" dirty="0"/>
              <a:t>The following table will demonstrate the use of increment and decrement operators.</a:t>
            </a:r>
          </a:p>
          <a:p>
            <a:pPr marL="25400" indent="0">
              <a:buNone/>
            </a:pPr>
            <a:endParaRPr lang="es-ES" sz="1800" b="1" dirty="0"/>
          </a:p>
          <a:p>
            <a:pPr marL="25400" indent="0">
              <a:buNone/>
            </a:pPr>
            <a:endParaRPr lang="es-ES" sz="1800" b="1" dirty="0"/>
          </a:p>
          <a:p>
            <a:pPr marL="25400" indent="0">
              <a:buNone/>
            </a:pPr>
            <a:endParaRPr lang="es-ES" sz="1800" b="1" dirty="0"/>
          </a:p>
          <a:p>
            <a:pPr marL="25400" indent="0">
              <a:buNone/>
            </a:pPr>
            <a:endParaRPr lang="es-ES" sz="1800" b="1" dirty="0"/>
          </a:p>
          <a:p>
            <a:pPr marL="25400" indent="0">
              <a:buNone/>
            </a:pPr>
            <a:endParaRPr lang="es-ES" sz="1800" b="1" dirty="0"/>
          </a:p>
          <a:p>
            <a:pPr marL="25400" indent="0">
              <a:buNone/>
            </a:pPr>
            <a:endParaRPr lang="es-ES" sz="1800" b="1" dirty="0"/>
          </a:p>
          <a:p>
            <a:pPr marL="25400" indent="0">
              <a:buNone/>
            </a:pPr>
            <a:endParaRPr lang="es-ES" sz="1800" b="1" dirty="0"/>
          </a:p>
          <a:p>
            <a:r>
              <a:rPr lang="en-US" sz="1800" b="1" dirty="0"/>
              <a:t>1. Increment &amp; decrement operators we can apply only for variables but not for constant values. other wise we will get compile time error .</a:t>
            </a:r>
          </a:p>
          <a:p>
            <a:pPr marL="25400" indent="0">
              <a:buNone/>
            </a:pPr>
            <a:endParaRPr lang="es-ES" sz="1800" b="1"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61</a:t>
            </a:r>
            <a:endParaRPr dirty="0"/>
          </a:p>
        </p:txBody>
      </p:sp>
      <p:grpSp>
        <p:nvGrpSpPr>
          <p:cNvPr id="520" name="Google Shape;520;p16"/>
          <p:cNvGrpSpPr/>
          <p:nvPr/>
        </p:nvGrpSpPr>
        <p:grpSpPr>
          <a:xfrm>
            <a:off x="7734657" y="-13725"/>
            <a:ext cx="1323357" cy="2502786"/>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2" name="Table 1"/>
          <p:cNvGraphicFramePr>
            <a:graphicFrameLocks noGrp="1"/>
          </p:cNvGraphicFramePr>
          <p:nvPr>
            <p:extLst>
              <p:ext uri="{D42A27DB-BD31-4B8C-83A1-F6EECF244321}">
                <p14:modId xmlns:p14="http://schemas.microsoft.com/office/powerpoint/2010/main" val="420625284"/>
              </p:ext>
            </p:extLst>
          </p:nvPr>
        </p:nvGraphicFramePr>
        <p:xfrm>
          <a:off x="1219200" y="1105473"/>
          <a:ext cx="4953000" cy="2237785"/>
        </p:xfrm>
        <a:graphic>
          <a:graphicData uri="http://schemas.openxmlformats.org/drawingml/2006/table">
            <a:tbl>
              <a:tblPr firstRow="1" bandRow="1">
                <a:tableStyleId>{11E2214B-EEA6-4F0E-851E-DA328E0D34B4}</a:tableStyleId>
              </a:tblPr>
              <a:tblGrid>
                <a:gridCol w="12382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839169">
                <a:tc>
                  <a:txBody>
                    <a:bodyPr/>
                    <a:lstStyle/>
                    <a:p>
                      <a:r>
                        <a:rPr lang="en-US" sz="1400" b="1" dirty="0"/>
                        <a:t>Expression</a:t>
                      </a:r>
                      <a:endParaRPr lang="en-US" dirty="0"/>
                    </a:p>
                  </a:txBody>
                  <a:tcPr/>
                </a:tc>
                <a:tc>
                  <a:txBody>
                    <a:bodyPr/>
                    <a:lstStyle/>
                    <a:p>
                      <a:r>
                        <a:rPr lang="en-US" sz="1400" b="1" dirty="0"/>
                        <a:t>initial value of x </a:t>
                      </a:r>
                      <a:endParaRPr lang="en-US" dirty="0"/>
                    </a:p>
                  </a:txBody>
                  <a:tcPr/>
                </a:tc>
                <a:tc>
                  <a:txBody>
                    <a:bodyPr/>
                    <a:lstStyle/>
                    <a:p>
                      <a:r>
                        <a:rPr lang="en-US" sz="1400" b="1" dirty="0"/>
                        <a:t>value of y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t>final value of x</a:t>
                      </a:r>
                    </a:p>
                    <a:p>
                      <a:endParaRPr lang="en-US" dirty="0"/>
                    </a:p>
                  </a:txBody>
                  <a:tcPr/>
                </a:tc>
                <a:extLst>
                  <a:ext uri="{0D108BD9-81ED-4DB2-BD59-A6C34878D82A}">
                    <a16:rowId xmlns:a16="http://schemas.microsoft.com/office/drawing/2014/main" val="10000"/>
                  </a:ext>
                </a:extLst>
              </a:tr>
              <a:tr h="349654">
                <a:tc>
                  <a:txBody>
                    <a:bodyPr/>
                    <a:lstStyle/>
                    <a:p>
                      <a:r>
                        <a:rPr lang="es-ES" sz="1400" b="1" dirty="0"/>
                        <a:t>y=++x </a:t>
                      </a:r>
                      <a:endParaRPr lang="en-US" dirty="0"/>
                    </a:p>
                  </a:txBody>
                  <a:tcPr/>
                </a:tc>
                <a:tc>
                  <a:txBody>
                    <a:bodyPr/>
                    <a:lstStyle/>
                    <a:p>
                      <a:r>
                        <a:rPr lang="es-ES" sz="1400" b="1" dirty="0"/>
                        <a:t>10</a:t>
                      </a:r>
                      <a:endParaRPr lang="en-US" dirty="0"/>
                    </a:p>
                  </a:txBody>
                  <a:tcPr/>
                </a:tc>
                <a:tc>
                  <a:txBody>
                    <a:bodyPr/>
                    <a:lstStyle/>
                    <a:p>
                      <a:r>
                        <a:rPr lang="es-ES" sz="1400" b="1" dirty="0"/>
                        <a:t>11</a:t>
                      </a:r>
                      <a:endParaRPr lang="en-US" dirty="0"/>
                    </a:p>
                  </a:txBody>
                  <a:tcPr/>
                </a:tc>
                <a:tc>
                  <a:txBody>
                    <a:bodyPr/>
                    <a:lstStyle/>
                    <a:p>
                      <a:r>
                        <a:rPr lang="en-US" dirty="0"/>
                        <a:t>11</a:t>
                      </a:r>
                    </a:p>
                  </a:txBody>
                  <a:tcPr/>
                </a:tc>
                <a:extLst>
                  <a:ext uri="{0D108BD9-81ED-4DB2-BD59-A6C34878D82A}">
                    <a16:rowId xmlns:a16="http://schemas.microsoft.com/office/drawing/2014/main" val="10001"/>
                  </a:ext>
                </a:extLst>
              </a:tr>
              <a:tr h="349654">
                <a:tc>
                  <a:txBody>
                    <a:bodyPr/>
                    <a:lstStyle/>
                    <a:p>
                      <a:r>
                        <a:rPr lang="en-US" sz="1400" b="1" dirty="0"/>
                        <a:t>y=x++</a:t>
                      </a:r>
                      <a:endParaRPr lang="en-US" dirty="0"/>
                    </a:p>
                  </a:txBody>
                  <a:tcPr/>
                </a:tc>
                <a:tc>
                  <a:txBody>
                    <a:bodyPr/>
                    <a:lstStyle/>
                    <a:p>
                      <a:r>
                        <a:rPr lang="es-ES" sz="1400" b="1" dirty="0"/>
                        <a:t>10</a:t>
                      </a:r>
                      <a:endParaRPr lang="en-US" dirty="0"/>
                    </a:p>
                  </a:txBody>
                  <a:tcPr/>
                </a:tc>
                <a:tc>
                  <a:txBody>
                    <a:bodyPr/>
                    <a:lstStyle/>
                    <a:p>
                      <a:r>
                        <a:rPr lang="en-US" sz="1400" b="1" dirty="0"/>
                        <a:t>10</a:t>
                      </a:r>
                      <a:endParaRPr lang="en-US" dirty="0"/>
                    </a:p>
                  </a:txBody>
                  <a:tcPr/>
                </a:tc>
                <a:tc>
                  <a:txBody>
                    <a:bodyPr/>
                    <a:lstStyle/>
                    <a:p>
                      <a:r>
                        <a:rPr lang="en-US" dirty="0"/>
                        <a:t>11</a:t>
                      </a:r>
                    </a:p>
                  </a:txBody>
                  <a:tcPr/>
                </a:tc>
                <a:extLst>
                  <a:ext uri="{0D108BD9-81ED-4DB2-BD59-A6C34878D82A}">
                    <a16:rowId xmlns:a16="http://schemas.microsoft.com/office/drawing/2014/main" val="10002"/>
                  </a:ext>
                </a:extLst>
              </a:tr>
              <a:tr h="349654">
                <a:tc>
                  <a:txBody>
                    <a:bodyPr/>
                    <a:lstStyle/>
                    <a:p>
                      <a:r>
                        <a:rPr lang="es-ES" sz="1400" b="1" dirty="0"/>
                        <a:t>y=--x </a:t>
                      </a:r>
                      <a:endParaRPr lang="en-US" dirty="0"/>
                    </a:p>
                  </a:txBody>
                  <a:tcPr/>
                </a:tc>
                <a:tc>
                  <a:txBody>
                    <a:bodyPr/>
                    <a:lstStyle/>
                    <a:p>
                      <a:r>
                        <a:rPr lang="es-ES" sz="1400" b="1" dirty="0"/>
                        <a:t>10</a:t>
                      </a:r>
                      <a:endParaRPr lang="en-US" dirty="0"/>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10003"/>
                  </a:ext>
                </a:extLst>
              </a:tr>
              <a:tr h="349654">
                <a:tc>
                  <a:txBody>
                    <a:bodyPr/>
                    <a:lstStyle/>
                    <a:p>
                      <a:r>
                        <a:rPr lang="en-US" sz="1400" b="1" dirty="0"/>
                        <a:t>y=x--</a:t>
                      </a:r>
                      <a:endParaRPr lang="en-US" dirty="0"/>
                    </a:p>
                  </a:txBody>
                  <a:tcPr/>
                </a:tc>
                <a:tc>
                  <a:txBody>
                    <a:bodyPr/>
                    <a:lstStyle/>
                    <a:p>
                      <a:r>
                        <a:rPr lang="es-ES" sz="1400" b="1" dirty="0"/>
                        <a:t>10</a:t>
                      </a:r>
                      <a:endParaRPr lang="en-US" dirty="0"/>
                    </a:p>
                  </a:txBody>
                  <a:tcPr/>
                </a:tc>
                <a:tc>
                  <a:txBody>
                    <a:bodyPr/>
                    <a:lstStyle/>
                    <a:p>
                      <a:r>
                        <a:rPr lang="en-US" dirty="0"/>
                        <a:t>10</a:t>
                      </a:r>
                    </a:p>
                  </a:txBody>
                  <a:tcPr/>
                </a:tc>
                <a:tc>
                  <a:txBody>
                    <a:bodyPr/>
                    <a:lstStyle/>
                    <a:p>
                      <a:r>
                        <a:rPr lang="en-US" dirty="0"/>
                        <a:t>9</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8">
                                            <p:txEl>
                                              <p:pRg st="8" end="8"/>
                                            </p:txEl>
                                          </p:spTgt>
                                        </p:tgtEl>
                                        <p:attrNameLst>
                                          <p:attrName>style.visibility</p:attrName>
                                        </p:attrNameLst>
                                      </p:cBhvr>
                                      <p:to>
                                        <p:strVal val="visible"/>
                                      </p:to>
                                    </p:set>
                                    <p:animEffect transition="in" filter="fade">
                                      <p:cBhvr>
                                        <p:cTn id="7" dur="1000"/>
                                        <p:tgtEl>
                                          <p:spTgt spid="518">
                                            <p:txEl>
                                              <p:pRg st="8" end="8"/>
                                            </p:txEl>
                                          </p:spTgt>
                                        </p:tgtEl>
                                      </p:cBhvr>
                                    </p:animEffect>
                                    <p:anim calcmode="lin" valueType="num">
                                      <p:cBhvr>
                                        <p:cTn id="8" dur="1000" fill="hold"/>
                                        <p:tgtEl>
                                          <p:spTgt spid="518">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51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Java operator precedence</a:t>
            </a:r>
            <a:br>
              <a:rPr lang="en-US" b="1" dirty="0"/>
            </a:br>
            <a:br>
              <a:rPr lang="en-US" b="1" dirty="0"/>
            </a:b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52311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5"/>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sz="1200" dirty="0"/>
          </a:p>
        </p:txBody>
      </p:sp>
      <p:sp>
        <p:nvSpPr>
          <p:cNvPr id="2432" name="Google Shape;2432;p45"/>
          <p:cNvSpPr/>
          <p:nvPr/>
        </p:nvSpPr>
        <p:spPr>
          <a:xfrm>
            <a:off x="467100" y="467100"/>
            <a:ext cx="8209800" cy="420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3" name="Google Shape;2433;p45"/>
          <p:cNvGrpSpPr/>
          <p:nvPr/>
        </p:nvGrpSpPr>
        <p:grpSpPr>
          <a:xfrm>
            <a:off x="638150" y="467111"/>
            <a:ext cx="7867750" cy="4209098"/>
            <a:chOff x="638138" y="467100"/>
            <a:chExt cx="7867750" cy="4194000"/>
          </a:xfrm>
        </p:grpSpPr>
        <p:cxnSp>
          <p:nvCxnSpPr>
            <p:cNvPr id="2434" name="Google Shape;2434;p45"/>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35" name="Google Shape;2435;p45"/>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36" name="Google Shape;2436;p45"/>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37" name="Google Shape;2437;p45"/>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38" name="Google Shape;2438;p45"/>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39" name="Google Shape;2439;p45"/>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0" name="Google Shape;2440;p45"/>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1" name="Google Shape;2441;p45"/>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2" name="Google Shape;2442;p45"/>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3" name="Google Shape;2443;p45"/>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4" name="Google Shape;2444;p45"/>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5" name="Google Shape;2445;p45"/>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6" name="Google Shape;2446;p45"/>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7" name="Google Shape;2447;p45"/>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8" name="Google Shape;2448;p45"/>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9" name="Google Shape;2449;p45"/>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0" name="Google Shape;2450;p45"/>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1" name="Google Shape;2451;p45"/>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2" name="Google Shape;2452;p45"/>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3" name="Google Shape;2453;p45"/>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4" name="Google Shape;2454;p45"/>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5" name="Google Shape;2455;p45"/>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6" name="Google Shape;2456;p45"/>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7" name="Google Shape;2457;p45"/>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8" name="Google Shape;2458;p45"/>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9" name="Google Shape;2459;p45"/>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0" name="Google Shape;2460;p45"/>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1" name="Google Shape;2461;p45"/>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2" name="Google Shape;2462;p45"/>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3" name="Google Shape;2463;p45"/>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4" name="Google Shape;2464;p45"/>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5" name="Google Shape;2465;p45"/>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6" name="Google Shape;2466;p45"/>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7" name="Google Shape;2467;p45"/>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8" name="Google Shape;2468;p45"/>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9" name="Google Shape;2469;p45"/>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0" name="Google Shape;2470;p45"/>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1" name="Google Shape;2471;p45"/>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2" name="Google Shape;2472;p45"/>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3" name="Google Shape;2473;p45"/>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4" name="Google Shape;2474;p45"/>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5" name="Google Shape;2475;p45"/>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6" name="Google Shape;2476;p45"/>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7" name="Google Shape;2477;p45"/>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8" name="Google Shape;2478;p45"/>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9" name="Google Shape;2479;p45"/>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2480" name="Google Shape;2480;p4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81</a:t>
            </a:r>
            <a:endParaRPr dirty="0"/>
          </a:p>
        </p:txBody>
      </p:sp>
      <p:grpSp>
        <p:nvGrpSpPr>
          <p:cNvPr id="2481" name="Google Shape;2481;p45"/>
          <p:cNvGrpSpPr/>
          <p:nvPr/>
        </p:nvGrpSpPr>
        <p:grpSpPr>
          <a:xfrm>
            <a:off x="467107" y="642473"/>
            <a:ext cx="8209755" cy="3858239"/>
            <a:chOff x="467088" y="642474"/>
            <a:chExt cx="4194000" cy="3858239"/>
          </a:xfrm>
        </p:grpSpPr>
        <p:cxnSp>
          <p:nvCxnSpPr>
            <p:cNvPr id="2482" name="Google Shape;2482;p45"/>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3" name="Google Shape;2483;p45"/>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4" name="Google Shape;2484;p45"/>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5" name="Google Shape;2485;p45"/>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6" name="Google Shape;2486;p45"/>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7" name="Google Shape;2487;p45"/>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8" name="Google Shape;2488;p45"/>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9" name="Google Shape;2489;p45"/>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0" name="Google Shape;2490;p45"/>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1" name="Google Shape;2491;p45"/>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2" name="Google Shape;2492;p45"/>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3" name="Google Shape;2493;p45"/>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4" name="Google Shape;2494;p45"/>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5" name="Google Shape;2495;p45"/>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6" name="Google Shape;2496;p45"/>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7" name="Google Shape;2497;p45"/>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8" name="Google Shape;2498;p45"/>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9" name="Google Shape;2499;p45"/>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500" name="Google Shape;2500;p45"/>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501" name="Google Shape;2501;p45"/>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502" name="Google Shape;2502;p45"/>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503" name="Google Shape;2503;p45"/>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2506" name="Google Shape;2506;p45"/>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800" dirty="0">
              <a:solidFill>
                <a:schemeClr val="dk2"/>
              </a:solidFill>
              <a:latin typeface="Barlow"/>
              <a:ea typeface="Barlow"/>
              <a:cs typeface="Barlow"/>
              <a:sym typeface="Barlow"/>
            </a:endParaRPr>
          </a:p>
        </p:txBody>
      </p:sp>
      <p:sp>
        <p:nvSpPr>
          <p:cNvPr id="2507" name="Google Shape;2507;p45"/>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lang="en" sz="800" dirty="0">
              <a:solidFill>
                <a:schemeClr val="dk2"/>
              </a:solidFill>
              <a:latin typeface="Barlow"/>
              <a:ea typeface="Barlow"/>
              <a:cs typeface="Barlow"/>
              <a:sym typeface="Barlow"/>
            </a:endParaRPr>
          </a:p>
        </p:txBody>
      </p:sp>
      <p:sp>
        <p:nvSpPr>
          <p:cNvPr id="2508" name="Google Shape;2508;p45"/>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800" dirty="0">
              <a:solidFill>
                <a:schemeClr val="dk2"/>
              </a:solidFill>
              <a:latin typeface="Barlow"/>
              <a:ea typeface="Barlow"/>
              <a:cs typeface="Barlow"/>
              <a:sym typeface="Barlow"/>
            </a:endParaRPr>
          </a:p>
        </p:txBody>
      </p:sp>
      <p:sp>
        <p:nvSpPr>
          <p:cNvPr id="2509" name="Google Shape;2509;p45"/>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800" dirty="0">
              <a:solidFill>
                <a:schemeClr val="dk2"/>
              </a:solidFill>
              <a:latin typeface="Barlow"/>
              <a:ea typeface="Barlow"/>
              <a:cs typeface="Barlow"/>
              <a:sym typeface="Barlow"/>
            </a:endParaRPr>
          </a:p>
        </p:txBody>
      </p:sp>
      <p:sp>
        <p:nvSpPr>
          <p:cNvPr id="2" name="Rectangle 1"/>
          <p:cNvSpPr/>
          <p:nvPr/>
        </p:nvSpPr>
        <p:spPr>
          <a:xfrm>
            <a:off x="1493337" y="649968"/>
            <a:ext cx="5364663" cy="3754874"/>
          </a:xfrm>
          <a:prstGeom prst="rect">
            <a:avLst/>
          </a:prstGeom>
        </p:spPr>
        <p:txBody>
          <a:bodyPr wrap="square">
            <a:spAutoFit/>
          </a:bodyPr>
          <a:lstStyle/>
          <a:p>
            <a:r>
              <a:rPr lang="en-US" b="1" dirty="0">
                <a:solidFill>
                  <a:schemeClr val="accent1">
                    <a:lumMod val="50000"/>
                  </a:schemeClr>
                </a:solidFill>
              </a:rPr>
              <a:t>Unary operators: [] , x++ , x-- , ++x , --x , ~ , ! , new , &lt;type&gt;</a:t>
            </a:r>
          </a:p>
          <a:p>
            <a:endParaRPr lang="en-US" b="1" dirty="0">
              <a:solidFill>
                <a:schemeClr val="accent1">
                  <a:lumMod val="50000"/>
                </a:schemeClr>
              </a:solidFill>
            </a:endParaRPr>
          </a:p>
          <a:p>
            <a:r>
              <a:rPr lang="en-US" b="1" dirty="0">
                <a:solidFill>
                  <a:schemeClr val="accent1">
                    <a:lumMod val="50000"/>
                  </a:schemeClr>
                </a:solidFill>
              </a:rPr>
              <a:t>Arithmetic operators : * , / , % , + , - .</a:t>
            </a:r>
          </a:p>
          <a:p>
            <a:endParaRPr lang="en-US" b="1" dirty="0">
              <a:solidFill>
                <a:schemeClr val="accent1">
                  <a:lumMod val="50000"/>
                </a:schemeClr>
              </a:solidFill>
            </a:endParaRPr>
          </a:p>
          <a:p>
            <a:r>
              <a:rPr lang="en-US" b="1" dirty="0">
                <a:solidFill>
                  <a:schemeClr val="accent1">
                    <a:lumMod val="50000"/>
                  </a:schemeClr>
                </a:solidFill>
              </a:rPr>
              <a:t> Shift operators : &gt;&gt; , &gt;&gt;&gt; , &lt;&lt; .</a:t>
            </a:r>
          </a:p>
          <a:p>
            <a:endParaRPr lang="en-US" b="1" dirty="0">
              <a:solidFill>
                <a:schemeClr val="accent1">
                  <a:lumMod val="50000"/>
                </a:schemeClr>
              </a:solidFill>
            </a:endParaRPr>
          </a:p>
          <a:p>
            <a:r>
              <a:rPr lang="en-US" b="1" dirty="0">
                <a:solidFill>
                  <a:schemeClr val="accent1">
                    <a:lumMod val="50000"/>
                  </a:schemeClr>
                </a:solidFill>
              </a:rPr>
              <a:t> </a:t>
            </a:r>
            <a:r>
              <a:rPr lang="en-US" b="1" dirty="0" err="1">
                <a:solidFill>
                  <a:schemeClr val="accent1">
                    <a:lumMod val="50000"/>
                  </a:schemeClr>
                </a:solidFill>
              </a:rPr>
              <a:t>Comparision</a:t>
            </a:r>
            <a:r>
              <a:rPr lang="en-US" b="1" dirty="0">
                <a:solidFill>
                  <a:schemeClr val="accent1">
                    <a:lumMod val="50000"/>
                  </a:schemeClr>
                </a:solidFill>
              </a:rPr>
              <a:t> operators : &lt;, &lt;=,&gt;,&gt;=, </a:t>
            </a:r>
            <a:r>
              <a:rPr lang="en-US" b="1" dirty="0" err="1">
                <a:solidFill>
                  <a:schemeClr val="accent1">
                    <a:lumMod val="50000"/>
                  </a:schemeClr>
                </a:solidFill>
              </a:rPr>
              <a:t>instanceof</a:t>
            </a:r>
            <a:r>
              <a:rPr lang="en-US" b="1" dirty="0">
                <a:solidFill>
                  <a:schemeClr val="accent1">
                    <a:lumMod val="50000"/>
                  </a:schemeClr>
                </a:solidFill>
              </a:rPr>
              <a:t>.</a:t>
            </a:r>
          </a:p>
          <a:p>
            <a:endParaRPr lang="en-US" b="1" dirty="0">
              <a:solidFill>
                <a:schemeClr val="accent1">
                  <a:lumMod val="50000"/>
                </a:schemeClr>
              </a:solidFill>
            </a:endParaRPr>
          </a:p>
          <a:p>
            <a:r>
              <a:rPr lang="en-US" b="1" dirty="0">
                <a:solidFill>
                  <a:schemeClr val="accent1">
                    <a:lumMod val="50000"/>
                  </a:schemeClr>
                </a:solidFill>
              </a:rPr>
              <a:t>Equality operators: == , !=</a:t>
            </a:r>
          </a:p>
          <a:p>
            <a:endParaRPr lang="en-US" b="1" dirty="0">
              <a:solidFill>
                <a:schemeClr val="accent1">
                  <a:lumMod val="50000"/>
                </a:schemeClr>
              </a:solidFill>
            </a:endParaRPr>
          </a:p>
          <a:p>
            <a:r>
              <a:rPr lang="en-US" b="1" dirty="0">
                <a:solidFill>
                  <a:schemeClr val="accent1">
                    <a:lumMod val="50000"/>
                  </a:schemeClr>
                </a:solidFill>
              </a:rPr>
              <a:t> Bitwise operators: &amp; , ^ , | .</a:t>
            </a:r>
          </a:p>
          <a:p>
            <a:endParaRPr lang="en-US" b="1" dirty="0">
              <a:solidFill>
                <a:schemeClr val="accent1">
                  <a:lumMod val="50000"/>
                </a:schemeClr>
              </a:solidFill>
            </a:endParaRPr>
          </a:p>
          <a:p>
            <a:r>
              <a:rPr lang="en-US" b="1" dirty="0">
                <a:solidFill>
                  <a:schemeClr val="accent1">
                    <a:lumMod val="50000"/>
                  </a:schemeClr>
                </a:solidFill>
              </a:rPr>
              <a:t> Short circuit operators: &amp;&amp; , || .</a:t>
            </a:r>
          </a:p>
          <a:p>
            <a:endParaRPr lang="en-US" b="1" dirty="0">
              <a:solidFill>
                <a:schemeClr val="accent1">
                  <a:lumMod val="50000"/>
                </a:schemeClr>
              </a:solidFill>
            </a:endParaRPr>
          </a:p>
          <a:p>
            <a:r>
              <a:rPr lang="en-US" b="1" dirty="0">
                <a:solidFill>
                  <a:schemeClr val="accent1">
                    <a:lumMod val="50000"/>
                  </a:schemeClr>
                </a:solidFill>
              </a:rPr>
              <a:t> Conditional operator: (?:)</a:t>
            </a:r>
          </a:p>
          <a:p>
            <a:endParaRPr lang="en-US" b="1" dirty="0">
              <a:solidFill>
                <a:schemeClr val="accent1">
                  <a:lumMod val="50000"/>
                </a:schemeClr>
              </a:solidFill>
            </a:endParaRPr>
          </a:p>
          <a:p>
            <a:r>
              <a:rPr lang="en-US" b="1" dirty="0">
                <a:solidFill>
                  <a:schemeClr val="accent1">
                    <a:lumMod val="50000"/>
                  </a:schemeClr>
                </a:solidFill>
              </a:rPr>
              <a:t>Assignment operators: += , -= , *= , /= , %= . . .</a:t>
            </a:r>
            <a:endParaRPr lang="en-US" dirty="0">
              <a:solidFill>
                <a:schemeClr val="accent1">
                  <a:lumMod val="50000"/>
                </a:schemeClr>
              </a:solidFill>
            </a:endParaRPr>
          </a:p>
        </p:txBody>
      </p:sp>
      <p:grpSp>
        <p:nvGrpSpPr>
          <p:cNvPr id="89" name="Google Shape;4209;p48"/>
          <p:cNvGrpSpPr/>
          <p:nvPr/>
        </p:nvGrpSpPr>
        <p:grpSpPr>
          <a:xfrm>
            <a:off x="5940338" y="1557613"/>
            <a:ext cx="2901912" cy="2943099"/>
            <a:chOff x="2183550" y="65875"/>
            <a:chExt cx="4483981" cy="4807045"/>
          </a:xfrm>
        </p:grpSpPr>
        <p:sp>
          <p:nvSpPr>
            <p:cNvPr id="90" name="Google Shape;4210;p48"/>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4211;p48"/>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4212;p48"/>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4213;p48"/>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4214;p48"/>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4215;p48"/>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4216;p48"/>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4217;p48"/>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4218;p48"/>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4219;p48"/>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4220;p48"/>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4221;p48"/>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4222;p48"/>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4223;p48"/>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4224;p48"/>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4225;p48"/>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4226;p48"/>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4227;p48"/>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4228;p48"/>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4229;p48"/>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4230;p48"/>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4231;p48"/>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 name="Google Shape;4232;p48"/>
            <p:cNvGrpSpPr/>
            <p:nvPr/>
          </p:nvGrpSpPr>
          <p:grpSpPr>
            <a:xfrm>
              <a:off x="2428704" y="3970322"/>
              <a:ext cx="350131" cy="370523"/>
              <a:chOff x="4512354" y="4952197"/>
              <a:chExt cx="350131" cy="370523"/>
            </a:xfrm>
          </p:grpSpPr>
          <p:grpSp>
            <p:nvGrpSpPr>
              <p:cNvPr id="148" name="Google Shape;4233;p48"/>
              <p:cNvGrpSpPr/>
              <p:nvPr/>
            </p:nvGrpSpPr>
            <p:grpSpPr>
              <a:xfrm>
                <a:off x="4512354" y="5116449"/>
                <a:ext cx="343196" cy="206271"/>
                <a:chOff x="4512354" y="5116449"/>
                <a:chExt cx="343196" cy="206271"/>
              </a:xfrm>
            </p:grpSpPr>
            <p:sp>
              <p:nvSpPr>
                <p:cNvPr id="159" name="Google Shape;4234;p48"/>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4235;p48"/>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4236;p48"/>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2" name="Google Shape;4237;p48"/>
                <p:cNvGrpSpPr/>
                <p:nvPr/>
              </p:nvGrpSpPr>
              <p:grpSpPr>
                <a:xfrm>
                  <a:off x="4592868" y="5212556"/>
                  <a:ext cx="96807" cy="56007"/>
                  <a:chOff x="4592868" y="5212556"/>
                  <a:chExt cx="96807" cy="56007"/>
                </a:xfrm>
              </p:grpSpPr>
              <p:sp>
                <p:nvSpPr>
                  <p:cNvPr id="227" name="Google Shape;4238;p48"/>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4239;p48"/>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3" name="Google Shape;4240;p48"/>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4241;p48"/>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4242;p48"/>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4243;p48"/>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4244;p48"/>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4245;p48"/>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4246;p48"/>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4247;p48"/>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4248;p48"/>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4249;p48"/>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4250;p48"/>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4251;p48"/>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4252;p48"/>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4253;p48"/>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4254;p48"/>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4255;p48"/>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4256;p48"/>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4257;p48"/>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4258;p48"/>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4259;p48"/>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4260;p48"/>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4261;p48"/>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4262;p48"/>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4263;p48"/>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4264;p48"/>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4265;p48"/>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4266;p48"/>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4267;p48"/>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4268;p48"/>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4269;p48"/>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4270;p48"/>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4271;p48"/>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4272;p48"/>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4273;p48"/>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4274;p48"/>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4275;p48"/>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4276;p48"/>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4277;p48"/>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4278;p48"/>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4279;p48"/>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4280;p48"/>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4281;p48"/>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4282;p48"/>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4283;p48"/>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4284;p48"/>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4285;p48"/>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4286;p48"/>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4287;p48"/>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4288;p48"/>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4289;p48"/>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4290;p48"/>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4291;p48"/>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4292;p48"/>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4293;p48"/>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4294;p48"/>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4295;p48"/>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4296;p48"/>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4297;p48"/>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4298;p48"/>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4299;p48"/>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4300;p48"/>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4301;p48"/>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4302;p48"/>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4303;p48"/>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4304;p48"/>
              <p:cNvGrpSpPr/>
              <p:nvPr/>
            </p:nvGrpSpPr>
            <p:grpSpPr>
              <a:xfrm>
                <a:off x="4655095" y="4952197"/>
                <a:ext cx="207390" cy="280361"/>
                <a:chOff x="4655095" y="4952197"/>
                <a:chExt cx="207390" cy="280361"/>
              </a:xfrm>
            </p:grpSpPr>
            <p:grpSp>
              <p:nvGrpSpPr>
                <p:cNvPr id="150" name="Google Shape;4305;p48"/>
                <p:cNvGrpSpPr/>
                <p:nvPr/>
              </p:nvGrpSpPr>
              <p:grpSpPr>
                <a:xfrm>
                  <a:off x="4655095" y="4952197"/>
                  <a:ext cx="207390" cy="280361"/>
                  <a:chOff x="4655095" y="4952197"/>
                  <a:chExt cx="207390" cy="280361"/>
                </a:xfrm>
              </p:grpSpPr>
              <p:sp>
                <p:nvSpPr>
                  <p:cNvPr id="154" name="Google Shape;4306;p48"/>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4307;p48"/>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4308;p48"/>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4309;p48"/>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4310;p48"/>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 name="Google Shape;4311;p48"/>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4312;p48"/>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4313;p48"/>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3" name="Google Shape;4314;p48"/>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4315;p48"/>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4316;p48"/>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4317;p48"/>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4318;p48"/>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4319;p48"/>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4320;p48"/>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4321;p48"/>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4322;p48"/>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4323;p48"/>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4324;p48"/>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4325;p48"/>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4326;p48"/>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4327;p48"/>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4328;p48"/>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4329;p48"/>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4330;p48"/>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4331;p48"/>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4332;p48"/>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4333;p48"/>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4334;p48"/>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4335;p48"/>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4336;p48"/>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4337;p48"/>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4338;p48"/>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4339;p48"/>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4340;p48"/>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4341;p48"/>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4342;p48"/>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2" name="Google Shape;4343;p48"/>
            <p:cNvGrpSpPr/>
            <p:nvPr/>
          </p:nvGrpSpPr>
          <p:grpSpPr>
            <a:xfrm>
              <a:off x="6161836" y="4215479"/>
              <a:ext cx="350682" cy="265782"/>
              <a:chOff x="6621095" y="1452181"/>
              <a:chExt cx="330894" cy="250785"/>
            </a:xfrm>
          </p:grpSpPr>
          <p:sp>
            <p:nvSpPr>
              <p:cNvPr id="143" name="Google Shape;4344;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4345;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4346;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4347;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4348;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Evaluation order of java operands</a:t>
            </a:r>
            <a:br>
              <a:rPr lang="en-US" b="1" dirty="0"/>
            </a:br>
            <a:br>
              <a:rPr lang="en-US" b="1" dirty="0"/>
            </a:b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03628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20"/>
        <p:cNvGrpSpPr/>
        <p:nvPr/>
      </p:nvGrpSpPr>
      <p:grpSpPr>
        <a:xfrm>
          <a:off x="0" y="0"/>
          <a:ext cx="0" cy="0"/>
          <a:chOff x="0" y="0"/>
          <a:chExt cx="0" cy="0"/>
        </a:xfrm>
      </p:grpSpPr>
      <p:sp>
        <p:nvSpPr>
          <p:cNvPr id="2521" name="Google Shape;2521;p4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r>
              <a:rPr lang="en-US" sz="2000" b="1" dirty="0"/>
              <a:t>There is no precedence for operands before applying any operator all operands will be</a:t>
            </a:r>
            <a:br>
              <a:rPr lang="en-US" sz="2000" b="1" dirty="0"/>
            </a:br>
            <a:r>
              <a:rPr lang="en-US" sz="2000" b="1" dirty="0"/>
              <a:t>evaluated from left to right</a:t>
            </a:r>
            <a:endParaRPr sz="2000" dirty="0"/>
          </a:p>
        </p:txBody>
      </p:sp>
      <p:sp>
        <p:nvSpPr>
          <p:cNvPr id="2522" name="Google Shape;2522;p4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81</a:t>
            </a:r>
            <a:endParaRP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352550"/>
            <a:ext cx="2895600" cy="194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562350"/>
            <a:ext cx="750125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new </a:t>
            </a:r>
            <a:r>
              <a:rPr lang="en-US" b="1" dirty="0" err="1"/>
              <a:t>Vs</a:t>
            </a:r>
            <a:r>
              <a:rPr lang="en-US" b="1" dirty="0"/>
              <a:t> </a:t>
            </a:r>
            <a:r>
              <a:rPr lang="en-US" b="1" dirty="0" err="1"/>
              <a:t>newInstance</a:t>
            </a:r>
            <a:r>
              <a:rPr lang="en-US" b="1" dirty="0"/>
              <a:t>( ) :</a:t>
            </a:r>
            <a:br>
              <a:rPr lang="en-US" b="1" dirty="0"/>
            </a:b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27171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20"/>
        <p:cNvGrpSpPr/>
        <p:nvPr/>
      </p:nvGrpSpPr>
      <p:grpSpPr>
        <a:xfrm>
          <a:off x="0" y="0"/>
          <a:ext cx="0" cy="0"/>
          <a:chOff x="0" y="0"/>
          <a:chExt cx="0" cy="0"/>
        </a:xfrm>
      </p:grpSpPr>
      <p:sp>
        <p:nvSpPr>
          <p:cNvPr id="2521" name="Google Shape;2521;p46"/>
          <p:cNvSpPr txBox="1">
            <a:spLocks noGrp="1"/>
          </p:cNvSpPr>
          <p:nvPr>
            <p:ph type="title"/>
          </p:nvPr>
        </p:nvSpPr>
        <p:spPr>
          <a:xfrm>
            <a:off x="381000" y="514350"/>
            <a:ext cx="5717100" cy="1173950"/>
          </a:xfrm>
          <a:prstGeom prst="rect">
            <a:avLst/>
          </a:prstGeom>
        </p:spPr>
        <p:txBody>
          <a:bodyPr spcFirstLastPara="1" wrap="square" lIns="0" tIns="0" rIns="0" bIns="0" anchor="t" anchorCtr="0">
            <a:noAutofit/>
          </a:bodyPr>
          <a:lstStyle/>
          <a:p>
            <a:r>
              <a:rPr lang="en-US" sz="1600" b="1" dirty="0"/>
              <a:t>new is an operator to create an objects , if we know class name at the beginning</a:t>
            </a:r>
            <a:br>
              <a:rPr lang="en-US" sz="1600" b="1" dirty="0"/>
            </a:br>
            <a:r>
              <a:rPr lang="en-US" sz="1600" b="1" dirty="0"/>
              <a:t>then we can create an object by using new operator .</a:t>
            </a:r>
            <a:br>
              <a:rPr lang="en-US" sz="1600" b="1" dirty="0"/>
            </a:br>
            <a:r>
              <a:rPr lang="en-US" sz="1600" b="1" dirty="0"/>
              <a:t>2. </a:t>
            </a:r>
            <a:r>
              <a:rPr lang="en-US" sz="1600" b="1" dirty="0" err="1"/>
              <a:t>newInstance</a:t>
            </a:r>
            <a:r>
              <a:rPr lang="en-US" sz="1600" b="1" dirty="0"/>
              <a:t>( ) is a </a:t>
            </a:r>
            <a:r>
              <a:rPr lang="en-US" sz="1600" b="1"/>
              <a:t>method present in </a:t>
            </a:r>
            <a:r>
              <a:rPr lang="en-US" sz="1600" b="1" dirty="0"/>
              <a:t>class " Class " , which can be used to</a:t>
            </a:r>
            <a:br>
              <a:rPr lang="en-US" sz="1600" b="1" dirty="0"/>
            </a:br>
            <a:r>
              <a:rPr lang="en-US" sz="1600" b="1" dirty="0"/>
              <a:t>create object.. If we don't know the class name at the beginning and its available dynamically</a:t>
            </a:r>
            <a:br>
              <a:rPr lang="en-US" sz="1600" b="1" dirty="0"/>
            </a:br>
            <a:r>
              <a:rPr lang="en-US" sz="1600" b="1" dirty="0"/>
              <a:t>Runtime then we should go for </a:t>
            </a:r>
            <a:r>
              <a:rPr lang="en-US" sz="1600" b="1" dirty="0" err="1"/>
              <a:t>newInstance</a:t>
            </a:r>
            <a:r>
              <a:rPr lang="en-US" sz="1600" b="1" dirty="0"/>
              <a:t>() method</a:t>
            </a:r>
            <a:br>
              <a:rPr lang="en-US" sz="1600" b="1" dirty="0"/>
            </a:br>
            <a:r>
              <a:rPr lang="en-US" sz="1600" b="1" dirty="0"/>
              <a:t> public class Test {</a:t>
            </a:r>
            <a:br>
              <a:rPr lang="en-US" sz="1600" b="1" dirty="0"/>
            </a:br>
            <a:r>
              <a:rPr lang="en-US" sz="1600" b="1" dirty="0"/>
              <a:t> </a:t>
            </a:r>
            <a:r>
              <a:rPr lang="en-US" sz="1600" b="1" dirty="0">
                <a:latin typeface="Consolas" panose="020B0609020204030204" pitchFamily="49" charset="0"/>
              </a:rPr>
              <a:t>public static void main(String[] </a:t>
            </a:r>
            <a:r>
              <a:rPr lang="en-US" sz="1600" b="1" dirty="0" err="1">
                <a:latin typeface="Consolas" panose="020B0609020204030204" pitchFamily="49" charset="0"/>
              </a:rPr>
              <a:t>args</a:t>
            </a:r>
            <a:r>
              <a:rPr lang="en-US" sz="1600" b="1" dirty="0">
                <a:latin typeface="Consolas" panose="020B0609020204030204" pitchFamily="49" charset="0"/>
              </a:rPr>
              <a:t>) Throws     	Exception {</a:t>
            </a:r>
            <a:br>
              <a:rPr lang="en-US" sz="1600" b="1" dirty="0">
                <a:latin typeface="Consolas" panose="020B0609020204030204" pitchFamily="49" charset="0"/>
              </a:rPr>
            </a:br>
            <a:r>
              <a:rPr lang="en-US" sz="1600" b="1" dirty="0">
                <a:latin typeface="Consolas" panose="020B0609020204030204" pitchFamily="49" charset="0"/>
              </a:rPr>
              <a:t>Object o=</a:t>
            </a:r>
            <a:r>
              <a:rPr lang="en-US" sz="1600" b="1" dirty="0" err="1">
                <a:latin typeface="Consolas" panose="020B0609020204030204" pitchFamily="49" charset="0"/>
              </a:rPr>
              <a:t>Class.forName</a:t>
            </a:r>
            <a:r>
              <a:rPr lang="en-US" sz="1600" b="1" dirty="0">
                <a:latin typeface="Consolas" panose="020B0609020204030204" pitchFamily="49" charset="0"/>
              </a:rPr>
              <a:t>(</a:t>
            </a:r>
            <a:r>
              <a:rPr lang="en-US" sz="1600" b="1" dirty="0" err="1">
                <a:latin typeface="Consolas" panose="020B0609020204030204" pitchFamily="49" charset="0"/>
              </a:rPr>
              <a:t>arg</a:t>
            </a:r>
            <a:r>
              <a:rPr lang="en-US" sz="1600" b="1" dirty="0">
                <a:latin typeface="Consolas" panose="020B0609020204030204" pitchFamily="49" charset="0"/>
              </a:rPr>
              <a:t>[0]).</a:t>
            </a:r>
            <a:r>
              <a:rPr lang="en-US" sz="1600" b="1" dirty="0" err="1">
                <a:latin typeface="Consolas" panose="020B0609020204030204" pitchFamily="49" charset="0"/>
              </a:rPr>
              <a:t>newInstance</a:t>
            </a:r>
            <a:r>
              <a:rPr lang="en-US" sz="1600" b="1" dirty="0">
                <a:latin typeface="Consolas" panose="020B0609020204030204" pitchFamily="49" charset="0"/>
              </a:rPr>
              <a:t>( ) ;</a:t>
            </a:r>
            <a:br>
              <a:rPr lang="en-US" sz="1600" b="1" dirty="0">
                <a:latin typeface="Consolas" panose="020B0609020204030204" pitchFamily="49" charset="0"/>
              </a:rPr>
            </a:br>
            <a:r>
              <a:rPr lang="en-US" sz="1600" b="1" dirty="0" err="1">
                <a:latin typeface="Consolas" panose="020B0609020204030204" pitchFamily="49" charset="0"/>
              </a:rPr>
              <a:t>System.out.println</a:t>
            </a:r>
            <a:r>
              <a:rPr lang="en-US" sz="1600" b="1" dirty="0">
                <a:latin typeface="Consolas" panose="020B0609020204030204" pitchFamily="49" charset="0"/>
              </a:rPr>
              <a:t>(</a:t>
            </a:r>
            <a:r>
              <a:rPr lang="en-US" sz="1600" b="1" dirty="0" err="1">
                <a:latin typeface="Consolas" panose="020B0609020204030204" pitchFamily="49" charset="0"/>
              </a:rPr>
              <a:t>o.getClass</a:t>
            </a:r>
            <a:r>
              <a:rPr lang="en-US" sz="1600" b="1" dirty="0">
                <a:latin typeface="Consolas" panose="020B0609020204030204" pitchFamily="49" charset="0"/>
              </a:rPr>
              <a:t>().</a:t>
            </a:r>
            <a:r>
              <a:rPr lang="en-US" sz="1600" b="1" dirty="0" err="1">
                <a:latin typeface="Consolas" panose="020B0609020204030204" pitchFamily="49" charset="0"/>
              </a:rPr>
              <a:t>getName</a:t>
            </a:r>
            <a:r>
              <a:rPr lang="en-US" sz="1600" b="1" dirty="0">
                <a:latin typeface="Consolas" panose="020B0609020204030204" pitchFamily="49" charset="0"/>
              </a:rPr>
              <a:t>( ) );</a:t>
            </a:r>
            <a:br>
              <a:rPr lang="en-US" sz="1600" b="1" dirty="0"/>
            </a:br>
            <a:r>
              <a:rPr lang="en-US" sz="1600" b="1" dirty="0">
                <a:latin typeface="Consolas" panose="020B0609020204030204" pitchFamily="49" charset="0"/>
              </a:rPr>
              <a:t>  }</a:t>
            </a:r>
            <a:br>
              <a:rPr lang="en-US" sz="1600" b="1" dirty="0">
                <a:latin typeface="Consolas" panose="020B0609020204030204" pitchFamily="49" charset="0"/>
              </a:rPr>
            </a:br>
            <a:r>
              <a:rPr lang="en-US" sz="1600" b="1" dirty="0">
                <a:latin typeface="Consolas" panose="020B0609020204030204" pitchFamily="49" charset="0"/>
              </a:rPr>
              <a:t> }</a:t>
            </a:r>
            <a:br>
              <a:rPr lang="en-US" sz="1600" b="1" dirty="0"/>
            </a:br>
            <a:r>
              <a:rPr lang="en-US" sz="1600" b="1" dirty="0"/>
              <a:t> If dynamically provide class name is not available then we will get the</a:t>
            </a:r>
            <a:br>
              <a:rPr lang="en-US" sz="1600" b="1" dirty="0"/>
            </a:br>
            <a:r>
              <a:rPr lang="en-US" sz="1600" b="1" dirty="0" err="1"/>
              <a:t>RuntimeException</a:t>
            </a:r>
            <a:r>
              <a:rPr lang="en-US" sz="1600" b="1" dirty="0"/>
              <a:t> saying </a:t>
            </a:r>
            <a:r>
              <a:rPr lang="en-US" sz="1600" b="1" dirty="0" err="1"/>
              <a:t>ClassNotFoundException</a:t>
            </a:r>
            <a:br>
              <a:rPr lang="en-US" sz="1600" b="1" dirty="0"/>
            </a:br>
            <a:r>
              <a:rPr lang="en-US" sz="1600" b="1" dirty="0"/>
              <a:t>11. To use </a:t>
            </a:r>
            <a:r>
              <a:rPr lang="en-US" sz="1600" b="1" dirty="0" err="1"/>
              <a:t>newInstance</a:t>
            </a:r>
            <a:r>
              <a:rPr lang="en-US" sz="1600" b="1" dirty="0"/>
              <a:t>( ) method compulsory corresponding class should contains</a:t>
            </a:r>
            <a:br>
              <a:rPr lang="en-US" sz="1600" b="1" dirty="0"/>
            </a:br>
            <a:r>
              <a:rPr lang="en-US" sz="1600" b="1" dirty="0"/>
              <a:t>no argument constructor , otherwise we will get the </a:t>
            </a:r>
            <a:r>
              <a:rPr lang="en-US" sz="1600" b="1" dirty="0" err="1"/>
              <a:t>RuntimeException</a:t>
            </a:r>
            <a:r>
              <a:rPr lang="en-US" sz="1600" b="1" dirty="0"/>
              <a:t> saying</a:t>
            </a:r>
            <a:br>
              <a:rPr lang="en-US" sz="1600" b="1" dirty="0"/>
            </a:br>
            <a:r>
              <a:rPr lang="en-US" sz="1600" b="1" dirty="0" err="1"/>
              <a:t>InstantiationException</a:t>
            </a:r>
            <a:r>
              <a:rPr lang="en-US" sz="1600" b="1" dirty="0"/>
              <a:t>.</a:t>
            </a:r>
          </a:p>
        </p:txBody>
      </p:sp>
      <p:sp>
        <p:nvSpPr>
          <p:cNvPr id="2522" name="Google Shape;2522;p4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82</a:t>
            </a:r>
            <a:endParaRPr dirty="0"/>
          </a:p>
        </p:txBody>
      </p:sp>
      <p:grpSp>
        <p:nvGrpSpPr>
          <p:cNvPr id="6" name="Google Shape;2778;p47"/>
          <p:cNvGrpSpPr/>
          <p:nvPr/>
        </p:nvGrpSpPr>
        <p:grpSpPr>
          <a:xfrm>
            <a:off x="6508398" y="9028"/>
            <a:ext cx="2564280" cy="4627694"/>
            <a:chOff x="2011725" y="44285"/>
            <a:chExt cx="4684870" cy="4762340"/>
          </a:xfrm>
        </p:grpSpPr>
        <p:grpSp>
          <p:nvGrpSpPr>
            <p:cNvPr id="7" name="Google Shape;2779;p47"/>
            <p:cNvGrpSpPr/>
            <p:nvPr/>
          </p:nvGrpSpPr>
          <p:grpSpPr>
            <a:xfrm>
              <a:off x="2119596" y="326448"/>
              <a:ext cx="3544299" cy="3707706"/>
              <a:chOff x="3860721" y="1330073"/>
              <a:chExt cx="3544299" cy="3707706"/>
            </a:xfrm>
          </p:grpSpPr>
          <p:sp>
            <p:nvSpPr>
              <p:cNvPr id="171" name="Google Shape;2780;p47"/>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781;p47"/>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782;p47"/>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783;p47"/>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784;p47"/>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785;p47"/>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786;p47"/>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787;p47"/>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788;p47"/>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789;p47"/>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790;p47"/>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791;p47"/>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792;p47"/>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793;p47"/>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794;p47"/>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795;p47"/>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796;p47"/>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797;p47"/>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798;p47"/>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799;p47"/>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800;p47"/>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801;p47"/>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802;p47"/>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803;p47"/>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804;p47"/>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805;p47"/>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806;p47"/>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807;p47"/>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808;p47"/>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809;p47"/>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810;p47"/>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811;p47"/>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812;p47"/>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813;p47"/>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814;p47"/>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815;p47"/>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816;p47"/>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817;p47"/>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818;p47"/>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819;p47"/>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820;p47"/>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821;p47"/>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822;p47"/>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823;p47"/>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824;p47"/>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825;p47"/>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826;p47"/>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827;p47"/>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828;p47"/>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829;p47"/>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830;p47"/>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831;p47"/>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832;p47"/>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833;p47"/>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834;p47"/>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835;p47"/>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836;p47"/>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837;p47"/>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838;p47"/>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839;p47"/>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840;p47"/>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841;p47"/>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842;p47"/>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843;p47"/>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844;p47"/>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845;p47"/>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846;p47"/>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847;p47"/>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848;p47"/>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849;p47"/>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850;p47"/>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851;p47"/>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852;p47"/>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853;p47"/>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854;p47"/>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855;p47"/>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856;p47"/>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857;p47"/>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858;p47"/>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859;p47"/>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860;p47"/>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861;p47"/>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862;p47"/>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863;p47"/>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864;p47"/>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865;p47"/>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866;p47"/>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867;p47"/>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868;p47"/>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869;p47"/>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870;p47"/>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871;p47"/>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872;p47"/>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873;p47"/>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874;p47"/>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875;p47"/>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876;p47"/>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877;p47"/>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878;p47"/>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879;p47"/>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880;p47"/>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881;p47"/>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882;p47"/>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883;p47"/>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884;p47"/>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885;p47"/>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886;p47"/>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2887;p47"/>
            <p:cNvSpPr/>
            <p:nvPr/>
          </p:nvSpPr>
          <p:spPr>
            <a:xfrm>
              <a:off x="4424312" y="3389781"/>
              <a:ext cx="2237898" cy="1292066"/>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888;p47"/>
            <p:cNvSpPr/>
            <p:nvPr/>
          </p:nvSpPr>
          <p:spPr>
            <a:xfrm>
              <a:off x="4458697" y="3370540"/>
              <a:ext cx="2237898" cy="1292066"/>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889;p47"/>
            <p:cNvSpPr/>
            <p:nvPr/>
          </p:nvSpPr>
          <p:spPr>
            <a:xfrm>
              <a:off x="4458697" y="3334726"/>
              <a:ext cx="2237898" cy="1292066"/>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890;p47"/>
            <p:cNvSpPr/>
            <p:nvPr/>
          </p:nvSpPr>
          <p:spPr>
            <a:xfrm>
              <a:off x="5662371" y="3457123"/>
              <a:ext cx="830865" cy="479678"/>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891;p47"/>
            <p:cNvSpPr/>
            <p:nvPr/>
          </p:nvSpPr>
          <p:spPr>
            <a:xfrm>
              <a:off x="5582647" y="3524845"/>
              <a:ext cx="793337" cy="45805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892;p47"/>
            <p:cNvSpPr/>
            <p:nvPr/>
          </p:nvSpPr>
          <p:spPr>
            <a:xfrm>
              <a:off x="5520830" y="3560469"/>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893;p47"/>
            <p:cNvSpPr/>
            <p:nvPr/>
          </p:nvSpPr>
          <p:spPr>
            <a:xfrm>
              <a:off x="5459108" y="3596188"/>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894;p47"/>
            <p:cNvSpPr/>
            <p:nvPr/>
          </p:nvSpPr>
          <p:spPr>
            <a:xfrm>
              <a:off x="5006003" y="3836122"/>
              <a:ext cx="830770" cy="479679"/>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895;p47"/>
            <p:cNvSpPr/>
            <p:nvPr/>
          </p:nvSpPr>
          <p:spPr>
            <a:xfrm>
              <a:off x="4926279" y="3903750"/>
              <a:ext cx="741616" cy="428244"/>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896;p47"/>
            <p:cNvSpPr/>
            <p:nvPr/>
          </p:nvSpPr>
          <p:spPr>
            <a:xfrm>
              <a:off x="4864462" y="3939468"/>
              <a:ext cx="727614" cy="42005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897;p47"/>
            <p:cNvSpPr/>
            <p:nvPr/>
          </p:nvSpPr>
          <p:spPr>
            <a:xfrm>
              <a:off x="4802740" y="3975092"/>
              <a:ext cx="620839" cy="358520"/>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898;p47"/>
            <p:cNvSpPr/>
            <p:nvPr/>
          </p:nvSpPr>
          <p:spPr>
            <a:xfrm>
              <a:off x="5169357" y="3663339"/>
              <a:ext cx="421766" cy="243458"/>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899;p47"/>
            <p:cNvSpPr/>
            <p:nvPr/>
          </p:nvSpPr>
          <p:spPr>
            <a:xfrm>
              <a:off x="5441867" y="3820597"/>
              <a:ext cx="421766" cy="243554"/>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900;p47"/>
            <p:cNvSpPr/>
            <p:nvPr/>
          </p:nvSpPr>
          <p:spPr>
            <a:xfrm>
              <a:off x="5714378" y="3977950"/>
              <a:ext cx="421766" cy="243554"/>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901;p47"/>
            <p:cNvSpPr/>
            <p:nvPr/>
          </p:nvSpPr>
          <p:spPr>
            <a:xfrm>
              <a:off x="2242896" y="2171438"/>
              <a:ext cx="357473" cy="206406"/>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902;p47"/>
            <p:cNvSpPr/>
            <p:nvPr/>
          </p:nvSpPr>
          <p:spPr>
            <a:xfrm>
              <a:off x="2526170" y="2006084"/>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903;p47"/>
            <p:cNvSpPr/>
            <p:nvPr/>
          </p:nvSpPr>
          <p:spPr>
            <a:xfrm>
              <a:off x="2632278" y="1017294"/>
              <a:ext cx="357473" cy="206311"/>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904;p47"/>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905;p47"/>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906;p47"/>
            <p:cNvSpPr/>
            <p:nvPr/>
          </p:nvSpPr>
          <p:spPr>
            <a:xfrm>
              <a:off x="2811062" y="1120450"/>
              <a:ext cx="178689" cy="1032319"/>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907;p47"/>
            <p:cNvSpPr/>
            <p:nvPr/>
          </p:nvSpPr>
          <p:spPr>
            <a:xfrm>
              <a:off x="2364150" y="1481542"/>
              <a:ext cx="357473" cy="2065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08;p47"/>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909;p47"/>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910;p47"/>
            <p:cNvSpPr/>
            <p:nvPr/>
          </p:nvSpPr>
          <p:spPr>
            <a:xfrm>
              <a:off x="2542934" y="1584793"/>
              <a:ext cx="178688" cy="72189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911;p47"/>
            <p:cNvSpPr/>
            <p:nvPr/>
          </p:nvSpPr>
          <p:spPr>
            <a:xfrm>
              <a:off x="2013915" y="2306693"/>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912;p47"/>
            <p:cNvSpPr/>
            <p:nvPr/>
          </p:nvSpPr>
          <p:spPr>
            <a:xfrm>
              <a:off x="2078685" y="1971984"/>
              <a:ext cx="357473" cy="206406"/>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913;p47"/>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914;p47"/>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915;p47"/>
            <p:cNvSpPr/>
            <p:nvPr/>
          </p:nvSpPr>
          <p:spPr>
            <a:xfrm>
              <a:off x="2257469" y="2075140"/>
              <a:ext cx="178689" cy="399097"/>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916;p47"/>
            <p:cNvSpPr/>
            <p:nvPr/>
          </p:nvSpPr>
          <p:spPr>
            <a:xfrm>
              <a:off x="4050634" y="46890"/>
              <a:ext cx="205002" cy="29971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917;p47"/>
            <p:cNvSpPr/>
            <p:nvPr/>
          </p:nvSpPr>
          <p:spPr>
            <a:xfrm>
              <a:off x="4066180" y="44285"/>
              <a:ext cx="98194" cy="12100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918;p47"/>
            <p:cNvSpPr/>
            <p:nvPr/>
          </p:nvSpPr>
          <p:spPr>
            <a:xfrm>
              <a:off x="4085379" y="175665"/>
              <a:ext cx="121123" cy="13556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919;p47"/>
            <p:cNvSpPr/>
            <p:nvPr/>
          </p:nvSpPr>
          <p:spPr>
            <a:xfrm>
              <a:off x="3878508" y="229758"/>
              <a:ext cx="228579" cy="325392"/>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920;p47"/>
            <p:cNvSpPr/>
            <p:nvPr/>
          </p:nvSpPr>
          <p:spPr>
            <a:xfrm>
              <a:off x="4050113" y="220052"/>
              <a:ext cx="176568" cy="232904"/>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921;p47"/>
            <p:cNvSpPr/>
            <p:nvPr/>
          </p:nvSpPr>
          <p:spPr>
            <a:xfrm>
              <a:off x="4081568" y="53558"/>
              <a:ext cx="129892" cy="160015"/>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922;p47"/>
            <p:cNvSpPr/>
            <p:nvPr/>
          </p:nvSpPr>
          <p:spPr>
            <a:xfrm>
              <a:off x="4086841" y="52931"/>
              <a:ext cx="130406" cy="122734"/>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923;p47"/>
            <p:cNvSpPr/>
            <p:nvPr/>
          </p:nvSpPr>
          <p:spPr>
            <a:xfrm>
              <a:off x="3930273" y="858890"/>
              <a:ext cx="102549" cy="78223"/>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924;p47"/>
            <p:cNvSpPr/>
            <p:nvPr/>
          </p:nvSpPr>
          <p:spPr>
            <a:xfrm>
              <a:off x="3930726" y="883849"/>
              <a:ext cx="102084" cy="53297"/>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925;p47"/>
            <p:cNvSpPr/>
            <p:nvPr/>
          </p:nvSpPr>
          <p:spPr>
            <a:xfrm>
              <a:off x="3878956" y="825175"/>
              <a:ext cx="93870" cy="7271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926;p47"/>
            <p:cNvSpPr/>
            <p:nvPr/>
          </p:nvSpPr>
          <p:spPr>
            <a:xfrm>
              <a:off x="3879387" y="849177"/>
              <a:ext cx="93498" cy="4880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927;p47"/>
            <p:cNvSpPr/>
            <p:nvPr/>
          </p:nvSpPr>
          <p:spPr>
            <a:xfrm>
              <a:off x="3913772" y="449985"/>
              <a:ext cx="223526" cy="385528"/>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928;p47"/>
            <p:cNvSpPr/>
            <p:nvPr/>
          </p:nvSpPr>
          <p:spPr>
            <a:xfrm>
              <a:off x="3974732" y="450747"/>
              <a:ext cx="222535" cy="417442"/>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929;p47"/>
            <p:cNvSpPr/>
            <p:nvPr/>
          </p:nvSpPr>
          <p:spPr>
            <a:xfrm>
              <a:off x="3891839" y="424458"/>
              <a:ext cx="332782" cy="30632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930;p47"/>
            <p:cNvSpPr/>
            <p:nvPr/>
          </p:nvSpPr>
          <p:spPr>
            <a:xfrm>
              <a:off x="4159410" y="243442"/>
              <a:ext cx="115651" cy="405453"/>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931;p47"/>
            <p:cNvSpPr/>
            <p:nvPr/>
          </p:nvSpPr>
          <p:spPr>
            <a:xfrm>
              <a:off x="4182076" y="238331"/>
              <a:ext cx="69928" cy="88934"/>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932;p47"/>
            <p:cNvSpPr/>
            <p:nvPr/>
          </p:nvSpPr>
          <p:spPr>
            <a:xfrm>
              <a:off x="4044931" y="219924"/>
              <a:ext cx="59816" cy="6280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933;p47"/>
            <p:cNvSpPr/>
            <p:nvPr/>
          </p:nvSpPr>
          <p:spPr>
            <a:xfrm>
              <a:off x="2494198" y="1192008"/>
              <a:ext cx="154251" cy="303342"/>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934;p47"/>
            <p:cNvSpPr/>
            <p:nvPr/>
          </p:nvSpPr>
          <p:spPr>
            <a:xfrm>
              <a:off x="2527565" y="1904831"/>
              <a:ext cx="106588" cy="82319"/>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935;p47"/>
            <p:cNvSpPr/>
            <p:nvPr/>
          </p:nvSpPr>
          <p:spPr>
            <a:xfrm>
              <a:off x="2527774" y="1931884"/>
              <a:ext cx="106123" cy="55368"/>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936;p47"/>
            <p:cNvSpPr/>
            <p:nvPr/>
          </p:nvSpPr>
          <p:spPr>
            <a:xfrm>
              <a:off x="2655329" y="1830290"/>
              <a:ext cx="106576" cy="79516"/>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937;p47"/>
            <p:cNvSpPr/>
            <p:nvPr/>
          </p:nvSpPr>
          <p:spPr>
            <a:xfrm>
              <a:off x="2655759" y="1855875"/>
              <a:ext cx="106154" cy="55320"/>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938;p47"/>
            <p:cNvSpPr/>
            <p:nvPr/>
          </p:nvSpPr>
          <p:spPr>
            <a:xfrm>
              <a:off x="2362866" y="1465363"/>
              <a:ext cx="372536" cy="450662"/>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939;p47"/>
            <p:cNvSpPr/>
            <p:nvPr/>
          </p:nvSpPr>
          <p:spPr>
            <a:xfrm>
              <a:off x="2393925" y="1163883"/>
              <a:ext cx="117160" cy="114020"/>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940;p47"/>
            <p:cNvSpPr/>
            <p:nvPr/>
          </p:nvSpPr>
          <p:spPr>
            <a:xfrm>
              <a:off x="2362970" y="1179922"/>
              <a:ext cx="189574" cy="370837"/>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941;p47"/>
            <p:cNvSpPr/>
            <p:nvPr/>
          </p:nvSpPr>
          <p:spPr>
            <a:xfrm>
              <a:off x="2389574" y="1045793"/>
              <a:ext cx="126365" cy="153696"/>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942;p47"/>
            <p:cNvSpPr/>
            <p:nvPr/>
          </p:nvSpPr>
          <p:spPr>
            <a:xfrm>
              <a:off x="2377852" y="1032078"/>
              <a:ext cx="133256" cy="131805"/>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943;p47"/>
            <p:cNvSpPr/>
            <p:nvPr/>
          </p:nvSpPr>
          <p:spPr>
            <a:xfrm>
              <a:off x="2511120" y="1180647"/>
              <a:ext cx="61436" cy="88868"/>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944;p47"/>
            <p:cNvSpPr/>
            <p:nvPr/>
          </p:nvSpPr>
          <p:spPr>
            <a:xfrm>
              <a:off x="6137574" y="3350157"/>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945;p47"/>
            <p:cNvSpPr/>
            <p:nvPr/>
          </p:nvSpPr>
          <p:spPr>
            <a:xfrm>
              <a:off x="6267054" y="2297586"/>
              <a:ext cx="217597" cy="318657"/>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946;p47"/>
            <p:cNvSpPr/>
            <p:nvPr/>
          </p:nvSpPr>
          <p:spPr>
            <a:xfrm>
              <a:off x="6260770" y="2526901"/>
              <a:ext cx="40647" cy="23545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947;p47"/>
            <p:cNvSpPr/>
            <p:nvPr/>
          </p:nvSpPr>
          <p:spPr>
            <a:xfrm>
              <a:off x="6283969" y="2294668"/>
              <a:ext cx="103921" cy="128329"/>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948;p47"/>
            <p:cNvSpPr/>
            <p:nvPr/>
          </p:nvSpPr>
          <p:spPr>
            <a:xfrm>
              <a:off x="6304395" y="2434900"/>
              <a:ext cx="128622" cy="143860"/>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949;p47"/>
            <p:cNvSpPr/>
            <p:nvPr/>
          </p:nvSpPr>
          <p:spPr>
            <a:xfrm>
              <a:off x="6266985" y="2481191"/>
              <a:ext cx="187397" cy="215209"/>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950;p47"/>
            <p:cNvSpPr/>
            <p:nvPr/>
          </p:nvSpPr>
          <p:spPr>
            <a:xfrm>
              <a:off x="6300305" y="2304949"/>
              <a:ext cx="138529" cy="170431"/>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951;p47"/>
            <p:cNvSpPr/>
            <p:nvPr/>
          </p:nvSpPr>
          <p:spPr>
            <a:xfrm>
              <a:off x="6305880" y="2304032"/>
              <a:ext cx="138474" cy="130867"/>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952;p47"/>
            <p:cNvSpPr/>
            <p:nvPr/>
          </p:nvSpPr>
          <p:spPr>
            <a:xfrm>
              <a:off x="6412912" y="2510225"/>
              <a:ext cx="93089" cy="307779"/>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953;p47"/>
            <p:cNvSpPr/>
            <p:nvPr/>
          </p:nvSpPr>
          <p:spPr>
            <a:xfrm>
              <a:off x="6328850" y="3433403"/>
              <a:ext cx="108744" cy="83141"/>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954;p47"/>
            <p:cNvSpPr/>
            <p:nvPr/>
          </p:nvSpPr>
          <p:spPr>
            <a:xfrm>
              <a:off x="6329407" y="3459885"/>
              <a:ext cx="108204" cy="56238"/>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955;p47"/>
            <p:cNvSpPr/>
            <p:nvPr/>
          </p:nvSpPr>
          <p:spPr>
            <a:xfrm>
              <a:off x="6246119" y="3415021"/>
              <a:ext cx="99827" cy="77341"/>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956;p47"/>
            <p:cNvSpPr/>
            <p:nvPr/>
          </p:nvSpPr>
          <p:spPr>
            <a:xfrm>
              <a:off x="6246063" y="3440454"/>
              <a:ext cx="99536" cy="51729"/>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957;p47"/>
            <p:cNvSpPr/>
            <p:nvPr/>
          </p:nvSpPr>
          <p:spPr>
            <a:xfrm>
              <a:off x="6262125" y="2696837"/>
              <a:ext cx="213068" cy="74445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958;p47"/>
            <p:cNvSpPr/>
            <p:nvPr/>
          </p:nvSpPr>
          <p:spPr>
            <a:xfrm>
              <a:off x="6253173" y="2679311"/>
              <a:ext cx="226922" cy="495109"/>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959;p47"/>
            <p:cNvSpPr/>
            <p:nvPr/>
          </p:nvSpPr>
          <p:spPr>
            <a:xfrm>
              <a:off x="6408973" y="2507035"/>
              <a:ext cx="76263" cy="95029"/>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960;p47"/>
            <p:cNvSpPr/>
            <p:nvPr/>
          </p:nvSpPr>
          <p:spPr>
            <a:xfrm>
              <a:off x="6261399" y="2481311"/>
              <a:ext cx="63531" cy="66745"/>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961;p47"/>
            <p:cNvSpPr/>
            <p:nvPr/>
          </p:nvSpPr>
          <p:spPr>
            <a:xfrm>
              <a:off x="2608942" y="4557070"/>
              <a:ext cx="432244" cy="249555"/>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962;p47"/>
            <p:cNvSpPr/>
            <p:nvPr/>
          </p:nvSpPr>
          <p:spPr>
            <a:xfrm>
              <a:off x="2930982" y="3722965"/>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963;p47"/>
            <p:cNvSpPr/>
            <p:nvPr/>
          </p:nvSpPr>
          <p:spPr>
            <a:xfrm>
              <a:off x="2667241" y="4676337"/>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964;p47"/>
            <p:cNvSpPr/>
            <p:nvPr/>
          </p:nvSpPr>
          <p:spPr>
            <a:xfrm>
              <a:off x="2667120" y="4688038"/>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965;p47"/>
            <p:cNvSpPr/>
            <p:nvPr/>
          </p:nvSpPr>
          <p:spPr>
            <a:xfrm>
              <a:off x="2825027" y="4597173"/>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966;p47"/>
            <p:cNvSpPr/>
            <p:nvPr/>
          </p:nvSpPr>
          <p:spPr>
            <a:xfrm>
              <a:off x="2825072" y="4608314"/>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967;p47"/>
            <p:cNvSpPr/>
            <p:nvPr/>
          </p:nvSpPr>
          <p:spPr>
            <a:xfrm>
              <a:off x="2742284" y="3964900"/>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968;p47"/>
            <p:cNvSpPr/>
            <p:nvPr/>
          </p:nvSpPr>
          <p:spPr>
            <a:xfrm>
              <a:off x="2743301" y="3964900"/>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969;p47"/>
            <p:cNvSpPr/>
            <p:nvPr/>
          </p:nvSpPr>
          <p:spPr>
            <a:xfrm>
              <a:off x="2790577" y="3522142"/>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970;p47"/>
            <p:cNvSpPr/>
            <p:nvPr/>
          </p:nvSpPr>
          <p:spPr>
            <a:xfrm>
              <a:off x="2954700" y="3752463"/>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971;p47"/>
            <p:cNvSpPr/>
            <p:nvPr/>
          </p:nvSpPr>
          <p:spPr>
            <a:xfrm>
              <a:off x="2782487" y="3720882"/>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972;p47"/>
            <p:cNvSpPr/>
            <p:nvPr/>
          </p:nvSpPr>
          <p:spPr>
            <a:xfrm>
              <a:off x="2469603" y="3777311"/>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973;p47"/>
            <p:cNvSpPr/>
            <p:nvPr/>
          </p:nvSpPr>
          <p:spPr>
            <a:xfrm>
              <a:off x="2743245" y="3761847"/>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974;p47"/>
            <p:cNvSpPr/>
            <p:nvPr/>
          </p:nvSpPr>
          <p:spPr>
            <a:xfrm>
              <a:off x="2783810" y="3522089"/>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975;p47"/>
            <p:cNvSpPr/>
            <p:nvPr/>
          </p:nvSpPr>
          <p:spPr>
            <a:xfrm>
              <a:off x="2011725" y="4252365"/>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976;p47"/>
            <p:cNvSpPr/>
            <p:nvPr/>
          </p:nvSpPr>
          <p:spPr>
            <a:xfrm>
              <a:off x="2116256" y="4345803"/>
              <a:ext cx="122876" cy="95119"/>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977;p47"/>
            <p:cNvSpPr/>
            <p:nvPr/>
          </p:nvSpPr>
          <p:spPr>
            <a:xfrm>
              <a:off x="2116272" y="4377142"/>
              <a:ext cx="122242" cy="6375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978;p47"/>
            <p:cNvSpPr/>
            <p:nvPr/>
          </p:nvSpPr>
          <p:spPr>
            <a:xfrm>
              <a:off x="2242069" y="4298215"/>
              <a:ext cx="122771" cy="91654"/>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979;p47"/>
            <p:cNvSpPr/>
            <p:nvPr/>
          </p:nvSpPr>
          <p:spPr>
            <a:xfrm>
              <a:off x="2242300" y="4327803"/>
              <a:ext cx="122230" cy="6380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980;p47"/>
            <p:cNvSpPr/>
            <p:nvPr/>
          </p:nvSpPr>
          <p:spPr>
            <a:xfrm>
              <a:off x="2122246" y="3749635"/>
              <a:ext cx="211613" cy="606004"/>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981;p47"/>
            <p:cNvSpPr/>
            <p:nvPr/>
          </p:nvSpPr>
          <p:spPr>
            <a:xfrm>
              <a:off x="2150411" y="3371683"/>
              <a:ext cx="135319" cy="132132"/>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982;p47"/>
            <p:cNvSpPr/>
            <p:nvPr/>
          </p:nvSpPr>
          <p:spPr>
            <a:xfrm>
              <a:off x="2307535" y="3402925"/>
              <a:ext cx="192267" cy="377666"/>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983;p47"/>
            <p:cNvSpPr/>
            <p:nvPr/>
          </p:nvSpPr>
          <p:spPr>
            <a:xfrm>
              <a:off x="2114600" y="3389774"/>
              <a:ext cx="219367" cy="442443"/>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984;p47"/>
            <p:cNvSpPr/>
            <p:nvPr/>
          </p:nvSpPr>
          <p:spPr>
            <a:xfrm>
              <a:off x="2145213" y="3235029"/>
              <a:ext cx="146094" cy="177613"/>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985;p47"/>
            <p:cNvSpPr/>
            <p:nvPr/>
          </p:nvSpPr>
          <p:spPr>
            <a:xfrm>
              <a:off x="2131725" y="3219615"/>
              <a:ext cx="154031" cy="152067"/>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986;p47"/>
            <p:cNvSpPr/>
            <p:nvPr/>
          </p:nvSpPr>
          <p:spPr>
            <a:xfrm>
              <a:off x="2103052" y="3477411"/>
              <a:ext cx="196972" cy="338613"/>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987;p47"/>
            <p:cNvSpPr/>
            <p:nvPr/>
          </p:nvSpPr>
          <p:spPr>
            <a:xfrm>
              <a:off x="2312810" y="3580852"/>
              <a:ext cx="228028" cy="306609"/>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988;p47"/>
            <p:cNvSpPr/>
            <p:nvPr/>
          </p:nvSpPr>
          <p:spPr>
            <a:xfrm>
              <a:off x="2273486" y="3773067"/>
              <a:ext cx="115992" cy="56976"/>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989;p47"/>
            <p:cNvSpPr/>
            <p:nvPr/>
          </p:nvSpPr>
          <p:spPr>
            <a:xfrm>
              <a:off x="2440714" y="3737029"/>
              <a:ext cx="71478" cy="5909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990;p47"/>
            <p:cNvSpPr/>
            <p:nvPr/>
          </p:nvSpPr>
          <p:spPr>
            <a:xfrm>
              <a:off x="2285854" y="3390448"/>
              <a:ext cx="70866" cy="103155"/>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991;p47"/>
            <p:cNvSpPr/>
            <p:nvPr/>
          </p:nvSpPr>
          <p:spPr>
            <a:xfrm>
              <a:off x="2088637" y="3460502"/>
              <a:ext cx="85975" cy="128318"/>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992;p47"/>
            <p:cNvSpPr/>
            <p:nvPr/>
          </p:nvSpPr>
          <p:spPr>
            <a:xfrm>
              <a:off x="4813163" y="609565"/>
              <a:ext cx="169617" cy="33321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993;p47"/>
            <p:cNvSpPr/>
            <p:nvPr/>
          </p:nvSpPr>
          <p:spPr>
            <a:xfrm>
              <a:off x="4828467" y="1392196"/>
              <a:ext cx="116692" cy="90410"/>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994;p47"/>
            <p:cNvSpPr/>
            <p:nvPr/>
          </p:nvSpPr>
          <p:spPr>
            <a:xfrm>
              <a:off x="4829505" y="1421916"/>
              <a:ext cx="116196" cy="60608"/>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995;p47"/>
            <p:cNvSpPr/>
            <p:nvPr/>
          </p:nvSpPr>
          <p:spPr>
            <a:xfrm>
              <a:off x="4688430" y="1310886"/>
              <a:ext cx="116665" cy="87067"/>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996;p47"/>
            <p:cNvSpPr/>
            <p:nvPr/>
          </p:nvSpPr>
          <p:spPr>
            <a:xfrm>
              <a:off x="4688726" y="1338477"/>
              <a:ext cx="116135" cy="60608"/>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997;p47"/>
            <p:cNvSpPr/>
            <p:nvPr/>
          </p:nvSpPr>
          <p:spPr>
            <a:xfrm>
              <a:off x="4717732" y="910305"/>
              <a:ext cx="408631" cy="493987"/>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998;p47"/>
            <p:cNvSpPr/>
            <p:nvPr/>
          </p:nvSpPr>
          <p:spPr>
            <a:xfrm>
              <a:off x="4963696" y="579048"/>
              <a:ext cx="128556" cy="125075"/>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999;p47"/>
            <p:cNvSpPr/>
            <p:nvPr/>
          </p:nvSpPr>
          <p:spPr>
            <a:xfrm>
              <a:off x="4918440" y="596574"/>
              <a:ext cx="208599" cy="407146"/>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000;p47"/>
            <p:cNvSpPr/>
            <p:nvPr/>
          </p:nvSpPr>
          <p:spPr>
            <a:xfrm>
              <a:off x="4958560" y="449309"/>
              <a:ext cx="138537" cy="168686"/>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001;p47"/>
            <p:cNvSpPr/>
            <p:nvPr/>
          </p:nvSpPr>
          <p:spPr>
            <a:xfrm>
              <a:off x="4963736" y="434568"/>
              <a:ext cx="146199" cy="144480"/>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002;p47"/>
            <p:cNvSpPr/>
            <p:nvPr/>
          </p:nvSpPr>
          <p:spPr>
            <a:xfrm>
              <a:off x="4896275" y="596956"/>
              <a:ext cx="67341" cy="98012"/>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003;p47"/>
            <p:cNvSpPr/>
            <p:nvPr/>
          </p:nvSpPr>
          <p:spPr>
            <a:xfrm>
              <a:off x="5434686" y="3650290"/>
              <a:ext cx="676058" cy="390429"/>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004;p47"/>
            <p:cNvSpPr/>
            <p:nvPr/>
          </p:nvSpPr>
          <p:spPr>
            <a:xfrm>
              <a:off x="5472633" y="3576375"/>
              <a:ext cx="587572" cy="226763"/>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005;p47"/>
            <p:cNvSpPr/>
            <p:nvPr/>
          </p:nvSpPr>
          <p:spPr>
            <a:xfrm>
              <a:off x="5434724" y="3741253"/>
              <a:ext cx="51339" cy="103346"/>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006;p47"/>
            <p:cNvSpPr/>
            <p:nvPr/>
          </p:nvSpPr>
          <p:spPr>
            <a:xfrm>
              <a:off x="6065565" y="3741825"/>
              <a:ext cx="45148" cy="102774"/>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007;p47"/>
            <p:cNvSpPr/>
            <p:nvPr/>
          </p:nvSpPr>
          <p:spPr>
            <a:xfrm>
              <a:off x="5494446" y="3630573"/>
              <a:ext cx="562737" cy="32480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008;p47"/>
            <p:cNvSpPr/>
            <p:nvPr/>
          </p:nvSpPr>
          <p:spPr>
            <a:xfrm>
              <a:off x="5460441" y="3803737"/>
              <a:ext cx="614737" cy="220544"/>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009;p47"/>
            <p:cNvSpPr/>
            <p:nvPr/>
          </p:nvSpPr>
          <p:spPr>
            <a:xfrm>
              <a:off x="5434724" y="3551706"/>
              <a:ext cx="675989" cy="390489"/>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010;p47"/>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011;p47"/>
            <p:cNvSpPr/>
            <p:nvPr/>
          </p:nvSpPr>
          <p:spPr>
            <a:xfrm>
              <a:off x="5382050" y="3902892"/>
              <a:ext cx="186213" cy="107537"/>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012;p47"/>
            <p:cNvSpPr/>
            <p:nvPr/>
          </p:nvSpPr>
          <p:spPr>
            <a:xfrm>
              <a:off x="5425961" y="3928134"/>
              <a:ext cx="142303" cy="132873"/>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013;p47"/>
            <p:cNvSpPr/>
            <p:nvPr/>
          </p:nvSpPr>
          <p:spPr>
            <a:xfrm>
              <a:off x="5023720" y="3961462"/>
              <a:ext cx="431291" cy="317858"/>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014;p47"/>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015;p47"/>
            <p:cNvSpPr/>
            <p:nvPr/>
          </p:nvSpPr>
          <p:spPr>
            <a:xfrm>
              <a:off x="5833536" y="4556308"/>
              <a:ext cx="432244" cy="249555"/>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016;p47"/>
            <p:cNvSpPr/>
            <p:nvPr/>
          </p:nvSpPr>
          <p:spPr>
            <a:xfrm>
              <a:off x="6124048" y="3784878"/>
              <a:ext cx="99113" cy="215741"/>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017;p47"/>
            <p:cNvSpPr/>
            <p:nvPr/>
          </p:nvSpPr>
          <p:spPr>
            <a:xfrm>
              <a:off x="6137955" y="3696137"/>
              <a:ext cx="71246" cy="137090"/>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018;p47"/>
            <p:cNvSpPr/>
            <p:nvPr/>
          </p:nvSpPr>
          <p:spPr>
            <a:xfrm>
              <a:off x="5898535" y="4644969"/>
              <a:ext cx="153698" cy="86203"/>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019;p47"/>
            <p:cNvSpPr/>
            <p:nvPr/>
          </p:nvSpPr>
          <p:spPr>
            <a:xfrm>
              <a:off x="5898544" y="4659654"/>
              <a:ext cx="151113" cy="71804"/>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3020;p47"/>
            <p:cNvSpPr/>
            <p:nvPr/>
          </p:nvSpPr>
          <p:spPr>
            <a:xfrm>
              <a:off x="6010930" y="4594540"/>
              <a:ext cx="153698" cy="86245"/>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021;p47"/>
            <p:cNvSpPr/>
            <p:nvPr/>
          </p:nvSpPr>
          <p:spPr>
            <a:xfrm>
              <a:off x="6010940" y="4609266"/>
              <a:ext cx="151113" cy="71804"/>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022;p47"/>
            <p:cNvSpPr/>
            <p:nvPr/>
          </p:nvSpPr>
          <p:spPr>
            <a:xfrm>
              <a:off x="5939834" y="4034528"/>
              <a:ext cx="224738" cy="6344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023;p47"/>
            <p:cNvSpPr/>
            <p:nvPr/>
          </p:nvSpPr>
          <p:spPr>
            <a:xfrm>
              <a:off x="5972635" y="3514319"/>
              <a:ext cx="163123" cy="261076"/>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024;p47"/>
            <p:cNvSpPr/>
            <p:nvPr/>
          </p:nvSpPr>
          <p:spPr>
            <a:xfrm>
              <a:off x="5938247" y="3698937"/>
              <a:ext cx="250857" cy="415389"/>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025;p47"/>
            <p:cNvSpPr/>
            <p:nvPr/>
          </p:nvSpPr>
          <p:spPr>
            <a:xfrm>
              <a:off x="5692823" y="3751153"/>
              <a:ext cx="318504" cy="248122"/>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026;p47"/>
            <p:cNvSpPr/>
            <p:nvPr/>
          </p:nvSpPr>
          <p:spPr>
            <a:xfrm>
              <a:off x="5925738" y="3745773"/>
              <a:ext cx="96916" cy="141862"/>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027;p47"/>
            <p:cNvSpPr/>
            <p:nvPr/>
          </p:nvSpPr>
          <p:spPr>
            <a:xfrm>
              <a:off x="5972396" y="3502859"/>
              <a:ext cx="158142" cy="174304"/>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9" name="Google Shape;3028;p47"/>
            <p:cNvGrpSpPr/>
            <p:nvPr/>
          </p:nvGrpSpPr>
          <p:grpSpPr>
            <a:xfrm>
              <a:off x="3871486" y="368362"/>
              <a:ext cx="330894" cy="250785"/>
              <a:chOff x="6621095" y="1452181"/>
              <a:chExt cx="330894" cy="250785"/>
            </a:xfrm>
          </p:grpSpPr>
          <p:sp>
            <p:nvSpPr>
              <p:cNvPr id="166" name="Google Shape;3029;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3030;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3031;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3032;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3033;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 name="Google Shape;3034;p47"/>
            <p:cNvGrpSpPr/>
            <p:nvPr/>
          </p:nvGrpSpPr>
          <p:grpSpPr>
            <a:xfrm>
              <a:off x="4704106" y="852569"/>
              <a:ext cx="330894" cy="250785"/>
              <a:chOff x="6621095" y="1452181"/>
              <a:chExt cx="330894" cy="250785"/>
            </a:xfrm>
          </p:grpSpPr>
          <p:sp>
            <p:nvSpPr>
              <p:cNvPr id="161" name="Google Shape;3035;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036;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037;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038;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3039;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 name="Google Shape;3040;p47"/>
            <p:cNvSpPr/>
            <p:nvPr/>
          </p:nvSpPr>
          <p:spPr>
            <a:xfrm>
              <a:off x="5005135" y="663654"/>
              <a:ext cx="157949" cy="441664"/>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041;p47"/>
            <p:cNvSpPr/>
            <p:nvPr/>
          </p:nvSpPr>
          <p:spPr>
            <a:xfrm>
              <a:off x="5078203" y="660182"/>
              <a:ext cx="90963" cy="123358"/>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 name="Google Shape;3042;p47"/>
            <p:cNvGrpSpPr/>
            <p:nvPr/>
          </p:nvGrpSpPr>
          <p:grpSpPr>
            <a:xfrm flipH="1">
              <a:off x="2446567" y="1414370"/>
              <a:ext cx="298963" cy="226660"/>
              <a:chOff x="6621095" y="1452181"/>
              <a:chExt cx="330894" cy="250785"/>
            </a:xfrm>
          </p:grpSpPr>
          <p:sp>
            <p:nvSpPr>
              <p:cNvPr id="156" name="Google Shape;3043;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044;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045;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046;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047;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 name="Google Shape;3048;p47"/>
            <p:cNvSpPr/>
            <p:nvPr/>
          </p:nvSpPr>
          <p:spPr>
            <a:xfrm>
              <a:off x="2329846" y="1241863"/>
              <a:ext cx="143174" cy="402337"/>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049;p47"/>
            <p:cNvSpPr/>
            <p:nvPr/>
          </p:nvSpPr>
          <p:spPr>
            <a:xfrm>
              <a:off x="2323859" y="1237315"/>
              <a:ext cx="82772" cy="112806"/>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483725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Difference between </a:t>
            </a:r>
            <a:r>
              <a:rPr lang="en-US" b="1" i="1" dirty="0"/>
              <a:t>new </a:t>
            </a:r>
            <a:r>
              <a:rPr lang="en-US" b="1" dirty="0"/>
              <a:t>and </a:t>
            </a:r>
            <a:r>
              <a:rPr lang="en-US" b="1" i="1" dirty="0" err="1"/>
              <a:t>newInstance</a:t>
            </a:r>
            <a:r>
              <a:rPr lang="en-US" b="1" i="1" dirty="0"/>
              <a:t>( ) </a:t>
            </a:r>
            <a:r>
              <a:rPr lang="en-US" b="1" dirty="0"/>
              <a:t>:</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8243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50"/>
        <p:cNvGrpSpPr/>
        <p:nvPr/>
      </p:nvGrpSpPr>
      <p:grpSpPr>
        <a:xfrm>
          <a:off x="0" y="0"/>
          <a:ext cx="0" cy="0"/>
          <a:chOff x="0" y="0"/>
          <a:chExt cx="0" cy="0"/>
        </a:xfrm>
      </p:grpSpPr>
      <p:sp>
        <p:nvSpPr>
          <p:cNvPr id="2352" name="Google Shape;2352;p4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83</a:t>
            </a:r>
            <a:endParaRPr dirty="0">
              <a:solidFill>
                <a:schemeClr val="accent2"/>
              </a:solidFill>
            </a:endParaRPr>
          </a:p>
        </p:txBody>
      </p:sp>
      <p:grpSp>
        <p:nvGrpSpPr>
          <p:cNvPr id="39" name="Google Shape;2623;p47"/>
          <p:cNvGrpSpPr/>
          <p:nvPr/>
        </p:nvGrpSpPr>
        <p:grpSpPr>
          <a:xfrm>
            <a:off x="6693523" y="666750"/>
            <a:ext cx="2514600" cy="3429000"/>
            <a:chOff x="1926580" y="602477"/>
            <a:chExt cx="4456273" cy="4762466"/>
          </a:xfrm>
        </p:grpSpPr>
        <p:sp>
          <p:nvSpPr>
            <p:cNvPr id="40" name="Google Shape;2624;p4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625;p4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626;p4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627;p4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628;p4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629;p4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630;p4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631;p4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632;p4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633;p4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634;p4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635;p4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636;p4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637;p4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638;p4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639;p4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640;p4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641;p4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642;p4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643;p4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644;p4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645;p4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646;p4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647;p4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648;p4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649;p4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650;p4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651;p4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652;p4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653;p4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654;p4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655;p4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656;p4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657;p4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658;p4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659;p4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660;p4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661;p4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662;p4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663;p4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664;p4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665;p4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666;p4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667;p4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668;p4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669;p4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670;p4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671;p4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672;p4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673;p4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674;p4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675;p4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676;p4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677;p4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678;p4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679;p4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680;p4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681;p4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682;p4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683;p4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684;p4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685;p4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686;p4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687;p4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688;p4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689;p4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690;p4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691;p4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692;p4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693;p4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694;p4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695;p4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696;p4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697;p4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698;p4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699;p4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700;p4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701;p4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702;p4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703;p4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704;p4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705;p4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706;p4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707;p4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708;p4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709;p4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710;p4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711;p4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712;p4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713;p4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714;p4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715;p4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716;p4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717;p4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718;p4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719;p4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720;p4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721;p4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722;p4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723;p4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724;p4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725;p4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726;p4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727;p4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728;p4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729;p4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730;p4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731;p4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732;p4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733;p4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734;p4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735;p4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736;p4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737;p4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738;p4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739;p4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740;p4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741;p4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742;p4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743;p4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744;p4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745;p4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746;p4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747;p4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748;p4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749;p4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750;p4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751;p4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752;p4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753;p4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754;p4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755;p4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756;p4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757;p4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758;p4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759;p4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760;p4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761;p4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762;p4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763;p4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764;p4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765;p4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766;p4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767;p4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768;p4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769;p4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2770;p47"/>
            <p:cNvGrpSpPr/>
            <p:nvPr/>
          </p:nvGrpSpPr>
          <p:grpSpPr>
            <a:xfrm>
              <a:off x="4146745" y="1006881"/>
              <a:ext cx="330894" cy="250785"/>
              <a:chOff x="6621095" y="1452181"/>
              <a:chExt cx="330894" cy="250785"/>
            </a:xfrm>
          </p:grpSpPr>
          <p:sp>
            <p:nvSpPr>
              <p:cNvPr id="189" name="Google Shape;2771;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772;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773;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774;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775;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7" name="Google Shape;2776;p4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777;p4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3" name="Table 2"/>
          <p:cNvGraphicFramePr>
            <a:graphicFrameLocks noGrp="1"/>
          </p:cNvGraphicFramePr>
          <p:nvPr>
            <p:extLst>
              <p:ext uri="{D42A27DB-BD31-4B8C-83A1-F6EECF244321}">
                <p14:modId xmlns:p14="http://schemas.microsoft.com/office/powerpoint/2010/main" val="9174081"/>
              </p:ext>
            </p:extLst>
          </p:nvPr>
        </p:nvGraphicFramePr>
        <p:xfrm>
          <a:off x="304800" y="72340"/>
          <a:ext cx="6096000" cy="5125720"/>
        </p:xfrm>
        <a:graphic>
          <a:graphicData uri="http://schemas.openxmlformats.org/drawingml/2006/table">
            <a:tbl>
              <a:tblPr firstRow="1" bandRow="1">
                <a:tableStyleId>{11E2214B-EEA6-4F0E-851E-DA328E0D34B4}</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200" b="1" i="0" u="none" strike="noStrike" cap="none" baseline="0" dirty="0">
                          <a:solidFill>
                            <a:srgbClr val="000000"/>
                          </a:solidFill>
                          <a:latin typeface="Arial"/>
                          <a:ea typeface="Arial"/>
                          <a:cs typeface="Arial"/>
                          <a:sym typeface="Arial"/>
                        </a:rPr>
                        <a:t>new</a:t>
                      </a:r>
                      <a:endParaRPr lang="en-US" sz="1200" dirty="0"/>
                    </a:p>
                  </a:txBody>
                  <a:tcPr/>
                </a:tc>
                <a:tc>
                  <a:txBody>
                    <a:bodyPr/>
                    <a:lstStyle/>
                    <a:p>
                      <a:r>
                        <a:rPr lang="en-US" sz="1200" b="1" i="0" u="none" strike="noStrike" cap="none" baseline="0" dirty="0" err="1">
                          <a:solidFill>
                            <a:srgbClr val="000000"/>
                          </a:solidFill>
                          <a:latin typeface="Arial"/>
                          <a:ea typeface="Arial"/>
                          <a:cs typeface="Arial"/>
                          <a:sym typeface="Arial"/>
                        </a:rPr>
                        <a:t>newInstance</a:t>
                      </a:r>
                      <a:r>
                        <a:rPr lang="en-US" sz="1200" b="1" i="0" u="none" strike="noStrike" cap="none" baseline="0" dirty="0">
                          <a:solidFill>
                            <a:srgbClr val="000000"/>
                          </a:solidFill>
                          <a:latin typeface="Arial"/>
                          <a:ea typeface="Arial"/>
                          <a:cs typeface="Arial"/>
                          <a:sym typeface="Arial"/>
                        </a:rPr>
                        <a:t>( )</a:t>
                      </a:r>
                      <a:endParaRPr lang="en-US" sz="1200" dirty="0"/>
                    </a:p>
                  </a:txBody>
                  <a:tcPr/>
                </a:tc>
                <a:extLst>
                  <a:ext uri="{0D108BD9-81ED-4DB2-BD59-A6C34878D82A}">
                    <a16:rowId xmlns:a16="http://schemas.microsoft.com/office/drawing/2014/main" val="10000"/>
                  </a:ext>
                </a:extLst>
              </a:tr>
              <a:tr h="241052">
                <a:tc>
                  <a:txBody>
                    <a:bodyPr/>
                    <a:lstStyle/>
                    <a:p>
                      <a:r>
                        <a:rPr lang="en-US" sz="1200" b="1" i="0" u="none" strike="noStrike" cap="none" baseline="0" dirty="0">
                          <a:solidFill>
                            <a:srgbClr val="000000"/>
                          </a:solidFill>
                          <a:latin typeface="Arial"/>
                          <a:ea typeface="Arial"/>
                          <a:cs typeface="Arial"/>
                          <a:sym typeface="Arial"/>
                        </a:rPr>
                        <a:t>new is an operator , which can be</a:t>
                      </a:r>
                    </a:p>
                    <a:p>
                      <a:r>
                        <a:rPr lang="en-US" sz="1200" b="1" i="0" u="none" strike="noStrike" cap="none" baseline="0" dirty="0">
                          <a:solidFill>
                            <a:srgbClr val="000000"/>
                          </a:solidFill>
                          <a:latin typeface="Arial"/>
                          <a:ea typeface="Arial"/>
                          <a:cs typeface="Arial"/>
                          <a:sym typeface="Arial"/>
                        </a:rPr>
                        <a:t>used to create an object</a:t>
                      </a:r>
                      <a:endParaRPr lang="en-US" sz="1200" dirty="0"/>
                    </a:p>
                  </a:txBody>
                  <a:tcPr/>
                </a:tc>
                <a:tc>
                  <a:txBody>
                    <a:bodyPr/>
                    <a:lstStyle/>
                    <a:p>
                      <a:r>
                        <a:rPr lang="en-US" sz="1200" b="1" i="0" u="none" strike="noStrike" cap="none" baseline="0" dirty="0" err="1">
                          <a:solidFill>
                            <a:srgbClr val="000000"/>
                          </a:solidFill>
                          <a:latin typeface="Arial"/>
                          <a:ea typeface="Arial"/>
                          <a:cs typeface="Arial"/>
                          <a:sym typeface="Arial"/>
                        </a:rPr>
                        <a:t>newInstance</a:t>
                      </a:r>
                      <a:r>
                        <a:rPr lang="en-US" sz="1200" b="1" i="0" u="none" strike="noStrike" cap="none" baseline="0" dirty="0">
                          <a:solidFill>
                            <a:srgbClr val="000000"/>
                          </a:solidFill>
                          <a:latin typeface="Arial"/>
                          <a:ea typeface="Arial"/>
                          <a:cs typeface="Arial"/>
                          <a:sym typeface="Arial"/>
                        </a:rPr>
                        <a:t>( ) is a method , present in class </a:t>
                      </a:r>
                      <a:r>
                        <a:rPr lang="en-US" sz="1200" b="1" i="0" u="none" strike="noStrike" cap="none" baseline="0" dirty="0" err="1">
                          <a:solidFill>
                            <a:srgbClr val="000000"/>
                          </a:solidFill>
                          <a:latin typeface="Arial"/>
                          <a:ea typeface="Arial"/>
                          <a:cs typeface="Arial"/>
                          <a:sym typeface="Arial"/>
                        </a:rPr>
                        <a:t>Class</a:t>
                      </a:r>
                      <a:r>
                        <a:rPr lang="en-US" sz="1200" b="1" i="0" u="none" strike="noStrike" cap="none" baseline="0" dirty="0">
                          <a:solidFill>
                            <a:srgbClr val="000000"/>
                          </a:solidFill>
                          <a:latin typeface="Arial"/>
                          <a:ea typeface="Arial"/>
                          <a:cs typeface="Arial"/>
                          <a:sym typeface="Arial"/>
                        </a:rPr>
                        <a:t> ,</a:t>
                      </a:r>
                    </a:p>
                    <a:p>
                      <a:r>
                        <a:rPr lang="en-US" sz="1200" b="1" i="0" u="none" strike="noStrike" cap="none" baseline="0" dirty="0">
                          <a:solidFill>
                            <a:srgbClr val="000000"/>
                          </a:solidFill>
                          <a:latin typeface="Arial"/>
                          <a:ea typeface="Arial"/>
                          <a:cs typeface="Arial"/>
                          <a:sym typeface="Arial"/>
                        </a:rPr>
                        <a:t>which can be used to create an object .</a:t>
                      </a:r>
                      <a:endParaRPr lang="en-US" sz="1200" dirty="0"/>
                    </a:p>
                  </a:txBody>
                  <a:tcPr/>
                </a:tc>
                <a:extLst>
                  <a:ext uri="{0D108BD9-81ED-4DB2-BD59-A6C34878D82A}">
                    <a16:rowId xmlns:a16="http://schemas.microsoft.com/office/drawing/2014/main" val="10001"/>
                  </a:ext>
                </a:extLst>
              </a:tr>
              <a:tr h="370840">
                <a:tc>
                  <a:txBody>
                    <a:bodyPr/>
                    <a:lstStyle/>
                    <a:p>
                      <a:r>
                        <a:rPr lang="en-US" sz="1200" b="1" i="0" u="none" strike="noStrike" cap="none" baseline="0" dirty="0">
                          <a:solidFill>
                            <a:srgbClr val="000000"/>
                          </a:solidFill>
                          <a:latin typeface="Arial"/>
                          <a:ea typeface="Arial"/>
                          <a:cs typeface="Arial"/>
                          <a:sym typeface="Arial"/>
                        </a:rPr>
                        <a:t>We can use new operator if we</a:t>
                      </a:r>
                    </a:p>
                    <a:p>
                      <a:r>
                        <a:rPr lang="en-US" sz="1200" b="1" i="0" u="none" strike="noStrike" cap="none" baseline="0" dirty="0">
                          <a:solidFill>
                            <a:srgbClr val="000000"/>
                          </a:solidFill>
                          <a:latin typeface="Arial"/>
                          <a:ea typeface="Arial"/>
                          <a:cs typeface="Arial"/>
                          <a:sym typeface="Arial"/>
                        </a:rPr>
                        <a:t>know the class name at the</a:t>
                      </a:r>
                    </a:p>
                    <a:p>
                      <a:r>
                        <a:rPr lang="en-US" sz="1200" b="1" i="0" u="none" strike="noStrike" cap="none" baseline="0" dirty="0">
                          <a:solidFill>
                            <a:srgbClr val="000000"/>
                          </a:solidFill>
                          <a:latin typeface="Arial"/>
                          <a:ea typeface="Arial"/>
                          <a:cs typeface="Arial"/>
                          <a:sym typeface="Arial"/>
                        </a:rPr>
                        <a:t>beginning.</a:t>
                      </a:r>
                    </a:p>
                    <a:p>
                      <a:r>
                        <a:rPr lang="en-US" sz="1200" b="1" i="0" u="none" strike="noStrike" cap="none" baseline="0" dirty="0">
                          <a:solidFill>
                            <a:srgbClr val="000000"/>
                          </a:solidFill>
                          <a:latin typeface="Arial"/>
                          <a:ea typeface="Arial"/>
                          <a:cs typeface="Arial"/>
                          <a:sym typeface="Arial"/>
                        </a:rPr>
                        <a:t>Test t= new Test( );</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We can use the </a:t>
                      </a:r>
                      <a:r>
                        <a:rPr lang="en-US" sz="1200" b="1" i="0" u="none" strike="noStrike" cap="none" baseline="0" dirty="0" err="1">
                          <a:solidFill>
                            <a:srgbClr val="000000"/>
                          </a:solidFill>
                          <a:latin typeface="Arial"/>
                          <a:ea typeface="Arial"/>
                          <a:cs typeface="Arial"/>
                          <a:sym typeface="Arial"/>
                        </a:rPr>
                        <a:t>newInstance</a:t>
                      </a:r>
                      <a:r>
                        <a:rPr lang="en-US" sz="1200" b="1" i="0" u="none" strike="noStrike" cap="none" baseline="0" dirty="0">
                          <a:solidFill>
                            <a:srgbClr val="000000"/>
                          </a:solidFill>
                          <a:latin typeface="Arial"/>
                          <a:ea typeface="Arial"/>
                          <a:cs typeface="Arial"/>
                          <a:sym typeface="Arial"/>
                        </a:rPr>
                        <a:t>( ) method , If we don't</a:t>
                      </a:r>
                    </a:p>
                    <a:p>
                      <a:r>
                        <a:rPr lang="en-US" sz="1200" b="1" i="0" u="none" strike="noStrike" cap="none" baseline="0" dirty="0">
                          <a:solidFill>
                            <a:srgbClr val="000000"/>
                          </a:solidFill>
                          <a:latin typeface="Arial"/>
                          <a:ea typeface="Arial"/>
                          <a:cs typeface="Arial"/>
                          <a:sym typeface="Arial"/>
                        </a:rPr>
                        <a:t>class name at the beginning and available</a:t>
                      </a:r>
                    </a:p>
                    <a:p>
                      <a:r>
                        <a:rPr lang="en-US" sz="1200" b="1" i="0" u="none" strike="noStrike" cap="none" baseline="0" dirty="0">
                          <a:solidFill>
                            <a:srgbClr val="000000"/>
                          </a:solidFill>
                          <a:latin typeface="Arial"/>
                          <a:ea typeface="Arial"/>
                          <a:cs typeface="Arial"/>
                          <a:sym typeface="Arial"/>
                        </a:rPr>
                        <a:t>dynamically Runtime.</a:t>
                      </a:r>
                    </a:p>
                    <a:p>
                      <a:r>
                        <a:rPr lang="en-US" sz="1200" b="1" i="0" u="none" strike="noStrike" cap="none" baseline="0" dirty="0">
                          <a:solidFill>
                            <a:srgbClr val="000000"/>
                          </a:solidFill>
                          <a:latin typeface="Arial"/>
                          <a:ea typeface="Arial"/>
                          <a:cs typeface="Arial"/>
                          <a:sym typeface="Arial"/>
                        </a:rPr>
                        <a:t>Object o=</a:t>
                      </a:r>
                      <a:r>
                        <a:rPr lang="en-US" sz="1200" b="1" i="0" u="none" strike="noStrike" cap="none" baseline="0" dirty="0" err="1">
                          <a:solidFill>
                            <a:srgbClr val="000000"/>
                          </a:solidFill>
                          <a:latin typeface="Arial"/>
                          <a:ea typeface="Arial"/>
                          <a:cs typeface="Arial"/>
                          <a:sym typeface="Arial"/>
                        </a:rPr>
                        <a:t>Class.forName</a:t>
                      </a:r>
                      <a:r>
                        <a:rPr lang="en-US" sz="1200" b="1" i="0" u="none" strike="noStrike" cap="none" baseline="0" dirty="0">
                          <a:solidFill>
                            <a:srgbClr val="000000"/>
                          </a:solidFill>
                          <a:latin typeface="Arial"/>
                          <a:ea typeface="Arial"/>
                          <a:cs typeface="Arial"/>
                          <a:sym typeface="Arial"/>
                        </a:rPr>
                        <a:t>(</a:t>
                      </a:r>
                      <a:r>
                        <a:rPr lang="en-US" sz="1200" b="1" i="0" u="none" strike="noStrike" cap="none" baseline="0" dirty="0" err="1">
                          <a:solidFill>
                            <a:srgbClr val="000000"/>
                          </a:solidFill>
                          <a:latin typeface="Arial"/>
                          <a:ea typeface="Arial"/>
                          <a:cs typeface="Arial"/>
                          <a:sym typeface="Arial"/>
                        </a:rPr>
                        <a:t>arg</a:t>
                      </a:r>
                      <a:r>
                        <a:rPr lang="en-US" sz="1200" b="1" i="0" u="none" strike="noStrike" cap="none" baseline="0" dirty="0">
                          <a:solidFill>
                            <a:srgbClr val="000000"/>
                          </a:solidFill>
                          <a:latin typeface="Arial"/>
                          <a:ea typeface="Arial"/>
                          <a:cs typeface="Arial"/>
                          <a:sym typeface="Arial"/>
                        </a:rPr>
                        <a:t>[0]).</a:t>
                      </a:r>
                      <a:r>
                        <a:rPr lang="en-US" sz="1200" b="1" i="0" u="none" strike="noStrike" cap="none" baseline="0" dirty="0" err="1">
                          <a:solidFill>
                            <a:srgbClr val="000000"/>
                          </a:solidFill>
                          <a:latin typeface="Arial"/>
                          <a:ea typeface="Arial"/>
                          <a:cs typeface="Arial"/>
                          <a:sym typeface="Arial"/>
                        </a:rPr>
                        <a:t>newInstance</a:t>
                      </a:r>
                      <a:r>
                        <a:rPr lang="en-US" sz="1200" b="1" i="0" u="none" strike="noStrike" cap="none" baseline="0" dirty="0">
                          <a:solidFill>
                            <a:srgbClr val="000000"/>
                          </a:solidFill>
                          <a:latin typeface="Arial"/>
                          <a:ea typeface="Arial"/>
                          <a:cs typeface="Arial"/>
                          <a:sym typeface="Arial"/>
                        </a:rPr>
                        <a:t>( );</a:t>
                      </a:r>
                      <a:endParaRPr lang="en-US" sz="1200" dirty="0"/>
                    </a:p>
                  </a:txBody>
                  <a:tcPr/>
                </a:tc>
                <a:extLst>
                  <a:ext uri="{0D108BD9-81ED-4DB2-BD59-A6C34878D82A}">
                    <a16:rowId xmlns:a16="http://schemas.microsoft.com/office/drawing/2014/main" val="10002"/>
                  </a:ext>
                </a:extLst>
              </a:tr>
              <a:tr h="370840">
                <a:tc>
                  <a:txBody>
                    <a:bodyPr/>
                    <a:lstStyle/>
                    <a:p>
                      <a:r>
                        <a:rPr lang="en-US" sz="1200" b="1" i="0" u="none" strike="noStrike" cap="none" baseline="0" dirty="0">
                          <a:solidFill>
                            <a:srgbClr val="000000"/>
                          </a:solidFill>
                          <a:latin typeface="Arial"/>
                          <a:ea typeface="Arial"/>
                          <a:cs typeface="Arial"/>
                          <a:sym typeface="Arial"/>
                        </a:rPr>
                        <a:t>If the corresponding .class file not</a:t>
                      </a:r>
                    </a:p>
                    <a:p>
                      <a:r>
                        <a:rPr lang="en-US" sz="1200" b="1" i="0" u="none" strike="noStrike" cap="none" baseline="0" dirty="0">
                          <a:solidFill>
                            <a:srgbClr val="000000"/>
                          </a:solidFill>
                          <a:latin typeface="Arial"/>
                          <a:ea typeface="Arial"/>
                          <a:cs typeface="Arial"/>
                          <a:sym typeface="Arial"/>
                        </a:rPr>
                        <a:t>available at Runtime then we will</a:t>
                      </a:r>
                    </a:p>
                    <a:p>
                      <a:r>
                        <a:rPr lang="en-US" sz="1200" b="1" i="0" u="none" strike="noStrike" cap="none" baseline="0" dirty="0">
                          <a:solidFill>
                            <a:srgbClr val="000000"/>
                          </a:solidFill>
                          <a:latin typeface="Arial"/>
                          <a:ea typeface="Arial"/>
                          <a:cs typeface="Arial"/>
                          <a:sym typeface="Arial"/>
                        </a:rPr>
                        <a:t>get </a:t>
                      </a:r>
                      <a:r>
                        <a:rPr lang="en-US" sz="1200" b="1" i="0" u="none" strike="noStrike" cap="none" baseline="0" dirty="0" err="1">
                          <a:solidFill>
                            <a:srgbClr val="000000"/>
                          </a:solidFill>
                          <a:latin typeface="Arial"/>
                          <a:ea typeface="Arial"/>
                          <a:cs typeface="Arial"/>
                          <a:sym typeface="Arial"/>
                        </a:rPr>
                        <a:t>RuntimeException</a:t>
                      </a:r>
                      <a:r>
                        <a:rPr lang="en-US" sz="1200" b="1" i="0" u="none" strike="noStrike" cap="none" baseline="0" dirty="0">
                          <a:solidFill>
                            <a:srgbClr val="000000"/>
                          </a:solidFill>
                          <a:latin typeface="Arial"/>
                          <a:ea typeface="Arial"/>
                          <a:cs typeface="Arial"/>
                          <a:sym typeface="Arial"/>
                        </a:rPr>
                        <a:t> saying</a:t>
                      </a:r>
                    </a:p>
                    <a:p>
                      <a:r>
                        <a:rPr lang="en-US" sz="1200" b="1" i="0" u="none" strike="noStrike" cap="none" baseline="0" dirty="0" err="1">
                          <a:solidFill>
                            <a:srgbClr val="000000"/>
                          </a:solidFill>
                          <a:latin typeface="Arial"/>
                          <a:ea typeface="Arial"/>
                          <a:cs typeface="Arial"/>
                          <a:sym typeface="Arial"/>
                        </a:rPr>
                        <a:t>NoClassDefFoundError</a:t>
                      </a:r>
                      <a:r>
                        <a:rPr lang="en-US" sz="1200" b="1" i="0" u="none" strike="noStrike" cap="none" baseline="0" dirty="0">
                          <a:solidFill>
                            <a:srgbClr val="000000"/>
                          </a:solidFill>
                          <a:latin typeface="Arial"/>
                          <a:ea typeface="Arial"/>
                          <a:cs typeface="Arial"/>
                          <a:sym typeface="Arial"/>
                        </a:rPr>
                        <a:t> , It is</a:t>
                      </a:r>
                    </a:p>
                    <a:p>
                      <a:r>
                        <a:rPr lang="en-US" sz="1200" b="1" i="0" u="none" strike="noStrike" cap="none" baseline="0" dirty="0">
                          <a:solidFill>
                            <a:srgbClr val="000000"/>
                          </a:solidFill>
                          <a:latin typeface="Arial"/>
                          <a:ea typeface="Arial"/>
                          <a:cs typeface="Arial"/>
                          <a:sym typeface="Arial"/>
                        </a:rPr>
                        <a:t>unchecked</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If the corresponding .class file not available at</a:t>
                      </a:r>
                    </a:p>
                    <a:p>
                      <a:r>
                        <a:rPr lang="en-US" sz="1200" b="1" i="0" u="none" strike="noStrike" cap="none" baseline="0" dirty="0">
                          <a:solidFill>
                            <a:srgbClr val="000000"/>
                          </a:solidFill>
                          <a:latin typeface="Arial"/>
                          <a:ea typeface="Arial"/>
                          <a:cs typeface="Arial"/>
                          <a:sym typeface="Arial"/>
                        </a:rPr>
                        <a:t>Runtime then we will get </a:t>
                      </a:r>
                      <a:r>
                        <a:rPr lang="en-US" sz="1200" b="1" i="0" u="none" strike="noStrike" cap="none" baseline="0" dirty="0" err="1">
                          <a:solidFill>
                            <a:srgbClr val="000000"/>
                          </a:solidFill>
                          <a:latin typeface="Arial"/>
                          <a:ea typeface="Arial"/>
                          <a:cs typeface="Arial"/>
                          <a:sym typeface="Arial"/>
                        </a:rPr>
                        <a:t>RuntimeException</a:t>
                      </a:r>
                      <a:r>
                        <a:rPr lang="en-US" sz="1200" b="1" i="0" u="none" strike="noStrike" cap="none" baseline="0" dirty="0">
                          <a:solidFill>
                            <a:srgbClr val="000000"/>
                          </a:solidFill>
                          <a:latin typeface="Arial"/>
                          <a:ea typeface="Arial"/>
                          <a:cs typeface="Arial"/>
                          <a:sym typeface="Arial"/>
                        </a:rPr>
                        <a:t> saying</a:t>
                      </a:r>
                    </a:p>
                    <a:p>
                      <a:r>
                        <a:rPr lang="en-US" sz="1200" b="1" i="0" u="none" strike="noStrike" cap="none" baseline="0" dirty="0" err="1">
                          <a:solidFill>
                            <a:srgbClr val="000000"/>
                          </a:solidFill>
                          <a:latin typeface="Arial"/>
                          <a:ea typeface="Arial"/>
                          <a:cs typeface="Arial"/>
                          <a:sym typeface="Arial"/>
                        </a:rPr>
                        <a:t>ClassNotFoundException</a:t>
                      </a:r>
                      <a:r>
                        <a:rPr lang="en-US" sz="1200" b="1" i="0" u="none" strike="noStrike" cap="none" baseline="0" dirty="0">
                          <a:solidFill>
                            <a:srgbClr val="000000"/>
                          </a:solidFill>
                          <a:latin typeface="Arial"/>
                          <a:ea typeface="Arial"/>
                          <a:cs typeface="Arial"/>
                          <a:sym typeface="Arial"/>
                        </a:rPr>
                        <a:t> , It is checked</a:t>
                      </a:r>
                      <a:endParaRPr lang="en-US" sz="1200" dirty="0"/>
                    </a:p>
                  </a:txBody>
                  <a:tcPr/>
                </a:tc>
                <a:extLst>
                  <a:ext uri="{0D108BD9-81ED-4DB2-BD59-A6C34878D82A}">
                    <a16:rowId xmlns:a16="http://schemas.microsoft.com/office/drawing/2014/main" val="10003"/>
                  </a:ext>
                </a:extLst>
              </a:tr>
              <a:tr h="370840">
                <a:tc>
                  <a:txBody>
                    <a:bodyPr/>
                    <a:lstStyle/>
                    <a:p>
                      <a:r>
                        <a:rPr lang="en-US" sz="1200" b="1" i="0" u="none" strike="noStrike" cap="none" baseline="0" dirty="0">
                          <a:solidFill>
                            <a:srgbClr val="000000"/>
                          </a:solidFill>
                          <a:latin typeface="Arial"/>
                          <a:ea typeface="Arial"/>
                          <a:cs typeface="Arial"/>
                          <a:sym typeface="Arial"/>
                        </a:rPr>
                        <a:t>To used new operator the</a:t>
                      </a:r>
                    </a:p>
                    <a:p>
                      <a:r>
                        <a:rPr lang="en-US" sz="1200" b="1" i="0" u="none" strike="noStrike" cap="none" baseline="0" dirty="0">
                          <a:solidFill>
                            <a:srgbClr val="000000"/>
                          </a:solidFill>
                          <a:latin typeface="Arial"/>
                          <a:ea typeface="Arial"/>
                          <a:cs typeface="Arial"/>
                          <a:sym typeface="Arial"/>
                        </a:rPr>
                        <a:t>corresponding class not required</a:t>
                      </a:r>
                    </a:p>
                    <a:p>
                      <a:r>
                        <a:rPr lang="en-US" sz="1200" b="1" i="0" u="none" strike="noStrike" cap="none" baseline="0" dirty="0">
                          <a:solidFill>
                            <a:srgbClr val="000000"/>
                          </a:solidFill>
                          <a:latin typeface="Arial"/>
                          <a:ea typeface="Arial"/>
                          <a:cs typeface="Arial"/>
                          <a:sym typeface="Arial"/>
                        </a:rPr>
                        <a:t>to contain no argument</a:t>
                      </a:r>
                    </a:p>
                    <a:p>
                      <a:r>
                        <a:rPr lang="en-US" sz="1200" b="1" i="0" u="none" strike="noStrike" cap="none" baseline="0" dirty="0">
                          <a:solidFill>
                            <a:srgbClr val="000000"/>
                          </a:solidFill>
                          <a:latin typeface="Arial"/>
                          <a:ea typeface="Arial"/>
                          <a:cs typeface="Arial"/>
                          <a:sym typeface="Arial"/>
                        </a:rPr>
                        <a:t>constructor</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To used </a:t>
                      </a:r>
                      <a:r>
                        <a:rPr lang="en-US" sz="1200" b="1" i="0" u="none" strike="noStrike" cap="none" baseline="0" dirty="0" err="1">
                          <a:solidFill>
                            <a:srgbClr val="000000"/>
                          </a:solidFill>
                          <a:latin typeface="Arial"/>
                          <a:ea typeface="Arial"/>
                          <a:cs typeface="Arial"/>
                          <a:sym typeface="Arial"/>
                        </a:rPr>
                        <a:t>newInstance</a:t>
                      </a:r>
                      <a:r>
                        <a:rPr lang="en-US" sz="1200" b="1" i="0" u="none" strike="noStrike" cap="none" baseline="0" dirty="0">
                          <a:solidFill>
                            <a:srgbClr val="000000"/>
                          </a:solidFill>
                          <a:latin typeface="Arial"/>
                          <a:ea typeface="Arial"/>
                          <a:cs typeface="Arial"/>
                          <a:sym typeface="Arial"/>
                        </a:rPr>
                        <a:t>( ) method the corresponding</a:t>
                      </a:r>
                    </a:p>
                    <a:p>
                      <a:r>
                        <a:rPr lang="en-US" sz="1200" b="1" i="0" u="none" strike="noStrike" cap="none" baseline="0" dirty="0">
                          <a:solidFill>
                            <a:srgbClr val="000000"/>
                          </a:solidFill>
                          <a:latin typeface="Arial"/>
                          <a:ea typeface="Arial"/>
                          <a:cs typeface="Arial"/>
                          <a:sym typeface="Arial"/>
                        </a:rPr>
                        <a:t>class should compulsory contain no argument</a:t>
                      </a:r>
                    </a:p>
                    <a:p>
                      <a:r>
                        <a:rPr lang="en-US" sz="1200" b="1" i="0" u="none" strike="noStrike" cap="none" baseline="0" dirty="0">
                          <a:solidFill>
                            <a:srgbClr val="000000"/>
                          </a:solidFill>
                          <a:latin typeface="Arial"/>
                          <a:ea typeface="Arial"/>
                          <a:cs typeface="Arial"/>
                          <a:sym typeface="Arial"/>
                        </a:rPr>
                        <a:t>constructor , Other wise we will get</a:t>
                      </a:r>
                    </a:p>
                    <a:p>
                      <a:r>
                        <a:rPr lang="en-US" sz="1200" b="1" i="0" u="none" strike="noStrike" cap="none" baseline="0" dirty="0" err="1">
                          <a:solidFill>
                            <a:srgbClr val="000000"/>
                          </a:solidFill>
                          <a:latin typeface="Arial"/>
                          <a:ea typeface="Arial"/>
                          <a:cs typeface="Arial"/>
                          <a:sym typeface="Arial"/>
                        </a:rPr>
                        <a:t>RuntimeException</a:t>
                      </a:r>
                      <a:r>
                        <a:rPr lang="en-US" sz="1200" b="1" i="0" u="none" strike="noStrike" cap="none" baseline="0" dirty="0">
                          <a:solidFill>
                            <a:srgbClr val="000000"/>
                          </a:solidFill>
                          <a:latin typeface="Arial"/>
                          <a:ea typeface="Arial"/>
                          <a:cs typeface="Arial"/>
                          <a:sym typeface="Arial"/>
                        </a:rPr>
                        <a:t> saying </a:t>
                      </a:r>
                      <a:r>
                        <a:rPr lang="en-US" sz="1200" b="1" i="0" u="none" strike="noStrike" cap="none" baseline="0" dirty="0" err="1">
                          <a:solidFill>
                            <a:srgbClr val="000000"/>
                          </a:solidFill>
                          <a:latin typeface="Arial"/>
                          <a:ea typeface="Arial"/>
                          <a:cs typeface="Arial"/>
                          <a:sym typeface="Arial"/>
                        </a:rPr>
                        <a:t>InstantiationException</a:t>
                      </a:r>
                      <a:r>
                        <a:rPr lang="en-US" sz="1200" b="1" i="0" u="none" strike="noStrike" cap="none" baseline="0" dirty="0">
                          <a:solidFill>
                            <a:srgbClr val="000000"/>
                          </a:solidFill>
                          <a:latin typeface="Arial"/>
                          <a:ea typeface="Arial"/>
                          <a:cs typeface="Arial"/>
                          <a:sym typeface="Arial"/>
                        </a:rPr>
                        <a:t>.</a:t>
                      </a:r>
                      <a:endParaRPr lang="en-US"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9822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018285" cy="2205632"/>
          </a:xfrm>
          <a:prstGeom prst="rect">
            <a:avLst/>
          </a:prstGeom>
        </p:spPr>
        <p:txBody>
          <a:bodyPr spcFirstLastPara="1" wrap="square" lIns="0" tIns="0" rIns="0" bIns="0" anchor="t" anchorCtr="0">
            <a:noAutofit/>
          </a:bodyPr>
          <a:lstStyle/>
          <a:p>
            <a:r>
              <a:rPr lang="en-US" b="1" dirty="0"/>
              <a:t>Difference between </a:t>
            </a:r>
            <a:r>
              <a:rPr lang="en-US" b="1" dirty="0" err="1"/>
              <a:t>ClassNotFoundException</a:t>
            </a:r>
            <a:r>
              <a:rPr lang="en-US" b="1" dirty="0"/>
              <a:t> &amp;</a:t>
            </a:r>
            <a:br>
              <a:rPr lang="en-US" b="1" dirty="0"/>
            </a:br>
            <a:r>
              <a:rPr lang="en-US" b="1" dirty="0" err="1"/>
              <a:t>NoClassDefFoundError</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325682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04800" y="361950"/>
            <a:ext cx="6553200" cy="2205632"/>
          </a:xfrm>
          <a:prstGeom prst="rect">
            <a:avLst/>
          </a:prstGeom>
        </p:spPr>
        <p:txBody>
          <a:bodyPr spcFirstLastPara="1" wrap="square" lIns="0" tIns="0" rIns="0" bIns="0" anchor="t" anchorCtr="0">
            <a:noAutofit/>
          </a:bodyPr>
          <a:lstStyle/>
          <a:p>
            <a:r>
              <a:rPr lang="en-US" sz="1800" b="1" dirty="0"/>
              <a:t>For hard coded class names at Runtime in the corresponding .class files not</a:t>
            </a:r>
            <a:br>
              <a:rPr lang="en-US" sz="1800" b="1" dirty="0"/>
            </a:br>
            <a:r>
              <a:rPr lang="en-US" sz="1800" b="1" dirty="0"/>
              <a:t>available we will get </a:t>
            </a:r>
            <a:r>
              <a:rPr lang="en-US" sz="1800" b="1" dirty="0" err="1"/>
              <a:t>NoClassDefFoundError</a:t>
            </a:r>
            <a:r>
              <a:rPr lang="en-US" sz="1800" b="1" dirty="0"/>
              <a:t> , which is unchecked</a:t>
            </a:r>
            <a:br>
              <a:rPr lang="en-US" sz="1800" b="1" dirty="0"/>
            </a:br>
            <a:r>
              <a:rPr lang="en-US" sz="1800" b="1" dirty="0"/>
              <a:t>Test t = new Test( );</a:t>
            </a:r>
            <a:br>
              <a:rPr lang="en-US" sz="1800" b="1" dirty="0"/>
            </a:br>
            <a:r>
              <a:rPr lang="en-US" sz="1800" b="1" dirty="0"/>
              <a:t>In Runtime </a:t>
            </a:r>
            <a:r>
              <a:rPr lang="en-US" sz="1800" b="1" dirty="0" err="1"/>
              <a:t>Test.class</a:t>
            </a:r>
            <a:r>
              <a:rPr lang="en-US" sz="1800" b="1" dirty="0"/>
              <a:t> file is not available then we will get</a:t>
            </a:r>
            <a:br>
              <a:rPr lang="en-US" sz="1800" b="1" dirty="0"/>
            </a:br>
            <a:r>
              <a:rPr lang="en-US" sz="1800" b="1" dirty="0" err="1"/>
              <a:t>NoClassDefFoundError</a:t>
            </a:r>
            <a:br>
              <a:rPr lang="en-US" sz="1800" b="1" dirty="0"/>
            </a:br>
            <a:r>
              <a:rPr lang="en-US" sz="1800" b="1" dirty="0"/>
              <a:t>2. For Dynamically provided class names at Runtime , If the corresponding .class</a:t>
            </a:r>
            <a:br>
              <a:rPr lang="en-US" sz="1800" b="1" dirty="0"/>
            </a:br>
            <a:r>
              <a:rPr lang="en-US" sz="1800" b="1" dirty="0"/>
              <a:t>files is not available then we will get the </a:t>
            </a:r>
            <a:r>
              <a:rPr lang="en-US" sz="1800" b="1" dirty="0" err="1"/>
              <a:t>RuntimeException</a:t>
            </a:r>
            <a:r>
              <a:rPr lang="en-US" sz="1800" b="1" dirty="0"/>
              <a:t> saying</a:t>
            </a:r>
            <a:br>
              <a:rPr lang="en-US" sz="1800" b="1" dirty="0"/>
            </a:br>
            <a:r>
              <a:rPr lang="en-US" sz="1800" b="1" dirty="0" err="1"/>
              <a:t>ClassNotFoundException</a:t>
            </a:r>
            <a:br>
              <a:rPr lang="en-US" sz="1800" b="1" dirty="0"/>
            </a:br>
            <a:r>
              <a:rPr lang="en-US" sz="1800" b="1" dirty="0"/>
              <a:t>Ex : Object o=</a:t>
            </a:r>
            <a:r>
              <a:rPr lang="en-US" sz="1800" b="1" dirty="0" err="1"/>
              <a:t>Class.forname</a:t>
            </a:r>
            <a:r>
              <a:rPr lang="en-US" sz="1800" b="1" dirty="0"/>
              <a:t>("Test").</a:t>
            </a:r>
            <a:r>
              <a:rPr lang="en-US" sz="1800" b="1" dirty="0" err="1"/>
              <a:t>newInstance</a:t>
            </a:r>
            <a:r>
              <a:rPr lang="en-US" sz="1800" b="1" dirty="0"/>
              <a:t>( );</a:t>
            </a:r>
            <a:br>
              <a:rPr lang="en-US" sz="1800" b="1" dirty="0"/>
            </a:br>
            <a:r>
              <a:rPr lang="en-US" sz="1800" b="1" dirty="0"/>
              <a:t>At Runtime if </a:t>
            </a:r>
            <a:r>
              <a:rPr lang="en-US" sz="1800" b="1" dirty="0" err="1"/>
              <a:t>Test.class</a:t>
            </a:r>
            <a:r>
              <a:rPr lang="en-US" sz="1800" b="1" dirty="0"/>
              <a:t> file not available then we will get the</a:t>
            </a:r>
            <a:br>
              <a:rPr lang="en-US" sz="1800" b="1" dirty="0"/>
            </a:br>
            <a:r>
              <a:rPr lang="en-US" sz="1800" b="1" dirty="0" err="1"/>
              <a:t>ClassNotFoundException</a:t>
            </a:r>
            <a:r>
              <a:rPr lang="en-US" sz="1800" b="1" dirty="0"/>
              <a:t> , which is checked exception</a:t>
            </a:r>
            <a:endParaRPr sz="18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83</a:t>
            </a:r>
            <a:endParaRPr dirty="0"/>
          </a:p>
        </p:txBody>
      </p:sp>
      <p:grpSp>
        <p:nvGrpSpPr>
          <p:cNvPr id="31" name="Google Shape;3159;p47"/>
          <p:cNvGrpSpPr/>
          <p:nvPr/>
        </p:nvGrpSpPr>
        <p:grpSpPr>
          <a:xfrm>
            <a:off x="7010400" y="1378130"/>
            <a:ext cx="2098730" cy="2641419"/>
            <a:chOff x="2152775" y="305709"/>
            <a:chExt cx="4264823" cy="4762415"/>
          </a:xfrm>
        </p:grpSpPr>
        <p:grpSp>
          <p:nvGrpSpPr>
            <p:cNvPr id="32" name="Google Shape;3160;p47"/>
            <p:cNvGrpSpPr/>
            <p:nvPr/>
          </p:nvGrpSpPr>
          <p:grpSpPr>
            <a:xfrm>
              <a:off x="2593845" y="3487641"/>
              <a:ext cx="936028" cy="696373"/>
              <a:chOff x="4403470" y="4229766"/>
              <a:chExt cx="936028" cy="696373"/>
            </a:xfrm>
          </p:grpSpPr>
          <p:sp>
            <p:nvSpPr>
              <p:cNvPr id="564" name="Google Shape;3161;p4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3162;p4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3163;p4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3164;p4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3165;p4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3166;p4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3167;p4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3168;p4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3169;p4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3170;p4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3171;p4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3172;p4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3173;p4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3174;p4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3175;p4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3176;p4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3177;p4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178;p47"/>
            <p:cNvGrpSpPr/>
            <p:nvPr/>
          </p:nvGrpSpPr>
          <p:grpSpPr>
            <a:xfrm>
              <a:off x="2682040" y="3351243"/>
              <a:ext cx="883852" cy="621125"/>
              <a:chOff x="4491665" y="4093368"/>
              <a:chExt cx="883852" cy="621125"/>
            </a:xfrm>
          </p:grpSpPr>
          <p:sp>
            <p:nvSpPr>
              <p:cNvPr id="548" name="Google Shape;3179;p4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3180;p4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3181;p4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3182;p4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3183;p4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3184;p4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3185;p4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3186;p4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3187;p4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3188;p4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3189;p4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3190;p4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3191;p4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3192;p4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3193;p4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3194;p4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195;p47"/>
            <p:cNvGrpSpPr/>
            <p:nvPr/>
          </p:nvGrpSpPr>
          <p:grpSpPr>
            <a:xfrm>
              <a:off x="2654955" y="3219989"/>
              <a:ext cx="883852" cy="621029"/>
              <a:chOff x="4464580" y="3962114"/>
              <a:chExt cx="883852" cy="621029"/>
            </a:xfrm>
          </p:grpSpPr>
          <p:sp>
            <p:nvSpPr>
              <p:cNvPr id="532" name="Google Shape;3196;p4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3197;p4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3198;p4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3199;p4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3200;p4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3201;p4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3202;p4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3203;p4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3204;p4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3205;p4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3206;p4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3207;p4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3208;p4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3209;p4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3210;p4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3211;p4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212;p47"/>
            <p:cNvGrpSpPr/>
            <p:nvPr/>
          </p:nvGrpSpPr>
          <p:grpSpPr>
            <a:xfrm>
              <a:off x="2692590" y="3093401"/>
              <a:ext cx="883852" cy="621030"/>
              <a:chOff x="4502215" y="3835526"/>
              <a:chExt cx="883852" cy="621030"/>
            </a:xfrm>
          </p:grpSpPr>
          <p:sp>
            <p:nvSpPr>
              <p:cNvPr id="516" name="Google Shape;3213;p4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3214;p4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3215;p4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3216;p4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3217;p4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3218;p4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3219;p4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3220;p4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3221;p4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3222;p4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3223;p4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3224;p4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3225;p4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3226;p4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3227;p4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3228;p4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3229;p47"/>
            <p:cNvGrpSpPr/>
            <p:nvPr/>
          </p:nvGrpSpPr>
          <p:grpSpPr>
            <a:xfrm>
              <a:off x="2665504" y="2962052"/>
              <a:ext cx="883852" cy="621125"/>
              <a:chOff x="4475129" y="3704177"/>
              <a:chExt cx="883852" cy="621125"/>
            </a:xfrm>
          </p:grpSpPr>
          <p:sp>
            <p:nvSpPr>
              <p:cNvPr id="500" name="Google Shape;3230;p4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3231;p4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3232;p4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3233;p4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3234;p4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3235;p4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3236;p4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3237;p4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3238;p4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3239;p4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3240;p4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3241;p4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3242;p4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3243;p4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3244;p4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3245;p4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246;p47"/>
            <p:cNvGrpSpPr/>
            <p:nvPr/>
          </p:nvGrpSpPr>
          <p:grpSpPr>
            <a:xfrm>
              <a:off x="2665504" y="2818605"/>
              <a:ext cx="883852" cy="621125"/>
              <a:chOff x="4475129" y="3560730"/>
              <a:chExt cx="883852" cy="621125"/>
            </a:xfrm>
          </p:grpSpPr>
          <p:sp>
            <p:nvSpPr>
              <p:cNvPr id="484" name="Google Shape;3247;p4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3248;p4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3249;p4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3250;p4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3251;p4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3252;p4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3253;p4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3254;p4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3255;p4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3256;p4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3257;p4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3258;p4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3259;p4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3260;p4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3261;p4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3262;p4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263;p47"/>
            <p:cNvGrpSpPr/>
            <p:nvPr/>
          </p:nvGrpSpPr>
          <p:grpSpPr>
            <a:xfrm>
              <a:off x="2694110" y="2656109"/>
              <a:ext cx="883852" cy="621029"/>
              <a:chOff x="4503735" y="3398234"/>
              <a:chExt cx="883852" cy="621029"/>
            </a:xfrm>
          </p:grpSpPr>
          <p:sp>
            <p:nvSpPr>
              <p:cNvPr id="468" name="Google Shape;3264;p4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3265;p4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3266;p4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3267;p4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3268;p4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3269;p4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3270;p4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3271;p4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3272;p4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3273;p4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3274;p4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3275;p4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3276;p4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3277;p4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3278;p4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3279;p4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 name="Google Shape;3280;p4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281;p4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282;p4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283;p4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284;p4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 name="Google Shape;3285;p47"/>
            <p:cNvGrpSpPr/>
            <p:nvPr/>
          </p:nvGrpSpPr>
          <p:grpSpPr>
            <a:xfrm>
              <a:off x="3781914" y="3000342"/>
              <a:ext cx="883852" cy="621125"/>
              <a:chOff x="5591539" y="3742467"/>
              <a:chExt cx="883852" cy="621125"/>
            </a:xfrm>
          </p:grpSpPr>
          <p:sp>
            <p:nvSpPr>
              <p:cNvPr id="452" name="Google Shape;3286;p4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3287;p4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3288;p4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3289;p4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3290;p4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3291;p4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3292;p4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3293;p4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3294;p4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3295;p4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3296;p4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3297;p4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3298;p4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3299;p4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3300;p4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3301;p4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 name="Google Shape;3302;p47"/>
            <p:cNvGrpSpPr/>
            <p:nvPr/>
          </p:nvGrpSpPr>
          <p:grpSpPr>
            <a:xfrm>
              <a:off x="3781914" y="2856896"/>
              <a:ext cx="883852" cy="621029"/>
              <a:chOff x="5591539" y="3599021"/>
              <a:chExt cx="883852" cy="621029"/>
            </a:xfrm>
          </p:grpSpPr>
          <p:sp>
            <p:nvSpPr>
              <p:cNvPr id="436" name="Google Shape;3303;p4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3304;p4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3305;p4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3306;p4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3307;p4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3308;p4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3309;p4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3310;p4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3311;p4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3312;p4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3313;p4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3314;p4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3315;p4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3316;p4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3317;p4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3318;p4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 name="Google Shape;3319;p47"/>
            <p:cNvGrpSpPr/>
            <p:nvPr/>
          </p:nvGrpSpPr>
          <p:grpSpPr>
            <a:xfrm>
              <a:off x="3810520" y="2694304"/>
              <a:ext cx="883852" cy="621125"/>
              <a:chOff x="5620145" y="3436429"/>
              <a:chExt cx="883852" cy="621125"/>
            </a:xfrm>
          </p:grpSpPr>
          <p:sp>
            <p:nvSpPr>
              <p:cNvPr id="420" name="Google Shape;3320;p4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3321;p4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3322;p4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3323;p4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3324;p4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3325;p4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3326;p4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3327;p4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3328;p4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3329;p4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3330;p4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3331;p4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3332;p4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3333;p4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3334;p4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3335;p4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 name="Google Shape;3336;p47"/>
            <p:cNvGrpSpPr/>
            <p:nvPr/>
          </p:nvGrpSpPr>
          <p:grpSpPr>
            <a:xfrm>
              <a:off x="3800921" y="2531712"/>
              <a:ext cx="883852" cy="621125"/>
              <a:chOff x="5610546" y="3273837"/>
              <a:chExt cx="883852" cy="621125"/>
            </a:xfrm>
          </p:grpSpPr>
          <p:sp>
            <p:nvSpPr>
              <p:cNvPr id="404" name="Google Shape;3337;p4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3338;p4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3339;p4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3340;p4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3341;p4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3342;p4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3343;p4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3344;p4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3345;p4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3346;p4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3347;p4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3348;p4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3349;p4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3350;p4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3351;p4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3352;p4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 name="Google Shape;3353;p47"/>
            <p:cNvGrpSpPr/>
            <p:nvPr/>
          </p:nvGrpSpPr>
          <p:grpSpPr>
            <a:xfrm>
              <a:off x="3829623" y="2378741"/>
              <a:ext cx="883852" cy="621029"/>
              <a:chOff x="5639248" y="3120866"/>
              <a:chExt cx="883852" cy="621029"/>
            </a:xfrm>
          </p:grpSpPr>
          <p:sp>
            <p:nvSpPr>
              <p:cNvPr id="388" name="Google Shape;3354;p4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355;p4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356;p4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357;p4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358;p4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359;p4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360;p4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361;p4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362;p4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363;p4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364;p4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365;p4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3366;p4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3367;p4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3368;p4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3369;p4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 name="Google Shape;3370;p47"/>
            <p:cNvGrpSpPr/>
            <p:nvPr/>
          </p:nvGrpSpPr>
          <p:grpSpPr>
            <a:xfrm>
              <a:off x="3810520" y="2225674"/>
              <a:ext cx="883852" cy="621125"/>
              <a:chOff x="5620145" y="2967799"/>
              <a:chExt cx="883852" cy="621125"/>
            </a:xfrm>
          </p:grpSpPr>
          <p:sp>
            <p:nvSpPr>
              <p:cNvPr id="344" name="Google Shape;3371;p4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372;p4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373;p4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374;p4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375;p4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376;p4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377;p4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378;p4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379;p4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380;p4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381;p4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382;p4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383;p4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384;p4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385;p4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386;p4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3387;p47"/>
            <p:cNvGrpSpPr/>
            <p:nvPr/>
          </p:nvGrpSpPr>
          <p:grpSpPr>
            <a:xfrm>
              <a:off x="3839126" y="2072703"/>
              <a:ext cx="883852" cy="621124"/>
              <a:chOff x="5648751" y="2814828"/>
              <a:chExt cx="883852" cy="621124"/>
            </a:xfrm>
          </p:grpSpPr>
          <p:sp>
            <p:nvSpPr>
              <p:cNvPr id="327" name="Google Shape;3388;p4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389;p4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390;p4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91;p4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92;p4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93;p4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94;p4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95;p4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96;p4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97;p4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98;p4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99;p4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400;p4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1;p4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02;p4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03;p4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3404;p47"/>
            <p:cNvGrpSpPr/>
            <p:nvPr/>
          </p:nvGrpSpPr>
          <p:grpSpPr>
            <a:xfrm>
              <a:off x="3799020" y="4220685"/>
              <a:ext cx="883852" cy="621125"/>
              <a:chOff x="5608645" y="4962810"/>
              <a:chExt cx="883852" cy="621125"/>
            </a:xfrm>
          </p:grpSpPr>
          <p:sp>
            <p:nvSpPr>
              <p:cNvPr id="311" name="Google Shape;3405;p4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406;p4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407;p4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408;p4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409;p4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410;p4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411;p4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412;p4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413;p4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414;p4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415;p4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416;p4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417;p4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418;p4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419;p4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420;p4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3421;p47"/>
            <p:cNvGrpSpPr/>
            <p:nvPr/>
          </p:nvGrpSpPr>
          <p:grpSpPr>
            <a:xfrm>
              <a:off x="3799020" y="4077239"/>
              <a:ext cx="883852" cy="621125"/>
              <a:chOff x="5608645" y="4819364"/>
              <a:chExt cx="883852" cy="621125"/>
            </a:xfrm>
          </p:grpSpPr>
          <p:sp>
            <p:nvSpPr>
              <p:cNvPr id="295" name="Google Shape;3422;p4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3423;p4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3424;p4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3425;p4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3426;p4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427;p4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428;p4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429;p4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430;p4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431;p4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432;p4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433;p4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434;p4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435;p4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436;p4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437;p4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 name="Google Shape;3438;p47"/>
            <p:cNvGrpSpPr/>
            <p:nvPr/>
          </p:nvGrpSpPr>
          <p:grpSpPr>
            <a:xfrm>
              <a:off x="3827627" y="3914647"/>
              <a:ext cx="883852" cy="621125"/>
              <a:chOff x="5637252" y="4656772"/>
              <a:chExt cx="883852" cy="621125"/>
            </a:xfrm>
          </p:grpSpPr>
          <p:sp>
            <p:nvSpPr>
              <p:cNvPr id="279" name="Google Shape;3439;p4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3440;p4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3441;p4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3442;p4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3443;p4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3444;p4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3445;p4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3446;p4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3447;p4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3448;p4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3449;p4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3450;p4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3451;p4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3452;p4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3453;p4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3454;p4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3455;p47"/>
            <p:cNvGrpSpPr/>
            <p:nvPr/>
          </p:nvGrpSpPr>
          <p:grpSpPr>
            <a:xfrm>
              <a:off x="3818123" y="3752055"/>
              <a:ext cx="883852" cy="621125"/>
              <a:chOff x="5627748" y="4494180"/>
              <a:chExt cx="883852" cy="621125"/>
            </a:xfrm>
          </p:grpSpPr>
          <p:sp>
            <p:nvSpPr>
              <p:cNvPr id="263" name="Google Shape;3456;p4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3457;p4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3458;p4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3459;p4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3460;p4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3461;p4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3462;p4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3463;p4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3464;p4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3465;p4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3466;p4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3467;p4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3468;p4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3469;p4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3470;p4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3471;p4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3472;p47"/>
            <p:cNvGrpSpPr/>
            <p:nvPr/>
          </p:nvGrpSpPr>
          <p:grpSpPr>
            <a:xfrm>
              <a:off x="2205711" y="4330032"/>
              <a:ext cx="883852" cy="621125"/>
              <a:chOff x="4015336" y="5072157"/>
              <a:chExt cx="883852" cy="621125"/>
            </a:xfrm>
          </p:grpSpPr>
          <p:sp>
            <p:nvSpPr>
              <p:cNvPr id="247" name="Google Shape;3473;p4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3474;p4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3475;p4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3476;p4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3477;p4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3478;p4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3479;p4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3480;p4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3481;p4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3482;p4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3483;p4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3484;p4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3485;p4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3486;p4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3487;p4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3488;p4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 name="Google Shape;3489;p47"/>
            <p:cNvGrpSpPr/>
            <p:nvPr/>
          </p:nvGrpSpPr>
          <p:grpSpPr>
            <a:xfrm>
              <a:off x="5533746" y="4396707"/>
              <a:ext cx="883852" cy="621030"/>
              <a:chOff x="7343371" y="5138832"/>
              <a:chExt cx="883852" cy="621030"/>
            </a:xfrm>
          </p:grpSpPr>
          <p:sp>
            <p:nvSpPr>
              <p:cNvPr id="231" name="Google Shape;3490;p4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491;p4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492;p4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493;p4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3494;p4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3495;p4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3496;p4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3497;p4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3498;p4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3499;p4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3500;p4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3501;p4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3502;p4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3503;p4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3504;p4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3505;p4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3506;p47"/>
            <p:cNvGrpSpPr/>
            <p:nvPr/>
          </p:nvGrpSpPr>
          <p:grpSpPr>
            <a:xfrm>
              <a:off x="5533746" y="4253261"/>
              <a:ext cx="883852" cy="621029"/>
              <a:chOff x="7343371" y="4995386"/>
              <a:chExt cx="883852" cy="621029"/>
            </a:xfrm>
          </p:grpSpPr>
          <p:sp>
            <p:nvSpPr>
              <p:cNvPr id="215" name="Google Shape;3507;p4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3508;p4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3509;p4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3510;p4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3511;p4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3512;p4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3513;p4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3514;p4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3515;p4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3516;p4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3517;p4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3518;p4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519;p4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520;p4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521;p4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522;p4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 name="Google Shape;3523;p47"/>
            <p:cNvGrpSpPr/>
            <p:nvPr/>
          </p:nvGrpSpPr>
          <p:grpSpPr>
            <a:xfrm>
              <a:off x="4965040" y="3574128"/>
              <a:ext cx="883852" cy="621125"/>
              <a:chOff x="6774665" y="4316253"/>
              <a:chExt cx="883852" cy="621125"/>
            </a:xfrm>
          </p:grpSpPr>
          <p:sp>
            <p:nvSpPr>
              <p:cNvPr id="199" name="Google Shape;3524;p4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3525;p4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3526;p4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3527;p4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3528;p4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3529;p4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3530;p4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3531;p4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3532;p4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3533;p4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3534;p4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3535;p4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3536;p4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3537;p4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3538;p4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3539;p4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 name="Google Shape;3540;p47"/>
            <p:cNvGrpSpPr/>
            <p:nvPr/>
          </p:nvGrpSpPr>
          <p:grpSpPr>
            <a:xfrm>
              <a:off x="4965040" y="3430682"/>
              <a:ext cx="883852" cy="621125"/>
              <a:chOff x="6774665" y="4172807"/>
              <a:chExt cx="883852" cy="621125"/>
            </a:xfrm>
          </p:grpSpPr>
          <p:sp>
            <p:nvSpPr>
              <p:cNvPr id="183" name="Google Shape;3541;p4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542;p4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543;p4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544;p4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545;p4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546;p4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547;p4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548;p4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3549;p4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3550;p4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3551;p4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3552;p4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3553;p4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3554;p4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3555;p4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3556;p4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 name="Google Shape;3557;p47"/>
            <p:cNvGrpSpPr/>
            <p:nvPr/>
          </p:nvGrpSpPr>
          <p:grpSpPr>
            <a:xfrm>
              <a:off x="4993741" y="3268090"/>
              <a:ext cx="883853" cy="621125"/>
              <a:chOff x="6803366" y="4010215"/>
              <a:chExt cx="883853" cy="621125"/>
            </a:xfrm>
          </p:grpSpPr>
          <p:sp>
            <p:nvSpPr>
              <p:cNvPr id="167" name="Google Shape;3558;p4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3559;p4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3560;p4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3561;p4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3562;p4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3563;p4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3564;p4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3565;p4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3566;p4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3567;p4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3568;p4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3569;p4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3570;p4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3571;p4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3572;p4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3573;p4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 name="Google Shape;3574;p47"/>
            <p:cNvGrpSpPr/>
            <p:nvPr/>
          </p:nvGrpSpPr>
          <p:grpSpPr>
            <a:xfrm>
              <a:off x="4984142" y="3105498"/>
              <a:ext cx="883852" cy="621125"/>
              <a:chOff x="6793767" y="3847623"/>
              <a:chExt cx="883852" cy="621125"/>
            </a:xfrm>
          </p:grpSpPr>
          <p:sp>
            <p:nvSpPr>
              <p:cNvPr id="151" name="Google Shape;3575;p4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576;p4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577;p4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3578;p4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579;p4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580;p4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581;p4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582;p4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583;p4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584;p4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585;p4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586;p4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587;p4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588;p4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3589;p4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3590;p4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3591;p4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592;p4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593;p4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594;p4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595;p4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596;p4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597;p4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598;p4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599;p4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600;p4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601;p4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602;p4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603;p4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604;p4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605;p4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606;p4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607;p4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608;p4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609;p4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610;p4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611;p4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612;p4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613;p4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614;p4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615;p4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616;p4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617;p4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618;p4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619;p4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620;p4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621;p4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622;p4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623;p4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624;p4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625;p4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626;p4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627;p4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628;p4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629;p4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630;p4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631;p4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632;p4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633;p4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634;p4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635;p4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636;p4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637;p4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638;p4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639;p4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640;p4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641;p4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642;p4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643;p4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644;p4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645;p4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646;p4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647;p4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648;p4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649;p4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650;p4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651;p4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652;p4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653;p4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654;p4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655;p4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656;p4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657;p4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658;p4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659;p4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660;p4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661;p4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662;p4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663;p4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664;p4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665;p4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7" name="Google Shape;3666;p47"/>
            <p:cNvGrpSpPr/>
            <p:nvPr/>
          </p:nvGrpSpPr>
          <p:grpSpPr>
            <a:xfrm>
              <a:off x="2715952" y="2834463"/>
              <a:ext cx="319677" cy="242660"/>
              <a:chOff x="6621095" y="1452181"/>
              <a:chExt cx="330894" cy="250785"/>
            </a:xfrm>
          </p:grpSpPr>
          <p:sp>
            <p:nvSpPr>
              <p:cNvPr id="146" name="Google Shape;3667;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668;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669;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670;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671;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 name="Google Shape;3672;p47"/>
            <p:cNvGrpSpPr/>
            <p:nvPr/>
          </p:nvGrpSpPr>
          <p:grpSpPr>
            <a:xfrm flipH="1">
              <a:off x="5538041" y="3330111"/>
              <a:ext cx="319677" cy="242660"/>
              <a:chOff x="6621095" y="1452181"/>
              <a:chExt cx="330894" cy="250785"/>
            </a:xfrm>
          </p:grpSpPr>
          <p:sp>
            <p:nvSpPr>
              <p:cNvPr id="141" name="Google Shape;3673;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674;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675;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676;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677;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9" name="Google Shape;3678;p4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679;p4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6678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381000" y="285750"/>
            <a:ext cx="5029200" cy="914400"/>
          </a:xfrm>
          <a:prstGeom prst="rect">
            <a:avLst/>
          </a:prstGeom>
        </p:spPr>
        <p:txBody>
          <a:bodyPr spcFirstLastPara="1" wrap="square" lIns="0" tIns="0" rIns="0" bIns="0" anchor="t" anchorCtr="0">
            <a:noAutofit/>
          </a:bodyPr>
          <a:lstStyle/>
          <a:p>
            <a:r>
              <a:rPr lang="en-US" sz="1800" b="1" dirty="0"/>
              <a:t>2. We can't perform nesting of increment or decrement operator, other wise we will</a:t>
            </a:r>
            <a:br>
              <a:rPr lang="en-US" sz="1800" b="1" dirty="0"/>
            </a:br>
            <a:r>
              <a:rPr lang="en-US" sz="1800" b="1" dirty="0"/>
              <a:t>get compile time error</a:t>
            </a:r>
            <a:br>
              <a:rPr lang="en-US" sz="1800" b="1" dirty="0"/>
            </a:br>
            <a:endParaRPr sz="1800" dirty="0"/>
          </a:p>
        </p:txBody>
      </p:sp>
      <p:sp>
        <p:nvSpPr>
          <p:cNvPr id="595" name="Google Shape;595;p17"/>
          <p:cNvSpPr txBox="1">
            <a:spLocks noGrp="1"/>
          </p:cNvSpPr>
          <p:nvPr>
            <p:ph type="body" idx="1"/>
          </p:nvPr>
        </p:nvSpPr>
        <p:spPr>
          <a:xfrm>
            <a:off x="304800" y="1047750"/>
            <a:ext cx="5793300" cy="3962400"/>
          </a:xfrm>
          <a:prstGeom prst="rect">
            <a:avLst/>
          </a:prstGeom>
        </p:spPr>
        <p:txBody>
          <a:bodyPr spcFirstLastPara="1" wrap="square" lIns="0" tIns="0" rIns="0" bIns="0" anchor="t" anchorCtr="0">
            <a:noAutofit/>
          </a:bodyPr>
          <a:lstStyle/>
          <a:p>
            <a:pPr lvl="0"/>
            <a:endParaRPr lang="en-US" b="1" dirty="0"/>
          </a:p>
          <a:p>
            <a:pPr lvl="0"/>
            <a:endParaRPr lang="en-US" b="1" dirty="0"/>
          </a:p>
          <a:p>
            <a:pPr lvl="0"/>
            <a:endParaRPr lang="en-US" b="1" dirty="0"/>
          </a:p>
          <a:p>
            <a:pPr lvl="0"/>
            <a:endParaRPr lang="en-US" b="1" dirty="0"/>
          </a:p>
          <a:p>
            <a:pPr marL="114300" lvl="0" indent="0">
              <a:buNone/>
            </a:pPr>
            <a:endParaRPr lang="en-US" b="1" dirty="0"/>
          </a:p>
          <a:p>
            <a:pPr marL="114300" lvl="0" indent="0">
              <a:buNone/>
            </a:pPr>
            <a:r>
              <a:rPr lang="en-US" sz="1400" b="1" dirty="0" err="1"/>
              <a:t>int</a:t>
            </a:r>
            <a:r>
              <a:rPr lang="en-US" sz="1400" b="1" dirty="0"/>
              <a:t> x= 4;</a:t>
            </a:r>
            <a:br>
              <a:rPr lang="en-US" sz="1400" b="1" dirty="0"/>
            </a:br>
            <a:r>
              <a:rPr lang="en-US" sz="1400" b="1" dirty="0" err="1"/>
              <a:t>int</a:t>
            </a:r>
            <a:r>
              <a:rPr lang="en-US" sz="1400" b="1" dirty="0"/>
              <a:t> y = ++(++x);</a:t>
            </a:r>
            <a:br>
              <a:rPr lang="en-US" sz="1400" b="1" dirty="0"/>
            </a:br>
            <a:r>
              <a:rPr lang="en-US" sz="1400" b="1" dirty="0" err="1"/>
              <a:t>System.out.println</a:t>
            </a:r>
            <a:r>
              <a:rPr lang="en-US" sz="1400" b="1" dirty="0"/>
              <a:t>(y);</a:t>
            </a:r>
            <a:br>
              <a:rPr lang="en-US" sz="1400" b="1" dirty="0"/>
            </a:br>
            <a:endParaRPr lang="en-US" sz="1400" b="1" dirty="0"/>
          </a:p>
          <a:p>
            <a:pPr marL="114300" lvl="0" indent="0">
              <a:buNone/>
            </a:pPr>
            <a:r>
              <a:rPr lang="en-US" sz="1400" b="1" dirty="0"/>
              <a:t>C.E: unexpected type</a:t>
            </a:r>
          </a:p>
          <a:p>
            <a:pPr marL="114300" indent="0">
              <a:buNone/>
            </a:pPr>
            <a:r>
              <a:rPr lang="en-US" sz="1400" b="1" dirty="0"/>
              <a:t>required: </a:t>
            </a:r>
            <a:r>
              <a:rPr lang="en-US" sz="1400" b="1" dirty="0" err="1"/>
              <a:t>varialbe</a:t>
            </a:r>
            <a:endParaRPr lang="en-US" sz="1400" b="1" dirty="0"/>
          </a:p>
          <a:p>
            <a:pPr marL="114300" indent="0">
              <a:buNone/>
            </a:pPr>
            <a:r>
              <a:rPr lang="en-US" sz="1400" b="1" dirty="0"/>
              <a:t>found : value</a:t>
            </a:r>
            <a:endParaRPr sz="14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62</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71552"/>
            <a:ext cx="3962400" cy="194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6" name="Google Shape;597;p17"/>
          <p:cNvGrpSpPr/>
          <p:nvPr/>
        </p:nvGrpSpPr>
        <p:grpSpPr>
          <a:xfrm>
            <a:off x="5291964" y="1075759"/>
            <a:ext cx="2928488" cy="3139481"/>
            <a:chOff x="2183550" y="65875"/>
            <a:chExt cx="4483981" cy="4807045"/>
          </a:xfrm>
        </p:grpSpPr>
        <p:sp>
          <p:nvSpPr>
            <p:cNvPr id="147"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9" name="Google Shape;620;p17"/>
            <p:cNvGrpSpPr/>
            <p:nvPr/>
          </p:nvGrpSpPr>
          <p:grpSpPr>
            <a:xfrm>
              <a:off x="2428704" y="3970322"/>
              <a:ext cx="350131" cy="370523"/>
              <a:chOff x="4512354" y="4952197"/>
              <a:chExt cx="350131" cy="370523"/>
            </a:xfrm>
          </p:grpSpPr>
          <p:grpSp>
            <p:nvGrpSpPr>
              <p:cNvPr id="205" name="Google Shape;621;p17"/>
              <p:cNvGrpSpPr/>
              <p:nvPr/>
            </p:nvGrpSpPr>
            <p:grpSpPr>
              <a:xfrm>
                <a:off x="4512354" y="5116449"/>
                <a:ext cx="343196" cy="206271"/>
                <a:chOff x="4512354" y="5116449"/>
                <a:chExt cx="343196" cy="206271"/>
              </a:xfrm>
            </p:grpSpPr>
            <p:sp>
              <p:nvSpPr>
                <p:cNvPr id="216"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9" name="Google Shape;625;p17"/>
                <p:cNvGrpSpPr/>
                <p:nvPr/>
              </p:nvGrpSpPr>
              <p:grpSpPr>
                <a:xfrm>
                  <a:off x="4592868" y="5212556"/>
                  <a:ext cx="96807" cy="56007"/>
                  <a:chOff x="4592868" y="5212556"/>
                  <a:chExt cx="96807" cy="56007"/>
                </a:xfrm>
              </p:grpSpPr>
              <p:sp>
                <p:nvSpPr>
                  <p:cNvPr id="284"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692;p17"/>
              <p:cNvGrpSpPr/>
              <p:nvPr/>
            </p:nvGrpSpPr>
            <p:grpSpPr>
              <a:xfrm>
                <a:off x="4655095" y="4952197"/>
                <a:ext cx="207390" cy="280361"/>
                <a:chOff x="4655095" y="4952197"/>
                <a:chExt cx="207390" cy="280361"/>
              </a:xfrm>
            </p:grpSpPr>
            <p:grpSp>
              <p:nvGrpSpPr>
                <p:cNvPr id="207" name="Google Shape;693;p17"/>
                <p:cNvGrpSpPr/>
                <p:nvPr/>
              </p:nvGrpSpPr>
              <p:grpSpPr>
                <a:xfrm>
                  <a:off x="4655095" y="4952197"/>
                  <a:ext cx="207390" cy="280361"/>
                  <a:chOff x="4655095" y="4952197"/>
                  <a:chExt cx="207390" cy="280361"/>
                </a:xfrm>
              </p:grpSpPr>
              <p:sp>
                <p:nvSpPr>
                  <p:cNvPr id="211"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8"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0"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9" name="Google Shape;731;p17"/>
            <p:cNvGrpSpPr/>
            <p:nvPr/>
          </p:nvGrpSpPr>
          <p:grpSpPr>
            <a:xfrm>
              <a:off x="6161836" y="4215479"/>
              <a:ext cx="350682" cy="265782"/>
              <a:chOff x="6621095" y="1452181"/>
              <a:chExt cx="330894" cy="250785"/>
            </a:xfrm>
          </p:grpSpPr>
          <p:sp>
            <p:nvSpPr>
              <p:cNvPr id="200"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4"/>
                                        </p:tgtEl>
                                        <p:attrNameLst>
                                          <p:attrName>style.visibility</p:attrName>
                                        </p:attrNameLst>
                                      </p:cBhvr>
                                      <p:to>
                                        <p:strVal val="visible"/>
                                      </p:to>
                                    </p:set>
                                    <p:animEffect transition="in" filter="fade">
                                      <p:cBhvr>
                                        <p:cTn id="7" dur="1000"/>
                                        <p:tgtEl>
                                          <p:spTgt spid="594"/>
                                        </p:tgtEl>
                                      </p:cBhvr>
                                    </p:animEffect>
                                    <p:anim calcmode="lin" valueType="num">
                                      <p:cBhvr>
                                        <p:cTn id="8" dur="1000" fill="hold"/>
                                        <p:tgtEl>
                                          <p:spTgt spid="594"/>
                                        </p:tgtEl>
                                        <p:attrNameLst>
                                          <p:attrName>ppt_x</p:attrName>
                                        </p:attrNameLst>
                                      </p:cBhvr>
                                      <p:tavLst>
                                        <p:tav tm="0">
                                          <p:val>
                                            <p:strVal val="#ppt_x"/>
                                          </p:val>
                                        </p:tav>
                                        <p:tav tm="100000">
                                          <p:val>
                                            <p:strVal val="#ppt_x"/>
                                          </p:val>
                                        </p:tav>
                                      </p:tavLst>
                                    </p:anim>
                                    <p:anim calcmode="lin" valueType="num">
                                      <p:cBhvr>
                                        <p:cTn id="9" dur="1000" fill="hold"/>
                                        <p:tgtEl>
                                          <p:spTgt spid="59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95">
                                            <p:txEl>
                                              <p:pRg st="5" end="5"/>
                                            </p:txEl>
                                          </p:spTgt>
                                        </p:tgtEl>
                                        <p:attrNameLst>
                                          <p:attrName>style.visibility</p:attrName>
                                        </p:attrNameLst>
                                      </p:cBhvr>
                                      <p:to>
                                        <p:strVal val="visible"/>
                                      </p:to>
                                    </p:set>
                                    <p:animEffect transition="in" filter="barn(inVertical)">
                                      <p:cBhvr>
                                        <p:cTn id="20" dur="500"/>
                                        <p:tgtEl>
                                          <p:spTgt spid="59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95">
                                            <p:txEl>
                                              <p:pRg st="6" end="6"/>
                                            </p:txEl>
                                          </p:spTgt>
                                        </p:tgtEl>
                                        <p:attrNameLst>
                                          <p:attrName>style.visibility</p:attrName>
                                        </p:attrNameLst>
                                      </p:cBhvr>
                                      <p:to>
                                        <p:strVal val="visible"/>
                                      </p:to>
                                    </p:set>
                                    <p:animEffect transition="in" filter="barn(inVertical)">
                                      <p:cBhvr>
                                        <p:cTn id="25" dur="500"/>
                                        <p:tgtEl>
                                          <p:spTgt spid="59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95">
                                            <p:txEl>
                                              <p:pRg st="8" end="8"/>
                                            </p:txEl>
                                          </p:spTgt>
                                        </p:tgtEl>
                                        <p:attrNameLst>
                                          <p:attrName>style.visibility</p:attrName>
                                        </p:attrNameLst>
                                      </p:cBhvr>
                                      <p:to>
                                        <p:strVal val="visible"/>
                                      </p:to>
                                    </p:set>
                                    <p:animEffect transition="in" filter="barn(inVertical)">
                                      <p:cBhvr>
                                        <p:cTn id="30" dur="500"/>
                                        <p:tgtEl>
                                          <p:spTgt spid="59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595">
                                            <p:txEl>
                                              <p:pRg st="7" end="7"/>
                                            </p:txEl>
                                          </p:spTgt>
                                        </p:tgtEl>
                                        <p:attrNameLst>
                                          <p:attrName>style.visibility</p:attrName>
                                        </p:attrNameLst>
                                      </p:cBhvr>
                                      <p:to>
                                        <p:strVal val="visible"/>
                                      </p:to>
                                    </p:set>
                                    <p:animEffect transition="in" filter="barn(inVertical)">
                                      <p:cBhvr>
                                        <p:cTn id="35" dur="500"/>
                                        <p:tgtEl>
                                          <p:spTgt spid="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28600" y="1601109"/>
            <a:ext cx="8382000" cy="2205632"/>
          </a:xfrm>
          <a:prstGeom prst="rect">
            <a:avLst/>
          </a:prstGeom>
        </p:spPr>
        <p:txBody>
          <a:bodyPr spcFirstLastPara="1" wrap="square" lIns="0" tIns="0" rIns="0" bIns="0" anchor="t" anchorCtr="0">
            <a:noAutofit/>
          </a:bodyPr>
          <a:lstStyle/>
          <a:p>
            <a:r>
              <a:rPr lang="en-US" b="1" dirty="0"/>
              <a:t>Difference between </a:t>
            </a:r>
            <a:r>
              <a:rPr lang="en-US" b="1" dirty="0" err="1"/>
              <a:t>instanceof</a:t>
            </a:r>
            <a:r>
              <a:rPr lang="en-US" b="1" dirty="0"/>
              <a:t> and </a:t>
            </a:r>
            <a:r>
              <a:rPr lang="en-US" b="1" dirty="0" err="1"/>
              <a:t>isInstance</a:t>
            </a:r>
            <a:r>
              <a:rPr lang="en-US" b="1" dirty="0"/>
              <a:t>( ) :</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67</a:t>
            </a:r>
            <a:endParaRPr dirty="0"/>
          </a:p>
        </p:txBody>
      </p:sp>
      <p:grpSp>
        <p:nvGrpSpPr>
          <p:cNvPr id="348" name="Google Shape;348;p13"/>
          <p:cNvGrpSpPr/>
          <p:nvPr/>
        </p:nvGrpSpPr>
        <p:grpSpPr>
          <a:xfrm>
            <a:off x="6239030" y="-194931"/>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39535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50"/>
        <p:cNvGrpSpPr/>
        <p:nvPr/>
      </p:nvGrpSpPr>
      <p:grpSpPr>
        <a:xfrm>
          <a:off x="0" y="0"/>
          <a:ext cx="0" cy="0"/>
          <a:chOff x="0" y="0"/>
          <a:chExt cx="0" cy="0"/>
        </a:xfrm>
      </p:grpSpPr>
      <p:sp>
        <p:nvSpPr>
          <p:cNvPr id="2352" name="Google Shape;2352;p4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84</a:t>
            </a:r>
            <a:endParaRPr dirty="0">
              <a:solidFill>
                <a:schemeClr val="accent2"/>
              </a:solidFill>
            </a:endParaRPr>
          </a:p>
        </p:txBody>
      </p:sp>
      <p:grpSp>
        <p:nvGrpSpPr>
          <p:cNvPr id="39" name="Google Shape;2623;p47"/>
          <p:cNvGrpSpPr/>
          <p:nvPr/>
        </p:nvGrpSpPr>
        <p:grpSpPr>
          <a:xfrm>
            <a:off x="7239071" y="666750"/>
            <a:ext cx="1969052" cy="2489396"/>
            <a:chOff x="1926580" y="602477"/>
            <a:chExt cx="4456273" cy="4762466"/>
          </a:xfrm>
        </p:grpSpPr>
        <p:sp>
          <p:nvSpPr>
            <p:cNvPr id="40" name="Google Shape;2624;p4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625;p4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626;p4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627;p4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628;p4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629;p4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630;p4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631;p4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632;p4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633;p4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634;p4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635;p4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636;p4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637;p4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638;p4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639;p4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640;p4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641;p4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642;p4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643;p4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644;p4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645;p4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646;p4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647;p4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648;p4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649;p4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650;p4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651;p4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652;p4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653;p4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654;p4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655;p4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656;p4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657;p4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658;p4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659;p4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660;p4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661;p4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662;p4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663;p4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664;p4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665;p4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666;p4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667;p4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668;p4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669;p4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670;p4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671;p4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672;p4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673;p4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674;p4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675;p4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676;p4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677;p4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678;p4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679;p4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680;p4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681;p4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682;p4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683;p4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684;p4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685;p4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686;p4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687;p4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688;p4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689;p4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690;p4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691;p4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692;p4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693;p4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694;p4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695;p4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696;p4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697;p4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698;p4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699;p4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700;p4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701;p4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702;p4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703;p4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704;p4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705;p4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706;p4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707;p4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708;p4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709;p4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710;p4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711;p4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712;p4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713;p4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714;p4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715;p4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716;p4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717;p4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718;p4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719;p4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720;p4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721;p4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722;p4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723;p4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724;p4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725;p4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726;p4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727;p4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728;p4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729;p4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730;p4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731;p4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732;p4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733;p4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734;p4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735;p4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736;p4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737;p4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738;p4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739;p4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740;p4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741;p4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742;p4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743;p4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744;p4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745;p4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746;p4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747;p4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748;p4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749;p4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750;p4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751;p4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752;p4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753;p4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754;p4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755;p4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756;p4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757;p4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758;p4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759;p4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760;p4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761;p4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762;p4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763;p4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764;p4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765;p4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766;p4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767;p4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768;p4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769;p4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2770;p47"/>
            <p:cNvGrpSpPr/>
            <p:nvPr/>
          </p:nvGrpSpPr>
          <p:grpSpPr>
            <a:xfrm>
              <a:off x="4146745" y="1006881"/>
              <a:ext cx="330894" cy="250785"/>
              <a:chOff x="6621095" y="1452181"/>
              <a:chExt cx="330894" cy="250785"/>
            </a:xfrm>
          </p:grpSpPr>
          <p:sp>
            <p:nvSpPr>
              <p:cNvPr id="189" name="Google Shape;2771;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772;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773;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774;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775;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7" name="Google Shape;2776;p4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777;p4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2" name="Table 1"/>
          <p:cNvGraphicFramePr>
            <a:graphicFrameLocks noGrp="1"/>
          </p:cNvGraphicFramePr>
          <p:nvPr>
            <p:extLst>
              <p:ext uri="{D42A27DB-BD31-4B8C-83A1-F6EECF244321}">
                <p14:modId xmlns:p14="http://schemas.microsoft.com/office/powerpoint/2010/main" val="577566820"/>
              </p:ext>
            </p:extLst>
          </p:nvPr>
        </p:nvGraphicFramePr>
        <p:xfrm>
          <a:off x="380999" y="194569"/>
          <a:ext cx="6976665" cy="4833927"/>
        </p:xfrm>
        <a:graphic>
          <a:graphicData uri="http://schemas.openxmlformats.org/drawingml/2006/table">
            <a:tbl>
              <a:tblPr firstRow="1" bandRow="1">
                <a:tableStyleId>{11E2214B-EEA6-4F0E-851E-DA328E0D34B4}</a:tableStyleId>
              </a:tblPr>
              <a:tblGrid>
                <a:gridCol w="3159704">
                  <a:extLst>
                    <a:ext uri="{9D8B030D-6E8A-4147-A177-3AD203B41FA5}">
                      <a16:colId xmlns:a16="http://schemas.microsoft.com/office/drawing/2014/main" val="20000"/>
                    </a:ext>
                  </a:extLst>
                </a:gridCol>
                <a:gridCol w="3816961">
                  <a:extLst>
                    <a:ext uri="{9D8B030D-6E8A-4147-A177-3AD203B41FA5}">
                      <a16:colId xmlns:a16="http://schemas.microsoft.com/office/drawing/2014/main" val="20001"/>
                    </a:ext>
                  </a:extLst>
                </a:gridCol>
              </a:tblGrid>
              <a:tr h="286455">
                <a:tc>
                  <a:txBody>
                    <a:bodyPr/>
                    <a:lstStyle/>
                    <a:p>
                      <a:r>
                        <a:rPr lang="en-US" sz="1400" b="1" i="0" u="none" strike="noStrike" cap="none" baseline="0" dirty="0" err="1">
                          <a:solidFill>
                            <a:srgbClr val="000000"/>
                          </a:solidFill>
                          <a:latin typeface="Arial"/>
                          <a:ea typeface="Arial"/>
                          <a:cs typeface="Arial"/>
                          <a:sym typeface="Arial"/>
                        </a:rPr>
                        <a:t>instanceof</a:t>
                      </a:r>
                      <a:endParaRPr lang="en-US" sz="1400" dirty="0"/>
                    </a:p>
                  </a:txBody>
                  <a:tcPr/>
                </a:tc>
                <a:tc>
                  <a:txBody>
                    <a:bodyPr/>
                    <a:lstStyle/>
                    <a:p>
                      <a:r>
                        <a:rPr lang="en-US" sz="1400" b="1" i="0" u="none" strike="noStrike" cap="none" baseline="0" dirty="0" err="1">
                          <a:solidFill>
                            <a:srgbClr val="000000"/>
                          </a:solidFill>
                          <a:latin typeface="Arial"/>
                          <a:ea typeface="Arial"/>
                          <a:cs typeface="Arial"/>
                          <a:sym typeface="Arial"/>
                        </a:rPr>
                        <a:t>isInstance</a:t>
                      </a:r>
                      <a:r>
                        <a:rPr lang="en-US" sz="1400" b="1" i="0" u="none" strike="noStrike" cap="none" baseline="0" dirty="0">
                          <a:solidFill>
                            <a:srgbClr val="000000"/>
                          </a:solidFill>
                          <a:latin typeface="Arial"/>
                          <a:ea typeface="Arial"/>
                          <a:cs typeface="Arial"/>
                          <a:sym typeface="Arial"/>
                        </a:rPr>
                        <a:t>( )</a:t>
                      </a:r>
                      <a:endParaRPr lang="en-US" sz="1400" dirty="0"/>
                    </a:p>
                  </a:txBody>
                  <a:tcPr/>
                </a:tc>
                <a:extLst>
                  <a:ext uri="{0D108BD9-81ED-4DB2-BD59-A6C34878D82A}">
                    <a16:rowId xmlns:a16="http://schemas.microsoft.com/office/drawing/2014/main" val="10000"/>
                  </a:ext>
                </a:extLst>
              </a:tr>
              <a:tr h="1868265">
                <a:tc>
                  <a:txBody>
                    <a:bodyPr/>
                    <a:lstStyle/>
                    <a:p>
                      <a:r>
                        <a:rPr lang="en-US" sz="1400" b="1" i="0" u="none" strike="noStrike" cap="none" baseline="0" dirty="0" err="1">
                          <a:solidFill>
                            <a:srgbClr val="000000"/>
                          </a:solidFill>
                          <a:latin typeface="Arial"/>
                          <a:ea typeface="Arial"/>
                          <a:cs typeface="Arial"/>
                          <a:sym typeface="Arial"/>
                        </a:rPr>
                        <a:t>instanceof</a:t>
                      </a:r>
                      <a:r>
                        <a:rPr lang="en-US" sz="1400" b="1" i="0" u="none" strike="noStrike" cap="none" baseline="0" dirty="0">
                          <a:solidFill>
                            <a:srgbClr val="000000"/>
                          </a:solidFill>
                          <a:latin typeface="Arial"/>
                          <a:ea typeface="Arial"/>
                          <a:cs typeface="Arial"/>
                          <a:sym typeface="Arial"/>
                        </a:rPr>
                        <a:t> an operator which can</a:t>
                      </a:r>
                    </a:p>
                    <a:p>
                      <a:r>
                        <a:rPr lang="en-US" sz="1400" b="1" i="0" u="none" strike="noStrike" cap="none" baseline="0" dirty="0">
                          <a:solidFill>
                            <a:srgbClr val="000000"/>
                          </a:solidFill>
                          <a:latin typeface="Arial"/>
                          <a:ea typeface="Arial"/>
                          <a:cs typeface="Arial"/>
                          <a:sym typeface="Arial"/>
                        </a:rPr>
                        <a:t>be used to check whether the</a:t>
                      </a:r>
                    </a:p>
                    <a:p>
                      <a:r>
                        <a:rPr lang="en-US" sz="1400" b="1" i="0" u="none" strike="noStrike" cap="none" baseline="0" dirty="0">
                          <a:solidFill>
                            <a:srgbClr val="000000"/>
                          </a:solidFill>
                          <a:latin typeface="Arial"/>
                          <a:ea typeface="Arial"/>
                          <a:cs typeface="Arial"/>
                          <a:sym typeface="Arial"/>
                        </a:rPr>
                        <a:t>given object is </a:t>
                      </a:r>
                      <a:r>
                        <a:rPr lang="en-US" sz="1400" b="1" i="0" u="none" strike="noStrike" cap="none" baseline="0" dirty="0" err="1">
                          <a:solidFill>
                            <a:srgbClr val="000000"/>
                          </a:solidFill>
                          <a:latin typeface="Arial"/>
                          <a:ea typeface="Arial"/>
                          <a:cs typeface="Arial"/>
                          <a:sym typeface="Arial"/>
                        </a:rPr>
                        <a:t>perticular</a:t>
                      </a:r>
                      <a:r>
                        <a:rPr lang="en-US" sz="1400" b="1" i="0" u="none" strike="noStrike" cap="none" baseline="0" dirty="0">
                          <a:solidFill>
                            <a:srgbClr val="000000"/>
                          </a:solidFill>
                          <a:latin typeface="Arial"/>
                          <a:ea typeface="Arial"/>
                          <a:cs typeface="Arial"/>
                          <a:sym typeface="Arial"/>
                        </a:rPr>
                        <a:t> type or</a:t>
                      </a:r>
                    </a:p>
                    <a:p>
                      <a:r>
                        <a:rPr lang="en-US" sz="1400" b="1" i="0" u="none" strike="noStrike" cap="none" baseline="0" dirty="0">
                          <a:solidFill>
                            <a:srgbClr val="000000"/>
                          </a:solidFill>
                          <a:latin typeface="Arial"/>
                          <a:ea typeface="Arial"/>
                          <a:cs typeface="Arial"/>
                          <a:sym typeface="Arial"/>
                        </a:rPr>
                        <a:t>not</a:t>
                      </a:r>
                    </a:p>
                    <a:p>
                      <a:r>
                        <a:rPr lang="en-US" sz="1400" b="1" i="0" u="none" strike="noStrike" cap="none" baseline="0" dirty="0">
                          <a:solidFill>
                            <a:srgbClr val="000000"/>
                          </a:solidFill>
                          <a:latin typeface="Arial"/>
                          <a:ea typeface="Arial"/>
                          <a:cs typeface="Arial"/>
                          <a:sym typeface="Arial"/>
                        </a:rPr>
                        <a:t>We know at the type at beginning</a:t>
                      </a:r>
                    </a:p>
                    <a:p>
                      <a:r>
                        <a:rPr lang="en-US" sz="1400" b="1" i="0" u="none" strike="noStrike" cap="none" baseline="0" dirty="0">
                          <a:solidFill>
                            <a:srgbClr val="000000"/>
                          </a:solidFill>
                          <a:latin typeface="Arial"/>
                          <a:ea typeface="Arial"/>
                          <a:cs typeface="Arial"/>
                          <a:sym typeface="Arial"/>
                        </a:rPr>
                        <a:t>it is available</a:t>
                      </a:r>
                      <a:endParaRPr lang="en-US" sz="1400" dirty="0"/>
                    </a:p>
                  </a:txBody>
                  <a:tcPr/>
                </a:tc>
                <a:tc>
                  <a:txBody>
                    <a:bodyPr/>
                    <a:lstStyle/>
                    <a:p>
                      <a:r>
                        <a:rPr lang="en-US" sz="1400" b="1" i="0" u="none" strike="noStrike" cap="none" baseline="0" dirty="0" err="1">
                          <a:solidFill>
                            <a:srgbClr val="000000"/>
                          </a:solidFill>
                          <a:latin typeface="Arial"/>
                          <a:ea typeface="Arial"/>
                          <a:cs typeface="Arial"/>
                          <a:sym typeface="Arial"/>
                        </a:rPr>
                        <a:t>isInstance</a:t>
                      </a:r>
                      <a:r>
                        <a:rPr lang="en-US" sz="1400" b="1" i="0" u="none" strike="noStrike" cap="none" baseline="0" dirty="0">
                          <a:solidFill>
                            <a:srgbClr val="000000"/>
                          </a:solidFill>
                          <a:latin typeface="Arial"/>
                          <a:ea typeface="Arial"/>
                          <a:cs typeface="Arial"/>
                          <a:sym typeface="Arial"/>
                        </a:rPr>
                        <a:t>( ) is a method , present in class </a:t>
                      </a:r>
                      <a:r>
                        <a:rPr lang="en-US" sz="1400" b="1" i="0" u="none" strike="noStrike" cap="none" baseline="0" dirty="0" err="1">
                          <a:solidFill>
                            <a:srgbClr val="000000"/>
                          </a:solidFill>
                          <a:latin typeface="Arial"/>
                          <a:ea typeface="Arial"/>
                          <a:cs typeface="Arial"/>
                          <a:sym typeface="Arial"/>
                        </a:rPr>
                        <a:t>Class</a:t>
                      </a:r>
                      <a:r>
                        <a:rPr lang="en-US" sz="1400" b="1" i="0" u="none" strike="noStrike" cap="none" baseline="0" dirty="0">
                          <a:solidFill>
                            <a:srgbClr val="000000"/>
                          </a:solidFill>
                          <a:latin typeface="Arial"/>
                          <a:ea typeface="Arial"/>
                          <a:cs typeface="Arial"/>
                          <a:sym typeface="Arial"/>
                        </a:rPr>
                        <a:t> , we</a:t>
                      </a:r>
                    </a:p>
                    <a:p>
                      <a:r>
                        <a:rPr lang="en-US" sz="1400" b="1" i="0" u="none" strike="noStrike" cap="none" baseline="0" dirty="0">
                          <a:solidFill>
                            <a:srgbClr val="000000"/>
                          </a:solidFill>
                          <a:latin typeface="Arial"/>
                          <a:ea typeface="Arial"/>
                          <a:cs typeface="Arial"/>
                          <a:sym typeface="Arial"/>
                        </a:rPr>
                        <a:t>can use </a:t>
                      </a:r>
                      <a:r>
                        <a:rPr lang="en-US" sz="1400" b="1" i="0" u="none" strike="noStrike" cap="none" baseline="0" dirty="0" err="1">
                          <a:solidFill>
                            <a:srgbClr val="000000"/>
                          </a:solidFill>
                          <a:latin typeface="Arial"/>
                          <a:ea typeface="Arial"/>
                          <a:cs typeface="Arial"/>
                          <a:sym typeface="Arial"/>
                        </a:rPr>
                        <a:t>isInstance</a:t>
                      </a:r>
                      <a:r>
                        <a:rPr lang="en-US" sz="1400" b="1" i="0" u="none" strike="noStrike" cap="none" baseline="0" dirty="0">
                          <a:solidFill>
                            <a:srgbClr val="000000"/>
                          </a:solidFill>
                          <a:latin typeface="Arial"/>
                          <a:ea typeface="Arial"/>
                          <a:cs typeface="Arial"/>
                          <a:sym typeface="Arial"/>
                        </a:rPr>
                        <a:t>( ) method to checked whether the</a:t>
                      </a:r>
                    </a:p>
                    <a:p>
                      <a:r>
                        <a:rPr lang="en-US" sz="1400" b="1" i="0" u="none" strike="noStrike" cap="none" baseline="0" dirty="0">
                          <a:solidFill>
                            <a:srgbClr val="000000"/>
                          </a:solidFill>
                          <a:latin typeface="Arial"/>
                          <a:ea typeface="Arial"/>
                          <a:cs typeface="Arial"/>
                          <a:sym typeface="Arial"/>
                        </a:rPr>
                        <a:t>given object is </a:t>
                      </a:r>
                      <a:r>
                        <a:rPr lang="en-US" sz="1400" b="1" i="0" u="none" strike="noStrike" cap="none" baseline="0" dirty="0" err="1">
                          <a:solidFill>
                            <a:srgbClr val="000000"/>
                          </a:solidFill>
                          <a:latin typeface="Arial"/>
                          <a:ea typeface="Arial"/>
                          <a:cs typeface="Arial"/>
                          <a:sym typeface="Arial"/>
                        </a:rPr>
                        <a:t>perticular</a:t>
                      </a:r>
                      <a:r>
                        <a:rPr lang="en-US" sz="1400" b="1" i="0" u="none" strike="noStrike" cap="none" baseline="0" dirty="0">
                          <a:solidFill>
                            <a:srgbClr val="000000"/>
                          </a:solidFill>
                          <a:latin typeface="Arial"/>
                          <a:ea typeface="Arial"/>
                          <a:cs typeface="Arial"/>
                          <a:sym typeface="Arial"/>
                        </a:rPr>
                        <a:t> type or not</a:t>
                      </a:r>
                    </a:p>
                    <a:p>
                      <a:r>
                        <a:rPr lang="en-US" sz="1400" b="1" i="0" u="none" strike="noStrike" cap="none" baseline="0" dirty="0">
                          <a:solidFill>
                            <a:srgbClr val="000000"/>
                          </a:solidFill>
                          <a:latin typeface="Arial"/>
                          <a:ea typeface="Arial"/>
                          <a:cs typeface="Arial"/>
                          <a:sym typeface="Arial"/>
                        </a:rPr>
                        <a:t>We don't know at the type at beginning it is available</a:t>
                      </a:r>
                    </a:p>
                    <a:p>
                      <a:r>
                        <a:rPr lang="en-US" sz="1400" b="1" i="0" u="none" strike="noStrike" cap="none" baseline="0" dirty="0">
                          <a:solidFill>
                            <a:srgbClr val="000000"/>
                          </a:solidFill>
                          <a:latin typeface="Arial"/>
                          <a:ea typeface="Arial"/>
                          <a:cs typeface="Arial"/>
                          <a:sym typeface="Arial"/>
                        </a:rPr>
                        <a:t>Dynamically at Runtime.</a:t>
                      </a:r>
                      <a:endParaRPr lang="en-US" sz="1400" dirty="0"/>
                    </a:p>
                  </a:txBody>
                  <a:tcPr/>
                </a:tc>
                <a:extLst>
                  <a:ext uri="{0D108BD9-81ED-4DB2-BD59-A6C34878D82A}">
                    <a16:rowId xmlns:a16="http://schemas.microsoft.com/office/drawing/2014/main" val="10001"/>
                  </a:ext>
                </a:extLst>
              </a:tr>
              <a:tr h="2660862">
                <a:tc>
                  <a:txBody>
                    <a:bodyPr/>
                    <a:lstStyle/>
                    <a:p>
                      <a:r>
                        <a:rPr lang="en-US" sz="1400" b="1" i="0" u="none" strike="noStrike" cap="none" baseline="0" dirty="0">
                          <a:solidFill>
                            <a:srgbClr val="000000"/>
                          </a:solidFill>
                          <a:latin typeface="Arial"/>
                          <a:ea typeface="Arial"/>
                          <a:cs typeface="Arial"/>
                          <a:sym typeface="Arial"/>
                        </a:rPr>
                        <a:t>String s = new</a:t>
                      </a:r>
                    </a:p>
                    <a:p>
                      <a:r>
                        <a:rPr lang="en-US" sz="1400" b="1" i="0" u="none" strike="noStrike" cap="none" baseline="0" dirty="0">
                          <a:solidFill>
                            <a:srgbClr val="000000"/>
                          </a:solidFill>
                          <a:latin typeface="Arial"/>
                          <a:ea typeface="Arial"/>
                          <a:cs typeface="Arial"/>
                          <a:sym typeface="Arial"/>
                        </a:rPr>
                        <a:t>String("</a:t>
                      </a:r>
                      <a:r>
                        <a:rPr lang="en-US" sz="1400" b="1" i="0" u="none" strike="noStrike" cap="none" baseline="0" dirty="0" err="1">
                          <a:solidFill>
                            <a:srgbClr val="000000"/>
                          </a:solidFill>
                          <a:latin typeface="Arial"/>
                          <a:ea typeface="Arial"/>
                          <a:cs typeface="Arial"/>
                          <a:sym typeface="Arial"/>
                        </a:rPr>
                        <a:t>ashok</a:t>
                      </a:r>
                      <a:r>
                        <a:rPr lang="en-US" sz="1400" b="1" i="0" u="none" strike="noStrike" cap="none" baseline="0" dirty="0">
                          <a:solidFill>
                            <a:srgbClr val="000000"/>
                          </a:solidFill>
                          <a:latin typeface="Arial"/>
                          <a:ea typeface="Arial"/>
                          <a:cs typeface="Arial"/>
                          <a:sym typeface="Arial"/>
                        </a:rPr>
                        <a:t>");</a:t>
                      </a:r>
                    </a:p>
                    <a:p>
                      <a:r>
                        <a:rPr lang="en-US" sz="1400" b="1" i="0" u="none" strike="noStrike" cap="none" baseline="0" dirty="0" err="1">
                          <a:solidFill>
                            <a:srgbClr val="000000"/>
                          </a:solidFill>
                          <a:latin typeface="Arial"/>
                          <a:ea typeface="Arial"/>
                          <a:cs typeface="Arial"/>
                          <a:sym typeface="Arial"/>
                        </a:rPr>
                        <a:t>System.out.println</a:t>
                      </a:r>
                      <a:r>
                        <a:rPr lang="en-US" sz="1400" b="1" i="0" u="none" strike="noStrike" cap="none" baseline="0" dirty="0">
                          <a:solidFill>
                            <a:srgbClr val="000000"/>
                          </a:solidFill>
                          <a:latin typeface="Arial"/>
                          <a:ea typeface="Arial"/>
                          <a:cs typeface="Arial"/>
                          <a:sym typeface="Arial"/>
                        </a:rPr>
                        <a:t>(s</a:t>
                      </a:r>
                    </a:p>
                    <a:p>
                      <a:r>
                        <a:rPr lang="en-US" sz="1400" b="1" i="0" u="none" strike="noStrike" cap="none" baseline="0" dirty="0" err="1">
                          <a:solidFill>
                            <a:srgbClr val="000000"/>
                          </a:solidFill>
                          <a:latin typeface="Arial"/>
                          <a:ea typeface="Arial"/>
                          <a:cs typeface="Arial"/>
                          <a:sym typeface="Arial"/>
                        </a:rPr>
                        <a:t>instanceof</a:t>
                      </a:r>
                      <a:r>
                        <a:rPr lang="en-US" sz="1400" b="1" i="0" u="none" strike="noStrike" cap="none" baseline="0" dirty="0">
                          <a:solidFill>
                            <a:srgbClr val="000000"/>
                          </a:solidFill>
                          <a:latin typeface="Arial"/>
                          <a:ea typeface="Arial"/>
                          <a:cs typeface="Arial"/>
                          <a:sym typeface="Arial"/>
                        </a:rPr>
                        <a:t> Object );</a:t>
                      </a:r>
                    </a:p>
                    <a:p>
                      <a:r>
                        <a:rPr lang="en-US" sz="1400" b="1" i="0" u="none" strike="noStrike" cap="none" baseline="0" dirty="0">
                          <a:solidFill>
                            <a:srgbClr val="000000"/>
                          </a:solidFill>
                          <a:latin typeface="Arial"/>
                          <a:ea typeface="Arial"/>
                          <a:cs typeface="Arial"/>
                          <a:sym typeface="Arial"/>
                        </a:rPr>
                        <a:t>//true</a:t>
                      </a:r>
                    </a:p>
                    <a:p>
                      <a:r>
                        <a:rPr lang="en-US" sz="1400" b="1" i="0" u="none" strike="noStrike" cap="none" baseline="0" dirty="0">
                          <a:solidFill>
                            <a:srgbClr val="000000"/>
                          </a:solidFill>
                          <a:latin typeface="Arial"/>
                          <a:ea typeface="Arial"/>
                          <a:cs typeface="Arial"/>
                          <a:sym typeface="Arial"/>
                        </a:rPr>
                        <a:t>If we know the type at the</a:t>
                      </a:r>
                    </a:p>
                    <a:p>
                      <a:r>
                        <a:rPr lang="en-US" sz="1400" b="1" i="0" u="none" strike="noStrike" cap="none" baseline="0" dirty="0">
                          <a:solidFill>
                            <a:srgbClr val="000000"/>
                          </a:solidFill>
                          <a:latin typeface="Arial"/>
                          <a:ea typeface="Arial"/>
                          <a:cs typeface="Arial"/>
                          <a:sym typeface="Arial"/>
                        </a:rPr>
                        <a:t>beginning only.</a:t>
                      </a:r>
                    </a:p>
                  </a:txBody>
                  <a:tcPr/>
                </a:tc>
                <a:tc>
                  <a:txBody>
                    <a:bodyPr/>
                    <a:lstStyle/>
                    <a:p>
                      <a:r>
                        <a:rPr lang="en-US" sz="1400" b="1" i="0" u="none" strike="noStrike" cap="none" baseline="0" dirty="0">
                          <a:solidFill>
                            <a:srgbClr val="000000"/>
                          </a:solidFill>
                          <a:latin typeface="Arial"/>
                          <a:ea typeface="Arial"/>
                          <a:cs typeface="Arial"/>
                          <a:sym typeface="Arial"/>
                        </a:rPr>
                        <a:t>class Test {</a:t>
                      </a:r>
                    </a:p>
                    <a:p>
                      <a:r>
                        <a:rPr lang="en-US" sz="1400" b="1" i="0" u="none" strike="noStrike" cap="none" baseline="0" dirty="0">
                          <a:solidFill>
                            <a:srgbClr val="000000"/>
                          </a:solidFill>
                          <a:latin typeface="Arial"/>
                          <a:ea typeface="Arial"/>
                          <a:cs typeface="Arial"/>
                          <a:sym typeface="Arial"/>
                        </a:rPr>
                        <a:t>public static void main(String[] </a:t>
                      </a:r>
                      <a:r>
                        <a:rPr lang="en-US" sz="1400" b="1" i="0" u="none" strike="noStrike" cap="none" baseline="0" dirty="0" err="1">
                          <a:solidFill>
                            <a:srgbClr val="000000"/>
                          </a:solidFill>
                          <a:latin typeface="Arial"/>
                          <a:ea typeface="Arial"/>
                          <a:cs typeface="Arial"/>
                          <a:sym typeface="Arial"/>
                        </a:rPr>
                        <a:t>args</a:t>
                      </a:r>
                      <a:r>
                        <a:rPr lang="en-US" sz="1400" b="1" i="0" u="none" strike="noStrike" cap="none" baseline="0" dirty="0">
                          <a:solidFill>
                            <a:srgbClr val="000000"/>
                          </a:solidFill>
                          <a:latin typeface="Arial"/>
                          <a:ea typeface="Arial"/>
                          <a:cs typeface="Arial"/>
                          <a:sym typeface="Arial"/>
                        </a:rPr>
                        <a:t>) {</a:t>
                      </a:r>
                    </a:p>
                    <a:p>
                      <a:r>
                        <a:rPr lang="en-US" sz="1400" b="1" i="0" u="none" strike="noStrike" cap="none" baseline="0" dirty="0">
                          <a:solidFill>
                            <a:srgbClr val="000000"/>
                          </a:solidFill>
                          <a:latin typeface="Arial"/>
                          <a:ea typeface="Arial"/>
                          <a:cs typeface="Arial"/>
                          <a:sym typeface="Arial"/>
                        </a:rPr>
                        <a:t>Test t = new Test( ) ;</a:t>
                      </a:r>
                    </a:p>
                    <a:p>
                      <a:r>
                        <a:rPr lang="en-US" sz="1400" b="1" i="0" u="none" strike="noStrike" cap="none" baseline="0" dirty="0" err="1">
                          <a:solidFill>
                            <a:srgbClr val="000000"/>
                          </a:solidFill>
                          <a:latin typeface="Arial"/>
                          <a:ea typeface="Arial"/>
                          <a:cs typeface="Arial"/>
                          <a:sym typeface="Arial"/>
                        </a:rPr>
                        <a:t>System.out.println</a:t>
                      </a:r>
                      <a:r>
                        <a:rPr lang="en-US" sz="1400" b="1" i="0" u="none" strike="noStrike" cap="none" baseline="0" dirty="0">
                          <a:solidFill>
                            <a:srgbClr val="000000"/>
                          </a:solidFill>
                          <a:latin typeface="Arial"/>
                          <a:ea typeface="Arial"/>
                          <a:cs typeface="Arial"/>
                          <a:sym typeface="Arial"/>
                        </a:rPr>
                        <a:t>(</a:t>
                      </a:r>
                    </a:p>
                    <a:p>
                      <a:r>
                        <a:rPr lang="en-US" sz="1400" b="1" i="0" u="none" strike="noStrike" cap="none" baseline="0" dirty="0" err="1">
                          <a:solidFill>
                            <a:srgbClr val="000000"/>
                          </a:solidFill>
                          <a:latin typeface="Arial"/>
                          <a:ea typeface="Arial"/>
                          <a:cs typeface="Arial"/>
                          <a:sym typeface="Arial"/>
                        </a:rPr>
                        <a:t>Class.forName</a:t>
                      </a:r>
                      <a:r>
                        <a:rPr lang="en-US" sz="1400" b="1" i="0" u="none" strike="noStrike" cap="none" baseline="0" dirty="0">
                          <a:solidFill>
                            <a:srgbClr val="000000"/>
                          </a:solidFill>
                          <a:latin typeface="Arial"/>
                          <a:ea typeface="Arial"/>
                          <a:cs typeface="Arial"/>
                          <a:sym typeface="Arial"/>
                        </a:rPr>
                        <a:t>(</a:t>
                      </a:r>
                      <a:r>
                        <a:rPr lang="en-US" sz="1400" b="1" i="0" u="none" strike="noStrike" cap="none" baseline="0" dirty="0" err="1">
                          <a:solidFill>
                            <a:srgbClr val="000000"/>
                          </a:solidFill>
                          <a:latin typeface="Arial"/>
                          <a:ea typeface="Arial"/>
                          <a:cs typeface="Arial"/>
                          <a:sym typeface="Arial"/>
                        </a:rPr>
                        <a:t>args</a:t>
                      </a:r>
                      <a:r>
                        <a:rPr lang="en-US" sz="1400" b="1" i="0" u="none" strike="noStrike" cap="none" baseline="0" dirty="0">
                          <a:solidFill>
                            <a:srgbClr val="000000"/>
                          </a:solidFill>
                          <a:latin typeface="Arial"/>
                          <a:ea typeface="Arial"/>
                          <a:cs typeface="Arial"/>
                          <a:sym typeface="Arial"/>
                        </a:rPr>
                        <a:t>[0]).</a:t>
                      </a:r>
                      <a:r>
                        <a:rPr lang="en-US" sz="1400" b="1" i="0" u="none" strike="noStrike" cap="none" baseline="0" dirty="0" err="1">
                          <a:solidFill>
                            <a:srgbClr val="000000"/>
                          </a:solidFill>
                          <a:latin typeface="Arial"/>
                          <a:ea typeface="Arial"/>
                          <a:cs typeface="Arial"/>
                          <a:sym typeface="Arial"/>
                        </a:rPr>
                        <a:t>isInstance</a:t>
                      </a:r>
                      <a:r>
                        <a:rPr lang="en-US" sz="1400" b="1" i="0" u="none" strike="noStrike" cap="none" baseline="0" dirty="0">
                          <a:solidFill>
                            <a:srgbClr val="000000"/>
                          </a:solidFill>
                          <a:latin typeface="Arial"/>
                          <a:ea typeface="Arial"/>
                          <a:cs typeface="Arial"/>
                          <a:sym typeface="Arial"/>
                        </a:rPr>
                        <a:t>( ));</a:t>
                      </a:r>
                    </a:p>
                    <a:p>
                      <a:r>
                        <a:rPr lang="en-US" sz="1400" b="1" i="0" u="none" strike="noStrike" cap="none" baseline="0" dirty="0">
                          <a:solidFill>
                            <a:srgbClr val="000000"/>
                          </a:solidFill>
                          <a:latin typeface="Arial"/>
                          <a:ea typeface="Arial"/>
                          <a:cs typeface="Arial"/>
                          <a:sym typeface="Arial"/>
                        </a:rPr>
                        <a:t>//</a:t>
                      </a:r>
                      <a:r>
                        <a:rPr lang="en-US" sz="1400" b="1" i="0" u="none" strike="noStrike" cap="none" baseline="0" dirty="0" err="1">
                          <a:solidFill>
                            <a:srgbClr val="000000"/>
                          </a:solidFill>
                          <a:latin typeface="Arial"/>
                          <a:ea typeface="Arial"/>
                          <a:cs typeface="Arial"/>
                          <a:sym typeface="Arial"/>
                        </a:rPr>
                        <a:t>arg</a:t>
                      </a:r>
                      <a:r>
                        <a:rPr lang="en-US" sz="1400" b="1" i="0" u="none" strike="noStrike" cap="none" baseline="0" dirty="0">
                          <a:solidFill>
                            <a:srgbClr val="000000"/>
                          </a:solidFill>
                          <a:latin typeface="Arial"/>
                          <a:ea typeface="Arial"/>
                          <a:cs typeface="Arial"/>
                          <a:sym typeface="Arial"/>
                        </a:rPr>
                        <a:t>[0] --- We don't know the type</a:t>
                      </a:r>
                    </a:p>
                    <a:p>
                      <a:r>
                        <a:rPr lang="en-US" sz="1400" b="1" i="0" u="none" strike="noStrike" cap="none" baseline="0" dirty="0">
                          <a:solidFill>
                            <a:srgbClr val="000000"/>
                          </a:solidFill>
                          <a:latin typeface="Arial"/>
                          <a:ea typeface="Arial"/>
                          <a:cs typeface="Arial"/>
                          <a:sym typeface="Arial"/>
                        </a:rPr>
                        <a:t>at beginning</a:t>
                      </a:r>
                    </a:p>
                    <a:p>
                      <a:r>
                        <a:rPr lang="en-US" sz="1400" b="1" i="0" u="none" strike="noStrike" cap="none" baseline="0" dirty="0">
                          <a:solidFill>
                            <a:srgbClr val="000000"/>
                          </a:solidFill>
                          <a:latin typeface="Arial"/>
                          <a:ea typeface="Arial"/>
                          <a:cs typeface="Arial"/>
                          <a:sym typeface="Arial"/>
                        </a:rPr>
                        <a:t>}</a:t>
                      </a:r>
                    </a:p>
                    <a:p>
                      <a:r>
                        <a:rPr lang="en-US" sz="1400" b="1" i="0" u="none" strike="noStrike" cap="none" baseline="0" dirty="0">
                          <a:solidFill>
                            <a:srgbClr val="000000"/>
                          </a:solidFill>
                          <a:latin typeface="Arial"/>
                          <a:ea typeface="Arial"/>
                          <a:cs typeface="Arial"/>
                          <a:sym typeface="Arial"/>
                        </a:rPr>
                        <a:t>}</a:t>
                      </a:r>
                    </a:p>
                    <a:p>
                      <a:r>
                        <a:rPr lang="en-US" sz="1400" b="1" i="0" u="none" strike="noStrike" cap="none" baseline="0" dirty="0">
                          <a:solidFill>
                            <a:srgbClr val="000000"/>
                          </a:solidFill>
                          <a:latin typeface="Arial"/>
                          <a:ea typeface="Arial"/>
                          <a:cs typeface="Arial"/>
                          <a:sym typeface="Arial"/>
                        </a:rPr>
                        <a:t>java Test </a:t>
                      </a:r>
                      <a:r>
                        <a:rPr lang="en-US" sz="1400" b="1" i="0" u="none" strike="noStrike" cap="none" baseline="0" dirty="0" err="1">
                          <a:solidFill>
                            <a:srgbClr val="000000"/>
                          </a:solidFill>
                          <a:latin typeface="Arial"/>
                          <a:ea typeface="Arial"/>
                          <a:cs typeface="Arial"/>
                          <a:sym typeface="Arial"/>
                        </a:rPr>
                        <a:t>Test</a:t>
                      </a:r>
                      <a:r>
                        <a:rPr lang="en-US" sz="1400" b="1" i="0" u="none" strike="noStrike" cap="none" baseline="0" dirty="0">
                          <a:solidFill>
                            <a:srgbClr val="000000"/>
                          </a:solidFill>
                          <a:latin typeface="Arial"/>
                          <a:ea typeface="Arial"/>
                          <a:cs typeface="Arial"/>
                          <a:sym typeface="Arial"/>
                        </a:rPr>
                        <a:t> //true</a:t>
                      </a:r>
                    </a:p>
                    <a:p>
                      <a:r>
                        <a:rPr lang="en-US" sz="1400" b="1" i="0" u="none" strike="noStrike" cap="none" baseline="0" dirty="0">
                          <a:solidFill>
                            <a:srgbClr val="000000"/>
                          </a:solidFill>
                          <a:latin typeface="Arial"/>
                          <a:ea typeface="Arial"/>
                          <a:cs typeface="Arial"/>
                          <a:sym typeface="Arial"/>
                        </a:rPr>
                        <a:t>java Test String //false</a:t>
                      </a:r>
                    </a:p>
                    <a:p>
                      <a:r>
                        <a:rPr lang="en-US" sz="1400" b="1" i="0" u="none" strike="noStrike" cap="none" baseline="0" dirty="0">
                          <a:solidFill>
                            <a:srgbClr val="000000"/>
                          </a:solidFill>
                          <a:latin typeface="Arial"/>
                          <a:ea typeface="Arial"/>
                          <a:cs typeface="Arial"/>
                          <a:sym typeface="Arial"/>
                        </a:rPr>
                        <a:t>java Test Object //true</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73058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84</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510176447"/>
              </p:ext>
            </p:extLst>
          </p:nvPr>
        </p:nvGraphicFramePr>
        <p:xfrm>
          <a:off x="1524000" y="895350"/>
          <a:ext cx="6096000" cy="1371600"/>
        </p:xfrm>
        <a:graphic>
          <a:graphicData uri="http://schemas.openxmlformats.org/drawingml/2006/table">
            <a:tbl>
              <a:tblPr firstRow="1" bandRow="1">
                <a:tableStyleId>{11E2214B-EEA6-4F0E-851E-DA328E0D34B4}</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b="1" i="0" u="none" strike="noStrike" cap="none" baseline="0" dirty="0" err="1">
                          <a:solidFill>
                            <a:schemeClr val="accent2">
                              <a:lumMod val="75000"/>
                            </a:schemeClr>
                          </a:solidFill>
                          <a:latin typeface="Arial"/>
                          <a:ea typeface="Arial"/>
                          <a:cs typeface="Arial"/>
                          <a:sym typeface="Arial"/>
                        </a:rPr>
                        <a:t>int</a:t>
                      </a:r>
                      <a:r>
                        <a:rPr lang="en-US" sz="1400" b="1" i="0" u="none" strike="noStrike" cap="none" baseline="0" dirty="0">
                          <a:solidFill>
                            <a:schemeClr val="accent2">
                              <a:lumMod val="75000"/>
                            </a:schemeClr>
                          </a:solidFill>
                          <a:latin typeface="Arial"/>
                          <a:ea typeface="Arial"/>
                          <a:cs typeface="Arial"/>
                          <a:sym typeface="Arial"/>
                        </a:rPr>
                        <a:t> x= 10 ;</a:t>
                      </a:r>
                    </a:p>
                    <a:p>
                      <a:r>
                        <a:rPr lang="en-US" sz="1400" b="1" i="0" u="none" strike="noStrike" cap="none" baseline="0" dirty="0">
                          <a:solidFill>
                            <a:schemeClr val="accent2">
                              <a:lumMod val="75000"/>
                            </a:schemeClr>
                          </a:solidFill>
                          <a:latin typeface="Arial"/>
                          <a:ea typeface="Arial"/>
                          <a:cs typeface="Arial"/>
                          <a:sym typeface="Arial"/>
                        </a:rPr>
                        <a:t>x=x++;</a:t>
                      </a:r>
                    </a:p>
                    <a:p>
                      <a:r>
                        <a:rPr lang="en-US" sz="1400" b="1" i="0" u="none" strike="noStrike" cap="none" baseline="0" dirty="0" err="1">
                          <a:solidFill>
                            <a:schemeClr val="accent2">
                              <a:lumMod val="75000"/>
                            </a:schemeClr>
                          </a:solidFill>
                          <a:latin typeface="Arial"/>
                          <a:ea typeface="Arial"/>
                          <a:cs typeface="Arial"/>
                          <a:sym typeface="Arial"/>
                        </a:rPr>
                        <a:t>System.out.println</a:t>
                      </a:r>
                      <a:r>
                        <a:rPr lang="en-US" sz="1400" b="1" i="0" u="none" strike="noStrike" cap="none" baseline="0" dirty="0">
                          <a:solidFill>
                            <a:schemeClr val="accent2">
                              <a:lumMod val="75000"/>
                            </a:schemeClr>
                          </a:solidFill>
                          <a:latin typeface="Arial"/>
                          <a:ea typeface="Arial"/>
                          <a:cs typeface="Arial"/>
                          <a:sym typeface="Arial"/>
                        </a:rPr>
                        <a:t>(x);</a:t>
                      </a:r>
                    </a:p>
                    <a:p>
                      <a:r>
                        <a:rPr lang="en-US" sz="1400" b="1" i="0" u="none" strike="noStrike" cap="none" baseline="0" dirty="0">
                          <a:solidFill>
                            <a:schemeClr val="accent2">
                              <a:lumMod val="75000"/>
                            </a:schemeClr>
                          </a:solidFill>
                          <a:latin typeface="Arial"/>
                          <a:ea typeface="Arial"/>
                          <a:cs typeface="Arial"/>
                          <a:sym typeface="Arial"/>
                        </a:rPr>
                        <a:t>//10</a:t>
                      </a:r>
                      <a:endParaRPr lang="en-US" dirty="0">
                        <a:solidFill>
                          <a:schemeClr val="accent2">
                            <a:lumMod val="75000"/>
                          </a:schemeClr>
                        </a:solidFill>
                      </a:endParaRPr>
                    </a:p>
                  </a:txBody>
                  <a:tcPr/>
                </a:tc>
                <a:tc>
                  <a:txBody>
                    <a:bodyPr/>
                    <a:lstStyle/>
                    <a:p>
                      <a:r>
                        <a:rPr lang="en-US" sz="1400" b="1" i="0" u="none" strike="noStrike" cap="none" baseline="0" dirty="0">
                          <a:solidFill>
                            <a:schemeClr val="accent2">
                              <a:lumMod val="75000"/>
                            </a:schemeClr>
                          </a:solidFill>
                          <a:latin typeface="Arial"/>
                          <a:ea typeface="Arial"/>
                          <a:cs typeface="Arial"/>
                          <a:sym typeface="Arial"/>
                        </a:rPr>
                        <a:t>1. consider old value of x for assignment x=10</a:t>
                      </a:r>
                    </a:p>
                    <a:p>
                      <a:r>
                        <a:rPr lang="en-US" sz="1400" b="1" i="0" u="none" strike="noStrike" cap="none" baseline="0" dirty="0">
                          <a:solidFill>
                            <a:schemeClr val="accent2">
                              <a:lumMod val="75000"/>
                            </a:schemeClr>
                          </a:solidFill>
                          <a:latin typeface="Arial"/>
                          <a:ea typeface="Arial"/>
                          <a:cs typeface="Arial"/>
                          <a:sym typeface="Arial"/>
                        </a:rPr>
                        <a:t>2. Increment x value x=11</a:t>
                      </a:r>
                    </a:p>
                    <a:p>
                      <a:r>
                        <a:rPr lang="en-US" sz="1400" b="1" i="0" u="none" strike="noStrike" cap="none" baseline="0" dirty="0">
                          <a:solidFill>
                            <a:schemeClr val="accent2">
                              <a:lumMod val="75000"/>
                            </a:schemeClr>
                          </a:solidFill>
                          <a:latin typeface="Arial"/>
                          <a:ea typeface="Arial"/>
                          <a:cs typeface="Arial"/>
                          <a:sym typeface="Arial"/>
                        </a:rPr>
                        <a:t>3. Perform assignment with old considered x value</a:t>
                      </a:r>
                    </a:p>
                    <a:p>
                      <a:r>
                        <a:rPr lang="en-US" sz="1400" b="1" i="0" u="none" strike="noStrike" cap="none" baseline="0" dirty="0">
                          <a:solidFill>
                            <a:schemeClr val="accent2">
                              <a:lumMod val="75000"/>
                            </a:schemeClr>
                          </a:solidFill>
                          <a:latin typeface="Arial"/>
                          <a:ea typeface="Arial"/>
                          <a:cs typeface="Arial"/>
                          <a:sym typeface="Arial"/>
                        </a:rPr>
                        <a:t>x=10</a:t>
                      </a:r>
                      <a:endParaRPr lang="en-US" dirty="0">
                        <a:solidFill>
                          <a:schemeClr val="accent2">
                            <a:lumMod val="75000"/>
                          </a:schemeClr>
                        </a:solidFill>
                      </a:endParaRPr>
                    </a:p>
                  </a:txBody>
                  <a:tcPr/>
                </a:tc>
                <a:extLst>
                  <a:ext uri="{0D108BD9-81ED-4DB2-BD59-A6C34878D82A}">
                    <a16:rowId xmlns:a16="http://schemas.microsoft.com/office/drawing/2014/main" val="10000"/>
                  </a:ext>
                </a:extLst>
              </a:tr>
            </a:tbl>
          </a:graphicData>
        </a:graphic>
      </p:graphicFrame>
      <p:grpSp>
        <p:nvGrpSpPr>
          <p:cNvPr id="32" name="Google Shape;2778;p47"/>
          <p:cNvGrpSpPr/>
          <p:nvPr/>
        </p:nvGrpSpPr>
        <p:grpSpPr>
          <a:xfrm>
            <a:off x="5422053" y="2307365"/>
            <a:ext cx="3558978" cy="2514600"/>
            <a:chOff x="2011725" y="44285"/>
            <a:chExt cx="4684870" cy="4762340"/>
          </a:xfrm>
        </p:grpSpPr>
        <p:grpSp>
          <p:nvGrpSpPr>
            <p:cNvPr id="33" name="Google Shape;2779;p47"/>
            <p:cNvGrpSpPr/>
            <p:nvPr/>
          </p:nvGrpSpPr>
          <p:grpSpPr>
            <a:xfrm>
              <a:off x="2119596" y="326448"/>
              <a:ext cx="3544299" cy="3707706"/>
              <a:chOff x="3860721" y="1330073"/>
              <a:chExt cx="3544299" cy="3707706"/>
            </a:xfrm>
          </p:grpSpPr>
          <p:sp>
            <p:nvSpPr>
              <p:cNvPr id="197" name="Google Shape;2780;p47"/>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781;p47"/>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782;p47"/>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783;p47"/>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784;p47"/>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785;p47"/>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786;p47"/>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787;p47"/>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788;p47"/>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789;p47"/>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790;p47"/>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791;p47"/>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792;p47"/>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793;p47"/>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794;p47"/>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795;p47"/>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796;p47"/>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797;p47"/>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798;p47"/>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799;p47"/>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800;p47"/>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801;p47"/>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802;p47"/>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803;p47"/>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804;p47"/>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805;p47"/>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806;p47"/>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807;p47"/>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808;p47"/>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809;p47"/>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810;p47"/>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811;p47"/>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812;p47"/>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813;p47"/>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814;p47"/>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815;p47"/>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816;p47"/>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817;p47"/>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818;p47"/>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819;p47"/>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820;p47"/>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821;p47"/>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822;p47"/>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823;p47"/>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824;p47"/>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825;p47"/>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826;p47"/>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827;p47"/>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828;p47"/>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829;p47"/>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830;p47"/>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831;p47"/>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832;p47"/>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833;p47"/>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834;p47"/>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835;p47"/>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836;p47"/>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837;p47"/>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838;p47"/>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839;p47"/>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840;p47"/>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841;p47"/>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842;p47"/>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843;p47"/>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844;p47"/>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845;p47"/>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846;p47"/>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847;p47"/>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848;p47"/>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849;p47"/>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850;p47"/>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851;p47"/>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852;p47"/>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853;p47"/>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854;p47"/>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855;p47"/>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856;p47"/>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857;p47"/>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858;p47"/>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859;p47"/>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860;p47"/>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861;p47"/>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862;p47"/>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63;p47"/>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64;p47"/>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65;p47"/>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66;p47"/>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67;p47"/>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68;p47"/>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9;p47"/>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0;p47"/>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71;p47"/>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72;p47"/>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873;p47"/>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874;p47"/>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875;p47"/>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876;p47"/>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877;p47"/>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878;p47"/>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879;p47"/>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880;p47"/>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881;p47"/>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882;p47"/>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2883;p47"/>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2884;p47"/>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2885;p47"/>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2886;p47"/>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 name="Google Shape;2887;p47"/>
            <p:cNvSpPr/>
            <p:nvPr/>
          </p:nvSpPr>
          <p:spPr>
            <a:xfrm>
              <a:off x="4424312" y="3389781"/>
              <a:ext cx="2237898" cy="1292066"/>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888;p47"/>
            <p:cNvSpPr/>
            <p:nvPr/>
          </p:nvSpPr>
          <p:spPr>
            <a:xfrm>
              <a:off x="4458697" y="3370540"/>
              <a:ext cx="2237898" cy="1292066"/>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889;p47"/>
            <p:cNvSpPr/>
            <p:nvPr/>
          </p:nvSpPr>
          <p:spPr>
            <a:xfrm>
              <a:off x="4458697" y="3334726"/>
              <a:ext cx="2237898" cy="1292066"/>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890;p47"/>
            <p:cNvSpPr/>
            <p:nvPr/>
          </p:nvSpPr>
          <p:spPr>
            <a:xfrm>
              <a:off x="5662371" y="3457123"/>
              <a:ext cx="830865" cy="479678"/>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891;p47"/>
            <p:cNvSpPr/>
            <p:nvPr/>
          </p:nvSpPr>
          <p:spPr>
            <a:xfrm>
              <a:off x="5582647" y="3524845"/>
              <a:ext cx="793337" cy="45805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892;p47"/>
            <p:cNvSpPr/>
            <p:nvPr/>
          </p:nvSpPr>
          <p:spPr>
            <a:xfrm>
              <a:off x="5520830" y="3560469"/>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893;p47"/>
            <p:cNvSpPr/>
            <p:nvPr/>
          </p:nvSpPr>
          <p:spPr>
            <a:xfrm>
              <a:off x="5459108" y="3596188"/>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894;p47"/>
            <p:cNvSpPr/>
            <p:nvPr/>
          </p:nvSpPr>
          <p:spPr>
            <a:xfrm>
              <a:off x="5006003" y="3836122"/>
              <a:ext cx="830770" cy="479679"/>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895;p47"/>
            <p:cNvSpPr/>
            <p:nvPr/>
          </p:nvSpPr>
          <p:spPr>
            <a:xfrm>
              <a:off x="4926279" y="3903750"/>
              <a:ext cx="741616" cy="428244"/>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896;p47"/>
            <p:cNvSpPr/>
            <p:nvPr/>
          </p:nvSpPr>
          <p:spPr>
            <a:xfrm>
              <a:off x="4864462" y="3939468"/>
              <a:ext cx="727614" cy="42005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897;p47"/>
            <p:cNvSpPr/>
            <p:nvPr/>
          </p:nvSpPr>
          <p:spPr>
            <a:xfrm>
              <a:off x="4802740" y="3975092"/>
              <a:ext cx="620839" cy="358520"/>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898;p47"/>
            <p:cNvSpPr/>
            <p:nvPr/>
          </p:nvSpPr>
          <p:spPr>
            <a:xfrm>
              <a:off x="5169357" y="3663339"/>
              <a:ext cx="421766" cy="243458"/>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899;p47"/>
            <p:cNvSpPr/>
            <p:nvPr/>
          </p:nvSpPr>
          <p:spPr>
            <a:xfrm>
              <a:off x="5441867" y="3820597"/>
              <a:ext cx="421766" cy="243554"/>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900;p47"/>
            <p:cNvSpPr/>
            <p:nvPr/>
          </p:nvSpPr>
          <p:spPr>
            <a:xfrm>
              <a:off x="5714378" y="3977950"/>
              <a:ext cx="421766" cy="243554"/>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901;p47"/>
            <p:cNvSpPr/>
            <p:nvPr/>
          </p:nvSpPr>
          <p:spPr>
            <a:xfrm>
              <a:off x="2242896" y="2171438"/>
              <a:ext cx="357473" cy="206406"/>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902;p47"/>
            <p:cNvSpPr/>
            <p:nvPr/>
          </p:nvSpPr>
          <p:spPr>
            <a:xfrm>
              <a:off x="2526170" y="2006084"/>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903;p47"/>
            <p:cNvSpPr/>
            <p:nvPr/>
          </p:nvSpPr>
          <p:spPr>
            <a:xfrm>
              <a:off x="2632278" y="1017294"/>
              <a:ext cx="357473" cy="206311"/>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904;p47"/>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905;p47"/>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906;p47"/>
            <p:cNvSpPr/>
            <p:nvPr/>
          </p:nvSpPr>
          <p:spPr>
            <a:xfrm>
              <a:off x="2811062" y="1120450"/>
              <a:ext cx="178689" cy="1032319"/>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907;p47"/>
            <p:cNvSpPr/>
            <p:nvPr/>
          </p:nvSpPr>
          <p:spPr>
            <a:xfrm>
              <a:off x="2364150" y="1481542"/>
              <a:ext cx="357473" cy="2065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908;p47"/>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909;p47"/>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910;p47"/>
            <p:cNvSpPr/>
            <p:nvPr/>
          </p:nvSpPr>
          <p:spPr>
            <a:xfrm>
              <a:off x="2542934" y="1584793"/>
              <a:ext cx="178688" cy="72189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911;p47"/>
            <p:cNvSpPr/>
            <p:nvPr/>
          </p:nvSpPr>
          <p:spPr>
            <a:xfrm>
              <a:off x="2013915" y="2306693"/>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912;p47"/>
            <p:cNvSpPr/>
            <p:nvPr/>
          </p:nvSpPr>
          <p:spPr>
            <a:xfrm>
              <a:off x="2078685" y="1971984"/>
              <a:ext cx="357473" cy="206406"/>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913;p47"/>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914;p47"/>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915;p47"/>
            <p:cNvSpPr/>
            <p:nvPr/>
          </p:nvSpPr>
          <p:spPr>
            <a:xfrm>
              <a:off x="2257469" y="2075140"/>
              <a:ext cx="178689" cy="399097"/>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916;p47"/>
            <p:cNvSpPr/>
            <p:nvPr/>
          </p:nvSpPr>
          <p:spPr>
            <a:xfrm>
              <a:off x="4050634" y="46890"/>
              <a:ext cx="205002" cy="29971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917;p47"/>
            <p:cNvSpPr/>
            <p:nvPr/>
          </p:nvSpPr>
          <p:spPr>
            <a:xfrm>
              <a:off x="4066180" y="44285"/>
              <a:ext cx="98194" cy="12100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918;p47"/>
            <p:cNvSpPr/>
            <p:nvPr/>
          </p:nvSpPr>
          <p:spPr>
            <a:xfrm>
              <a:off x="4085379" y="175665"/>
              <a:ext cx="121123" cy="13556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919;p47"/>
            <p:cNvSpPr/>
            <p:nvPr/>
          </p:nvSpPr>
          <p:spPr>
            <a:xfrm>
              <a:off x="3878508" y="229758"/>
              <a:ext cx="228579" cy="325392"/>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920;p47"/>
            <p:cNvSpPr/>
            <p:nvPr/>
          </p:nvSpPr>
          <p:spPr>
            <a:xfrm>
              <a:off x="4050113" y="220052"/>
              <a:ext cx="176568" cy="232904"/>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921;p47"/>
            <p:cNvSpPr/>
            <p:nvPr/>
          </p:nvSpPr>
          <p:spPr>
            <a:xfrm>
              <a:off x="4081568" y="53558"/>
              <a:ext cx="129892" cy="160015"/>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922;p47"/>
            <p:cNvSpPr/>
            <p:nvPr/>
          </p:nvSpPr>
          <p:spPr>
            <a:xfrm>
              <a:off x="4086841" y="52931"/>
              <a:ext cx="130406" cy="122734"/>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923;p47"/>
            <p:cNvSpPr/>
            <p:nvPr/>
          </p:nvSpPr>
          <p:spPr>
            <a:xfrm>
              <a:off x="3930273" y="858890"/>
              <a:ext cx="102549" cy="78223"/>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924;p47"/>
            <p:cNvSpPr/>
            <p:nvPr/>
          </p:nvSpPr>
          <p:spPr>
            <a:xfrm>
              <a:off x="3930726" y="883849"/>
              <a:ext cx="102084" cy="53297"/>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925;p47"/>
            <p:cNvSpPr/>
            <p:nvPr/>
          </p:nvSpPr>
          <p:spPr>
            <a:xfrm>
              <a:off x="3878956" y="825175"/>
              <a:ext cx="93870" cy="7271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926;p47"/>
            <p:cNvSpPr/>
            <p:nvPr/>
          </p:nvSpPr>
          <p:spPr>
            <a:xfrm>
              <a:off x="3879387" y="849177"/>
              <a:ext cx="93498" cy="4880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927;p47"/>
            <p:cNvSpPr/>
            <p:nvPr/>
          </p:nvSpPr>
          <p:spPr>
            <a:xfrm>
              <a:off x="3913772" y="449985"/>
              <a:ext cx="223526" cy="385528"/>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928;p47"/>
            <p:cNvSpPr/>
            <p:nvPr/>
          </p:nvSpPr>
          <p:spPr>
            <a:xfrm>
              <a:off x="3974732" y="450747"/>
              <a:ext cx="222535" cy="417442"/>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929;p47"/>
            <p:cNvSpPr/>
            <p:nvPr/>
          </p:nvSpPr>
          <p:spPr>
            <a:xfrm>
              <a:off x="3891839" y="424458"/>
              <a:ext cx="332782" cy="30632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930;p47"/>
            <p:cNvSpPr/>
            <p:nvPr/>
          </p:nvSpPr>
          <p:spPr>
            <a:xfrm>
              <a:off x="4159410" y="243442"/>
              <a:ext cx="115651" cy="405453"/>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931;p47"/>
            <p:cNvSpPr/>
            <p:nvPr/>
          </p:nvSpPr>
          <p:spPr>
            <a:xfrm>
              <a:off x="4182076" y="238331"/>
              <a:ext cx="69928" cy="88934"/>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932;p47"/>
            <p:cNvSpPr/>
            <p:nvPr/>
          </p:nvSpPr>
          <p:spPr>
            <a:xfrm>
              <a:off x="4044931" y="219924"/>
              <a:ext cx="59816" cy="6280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933;p47"/>
            <p:cNvSpPr/>
            <p:nvPr/>
          </p:nvSpPr>
          <p:spPr>
            <a:xfrm>
              <a:off x="2494198" y="1192008"/>
              <a:ext cx="154251" cy="303342"/>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934;p47"/>
            <p:cNvSpPr/>
            <p:nvPr/>
          </p:nvSpPr>
          <p:spPr>
            <a:xfrm>
              <a:off x="2527565" y="1904831"/>
              <a:ext cx="106588" cy="82319"/>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935;p47"/>
            <p:cNvSpPr/>
            <p:nvPr/>
          </p:nvSpPr>
          <p:spPr>
            <a:xfrm>
              <a:off x="2527774" y="1931884"/>
              <a:ext cx="106123" cy="55368"/>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936;p47"/>
            <p:cNvSpPr/>
            <p:nvPr/>
          </p:nvSpPr>
          <p:spPr>
            <a:xfrm>
              <a:off x="2655329" y="1830290"/>
              <a:ext cx="106576" cy="79516"/>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937;p47"/>
            <p:cNvSpPr/>
            <p:nvPr/>
          </p:nvSpPr>
          <p:spPr>
            <a:xfrm>
              <a:off x="2655759" y="1855875"/>
              <a:ext cx="106154" cy="55320"/>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938;p47"/>
            <p:cNvSpPr/>
            <p:nvPr/>
          </p:nvSpPr>
          <p:spPr>
            <a:xfrm>
              <a:off x="2362866" y="1465363"/>
              <a:ext cx="372536" cy="450662"/>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939;p47"/>
            <p:cNvSpPr/>
            <p:nvPr/>
          </p:nvSpPr>
          <p:spPr>
            <a:xfrm>
              <a:off x="2393925" y="1163883"/>
              <a:ext cx="117160" cy="114020"/>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940;p47"/>
            <p:cNvSpPr/>
            <p:nvPr/>
          </p:nvSpPr>
          <p:spPr>
            <a:xfrm>
              <a:off x="2362970" y="1179922"/>
              <a:ext cx="189574" cy="370837"/>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941;p47"/>
            <p:cNvSpPr/>
            <p:nvPr/>
          </p:nvSpPr>
          <p:spPr>
            <a:xfrm>
              <a:off x="2389574" y="1045793"/>
              <a:ext cx="126365" cy="153696"/>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942;p47"/>
            <p:cNvSpPr/>
            <p:nvPr/>
          </p:nvSpPr>
          <p:spPr>
            <a:xfrm>
              <a:off x="2377852" y="1032078"/>
              <a:ext cx="133256" cy="131805"/>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943;p47"/>
            <p:cNvSpPr/>
            <p:nvPr/>
          </p:nvSpPr>
          <p:spPr>
            <a:xfrm>
              <a:off x="2511120" y="1180647"/>
              <a:ext cx="61436" cy="88868"/>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944;p47"/>
            <p:cNvSpPr/>
            <p:nvPr/>
          </p:nvSpPr>
          <p:spPr>
            <a:xfrm>
              <a:off x="6137574" y="3350157"/>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945;p47"/>
            <p:cNvSpPr/>
            <p:nvPr/>
          </p:nvSpPr>
          <p:spPr>
            <a:xfrm>
              <a:off x="6267054" y="2297586"/>
              <a:ext cx="217597" cy="318657"/>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946;p47"/>
            <p:cNvSpPr/>
            <p:nvPr/>
          </p:nvSpPr>
          <p:spPr>
            <a:xfrm>
              <a:off x="6260770" y="2526901"/>
              <a:ext cx="40647" cy="23545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947;p47"/>
            <p:cNvSpPr/>
            <p:nvPr/>
          </p:nvSpPr>
          <p:spPr>
            <a:xfrm>
              <a:off x="6283969" y="2294668"/>
              <a:ext cx="103921" cy="128329"/>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948;p47"/>
            <p:cNvSpPr/>
            <p:nvPr/>
          </p:nvSpPr>
          <p:spPr>
            <a:xfrm>
              <a:off x="6304395" y="2434900"/>
              <a:ext cx="128622" cy="143860"/>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949;p47"/>
            <p:cNvSpPr/>
            <p:nvPr/>
          </p:nvSpPr>
          <p:spPr>
            <a:xfrm>
              <a:off x="6266985" y="2481191"/>
              <a:ext cx="187397" cy="215209"/>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950;p47"/>
            <p:cNvSpPr/>
            <p:nvPr/>
          </p:nvSpPr>
          <p:spPr>
            <a:xfrm>
              <a:off x="6300305" y="2304949"/>
              <a:ext cx="138529" cy="170431"/>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951;p47"/>
            <p:cNvSpPr/>
            <p:nvPr/>
          </p:nvSpPr>
          <p:spPr>
            <a:xfrm>
              <a:off x="6305880" y="2304032"/>
              <a:ext cx="138474" cy="130867"/>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952;p47"/>
            <p:cNvSpPr/>
            <p:nvPr/>
          </p:nvSpPr>
          <p:spPr>
            <a:xfrm>
              <a:off x="6412912" y="2510225"/>
              <a:ext cx="93089" cy="307779"/>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953;p47"/>
            <p:cNvSpPr/>
            <p:nvPr/>
          </p:nvSpPr>
          <p:spPr>
            <a:xfrm>
              <a:off x="6328850" y="3433403"/>
              <a:ext cx="108744" cy="83141"/>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954;p47"/>
            <p:cNvSpPr/>
            <p:nvPr/>
          </p:nvSpPr>
          <p:spPr>
            <a:xfrm>
              <a:off x="6329407" y="3459885"/>
              <a:ext cx="108204" cy="56238"/>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955;p47"/>
            <p:cNvSpPr/>
            <p:nvPr/>
          </p:nvSpPr>
          <p:spPr>
            <a:xfrm>
              <a:off x="6246119" y="3415021"/>
              <a:ext cx="99827" cy="77341"/>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956;p47"/>
            <p:cNvSpPr/>
            <p:nvPr/>
          </p:nvSpPr>
          <p:spPr>
            <a:xfrm>
              <a:off x="6246063" y="3440454"/>
              <a:ext cx="99536" cy="51729"/>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957;p47"/>
            <p:cNvSpPr/>
            <p:nvPr/>
          </p:nvSpPr>
          <p:spPr>
            <a:xfrm>
              <a:off x="6262125" y="2696837"/>
              <a:ext cx="213068" cy="74445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958;p47"/>
            <p:cNvSpPr/>
            <p:nvPr/>
          </p:nvSpPr>
          <p:spPr>
            <a:xfrm>
              <a:off x="6253173" y="2679311"/>
              <a:ext cx="226922" cy="495109"/>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959;p47"/>
            <p:cNvSpPr/>
            <p:nvPr/>
          </p:nvSpPr>
          <p:spPr>
            <a:xfrm>
              <a:off x="6408973" y="2507035"/>
              <a:ext cx="76263" cy="95029"/>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960;p47"/>
            <p:cNvSpPr/>
            <p:nvPr/>
          </p:nvSpPr>
          <p:spPr>
            <a:xfrm>
              <a:off x="6261399" y="2481311"/>
              <a:ext cx="63531" cy="66745"/>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961;p47"/>
            <p:cNvSpPr/>
            <p:nvPr/>
          </p:nvSpPr>
          <p:spPr>
            <a:xfrm>
              <a:off x="2608942" y="4557070"/>
              <a:ext cx="432244" cy="249555"/>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962;p47"/>
            <p:cNvSpPr/>
            <p:nvPr/>
          </p:nvSpPr>
          <p:spPr>
            <a:xfrm>
              <a:off x="2930982" y="3722965"/>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963;p47"/>
            <p:cNvSpPr/>
            <p:nvPr/>
          </p:nvSpPr>
          <p:spPr>
            <a:xfrm>
              <a:off x="2667241" y="4676337"/>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964;p47"/>
            <p:cNvSpPr/>
            <p:nvPr/>
          </p:nvSpPr>
          <p:spPr>
            <a:xfrm>
              <a:off x="2667120" y="4688038"/>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965;p47"/>
            <p:cNvSpPr/>
            <p:nvPr/>
          </p:nvSpPr>
          <p:spPr>
            <a:xfrm>
              <a:off x="2825027" y="4597173"/>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966;p47"/>
            <p:cNvSpPr/>
            <p:nvPr/>
          </p:nvSpPr>
          <p:spPr>
            <a:xfrm>
              <a:off x="2825072" y="4608314"/>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967;p47"/>
            <p:cNvSpPr/>
            <p:nvPr/>
          </p:nvSpPr>
          <p:spPr>
            <a:xfrm>
              <a:off x="2742284" y="3964900"/>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968;p47"/>
            <p:cNvSpPr/>
            <p:nvPr/>
          </p:nvSpPr>
          <p:spPr>
            <a:xfrm>
              <a:off x="2743301" y="3964900"/>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969;p47"/>
            <p:cNvSpPr/>
            <p:nvPr/>
          </p:nvSpPr>
          <p:spPr>
            <a:xfrm>
              <a:off x="2790577" y="3522142"/>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970;p47"/>
            <p:cNvSpPr/>
            <p:nvPr/>
          </p:nvSpPr>
          <p:spPr>
            <a:xfrm>
              <a:off x="2954700" y="3752463"/>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971;p47"/>
            <p:cNvSpPr/>
            <p:nvPr/>
          </p:nvSpPr>
          <p:spPr>
            <a:xfrm>
              <a:off x="2782487" y="3720882"/>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972;p47"/>
            <p:cNvSpPr/>
            <p:nvPr/>
          </p:nvSpPr>
          <p:spPr>
            <a:xfrm>
              <a:off x="2469603" y="3777311"/>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973;p47"/>
            <p:cNvSpPr/>
            <p:nvPr/>
          </p:nvSpPr>
          <p:spPr>
            <a:xfrm>
              <a:off x="2743245" y="3761847"/>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974;p47"/>
            <p:cNvSpPr/>
            <p:nvPr/>
          </p:nvSpPr>
          <p:spPr>
            <a:xfrm>
              <a:off x="2783810" y="3522089"/>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975;p47"/>
            <p:cNvSpPr/>
            <p:nvPr/>
          </p:nvSpPr>
          <p:spPr>
            <a:xfrm>
              <a:off x="2011725" y="4252365"/>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976;p47"/>
            <p:cNvSpPr/>
            <p:nvPr/>
          </p:nvSpPr>
          <p:spPr>
            <a:xfrm>
              <a:off x="2116256" y="4345803"/>
              <a:ext cx="122876" cy="95119"/>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977;p47"/>
            <p:cNvSpPr/>
            <p:nvPr/>
          </p:nvSpPr>
          <p:spPr>
            <a:xfrm>
              <a:off x="2116272" y="4377142"/>
              <a:ext cx="122242" cy="6375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978;p47"/>
            <p:cNvSpPr/>
            <p:nvPr/>
          </p:nvSpPr>
          <p:spPr>
            <a:xfrm>
              <a:off x="2242069" y="4298215"/>
              <a:ext cx="122771" cy="91654"/>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979;p47"/>
            <p:cNvSpPr/>
            <p:nvPr/>
          </p:nvSpPr>
          <p:spPr>
            <a:xfrm>
              <a:off x="2242300" y="4327803"/>
              <a:ext cx="122230" cy="6380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980;p47"/>
            <p:cNvSpPr/>
            <p:nvPr/>
          </p:nvSpPr>
          <p:spPr>
            <a:xfrm>
              <a:off x="2122246" y="3749635"/>
              <a:ext cx="211613" cy="606004"/>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981;p47"/>
            <p:cNvSpPr/>
            <p:nvPr/>
          </p:nvSpPr>
          <p:spPr>
            <a:xfrm>
              <a:off x="2150411" y="3371683"/>
              <a:ext cx="135319" cy="132132"/>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982;p47"/>
            <p:cNvSpPr/>
            <p:nvPr/>
          </p:nvSpPr>
          <p:spPr>
            <a:xfrm>
              <a:off x="2307535" y="3402925"/>
              <a:ext cx="192267" cy="377666"/>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983;p47"/>
            <p:cNvSpPr/>
            <p:nvPr/>
          </p:nvSpPr>
          <p:spPr>
            <a:xfrm>
              <a:off x="2114600" y="3389774"/>
              <a:ext cx="219367" cy="442443"/>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984;p47"/>
            <p:cNvSpPr/>
            <p:nvPr/>
          </p:nvSpPr>
          <p:spPr>
            <a:xfrm>
              <a:off x="2145213" y="3235029"/>
              <a:ext cx="146094" cy="177613"/>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985;p47"/>
            <p:cNvSpPr/>
            <p:nvPr/>
          </p:nvSpPr>
          <p:spPr>
            <a:xfrm>
              <a:off x="2131725" y="3219615"/>
              <a:ext cx="154031" cy="152067"/>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986;p47"/>
            <p:cNvSpPr/>
            <p:nvPr/>
          </p:nvSpPr>
          <p:spPr>
            <a:xfrm>
              <a:off x="2103052" y="3477411"/>
              <a:ext cx="196972" cy="338613"/>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987;p47"/>
            <p:cNvSpPr/>
            <p:nvPr/>
          </p:nvSpPr>
          <p:spPr>
            <a:xfrm>
              <a:off x="2312810" y="3580852"/>
              <a:ext cx="228028" cy="306609"/>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988;p47"/>
            <p:cNvSpPr/>
            <p:nvPr/>
          </p:nvSpPr>
          <p:spPr>
            <a:xfrm>
              <a:off x="2273486" y="3773067"/>
              <a:ext cx="115992" cy="56976"/>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989;p47"/>
            <p:cNvSpPr/>
            <p:nvPr/>
          </p:nvSpPr>
          <p:spPr>
            <a:xfrm>
              <a:off x="2440714" y="3737029"/>
              <a:ext cx="71478" cy="5909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990;p47"/>
            <p:cNvSpPr/>
            <p:nvPr/>
          </p:nvSpPr>
          <p:spPr>
            <a:xfrm>
              <a:off x="2285854" y="3390448"/>
              <a:ext cx="70866" cy="103155"/>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991;p47"/>
            <p:cNvSpPr/>
            <p:nvPr/>
          </p:nvSpPr>
          <p:spPr>
            <a:xfrm>
              <a:off x="2088637" y="3460502"/>
              <a:ext cx="85975" cy="128318"/>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992;p47"/>
            <p:cNvSpPr/>
            <p:nvPr/>
          </p:nvSpPr>
          <p:spPr>
            <a:xfrm>
              <a:off x="4813163" y="609565"/>
              <a:ext cx="169617" cy="33321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993;p47"/>
            <p:cNvSpPr/>
            <p:nvPr/>
          </p:nvSpPr>
          <p:spPr>
            <a:xfrm>
              <a:off x="4828467" y="1392196"/>
              <a:ext cx="116692" cy="90410"/>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994;p47"/>
            <p:cNvSpPr/>
            <p:nvPr/>
          </p:nvSpPr>
          <p:spPr>
            <a:xfrm>
              <a:off x="4829505" y="1421916"/>
              <a:ext cx="116196" cy="60608"/>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995;p47"/>
            <p:cNvSpPr/>
            <p:nvPr/>
          </p:nvSpPr>
          <p:spPr>
            <a:xfrm>
              <a:off x="4688430" y="1310886"/>
              <a:ext cx="116665" cy="87067"/>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996;p47"/>
            <p:cNvSpPr/>
            <p:nvPr/>
          </p:nvSpPr>
          <p:spPr>
            <a:xfrm>
              <a:off x="4688726" y="1338477"/>
              <a:ext cx="116135" cy="60608"/>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997;p47"/>
            <p:cNvSpPr/>
            <p:nvPr/>
          </p:nvSpPr>
          <p:spPr>
            <a:xfrm>
              <a:off x="4717732" y="910305"/>
              <a:ext cx="408631" cy="493987"/>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998;p47"/>
            <p:cNvSpPr/>
            <p:nvPr/>
          </p:nvSpPr>
          <p:spPr>
            <a:xfrm>
              <a:off x="4963696" y="579048"/>
              <a:ext cx="128556" cy="125075"/>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999;p47"/>
            <p:cNvSpPr/>
            <p:nvPr/>
          </p:nvSpPr>
          <p:spPr>
            <a:xfrm>
              <a:off x="4918440" y="596574"/>
              <a:ext cx="208599" cy="407146"/>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000;p47"/>
            <p:cNvSpPr/>
            <p:nvPr/>
          </p:nvSpPr>
          <p:spPr>
            <a:xfrm>
              <a:off x="4958560" y="449309"/>
              <a:ext cx="138537" cy="168686"/>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001;p47"/>
            <p:cNvSpPr/>
            <p:nvPr/>
          </p:nvSpPr>
          <p:spPr>
            <a:xfrm>
              <a:off x="4963736" y="434568"/>
              <a:ext cx="146199" cy="144480"/>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002;p47"/>
            <p:cNvSpPr/>
            <p:nvPr/>
          </p:nvSpPr>
          <p:spPr>
            <a:xfrm>
              <a:off x="4896275" y="596956"/>
              <a:ext cx="67341" cy="98012"/>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003;p47"/>
            <p:cNvSpPr/>
            <p:nvPr/>
          </p:nvSpPr>
          <p:spPr>
            <a:xfrm>
              <a:off x="5434686" y="3650290"/>
              <a:ext cx="676058" cy="390429"/>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004;p47"/>
            <p:cNvSpPr/>
            <p:nvPr/>
          </p:nvSpPr>
          <p:spPr>
            <a:xfrm>
              <a:off x="5472633" y="3576375"/>
              <a:ext cx="587572" cy="226763"/>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005;p47"/>
            <p:cNvSpPr/>
            <p:nvPr/>
          </p:nvSpPr>
          <p:spPr>
            <a:xfrm>
              <a:off x="5434724" y="3741253"/>
              <a:ext cx="51339" cy="103346"/>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006;p47"/>
            <p:cNvSpPr/>
            <p:nvPr/>
          </p:nvSpPr>
          <p:spPr>
            <a:xfrm>
              <a:off x="6065565" y="3741825"/>
              <a:ext cx="45148" cy="102774"/>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3007;p47"/>
            <p:cNvSpPr/>
            <p:nvPr/>
          </p:nvSpPr>
          <p:spPr>
            <a:xfrm>
              <a:off x="5494446" y="3630573"/>
              <a:ext cx="562737" cy="32480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008;p47"/>
            <p:cNvSpPr/>
            <p:nvPr/>
          </p:nvSpPr>
          <p:spPr>
            <a:xfrm>
              <a:off x="5460441" y="3803737"/>
              <a:ext cx="614737" cy="220544"/>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009;p47"/>
            <p:cNvSpPr/>
            <p:nvPr/>
          </p:nvSpPr>
          <p:spPr>
            <a:xfrm>
              <a:off x="5434724" y="3551706"/>
              <a:ext cx="675989" cy="390489"/>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010;p47"/>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011;p47"/>
            <p:cNvSpPr/>
            <p:nvPr/>
          </p:nvSpPr>
          <p:spPr>
            <a:xfrm>
              <a:off x="5382050" y="3902892"/>
              <a:ext cx="186213" cy="107537"/>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012;p47"/>
            <p:cNvSpPr/>
            <p:nvPr/>
          </p:nvSpPr>
          <p:spPr>
            <a:xfrm>
              <a:off x="5425961" y="3928134"/>
              <a:ext cx="142303" cy="132873"/>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013;p47"/>
            <p:cNvSpPr/>
            <p:nvPr/>
          </p:nvSpPr>
          <p:spPr>
            <a:xfrm>
              <a:off x="5023720" y="3961462"/>
              <a:ext cx="431291" cy="317858"/>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014;p47"/>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015;p47"/>
            <p:cNvSpPr/>
            <p:nvPr/>
          </p:nvSpPr>
          <p:spPr>
            <a:xfrm>
              <a:off x="5833536" y="4556308"/>
              <a:ext cx="432244" cy="249555"/>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016;p47"/>
            <p:cNvSpPr/>
            <p:nvPr/>
          </p:nvSpPr>
          <p:spPr>
            <a:xfrm>
              <a:off x="6124048" y="3784878"/>
              <a:ext cx="99113" cy="215741"/>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017;p47"/>
            <p:cNvSpPr/>
            <p:nvPr/>
          </p:nvSpPr>
          <p:spPr>
            <a:xfrm>
              <a:off x="6137955" y="3696137"/>
              <a:ext cx="71246" cy="137090"/>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3018;p47"/>
            <p:cNvSpPr/>
            <p:nvPr/>
          </p:nvSpPr>
          <p:spPr>
            <a:xfrm>
              <a:off x="5898535" y="4644969"/>
              <a:ext cx="153698" cy="86203"/>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3019;p47"/>
            <p:cNvSpPr/>
            <p:nvPr/>
          </p:nvSpPr>
          <p:spPr>
            <a:xfrm>
              <a:off x="5898544" y="4659654"/>
              <a:ext cx="151113" cy="71804"/>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3020;p47"/>
            <p:cNvSpPr/>
            <p:nvPr/>
          </p:nvSpPr>
          <p:spPr>
            <a:xfrm>
              <a:off x="6010930" y="4594540"/>
              <a:ext cx="153698" cy="86245"/>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3021;p47"/>
            <p:cNvSpPr/>
            <p:nvPr/>
          </p:nvSpPr>
          <p:spPr>
            <a:xfrm>
              <a:off x="6010940" y="4609266"/>
              <a:ext cx="151113" cy="71804"/>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3022;p47"/>
            <p:cNvSpPr/>
            <p:nvPr/>
          </p:nvSpPr>
          <p:spPr>
            <a:xfrm>
              <a:off x="5939834" y="4034528"/>
              <a:ext cx="224738" cy="6344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3023;p47"/>
            <p:cNvSpPr/>
            <p:nvPr/>
          </p:nvSpPr>
          <p:spPr>
            <a:xfrm>
              <a:off x="5972635" y="3514319"/>
              <a:ext cx="163123" cy="261076"/>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3024;p47"/>
            <p:cNvSpPr/>
            <p:nvPr/>
          </p:nvSpPr>
          <p:spPr>
            <a:xfrm>
              <a:off x="5938247" y="3698937"/>
              <a:ext cx="250857" cy="415389"/>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3025;p47"/>
            <p:cNvSpPr/>
            <p:nvPr/>
          </p:nvSpPr>
          <p:spPr>
            <a:xfrm>
              <a:off x="5692823" y="3751153"/>
              <a:ext cx="318504" cy="248122"/>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3026;p47"/>
            <p:cNvSpPr/>
            <p:nvPr/>
          </p:nvSpPr>
          <p:spPr>
            <a:xfrm>
              <a:off x="5925738" y="3745773"/>
              <a:ext cx="96916" cy="141862"/>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3027;p47"/>
            <p:cNvSpPr/>
            <p:nvPr/>
          </p:nvSpPr>
          <p:spPr>
            <a:xfrm>
              <a:off x="5972396" y="3502859"/>
              <a:ext cx="158142" cy="174304"/>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5" name="Google Shape;3028;p47"/>
            <p:cNvGrpSpPr/>
            <p:nvPr/>
          </p:nvGrpSpPr>
          <p:grpSpPr>
            <a:xfrm>
              <a:off x="3871486" y="368362"/>
              <a:ext cx="330894" cy="250785"/>
              <a:chOff x="6621095" y="1452181"/>
              <a:chExt cx="330894" cy="250785"/>
            </a:xfrm>
          </p:grpSpPr>
          <p:sp>
            <p:nvSpPr>
              <p:cNvPr id="192" name="Google Shape;3029;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3030;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3031;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3032;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3033;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3034;p47"/>
            <p:cNvGrpSpPr/>
            <p:nvPr/>
          </p:nvGrpSpPr>
          <p:grpSpPr>
            <a:xfrm>
              <a:off x="4704106" y="852569"/>
              <a:ext cx="330894" cy="250785"/>
              <a:chOff x="6621095" y="1452181"/>
              <a:chExt cx="330894" cy="250785"/>
            </a:xfrm>
          </p:grpSpPr>
          <p:sp>
            <p:nvSpPr>
              <p:cNvPr id="187" name="Google Shape;3035;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036;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037;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038;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3039;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7" name="Google Shape;3040;p47"/>
            <p:cNvSpPr/>
            <p:nvPr/>
          </p:nvSpPr>
          <p:spPr>
            <a:xfrm>
              <a:off x="5005135" y="663654"/>
              <a:ext cx="157949" cy="441664"/>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3041;p47"/>
            <p:cNvSpPr/>
            <p:nvPr/>
          </p:nvSpPr>
          <p:spPr>
            <a:xfrm>
              <a:off x="5078203" y="660182"/>
              <a:ext cx="90963" cy="123358"/>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9" name="Google Shape;3042;p47"/>
            <p:cNvGrpSpPr/>
            <p:nvPr/>
          </p:nvGrpSpPr>
          <p:grpSpPr>
            <a:xfrm flipH="1">
              <a:off x="2446567" y="1414370"/>
              <a:ext cx="298963" cy="226660"/>
              <a:chOff x="6621095" y="1452181"/>
              <a:chExt cx="330894" cy="250785"/>
            </a:xfrm>
          </p:grpSpPr>
          <p:sp>
            <p:nvSpPr>
              <p:cNvPr id="182" name="Google Shape;3043;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3044;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045;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046;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047;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0" name="Google Shape;3048;p47"/>
            <p:cNvSpPr/>
            <p:nvPr/>
          </p:nvSpPr>
          <p:spPr>
            <a:xfrm>
              <a:off x="2329846" y="1241863"/>
              <a:ext cx="143174" cy="402337"/>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3049;p47"/>
            <p:cNvSpPr/>
            <p:nvPr/>
          </p:nvSpPr>
          <p:spPr>
            <a:xfrm>
              <a:off x="2323859" y="1237315"/>
              <a:ext cx="82772" cy="112806"/>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0344406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endParaRPr dirty="0"/>
          </a:p>
        </p:txBody>
      </p:sp>
      <p:sp>
        <p:nvSpPr>
          <p:cNvPr id="3" name="AutoShape 2" descr="file:///C:/Users/DELL/Desktop/thank-you-text-illustration-social-260nw-23889782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file:///C:/Users/DELL/Desktop/thank-you-text-illustration-social-260nw-23889782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file:///C:/Users/DELL/Desktop/thank-you-text-illustration-social-260nw-238897822.web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6627"/>
          <a:stretch/>
        </p:blipFill>
        <p:spPr bwMode="auto">
          <a:xfrm>
            <a:off x="1143000" y="590550"/>
            <a:ext cx="5867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10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2" name="Google Shape;742;p18"/>
          <p:cNvSpPr txBox="1">
            <a:spLocks noGrp="1"/>
          </p:cNvSpPr>
          <p:nvPr>
            <p:ph type="subTitle" idx="4294967295"/>
          </p:nvPr>
        </p:nvSpPr>
        <p:spPr>
          <a:xfrm>
            <a:off x="685800" y="496819"/>
            <a:ext cx="4495800" cy="1441267"/>
          </a:xfrm>
          <a:prstGeom prst="rect">
            <a:avLst/>
          </a:prstGeom>
        </p:spPr>
        <p:txBody>
          <a:bodyPr spcFirstLastPara="1" wrap="square" lIns="0" tIns="0" rIns="0" bIns="0" anchor="t" anchorCtr="0">
            <a:noAutofit/>
          </a:bodyPr>
          <a:lstStyle/>
          <a:p>
            <a:r>
              <a:rPr lang="en-US" sz="1600" b="1" dirty="0"/>
              <a:t>3. For the final variables we can't apply increment or decrement operators ,other</a:t>
            </a:r>
          </a:p>
          <a:p>
            <a:r>
              <a:rPr lang="en-US" sz="1600" b="1" dirty="0"/>
              <a:t>wise we will get compile time error</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63</a:t>
            </a:r>
            <a:endParaRPr dirty="0"/>
          </a:p>
        </p:txBody>
      </p:sp>
      <p:grpSp>
        <p:nvGrpSpPr>
          <p:cNvPr id="744" name="Google Shape;744;p18"/>
          <p:cNvGrpSpPr/>
          <p:nvPr/>
        </p:nvGrpSpPr>
        <p:grpSpPr>
          <a:xfrm>
            <a:off x="6066584" y="624256"/>
            <a:ext cx="3077415" cy="3319094"/>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84208"/>
            <a:ext cx="5162550" cy="265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685800" y="112611"/>
            <a:ext cx="4419600" cy="3536685"/>
          </a:xfrm>
          <a:prstGeom prst="rect">
            <a:avLst/>
          </a:prstGeom>
        </p:spPr>
        <p:txBody>
          <a:bodyPr spcFirstLastPara="1" wrap="square" lIns="0" tIns="0" rIns="0" bIns="0" anchor="t" anchorCtr="0">
            <a:noAutofit/>
          </a:bodyPr>
          <a:lstStyle/>
          <a:p>
            <a:endParaRPr lang="en-US" b="1" dirty="0"/>
          </a:p>
          <a:p>
            <a:endParaRPr lang="en-US" b="1" dirty="0"/>
          </a:p>
          <a:p>
            <a:endParaRPr lang="en-US" b="1" dirty="0"/>
          </a:p>
          <a:p>
            <a:endParaRPr lang="en-US" b="1" dirty="0"/>
          </a:p>
          <a:p>
            <a:r>
              <a:rPr lang="en-US" b="1" dirty="0"/>
              <a:t>4. We can apply increment or decrement operators even for primitive data types except </a:t>
            </a:r>
            <a:r>
              <a:rPr lang="en-US" b="1" dirty="0" err="1"/>
              <a:t>boolean</a:t>
            </a:r>
            <a:r>
              <a:rPr lang="en-US" b="1" dirty="0"/>
              <a:t> .</a:t>
            </a:r>
            <a:endParaRPr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63</a:t>
            </a:r>
            <a:endParaRPr dirty="0"/>
          </a:p>
        </p:txBody>
      </p:sp>
      <p:grpSp>
        <p:nvGrpSpPr>
          <p:cNvPr id="861" name="Google Shape;861;p19"/>
          <p:cNvGrpSpPr/>
          <p:nvPr/>
        </p:nvGrpSpPr>
        <p:grpSpPr>
          <a:xfrm>
            <a:off x="6495404" y="1849734"/>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6553200" cy="1082700"/>
          </a:xfrm>
          <a:prstGeom prst="rect">
            <a:avLst/>
          </a:prstGeom>
        </p:spPr>
        <p:txBody>
          <a:bodyPr spcFirstLastPara="1" wrap="square" lIns="0" tIns="0" rIns="0" bIns="0" anchor="t" anchorCtr="0">
            <a:noAutofit/>
          </a:bodyPr>
          <a:lstStyle/>
          <a:p>
            <a:r>
              <a:rPr lang="en-US" sz="1800" b="1" dirty="0"/>
              <a:t>Difference between b++ and b = b+1?</a:t>
            </a:r>
            <a:br>
              <a:rPr lang="en-US" sz="1800" b="1" dirty="0"/>
            </a:br>
            <a:r>
              <a:rPr lang="en-US" sz="1800" b="1" dirty="0"/>
              <a:t>            </a:t>
            </a:r>
            <a:br>
              <a:rPr lang="en-US" sz="1800" b="1" dirty="0"/>
            </a:br>
            <a:r>
              <a:rPr lang="en-US" sz="1800" b="1" dirty="0"/>
              <a:t>              If we are applying any arithmetic operators b/w 2 operands 'a' &amp; 'b' the result type is</a:t>
            </a:r>
            <a:br>
              <a:rPr lang="en-US" sz="1800" b="1" dirty="0"/>
            </a:br>
            <a:r>
              <a:rPr lang="en-US" sz="1800" b="1" dirty="0"/>
              <a:t>max(</a:t>
            </a:r>
            <a:r>
              <a:rPr lang="en-US" sz="1800" b="1" dirty="0" err="1"/>
              <a:t>int</a:t>
            </a:r>
            <a:r>
              <a:rPr lang="en-US" sz="1800" b="1" dirty="0"/>
              <a:t> , type of a , type of b)</a:t>
            </a:r>
            <a:endParaRPr sz="1800"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dirty="0"/>
              <a:t>64</a:t>
            </a:r>
            <a:endParaRP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9" y="1809750"/>
            <a:ext cx="5643561"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409950"/>
            <a:ext cx="795085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3636</Words>
  <Application>Microsoft Office PowerPoint</Application>
  <PresentationFormat>On-screen Show (16:9)</PresentationFormat>
  <Paragraphs>485</Paragraphs>
  <Slides>63</Slides>
  <Notes>62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Calibri</vt:lpstr>
      <vt:lpstr>Barlow Light</vt:lpstr>
      <vt:lpstr>Arial</vt:lpstr>
      <vt:lpstr>Raleway Thin</vt:lpstr>
      <vt:lpstr>Barlow</vt:lpstr>
      <vt:lpstr>Raleway</vt:lpstr>
      <vt:lpstr>Barlow SemiBold</vt:lpstr>
      <vt:lpstr>Times New Roman</vt:lpstr>
      <vt:lpstr>Consolas</vt:lpstr>
      <vt:lpstr>Gaoler template</vt:lpstr>
      <vt:lpstr>OPERATORS &amp; ASSIGNMENTS</vt:lpstr>
      <vt:lpstr>AGENDA</vt:lpstr>
      <vt:lpstr>PowerPoint Presentation</vt:lpstr>
      <vt:lpstr>Increment &amp; Decrement operators </vt:lpstr>
      <vt:lpstr>PowerPoint Presentation</vt:lpstr>
      <vt:lpstr>2. We can't perform nesting of increment or decrement operator, other wise we will get compile time error </vt:lpstr>
      <vt:lpstr>PowerPoint Presentation</vt:lpstr>
      <vt:lpstr>PowerPoint Presentation</vt:lpstr>
      <vt:lpstr>Difference between b++ and b = b+1?                            If we are applying any arithmetic operators b/w 2 operands 'a' &amp; 'b' the result type is max(int , type of a , type of b)</vt:lpstr>
      <vt:lpstr>In the case of Increment &amp; Decrement operators internal type casting will be performed automatically by the compiler </vt:lpstr>
      <vt:lpstr>Arithmetic Operator </vt:lpstr>
      <vt:lpstr>1. If we apply any Arithmetic operation b/w 2 variables a &amp; b , the result type is always  max(int , type of a , type of b)</vt:lpstr>
      <vt:lpstr>In integral arithmetic (byte , int , short , long) there is no way to represents infinity , if infinity is the result we will get the ArithmeticException / by zero System.out.println(10/0); // output RE : ArithmeticException / by zero But in floating point arithmetic(float , double) there is a way represents infinity. System.out.println(10/0.0); // output : infinity     For the Float &amp; Double classes contains the following constants : 1. POSITIVE_INFINITY 2. NEGATIVE_INFINITY Hence , if infinity is the result we won't get any ArithmeticException in floating point arithmetics Ex : System.out.println(10/0.0); // output : infinity System.out.println(-10/0.0); // output : - infinity</vt:lpstr>
      <vt:lpstr>NaN(Not a Number) in integral arithmetic (byte , short , int , long) there is no way to represent undefine the results. Hence the result is undefined we will get ArithmericException in integral arithmetic System.out.println(0/0); // output RE : ArithmeticException / by zero But floating point arithmetic (float , double) there is a way to represents undefined the results . For the Float , Double classes contains a constant NaN , Hence the result is undefined we won't get ArithmeticException in floating point arithmetics . System.out.println(0.0/0.0); // output : NaN System.out.println(-0.0/0.0); // output : NaN 19. For any 'x' value including NaN , the following expressions returns false</vt:lpstr>
      <vt:lpstr>ArithmeticException :  1. It is a RuntimeException but not compile time error  2. It occurs only in integral arithmetic but not in floating point arithmetic.  3. The only operations which cause ArithmeticException are : ' / ' and ' % '</vt:lpstr>
      <vt:lpstr>String Concatenation operator</vt:lpstr>
      <vt:lpstr>   The only overloaded operator in java is ' + ' operator some times it access arithmetic addition operator &amp; some times it access String concatenation operator.   It acts as one argument is String type , then '+' operator acts as concatenation and If both arguments are number type , then operator acts as arithmetic operator  eg;           consider the following declaration String a="ashok"; String b=“bhaskar”; String c=a+b; output: “ashokbhaskar”</vt:lpstr>
      <vt:lpstr>Relational Operators(&lt; , &lt;= , &gt; , &gt;= ) </vt:lpstr>
      <vt:lpstr>PowerPoint Presentation</vt:lpstr>
      <vt:lpstr>PowerPoint Presentation</vt:lpstr>
      <vt:lpstr>Equality Operators : (== , !=) </vt:lpstr>
      <vt:lpstr>PowerPoint Presentation</vt:lpstr>
      <vt:lpstr>PowerPoint Presentation</vt:lpstr>
      <vt:lpstr>PowerPoint Presentation</vt:lpstr>
      <vt:lpstr>instanceof operator</vt:lpstr>
      <vt:lpstr>PowerPoint Presentation</vt:lpstr>
      <vt:lpstr>PowerPoint Presentation</vt:lpstr>
      <vt:lpstr>Bitwise Operators : ( &amp; , | , ^)</vt:lpstr>
      <vt:lpstr>PowerPoint Presentation</vt:lpstr>
      <vt:lpstr>Bitwise complement (~) (tilde symbol) operator</vt:lpstr>
      <vt:lpstr>PowerPoint Presentation</vt:lpstr>
      <vt:lpstr>Boolean complement (!) operator</vt:lpstr>
      <vt:lpstr>PowerPoint Presentation</vt:lpstr>
      <vt:lpstr>Short circuit (&amp;&amp;, ||) operators</vt:lpstr>
      <vt:lpstr>PowerPoint Presentation</vt:lpstr>
      <vt:lpstr>PowerPoint Presentation</vt:lpstr>
      <vt:lpstr>Type Cast Operator</vt:lpstr>
      <vt:lpstr>PowerPoint Presentation</vt:lpstr>
      <vt:lpstr>PowerPoint Presentation</vt:lpstr>
      <vt:lpstr>Assignment Operator</vt:lpstr>
      <vt:lpstr>There are 3 types of assignment operators</vt:lpstr>
      <vt:lpstr>PowerPoint Presentation</vt:lpstr>
      <vt:lpstr>PowerPoint Presentation</vt:lpstr>
      <vt:lpstr>Conditional Operator (? :)</vt:lpstr>
      <vt:lpstr>PowerPoint Presentation</vt:lpstr>
      <vt:lpstr>new operator</vt:lpstr>
      <vt:lpstr>   We can use "new" operator to create an object.     There is no "delete" operator in java because destruction of useless objects is the responsibility of garbage collector.</vt:lpstr>
      <vt:lpstr>[ ] operator  </vt:lpstr>
      <vt:lpstr>We can use this operator to declare under construct/create arrays.</vt:lpstr>
      <vt:lpstr>Java operator precedence  </vt:lpstr>
      <vt:lpstr>PowerPoint Presentation</vt:lpstr>
      <vt:lpstr>Evaluation order of java operands  </vt:lpstr>
      <vt:lpstr>There is no precedence for operands before applying any operator all operands will be evaluated from left to right</vt:lpstr>
      <vt:lpstr>new Vs newInstance( ) : </vt:lpstr>
      <vt:lpstr>new is an operator to create an objects , if we know class name at the beginning then we can create an object by using new operator . 2. newInstance( ) is a method present in class " Class " , which can be used to create object.. If we don't know the class name at the beginning and its available dynamically Runtime then we should go for newInstance() method  public class Test {  public static void main(String[] args) Throws      Exception { Object o=Class.forName(arg[0]).newInstance( ) ; System.out.println(o.getClass().getName( ) );   }  }  If dynamically provide class name is not available then we will get the RuntimeException saying ClassNotFoundException 11. To use newInstance( ) method compulsory corresponding class should contains no argument constructor , otherwise we will get the RuntimeException saying InstantiationException.</vt:lpstr>
      <vt:lpstr>Difference between new and newInstance( ) :</vt:lpstr>
      <vt:lpstr>PowerPoint Presentation</vt:lpstr>
      <vt:lpstr>Difference between ClassNotFoundException &amp; NoClassDefFoundError</vt:lpstr>
      <vt:lpstr>For hard coded class names at Runtime in the corresponding .class files not available we will get NoClassDefFoundError , which is unchecked Test t = new Test( ); In Runtime Test.class file is not available then we will get NoClassDefFoundError 2. For Dynamically provided class names at Runtime , If the corresponding .class files is not available then we will get the RuntimeException saying ClassNotFoundException Ex : Object o=Class.forname("Test").newInstance( ); At Runtime if Test.class file not available then we will get the ClassNotFoundException , which is checked exception</vt:lpstr>
      <vt:lpstr>Difference between instanceof and isInstance( )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&amp; ASSIGNMENTS</dc:title>
  <dc:creator>DELL</dc:creator>
  <cp:lastModifiedBy>Sreekanth S</cp:lastModifiedBy>
  <cp:revision>74</cp:revision>
  <dcterms:modified xsi:type="dcterms:W3CDTF">2024-05-08T18:32:57Z</dcterms:modified>
</cp:coreProperties>
</file>