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59"/>
  </p:notesMasterIdLst>
  <p:sldIdLst>
    <p:sldId id="256" r:id="rId2"/>
    <p:sldId id="257" r:id="rId3"/>
    <p:sldId id="258" r:id="rId4"/>
    <p:sldId id="295" r:id="rId5"/>
    <p:sldId id="259" r:id="rId6"/>
    <p:sldId id="260" r:id="rId7"/>
    <p:sldId id="262" r:id="rId8"/>
    <p:sldId id="296" r:id="rId9"/>
    <p:sldId id="263" r:id="rId10"/>
    <p:sldId id="264" r:id="rId11"/>
    <p:sldId id="269" r:id="rId12"/>
    <p:sldId id="265" r:id="rId13"/>
    <p:sldId id="261" r:id="rId14"/>
    <p:sldId id="267" r:id="rId15"/>
    <p:sldId id="297" r:id="rId16"/>
    <p:sldId id="298" r:id="rId17"/>
    <p:sldId id="299" r:id="rId18"/>
    <p:sldId id="270" r:id="rId19"/>
    <p:sldId id="301" r:id="rId20"/>
    <p:sldId id="300" r:id="rId21"/>
    <p:sldId id="271" r:id="rId22"/>
    <p:sldId id="302" r:id="rId23"/>
    <p:sldId id="272" r:id="rId24"/>
    <p:sldId id="273" r:id="rId25"/>
    <p:sldId id="303" r:id="rId26"/>
    <p:sldId id="304" r:id="rId27"/>
    <p:sldId id="305" r:id="rId28"/>
    <p:sldId id="306" r:id="rId29"/>
    <p:sldId id="274" r:id="rId30"/>
    <p:sldId id="307" r:id="rId31"/>
    <p:sldId id="277" r:id="rId32"/>
    <p:sldId id="278" r:id="rId33"/>
    <p:sldId id="279" r:id="rId34"/>
    <p:sldId id="308" r:id="rId35"/>
    <p:sldId id="309" r:id="rId36"/>
    <p:sldId id="310" r:id="rId37"/>
    <p:sldId id="280" r:id="rId38"/>
    <p:sldId id="311" r:id="rId39"/>
    <p:sldId id="313" r:id="rId40"/>
    <p:sldId id="312" r:id="rId41"/>
    <p:sldId id="314" r:id="rId42"/>
    <p:sldId id="315" r:id="rId43"/>
    <p:sldId id="316" r:id="rId44"/>
    <p:sldId id="317" r:id="rId45"/>
    <p:sldId id="318" r:id="rId46"/>
    <p:sldId id="319" r:id="rId47"/>
    <p:sldId id="321" r:id="rId48"/>
    <p:sldId id="320" r:id="rId49"/>
    <p:sldId id="322" r:id="rId50"/>
    <p:sldId id="324" r:id="rId51"/>
    <p:sldId id="323" r:id="rId52"/>
    <p:sldId id="325" r:id="rId53"/>
    <p:sldId id="326" r:id="rId54"/>
    <p:sldId id="327" r:id="rId55"/>
    <p:sldId id="328" r:id="rId56"/>
    <p:sldId id="329" r:id="rId57"/>
    <p:sldId id="330" r:id="rId58"/>
  </p:sldIdLst>
  <p:sldSz cx="9144000" cy="5143500" type="screen16x9"/>
  <p:notesSz cx="6858000" cy="9144000"/>
  <p:embeddedFontLst>
    <p:embeddedFont>
      <p:font typeface="Nunito" pitchFamily="2" charset="0"/>
      <p:regular r:id="rId60"/>
      <p:bold r:id="rId61"/>
      <p:italic r:id="rId62"/>
      <p:boldItalic r:id="rId63"/>
    </p:embeddedFont>
    <p:embeddedFont>
      <p:font typeface="Walter Turncoat" panose="020B0604020202020204" charset="0"/>
      <p:regular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DFB9461-E5AC-47F8-8AA6-5BF79E793501}">
  <a:tblStyle styleId="{9DFB9461-E5AC-47F8-8AA6-5BF79E79350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96B3EC-8770-4C4F-981F-48A8244F383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2" d="100"/>
          <a:sy n="102" d="100"/>
        </p:scale>
        <p:origin x="898"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4.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1.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11165507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ba14ada1b7_1_6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ba14ada1b7_1_6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b2f7c811e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b2f7c811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Master" Target="../slideMasters/slideMaster1.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1566608" y="152400"/>
            <a:ext cx="5978616" cy="4838700"/>
          </a:xfrm>
          <a:prstGeom prst="rect">
            <a:avLst/>
          </a:prstGeom>
          <a:noFill/>
          <a:ln>
            <a:noFill/>
          </a:ln>
        </p:spPr>
      </p:pic>
      <p:sp>
        <p:nvSpPr>
          <p:cNvPr id="11" name="Google Shape;11;p2"/>
          <p:cNvSpPr txBox="1">
            <a:spLocks noGrp="1"/>
          </p:cNvSpPr>
          <p:nvPr>
            <p:ph type="ctrTitle"/>
          </p:nvPr>
        </p:nvSpPr>
        <p:spPr>
          <a:xfrm>
            <a:off x="2323325" y="793100"/>
            <a:ext cx="4497300" cy="3557400"/>
          </a:xfrm>
          <a:prstGeom prst="rect">
            <a:avLst/>
          </a:prstGeom>
        </p:spPr>
        <p:txBody>
          <a:bodyPr spcFirstLastPara="1" wrap="square" lIns="0" tIns="0" rIns="0" bIns="0"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grpSp>
        <p:nvGrpSpPr>
          <p:cNvPr id="12" name="Google Shape;12;p2"/>
          <p:cNvGrpSpPr/>
          <p:nvPr/>
        </p:nvGrpSpPr>
        <p:grpSpPr>
          <a:xfrm>
            <a:off x="7408764" y="2591125"/>
            <a:ext cx="1690607" cy="2184456"/>
            <a:chOff x="7408764" y="2591125"/>
            <a:chExt cx="1690607" cy="2184456"/>
          </a:xfrm>
        </p:grpSpPr>
        <p:grpSp>
          <p:nvGrpSpPr>
            <p:cNvPr id="13" name="Google Shape;13;p2"/>
            <p:cNvGrpSpPr/>
            <p:nvPr/>
          </p:nvGrpSpPr>
          <p:grpSpPr>
            <a:xfrm>
              <a:off x="7995213" y="4383200"/>
              <a:ext cx="593753" cy="392380"/>
              <a:chOff x="7995213" y="4383200"/>
              <a:chExt cx="593753" cy="392380"/>
            </a:xfrm>
          </p:grpSpPr>
          <p:sp>
            <p:nvSpPr>
              <p:cNvPr id="14" name="Google Shape;14;p2"/>
              <p:cNvSpPr/>
              <p:nvPr/>
            </p:nvSpPr>
            <p:spPr>
              <a:xfrm>
                <a:off x="7995213" y="43832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5" name="Google Shape;15;p2"/>
              <p:cNvSpPr/>
              <p:nvPr/>
            </p:nvSpPr>
            <p:spPr>
              <a:xfrm flipH="1">
                <a:off x="8457328" y="43832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sp>
          <p:nvSpPr>
            <p:cNvPr id="16" name="Google Shape;16;p2"/>
            <p:cNvSpPr/>
            <p:nvPr/>
          </p:nvSpPr>
          <p:spPr>
            <a:xfrm rot="1286208">
              <a:off x="8683842" y="4116954"/>
              <a:ext cx="383408" cy="248348"/>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sp>
          <p:nvSpPr>
            <p:cNvPr id="17" name="Google Shape;17;p2"/>
            <p:cNvSpPr/>
            <p:nvPr/>
          </p:nvSpPr>
          <p:spPr>
            <a:xfrm rot="7382472">
              <a:off x="7425676" y="4045949"/>
              <a:ext cx="383364" cy="248319"/>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pic>
          <p:nvPicPr>
            <p:cNvPr id="18" name="Google Shape;18;p2"/>
            <p:cNvPicPr preferRelativeResize="0"/>
            <p:nvPr/>
          </p:nvPicPr>
          <p:blipFill>
            <a:blip r:embed="rId3">
              <a:alphaModFix/>
            </a:blip>
            <a:stretch>
              <a:fillRect/>
            </a:stretch>
          </p:blipFill>
          <p:spPr>
            <a:xfrm>
              <a:off x="7716146" y="2591125"/>
              <a:ext cx="1151884" cy="1884475"/>
            </a:xfrm>
            <a:prstGeom prst="rect">
              <a:avLst/>
            </a:prstGeom>
            <a:noFill/>
            <a:ln>
              <a:noFill/>
            </a:ln>
          </p:spPr>
        </p:pic>
        <p:sp>
          <p:nvSpPr>
            <p:cNvPr id="19" name="Google Shape;19;p2"/>
            <p:cNvSpPr/>
            <p:nvPr/>
          </p:nvSpPr>
          <p:spPr>
            <a:xfrm>
              <a:off x="8291550" y="3767976"/>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8002284" y="3780499"/>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p:nvPr/>
          </p:nvSpPr>
          <p:spPr>
            <a:xfrm rot="2699884">
              <a:off x="7991638" y="3650470"/>
              <a:ext cx="524796" cy="584716"/>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lt1"/>
              </a:solidFill>
              <a:prstDash val="solid"/>
              <a:round/>
              <a:headEnd type="none" w="med" len="med"/>
              <a:tailEnd type="none" w="med" len="med"/>
            </a:ln>
          </p:spPr>
        </p:sp>
      </p:grpSp>
      <p:grpSp>
        <p:nvGrpSpPr>
          <p:cNvPr id="22" name="Google Shape;22;p2"/>
          <p:cNvGrpSpPr/>
          <p:nvPr/>
        </p:nvGrpSpPr>
        <p:grpSpPr>
          <a:xfrm>
            <a:off x="174105" y="3016343"/>
            <a:ext cx="1561058" cy="1763848"/>
            <a:chOff x="174105" y="3016343"/>
            <a:chExt cx="1561058" cy="1763848"/>
          </a:xfrm>
        </p:grpSpPr>
        <p:grpSp>
          <p:nvGrpSpPr>
            <p:cNvPr id="23" name="Google Shape;23;p2"/>
            <p:cNvGrpSpPr/>
            <p:nvPr/>
          </p:nvGrpSpPr>
          <p:grpSpPr>
            <a:xfrm>
              <a:off x="878674" y="4387822"/>
              <a:ext cx="477532" cy="392369"/>
              <a:chOff x="3019540" y="1608452"/>
              <a:chExt cx="440488" cy="361931"/>
            </a:xfrm>
          </p:grpSpPr>
          <p:sp>
            <p:nvSpPr>
              <p:cNvPr id="24" name="Google Shape;24;p2"/>
              <p:cNvSpPr/>
              <p:nvPr/>
            </p:nvSpPr>
            <p:spPr>
              <a:xfrm flipH="1">
                <a:off x="3338602" y="1608452"/>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25" name="Google Shape;25;p2"/>
              <p:cNvSpPr/>
              <p:nvPr/>
            </p:nvSpPr>
            <p:spPr>
              <a:xfrm flipH="1">
                <a:off x="3019540" y="1608452"/>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26" name="Google Shape;26;p2"/>
            <p:cNvPicPr preferRelativeResize="0"/>
            <p:nvPr/>
          </p:nvPicPr>
          <p:blipFill>
            <a:blip r:embed="rId4">
              <a:alphaModFix/>
            </a:blip>
            <a:stretch>
              <a:fillRect/>
            </a:stretch>
          </p:blipFill>
          <p:spPr>
            <a:xfrm flipH="1">
              <a:off x="327482" y="3016343"/>
              <a:ext cx="1407681" cy="1459257"/>
            </a:xfrm>
            <a:prstGeom prst="rect">
              <a:avLst/>
            </a:prstGeom>
            <a:noFill/>
            <a:ln>
              <a:noFill/>
            </a:ln>
          </p:spPr>
        </p:pic>
        <p:sp>
          <p:nvSpPr>
            <p:cNvPr id="27" name="Google Shape;27;p2"/>
            <p:cNvSpPr/>
            <p:nvPr/>
          </p:nvSpPr>
          <p:spPr>
            <a:xfrm rot="-10145659">
              <a:off x="200227" y="3936639"/>
              <a:ext cx="271074" cy="302024"/>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28" name="Google Shape;28;p2"/>
            <p:cNvSpPr/>
            <p:nvPr/>
          </p:nvSpPr>
          <p:spPr>
            <a:xfrm flipH="1">
              <a:off x="1077809" y="344339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flipH="1">
              <a:off x="1394530" y="341859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8"/>
        <p:cNvGrpSpPr/>
        <p:nvPr/>
      </p:nvGrpSpPr>
      <p:grpSpPr>
        <a:xfrm>
          <a:off x="0" y="0"/>
          <a:ext cx="0" cy="0"/>
          <a:chOff x="0" y="0"/>
          <a:chExt cx="0" cy="0"/>
        </a:xfrm>
      </p:grpSpPr>
      <p:sp>
        <p:nvSpPr>
          <p:cNvPr id="159" name="Google Shape;159;p11"/>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160" name="Google Shape;160;p11"/>
          <p:cNvGrpSpPr/>
          <p:nvPr/>
        </p:nvGrpSpPr>
        <p:grpSpPr>
          <a:xfrm>
            <a:off x="329788" y="4081200"/>
            <a:ext cx="8484419" cy="1041759"/>
            <a:chOff x="329788" y="4081200"/>
            <a:chExt cx="8484419" cy="1041759"/>
          </a:xfrm>
        </p:grpSpPr>
        <p:sp>
          <p:nvSpPr>
            <p:cNvPr id="161" name="Google Shape;161;p11"/>
            <p:cNvSpPr/>
            <p:nvPr/>
          </p:nvSpPr>
          <p:spPr>
            <a:xfrm flipH="1">
              <a:off x="2483177"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62" name="Google Shape;162;p11"/>
            <p:cNvSpPr/>
            <p:nvPr/>
          </p:nvSpPr>
          <p:spPr>
            <a:xfrm flipH="1">
              <a:off x="2290603"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63" name="Google Shape;163;p11"/>
            <p:cNvSpPr/>
            <p:nvPr/>
          </p:nvSpPr>
          <p:spPr>
            <a:xfrm>
              <a:off x="501300"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64" name="Google Shape;164;p11"/>
            <p:cNvSpPr/>
            <p:nvPr/>
          </p:nvSpPr>
          <p:spPr>
            <a:xfrm flipH="1">
              <a:off x="758564"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65" name="Google Shape;165;p11"/>
            <p:cNvSpPr/>
            <p:nvPr/>
          </p:nvSpPr>
          <p:spPr>
            <a:xfrm>
              <a:off x="1274015" y="4925729"/>
              <a:ext cx="168163" cy="181080"/>
            </a:xfrm>
            <a:custGeom>
              <a:avLst/>
              <a:gdLst/>
              <a:ahLst/>
              <a:cxnLst/>
              <a:rect l="l" t="t" r="r" b="b"/>
              <a:pathLst>
                <a:path w="11144" h="12002" extrusionOk="0">
                  <a:moveTo>
                    <a:pt x="11144" y="0"/>
                  </a:moveTo>
                  <a:lnTo>
                    <a:pt x="3429" y="12002"/>
                  </a:lnTo>
                  <a:lnTo>
                    <a:pt x="0" y="9144"/>
                  </a:lnTo>
                </a:path>
              </a:pathLst>
            </a:custGeom>
            <a:noFill/>
            <a:ln w="38100" cap="rnd" cmpd="sng">
              <a:solidFill>
                <a:schemeClr val="dk1"/>
              </a:solidFill>
              <a:prstDash val="solid"/>
              <a:round/>
              <a:headEnd type="none" w="med" len="med"/>
              <a:tailEnd type="none" w="med" len="med"/>
            </a:ln>
          </p:spPr>
        </p:sp>
        <p:sp>
          <p:nvSpPr>
            <p:cNvPr id="166" name="Google Shape;166;p11"/>
            <p:cNvSpPr/>
            <p:nvPr/>
          </p:nvSpPr>
          <p:spPr>
            <a:xfrm>
              <a:off x="1517285"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67" name="Google Shape;167;p11"/>
            <p:cNvSpPr/>
            <p:nvPr/>
          </p:nvSpPr>
          <p:spPr>
            <a:xfrm>
              <a:off x="3194293" y="4900109"/>
              <a:ext cx="74300" cy="222850"/>
            </a:xfrm>
            <a:custGeom>
              <a:avLst/>
              <a:gdLst/>
              <a:ahLst/>
              <a:cxnLst/>
              <a:rect l="l" t="t" r="r" b="b"/>
              <a:pathLst>
                <a:path w="2972" h="8914" extrusionOk="0">
                  <a:moveTo>
                    <a:pt x="0" y="0"/>
                  </a:moveTo>
                  <a:lnTo>
                    <a:pt x="0" y="8914"/>
                  </a:lnTo>
                  <a:lnTo>
                    <a:pt x="2972" y="8914"/>
                  </a:lnTo>
                </a:path>
              </a:pathLst>
            </a:custGeom>
            <a:noFill/>
            <a:ln w="38100" cap="rnd" cmpd="sng">
              <a:solidFill>
                <a:schemeClr val="dk1"/>
              </a:solidFill>
              <a:prstDash val="solid"/>
              <a:round/>
              <a:headEnd type="none" w="med" len="med"/>
              <a:tailEnd type="none" w="med" len="med"/>
            </a:ln>
          </p:spPr>
        </p:sp>
        <p:sp>
          <p:nvSpPr>
            <p:cNvPr id="168" name="Google Shape;168;p11"/>
            <p:cNvSpPr/>
            <p:nvPr/>
          </p:nvSpPr>
          <p:spPr>
            <a:xfrm>
              <a:off x="3346693" y="4900109"/>
              <a:ext cx="74300" cy="222850"/>
            </a:xfrm>
            <a:custGeom>
              <a:avLst/>
              <a:gdLst/>
              <a:ahLst/>
              <a:cxnLst/>
              <a:rect l="l" t="t" r="r" b="b"/>
              <a:pathLst>
                <a:path w="2972" h="8914" extrusionOk="0">
                  <a:moveTo>
                    <a:pt x="0" y="0"/>
                  </a:moveTo>
                  <a:lnTo>
                    <a:pt x="0" y="8914"/>
                  </a:lnTo>
                  <a:lnTo>
                    <a:pt x="2972" y="8914"/>
                  </a:lnTo>
                </a:path>
              </a:pathLst>
            </a:custGeom>
            <a:noFill/>
            <a:ln w="38100" cap="rnd" cmpd="sng">
              <a:solidFill>
                <a:schemeClr val="dk1"/>
              </a:solidFill>
              <a:prstDash val="solid"/>
              <a:round/>
              <a:headEnd type="none" w="med" len="med"/>
              <a:tailEnd type="none" w="med" len="med"/>
            </a:ln>
          </p:spPr>
        </p:sp>
        <p:sp>
          <p:nvSpPr>
            <p:cNvPr id="169" name="Google Shape;169;p11"/>
            <p:cNvSpPr/>
            <p:nvPr/>
          </p:nvSpPr>
          <p:spPr>
            <a:xfrm>
              <a:off x="4121250" y="4918525"/>
              <a:ext cx="242250" cy="122750"/>
            </a:xfrm>
            <a:custGeom>
              <a:avLst/>
              <a:gdLst/>
              <a:ahLst/>
              <a:cxnLst/>
              <a:rect l="l" t="t" r="r" b="b"/>
              <a:pathLst>
                <a:path w="9690" h="4910" extrusionOk="0">
                  <a:moveTo>
                    <a:pt x="0" y="0"/>
                  </a:moveTo>
                  <a:lnTo>
                    <a:pt x="3747" y="4910"/>
                  </a:lnTo>
                  <a:lnTo>
                    <a:pt x="8140" y="905"/>
                  </a:lnTo>
                  <a:lnTo>
                    <a:pt x="9690" y="3230"/>
                  </a:lnTo>
                </a:path>
              </a:pathLst>
            </a:custGeom>
            <a:noFill/>
            <a:ln w="38100" cap="rnd" cmpd="sng">
              <a:solidFill>
                <a:schemeClr val="dk1"/>
              </a:solidFill>
              <a:prstDash val="solid"/>
              <a:round/>
              <a:headEnd type="none" w="med" len="med"/>
              <a:tailEnd type="none" w="med" len="med"/>
            </a:ln>
          </p:spPr>
        </p:sp>
        <p:sp>
          <p:nvSpPr>
            <p:cNvPr id="170" name="Google Shape;170;p11"/>
            <p:cNvSpPr/>
            <p:nvPr/>
          </p:nvSpPr>
          <p:spPr>
            <a:xfrm flipH="1">
              <a:off x="3948593" y="4900109"/>
              <a:ext cx="74300" cy="222850"/>
            </a:xfrm>
            <a:custGeom>
              <a:avLst/>
              <a:gdLst/>
              <a:ahLst/>
              <a:cxnLst/>
              <a:rect l="l" t="t" r="r" b="b"/>
              <a:pathLst>
                <a:path w="2972" h="8914" extrusionOk="0">
                  <a:moveTo>
                    <a:pt x="0" y="0"/>
                  </a:moveTo>
                  <a:lnTo>
                    <a:pt x="0" y="8914"/>
                  </a:lnTo>
                  <a:lnTo>
                    <a:pt x="2972" y="8914"/>
                  </a:lnTo>
                </a:path>
              </a:pathLst>
            </a:custGeom>
            <a:noFill/>
            <a:ln w="38100" cap="rnd" cmpd="sng">
              <a:solidFill>
                <a:schemeClr val="dk1"/>
              </a:solidFill>
              <a:prstDash val="solid"/>
              <a:round/>
              <a:headEnd type="none" w="med" len="med"/>
              <a:tailEnd type="none" w="med" len="med"/>
            </a:ln>
          </p:spPr>
        </p:sp>
        <p:sp>
          <p:nvSpPr>
            <p:cNvPr id="171" name="Google Shape;171;p11"/>
            <p:cNvSpPr/>
            <p:nvPr/>
          </p:nvSpPr>
          <p:spPr>
            <a:xfrm>
              <a:off x="8284998"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2" name="Google Shape;172;p11"/>
            <p:cNvSpPr/>
            <p:nvPr/>
          </p:nvSpPr>
          <p:spPr>
            <a:xfrm>
              <a:off x="4958397"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3" name="Google Shape;173;p11"/>
            <p:cNvSpPr/>
            <p:nvPr/>
          </p:nvSpPr>
          <p:spPr>
            <a:xfrm flipH="1">
              <a:off x="5893602"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4" name="Google Shape;174;p11"/>
            <p:cNvSpPr/>
            <p:nvPr/>
          </p:nvSpPr>
          <p:spPr>
            <a:xfrm flipH="1">
              <a:off x="5701028"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5" name="Google Shape;175;p11"/>
            <p:cNvSpPr/>
            <p:nvPr/>
          </p:nvSpPr>
          <p:spPr>
            <a:xfrm>
              <a:off x="4779100"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6" name="Google Shape;176;p11"/>
            <p:cNvSpPr/>
            <p:nvPr/>
          </p:nvSpPr>
          <p:spPr>
            <a:xfrm flipH="1">
              <a:off x="8479339"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7" name="Google Shape;177;p11"/>
            <p:cNvSpPr/>
            <p:nvPr/>
          </p:nvSpPr>
          <p:spPr>
            <a:xfrm>
              <a:off x="6413178" y="4925729"/>
              <a:ext cx="168163" cy="181080"/>
            </a:xfrm>
            <a:custGeom>
              <a:avLst/>
              <a:gdLst/>
              <a:ahLst/>
              <a:cxnLst/>
              <a:rect l="l" t="t" r="r" b="b"/>
              <a:pathLst>
                <a:path w="11144" h="12002" extrusionOk="0">
                  <a:moveTo>
                    <a:pt x="11144" y="0"/>
                  </a:moveTo>
                  <a:lnTo>
                    <a:pt x="3429" y="12002"/>
                  </a:lnTo>
                  <a:lnTo>
                    <a:pt x="0" y="9144"/>
                  </a:lnTo>
                </a:path>
              </a:pathLst>
            </a:custGeom>
            <a:noFill/>
            <a:ln w="38100" cap="rnd" cmpd="sng">
              <a:solidFill>
                <a:schemeClr val="dk1"/>
              </a:solidFill>
              <a:prstDash val="solid"/>
              <a:round/>
              <a:headEnd type="none" w="med" len="med"/>
              <a:tailEnd type="none" w="med" len="med"/>
            </a:ln>
          </p:spPr>
        </p:sp>
        <p:sp>
          <p:nvSpPr>
            <p:cNvPr id="178" name="Google Shape;178;p11"/>
            <p:cNvSpPr/>
            <p:nvPr/>
          </p:nvSpPr>
          <p:spPr>
            <a:xfrm>
              <a:off x="6656447"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9" name="Google Shape;179;p11"/>
            <p:cNvSpPr/>
            <p:nvPr/>
          </p:nvSpPr>
          <p:spPr>
            <a:xfrm rot="-772385" flipH="1">
              <a:off x="7297125" y="4931449"/>
              <a:ext cx="242258" cy="122754"/>
            </a:xfrm>
            <a:custGeom>
              <a:avLst/>
              <a:gdLst/>
              <a:ahLst/>
              <a:cxnLst/>
              <a:rect l="l" t="t" r="r" b="b"/>
              <a:pathLst>
                <a:path w="9690" h="4910" extrusionOk="0">
                  <a:moveTo>
                    <a:pt x="0" y="0"/>
                  </a:moveTo>
                  <a:lnTo>
                    <a:pt x="3747" y="4910"/>
                  </a:lnTo>
                  <a:lnTo>
                    <a:pt x="8140" y="905"/>
                  </a:lnTo>
                  <a:lnTo>
                    <a:pt x="9690" y="3230"/>
                  </a:lnTo>
                </a:path>
              </a:pathLst>
            </a:custGeom>
            <a:noFill/>
            <a:ln w="38100" cap="rnd" cmpd="sng">
              <a:solidFill>
                <a:schemeClr val="dk1"/>
              </a:solidFill>
              <a:prstDash val="solid"/>
              <a:round/>
              <a:headEnd type="none" w="med" len="med"/>
              <a:tailEnd type="none" w="med" len="med"/>
            </a:ln>
          </p:spPr>
        </p:sp>
        <p:sp>
          <p:nvSpPr>
            <p:cNvPr id="180" name="Google Shape;180;p11"/>
            <p:cNvSpPr/>
            <p:nvPr/>
          </p:nvSpPr>
          <p:spPr>
            <a:xfrm>
              <a:off x="7637737" y="4900109"/>
              <a:ext cx="74300" cy="222850"/>
            </a:xfrm>
            <a:custGeom>
              <a:avLst/>
              <a:gdLst/>
              <a:ahLst/>
              <a:cxnLst/>
              <a:rect l="l" t="t" r="r" b="b"/>
              <a:pathLst>
                <a:path w="2972" h="8914" extrusionOk="0">
                  <a:moveTo>
                    <a:pt x="0" y="0"/>
                  </a:moveTo>
                  <a:lnTo>
                    <a:pt x="0" y="8914"/>
                  </a:lnTo>
                  <a:lnTo>
                    <a:pt x="2972" y="8914"/>
                  </a:lnTo>
                </a:path>
              </a:pathLst>
            </a:custGeom>
            <a:noFill/>
            <a:ln w="38100" cap="rnd" cmpd="sng">
              <a:solidFill>
                <a:schemeClr val="dk1"/>
              </a:solidFill>
              <a:prstDash val="solid"/>
              <a:round/>
              <a:headEnd type="none" w="med" len="med"/>
              <a:tailEnd type="none" w="med" len="med"/>
            </a:ln>
          </p:spPr>
        </p:sp>
        <p:pic>
          <p:nvPicPr>
            <p:cNvPr id="181" name="Google Shape;181;p11"/>
            <p:cNvPicPr preferRelativeResize="0"/>
            <p:nvPr/>
          </p:nvPicPr>
          <p:blipFill>
            <a:blip r:embed="rId2">
              <a:alphaModFix/>
            </a:blip>
            <a:stretch>
              <a:fillRect/>
            </a:stretch>
          </p:blipFill>
          <p:spPr>
            <a:xfrm flipH="1">
              <a:off x="5568301" y="4081200"/>
              <a:ext cx="534466" cy="874375"/>
            </a:xfrm>
            <a:prstGeom prst="rect">
              <a:avLst/>
            </a:prstGeom>
            <a:noFill/>
            <a:ln>
              <a:noFill/>
            </a:ln>
          </p:spPr>
        </p:pic>
        <p:pic>
          <p:nvPicPr>
            <p:cNvPr id="182" name="Google Shape;182;p11"/>
            <p:cNvPicPr preferRelativeResize="0"/>
            <p:nvPr/>
          </p:nvPicPr>
          <p:blipFill>
            <a:blip r:embed="rId3">
              <a:alphaModFix/>
            </a:blip>
            <a:stretch>
              <a:fillRect/>
            </a:stretch>
          </p:blipFill>
          <p:spPr>
            <a:xfrm>
              <a:off x="2115641" y="4081200"/>
              <a:ext cx="534466" cy="874375"/>
            </a:xfrm>
            <a:prstGeom prst="rect">
              <a:avLst/>
            </a:prstGeom>
            <a:noFill/>
            <a:ln>
              <a:noFill/>
            </a:ln>
          </p:spPr>
        </p:pic>
        <p:pic>
          <p:nvPicPr>
            <p:cNvPr id="183" name="Google Shape;183;p11"/>
            <p:cNvPicPr preferRelativeResize="0"/>
            <p:nvPr/>
          </p:nvPicPr>
          <p:blipFill>
            <a:blip r:embed="rId4">
              <a:alphaModFix/>
            </a:blip>
            <a:stretch>
              <a:fillRect/>
            </a:stretch>
          </p:blipFill>
          <p:spPr>
            <a:xfrm>
              <a:off x="1188383" y="4278497"/>
              <a:ext cx="653153" cy="677078"/>
            </a:xfrm>
            <a:prstGeom prst="rect">
              <a:avLst/>
            </a:prstGeom>
            <a:noFill/>
            <a:ln>
              <a:noFill/>
            </a:ln>
          </p:spPr>
        </p:pic>
        <p:pic>
          <p:nvPicPr>
            <p:cNvPr id="184" name="Google Shape;184;p11"/>
            <p:cNvPicPr preferRelativeResize="0"/>
            <p:nvPr/>
          </p:nvPicPr>
          <p:blipFill>
            <a:blip r:embed="rId5">
              <a:alphaModFix/>
            </a:blip>
            <a:stretch>
              <a:fillRect/>
            </a:stretch>
          </p:blipFill>
          <p:spPr>
            <a:xfrm>
              <a:off x="3761275" y="4278497"/>
              <a:ext cx="667508" cy="677078"/>
            </a:xfrm>
            <a:prstGeom prst="rect">
              <a:avLst/>
            </a:prstGeom>
            <a:noFill/>
            <a:ln>
              <a:noFill/>
            </a:ln>
          </p:spPr>
        </p:pic>
        <p:pic>
          <p:nvPicPr>
            <p:cNvPr id="185" name="Google Shape;185;p11"/>
            <p:cNvPicPr preferRelativeResize="0"/>
            <p:nvPr/>
          </p:nvPicPr>
          <p:blipFill>
            <a:blip r:embed="rId6">
              <a:alphaModFix/>
            </a:blip>
            <a:stretch>
              <a:fillRect/>
            </a:stretch>
          </p:blipFill>
          <p:spPr>
            <a:xfrm flipH="1">
              <a:off x="2924212" y="4256964"/>
              <a:ext cx="715358" cy="698611"/>
            </a:xfrm>
            <a:prstGeom prst="rect">
              <a:avLst/>
            </a:prstGeom>
            <a:noFill/>
            <a:ln>
              <a:noFill/>
            </a:ln>
          </p:spPr>
        </p:pic>
        <p:pic>
          <p:nvPicPr>
            <p:cNvPr id="186" name="Google Shape;186;p11"/>
            <p:cNvPicPr preferRelativeResize="0"/>
            <p:nvPr/>
          </p:nvPicPr>
          <p:blipFill>
            <a:blip r:embed="rId7">
              <a:alphaModFix/>
            </a:blip>
            <a:stretch>
              <a:fillRect/>
            </a:stretch>
          </p:blipFill>
          <p:spPr>
            <a:xfrm>
              <a:off x="6300672" y="4256964"/>
              <a:ext cx="715358" cy="698611"/>
            </a:xfrm>
            <a:prstGeom prst="rect">
              <a:avLst/>
            </a:prstGeom>
            <a:noFill/>
            <a:ln>
              <a:noFill/>
            </a:ln>
          </p:spPr>
        </p:pic>
        <p:pic>
          <p:nvPicPr>
            <p:cNvPr id="187" name="Google Shape;187;p11"/>
            <p:cNvPicPr preferRelativeResize="0"/>
            <p:nvPr/>
          </p:nvPicPr>
          <p:blipFill>
            <a:blip r:embed="rId8">
              <a:alphaModFix/>
            </a:blip>
            <a:stretch>
              <a:fillRect/>
            </a:stretch>
          </p:blipFill>
          <p:spPr>
            <a:xfrm>
              <a:off x="8077315" y="4445972"/>
              <a:ext cx="736891" cy="509603"/>
            </a:xfrm>
            <a:prstGeom prst="rect">
              <a:avLst/>
            </a:prstGeom>
            <a:noFill/>
            <a:ln>
              <a:noFill/>
            </a:ln>
          </p:spPr>
        </p:pic>
        <p:pic>
          <p:nvPicPr>
            <p:cNvPr id="188" name="Google Shape;188;p11"/>
            <p:cNvPicPr preferRelativeResize="0"/>
            <p:nvPr/>
          </p:nvPicPr>
          <p:blipFill>
            <a:blip r:embed="rId9">
              <a:alphaModFix/>
            </a:blip>
            <a:stretch>
              <a:fillRect/>
            </a:stretch>
          </p:blipFill>
          <p:spPr>
            <a:xfrm>
              <a:off x="329788" y="4445972"/>
              <a:ext cx="736891" cy="509603"/>
            </a:xfrm>
            <a:prstGeom prst="rect">
              <a:avLst/>
            </a:prstGeom>
            <a:noFill/>
            <a:ln>
              <a:noFill/>
            </a:ln>
          </p:spPr>
        </p:pic>
        <p:pic>
          <p:nvPicPr>
            <p:cNvPr id="189" name="Google Shape;189;p11"/>
            <p:cNvPicPr preferRelativeResize="0"/>
            <p:nvPr/>
          </p:nvPicPr>
          <p:blipFill>
            <a:blip r:embed="rId10">
              <a:alphaModFix/>
            </a:blip>
            <a:stretch>
              <a:fillRect/>
            </a:stretch>
          </p:blipFill>
          <p:spPr>
            <a:xfrm>
              <a:off x="4550488" y="4276104"/>
              <a:ext cx="667508" cy="679471"/>
            </a:xfrm>
            <a:prstGeom prst="rect">
              <a:avLst/>
            </a:prstGeom>
            <a:noFill/>
            <a:ln>
              <a:noFill/>
            </a:ln>
          </p:spPr>
        </p:pic>
        <p:pic>
          <p:nvPicPr>
            <p:cNvPr id="190" name="Google Shape;190;p11"/>
            <p:cNvPicPr preferRelativeResize="0"/>
            <p:nvPr/>
          </p:nvPicPr>
          <p:blipFill>
            <a:blip r:embed="rId11">
              <a:alphaModFix/>
            </a:blip>
            <a:stretch>
              <a:fillRect/>
            </a:stretch>
          </p:blipFill>
          <p:spPr>
            <a:xfrm>
              <a:off x="7213935" y="4276104"/>
              <a:ext cx="741676" cy="679471"/>
            </a:xfrm>
            <a:prstGeom prst="rect">
              <a:avLst/>
            </a:prstGeom>
            <a:noFill/>
            <a:ln>
              <a:noFill/>
            </a:ln>
          </p:spPr>
        </p:pic>
        <p:sp>
          <p:nvSpPr>
            <p:cNvPr id="191" name="Google Shape;191;p11"/>
            <p:cNvSpPr/>
            <p:nvPr/>
          </p:nvSpPr>
          <p:spPr>
            <a:xfrm>
              <a:off x="4896942" y="4662673"/>
              <a:ext cx="69459" cy="69702"/>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1"/>
            <p:cNvSpPr/>
            <p:nvPr/>
          </p:nvSpPr>
          <p:spPr>
            <a:xfrm>
              <a:off x="4755021" y="4650887"/>
              <a:ext cx="60144" cy="624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1"/>
            <p:cNvSpPr/>
            <p:nvPr/>
          </p:nvSpPr>
          <p:spPr>
            <a:xfrm>
              <a:off x="8426917" y="4646004"/>
              <a:ext cx="69459" cy="69702"/>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1"/>
            <p:cNvSpPr/>
            <p:nvPr/>
          </p:nvSpPr>
          <p:spPr>
            <a:xfrm>
              <a:off x="8284996" y="4634218"/>
              <a:ext cx="60144" cy="624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1"/>
            <p:cNvSpPr/>
            <p:nvPr/>
          </p:nvSpPr>
          <p:spPr>
            <a:xfrm>
              <a:off x="1583030" y="4529911"/>
              <a:ext cx="69459" cy="69702"/>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1"/>
            <p:cNvSpPr/>
            <p:nvPr/>
          </p:nvSpPr>
          <p:spPr>
            <a:xfrm>
              <a:off x="1441108" y="4518125"/>
              <a:ext cx="60144" cy="624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1"/>
            <p:cNvSpPr/>
            <p:nvPr/>
          </p:nvSpPr>
          <p:spPr>
            <a:xfrm flipH="1">
              <a:off x="5767046" y="4577317"/>
              <a:ext cx="69459" cy="69702"/>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1"/>
            <p:cNvSpPr/>
            <p:nvPr/>
          </p:nvSpPr>
          <p:spPr>
            <a:xfrm flipH="1">
              <a:off x="5918283" y="4565531"/>
              <a:ext cx="60144" cy="624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1"/>
            <p:cNvSpPr/>
            <p:nvPr/>
          </p:nvSpPr>
          <p:spPr>
            <a:xfrm flipH="1">
              <a:off x="3228777" y="4602367"/>
              <a:ext cx="69459" cy="69702"/>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1"/>
            <p:cNvSpPr/>
            <p:nvPr/>
          </p:nvSpPr>
          <p:spPr>
            <a:xfrm flipH="1">
              <a:off x="3380014" y="4590581"/>
              <a:ext cx="60144" cy="624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1"/>
            <p:cNvSpPr/>
            <p:nvPr/>
          </p:nvSpPr>
          <p:spPr>
            <a:xfrm rot="-311666">
              <a:off x="4096754" y="4630462"/>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1"/>
            <p:cNvSpPr/>
            <p:nvPr/>
          </p:nvSpPr>
          <p:spPr>
            <a:xfrm rot="-392198">
              <a:off x="3942938" y="4634457"/>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11"/>
            <p:cNvSpPr/>
            <p:nvPr/>
          </p:nvSpPr>
          <p:spPr>
            <a:xfrm rot="-311666">
              <a:off x="6638372" y="4644749"/>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11"/>
            <p:cNvSpPr/>
            <p:nvPr/>
          </p:nvSpPr>
          <p:spPr>
            <a:xfrm rot="-392198">
              <a:off x="6484557" y="4648745"/>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1"/>
            <p:cNvSpPr/>
            <p:nvPr/>
          </p:nvSpPr>
          <p:spPr>
            <a:xfrm rot="-311666">
              <a:off x="7699854" y="4645862"/>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1"/>
            <p:cNvSpPr/>
            <p:nvPr/>
          </p:nvSpPr>
          <p:spPr>
            <a:xfrm rot="-392198">
              <a:off x="7546038" y="4649857"/>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1"/>
            <p:cNvSpPr/>
            <p:nvPr/>
          </p:nvSpPr>
          <p:spPr>
            <a:xfrm rot="-311666">
              <a:off x="2463316" y="4605762"/>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1"/>
            <p:cNvSpPr/>
            <p:nvPr/>
          </p:nvSpPr>
          <p:spPr>
            <a:xfrm rot="-392198">
              <a:off x="2309500" y="4609757"/>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1"/>
            <p:cNvSpPr/>
            <p:nvPr/>
          </p:nvSpPr>
          <p:spPr>
            <a:xfrm rot="-311666">
              <a:off x="747579" y="4675687"/>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1"/>
            <p:cNvSpPr/>
            <p:nvPr/>
          </p:nvSpPr>
          <p:spPr>
            <a:xfrm rot="-392198">
              <a:off x="593763" y="4679682"/>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1"/>
            <p:cNvSpPr/>
            <p:nvPr/>
          </p:nvSpPr>
          <p:spPr>
            <a:xfrm rot="1498374">
              <a:off x="4099383" y="4682386"/>
              <a:ext cx="123962" cy="138116"/>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lt1"/>
              </a:solidFill>
              <a:prstDash val="solid"/>
              <a:round/>
              <a:headEnd type="none" w="med" len="med"/>
              <a:tailEnd type="none" w="med" len="med"/>
            </a:ln>
          </p:spPr>
        </p:sp>
        <p:sp>
          <p:nvSpPr>
            <p:cNvPr id="212" name="Google Shape;212;p11"/>
            <p:cNvSpPr/>
            <p:nvPr/>
          </p:nvSpPr>
          <p:spPr>
            <a:xfrm rot="2700242">
              <a:off x="579912" y="4640102"/>
              <a:ext cx="251162" cy="279858"/>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lt1"/>
              </a:solidFill>
              <a:prstDash val="solid"/>
              <a:round/>
              <a:headEnd type="none" w="med" len="med"/>
              <a:tailEnd type="none" w="med" len="med"/>
            </a:ln>
          </p:spPr>
        </p:sp>
        <p:sp>
          <p:nvSpPr>
            <p:cNvPr id="213" name="Google Shape;213;p11"/>
            <p:cNvSpPr/>
            <p:nvPr/>
          </p:nvSpPr>
          <p:spPr>
            <a:xfrm>
              <a:off x="2328621" y="4644669"/>
              <a:ext cx="170700" cy="170700"/>
            </a:xfrm>
            <a:prstGeom prst="pie">
              <a:avLst>
                <a:gd name="adj1" fmla="val 0"/>
                <a:gd name="adj2" fmla="val 1085293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1"/>
            <p:cNvSpPr/>
            <p:nvPr/>
          </p:nvSpPr>
          <p:spPr>
            <a:xfrm>
              <a:off x="6533530" y="4690100"/>
              <a:ext cx="122700" cy="122700"/>
            </a:xfrm>
            <a:prstGeom prst="pie">
              <a:avLst>
                <a:gd name="adj1" fmla="val 0"/>
                <a:gd name="adj2" fmla="val 1085293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a:off x="7620925" y="4750629"/>
              <a:ext cx="75900" cy="1056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letely blank">
  <p:cSld name="CUSTOM">
    <p:spTree>
      <p:nvGrpSpPr>
        <p:cNvPr id="1" name="Shape 216"/>
        <p:cNvGrpSpPr/>
        <p:nvPr/>
      </p:nvGrpSpPr>
      <p:grpSpPr>
        <a:xfrm>
          <a:off x="0" y="0"/>
          <a:ext cx="0" cy="0"/>
          <a:chOff x="0" y="0"/>
          <a:chExt cx="0" cy="0"/>
        </a:xfrm>
      </p:grpSpPr>
      <p:sp>
        <p:nvSpPr>
          <p:cNvPr id="217" name="Google Shape;217;p12"/>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30"/>
        <p:cNvGrpSpPr/>
        <p:nvPr/>
      </p:nvGrpSpPr>
      <p:grpSpPr>
        <a:xfrm>
          <a:off x="0" y="0"/>
          <a:ext cx="0" cy="0"/>
          <a:chOff x="0" y="0"/>
          <a:chExt cx="0" cy="0"/>
        </a:xfrm>
      </p:grpSpPr>
      <p:grpSp>
        <p:nvGrpSpPr>
          <p:cNvPr id="31" name="Google Shape;31;p3"/>
          <p:cNvGrpSpPr/>
          <p:nvPr/>
        </p:nvGrpSpPr>
        <p:grpSpPr>
          <a:xfrm>
            <a:off x="7423694" y="2798737"/>
            <a:ext cx="1617944" cy="1829054"/>
            <a:chOff x="7423694" y="2798737"/>
            <a:chExt cx="1617944" cy="1829054"/>
          </a:xfrm>
        </p:grpSpPr>
        <p:grpSp>
          <p:nvGrpSpPr>
            <p:cNvPr id="32" name="Google Shape;32;p3"/>
            <p:cNvGrpSpPr/>
            <p:nvPr/>
          </p:nvGrpSpPr>
          <p:grpSpPr>
            <a:xfrm flipH="1">
              <a:off x="7859537" y="4235422"/>
              <a:ext cx="477532" cy="392369"/>
              <a:chOff x="3019540" y="1608452"/>
              <a:chExt cx="440488" cy="361931"/>
            </a:xfrm>
          </p:grpSpPr>
          <p:sp>
            <p:nvSpPr>
              <p:cNvPr id="33" name="Google Shape;33;p3"/>
              <p:cNvSpPr/>
              <p:nvPr/>
            </p:nvSpPr>
            <p:spPr>
              <a:xfrm flipH="1">
                <a:off x="3338602" y="1608452"/>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34" name="Google Shape;34;p3"/>
              <p:cNvSpPr/>
              <p:nvPr/>
            </p:nvSpPr>
            <p:spPr>
              <a:xfrm flipH="1">
                <a:off x="3019540" y="1608452"/>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35" name="Google Shape;35;p3"/>
            <p:cNvPicPr preferRelativeResize="0"/>
            <p:nvPr/>
          </p:nvPicPr>
          <p:blipFill>
            <a:blip r:embed="rId2">
              <a:alphaModFix/>
            </a:blip>
            <a:stretch>
              <a:fillRect/>
            </a:stretch>
          </p:blipFill>
          <p:spPr>
            <a:xfrm>
              <a:off x="7423694" y="2798737"/>
              <a:ext cx="1541746" cy="1505664"/>
            </a:xfrm>
            <a:prstGeom prst="rect">
              <a:avLst/>
            </a:prstGeom>
            <a:noFill/>
            <a:ln>
              <a:noFill/>
            </a:ln>
          </p:spPr>
        </p:pic>
        <p:sp>
          <p:nvSpPr>
            <p:cNvPr id="36" name="Google Shape;36;p3"/>
            <p:cNvSpPr/>
            <p:nvPr/>
          </p:nvSpPr>
          <p:spPr>
            <a:xfrm rot="10145659" flipH="1">
              <a:off x="8744442" y="3784239"/>
              <a:ext cx="271074" cy="302024"/>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37" name="Google Shape;37;p3"/>
            <p:cNvSpPr/>
            <p:nvPr/>
          </p:nvSpPr>
          <p:spPr>
            <a:xfrm>
              <a:off x="8145101" y="351959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3"/>
            <p:cNvSpPr/>
            <p:nvPr/>
          </p:nvSpPr>
          <p:spPr>
            <a:xfrm>
              <a:off x="7846505" y="349479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 name="Google Shape;39;p3"/>
          <p:cNvGrpSpPr/>
          <p:nvPr/>
        </p:nvGrpSpPr>
        <p:grpSpPr>
          <a:xfrm>
            <a:off x="234989" y="2839988"/>
            <a:ext cx="1635537" cy="1783192"/>
            <a:chOff x="234989" y="2839988"/>
            <a:chExt cx="1635537" cy="1783192"/>
          </a:xfrm>
        </p:grpSpPr>
        <p:grpSp>
          <p:nvGrpSpPr>
            <p:cNvPr id="40" name="Google Shape;40;p3"/>
            <p:cNvGrpSpPr/>
            <p:nvPr/>
          </p:nvGrpSpPr>
          <p:grpSpPr>
            <a:xfrm>
              <a:off x="782412" y="4230800"/>
              <a:ext cx="593753" cy="392380"/>
              <a:chOff x="7919013" y="4383200"/>
              <a:chExt cx="593753" cy="392380"/>
            </a:xfrm>
          </p:grpSpPr>
          <p:sp>
            <p:nvSpPr>
              <p:cNvPr id="41" name="Google Shape;41;p3"/>
              <p:cNvSpPr/>
              <p:nvPr/>
            </p:nvSpPr>
            <p:spPr>
              <a:xfrm>
                <a:off x="7919013" y="43832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42" name="Google Shape;42;p3"/>
              <p:cNvSpPr/>
              <p:nvPr/>
            </p:nvSpPr>
            <p:spPr>
              <a:xfrm flipH="1">
                <a:off x="8381128" y="43832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sp>
          <p:nvSpPr>
            <p:cNvPr id="43" name="Google Shape;43;p3"/>
            <p:cNvSpPr/>
            <p:nvPr/>
          </p:nvSpPr>
          <p:spPr>
            <a:xfrm rot="-8639560">
              <a:off x="305426" y="3422808"/>
              <a:ext cx="383356" cy="248314"/>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sp>
          <p:nvSpPr>
            <p:cNvPr id="44" name="Google Shape;44;p3"/>
            <p:cNvSpPr/>
            <p:nvPr/>
          </p:nvSpPr>
          <p:spPr>
            <a:xfrm rot="8639560" flipH="1">
              <a:off x="1450801" y="3422808"/>
              <a:ext cx="383356" cy="248314"/>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pic>
          <p:nvPicPr>
            <p:cNvPr id="45" name="Google Shape;45;p3"/>
            <p:cNvPicPr preferRelativeResize="0"/>
            <p:nvPr/>
          </p:nvPicPr>
          <p:blipFill>
            <a:blip r:embed="rId3">
              <a:alphaModFix/>
            </a:blip>
            <a:stretch>
              <a:fillRect/>
            </a:stretch>
          </p:blipFill>
          <p:spPr>
            <a:xfrm>
              <a:off x="234989" y="2839988"/>
              <a:ext cx="1598465" cy="1464413"/>
            </a:xfrm>
            <a:prstGeom prst="rect">
              <a:avLst/>
            </a:prstGeom>
            <a:noFill/>
            <a:ln>
              <a:noFill/>
            </a:ln>
          </p:spPr>
        </p:pic>
        <p:sp>
          <p:nvSpPr>
            <p:cNvPr id="46" name="Google Shape;46;p3"/>
            <p:cNvSpPr/>
            <p:nvPr/>
          </p:nvSpPr>
          <p:spPr>
            <a:xfrm>
              <a:off x="1154950" y="3615576"/>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3"/>
            <p:cNvSpPr/>
            <p:nvPr/>
          </p:nvSpPr>
          <p:spPr>
            <a:xfrm>
              <a:off x="865684" y="3628099"/>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3"/>
            <p:cNvSpPr/>
            <p:nvPr/>
          </p:nvSpPr>
          <p:spPr>
            <a:xfrm>
              <a:off x="937638" y="3714775"/>
              <a:ext cx="264300" cy="264300"/>
            </a:xfrm>
            <a:prstGeom prst="pie">
              <a:avLst>
                <a:gd name="adj1" fmla="val 0"/>
                <a:gd name="adj2" fmla="val 1085293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9" name="Google Shape;49;p3"/>
          <p:cNvPicPr preferRelativeResize="0"/>
          <p:nvPr/>
        </p:nvPicPr>
        <p:blipFill>
          <a:blip r:embed="rId4">
            <a:alphaModFix/>
          </a:blip>
          <a:stretch>
            <a:fillRect/>
          </a:stretch>
        </p:blipFill>
        <p:spPr>
          <a:xfrm>
            <a:off x="1566608" y="152400"/>
            <a:ext cx="5978616" cy="4838700"/>
          </a:xfrm>
          <a:prstGeom prst="rect">
            <a:avLst/>
          </a:prstGeom>
          <a:noFill/>
          <a:ln>
            <a:noFill/>
          </a:ln>
        </p:spPr>
      </p:pic>
      <p:sp>
        <p:nvSpPr>
          <p:cNvPr id="50" name="Google Shape;50;p3"/>
          <p:cNvSpPr txBox="1">
            <a:spLocks noGrp="1"/>
          </p:cNvSpPr>
          <p:nvPr>
            <p:ph type="ctrTitle"/>
          </p:nvPr>
        </p:nvSpPr>
        <p:spPr>
          <a:xfrm>
            <a:off x="2332650" y="1867225"/>
            <a:ext cx="4478700" cy="10077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1" name="Google Shape;51;p3"/>
          <p:cNvSpPr txBox="1">
            <a:spLocks noGrp="1"/>
          </p:cNvSpPr>
          <p:nvPr>
            <p:ph type="subTitle" idx="1"/>
          </p:nvPr>
        </p:nvSpPr>
        <p:spPr>
          <a:xfrm>
            <a:off x="2332650" y="2971775"/>
            <a:ext cx="4478700" cy="304500"/>
          </a:xfrm>
          <a:prstGeom prst="rect">
            <a:avLst/>
          </a:prstGeom>
        </p:spPr>
        <p:txBody>
          <a:bodyPr spcFirstLastPara="1" wrap="square" lIns="0" tIns="0" rIns="0" bIns="0" anchor="t" anchorCtr="0">
            <a:noAutofit/>
          </a:bodyPr>
          <a:lstStyle>
            <a:lvl1pPr lvl="0" algn="ctr" rtl="0">
              <a:spcBef>
                <a:spcPts val="0"/>
              </a:spcBef>
              <a:spcAft>
                <a:spcPts val="0"/>
              </a:spcAft>
              <a:buClr>
                <a:schemeClr val="dk2"/>
              </a:buClr>
              <a:buSzPts val="1800"/>
              <a:buNone/>
              <a:defRPr sz="1800">
                <a:solidFill>
                  <a:schemeClr val="dk2"/>
                </a:solidFill>
              </a:defRPr>
            </a:lvl1pPr>
            <a:lvl2pPr lvl="1" algn="ctr" rtl="0">
              <a:spcBef>
                <a:spcPts val="800"/>
              </a:spcBef>
              <a:spcAft>
                <a:spcPts val="0"/>
              </a:spcAft>
              <a:buClr>
                <a:schemeClr val="dk2"/>
              </a:buClr>
              <a:buSzPts val="1800"/>
              <a:buNone/>
              <a:defRPr sz="1800">
                <a:solidFill>
                  <a:schemeClr val="dk2"/>
                </a:solidFill>
              </a:defRPr>
            </a:lvl2pPr>
            <a:lvl3pPr lvl="2" algn="ctr" rtl="0">
              <a:spcBef>
                <a:spcPts val="800"/>
              </a:spcBef>
              <a:spcAft>
                <a:spcPts val="0"/>
              </a:spcAft>
              <a:buClr>
                <a:schemeClr val="dk2"/>
              </a:buClr>
              <a:buSzPts val="1800"/>
              <a:buNone/>
              <a:defRPr sz="1800">
                <a:solidFill>
                  <a:schemeClr val="dk2"/>
                </a:solidFill>
              </a:defRPr>
            </a:lvl3pPr>
            <a:lvl4pPr lvl="3" algn="ctr" rtl="0">
              <a:spcBef>
                <a:spcPts val="800"/>
              </a:spcBef>
              <a:spcAft>
                <a:spcPts val="0"/>
              </a:spcAft>
              <a:buClr>
                <a:schemeClr val="dk2"/>
              </a:buClr>
              <a:buSzPts val="1800"/>
              <a:buNone/>
              <a:defRPr sz="1800">
                <a:solidFill>
                  <a:schemeClr val="dk2"/>
                </a:solidFill>
              </a:defRPr>
            </a:lvl4pPr>
            <a:lvl5pPr lvl="4" algn="ctr" rtl="0">
              <a:spcBef>
                <a:spcPts val="800"/>
              </a:spcBef>
              <a:spcAft>
                <a:spcPts val="0"/>
              </a:spcAft>
              <a:buClr>
                <a:schemeClr val="dk2"/>
              </a:buClr>
              <a:buSzPts val="1800"/>
              <a:buNone/>
              <a:defRPr sz="1800">
                <a:solidFill>
                  <a:schemeClr val="dk2"/>
                </a:solidFill>
              </a:defRPr>
            </a:lvl5pPr>
            <a:lvl6pPr lvl="5" algn="ctr" rtl="0">
              <a:spcBef>
                <a:spcPts val="800"/>
              </a:spcBef>
              <a:spcAft>
                <a:spcPts val="0"/>
              </a:spcAft>
              <a:buClr>
                <a:schemeClr val="dk2"/>
              </a:buClr>
              <a:buSzPts val="1800"/>
              <a:buNone/>
              <a:defRPr sz="1800">
                <a:solidFill>
                  <a:schemeClr val="dk2"/>
                </a:solidFill>
              </a:defRPr>
            </a:lvl6pPr>
            <a:lvl7pPr lvl="6" algn="ctr" rtl="0">
              <a:spcBef>
                <a:spcPts val="800"/>
              </a:spcBef>
              <a:spcAft>
                <a:spcPts val="0"/>
              </a:spcAft>
              <a:buClr>
                <a:schemeClr val="dk2"/>
              </a:buClr>
              <a:buSzPts val="1800"/>
              <a:buNone/>
              <a:defRPr sz="1800">
                <a:solidFill>
                  <a:schemeClr val="dk2"/>
                </a:solidFill>
              </a:defRPr>
            </a:lvl7pPr>
            <a:lvl8pPr lvl="7" algn="ctr" rtl="0">
              <a:spcBef>
                <a:spcPts val="800"/>
              </a:spcBef>
              <a:spcAft>
                <a:spcPts val="0"/>
              </a:spcAft>
              <a:buClr>
                <a:schemeClr val="dk2"/>
              </a:buClr>
              <a:buSzPts val="1800"/>
              <a:buNone/>
              <a:defRPr sz="1800">
                <a:solidFill>
                  <a:schemeClr val="dk2"/>
                </a:solidFill>
              </a:defRPr>
            </a:lvl8pPr>
            <a:lvl9pPr lvl="8" algn="ctr" rtl="0">
              <a:spcBef>
                <a:spcPts val="800"/>
              </a:spcBef>
              <a:spcAft>
                <a:spcPts val="800"/>
              </a:spcAft>
              <a:buClr>
                <a:schemeClr val="dk2"/>
              </a:buClr>
              <a:buSzPts val="1800"/>
              <a:buNone/>
              <a:defRPr sz="1800">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52"/>
        <p:cNvGrpSpPr/>
        <p:nvPr/>
      </p:nvGrpSpPr>
      <p:grpSpPr>
        <a:xfrm>
          <a:off x="0" y="0"/>
          <a:ext cx="0" cy="0"/>
          <a:chOff x="0" y="0"/>
          <a:chExt cx="0" cy="0"/>
        </a:xfrm>
      </p:grpSpPr>
      <p:pic>
        <p:nvPicPr>
          <p:cNvPr id="53" name="Google Shape;53;p4"/>
          <p:cNvPicPr preferRelativeResize="0"/>
          <p:nvPr/>
        </p:nvPicPr>
        <p:blipFill>
          <a:blip r:embed="rId2">
            <a:alphaModFix/>
          </a:blip>
          <a:stretch>
            <a:fillRect/>
          </a:stretch>
        </p:blipFill>
        <p:spPr>
          <a:xfrm>
            <a:off x="1424513" y="275719"/>
            <a:ext cx="4757423" cy="4551961"/>
          </a:xfrm>
          <a:prstGeom prst="rect">
            <a:avLst/>
          </a:prstGeom>
          <a:noFill/>
          <a:ln>
            <a:noFill/>
          </a:ln>
        </p:spPr>
      </p:pic>
      <p:sp>
        <p:nvSpPr>
          <p:cNvPr id="54" name="Google Shape;54;p4"/>
          <p:cNvSpPr txBox="1">
            <a:spLocks noGrp="1"/>
          </p:cNvSpPr>
          <p:nvPr>
            <p:ph type="body" idx="1"/>
          </p:nvPr>
        </p:nvSpPr>
        <p:spPr>
          <a:xfrm>
            <a:off x="1821650" y="1014450"/>
            <a:ext cx="3672000" cy="3114600"/>
          </a:xfrm>
          <a:prstGeom prst="rect">
            <a:avLst/>
          </a:prstGeom>
        </p:spPr>
        <p:txBody>
          <a:bodyPr spcFirstLastPara="1" wrap="square" lIns="0" tIns="0" rIns="0" bIns="0" anchor="ctr" anchorCtr="0">
            <a:noAutofit/>
          </a:bodyPr>
          <a:lstStyle>
            <a:lvl1pPr marL="457200" lvl="0" indent="-355600" algn="ctr" rtl="0">
              <a:spcBef>
                <a:spcPts val="0"/>
              </a:spcBef>
              <a:spcAft>
                <a:spcPts val="0"/>
              </a:spcAft>
              <a:buClr>
                <a:schemeClr val="dk1"/>
              </a:buClr>
              <a:buSzPts val="2000"/>
              <a:buChar char="➜"/>
              <a:defRPr i="1">
                <a:solidFill>
                  <a:schemeClr val="dk1"/>
                </a:solidFill>
              </a:defRPr>
            </a:lvl1pPr>
            <a:lvl2pPr marL="914400" lvl="1" indent="-381000" algn="ctr" rtl="0">
              <a:spcBef>
                <a:spcPts val="800"/>
              </a:spcBef>
              <a:spcAft>
                <a:spcPts val="0"/>
              </a:spcAft>
              <a:buClr>
                <a:schemeClr val="dk1"/>
              </a:buClr>
              <a:buSzPts val="2400"/>
              <a:buChar char="-"/>
              <a:defRPr i="1">
                <a:solidFill>
                  <a:schemeClr val="dk1"/>
                </a:solidFill>
              </a:defRPr>
            </a:lvl2pPr>
            <a:lvl3pPr marL="1371600" lvl="2" indent="-381000" algn="ctr" rtl="0">
              <a:spcBef>
                <a:spcPts val="800"/>
              </a:spcBef>
              <a:spcAft>
                <a:spcPts val="0"/>
              </a:spcAft>
              <a:buClr>
                <a:schemeClr val="dk1"/>
              </a:buClr>
              <a:buSzPts val="2400"/>
              <a:buChar char="-"/>
              <a:defRPr i="1">
                <a:solidFill>
                  <a:schemeClr val="dk1"/>
                </a:solidFill>
              </a:defRPr>
            </a:lvl3pPr>
            <a:lvl4pPr marL="1828800" lvl="3" indent="-381000" algn="ctr" rtl="0">
              <a:spcBef>
                <a:spcPts val="800"/>
              </a:spcBef>
              <a:spcAft>
                <a:spcPts val="0"/>
              </a:spcAft>
              <a:buClr>
                <a:schemeClr val="dk1"/>
              </a:buClr>
              <a:buSzPts val="2400"/>
              <a:buChar char="-"/>
              <a:defRPr i="1">
                <a:solidFill>
                  <a:schemeClr val="dk1"/>
                </a:solidFill>
              </a:defRPr>
            </a:lvl4pPr>
            <a:lvl5pPr marL="2286000" lvl="4" indent="-381000" algn="ctr" rtl="0">
              <a:spcBef>
                <a:spcPts val="800"/>
              </a:spcBef>
              <a:spcAft>
                <a:spcPts val="0"/>
              </a:spcAft>
              <a:buClr>
                <a:schemeClr val="dk1"/>
              </a:buClr>
              <a:buSzPts val="2400"/>
              <a:buChar char="-"/>
              <a:defRPr i="1">
                <a:solidFill>
                  <a:schemeClr val="dk1"/>
                </a:solidFill>
              </a:defRPr>
            </a:lvl5pPr>
            <a:lvl6pPr marL="2743200" lvl="5" indent="-381000" algn="ctr" rtl="0">
              <a:spcBef>
                <a:spcPts val="800"/>
              </a:spcBef>
              <a:spcAft>
                <a:spcPts val="0"/>
              </a:spcAft>
              <a:buClr>
                <a:schemeClr val="dk1"/>
              </a:buClr>
              <a:buSzPts val="2400"/>
              <a:buChar char="-"/>
              <a:defRPr i="1">
                <a:solidFill>
                  <a:schemeClr val="dk1"/>
                </a:solidFill>
              </a:defRPr>
            </a:lvl6pPr>
            <a:lvl7pPr marL="3200400" lvl="6" indent="-381000" algn="ctr" rtl="0">
              <a:spcBef>
                <a:spcPts val="800"/>
              </a:spcBef>
              <a:spcAft>
                <a:spcPts val="0"/>
              </a:spcAft>
              <a:buClr>
                <a:schemeClr val="dk1"/>
              </a:buClr>
              <a:buSzPts val="2400"/>
              <a:buChar char="●"/>
              <a:defRPr i="1">
                <a:solidFill>
                  <a:schemeClr val="dk1"/>
                </a:solidFill>
              </a:defRPr>
            </a:lvl7pPr>
            <a:lvl8pPr marL="3657600" lvl="7" indent="-381000" algn="ctr" rtl="0">
              <a:spcBef>
                <a:spcPts val="800"/>
              </a:spcBef>
              <a:spcAft>
                <a:spcPts val="0"/>
              </a:spcAft>
              <a:buClr>
                <a:schemeClr val="dk1"/>
              </a:buClr>
              <a:buSzPts val="2400"/>
              <a:buChar char="○"/>
              <a:defRPr i="1">
                <a:solidFill>
                  <a:schemeClr val="dk1"/>
                </a:solidFill>
              </a:defRPr>
            </a:lvl8pPr>
            <a:lvl9pPr marL="4114800" lvl="8" indent="-381000" algn="ctr" rtl="0">
              <a:spcBef>
                <a:spcPts val="800"/>
              </a:spcBef>
              <a:spcAft>
                <a:spcPts val="800"/>
              </a:spcAft>
              <a:buClr>
                <a:schemeClr val="dk1"/>
              </a:buClr>
              <a:buSzPts val="2400"/>
              <a:buChar char="■"/>
              <a:defRPr i="1">
                <a:solidFill>
                  <a:schemeClr val="dk1"/>
                </a:solidFill>
              </a:defRPr>
            </a:lvl9pPr>
          </a:lstStyle>
          <a:p>
            <a:endParaRPr/>
          </a:p>
        </p:txBody>
      </p:sp>
      <p:sp>
        <p:nvSpPr>
          <p:cNvPr id="55" name="Google Shape;55;p4"/>
          <p:cNvSpPr txBox="1"/>
          <p:nvPr/>
        </p:nvSpPr>
        <p:spPr>
          <a:xfrm>
            <a:off x="2679000" y="275719"/>
            <a:ext cx="19572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600">
                <a:solidFill>
                  <a:schemeClr val="dk1"/>
                </a:solidFill>
                <a:latin typeface="Walter Turncoat"/>
                <a:ea typeface="Walter Turncoat"/>
                <a:cs typeface="Walter Turncoat"/>
                <a:sym typeface="Walter Turncoat"/>
              </a:rPr>
              <a:t>“</a:t>
            </a:r>
            <a:endParaRPr sz="9600">
              <a:solidFill>
                <a:schemeClr val="dk1"/>
              </a:solidFill>
              <a:latin typeface="Walter Turncoat"/>
              <a:ea typeface="Walter Turncoat"/>
              <a:cs typeface="Walter Turncoat"/>
              <a:sym typeface="Walter Turncoat"/>
            </a:endParaRPr>
          </a:p>
        </p:txBody>
      </p:sp>
      <p:sp>
        <p:nvSpPr>
          <p:cNvPr id="56" name="Google Shape;56;p4"/>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57" name="Google Shape;57;p4"/>
          <p:cNvGrpSpPr/>
          <p:nvPr/>
        </p:nvGrpSpPr>
        <p:grpSpPr>
          <a:xfrm>
            <a:off x="6077345" y="2421525"/>
            <a:ext cx="1652587" cy="2191979"/>
            <a:chOff x="6077345" y="2421525"/>
            <a:chExt cx="1652587" cy="2191979"/>
          </a:xfrm>
        </p:grpSpPr>
        <p:sp>
          <p:nvSpPr>
            <p:cNvPr id="58" name="Google Shape;58;p4"/>
            <p:cNvSpPr/>
            <p:nvPr/>
          </p:nvSpPr>
          <p:spPr>
            <a:xfrm rot="-9402089">
              <a:off x="6110823" y="3129898"/>
              <a:ext cx="383368" cy="248322"/>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grpSp>
          <p:nvGrpSpPr>
            <p:cNvPr id="59" name="Google Shape;59;p4"/>
            <p:cNvGrpSpPr/>
            <p:nvPr/>
          </p:nvGrpSpPr>
          <p:grpSpPr>
            <a:xfrm flipH="1">
              <a:off x="6683849" y="4221134"/>
              <a:ext cx="477532" cy="392369"/>
              <a:chOff x="4104022" y="1595273"/>
              <a:chExt cx="440488" cy="361931"/>
            </a:xfrm>
          </p:grpSpPr>
          <p:sp>
            <p:nvSpPr>
              <p:cNvPr id="60" name="Google Shape;60;p4"/>
              <p:cNvSpPr/>
              <p:nvPr/>
            </p:nvSpPr>
            <p:spPr>
              <a:xfrm flipH="1">
                <a:off x="4423085" y="1595273"/>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61" name="Google Shape;61;p4"/>
              <p:cNvSpPr/>
              <p:nvPr/>
            </p:nvSpPr>
            <p:spPr>
              <a:xfrm flipH="1">
                <a:off x="4104022" y="1595273"/>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62" name="Google Shape;62;p4"/>
            <p:cNvPicPr preferRelativeResize="0"/>
            <p:nvPr/>
          </p:nvPicPr>
          <p:blipFill>
            <a:blip r:embed="rId3">
              <a:alphaModFix/>
            </a:blip>
            <a:stretch>
              <a:fillRect/>
            </a:stretch>
          </p:blipFill>
          <p:spPr>
            <a:xfrm>
              <a:off x="6346671" y="2421525"/>
              <a:ext cx="1151884" cy="1884475"/>
            </a:xfrm>
            <a:prstGeom prst="rect">
              <a:avLst/>
            </a:prstGeom>
            <a:noFill/>
            <a:ln>
              <a:noFill/>
            </a:ln>
          </p:spPr>
        </p:pic>
        <p:sp>
          <p:nvSpPr>
            <p:cNvPr id="63" name="Google Shape;63;p4"/>
            <p:cNvSpPr/>
            <p:nvPr/>
          </p:nvSpPr>
          <p:spPr>
            <a:xfrm rot="10145659" flipH="1">
              <a:off x="7432735" y="3653264"/>
              <a:ext cx="271074" cy="302024"/>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64" name="Google Shape;64;p4"/>
            <p:cNvSpPr/>
            <p:nvPr/>
          </p:nvSpPr>
          <p:spPr>
            <a:xfrm>
              <a:off x="6833395" y="3388622"/>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4"/>
            <p:cNvSpPr/>
            <p:nvPr/>
          </p:nvSpPr>
          <p:spPr>
            <a:xfrm>
              <a:off x="6534799" y="3363823"/>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6"/>
        <p:cNvGrpSpPr/>
        <p:nvPr/>
      </p:nvGrpSpPr>
      <p:grpSpPr>
        <a:xfrm>
          <a:off x="0" y="0"/>
          <a:ext cx="0" cy="0"/>
          <a:chOff x="0" y="0"/>
          <a:chExt cx="0" cy="0"/>
        </a:xfrm>
      </p:grpSpPr>
      <p:pic>
        <p:nvPicPr>
          <p:cNvPr id="67" name="Google Shape;67;p5"/>
          <p:cNvPicPr preferRelativeResize="0"/>
          <p:nvPr/>
        </p:nvPicPr>
        <p:blipFill>
          <a:blip r:embed="rId2">
            <a:alphaModFix/>
          </a:blip>
          <a:stretch>
            <a:fillRect/>
          </a:stretch>
        </p:blipFill>
        <p:spPr>
          <a:xfrm>
            <a:off x="151795" y="152400"/>
            <a:ext cx="7293742" cy="4838700"/>
          </a:xfrm>
          <a:prstGeom prst="rect">
            <a:avLst/>
          </a:prstGeom>
          <a:noFill/>
          <a:ln>
            <a:noFill/>
          </a:ln>
        </p:spPr>
      </p:pic>
      <p:sp>
        <p:nvSpPr>
          <p:cNvPr id="68" name="Google Shape;68;p5"/>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a:endParaRPr/>
          </a:p>
        </p:txBody>
      </p:sp>
      <p:sp>
        <p:nvSpPr>
          <p:cNvPr id="69" name="Google Shape;69;p5"/>
          <p:cNvSpPr txBox="1">
            <a:spLocks noGrp="1"/>
          </p:cNvSpPr>
          <p:nvPr>
            <p:ph type="body" idx="1"/>
          </p:nvPr>
        </p:nvSpPr>
        <p:spPr>
          <a:xfrm>
            <a:off x="548125" y="1271600"/>
            <a:ext cx="6167100" cy="32979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70" name="Google Shape;70;p5"/>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71" name="Google Shape;71;p5"/>
          <p:cNvGrpSpPr/>
          <p:nvPr/>
        </p:nvGrpSpPr>
        <p:grpSpPr>
          <a:xfrm>
            <a:off x="7351600" y="2783674"/>
            <a:ext cx="1613838" cy="1779823"/>
            <a:chOff x="7351600" y="2783674"/>
            <a:chExt cx="1613838" cy="1779823"/>
          </a:xfrm>
        </p:grpSpPr>
        <p:grpSp>
          <p:nvGrpSpPr>
            <p:cNvPr id="72" name="Google Shape;72;p5"/>
            <p:cNvGrpSpPr/>
            <p:nvPr/>
          </p:nvGrpSpPr>
          <p:grpSpPr>
            <a:xfrm flipH="1">
              <a:off x="7859537" y="4171128"/>
              <a:ext cx="477532" cy="392369"/>
              <a:chOff x="3019540" y="1549146"/>
              <a:chExt cx="440488" cy="361931"/>
            </a:xfrm>
          </p:grpSpPr>
          <p:sp>
            <p:nvSpPr>
              <p:cNvPr id="73" name="Google Shape;73;p5"/>
              <p:cNvSpPr/>
              <p:nvPr/>
            </p:nvSpPr>
            <p:spPr>
              <a:xfrm flipH="1">
                <a:off x="3338602" y="1549146"/>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74" name="Google Shape;74;p5"/>
              <p:cNvSpPr/>
              <p:nvPr/>
            </p:nvSpPr>
            <p:spPr>
              <a:xfrm flipH="1">
                <a:off x="3019540" y="1549146"/>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75" name="Google Shape;75;p5"/>
            <p:cNvPicPr preferRelativeResize="0"/>
            <p:nvPr/>
          </p:nvPicPr>
          <p:blipFill>
            <a:blip r:embed="rId3">
              <a:alphaModFix/>
            </a:blip>
            <a:stretch>
              <a:fillRect/>
            </a:stretch>
          </p:blipFill>
          <p:spPr>
            <a:xfrm>
              <a:off x="7351600" y="2783674"/>
              <a:ext cx="1457782" cy="1483911"/>
            </a:xfrm>
            <a:prstGeom prst="rect">
              <a:avLst/>
            </a:prstGeom>
            <a:noFill/>
            <a:ln>
              <a:noFill/>
            </a:ln>
          </p:spPr>
        </p:pic>
        <p:sp>
          <p:nvSpPr>
            <p:cNvPr id="76" name="Google Shape;76;p5"/>
            <p:cNvSpPr/>
            <p:nvPr/>
          </p:nvSpPr>
          <p:spPr>
            <a:xfrm rot="10145659" flipH="1">
              <a:off x="8668242" y="3860439"/>
              <a:ext cx="271074" cy="302024"/>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77" name="Google Shape;77;p5"/>
            <p:cNvSpPr/>
            <p:nvPr/>
          </p:nvSpPr>
          <p:spPr>
            <a:xfrm>
              <a:off x="8068901" y="359579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5"/>
            <p:cNvSpPr/>
            <p:nvPr/>
          </p:nvSpPr>
          <p:spPr>
            <a:xfrm>
              <a:off x="7770305" y="357099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79"/>
        <p:cNvGrpSpPr/>
        <p:nvPr/>
      </p:nvGrpSpPr>
      <p:grpSpPr>
        <a:xfrm>
          <a:off x="0" y="0"/>
          <a:ext cx="0" cy="0"/>
          <a:chOff x="0" y="0"/>
          <a:chExt cx="0" cy="0"/>
        </a:xfrm>
      </p:grpSpPr>
      <p:pic>
        <p:nvPicPr>
          <p:cNvPr id="80" name="Google Shape;80;p6"/>
          <p:cNvPicPr preferRelativeResize="0"/>
          <p:nvPr/>
        </p:nvPicPr>
        <p:blipFill>
          <a:blip r:embed="rId2">
            <a:alphaModFix/>
          </a:blip>
          <a:stretch>
            <a:fillRect/>
          </a:stretch>
        </p:blipFill>
        <p:spPr>
          <a:xfrm>
            <a:off x="4393063" y="885825"/>
            <a:ext cx="3603500" cy="3738574"/>
          </a:xfrm>
          <a:prstGeom prst="rect">
            <a:avLst/>
          </a:prstGeom>
          <a:noFill/>
          <a:ln>
            <a:noFill/>
          </a:ln>
        </p:spPr>
      </p:pic>
      <p:pic>
        <p:nvPicPr>
          <p:cNvPr id="81" name="Google Shape;81;p6"/>
          <p:cNvPicPr preferRelativeResize="0"/>
          <p:nvPr/>
        </p:nvPicPr>
        <p:blipFill>
          <a:blip r:embed="rId2">
            <a:alphaModFix/>
          </a:blip>
          <a:stretch>
            <a:fillRect/>
          </a:stretch>
        </p:blipFill>
        <p:spPr>
          <a:xfrm flipH="1">
            <a:off x="1147438" y="1314450"/>
            <a:ext cx="3603500" cy="3538551"/>
          </a:xfrm>
          <a:prstGeom prst="rect">
            <a:avLst/>
          </a:prstGeom>
          <a:noFill/>
          <a:ln>
            <a:noFill/>
          </a:ln>
        </p:spPr>
      </p:pic>
      <p:sp>
        <p:nvSpPr>
          <p:cNvPr id="82" name="Google Shape;82;p6"/>
          <p:cNvSpPr txBox="1">
            <a:spLocks noGrp="1"/>
          </p:cNvSpPr>
          <p:nvPr>
            <p:ph type="title"/>
          </p:nvPr>
        </p:nvSpPr>
        <p:spPr>
          <a:xfrm>
            <a:off x="1488450" y="243075"/>
            <a:ext cx="6167100" cy="396300"/>
          </a:xfrm>
          <a:prstGeom prst="rect">
            <a:avLst/>
          </a:prstGeom>
        </p:spPr>
        <p:txBody>
          <a:bodyPr spcFirstLastPara="1" wrap="square" lIns="0" tIns="0" rIns="0" bIns="0"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83" name="Google Shape;83;p6"/>
          <p:cNvSpPr txBox="1">
            <a:spLocks noGrp="1"/>
          </p:cNvSpPr>
          <p:nvPr>
            <p:ph type="body" idx="1"/>
          </p:nvPr>
        </p:nvSpPr>
        <p:spPr>
          <a:xfrm>
            <a:off x="1693075" y="1618400"/>
            <a:ext cx="2509800" cy="28893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84" name="Google Shape;84;p6"/>
          <p:cNvSpPr txBox="1">
            <a:spLocks noGrp="1"/>
          </p:cNvSpPr>
          <p:nvPr>
            <p:ph type="body" idx="2"/>
          </p:nvPr>
        </p:nvSpPr>
        <p:spPr>
          <a:xfrm>
            <a:off x="4939924" y="1313600"/>
            <a:ext cx="2509800" cy="28893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85" name="Google Shape;85;p6"/>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86" name="Google Shape;86;p6"/>
          <p:cNvGrpSpPr/>
          <p:nvPr/>
        </p:nvGrpSpPr>
        <p:grpSpPr>
          <a:xfrm>
            <a:off x="7863411" y="2967400"/>
            <a:ext cx="1420590" cy="1275975"/>
            <a:chOff x="7863411" y="2967400"/>
            <a:chExt cx="1420590" cy="1275975"/>
          </a:xfrm>
        </p:grpSpPr>
        <p:grpSp>
          <p:nvGrpSpPr>
            <p:cNvPr id="87" name="Google Shape;87;p6"/>
            <p:cNvGrpSpPr/>
            <p:nvPr/>
          </p:nvGrpSpPr>
          <p:grpSpPr>
            <a:xfrm>
              <a:off x="8277250" y="3881444"/>
              <a:ext cx="440488" cy="361931"/>
              <a:chOff x="8277250" y="3881444"/>
              <a:chExt cx="440488" cy="361931"/>
            </a:xfrm>
          </p:grpSpPr>
          <p:sp>
            <p:nvSpPr>
              <p:cNvPr id="88" name="Google Shape;88;p6"/>
              <p:cNvSpPr/>
              <p:nvPr/>
            </p:nvSpPr>
            <p:spPr>
              <a:xfrm>
                <a:off x="8277250" y="3881444"/>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89" name="Google Shape;89;p6"/>
              <p:cNvSpPr/>
              <p:nvPr/>
            </p:nvSpPr>
            <p:spPr>
              <a:xfrm>
                <a:off x="8596313" y="3881444"/>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90" name="Google Shape;90;p6"/>
            <p:cNvPicPr preferRelativeResize="0"/>
            <p:nvPr/>
          </p:nvPicPr>
          <p:blipFill>
            <a:blip r:embed="rId3">
              <a:alphaModFix/>
            </a:blip>
            <a:stretch>
              <a:fillRect/>
            </a:stretch>
          </p:blipFill>
          <p:spPr>
            <a:xfrm>
              <a:off x="7863411" y="2967400"/>
              <a:ext cx="1420590" cy="982427"/>
            </a:xfrm>
            <a:prstGeom prst="rect">
              <a:avLst/>
            </a:prstGeom>
            <a:noFill/>
            <a:ln>
              <a:noFill/>
            </a:ln>
          </p:spPr>
        </p:pic>
        <p:sp>
          <p:nvSpPr>
            <p:cNvPr id="91" name="Google Shape;91;p6"/>
            <p:cNvSpPr/>
            <p:nvPr/>
          </p:nvSpPr>
          <p:spPr>
            <a:xfrm>
              <a:off x="8535376" y="3335872"/>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6"/>
            <p:cNvSpPr/>
            <p:nvPr/>
          </p:nvSpPr>
          <p:spPr>
            <a:xfrm>
              <a:off x="8236780" y="3311073"/>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3" name="Google Shape;93;p6"/>
          <p:cNvGrpSpPr/>
          <p:nvPr/>
        </p:nvGrpSpPr>
        <p:grpSpPr>
          <a:xfrm>
            <a:off x="-207150" y="2962110"/>
            <a:ext cx="1286833" cy="1586084"/>
            <a:chOff x="-207150" y="2962110"/>
            <a:chExt cx="1286833" cy="1586084"/>
          </a:xfrm>
        </p:grpSpPr>
        <p:grpSp>
          <p:nvGrpSpPr>
            <p:cNvPr id="94" name="Google Shape;94;p6"/>
            <p:cNvGrpSpPr/>
            <p:nvPr/>
          </p:nvGrpSpPr>
          <p:grpSpPr>
            <a:xfrm>
              <a:off x="120475" y="4186263"/>
              <a:ext cx="547675" cy="361931"/>
              <a:chOff x="120475" y="4186263"/>
              <a:chExt cx="547675" cy="361931"/>
            </a:xfrm>
          </p:grpSpPr>
          <p:sp>
            <p:nvSpPr>
              <p:cNvPr id="95" name="Google Shape;95;p6"/>
              <p:cNvSpPr/>
              <p:nvPr/>
            </p:nvSpPr>
            <p:spPr>
              <a:xfrm>
                <a:off x="120475" y="4186263"/>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96" name="Google Shape;96;p6"/>
              <p:cNvSpPr/>
              <p:nvPr/>
            </p:nvSpPr>
            <p:spPr>
              <a:xfrm flipH="1">
                <a:off x="546725" y="4186263"/>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97" name="Google Shape;97;p6"/>
            <p:cNvPicPr preferRelativeResize="0"/>
            <p:nvPr/>
          </p:nvPicPr>
          <p:blipFill>
            <a:blip r:embed="rId4">
              <a:alphaModFix/>
            </a:blip>
            <a:stretch>
              <a:fillRect/>
            </a:stretch>
          </p:blipFill>
          <p:spPr>
            <a:xfrm>
              <a:off x="-207150" y="2962110"/>
              <a:ext cx="1286833" cy="1305290"/>
            </a:xfrm>
            <a:prstGeom prst="rect">
              <a:avLst/>
            </a:prstGeom>
            <a:noFill/>
            <a:ln>
              <a:noFill/>
            </a:ln>
          </p:spPr>
        </p:pic>
        <p:sp>
          <p:nvSpPr>
            <p:cNvPr id="98" name="Google Shape;98;p6"/>
            <p:cNvSpPr/>
            <p:nvPr/>
          </p:nvSpPr>
          <p:spPr>
            <a:xfrm rot="10576116">
              <a:off x="213730" y="3649426"/>
              <a:ext cx="145541" cy="14604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6"/>
            <p:cNvSpPr/>
            <p:nvPr/>
          </p:nvSpPr>
          <p:spPr>
            <a:xfrm rot="10598995">
              <a:off x="532326" y="3669443"/>
              <a:ext cx="127326" cy="132204"/>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6"/>
            <p:cNvSpPr/>
            <p:nvPr/>
          </p:nvSpPr>
          <p:spPr>
            <a:xfrm rot="2878168">
              <a:off x="140003" y="3477827"/>
              <a:ext cx="592515" cy="660127"/>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lt1"/>
              </a:solidFill>
              <a:prstDash val="solid"/>
              <a:round/>
              <a:headEnd type="none" w="med" len="med"/>
              <a:tailEnd type="none" w="med" len="med"/>
            </a:ln>
          </p:spPr>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1"/>
        <p:cNvGrpSpPr/>
        <p:nvPr/>
      </p:nvGrpSpPr>
      <p:grpSpPr>
        <a:xfrm>
          <a:off x="0" y="0"/>
          <a:ext cx="0" cy="0"/>
          <a:chOff x="0" y="0"/>
          <a:chExt cx="0" cy="0"/>
        </a:xfrm>
      </p:grpSpPr>
      <p:pic>
        <p:nvPicPr>
          <p:cNvPr id="102" name="Google Shape;102;p7"/>
          <p:cNvPicPr preferRelativeResize="0"/>
          <p:nvPr/>
        </p:nvPicPr>
        <p:blipFill>
          <a:blip r:embed="rId2">
            <a:alphaModFix/>
          </a:blip>
          <a:stretch>
            <a:fillRect/>
          </a:stretch>
        </p:blipFill>
        <p:spPr>
          <a:xfrm>
            <a:off x="151795" y="152400"/>
            <a:ext cx="7293742" cy="4838700"/>
          </a:xfrm>
          <a:prstGeom prst="rect">
            <a:avLst/>
          </a:prstGeom>
          <a:noFill/>
          <a:ln>
            <a:noFill/>
          </a:ln>
        </p:spPr>
      </p:pic>
      <p:sp>
        <p:nvSpPr>
          <p:cNvPr id="103" name="Google Shape;103;p7"/>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4" name="Google Shape;104;p7"/>
          <p:cNvSpPr txBox="1">
            <a:spLocks noGrp="1"/>
          </p:cNvSpPr>
          <p:nvPr>
            <p:ph type="body" idx="1"/>
          </p:nvPr>
        </p:nvSpPr>
        <p:spPr>
          <a:xfrm>
            <a:off x="548125" y="1271600"/>
            <a:ext cx="1921200" cy="33075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105" name="Google Shape;105;p7"/>
          <p:cNvSpPr txBox="1">
            <a:spLocks noGrp="1"/>
          </p:cNvSpPr>
          <p:nvPr>
            <p:ph type="body" idx="2"/>
          </p:nvPr>
        </p:nvSpPr>
        <p:spPr>
          <a:xfrm>
            <a:off x="2671075" y="1271600"/>
            <a:ext cx="1921200" cy="33075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106" name="Google Shape;106;p7"/>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07" name="Google Shape;107;p7"/>
          <p:cNvSpPr txBox="1">
            <a:spLocks noGrp="1"/>
          </p:cNvSpPr>
          <p:nvPr>
            <p:ph type="body" idx="3"/>
          </p:nvPr>
        </p:nvSpPr>
        <p:spPr>
          <a:xfrm>
            <a:off x="4794026" y="1271600"/>
            <a:ext cx="1921200" cy="33075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grpSp>
        <p:nvGrpSpPr>
          <p:cNvPr id="108" name="Google Shape;108;p7"/>
          <p:cNvGrpSpPr/>
          <p:nvPr/>
        </p:nvGrpSpPr>
        <p:grpSpPr>
          <a:xfrm>
            <a:off x="7403272" y="2876096"/>
            <a:ext cx="1631625" cy="1782785"/>
            <a:chOff x="7403272" y="2876096"/>
            <a:chExt cx="1631625" cy="1782785"/>
          </a:xfrm>
        </p:grpSpPr>
        <p:sp>
          <p:nvSpPr>
            <p:cNvPr id="109" name="Google Shape;109;p7"/>
            <p:cNvSpPr/>
            <p:nvPr/>
          </p:nvSpPr>
          <p:spPr>
            <a:xfrm rot="5652216" flipH="1">
              <a:off x="7426337" y="4025462"/>
              <a:ext cx="250048" cy="278597"/>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110" name="Google Shape;110;p7"/>
            <p:cNvSpPr/>
            <p:nvPr/>
          </p:nvSpPr>
          <p:spPr>
            <a:xfrm rot="682371">
              <a:off x="8759823" y="3818276"/>
              <a:ext cx="250059" cy="278610"/>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111" name="Google Shape;111;p7"/>
            <p:cNvSpPr/>
            <p:nvPr/>
          </p:nvSpPr>
          <p:spPr>
            <a:xfrm>
              <a:off x="7919513" y="42665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12" name="Google Shape;112;p7"/>
            <p:cNvSpPr/>
            <p:nvPr/>
          </p:nvSpPr>
          <p:spPr>
            <a:xfrm flipH="1">
              <a:off x="8381628" y="42665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pic>
          <p:nvPicPr>
            <p:cNvPr id="113" name="Google Shape;113;p7"/>
            <p:cNvPicPr preferRelativeResize="0"/>
            <p:nvPr/>
          </p:nvPicPr>
          <p:blipFill>
            <a:blip r:embed="rId3">
              <a:alphaModFix/>
            </a:blip>
            <a:stretch>
              <a:fillRect/>
            </a:stretch>
          </p:blipFill>
          <p:spPr>
            <a:xfrm>
              <a:off x="7445529" y="2876096"/>
              <a:ext cx="1541746" cy="1505664"/>
            </a:xfrm>
            <a:prstGeom prst="rect">
              <a:avLst/>
            </a:prstGeom>
            <a:noFill/>
            <a:ln>
              <a:noFill/>
            </a:ln>
          </p:spPr>
        </p:pic>
        <p:sp>
          <p:nvSpPr>
            <p:cNvPr id="114" name="Google Shape;114;p7"/>
            <p:cNvSpPr/>
            <p:nvPr/>
          </p:nvSpPr>
          <p:spPr>
            <a:xfrm rot="-372207">
              <a:off x="8259436" y="3705061"/>
              <a:ext cx="146088" cy="146598"/>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7"/>
            <p:cNvSpPr/>
            <p:nvPr/>
          </p:nvSpPr>
          <p:spPr>
            <a:xfrm rot="-335960">
              <a:off x="7958498" y="3711971"/>
              <a:ext cx="127095" cy="131964"/>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7"/>
            <p:cNvSpPr/>
            <p:nvPr/>
          </p:nvSpPr>
          <p:spPr>
            <a:xfrm>
              <a:off x="8101006" y="3969538"/>
              <a:ext cx="139200" cy="2073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7"/>
        <p:cNvGrpSpPr/>
        <p:nvPr/>
      </p:nvGrpSpPr>
      <p:grpSpPr>
        <a:xfrm>
          <a:off x="0" y="0"/>
          <a:ext cx="0" cy="0"/>
          <a:chOff x="0" y="0"/>
          <a:chExt cx="0" cy="0"/>
        </a:xfrm>
      </p:grpSpPr>
      <p:pic>
        <p:nvPicPr>
          <p:cNvPr id="118" name="Google Shape;118;p8"/>
          <p:cNvPicPr preferRelativeResize="0"/>
          <p:nvPr/>
        </p:nvPicPr>
        <p:blipFill>
          <a:blip r:embed="rId2">
            <a:alphaModFix/>
          </a:blip>
          <a:stretch>
            <a:fillRect/>
          </a:stretch>
        </p:blipFill>
        <p:spPr>
          <a:xfrm>
            <a:off x="151795" y="152400"/>
            <a:ext cx="7293742" cy="4838700"/>
          </a:xfrm>
          <a:prstGeom prst="rect">
            <a:avLst/>
          </a:prstGeom>
          <a:noFill/>
          <a:ln>
            <a:noFill/>
          </a:ln>
        </p:spPr>
      </p:pic>
      <p:sp>
        <p:nvSpPr>
          <p:cNvPr id="119" name="Google Shape;119;p8"/>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0" name="Google Shape;120;p8"/>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121" name="Google Shape;121;p8"/>
          <p:cNvGrpSpPr/>
          <p:nvPr/>
        </p:nvGrpSpPr>
        <p:grpSpPr>
          <a:xfrm>
            <a:off x="7445525" y="3242253"/>
            <a:ext cx="1588153" cy="1365478"/>
            <a:chOff x="7445525" y="3242253"/>
            <a:chExt cx="1588153" cy="1365478"/>
          </a:xfrm>
        </p:grpSpPr>
        <p:sp>
          <p:nvSpPr>
            <p:cNvPr id="122" name="Google Shape;122;p8"/>
            <p:cNvSpPr/>
            <p:nvPr/>
          </p:nvSpPr>
          <p:spPr>
            <a:xfrm rot="-5872103">
              <a:off x="8672932" y="4104027"/>
              <a:ext cx="250054" cy="278604"/>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grpSp>
          <p:nvGrpSpPr>
            <p:cNvPr id="123" name="Google Shape;123;p8"/>
            <p:cNvGrpSpPr/>
            <p:nvPr/>
          </p:nvGrpSpPr>
          <p:grpSpPr>
            <a:xfrm>
              <a:off x="7865288" y="4245800"/>
              <a:ext cx="440488" cy="361931"/>
              <a:chOff x="7865288" y="4245800"/>
              <a:chExt cx="440488" cy="361931"/>
            </a:xfrm>
          </p:grpSpPr>
          <p:sp>
            <p:nvSpPr>
              <p:cNvPr id="124" name="Google Shape;124;p8"/>
              <p:cNvSpPr/>
              <p:nvPr/>
            </p:nvSpPr>
            <p:spPr>
              <a:xfrm>
                <a:off x="7865288" y="4245800"/>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25" name="Google Shape;125;p8"/>
              <p:cNvSpPr/>
              <p:nvPr/>
            </p:nvSpPr>
            <p:spPr>
              <a:xfrm>
                <a:off x="8184350" y="4245800"/>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126" name="Google Shape;126;p8"/>
            <p:cNvPicPr preferRelativeResize="0"/>
            <p:nvPr/>
          </p:nvPicPr>
          <p:blipFill>
            <a:blip r:embed="rId3">
              <a:alphaModFix/>
            </a:blip>
            <a:stretch>
              <a:fillRect/>
            </a:stretch>
          </p:blipFill>
          <p:spPr>
            <a:xfrm>
              <a:off x="7445525" y="3242253"/>
              <a:ext cx="1588153" cy="1098310"/>
            </a:xfrm>
            <a:prstGeom prst="rect">
              <a:avLst/>
            </a:prstGeom>
            <a:noFill/>
            <a:ln>
              <a:noFill/>
            </a:ln>
          </p:spPr>
        </p:pic>
        <p:sp>
          <p:nvSpPr>
            <p:cNvPr id="127" name="Google Shape;127;p8"/>
            <p:cNvSpPr/>
            <p:nvPr/>
          </p:nvSpPr>
          <p:spPr>
            <a:xfrm>
              <a:off x="8118901" y="380019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8"/>
            <p:cNvSpPr/>
            <p:nvPr/>
          </p:nvSpPr>
          <p:spPr>
            <a:xfrm>
              <a:off x="7820305" y="377539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8"/>
            <p:cNvSpPr/>
            <p:nvPr/>
          </p:nvSpPr>
          <p:spPr>
            <a:xfrm rot="-1604051">
              <a:off x="8055619" y="3998073"/>
              <a:ext cx="123815" cy="80218"/>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lt1"/>
              </a:solidFill>
              <a:prstDash val="solid"/>
              <a:round/>
              <a:headEnd type="none" w="med" len="med"/>
              <a:tailEnd type="none" w="med" len="med"/>
            </a:ln>
          </p:spPr>
        </p:sp>
        <p:sp>
          <p:nvSpPr>
            <p:cNvPr id="130" name="Google Shape;130;p8"/>
            <p:cNvSpPr/>
            <p:nvPr/>
          </p:nvSpPr>
          <p:spPr>
            <a:xfrm>
              <a:off x="7606243" y="4075800"/>
              <a:ext cx="383500" cy="87900"/>
            </a:xfrm>
            <a:custGeom>
              <a:avLst/>
              <a:gdLst/>
              <a:ahLst/>
              <a:cxnLst/>
              <a:rect l="l" t="t" r="r" b="b"/>
              <a:pathLst>
                <a:path w="15340" h="3516" extrusionOk="0">
                  <a:moveTo>
                    <a:pt x="142" y="0"/>
                  </a:moveTo>
                  <a:cubicBezTo>
                    <a:pt x="-1459" y="4812"/>
                    <a:pt x="11754" y="4305"/>
                    <a:pt x="15340" y="719"/>
                  </a:cubicBezTo>
                </a:path>
              </a:pathLst>
            </a:custGeom>
            <a:noFill/>
            <a:ln w="38100" cap="rnd" cmpd="sng">
              <a:solidFill>
                <a:schemeClr val="dk1"/>
              </a:solidFill>
              <a:prstDash val="solid"/>
              <a:round/>
              <a:headEnd type="none" w="med" len="med"/>
              <a:tailEnd type="none" w="med" len="med"/>
            </a:ln>
          </p:spPr>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 Round">
  <p:cSld name="TITLE_ONLY_1">
    <p:spTree>
      <p:nvGrpSpPr>
        <p:cNvPr id="1" name="Shape 131"/>
        <p:cNvGrpSpPr/>
        <p:nvPr/>
      </p:nvGrpSpPr>
      <p:grpSpPr>
        <a:xfrm>
          <a:off x="0" y="0"/>
          <a:ext cx="0" cy="0"/>
          <a:chOff x="0" y="0"/>
          <a:chExt cx="0" cy="0"/>
        </a:xfrm>
      </p:grpSpPr>
      <p:pic>
        <p:nvPicPr>
          <p:cNvPr id="132" name="Google Shape;132;p9"/>
          <p:cNvPicPr preferRelativeResize="0"/>
          <p:nvPr/>
        </p:nvPicPr>
        <p:blipFill>
          <a:blip r:embed="rId2">
            <a:alphaModFix/>
          </a:blip>
          <a:stretch>
            <a:fillRect/>
          </a:stretch>
        </p:blipFill>
        <p:spPr>
          <a:xfrm>
            <a:off x="197168" y="199525"/>
            <a:ext cx="7222809" cy="4791576"/>
          </a:xfrm>
          <a:prstGeom prst="rect">
            <a:avLst/>
          </a:prstGeom>
          <a:noFill/>
          <a:ln>
            <a:noFill/>
          </a:ln>
        </p:spPr>
      </p:pic>
      <p:sp>
        <p:nvSpPr>
          <p:cNvPr id="133" name="Google Shape;133;p9"/>
          <p:cNvSpPr txBox="1">
            <a:spLocks noGrp="1"/>
          </p:cNvSpPr>
          <p:nvPr>
            <p:ph type="title"/>
          </p:nvPr>
        </p:nvSpPr>
        <p:spPr>
          <a:xfrm>
            <a:off x="1345400" y="774100"/>
            <a:ext cx="4641000" cy="396300"/>
          </a:xfrm>
          <a:prstGeom prst="rect">
            <a:avLst/>
          </a:prstGeom>
        </p:spPr>
        <p:txBody>
          <a:bodyPr spcFirstLastPara="1" wrap="square" lIns="0" tIns="0" rIns="0" bIns="0"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4" name="Google Shape;134;p9"/>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135" name="Google Shape;135;p9"/>
          <p:cNvGrpSpPr/>
          <p:nvPr/>
        </p:nvGrpSpPr>
        <p:grpSpPr>
          <a:xfrm>
            <a:off x="7342057" y="3031993"/>
            <a:ext cx="1613321" cy="1704313"/>
            <a:chOff x="7342057" y="3031993"/>
            <a:chExt cx="1613321" cy="1704313"/>
          </a:xfrm>
        </p:grpSpPr>
        <p:sp>
          <p:nvSpPr>
            <p:cNvPr id="136" name="Google Shape;136;p9"/>
            <p:cNvSpPr/>
            <p:nvPr/>
          </p:nvSpPr>
          <p:spPr>
            <a:xfrm>
              <a:off x="7655725" y="4421975"/>
              <a:ext cx="278600" cy="300050"/>
            </a:xfrm>
            <a:custGeom>
              <a:avLst/>
              <a:gdLst/>
              <a:ahLst/>
              <a:cxnLst/>
              <a:rect l="l" t="t" r="r" b="b"/>
              <a:pathLst>
                <a:path w="11144" h="12002" extrusionOk="0">
                  <a:moveTo>
                    <a:pt x="11144" y="0"/>
                  </a:moveTo>
                  <a:lnTo>
                    <a:pt x="3429" y="12002"/>
                  </a:lnTo>
                  <a:lnTo>
                    <a:pt x="0" y="9144"/>
                  </a:lnTo>
                </a:path>
              </a:pathLst>
            </a:custGeom>
            <a:noFill/>
            <a:ln w="38100" cap="rnd" cmpd="sng">
              <a:solidFill>
                <a:schemeClr val="dk1"/>
              </a:solidFill>
              <a:prstDash val="solid"/>
              <a:round/>
              <a:headEnd type="none" w="med" len="med"/>
              <a:tailEnd type="none" w="med" len="med"/>
            </a:ln>
          </p:spPr>
        </p:sp>
        <p:sp>
          <p:nvSpPr>
            <p:cNvPr id="137" name="Google Shape;137;p9"/>
            <p:cNvSpPr/>
            <p:nvPr/>
          </p:nvSpPr>
          <p:spPr>
            <a:xfrm>
              <a:off x="8085538" y="4374375"/>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pic>
          <p:nvPicPr>
            <p:cNvPr id="138" name="Google Shape;138;p9"/>
            <p:cNvPicPr preferRelativeResize="0"/>
            <p:nvPr/>
          </p:nvPicPr>
          <p:blipFill>
            <a:blip r:embed="rId3">
              <a:alphaModFix/>
            </a:blip>
            <a:stretch>
              <a:fillRect/>
            </a:stretch>
          </p:blipFill>
          <p:spPr>
            <a:xfrm>
              <a:off x="7342057" y="3031993"/>
              <a:ext cx="1407681" cy="1459257"/>
            </a:xfrm>
            <a:prstGeom prst="rect">
              <a:avLst/>
            </a:prstGeom>
            <a:noFill/>
            <a:ln>
              <a:noFill/>
            </a:ln>
          </p:spPr>
        </p:pic>
        <p:sp>
          <p:nvSpPr>
            <p:cNvPr id="139" name="Google Shape;139;p9"/>
            <p:cNvSpPr/>
            <p:nvPr/>
          </p:nvSpPr>
          <p:spPr>
            <a:xfrm>
              <a:off x="8073651" y="356444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9"/>
            <p:cNvSpPr/>
            <p:nvPr/>
          </p:nvSpPr>
          <p:spPr>
            <a:xfrm>
              <a:off x="7775055" y="353964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9"/>
            <p:cNvSpPr/>
            <p:nvPr/>
          </p:nvSpPr>
          <p:spPr>
            <a:xfrm rot="-702395">
              <a:off x="8679665" y="3633972"/>
              <a:ext cx="250050" cy="278600"/>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2"/>
        <p:cNvGrpSpPr/>
        <p:nvPr/>
      </p:nvGrpSpPr>
      <p:grpSpPr>
        <a:xfrm>
          <a:off x="0" y="0"/>
          <a:ext cx="0" cy="0"/>
          <a:chOff x="0" y="0"/>
          <a:chExt cx="0" cy="0"/>
        </a:xfrm>
      </p:grpSpPr>
      <p:pic>
        <p:nvPicPr>
          <p:cNvPr id="143" name="Google Shape;143;p10"/>
          <p:cNvPicPr preferRelativeResize="0"/>
          <p:nvPr/>
        </p:nvPicPr>
        <p:blipFill>
          <a:blip r:embed="rId2">
            <a:alphaModFix/>
          </a:blip>
          <a:stretch>
            <a:fillRect/>
          </a:stretch>
        </p:blipFill>
        <p:spPr>
          <a:xfrm>
            <a:off x="151795" y="152400"/>
            <a:ext cx="7293742" cy="4838700"/>
          </a:xfrm>
          <a:prstGeom prst="rect">
            <a:avLst/>
          </a:prstGeom>
          <a:noFill/>
          <a:ln>
            <a:noFill/>
          </a:ln>
        </p:spPr>
      </p:pic>
      <p:sp>
        <p:nvSpPr>
          <p:cNvPr id="144" name="Google Shape;144;p10"/>
          <p:cNvSpPr txBox="1">
            <a:spLocks noGrp="1"/>
          </p:cNvSpPr>
          <p:nvPr>
            <p:ph type="body" idx="1"/>
          </p:nvPr>
        </p:nvSpPr>
        <p:spPr>
          <a:xfrm>
            <a:off x="435775" y="4406300"/>
            <a:ext cx="6350700" cy="315600"/>
          </a:xfrm>
          <a:prstGeom prst="rect">
            <a:avLst/>
          </a:prstGeom>
        </p:spPr>
        <p:txBody>
          <a:bodyPr spcFirstLastPara="1" wrap="square" lIns="0" tIns="0" rIns="0" bIns="0" anchor="t" anchorCtr="0">
            <a:noAutofit/>
          </a:bodyPr>
          <a:lstStyle>
            <a:lvl1pPr marL="457200" lvl="0" indent="-228600" rtl="0">
              <a:spcBef>
                <a:spcPts val="0"/>
              </a:spcBef>
              <a:spcAft>
                <a:spcPts val="800"/>
              </a:spcAft>
              <a:buSzPts val="1800"/>
              <a:buNone/>
              <a:defRPr sz="1800"/>
            </a:lvl1pPr>
          </a:lstStyle>
          <a:p>
            <a:endParaRPr/>
          </a:p>
        </p:txBody>
      </p:sp>
      <p:sp>
        <p:nvSpPr>
          <p:cNvPr id="145" name="Google Shape;145;p10"/>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146" name="Google Shape;146;p10"/>
          <p:cNvGrpSpPr/>
          <p:nvPr/>
        </p:nvGrpSpPr>
        <p:grpSpPr>
          <a:xfrm>
            <a:off x="7185170" y="2671550"/>
            <a:ext cx="1677505" cy="2096681"/>
            <a:chOff x="7185170" y="2671550"/>
            <a:chExt cx="1677505" cy="2096681"/>
          </a:xfrm>
        </p:grpSpPr>
        <p:sp>
          <p:nvSpPr>
            <p:cNvPr id="147" name="Google Shape;147;p10"/>
            <p:cNvSpPr/>
            <p:nvPr/>
          </p:nvSpPr>
          <p:spPr>
            <a:xfrm>
              <a:off x="7185170" y="4136225"/>
              <a:ext cx="430080" cy="200025"/>
            </a:xfrm>
            <a:custGeom>
              <a:avLst/>
              <a:gdLst/>
              <a:ahLst/>
              <a:cxnLst/>
              <a:rect l="l" t="t" r="r" b="b"/>
              <a:pathLst>
                <a:path w="12288" h="5715" extrusionOk="0">
                  <a:moveTo>
                    <a:pt x="12288" y="0"/>
                  </a:moveTo>
                  <a:cubicBezTo>
                    <a:pt x="9576" y="3613"/>
                    <a:pt x="4517" y="5715"/>
                    <a:pt x="0" y="5715"/>
                  </a:cubicBezTo>
                </a:path>
              </a:pathLst>
            </a:custGeom>
            <a:noFill/>
            <a:ln w="38100" cap="rnd" cmpd="sng">
              <a:solidFill>
                <a:schemeClr val="dk1"/>
              </a:solidFill>
              <a:prstDash val="solid"/>
              <a:round/>
              <a:headEnd type="none" w="med" len="med"/>
              <a:tailEnd type="none" w="med" len="med"/>
            </a:ln>
          </p:spPr>
        </p:sp>
        <p:sp>
          <p:nvSpPr>
            <p:cNvPr id="148" name="Google Shape;148;p10"/>
            <p:cNvSpPr/>
            <p:nvPr/>
          </p:nvSpPr>
          <p:spPr>
            <a:xfrm>
              <a:off x="8608225" y="4085363"/>
              <a:ext cx="254450" cy="250875"/>
            </a:xfrm>
            <a:custGeom>
              <a:avLst/>
              <a:gdLst/>
              <a:ahLst/>
              <a:cxnLst/>
              <a:rect l="l" t="t" r="r" b="b"/>
              <a:pathLst>
                <a:path w="10178" h="10035" extrusionOk="0">
                  <a:moveTo>
                    <a:pt x="0" y="1177"/>
                  </a:moveTo>
                  <a:cubicBezTo>
                    <a:pt x="2720" y="-862"/>
                    <a:pt x="9177" y="-121"/>
                    <a:pt x="10001" y="3177"/>
                  </a:cubicBezTo>
                  <a:cubicBezTo>
                    <a:pt x="10708" y="6006"/>
                    <a:pt x="7488" y="10035"/>
                    <a:pt x="4572" y="10035"/>
                  </a:cubicBezTo>
                </a:path>
              </a:pathLst>
            </a:custGeom>
            <a:noFill/>
            <a:ln w="38100" cap="rnd" cmpd="sng">
              <a:solidFill>
                <a:schemeClr val="dk1"/>
              </a:solidFill>
              <a:prstDash val="solid"/>
              <a:round/>
              <a:headEnd type="none" w="med" len="med"/>
              <a:tailEnd type="none" w="med" len="med"/>
            </a:ln>
          </p:spPr>
        </p:sp>
        <p:sp>
          <p:nvSpPr>
            <p:cNvPr id="149" name="Google Shape;149;p10"/>
            <p:cNvSpPr/>
            <p:nvPr/>
          </p:nvSpPr>
          <p:spPr>
            <a:xfrm>
              <a:off x="7891813" y="4406300"/>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50" name="Google Shape;150;p10"/>
            <p:cNvSpPr/>
            <p:nvPr/>
          </p:nvSpPr>
          <p:spPr>
            <a:xfrm>
              <a:off x="8210875" y="4406300"/>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pic>
          <p:nvPicPr>
            <p:cNvPr id="151" name="Google Shape;151;p10"/>
            <p:cNvPicPr preferRelativeResize="0"/>
            <p:nvPr/>
          </p:nvPicPr>
          <p:blipFill>
            <a:blip r:embed="rId3">
              <a:alphaModFix/>
            </a:blip>
            <a:stretch>
              <a:fillRect/>
            </a:stretch>
          </p:blipFill>
          <p:spPr>
            <a:xfrm>
              <a:off x="7536121" y="2671550"/>
              <a:ext cx="1151884" cy="1884475"/>
            </a:xfrm>
            <a:prstGeom prst="rect">
              <a:avLst/>
            </a:prstGeom>
            <a:noFill/>
            <a:ln>
              <a:noFill/>
            </a:ln>
          </p:spPr>
        </p:pic>
        <p:sp>
          <p:nvSpPr>
            <p:cNvPr id="152" name="Google Shape;152;p10"/>
            <p:cNvSpPr/>
            <p:nvPr/>
          </p:nvSpPr>
          <p:spPr>
            <a:xfrm>
              <a:off x="8118926" y="375494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0"/>
            <p:cNvSpPr/>
            <p:nvPr/>
          </p:nvSpPr>
          <p:spPr>
            <a:xfrm>
              <a:off x="7820330" y="373014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0"/>
            <p:cNvSpPr/>
            <p:nvPr/>
          </p:nvSpPr>
          <p:spPr>
            <a:xfrm rot="7381212">
              <a:off x="8216847" y="4057606"/>
              <a:ext cx="123784" cy="80190"/>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lt1"/>
              </a:solidFill>
              <a:prstDash val="solid"/>
              <a:round/>
              <a:headEnd type="none" w="med" len="med"/>
              <a:tailEnd type="none" w="med" len="med"/>
            </a:ln>
          </p:spPr>
        </p:sp>
        <p:sp>
          <p:nvSpPr>
            <p:cNvPr id="155" name="Google Shape;155;p10"/>
            <p:cNvSpPr/>
            <p:nvPr/>
          </p:nvSpPr>
          <p:spPr>
            <a:xfrm>
              <a:off x="8068455" y="3653557"/>
              <a:ext cx="347296" cy="348508"/>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noFill/>
            <a:ln w="381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0"/>
            <p:cNvSpPr/>
            <p:nvPr/>
          </p:nvSpPr>
          <p:spPr>
            <a:xfrm>
              <a:off x="7687269" y="3637756"/>
              <a:ext cx="305060" cy="3167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noFill/>
            <a:ln w="381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0"/>
            <p:cNvSpPr/>
            <p:nvPr/>
          </p:nvSpPr>
          <p:spPr>
            <a:xfrm>
              <a:off x="7990150" y="3797472"/>
              <a:ext cx="82950" cy="15000"/>
            </a:xfrm>
            <a:custGeom>
              <a:avLst/>
              <a:gdLst/>
              <a:ahLst/>
              <a:cxnLst/>
              <a:rect l="l" t="t" r="r" b="b"/>
              <a:pathLst>
                <a:path w="3318" h="600" extrusionOk="0">
                  <a:moveTo>
                    <a:pt x="0" y="600"/>
                  </a:moveTo>
                  <a:cubicBezTo>
                    <a:pt x="955" y="38"/>
                    <a:pt x="2431" y="-279"/>
                    <a:pt x="3318" y="386"/>
                  </a:cubicBezTo>
                </a:path>
              </a:pathLst>
            </a:custGeom>
            <a:noFill/>
            <a:ln w="38100" cap="rnd" cmpd="sng">
              <a:solidFill>
                <a:schemeClr val="lt1"/>
              </a:solidFill>
              <a:prstDash val="solid"/>
              <a:round/>
              <a:headEnd type="none" w="med" len="med"/>
              <a:tailEnd type="none" w="med" len="med"/>
            </a:ln>
          </p:spPr>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8125" y="593125"/>
            <a:ext cx="6167100" cy="396300"/>
          </a:xfrm>
          <a:prstGeom prst="rect">
            <a:avLst/>
          </a:prstGeom>
          <a:noFill/>
          <a:ln>
            <a:noFill/>
          </a:ln>
        </p:spPr>
        <p:txBody>
          <a:bodyPr spcFirstLastPara="1" wrap="square" lIns="0" tIns="0" rIns="0" bIns="0" anchor="t" anchorCtr="0">
            <a:noAutofit/>
          </a:bodyPr>
          <a:lstStyle>
            <a:lvl1pPr lvl="0"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1pPr>
            <a:lvl2pPr lvl="1"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2pPr>
            <a:lvl3pPr lvl="2"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3pPr>
            <a:lvl4pPr lvl="3"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4pPr>
            <a:lvl5pPr lvl="4"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5pPr>
            <a:lvl6pPr lvl="5"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6pPr>
            <a:lvl7pPr lvl="6"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7pPr>
            <a:lvl8pPr lvl="7"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8pPr>
            <a:lvl9pPr lvl="8"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9pPr>
          </a:lstStyle>
          <a:p>
            <a:endParaRPr/>
          </a:p>
        </p:txBody>
      </p:sp>
      <p:sp>
        <p:nvSpPr>
          <p:cNvPr id="7" name="Google Shape;7;p1"/>
          <p:cNvSpPr txBox="1">
            <a:spLocks noGrp="1"/>
          </p:cNvSpPr>
          <p:nvPr>
            <p:ph type="body" idx="1"/>
          </p:nvPr>
        </p:nvSpPr>
        <p:spPr>
          <a:xfrm>
            <a:off x="548125" y="1271600"/>
            <a:ext cx="6167100" cy="3297900"/>
          </a:xfrm>
          <a:prstGeom prst="rect">
            <a:avLst/>
          </a:prstGeom>
          <a:noFill/>
          <a:ln>
            <a:noFill/>
          </a:ln>
        </p:spPr>
        <p:txBody>
          <a:bodyPr spcFirstLastPara="1" wrap="square" lIns="0" tIns="0" rIns="0" bIns="0" anchor="t" anchorCtr="0">
            <a:noAutofit/>
          </a:bodyPr>
          <a:lstStyle>
            <a:lvl1pPr marL="457200" lvl="0" indent="-355600" rtl="0">
              <a:lnSpc>
                <a:spcPct val="115000"/>
              </a:lnSpc>
              <a:spcBef>
                <a:spcPts val="0"/>
              </a:spcBef>
              <a:spcAft>
                <a:spcPts val="0"/>
              </a:spcAft>
              <a:buClr>
                <a:schemeClr val="accent1"/>
              </a:buClr>
              <a:buSzPts val="2000"/>
              <a:buFont typeface="Nunito"/>
              <a:buChar char="➜"/>
              <a:defRPr sz="2400">
                <a:solidFill>
                  <a:schemeClr val="dk2"/>
                </a:solidFill>
                <a:latin typeface="Nunito"/>
                <a:ea typeface="Nunito"/>
                <a:cs typeface="Nunito"/>
                <a:sym typeface="Nunito"/>
              </a:defRPr>
            </a:lvl1pPr>
            <a:lvl2pPr marL="914400" lvl="1" indent="-381000" rtl="0">
              <a:lnSpc>
                <a:spcPct val="115000"/>
              </a:lnSpc>
              <a:spcBef>
                <a:spcPts val="800"/>
              </a:spcBef>
              <a:spcAft>
                <a:spcPts val="0"/>
              </a:spcAft>
              <a:buClr>
                <a:schemeClr val="accent1"/>
              </a:buClr>
              <a:buSzPts val="2400"/>
              <a:buFont typeface="Nunito"/>
              <a:buChar char="-"/>
              <a:defRPr sz="2400">
                <a:solidFill>
                  <a:schemeClr val="dk2"/>
                </a:solidFill>
                <a:latin typeface="Nunito"/>
                <a:ea typeface="Nunito"/>
                <a:cs typeface="Nunito"/>
                <a:sym typeface="Nunito"/>
              </a:defRPr>
            </a:lvl2pPr>
            <a:lvl3pPr marL="1371600" lvl="2" indent="-381000" rtl="0">
              <a:lnSpc>
                <a:spcPct val="115000"/>
              </a:lnSpc>
              <a:spcBef>
                <a:spcPts val="800"/>
              </a:spcBef>
              <a:spcAft>
                <a:spcPts val="0"/>
              </a:spcAft>
              <a:buClr>
                <a:schemeClr val="accent1"/>
              </a:buClr>
              <a:buSzPts val="2400"/>
              <a:buFont typeface="Nunito"/>
              <a:buChar char="-"/>
              <a:defRPr sz="2400">
                <a:solidFill>
                  <a:schemeClr val="dk2"/>
                </a:solidFill>
                <a:latin typeface="Nunito"/>
                <a:ea typeface="Nunito"/>
                <a:cs typeface="Nunito"/>
                <a:sym typeface="Nunito"/>
              </a:defRPr>
            </a:lvl3pPr>
            <a:lvl4pPr marL="1828800" lvl="3"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4pPr>
            <a:lvl5pPr marL="2286000" lvl="4"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5pPr>
            <a:lvl6pPr marL="2743200" lvl="5"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6pPr>
            <a:lvl7pPr marL="3200400" lvl="6"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7pPr>
            <a:lvl8pPr marL="3657600" lvl="7"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8pPr>
            <a:lvl9pPr marL="4114800" lvl="8" indent="-381000" rtl="0">
              <a:lnSpc>
                <a:spcPct val="115000"/>
              </a:lnSpc>
              <a:spcBef>
                <a:spcPts val="800"/>
              </a:spcBef>
              <a:spcAft>
                <a:spcPts val="800"/>
              </a:spcAft>
              <a:buClr>
                <a:schemeClr val="dk2"/>
              </a:buClr>
              <a:buSzPts val="2400"/>
              <a:buFont typeface="Nunito"/>
              <a:buChar char="■"/>
              <a:defRPr sz="24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04384" y="199526"/>
            <a:ext cx="548700" cy="393600"/>
          </a:xfrm>
          <a:prstGeom prst="rect">
            <a:avLst/>
          </a:prstGeom>
          <a:noFill/>
          <a:ln>
            <a:noFill/>
          </a:ln>
        </p:spPr>
        <p:txBody>
          <a:bodyPr spcFirstLastPara="1" wrap="square" lIns="0" tIns="0" rIns="0" bIns="0" anchor="t" anchorCtr="0">
            <a:noAutofit/>
          </a:bodyPr>
          <a:lstStyle>
            <a:lvl1pPr lvl="0" algn="r" rtl="0">
              <a:buNone/>
              <a:defRPr sz="1300">
                <a:solidFill>
                  <a:schemeClr val="lt2"/>
                </a:solidFill>
                <a:latin typeface="Walter Turncoat"/>
                <a:ea typeface="Walter Turncoat"/>
                <a:cs typeface="Walter Turncoat"/>
                <a:sym typeface="Walter Turncoat"/>
              </a:defRPr>
            </a:lvl1pPr>
            <a:lvl2pPr lvl="1" algn="r" rtl="0">
              <a:buNone/>
              <a:defRPr sz="1300">
                <a:solidFill>
                  <a:schemeClr val="lt2"/>
                </a:solidFill>
                <a:latin typeface="Walter Turncoat"/>
                <a:ea typeface="Walter Turncoat"/>
                <a:cs typeface="Walter Turncoat"/>
                <a:sym typeface="Walter Turncoat"/>
              </a:defRPr>
            </a:lvl2pPr>
            <a:lvl3pPr lvl="2" algn="r" rtl="0">
              <a:buNone/>
              <a:defRPr sz="1300">
                <a:solidFill>
                  <a:schemeClr val="lt2"/>
                </a:solidFill>
                <a:latin typeface="Walter Turncoat"/>
                <a:ea typeface="Walter Turncoat"/>
                <a:cs typeface="Walter Turncoat"/>
                <a:sym typeface="Walter Turncoat"/>
              </a:defRPr>
            </a:lvl3pPr>
            <a:lvl4pPr lvl="3" algn="r" rtl="0">
              <a:buNone/>
              <a:defRPr sz="1300">
                <a:solidFill>
                  <a:schemeClr val="lt2"/>
                </a:solidFill>
                <a:latin typeface="Walter Turncoat"/>
                <a:ea typeface="Walter Turncoat"/>
                <a:cs typeface="Walter Turncoat"/>
                <a:sym typeface="Walter Turncoat"/>
              </a:defRPr>
            </a:lvl4pPr>
            <a:lvl5pPr lvl="4" algn="r" rtl="0">
              <a:buNone/>
              <a:defRPr sz="1300">
                <a:solidFill>
                  <a:schemeClr val="lt2"/>
                </a:solidFill>
                <a:latin typeface="Walter Turncoat"/>
                <a:ea typeface="Walter Turncoat"/>
                <a:cs typeface="Walter Turncoat"/>
                <a:sym typeface="Walter Turncoat"/>
              </a:defRPr>
            </a:lvl5pPr>
            <a:lvl6pPr lvl="5" algn="r" rtl="0">
              <a:buNone/>
              <a:defRPr sz="1300">
                <a:solidFill>
                  <a:schemeClr val="lt2"/>
                </a:solidFill>
                <a:latin typeface="Walter Turncoat"/>
                <a:ea typeface="Walter Turncoat"/>
                <a:cs typeface="Walter Turncoat"/>
                <a:sym typeface="Walter Turncoat"/>
              </a:defRPr>
            </a:lvl6pPr>
            <a:lvl7pPr lvl="6" algn="r" rtl="0">
              <a:buNone/>
              <a:defRPr sz="1300">
                <a:solidFill>
                  <a:schemeClr val="lt2"/>
                </a:solidFill>
                <a:latin typeface="Walter Turncoat"/>
                <a:ea typeface="Walter Turncoat"/>
                <a:cs typeface="Walter Turncoat"/>
                <a:sym typeface="Walter Turncoat"/>
              </a:defRPr>
            </a:lvl7pPr>
            <a:lvl8pPr lvl="7" algn="r" rtl="0">
              <a:buNone/>
              <a:defRPr sz="1300">
                <a:solidFill>
                  <a:schemeClr val="lt2"/>
                </a:solidFill>
                <a:latin typeface="Walter Turncoat"/>
                <a:ea typeface="Walter Turncoat"/>
                <a:cs typeface="Walter Turncoat"/>
                <a:sym typeface="Walter Turncoat"/>
              </a:defRPr>
            </a:lvl8pPr>
            <a:lvl9pPr lvl="8" algn="r" rtl="0">
              <a:buNone/>
              <a:defRPr sz="1300">
                <a:solidFill>
                  <a:schemeClr val="lt2"/>
                </a:solidFill>
                <a:latin typeface="Walter Turncoat"/>
                <a:ea typeface="Walter Turncoat"/>
                <a:cs typeface="Walter Turncoat"/>
                <a:sym typeface="Walter Turnco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3"/>
          <p:cNvSpPr txBox="1">
            <a:spLocks noGrp="1"/>
          </p:cNvSpPr>
          <p:nvPr>
            <p:ph type="ctrTitle"/>
          </p:nvPr>
        </p:nvSpPr>
        <p:spPr>
          <a:xfrm>
            <a:off x="2323325" y="793100"/>
            <a:ext cx="4497300" cy="3557400"/>
          </a:xfrm>
          <a:prstGeom prst="rect">
            <a:avLst/>
          </a:prstGeom>
        </p:spPr>
        <p:txBody>
          <a:bodyPr spcFirstLastPara="1" wrap="square" lIns="0" tIns="0" rIns="0" bIns="0" anchor="ctr" anchorCtr="0">
            <a:noAutofit/>
          </a:bodyPr>
          <a:lstStyle/>
          <a:p>
            <a:pPr lvl="0"/>
            <a:r>
              <a:rPr lang="en-US" b="1" dirty="0"/>
              <a:t>Flow of Control</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2" name="Google Shape;282;p21"/>
          <p:cNvSpPr txBox="1">
            <a:spLocks noGrp="1"/>
          </p:cNvSpPr>
          <p:nvPr>
            <p:ph type="body" idx="1"/>
          </p:nvPr>
        </p:nvSpPr>
        <p:spPr>
          <a:xfrm>
            <a:off x="381000" y="232200"/>
            <a:ext cx="1447800" cy="586950"/>
          </a:xfrm>
          <a:prstGeom prst="rect">
            <a:avLst/>
          </a:prstGeom>
        </p:spPr>
        <p:txBody>
          <a:bodyPr spcFirstLastPara="1" wrap="square" lIns="0" tIns="0" rIns="0" bIns="0" anchor="t" anchorCtr="0">
            <a:noAutofit/>
          </a:bodyPr>
          <a:lstStyle/>
          <a:p>
            <a:pPr marL="0" lvl="0" indent="0">
              <a:buNone/>
            </a:pPr>
            <a:r>
              <a:rPr lang="en-US" b="1" dirty="0"/>
              <a:t>Example 10:</a:t>
            </a:r>
            <a:endParaRPr dirty="0"/>
          </a:p>
        </p:txBody>
      </p:sp>
      <p:sp>
        <p:nvSpPr>
          <p:cNvPr id="285" name="Google Shape;285;p21"/>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10</a:t>
            </a:fld>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99" y="590550"/>
            <a:ext cx="6413101"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81000" y="2343150"/>
            <a:ext cx="4572000" cy="1815882"/>
          </a:xfrm>
          <a:prstGeom prst="rect">
            <a:avLst/>
          </a:prstGeom>
        </p:spPr>
        <p:txBody>
          <a:bodyPr>
            <a:spAutoFit/>
          </a:bodyPr>
          <a:lstStyle/>
          <a:p>
            <a:r>
              <a:rPr lang="en-US" b="1" dirty="0">
                <a:solidFill>
                  <a:srgbClr val="92D050"/>
                </a:solidFill>
              </a:rPr>
              <a:t>OUTPUT:</a:t>
            </a:r>
          </a:p>
          <a:p>
            <a:endParaRPr lang="en-US" b="1" dirty="0">
              <a:solidFill>
                <a:srgbClr val="92D050"/>
              </a:solidFill>
            </a:endParaRPr>
          </a:p>
          <a:p>
            <a:r>
              <a:rPr lang="en-US" b="1" dirty="0">
                <a:solidFill>
                  <a:srgbClr val="92D050"/>
                </a:solidFill>
              </a:rPr>
              <a:t>Hello</a:t>
            </a:r>
          </a:p>
          <a:p>
            <a:r>
              <a:rPr lang="en-US" b="1" dirty="0">
                <a:solidFill>
                  <a:srgbClr val="92D050"/>
                </a:solidFill>
              </a:rPr>
              <a:t>Hi</a:t>
            </a:r>
          </a:p>
          <a:p>
            <a:endParaRPr lang="en-US" b="1" dirty="0"/>
          </a:p>
          <a:p>
            <a:r>
              <a:rPr lang="en-US" b="1" dirty="0">
                <a:solidFill>
                  <a:schemeClr val="accent1">
                    <a:lumMod val="75000"/>
                  </a:schemeClr>
                </a:solidFill>
              </a:rPr>
              <a:t>Semicolon(;) is a valid java statement which is call empty statement and it won't</a:t>
            </a:r>
          </a:p>
          <a:p>
            <a:r>
              <a:rPr lang="en-US" b="1" dirty="0">
                <a:solidFill>
                  <a:schemeClr val="accent1">
                    <a:lumMod val="75000"/>
                  </a:schemeClr>
                </a:solidFill>
              </a:rPr>
              <a:t>produce any output.</a:t>
            </a:r>
            <a:endParaRPr lang="en-US" dirty="0">
              <a:solidFill>
                <a:schemeClr val="accent1">
                  <a:lumMod val="75000"/>
                </a:schemeClr>
              </a:solidFill>
            </a:endParaRPr>
          </a:p>
        </p:txBody>
      </p:sp>
      <p:sp>
        <p:nvSpPr>
          <p:cNvPr id="5" name="TextBox 4"/>
          <p:cNvSpPr txBox="1"/>
          <p:nvPr/>
        </p:nvSpPr>
        <p:spPr>
          <a:xfrm>
            <a:off x="8686800" y="4857750"/>
            <a:ext cx="381000" cy="307777"/>
          </a:xfrm>
          <a:prstGeom prst="rect">
            <a:avLst/>
          </a:prstGeom>
          <a:noFill/>
        </p:spPr>
        <p:txBody>
          <a:bodyPr wrap="square" rtlCol="0">
            <a:spAutoFit/>
          </a:bodyPr>
          <a:lstStyle/>
          <a:p>
            <a:r>
              <a:rPr lang="en-US" dirty="0">
                <a:solidFill>
                  <a:schemeClr val="accent1">
                    <a:lumMod val="75000"/>
                  </a:schemeClr>
                </a:solidFill>
              </a:rPr>
              <a:t>89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anim calcmode="lin" valueType="num">
                                      <p:cBhvr>
                                        <p:cTn id="1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1000"/>
                                        <p:tgtEl>
                                          <p:spTgt spid="4">
                                            <p:txEl>
                                              <p:pRg st="3" end="3"/>
                                            </p:txEl>
                                          </p:spTgt>
                                        </p:tgtEl>
                                      </p:cBhvr>
                                    </p:animEffect>
                                    <p:anim calcmode="lin" valueType="num">
                                      <p:cBhvr>
                                        <p:cTn id="2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wipe(down)">
                                      <p:cBhvr>
                                        <p:cTn id="29" dur="500"/>
                                        <p:tgtEl>
                                          <p:spTgt spid="4">
                                            <p:txEl>
                                              <p:pRg st="5" end="5"/>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wipe(down)">
                                      <p:cBhvr>
                                        <p:cTn id="3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 name="Rectangle 2"/>
          <p:cNvSpPr/>
          <p:nvPr/>
        </p:nvSpPr>
        <p:spPr>
          <a:xfrm>
            <a:off x="2895600" y="2417862"/>
            <a:ext cx="2086929" cy="707886"/>
          </a:xfrm>
          <a:prstGeom prst="rect">
            <a:avLst/>
          </a:prstGeom>
        </p:spPr>
        <p:txBody>
          <a:bodyPr wrap="square">
            <a:spAutoFit/>
          </a:bodyPr>
          <a:lstStyle/>
          <a:p>
            <a:r>
              <a:rPr lang="en-US" sz="4000" b="1" dirty="0">
                <a:solidFill>
                  <a:srgbClr val="FFC000"/>
                </a:solidFill>
              </a:rPr>
              <a:t>Switch</a:t>
            </a:r>
            <a:endParaRPr lang="en-US" sz="4000" dirty="0">
              <a:solidFill>
                <a:srgbClr val="FFC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3" name="Google Shape;293;p22"/>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3" name="Text Placeholder 2"/>
          <p:cNvSpPr>
            <a:spLocks noGrp="1"/>
          </p:cNvSpPr>
          <p:nvPr>
            <p:ph type="body" idx="1"/>
          </p:nvPr>
        </p:nvSpPr>
        <p:spPr>
          <a:xfrm>
            <a:off x="152400" y="209550"/>
            <a:ext cx="7620000" cy="4640293"/>
          </a:xfrm>
        </p:spPr>
        <p:txBody>
          <a:bodyPr/>
          <a:lstStyle/>
          <a:p>
            <a:r>
              <a:rPr lang="en-US" sz="1400" b="1" dirty="0">
                <a:solidFill>
                  <a:srgbClr val="92D050"/>
                </a:solidFill>
              </a:rPr>
              <a:t>If several options are available then it is not recommended to use if-else we should go</a:t>
            </a:r>
          </a:p>
          <a:p>
            <a:r>
              <a:rPr lang="en-US" sz="1400" b="1" dirty="0">
                <a:solidFill>
                  <a:srgbClr val="92D050"/>
                </a:solidFill>
              </a:rPr>
              <a:t>for switch </a:t>
            </a:r>
            <a:r>
              <a:rPr lang="en-US" sz="1400" b="1" dirty="0" err="1">
                <a:solidFill>
                  <a:srgbClr val="92D050"/>
                </a:solidFill>
              </a:rPr>
              <a:t>statement.Because</a:t>
            </a:r>
            <a:r>
              <a:rPr lang="en-US" sz="1400" b="1" dirty="0">
                <a:solidFill>
                  <a:srgbClr val="92D050"/>
                </a:solidFill>
              </a:rPr>
              <a:t> it improves readability of the code.</a:t>
            </a:r>
          </a:p>
          <a:p>
            <a:r>
              <a:rPr lang="en-US" sz="1400" b="1" dirty="0">
                <a:solidFill>
                  <a:srgbClr val="92D050"/>
                </a:solidFill>
              </a:rPr>
              <a:t>Syntax:</a:t>
            </a:r>
          </a:p>
          <a:p>
            <a:r>
              <a:rPr lang="en-US" sz="1400" b="1" dirty="0">
                <a:solidFill>
                  <a:srgbClr val="92D050"/>
                </a:solidFill>
              </a:rPr>
              <a:t>switch(x)</a:t>
            </a:r>
          </a:p>
          <a:p>
            <a:r>
              <a:rPr lang="en-US" sz="1400" b="1" dirty="0">
                <a:solidFill>
                  <a:srgbClr val="92D050"/>
                </a:solidFill>
              </a:rPr>
              <a:t>{</a:t>
            </a:r>
          </a:p>
          <a:p>
            <a:r>
              <a:rPr lang="en-US" sz="1400" b="1" dirty="0">
                <a:solidFill>
                  <a:srgbClr val="92D050"/>
                </a:solidFill>
              </a:rPr>
              <a:t>case 1:</a:t>
            </a:r>
          </a:p>
          <a:p>
            <a:r>
              <a:rPr lang="en-US" sz="1400" b="1" dirty="0">
                <a:solidFill>
                  <a:srgbClr val="92D050"/>
                </a:solidFill>
              </a:rPr>
              <a:t>action1</a:t>
            </a:r>
          </a:p>
          <a:p>
            <a:r>
              <a:rPr lang="en-US" sz="1400" b="1" dirty="0">
                <a:solidFill>
                  <a:srgbClr val="92D050"/>
                </a:solidFill>
              </a:rPr>
              <a:t>case 2:</a:t>
            </a:r>
          </a:p>
          <a:p>
            <a:r>
              <a:rPr lang="en-US" sz="1400" b="1" dirty="0">
                <a:solidFill>
                  <a:srgbClr val="92D050"/>
                </a:solidFill>
              </a:rPr>
              <a:t>action2</a:t>
            </a:r>
          </a:p>
          <a:p>
            <a:r>
              <a:rPr lang="en-US" sz="1400" b="1" dirty="0">
                <a:solidFill>
                  <a:srgbClr val="92D050"/>
                </a:solidFill>
              </a:rPr>
              <a:t>.</a:t>
            </a:r>
          </a:p>
          <a:p>
            <a:r>
              <a:rPr lang="en-US" sz="1400" b="1" dirty="0">
                <a:solidFill>
                  <a:srgbClr val="92D050"/>
                </a:solidFill>
              </a:rPr>
              <a:t>.</a:t>
            </a:r>
          </a:p>
          <a:p>
            <a:r>
              <a:rPr lang="en-US" sz="1400" b="1" dirty="0">
                <a:solidFill>
                  <a:srgbClr val="92D050"/>
                </a:solidFill>
              </a:rPr>
              <a:t>.</a:t>
            </a:r>
          </a:p>
          <a:p>
            <a:r>
              <a:rPr lang="en-US" sz="1400" b="1" dirty="0">
                <a:solidFill>
                  <a:srgbClr val="92D050"/>
                </a:solidFill>
              </a:rPr>
              <a:t>default:</a:t>
            </a:r>
          </a:p>
          <a:p>
            <a:r>
              <a:rPr lang="en-US" sz="1400" b="1" dirty="0">
                <a:solidFill>
                  <a:srgbClr val="92D050"/>
                </a:solidFill>
              </a:rPr>
              <a:t>default action</a:t>
            </a:r>
          </a:p>
          <a:p>
            <a:r>
              <a:rPr lang="en-US" sz="1400" b="1" dirty="0">
                <a:solidFill>
                  <a:srgbClr val="92D050"/>
                </a:solidFill>
              </a:rPr>
              <a:t>}</a:t>
            </a:r>
          </a:p>
          <a:p>
            <a:r>
              <a:rPr lang="en-US" sz="1400" b="1" dirty="0">
                <a:solidFill>
                  <a:srgbClr val="92D050"/>
                </a:solidFill>
              </a:rPr>
              <a:t>Until 1.4 version the allow types for the switch argument are byte, short, char, </a:t>
            </a:r>
            <a:r>
              <a:rPr lang="en-US" sz="1400" b="1" dirty="0" err="1">
                <a:solidFill>
                  <a:srgbClr val="92D050"/>
                </a:solidFill>
              </a:rPr>
              <a:t>int</a:t>
            </a:r>
            <a:r>
              <a:rPr lang="en-US" sz="1400" b="1" dirty="0">
                <a:solidFill>
                  <a:srgbClr val="92D050"/>
                </a:solidFill>
              </a:rPr>
              <a:t> but</a:t>
            </a:r>
          </a:p>
          <a:p>
            <a:r>
              <a:rPr lang="en-US" sz="1400" b="1" dirty="0">
                <a:solidFill>
                  <a:srgbClr val="92D050"/>
                </a:solidFill>
              </a:rPr>
              <a:t>from 1.5 version on wards the corresponding wrapper classes (Byte, Short, Character,</a:t>
            </a:r>
          </a:p>
          <a:p>
            <a:r>
              <a:rPr lang="en-US" sz="1400" b="1" dirty="0">
                <a:solidFill>
                  <a:srgbClr val="92D050"/>
                </a:solidFill>
              </a:rPr>
              <a:t>Integer) and "</a:t>
            </a:r>
            <a:r>
              <a:rPr lang="en-US" sz="1400" b="1" dirty="0" err="1">
                <a:solidFill>
                  <a:srgbClr val="92D050"/>
                </a:solidFill>
              </a:rPr>
              <a:t>enum</a:t>
            </a:r>
            <a:r>
              <a:rPr lang="en-US" sz="1400" b="1" dirty="0">
                <a:solidFill>
                  <a:srgbClr val="92D050"/>
                </a:solidFill>
              </a:rPr>
              <a:t>" types also allowed.</a:t>
            </a:r>
          </a:p>
          <a:p>
            <a:endParaRPr lang="en-US" sz="1400" dirty="0">
              <a:solidFill>
                <a:srgbClr val="92D050"/>
              </a:solidFill>
            </a:endParaRPr>
          </a:p>
        </p:txBody>
      </p:sp>
      <p:sp>
        <p:nvSpPr>
          <p:cNvPr id="5" name="TextBox 4"/>
          <p:cNvSpPr txBox="1"/>
          <p:nvPr/>
        </p:nvSpPr>
        <p:spPr>
          <a:xfrm>
            <a:off x="8818270" y="4849843"/>
            <a:ext cx="325730" cy="246221"/>
          </a:xfrm>
          <a:prstGeom prst="rect">
            <a:avLst/>
          </a:prstGeom>
          <a:noFill/>
        </p:spPr>
        <p:txBody>
          <a:bodyPr wrap="none" rtlCol="0">
            <a:spAutoFit/>
          </a:bodyPr>
          <a:lstStyle/>
          <a:p>
            <a:r>
              <a:rPr lang="en-US" sz="1000" dirty="0">
                <a:solidFill>
                  <a:srgbClr val="FFC000"/>
                </a:solidFill>
              </a:rPr>
              <a:t>90</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8"/>
          <p:cNvSpPr txBox="1">
            <a:spLocks noGrp="1"/>
          </p:cNvSpPr>
          <p:nvPr>
            <p:ph type="body" idx="1"/>
          </p:nvPr>
        </p:nvSpPr>
        <p:spPr>
          <a:xfrm>
            <a:off x="1821650" y="1014450"/>
            <a:ext cx="3672000" cy="3114600"/>
          </a:xfrm>
          <a:prstGeom prst="rect">
            <a:avLst/>
          </a:prstGeom>
        </p:spPr>
        <p:txBody>
          <a:bodyPr spcFirstLastPara="1" wrap="square" lIns="0" tIns="0" rIns="0" bIns="0" anchor="ctr" anchorCtr="0">
            <a:noAutofit/>
          </a:bodyPr>
          <a:lstStyle/>
          <a:p>
            <a:pPr marL="0" lvl="0" indent="0" algn="ctr" rtl="0">
              <a:spcBef>
                <a:spcPts val="0"/>
              </a:spcBef>
              <a:spcAft>
                <a:spcPts val="800"/>
              </a:spcAft>
              <a:buNone/>
            </a:pPr>
            <a:endParaRPr dirty="0"/>
          </a:p>
        </p:txBody>
      </p:sp>
      <p:sp>
        <p:nvSpPr>
          <p:cNvPr id="257" name="Google Shape;257;p18"/>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13</a:t>
            </a:fld>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2" y="971550"/>
            <a:ext cx="4114798"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562600" y="17205"/>
            <a:ext cx="3581400" cy="2554545"/>
          </a:xfrm>
          <a:prstGeom prst="rect">
            <a:avLst/>
          </a:prstGeom>
        </p:spPr>
        <p:txBody>
          <a:bodyPr wrap="square">
            <a:spAutoFit/>
          </a:bodyPr>
          <a:lstStyle/>
          <a:p>
            <a:r>
              <a:rPr lang="en-US" sz="1600" dirty="0">
                <a:solidFill>
                  <a:srgbClr val="92D050"/>
                </a:solidFill>
              </a:rPr>
              <a:t> </a:t>
            </a:r>
            <a:r>
              <a:rPr lang="en-US" sz="1600" b="1" dirty="0">
                <a:solidFill>
                  <a:srgbClr val="92D050"/>
                </a:solidFill>
              </a:rPr>
              <a:t>Curly braces are mandatory.(except switch case in all remaining cases curly</a:t>
            </a:r>
          </a:p>
          <a:p>
            <a:r>
              <a:rPr lang="en-US" sz="1600" b="1" dirty="0">
                <a:solidFill>
                  <a:srgbClr val="92D050"/>
                </a:solidFill>
              </a:rPr>
              <a:t>braces are optional )</a:t>
            </a:r>
          </a:p>
          <a:p>
            <a:r>
              <a:rPr lang="en-US" sz="1600" dirty="0">
                <a:solidFill>
                  <a:srgbClr val="92D050"/>
                </a:solidFill>
              </a:rPr>
              <a:t> </a:t>
            </a:r>
            <a:r>
              <a:rPr lang="en-US" sz="1600" b="1" dirty="0">
                <a:solidFill>
                  <a:srgbClr val="92D050"/>
                </a:solidFill>
              </a:rPr>
              <a:t>Both case and default are optional.</a:t>
            </a:r>
          </a:p>
          <a:p>
            <a:r>
              <a:rPr lang="en-US" sz="1600" dirty="0">
                <a:solidFill>
                  <a:srgbClr val="92D050"/>
                </a:solidFill>
              </a:rPr>
              <a:t> </a:t>
            </a:r>
            <a:r>
              <a:rPr lang="en-US" sz="1600" b="1" dirty="0">
                <a:solidFill>
                  <a:srgbClr val="92D050"/>
                </a:solidFill>
              </a:rPr>
              <a:t>Every statement inside switch must be under some case (or) default. Independent</a:t>
            </a:r>
          </a:p>
          <a:p>
            <a:r>
              <a:rPr lang="en-US" sz="1600" b="1" dirty="0">
                <a:solidFill>
                  <a:srgbClr val="92D050"/>
                </a:solidFill>
              </a:rPr>
              <a:t>statements are not allowed.</a:t>
            </a:r>
            <a:endParaRPr lang="en-US" sz="1600" dirty="0">
              <a:solidFill>
                <a:srgbClr val="92D050"/>
              </a:solidFill>
            </a:endParaRPr>
          </a:p>
        </p:txBody>
      </p:sp>
      <p:sp>
        <p:nvSpPr>
          <p:cNvPr id="3" name="TextBox 2"/>
          <p:cNvSpPr txBox="1"/>
          <p:nvPr/>
        </p:nvSpPr>
        <p:spPr>
          <a:xfrm>
            <a:off x="8686800" y="4857750"/>
            <a:ext cx="457200" cy="246221"/>
          </a:xfrm>
          <a:prstGeom prst="rect">
            <a:avLst/>
          </a:prstGeom>
          <a:noFill/>
        </p:spPr>
        <p:txBody>
          <a:bodyPr wrap="square" rtlCol="0">
            <a:spAutoFit/>
          </a:bodyPr>
          <a:lstStyle/>
          <a:p>
            <a:r>
              <a:rPr lang="en-US" sz="1000" dirty="0">
                <a:solidFill>
                  <a:srgbClr val="92D050"/>
                </a:solidFill>
              </a:rPr>
              <a:t>91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1000"/>
                                        <p:tgtEl>
                                          <p:spTgt spid="2">
                                            <p:txEl>
                                              <p:pRg st="3" end="3"/>
                                            </p:txEl>
                                          </p:spTgt>
                                        </p:tgtEl>
                                      </p:cBhvr>
                                    </p:animEffect>
                                    <p:anim calcmode="lin" valueType="num">
                                      <p:cBhvr>
                                        <p:cTn id="2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1000"/>
                                        <p:tgtEl>
                                          <p:spTgt spid="2">
                                            <p:txEl>
                                              <p:pRg st="4" end="4"/>
                                            </p:txEl>
                                          </p:spTgt>
                                        </p:tgtEl>
                                      </p:cBhvr>
                                    </p:animEffect>
                                    <p:anim calcmode="lin" valueType="num">
                                      <p:cBhvr>
                                        <p:cTn id="2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2" name="Rectangle 1"/>
          <p:cNvSpPr/>
          <p:nvPr/>
        </p:nvSpPr>
        <p:spPr>
          <a:xfrm>
            <a:off x="304800" y="285750"/>
            <a:ext cx="3276600" cy="4616648"/>
          </a:xfrm>
          <a:prstGeom prst="rect">
            <a:avLst/>
          </a:prstGeom>
        </p:spPr>
        <p:txBody>
          <a:bodyPr wrap="square">
            <a:spAutoFit/>
          </a:bodyPr>
          <a:lstStyle/>
          <a:p>
            <a:r>
              <a:rPr lang="en-US" b="1" dirty="0">
                <a:solidFill>
                  <a:srgbClr val="92D050"/>
                </a:solidFill>
              </a:rPr>
              <a:t>Example 1:</a:t>
            </a:r>
          </a:p>
          <a:p>
            <a:endParaRPr lang="en-US" b="1" dirty="0">
              <a:solidFill>
                <a:srgbClr val="92D050"/>
              </a:solidFill>
            </a:endParaRPr>
          </a:p>
          <a:p>
            <a:r>
              <a:rPr lang="en-US" b="1" dirty="0">
                <a:solidFill>
                  <a:srgbClr val="92D050"/>
                </a:solidFill>
              </a:rPr>
              <a:t>public class </a:t>
            </a:r>
            <a:r>
              <a:rPr lang="en-US" b="1" dirty="0" err="1">
                <a:solidFill>
                  <a:srgbClr val="92D050"/>
                </a:solidFill>
              </a:rPr>
              <a:t>ExampleSwitch</a:t>
            </a:r>
            <a:r>
              <a:rPr lang="en-US" b="1" dirty="0">
                <a:solidFill>
                  <a:srgbClr val="92D050"/>
                </a:solidFill>
              </a:rPr>
              <a:t>{</a:t>
            </a:r>
          </a:p>
          <a:p>
            <a:r>
              <a:rPr lang="en-US" b="1" dirty="0">
                <a:solidFill>
                  <a:srgbClr val="92D050"/>
                </a:solidFill>
              </a:rPr>
              <a:t>public static void main(String </a:t>
            </a:r>
            <a:r>
              <a:rPr lang="en-US" b="1" dirty="0" err="1">
                <a:solidFill>
                  <a:srgbClr val="92D050"/>
                </a:solidFill>
              </a:rPr>
              <a:t>args</a:t>
            </a:r>
            <a:r>
              <a:rPr lang="en-US" b="1" dirty="0">
                <a:solidFill>
                  <a:srgbClr val="92D050"/>
                </a:solidFill>
              </a:rPr>
              <a:t>[]){</a:t>
            </a:r>
          </a:p>
          <a:p>
            <a:r>
              <a:rPr lang="en-US" b="1" dirty="0" err="1">
                <a:solidFill>
                  <a:srgbClr val="92D050"/>
                </a:solidFill>
              </a:rPr>
              <a:t>int</a:t>
            </a:r>
            <a:r>
              <a:rPr lang="en-US" b="1" dirty="0">
                <a:solidFill>
                  <a:srgbClr val="92D050"/>
                </a:solidFill>
              </a:rPr>
              <a:t> x=10;</a:t>
            </a:r>
          </a:p>
          <a:p>
            <a:r>
              <a:rPr lang="en-US" b="1" dirty="0">
                <a:solidFill>
                  <a:srgbClr val="92D050"/>
                </a:solidFill>
              </a:rPr>
              <a:t>switch(x)</a:t>
            </a:r>
          </a:p>
          <a:p>
            <a:r>
              <a:rPr lang="en-US" b="1" dirty="0">
                <a:solidFill>
                  <a:srgbClr val="92D050"/>
                </a:solidFill>
              </a:rPr>
              <a:t>{</a:t>
            </a:r>
          </a:p>
          <a:p>
            <a:r>
              <a:rPr lang="en-US" b="1" dirty="0" err="1">
                <a:solidFill>
                  <a:srgbClr val="92D050"/>
                </a:solidFill>
              </a:rPr>
              <a:t>System.out.println</a:t>
            </a:r>
            <a:r>
              <a:rPr lang="en-US" b="1" dirty="0">
                <a:solidFill>
                  <a:srgbClr val="92D050"/>
                </a:solidFill>
              </a:rPr>
              <a:t>("hello");</a:t>
            </a:r>
          </a:p>
          <a:p>
            <a:r>
              <a:rPr lang="en-US" b="1" dirty="0">
                <a:solidFill>
                  <a:srgbClr val="92D050"/>
                </a:solidFill>
              </a:rPr>
              <a:t>}}}</a:t>
            </a:r>
          </a:p>
          <a:p>
            <a:r>
              <a:rPr lang="en-US" b="1" dirty="0">
                <a:solidFill>
                  <a:srgbClr val="92D050"/>
                </a:solidFill>
              </a:rPr>
              <a:t>OUTPUT:</a:t>
            </a:r>
          </a:p>
          <a:p>
            <a:endParaRPr lang="en-US" b="1" dirty="0">
              <a:solidFill>
                <a:srgbClr val="92D050"/>
              </a:solidFill>
            </a:endParaRPr>
          </a:p>
          <a:p>
            <a:r>
              <a:rPr lang="en-US" b="1" dirty="0">
                <a:solidFill>
                  <a:srgbClr val="92D050"/>
                </a:solidFill>
              </a:rPr>
              <a:t>Compile time error.</a:t>
            </a:r>
          </a:p>
          <a:p>
            <a:r>
              <a:rPr lang="en-US" b="1" dirty="0">
                <a:solidFill>
                  <a:srgbClr val="92D050"/>
                </a:solidFill>
              </a:rPr>
              <a:t>D:\Java&gt;javac ExampleSwitch.java</a:t>
            </a:r>
          </a:p>
          <a:p>
            <a:r>
              <a:rPr lang="en-US" b="1" dirty="0">
                <a:solidFill>
                  <a:srgbClr val="92D050"/>
                </a:solidFill>
              </a:rPr>
              <a:t>ExampleSwitch.java:5: case, default, or '}' expected</a:t>
            </a:r>
          </a:p>
          <a:p>
            <a:r>
              <a:rPr lang="en-US" b="1" dirty="0" err="1">
                <a:solidFill>
                  <a:srgbClr val="92D050"/>
                </a:solidFill>
              </a:rPr>
              <a:t>System.out.println</a:t>
            </a:r>
            <a:r>
              <a:rPr lang="en-US" b="1" dirty="0">
                <a:solidFill>
                  <a:srgbClr val="92D050"/>
                </a:solidFill>
              </a:rPr>
              <a:t>("hello");</a:t>
            </a:r>
          </a:p>
          <a:p>
            <a:r>
              <a:rPr lang="en-US" b="1" dirty="0">
                <a:solidFill>
                  <a:srgbClr val="92D050"/>
                </a:solidFill>
              </a:rPr>
              <a:t>Every case label should be "compile time constant" otherwise we will get compile time</a:t>
            </a:r>
          </a:p>
          <a:p>
            <a:r>
              <a:rPr lang="en-US" b="1" dirty="0">
                <a:solidFill>
                  <a:srgbClr val="92D050"/>
                </a:solidFill>
              </a:rPr>
              <a:t>error.</a:t>
            </a:r>
            <a:endParaRPr lang="en-US" dirty="0">
              <a:solidFill>
                <a:srgbClr val="92D050"/>
              </a:solidFill>
            </a:endParaRPr>
          </a:p>
        </p:txBody>
      </p:sp>
      <p:sp>
        <p:nvSpPr>
          <p:cNvPr id="3" name="Rectangle 2"/>
          <p:cNvSpPr/>
          <p:nvPr/>
        </p:nvSpPr>
        <p:spPr>
          <a:xfrm>
            <a:off x="3805335" y="133350"/>
            <a:ext cx="3429000" cy="5047536"/>
          </a:xfrm>
          <a:prstGeom prst="rect">
            <a:avLst/>
          </a:prstGeom>
        </p:spPr>
        <p:txBody>
          <a:bodyPr wrap="square">
            <a:spAutoFit/>
          </a:bodyPr>
          <a:lstStyle/>
          <a:p>
            <a:r>
              <a:rPr lang="en-US" b="1" dirty="0">
                <a:solidFill>
                  <a:srgbClr val="92D050"/>
                </a:solidFill>
              </a:rPr>
              <a:t>Example 2:</a:t>
            </a:r>
          </a:p>
          <a:p>
            <a:endParaRPr lang="en-US" b="1" dirty="0">
              <a:solidFill>
                <a:srgbClr val="92D050"/>
              </a:solidFill>
            </a:endParaRPr>
          </a:p>
          <a:p>
            <a:r>
              <a:rPr lang="en-US" b="1" dirty="0">
                <a:solidFill>
                  <a:srgbClr val="92D050"/>
                </a:solidFill>
              </a:rPr>
              <a:t>public class </a:t>
            </a:r>
            <a:r>
              <a:rPr lang="en-US" b="1" dirty="0" err="1">
                <a:solidFill>
                  <a:srgbClr val="92D050"/>
                </a:solidFill>
              </a:rPr>
              <a:t>ExampleSwitch</a:t>
            </a:r>
            <a:r>
              <a:rPr lang="en-US" b="1" dirty="0">
                <a:solidFill>
                  <a:srgbClr val="92D050"/>
                </a:solidFill>
              </a:rPr>
              <a:t>{</a:t>
            </a:r>
          </a:p>
          <a:p>
            <a:r>
              <a:rPr lang="en-US" b="1" dirty="0">
                <a:solidFill>
                  <a:srgbClr val="92D050"/>
                </a:solidFill>
              </a:rPr>
              <a:t>public static void main(String </a:t>
            </a:r>
            <a:r>
              <a:rPr lang="en-US" b="1" dirty="0" err="1">
                <a:solidFill>
                  <a:srgbClr val="92D050"/>
                </a:solidFill>
              </a:rPr>
              <a:t>args</a:t>
            </a:r>
            <a:r>
              <a:rPr lang="en-US" b="1" dirty="0">
                <a:solidFill>
                  <a:srgbClr val="92D050"/>
                </a:solidFill>
              </a:rPr>
              <a:t>[]){</a:t>
            </a:r>
          </a:p>
          <a:p>
            <a:r>
              <a:rPr lang="en-US" b="1" dirty="0" err="1">
                <a:solidFill>
                  <a:srgbClr val="92D050"/>
                </a:solidFill>
              </a:rPr>
              <a:t>int</a:t>
            </a:r>
            <a:r>
              <a:rPr lang="en-US" b="1" dirty="0">
                <a:solidFill>
                  <a:srgbClr val="92D050"/>
                </a:solidFill>
              </a:rPr>
              <a:t> x=10;</a:t>
            </a:r>
          </a:p>
          <a:p>
            <a:r>
              <a:rPr lang="en-US" b="1" dirty="0" err="1">
                <a:solidFill>
                  <a:srgbClr val="92D050"/>
                </a:solidFill>
              </a:rPr>
              <a:t>int</a:t>
            </a:r>
            <a:r>
              <a:rPr lang="en-US" b="1" dirty="0">
                <a:solidFill>
                  <a:srgbClr val="92D050"/>
                </a:solidFill>
              </a:rPr>
              <a:t> y=20;</a:t>
            </a:r>
          </a:p>
          <a:p>
            <a:r>
              <a:rPr lang="en-US" b="1" dirty="0">
                <a:solidFill>
                  <a:srgbClr val="92D050"/>
                </a:solidFill>
              </a:rPr>
              <a:t>switch(x)</a:t>
            </a:r>
          </a:p>
          <a:p>
            <a:r>
              <a:rPr lang="en-US" b="1" dirty="0">
                <a:solidFill>
                  <a:srgbClr val="92D050"/>
                </a:solidFill>
              </a:rPr>
              <a:t>{</a:t>
            </a:r>
          </a:p>
          <a:p>
            <a:r>
              <a:rPr lang="en-US" b="1" dirty="0">
                <a:solidFill>
                  <a:srgbClr val="92D050"/>
                </a:solidFill>
              </a:rPr>
              <a:t>case 10:</a:t>
            </a:r>
          </a:p>
          <a:p>
            <a:r>
              <a:rPr lang="en-US" b="1" dirty="0" err="1">
                <a:solidFill>
                  <a:srgbClr val="92D050"/>
                </a:solidFill>
              </a:rPr>
              <a:t>System.out.println</a:t>
            </a:r>
            <a:r>
              <a:rPr lang="en-US" b="1" dirty="0">
                <a:solidFill>
                  <a:srgbClr val="92D050"/>
                </a:solidFill>
              </a:rPr>
              <a:t>("10");</a:t>
            </a:r>
          </a:p>
          <a:p>
            <a:r>
              <a:rPr lang="en-US" b="1" dirty="0">
                <a:solidFill>
                  <a:srgbClr val="92D050"/>
                </a:solidFill>
              </a:rPr>
              <a:t>case y:</a:t>
            </a:r>
          </a:p>
          <a:p>
            <a:r>
              <a:rPr lang="en-US" b="1" dirty="0" err="1">
                <a:solidFill>
                  <a:srgbClr val="92D050"/>
                </a:solidFill>
              </a:rPr>
              <a:t>System.out.println</a:t>
            </a:r>
            <a:r>
              <a:rPr lang="en-US" b="1" dirty="0">
                <a:solidFill>
                  <a:srgbClr val="92D050"/>
                </a:solidFill>
              </a:rPr>
              <a:t>("20");</a:t>
            </a:r>
          </a:p>
          <a:p>
            <a:r>
              <a:rPr lang="en-US" b="1" dirty="0">
                <a:solidFill>
                  <a:srgbClr val="92D050"/>
                </a:solidFill>
              </a:rPr>
              <a:t>}}}</a:t>
            </a:r>
          </a:p>
          <a:p>
            <a:r>
              <a:rPr lang="en-US" b="1" dirty="0">
                <a:solidFill>
                  <a:srgbClr val="92D050"/>
                </a:solidFill>
              </a:rPr>
              <a:t>OUTPUT:</a:t>
            </a:r>
          </a:p>
          <a:p>
            <a:endParaRPr lang="en-US" b="1" dirty="0">
              <a:solidFill>
                <a:srgbClr val="92D050"/>
              </a:solidFill>
            </a:endParaRPr>
          </a:p>
          <a:p>
            <a:r>
              <a:rPr lang="en-US" b="1" dirty="0">
                <a:solidFill>
                  <a:srgbClr val="92D050"/>
                </a:solidFill>
              </a:rPr>
              <a:t>Compile time error</a:t>
            </a:r>
          </a:p>
          <a:p>
            <a:r>
              <a:rPr lang="en-US" b="1" dirty="0">
                <a:solidFill>
                  <a:srgbClr val="92D050"/>
                </a:solidFill>
              </a:rPr>
              <a:t>D:\Java&gt;javac ExampleSwitch.java</a:t>
            </a:r>
          </a:p>
          <a:p>
            <a:r>
              <a:rPr lang="en-US" b="1" dirty="0">
                <a:solidFill>
                  <a:srgbClr val="92D050"/>
                </a:solidFill>
              </a:rPr>
              <a:t>ExampleSwitch.java:9: constant expression required</a:t>
            </a:r>
          </a:p>
          <a:p>
            <a:r>
              <a:rPr lang="en-US" b="1" dirty="0">
                <a:solidFill>
                  <a:srgbClr val="92D050"/>
                </a:solidFill>
              </a:rPr>
              <a:t>case y:</a:t>
            </a:r>
          </a:p>
          <a:p>
            <a:r>
              <a:rPr lang="en-US" b="1" dirty="0">
                <a:solidFill>
                  <a:srgbClr val="92D050"/>
                </a:solidFill>
              </a:rPr>
              <a:t>If we declare y as final we won't get any compile time error</a:t>
            </a:r>
            <a:endParaRPr lang="en-US" dirty="0">
              <a:solidFill>
                <a:srgbClr val="92D050"/>
              </a:solidFill>
            </a:endParaRPr>
          </a:p>
          <a:p>
            <a:endParaRPr lang="en-US" dirty="0">
              <a:solidFill>
                <a:srgbClr val="92D050"/>
              </a:solidFill>
            </a:endParaRPr>
          </a:p>
        </p:txBody>
      </p:sp>
      <p:sp>
        <p:nvSpPr>
          <p:cNvPr id="5" name="TextBox 4"/>
          <p:cNvSpPr txBox="1"/>
          <p:nvPr/>
        </p:nvSpPr>
        <p:spPr>
          <a:xfrm>
            <a:off x="8763000" y="4887039"/>
            <a:ext cx="381000" cy="246221"/>
          </a:xfrm>
          <a:prstGeom prst="rect">
            <a:avLst/>
          </a:prstGeom>
          <a:noFill/>
        </p:spPr>
        <p:txBody>
          <a:bodyPr wrap="square" rtlCol="0">
            <a:spAutoFit/>
          </a:bodyPr>
          <a:lstStyle/>
          <a:p>
            <a:r>
              <a:rPr lang="en-US" sz="1000" dirty="0">
                <a:solidFill>
                  <a:srgbClr val="92D050"/>
                </a:solidFill>
              </a:rPr>
              <a:t>91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9" end="9"/>
                                            </p:txEl>
                                          </p:spTgt>
                                        </p:tgtEl>
                                        <p:attrNameLst>
                                          <p:attrName>style.visibility</p:attrName>
                                        </p:attrNameLst>
                                      </p:cBhvr>
                                      <p:to>
                                        <p:strVal val="visible"/>
                                      </p:to>
                                    </p:set>
                                    <p:animEffect transition="in" filter="fade">
                                      <p:cBhvr>
                                        <p:cTn id="7" dur="1000"/>
                                        <p:tgtEl>
                                          <p:spTgt spid="2">
                                            <p:txEl>
                                              <p:pRg st="9" end="9"/>
                                            </p:txEl>
                                          </p:spTgt>
                                        </p:tgtEl>
                                      </p:cBhvr>
                                    </p:animEffect>
                                    <p:anim calcmode="lin" valueType="num">
                                      <p:cBhvr>
                                        <p:cTn id="8"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9" end="9"/>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11" end="11"/>
                                            </p:txEl>
                                          </p:spTgt>
                                        </p:tgtEl>
                                        <p:attrNameLst>
                                          <p:attrName>style.visibility</p:attrName>
                                        </p:attrNameLst>
                                      </p:cBhvr>
                                      <p:to>
                                        <p:strVal val="visible"/>
                                      </p:to>
                                    </p:set>
                                    <p:animEffect transition="in" filter="fade">
                                      <p:cBhvr>
                                        <p:cTn id="12" dur="1000"/>
                                        <p:tgtEl>
                                          <p:spTgt spid="2">
                                            <p:txEl>
                                              <p:pRg st="11" end="11"/>
                                            </p:txEl>
                                          </p:spTgt>
                                        </p:tgtEl>
                                      </p:cBhvr>
                                    </p:animEffect>
                                    <p:anim calcmode="lin" valueType="num">
                                      <p:cBhvr>
                                        <p:cTn id="13" dur="10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1" end="1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12" end="12"/>
                                            </p:txEl>
                                          </p:spTgt>
                                        </p:tgtEl>
                                        <p:attrNameLst>
                                          <p:attrName>style.visibility</p:attrName>
                                        </p:attrNameLst>
                                      </p:cBhvr>
                                      <p:to>
                                        <p:strVal val="visible"/>
                                      </p:to>
                                    </p:set>
                                    <p:animEffect transition="in" filter="fade">
                                      <p:cBhvr>
                                        <p:cTn id="17" dur="1000"/>
                                        <p:tgtEl>
                                          <p:spTgt spid="2">
                                            <p:txEl>
                                              <p:pRg st="12" end="12"/>
                                            </p:txEl>
                                          </p:spTgt>
                                        </p:tgtEl>
                                      </p:cBhvr>
                                    </p:animEffect>
                                    <p:anim calcmode="lin" valueType="num">
                                      <p:cBhvr>
                                        <p:cTn id="18" dur="10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12" end="1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13" end="13"/>
                                            </p:txEl>
                                          </p:spTgt>
                                        </p:tgtEl>
                                        <p:attrNameLst>
                                          <p:attrName>style.visibility</p:attrName>
                                        </p:attrNameLst>
                                      </p:cBhvr>
                                      <p:to>
                                        <p:strVal val="visible"/>
                                      </p:to>
                                    </p:set>
                                    <p:animEffect transition="in" filter="fade">
                                      <p:cBhvr>
                                        <p:cTn id="22" dur="1000"/>
                                        <p:tgtEl>
                                          <p:spTgt spid="2">
                                            <p:txEl>
                                              <p:pRg st="13" end="13"/>
                                            </p:txEl>
                                          </p:spTgt>
                                        </p:tgtEl>
                                      </p:cBhvr>
                                    </p:animEffect>
                                    <p:anim calcmode="lin" valueType="num">
                                      <p:cBhvr>
                                        <p:cTn id="23" dur="1000" fill="hold"/>
                                        <p:tgtEl>
                                          <p:spTgt spid="2">
                                            <p:txEl>
                                              <p:pRg st="13" end="13"/>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13" end="1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
                                            <p:txEl>
                                              <p:pRg st="14" end="14"/>
                                            </p:txEl>
                                          </p:spTgt>
                                        </p:tgtEl>
                                        <p:attrNameLst>
                                          <p:attrName>style.visibility</p:attrName>
                                        </p:attrNameLst>
                                      </p:cBhvr>
                                      <p:to>
                                        <p:strVal val="visible"/>
                                      </p:to>
                                    </p:set>
                                    <p:animEffect transition="in" filter="fade">
                                      <p:cBhvr>
                                        <p:cTn id="27" dur="1000"/>
                                        <p:tgtEl>
                                          <p:spTgt spid="2">
                                            <p:txEl>
                                              <p:pRg st="14" end="14"/>
                                            </p:txEl>
                                          </p:spTgt>
                                        </p:tgtEl>
                                      </p:cBhvr>
                                    </p:animEffect>
                                    <p:anim calcmode="lin" valueType="num">
                                      <p:cBhvr>
                                        <p:cTn id="28" dur="1000" fill="hold"/>
                                        <p:tgtEl>
                                          <p:spTgt spid="2">
                                            <p:txEl>
                                              <p:pRg st="14" end="14"/>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14" end="1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
                                            <p:txEl>
                                              <p:pRg st="15" end="15"/>
                                            </p:txEl>
                                          </p:spTgt>
                                        </p:tgtEl>
                                        <p:attrNameLst>
                                          <p:attrName>style.visibility</p:attrName>
                                        </p:attrNameLst>
                                      </p:cBhvr>
                                      <p:to>
                                        <p:strVal val="visible"/>
                                      </p:to>
                                    </p:set>
                                    <p:animEffect transition="in" filter="fade">
                                      <p:cBhvr>
                                        <p:cTn id="32" dur="1000"/>
                                        <p:tgtEl>
                                          <p:spTgt spid="2">
                                            <p:txEl>
                                              <p:pRg st="15" end="15"/>
                                            </p:txEl>
                                          </p:spTgt>
                                        </p:tgtEl>
                                      </p:cBhvr>
                                    </p:animEffect>
                                    <p:anim calcmode="lin" valueType="num">
                                      <p:cBhvr>
                                        <p:cTn id="33" dur="1000" fill="hold"/>
                                        <p:tgtEl>
                                          <p:spTgt spid="2">
                                            <p:txEl>
                                              <p:pRg st="15" end="15"/>
                                            </p:txEl>
                                          </p:spTgt>
                                        </p:tgtEl>
                                        <p:attrNameLst>
                                          <p:attrName>ppt_x</p:attrName>
                                        </p:attrNameLst>
                                      </p:cBhvr>
                                      <p:tavLst>
                                        <p:tav tm="0">
                                          <p:val>
                                            <p:strVal val="#ppt_x"/>
                                          </p:val>
                                        </p:tav>
                                        <p:tav tm="100000">
                                          <p:val>
                                            <p:strVal val="#ppt_x"/>
                                          </p:val>
                                        </p:tav>
                                      </p:tavLst>
                                    </p:anim>
                                    <p:anim calcmode="lin" valueType="num">
                                      <p:cBhvr>
                                        <p:cTn id="34" dur="1000" fill="hold"/>
                                        <p:tgtEl>
                                          <p:spTgt spid="2">
                                            <p:txEl>
                                              <p:pRg st="15" end="1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
                                            <p:txEl>
                                              <p:pRg st="16" end="16"/>
                                            </p:txEl>
                                          </p:spTgt>
                                        </p:tgtEl>
                                        <p:attrNameLst>
                                          <p:attrName>style.visibility</p:attrName>
                                        </p:attrNameLst>
                                      </p:cBhvr>
                                      <p:to>
                                        <p:strVal val="visible"/>
                                      </p:to>
                                    </p:set>
                                    <p:animEffect transition="in" filter="fade">
                                      <p:cBhvr>
                                        <p:cTn id="37" dur="1000"/>
                                        <p:tgtEl>
                                          <p:spTgt spid="2">
                                            <p:txEl>
                                              <p:pRg st="16" end="16"/>
                                            </p:txEl>
                                          </p:spTgt>
                                        </p:tgtEl>
                                      </p:cBhvr>
                                    </p:animEffect>
                                    <p:anim calcmode="lin" valueType="num">
                                      <p:cBhvr>
                                        <p:cTn id="38" dur="1000" fill="hold"/>
                                        <p:tgtEl>
                                          <p:spTgt spid="2">
                                            <p:txEl>
                                              <p:pRg st="16" end="16"/>
                                            </p:txEl>
                                          </p:spTgt>
                                        </p:tgtEl>
                                        <p:attrNameLst>
                                          <p:attrName>ppt_x</p:attrName>
                                        </p:attrNameLst>
                                      </p:cBhvr>
                                      <p:tavLst>
                                        <p:tav tm="0">
                                          <p:val>
                                            <p:strVal val="#ppt_x"/>
                                          </p:val>
                                        </p:tav>
                                        <p:tav tm="100000">
                                          <p:val>
                                            <p:strVal val="#ppt_x"/>
                                          </p:val>
                                        </p:tav>
                                      </p:tavLst>
                                    </p:anim>
                                    <p:anim calcmode="lin" valueType="num">
                                      <p:cBhvr>
                                        <p:cTn id="39" dur="1000" fill="hold"/>
                                        <p:tgtEl>
                                          <p:spTgt spid="2">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fade">
                                      <p:cBhvr>
                                        <p:cTn id="44" dur="1000"/>
                                        <p:tgtEl>
                                          <p:spTgt spid="3"/>
                                        </p:tgtEl>
                                      </p:cBhvr>
                                    </p:animEffect>
                                    <p:anim calcmode="lin" valueType="num">
                                      <p:cBhvr>
                                        <p:cTn id="45" dur="1000" fill="hold"/>
                                        <p:tgtEl>
                                          <p:spTgt spid="3"/>
                                        </p:tgtEl>
                                        <p:attrNameLst>
                                          <p:attrName>ppt_x</p:attrName>
                                        </p:attrNameLst>
                                      </p:cBhvr>
                                      <p:tavLst>
                                        <p:tav tm="0">
                                          <p:val>
                                            <p:strVal val="#ppt_x"/>
                                          </p:val>
                                        </p:tav>
                                        <p:tav tm="100000">
                                          <p:val>
                                            <p:strVal val="#ppt_x"/>
                                          </p:val>
                                        </p:tav>
                                      </p:tavLst>
                                    </p:anim>
                                    <p:anim calcmode="lin" valueType="num">
                                      <p:cBhvr>
                                        <p:cTn id="4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animEffect transition="in" filter="wipe(down)">
                                      <p:cBhvr>
                                        <p:cTn id="51" dur="500"/>
                                        <p:tgtEl>
                                          <p:spTgt spid="3">
                                            <p:txEl>
                                              <p:pRg st="13" end="13"/>
                                            </p:txEl>
                                          </p:spTgt>
                                        </p:tgtEl>
                                      </p:cBhvr>
                                    </p:animEffect>
                                  </p:childTnLst>
                                </p:cTn>
                              </p:par>
                              <p:par>
                                <p:cTn id="52" presetID="22" presetClass="entr" presetSubtype="4" fill="hold" nodeType="withEffect">
                                  <p:stCondLst>
                                    <p:cond delay="0"/>
                                  </p:stCondLst>
                                  <p:childTnLst>
                                    <p:set>
                                      <p:cBhvr>
                                        <p:cTn id="53" dur="1" fill="hold">
                                          <p:stCondLst>
                                            <p:cond delay="0"/>
                                          </p:stCondLst>
                                        </p:cTn>
                                        <p:tgtEl>
                                          <p:spTgt spid="3">
                                            <p:txEl>
                                              <p:pRg st="15" end="15"/>
                                            </p:txEl>
                                          </p:spTgt>
                                        </p:tgtEl>
                                        <p:attrNameLst>
                                          <p:attrName>style.visibility</p:attrName>
                                        </p:attrNameLst>
                                      </p:cBhvr>
                                      <p:to>
                                        <p:strVal val="visible"/>
                                      </p:to>
                                    </p:set>
                                    <p:animEffect transition="in" filter="wipe(down)">
                                      <p:cBhvr>
                                        <p:cTn id="54" dur="500"/>
                                        <p:tgtEl>
                                          <p:spTgt spid="3">
                                            <p:txEl>
                                              <p:pRg st="15" end="15"/>
                                            </p:txEl>
                                          </p:spTgt>
                                        </p:tgtEl>
                                      </p:cBhvr>
                                    </p:animEffect>
                                  </p:childTnLst>
                                </p:cTn>
                              </p:par>
                              <p:par>
                                <p:cTn id="55" presetID="22" presetClass="entr" presetSubtype="4" fill="hold" nodeType="withEffect">
                                  <p:stCondLst>
                                    <p:cond delay="0"/>
                                  </p:stCondLst>
                                  <p:childTnLst>
                                    <p:set>
                                      <p:cBhvr>
                                        <p:cTn id="56" dur="1" fill="hold">
                                          <p:stCondLst>
                                            <p:cond delay="0"/>
                                          </p:stCondLst>
                                        </p:cTn>
                                        <p:tgtEl>
                                          <p:spTgt spid="3">
                                            <p:txEl>
                                              <p:pRg st="16" end="16"/>
                                            </p:txEl>
                                          </p:spTgt>
                                        </p:tgtEl>
                                        <p:attrNameLst>
                                          <p:attrName>style.visibility</p:attrName>
                                        </p:attrNameLst>
                                      </p:cBhvr>
                                      <p:to>
                                        <p:strVal val="visible"/>
                                      </p:to>
                                    </p:set>
                                    <p:animEffect transition="in" filter="wipe(down)">
                                      <p:cBhvr>
                                        <p:cTn id="57" dur="500"/>
                                        <p:tgtEl>
                                          <p:spTgt spid="3">
                                            <p:txEl>
                                              <p:pRg st="16" end="16"/>
                                            </p:txEl>
                                          </p:spTgt>
                                        </p:tgtEl>
                                      </p:cBhvr>
                                    </p:animEffect>
                                  </p:childTnLst>
                                </p:cTn>
                              </p:par>
                              <p:par>
                                <p:cTn id="58" presetID="22" presetClass="entr" presetSubtype="4" fill="hold" nodeType="withEffect">
                                  <p:stCondLst>
                                    <p:cond delay="0"/>
                                  </p:stCondLst>
                                  <p:childTnLst>
                                    <p:set>
                                      <p:cBhvr>
                                        <p:cTn id="59" dur="1" fill="hold">
                                          <p:stCondLst>
                                            <p:cond delay="0"/>
                                          </p:stCondLst>
                                        </p:cTn>
                                        <p:tgtEl>
                                          <p:spTgt spid="3">
                                            <p:txEl>
                                              <p:pRg st="17" end="17"/>
                                            </p:txEl>
                                          </p:spTgt>
                                        </p:tgtEl>
                                        <p:attrNameLst>
                                          <p:attrName>style.visibility</p:attrName>
                                        </p:attrNameLst>
                                      </p:cBhvr>
                                      <p:to>
                                        <p:strVal val="visible"/>
                                      </p:to>
                                    </p:set>
                                    <p:animEffect transition="in" filter="wipe(down)">
                                      <p:cBhvr>
                                        <p:cTn id="60" dur="500"/>
                                        <p:tgtEl>
                                          <p:spTgt spid="3">
                                            <p:txEl>
                                              <p:pRg st="17" end="17"/>
                                            </p:txEl>
                                          </p:spTgt>
                                        </p:tgtEl>
                                      </p:cBhvr>
                                    </p:animEffect>
                                  </p:childTnLst>
                                </p:cTn>
                              </p:par>
                              <p:par>
                                <p:cTn id="61" presetID="22" presetClass="entr" presetSubtype="4" fill="hold" nodeType="withEffect">
                                  <p:stCondLst>
                                    <p:cond delay="0"/>
                                  </p:stCondLst>
                                  <p:childTnLst>
                                    <p:set>
                                      <p:cBhvr>
                                        <p:cTn id="62" dur="1" fill="hold">
                                          <p:stCondLst>
                                            <p:cond delay="0"/>
                                          </p:stCondLst>
                                        </p:cTn>
                                        <p:tgtEl>
                                          <p:spTgt spid="3">
                                            <p:txEl>
                                              <p:pRg st="18" end="18"/>
                                            </p:txEl>
                                          </p:spTgt>
                                        </p:tgtEl>
                                        <p:attrNameLst>
                                          <p:attrName>style.visibility</p:attrName>
                                        </p:attrNameLst>
                                      </p:cBhvr>
                                      <p:to>
                                        <p:strVal val="visible"/>
                                      </p:to>
                                    </p:set>
                                    <p:animEffect transition="in" filter="wipe(down)">
                                      <p:cBhvr>
                                        <p:cTn id="63" dur="500"/>
                                        <p:tgtEl>
                                          <p:spTgt spid="3">
                                            <p:txEl>
                                              <p:pRg st="18" end="18"/>
                                            </p:txEl>
                                          </p:spTgt>
                                        </p:tgtEl>
                                      </p:cBhvr>
                                    </p:animEffect>
                                  </p:childTnLst>
                                </p:cTn>
                              </p:par>
                              <p:par>
                                <p:cTn id="64" presetID="22" presetClass="entr" presetSubtype="4" fill="hold" nodeType="withEffect">
                                  <p:stCondLst>
                                    <p:cond delay="0"/>
                                  </p:stCondLst>
                                  <p:childTnLst>
                                    <p:set>
                                      <p:cBhvr>
                                        <p:cTn id="65" dur="1" fill="hold">
                                          <p:stCondLst>
                                            <p:cond delay="0"/>
                                          </p:stCondLst>
                                        </p:cTn>
                                        <p:tgtEl>
                                          <p:spTgt spid="3">
                                            <p:txEl>
                                              <p:pRg st="19" end="19"/>
                                            </p:txEl>
                                          </p:spTgt>
                                        </p:tgtEl>
                                        <p:attrNameLst>
                                          <p:attrName>style.visibility</p:attrName>
                                        </p:attrNameLst>
                                      </p:cBhvr>
                                      <p:to>
                                        <p:strVal val="visible"/>
                                      </p:to>
                                    </p:set>
                                    <p:animEffect transition="in" filter="wipe(down)">
                                      <p:cBhvr>
                                        <p:cTn id="66" dur="500"/>
                                        <p:tgtEl>
                                          <p:spTgt spid="3">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4" name="TextBox 3"/>
          <p:cNvSpPr txBox="1"/>
          <p:nvPr/>
        </p:nvSpPr>
        <p:spPr>
          <a:xfrm>
            <a:off x="8686800" y="4856261"/>
            <a:ext cx="457200" cy="307777"/>
          </a:xfrm>
          <a:prstGeom prst="rect">
            <a:avLst/>
          </a:prstGeom>
          <a:noFill/>
        </p:spPr>
        <p:txBody>
          <a:bodyPr wrap="square" rtlCol="0">
            <a:spAutoFit/>
          </a:bodyPr>
          <a:lstStyle/>
          <a:p>
            <a:r>
              <a:rPr lang="en-US" dirty="0">
                <a:solidFill>
                  <a:srgbClr val="92D050"/>
                </a:solidFill>
              </a:rPr>
              <a:t>92</a:t>
            </a:r>
          </a:p>
        </p:txBody>
      </p:sp>
      <p:sp>
        <p:nvSpPr>
          <p:cNvPr id="5" name="Rectangle 4"/>
          <p:cNvSpPr/>
          <p:nvPr/>
        </p:nvSpPr>
        <p:spPr>
          <a:xfrm>
            <a:off x="304800" y="285750"/>
            <a:ext cx="4572000" cy="4616648"/>
          </a:xfrm>
          <a:prstGeom prst="rect">
            <a:avLst/>
          </a:prstGeom>
        </p:spPr>
        <p:txBody>
          <a:bodyPr>
            <a:spAutoFit/>
          </a:bodyPr>
          <a:lstStyle/>
          <a:p>
            <a:r>
              <a:rPr lang="en-US" b="1" dirty="0">
                <a:solidFill>
                  <a:srgbClr val="FFC000"/>
                </a:solidFill>
              </a:rPr>
              <a:t>Example 3:</a:t>
            </a:r>
          </a:p>
          <a:p>
            <a:endParaRPr lang="en-US" b="1" dirty="0">
              <a:solidFill>
                <a:srgbClr val="FFC000"/>
              </a:solidFill>
            </a:endParaRPr>
          </a:p>
          <a:p>
            <a:r>
              <a:rPr lang="en-US" b="1" dirty="0">
                <a:solidFill>
                  <a:srgbClr val="FFC000"/>
                </a:solidFill>
              </a:rPr>
              <a:t>public class </a:t>
            </a:r>
            <a:r>
              <a:rPr lang="en-US" b="1" dirty="0" err="1">
                <a:solidFill>
                  <a:srgbClr val="FFC000"/>
                </a:solidFill>
              </a:rPr>
              <a:t>ExampleSwitch</a:t>
            </a:r>
            <a:r>
              <a:rPr lang="en-US" b="1" dirty="0">
                <a:solidFill>
                  <a:srgbClr val="FFC000"/>
                </a:solidFill>
              </a:rPr>
              <a:t>{</a:t>
            </a:r>
          </a:p>
          <a:p>
            <a:r>
              <a:rPr lang="en-US" b="1" dirty="0">
                <a:solidFill>
                  <a:srgbClr val="FFC000"/>
                </a:solidFill>
              </a:rPr>
              <a:t>public static void main(String </a:t>
            </a:r>
            <a:r>
              <a:rPr lang="en-US" b="1" dirty="0" err="1">
                <a:solidFill>
                  <a:srgbClr val="FFC000"/>
                </a:solidFill>
              </a:rPr>
              <a:t>args</a:t>
            </a:r>
            <a:r>
              <a:rPr lang="en-US" b="1" dirty="0">
                <a:solidFill>
                  <a:srgbClr val="FFC000"/>
                </a:solidFill>
              </a:rPr>
              <a:t>[]){</a:t>
            </a:r>
          </a:p>
          <a:p>
            <a:r>
              <a:rPr lang="en-US" b="1" dirty="0" err="1">
                <a:solidFill>
                  <a:srgbClr val="FFC000"/>
                </a:solidFill>
              </a:rPr>
              <a:t>int</a:t>
            </a:r>
            <a:r>
              <a:rPr lang="en-US" b="1" dirty="0">
                <a:solidFill>
                  <a:srgbClr val="FFC000"/>
                </a:solidFill>
              </a:rPr>
              <a:t> x=10;</a:t>
            </a:r>
          </a:p>
          <a:p>
            <a:r>
              <a:rPr lang="en-US" b="1" dirty="0">
                <a:solidFill>
                  <a:srgbClr val="FFC000"/>
                </a:solidFill>
              </a:rPr>
              <a:t>final </a:t>
            </a:r>
            <a:r>
              <a:rPr lang="en-US" b="1" dirty="0" err="1">
                <a:solidFill>
                  <a:srgbClr val="FFC000"/>
                </a:solidFill>
              </a:rPr>
              <a:t>int</a:t>
            </a:r>
            <a:r>
              <a:rPr lang="en-US" b="1" dirty="0">
                <a:solidFill>
                  <a:srgbClr val="FFC000"/>
                </a:solidFill>
              </a:rPr>
              <a:t> y=20;</a:t>
            </a:r>
          </a:p>
          <a:p>
            <a:r>
              <a:rPr lang="en-US" b="1" dirty="0">
                <a:solidFill>
                  <a:srgbClr val="FFC000"/>
                </a:solidFill>
              </a:rPr>
              <a:t>switch(x)</a:t>
            </a:r>
          </a:p>
          <a:p>
            <a:r>
              <a:rPr lang="en-US" b="1" dirty="0">
                <a:solidFill>
                  <a:srgbClr val="FFC000"/>
                </a:solidFill>
              </a:rPr>
              <a:t>{</a:t>
            </a:r>
          </a:p>
          <a:p>
            <a:r>
              <a:rPr lang="en-US" b="1" dirty="0">
                <a:solidFill>
                  <a:srgbClr val="FFC000"/>
                </a:solidFill>
              </a:rPr>
              <a:t>case 10:</a:t>
            </a:r>
          </a:p>
          <a:p>
            <a:r>
              <a:rPr lang="en-US" b="1" dirty="0" err="1">
                <a:solidFill>
                  <a:srgbClr val="FFC000"/>
                </a:solidFill>
              </a:rPr>
              <a:t>System.out.println</a:t>
            </a:r>
            <a:r>
              <a:rPr lang="en-US" b="1" dirty="0">
                <a:solidFill>
                  <a:srgbClr val="FFC000"/>
                </a:solidFill>
              </a:rPr>
              <a:t>("10");</a:t>
            </a:r>
          </a:p>
          <a:p>
            <a:r>
              <a:rPr lang="en-US" b="1" dirty="0">
                <a:solidFill>
                  <a:srgbClr val="FFC000"/>
                </a:solidFill>
              </a:rPr>
              <a:t>case y:</a:t>
            </a:r>
          </a:p>
          <a:p>
            <a:r>
              <a:rPr lang="en-US" b="1" dirty="0" err="1">
                <a:solidFill>
                  <a:srgbClr val="FFC000"/>
                </a:solidFill>
              </a:rPr>
              <a:t>System.out.println</a:t>
            </a:r>
            <a:r>
              <a:rPr lang="en-US" b="1" dirty="0">
                <a:solidFill>
                  <a:srgbClr val="FFC000"/>
                </a:solidFill>
              </a:rPr>
              <a:t>("20");</a:t>
            </a:r>
          </a:p>
          <a:p>
            <a:r>
              <a:rPr lang="en-US" b="1" dirty="0">
                <a:solidFill>
                  <a:srgbClr val="FFC000"/>
                </a:solidFill>
              </a:rPr>
              <a:t>}}}</a:t>
            </a:r>
          </a:p>
          <a:p>
            <a:endParaRPr lang="en-US" b="1" dirty="0">
              <a:solidFill>
                <a:srgbClr val="FFC000"/>
              </a:solidFill>
            </a:endParaRPr>
          </a:p>
          <a:p>
            <a:r>
              <a:rPr lang="en-US" b="1" dirty="0">
                <a:solidFill>
                  <a:srgbClr val="FFC000"/>
                </a:solidFill>
              </a:rPr>
              <a:t>OUTPUT:</a:t>
            </a:r>
          </a:p>
          <a:p>
            <a:endParaRPr lang="en-US" b="1" dirty="0">
              <a:solidFill>
                <a:srgbClr val="FFC000"/>
              </a:solidFill>
            </a:endParaRPr>
          </a:p>
          <a:p>
            <a:r>
              <a:rPr lang="en-US" b="1" dirty="0">
                <a:solidFill>
                  <a:srgbClr val="FFC000"/>
                </a:solidFill>
              </a:rPr>
              <a:t>10</a:t>
            </a:r>
          </a:p>
          <a:p>
            <a:r>
              <a:rPr lang="en-US" b="1" dirty="0">
                <a:solidFill>
                  <a:srgbClr val="FFC000"/>
                </a:solidFill>
              </a:rPr>
              <a:t>20</a:t>
            </a:r>
          </a:p>
          <a:p>
            <a:r>
              <a:rPr lang="en-US" b="1" dirty="0">
                <a:solidFill>
                  <a:srgbClr val="FFC000"/>
                </a:solidFill>
              </a:rPr>
              <a:t>But switch argument and case label can be expressions , but case label should be</a:t>
            </a:r>
          </a:p>
          <a:p>
            <a:r>
              <a:rPr lang="en-US" b="1" dirty="0">
                <a:solidFill>
                  <a:srgbClr val="FFC000"/>
                </a:solidFill>
              </a:rPr>
              <a:t>constant expression.</a:t>
            </a:r>
            <a:endParaRPr lang="en-US" dirty="0">
              <a:solidFill>
                <a:srgbClr val="FFC000"/>
              </a:solidFill>
            </a:endParaRPr>
          </a:p>
        </p:txBody>
      </p:sp>
      <p:sp>
        <p:nvSpPr>
          <p:cNvPr id="6" name="Rectangle 5"/>
          <p:cNvSpPr/>
          <p:nvPr/>
        </p:nvSpPr>
        <p:spPr>
          <a:xfrm>
            <a:off x="3573624" y="209550"/>
            <a:ext cx="3581400" cy="3754874"/>
          </a:xfrm>
          <a:prstGeom prst="rect">
            <a:avLst/>
          </a:prstGeom>
        </p:spPr>
        <p:txBody>
          <a:bodyPr wrap="square">
            <a:spAutoFit/>
          </a:bodyPr>
          <a:lstStyle/>
          <a:p>
            <a:r>
              <a:rPr lang="en-US" b="1" dirty="0">
                <a:solidFill>
                  <a:srgbClr val="FFC000"/>
                </a:solidFill>
              </a:rPr>
              <a:t>Example 4:</a:t>
            </a:r>
          </a:p>
          <a:p>
            <a:endParaRPr lang="en-US" b="1" dirty="0">
              <a:solidFill>
                <a:srgbClr val="FFC000"/>
              </a:solidFill>
            </a:endParaRPr>
          </a:p>
          <a:p>
            <a:r>
              <a:rPr lang="en-US" b="1" dirty="0">
                <a:solidFill>
                  <a:srgbClr val="FFC000"/>
                </a:solidFill>
              </a:rPr>
              <a:t>public class </a:t>
            </a:r>
            <a:r>
              <a:rPr lang="en-US" b="1" dirty="0" err="1">
                <a:solidFill>
                  <a:srgbClr val="FFC000"/>
                </a:solidFill>
              </a:rPr>
              <a:t>ExampleSwitch</a:t>
            </a:r>
            <a:r>
              <a:rPr lang="en-US" b="1" dirty="0">
                <a:solidFill>
                  <a:srgbClr val="FFC000"/>
                </a:solidFill>
              </a:rPr>
              <a:t>{</a:t>
            </a:r>
          </a:p>
          <a:p>
            <a:r>
              <a:rPr lang="en-US" b="1" dirty="0">
                <a:solidFill>
                  <a:srgbClr val="FFC000"/>
                </a:solidFill>
              </a:rPr>
              <a:t>public static void main(String </a:t>
            </a:r>
            <a:r>
              <a:rPr lang="en-US" b="1" dirty="0" err="1">
                <a:solidFill>
                  <a:srgbClr val="FFC000"/>
                </a:solidFill>
              </a:rPr>
              <a:t>args</a:t>
            </a:r>
            <a:r>
              <a:rPr lang="en-US" b="1" dirty="0">
                <a:solidFill>
                  <a:srgbClr val="FFC000"/>
                </a:solidFill>
              </a:rPr>
              <a:t>[]){</a:t>
            </a:r>
          </a:p>
          <a:p>
            <a:r>
              <a:rPr lang="en-US" b="1" dirty="0" err="1">
                <a:solidFill>
                  <a:srgbClr val="FFC000"/>
                </a:solidFill>
              </a:rPr>
              <a:t>int</a:t>
            </a:r>
            <a:r>
              <a:rPr lang="en-US" b="1" dirty="0">
                <a:solidFill>
                  <a:srgbClr val="FFC000"/>
                </a:solidFill>
              </a:rPr>
              <a:t> x=10;</a:t>
            </a:r>
          </a:p>
          <a:p>
            <a:r>
              <a:rPr lang="en-US" b="1" dirty="0">
                <a:solidFill>
                  <a:srgbClr val="FFC000"/>
                </a:solidFill>
              </a:rPr>
              <a:t>switch(x+1)</a:t>
            </a:r>
          </a:p>
          <a:p>
            <a:r>
              <a:rPr lang="en-US" b="1" dirty="0">
                <a:solidFill>
                  <a:srgbClr val="FFC000"/>
                </a:solidFill>
              </a:rPr>
              <a:t>{</a:t>
            </a:r>
          </a:p>
          <a:p>
            <a:r>
              <a:rPr lang="en-US" b="1" dirty="0">
                <a:solidFill>
                  <a:srgbClr val="FFC000"/>
                </a:solidFill>
              </a:rPr>
              <a:t>case 10:</a:t>
            </a:r>
          </a:p>
          <a:p>
            <a:r>
              <a:rPr lang="en-US" b="1" dirty="0">
                <a:solidFill>
                  <a:srgbClr val="FFC000"/>
                </a:solidFill>
              </a:rPr>
              <a:t>case 10+20:</a:t>
            </a:r>
          </a:p>
          <a:p>
            <a:r>
              <a:rPr lang="en-US" b="1" dirty="0">
                <a:solidFill>
                  <a:srgbClr val="FFC000"/>
                </a:solidFill>
              </a:rPr>
              <a:t>case 10+20+30:</a:t>
            </a:r>
          </a:p>
          <a:p>
            <a:r>
              <a:rPr lang="en-US" b="1" dirty="0">
                <a:solidFill>
                  <a:srgbClr val="FFC000"/>
                </a:solidFill>
              </a:rPr>
              <a:t>}}}</a:t>
            </a:r>
          </a:p>
          <a:p>
            <a:endParaRPr lang="en-US" b="1" dirty="0">
              <a:solidFill>
                <a:srgbClr val="FFC000"/>
              </a:solidFill>
            </a:endParaRPr>
          </a:p>
          <a:p>
            <a:r>
              <a:rPr lang="en-US" b="1" dirty="0">
                <a:solidFill>
                  <a:srgbClr val="FFC000"/>
                </a:solidFill>
              </a:rPr>
              <a:t>OUTPUT:</a:t>
            </a:r>
          </a:p>
          <a:p>
            <a:endParaRPr lang="en-US" b="1" dirty="0">
              <a:solidFill>
                <a:srgbClr val="FFC000"/>
              </a:solidFill>
            </a:endParaRPr>
          </a:p>
          <a:p>
            <a:r>
              <a:rPr lang="en-US" b="1" dirty="0">
                <a:solidFill>
                  <a:srgbClr val="FFC000"/>
                </a:solidFill>
              </a:rPr>
              <a:t>No output.</a:t>
            </a:r>
          </a:p>
          <a:p>
            <a:r>
              <a:rPr lang="en-US" b="1" dirty="0">
                <a:solidFill>
                  <a:srgbClr val="FFC000"/>
                </a:solidFill>
              </a:rPr>
              <a:t>Every case label should be within the range of switch argument type.</a:t>
            </a:r>
            <a:endParaRPr lang="en-US" dirty="0">
              <a:solidFill>
                <a:srgbClr val="FFC000"/>
              </a:solidFill>
            </a:endParaRPr>
          </a:p>
        </p:txBody>
      </p:sp>
    </p:spTree>
    <p:extLst>
      <p:ext uri="{BB962C8B-B14F-4D97-AF65-F5344CB8AC3E}">
        <p14:creationId xmlns:p14="http://schemas.microsoft.com/office/powerpoint/2010/main" val="1798401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4" end="14"/>
                                            </p:txEl>
                                          </p:spTgt>
                                        </p:tgtEl>
                                        <p:attrNameLst>
                                          <p:attrName>style.visibility</p:attrName>
                                        </p:attrNameLst>
                                      </p:cBhvr>
                                      <p:to>
                                        <p:strVal val="visible"/>
                                      </p:to>
                                    </p:set>
                                    <p:animEffect transition="in" filter="fade">
                                      <p:cBhvr>
                                        <p:cTn id="7" dur="1000"/>
                                        <p:tgtEl>
                                          <p:spTgt spid="5">
                                            <p:txEl>
                                              <p:pRg st="14" end="14"/>
                                            </p:txEl>
                                          </p:spTgt>
                                        </p:tgtEl>
                                      </p:cBhvr>
                                    </p:animEffect>
                                    <p:anim calcmode="lin" valueType="num">
                                      <p:cBhvr>
                                        <p:cTn id="8" dur="1000" fill="hold"/>
                                        <p:tgtEl>
                                          <p:spTgt spid="5">
                                            <p:txEl>
                                              <p:pRg st="14" end="14"/>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4" end="1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6" end="16"/>
                                            </p:txEl>
                                          </p:spTgt>
                                        </p:tgtEl>
                                        <p:attrNameLst>
                                          <p:attrName>style.visibility</p:attrName>
                                        </p:attrNameLst>
                                      </p:cBhvr>
                                      <p:to>
                                        <p:strVal val="visible"/>
                                      </p:to>
                                    </p:set>
                                    <p:animEffect transition="in" filter="fade">
                                      <p:cBhvr>
                                        <p:cTn id="12" dur="1000"/>
                                        <p:tgtEl>
                                          <p:spTgt spid="5">
                                            <p:txEl>
                                              <p:pRg st="16" end="16"/>
                                            </p:txEl>
                                          </p:spTgt>
                                        </p:tgtEl>
                                      </p:cBhvr>
                                    </p:animEffect>
                                    <p:anim calcmode="lin" valueType="num">
                                      <p:cBhvr>
                                        <p:cTn id="13" dur="1000" fill="hold"/>
                                        <p:tgtEl>
                                          <p:spTgt spid="5">
                                            <p:txEl>
                                              <p:pRg st="16" end="16"/>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6" end="16"/>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17" end="17"/>
                                            </p:txEl>
                                          </p:spTgt>
                                        </p:tgtEl>
                                        <p:attrNameLst>
                                          <p:attrName>style.visibility</p:attrName>
                                        </p:attrNameLst>
                                      </p:cBhvr>
                                      <p:to>
                                        <p:strVal val="visible"/>
                                      </p:to>
                                    </p:set>
                                    <p:animEffect transition="in" filter="fade">
                                      <p:cBhvr>
                                        <p:cTn id="17" dur="1000"/>
                                        <p:tgtEl>
                                          <p:spTgt spid="5">
                                            <p:txEl>
                                              <p:pRg st="17" end="17"/>
                                            </p:txEl>
                                          </p:spTgt>
                                        </p:tgtEl>
                                      </p:cBhvr>
                                    </p:animEffect>
                                    <p:anim calcmode="lin" valueType="num">
                                      <p:cBhvr>
                                        <p:cTn id="18" dur="1000" fill="hold"/>
                                        <p:tgtEl>
                                          <p:spTgt spid="5">
                                            <p:txEl>
                                              <p:pRg st="17" end="17"/>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17" end="17"/>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18" end="18"/>
                                            </p:txEl>
                                          </p:spTgt>
                                        </p:tgtEl>
                                        <p:attrNameLst>
                                          <p:attrName>style.visibility</p:attrName>
                                        </p:attrNameLst>
                                      </p:cBhvr>
                                      <p:to>
                                        <p:strVal val="visible"/>
                                      </p:to>
                                    </p:set>
                                    <p:animEffect transition="in" filter="fade">
                                      <p:cBhvr>
                                        <p:cTn id="22" dur="1000"/>
                                        <p:tgtEl>
                                          <p:spTgt spid="5">
                                            <p:txEl>
                                              <p:pRg st="18" end="18"/>
                                            </p:txEl>
                                          </p:spTgt>
                                        </p:tgtEl>
                                      </p:cBhvr>
                                    </p:animEffect>
                                    <p:anim calcmode="lin" valueType="num">
                                      <p:cBhvr>
                                        <p:cTn id="23" dur="1000" fill="hold"/>
                                        <p:tgtEl>
                                          <p:spTgt spid="5">
                                            <p:txEl>
                                              <p:pRg st="18" end="18"/>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18" end="18"/>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
                                            <p:txEl>
                                              <p:pRg st="19" end="19"/>
                                            </p:txEl>
                                          </p:spTgt>
                                        </p:tgtEl>
                                        <p:attrNameLst>
                                          <p:attrName>style.visibility</p:attrName>
                                        </p:attrNameLst>
                                      </p:cBhvr>
                                      <p:to>
                                        <p:strVal val="visible"/>
                                      </p:to>
                                    </p:set>
                                    <p:animEffect transition="in" filter="fade">
                                      <p:cBhvr>
                                        <p:cTn id="27" dur="1000"/>
                                        <p:tgtEl>
                                          <p:spTgt spid="5">
                                            <p:txEl>
                                              <p:pRg st="19" end="19"/>
                                            </p:txEl>
                                          </p:spTgt>
                                        </p:tgtEl>
                                      </p:cBhvr>
                                    </p:animEffect>
                                    <p:anim calcmode="lin" valueType="num">
                                      <p:cBhvr>
                                        <p:cTn id="28" dur="1000" fill="hold"/>
                                        <p:tgtEl>
                                          <p:spTgt spid="5">
                                            <p:txEl>
                                              <p:pRg st="19" end="19"/>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19" end="19"/>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6">
                                            <p:txEl>
                                              <p:pRg st="0" end="0"/>
                                            </p:txEl>
                                          </p:spTgt>
                                        </p:tgtEl>
                                        <p:attrNameLst>
                                          <p:attrName>style.visibility</p:attrName>
                                        </p:attrNameLst>
                                      </p:cBhvr>
                                      <p:to>
                                        <p:strVal val="visible"/>
                                      </p:to>
                                    </p:set>
                                    <p:animEffect transition="in" filter="fade">
                                      <p:cBhvr>
                                        <p:cTn id="34" dur="1000"/>
                                        <p:tgtEl>
                                          <p:spTgt spid="6">
                                            <p:txEl>
                                              <p:pRg st="0" end="0"/>
                                            </p:txEl>
                                          </p:spTgt>
                                        </p:tgtEl>
                                      </p:cBhvr>
                                    </p:animEffect>
                                    <p:anim calcmode="lin" valueType="num">
                                      <p:cBhvr>
                                        <p:cTn id="3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6" dur="1000" fill="hold"/>
                                        <p:tgtEl>
                                          <p:spTgt spid="6">
                                            <p:txEl>
                                              <p:pRg st="0" end="0"/>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6">
                                            <p:txEl>
                                              <p:pRg st="2" end="2"/>
                                            </p:txEl>
                                          </p:spTgt>
                                        </p:tgtEl>
                                        <p:attrNameLst>
                                          <p:attrName>style.visibility</p:attrName>
                                        </p:attrNameLst>
                                      </p:cBhvr>
                                      <p:to>
                                        <p:strVal val="visible"/>
                                      </p:to>
                                    </p:set>
                                    <p:animEffect transition="in" filter="fade">
                                      <p:cBhvr>
                                        <p:cTn id="39" dur="1000"/>
                                        <p:tgtEl>
                                          <p:spTgt spid="6">
                                            <p:txEl>
                                              <p:pRg st="2" end="2"/>
                                            </p:txEl>
                                          </p:spTgt>
                                        </p:tgtEl>
                                      </p:cBhvr>
                                    </p:animEffect>
                                    <p:anim calcmode="lin" valueType="num">
                                      <p:cBhvr>
                                        <p:cTn id="40"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41" dur="1000" fill="hold"/>
                                        <p:tgtEl>
                                          <p:spTgt spid="6">
                                            <p:txEl>
                                              <p:pRg st="2" end="2"/>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6">
                                            <p:txEl>
                                              <p:pRg st="3" end="3"/>
                                            </p:txEl>
                                          </p:spTgt>
                                        </p:tgtEl>
                                        <p:attrNameLst>
                                          <p:attrName>style.visibility</p:attrName>
                                        </p:attrNameLst>
                                      </p:cBhvr>
                                      <p:to>
                                        <p:strVal val="visible"/>
                                      </p:to>
                                    </p:set>
                                    <p:animEffect transition="in" filter="fade">
                                      <p:cBhvr>
                                        <p:cTn id="44" dur="1000"/>
                                        <p:tgtEl>
                                          <p:spTgt spid="6">
                                            <p:txEl>
                                              <p:pRg st="3" end="3"/>
                                            </p:txEl>
                                          </p:spTgt>
                                        </p:tgtEl>
                                      </p:cBhvr>
                                    </p:animEffect>
                                    <p:anim calcmode="lin" valueType="num">
                                      <p:cBhvr>
                                        <p:cTn id="45"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46" dur="1000" fill="hold"/>
                                        <p:tgtEl>
                                          <p:spTgt spid="6">
                                            <p:txEl>
                                              <p:pRg st="3" end="3"/>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6">
                                            <p:txEl>
                                              <p:pRg st="4" end="4"/>
                                            </p:txEl>
                                          </p:spTgt>
                                        </p:tgtEl>
                                        <p:attrNameLst>
                                          <p:attrName>style.visibility</p:attrName>
                                        </p:attrNameLst>
                                      </p:cBhvr>
                                      <p:to>
                                        <p:strVal val="visible"/>
                                      </p:to>
                                    </p:set>
                                    <p:animEffect transition="in" filter="fade">
                                      <p:cBhvr>
                                        <p:cTn id="49" dur="1000"/>
                                        <p:tgtEl>
                                          <p:spTgt spid="6">
                                            <p:txEl>
                                              <p:pRg st="4" end="4"/>
                                            </p:txEl>
                                          </p:spTgt>
                                        </p:tgtEl>
                                      </p:cBhvr>
                                    </p:animEffect>
                                    <p:anim calcmode="lin" valueType="num">
                                      <p:cBhvr>
                                        <p:cTn id="50"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51" dur="1000" fill="hold"/>
                                        <p:tgtEl>
                                          <p:spTgt spid="6">
                                            <p:txEl>
                                              <p:pRg st="4" end="4"/>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6">
                                            <p:txEl>
                                              <p:pRg st="5" end="5"/>
                                            </p:txEl>
                                          </p:spTgt>
                                        </p:tgtEl>
                                        <p:attrNameLst>
                                          <p:attrName>style.visibility</p:attrName>
                                        </p:attrNameLst>
                                      </p:cBhvr>
                                      <p:to>
                                        <p:strVal val="visible"/>
                                      </p:to>
                                    </p:set>
                                    <p:animEffect transition="in" filter="fade">
                                      <p:cBhvr>
                                        <p:cTn id="54" dur="1000"/>
                                        <p:tgtEl>
                                          <p:spTgt spid="6">
                                            <p:txEl>
                                              <p:pRg st="5" end="5"/>
                                            </p:txEl>
                                          </p:spTgt>
                                        </p:tgtEl>
                                      </p:cBhvr>
                                    </p:animEffect>
                                    <p:anim calcmode="lin" valueType="num">
                                      <p:cBhvr>
                                        <p:cTn id="55"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56" dur="1000" fill="hold"/>
                                        <p:tgtEl>
                                          <p:spTgt spid="6">
                                            <p:txEl>
                                              <p:pRg st="5" end="5"/>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6">
                                            <p:txEl>
                                              <p:pRg st="6" end="6"/>
                                            </p:txEl>
                                          </p:spTgt>
                                        </p:tgtEl>
                                        <p:attrNameLst>
                                          <p:attrName>style.visibility</p:attrName>
                                        </p:attrNameLst>
                                      </p:cBhvr>
                                      <p:to>
                                        <p:strVal val="visible"/>
                                      </p:to>
                                    </p:set>
                                    <p:animEffect transition="in" filter="fade">
                                      <p:cBhvr>
                                        <p:cTn id="59" dur="1000"/>
                                        <p:tgtEl>
                                          <p:spTgt spid="6">
                                            <p:txEl>
                                              <p:pRg st="6" end="6"/>
                                            </p:txEl>
                                          </p:spTgt>
                                        </p:tgtEl>
                                      </p:cBhvr>
                                    </p:animEffect>
                                    <p:anim calcmode="lin" valueType="num">
                                      <p:cBhvr>
                                        <p:cTn id="6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61" dur="1000" fill="hold"/>
                                        <p:tgtEl>
                                          <p:spTgt spid="6">
                                            <p:txEl>
                                              <p:pRg st="6" end="6"/>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6">
                                            <p:txEl>
                                              <p:pRg st="7" end="7"/>
                                            </p:txEl>
                                          </p:spTgt>
                                        </p:tgtEl>
                                        <p:attrNameLst>
                                          <p:attrName>style.visibility</p:attrName>
                                        </p:attrNameLst>
                                      </p:cBhvr>
                                      <p:to>
                                        <p:strVal val="visible"/>
                                      </p:to>
                                    </p:set>
                                    <p:animEffect transition="in" filter="fade">
                                      <p:cBhvr>
                                        <p:cTn id="64" dur="1000"/>
                                        <p:tgtEl>
                                          <p:spTgt spid="6">
                                            <p:txEl>
                                              <p:pRg st="7" end="7"/>
                                            </p:txEl>
                                          </p:spTgt>
                                        </p:tgtEl>
                                      </p:cBhvr>
                                    </p:animEffect>
                                    <p:anim calcmode="lin" valueType="num">
                                      <p:cBhvr>
                                        <p:cTn id="65"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66" dur="1000" fill="hold"/>
                                        <p:tgtEl>
                                          <p:spTgt spid="6">
                                            <p:txEl>
                                              <p:pRg st="7" end="7"/>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6">
                                            <p:txEl>
                                              <p:pRg st="8" end="8"/>
                                            </p:txEl>
                                          </p:spTgt>
                                        </p:tgtEl>
                                        <p:attrNameLst>
                                          <p:attrName>style.visibility</p:attrName>
                                        </p:attrNameLst>
                                      </p:cBhvr>
                                      <p:to>
                                        <p:strVal val="visible"/>
                                      </p:to>
                                    </p:set>
                                    <p:animEffect transition="in" filter="fade">
                                      <p:cBhvr>
                                        <p:cTn id="69" dur="1000"/>
                                        <p:tgtEl>
                                          <p:spTgt spid="6">
                                            <p:txEl>
                                              <p:pRg st="8" end="8"/>
                                            </p:txEl>
                                          </p:spTgt>
                                        </p:tgtEl>
                                      </p:cBhvr>
                                    </p:animEffect>
                                    <p:anim calcmode="lin" valueType="num">
                                      <p:cBhvr>
                                        <p:cTn id="70"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71" dur="1000" fill="hold"/>
                                        <p:tgtEl>
                                          <p:spTgt spid="6">
                                            <p:txEl>
                                              <p:pRg st="8" end="8"/>
                                            </p:txEl>
                                          </p:spTgt>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6">
                                            <p:txEl>
                                              <p:pRg st="9" end="9"/>
                                            </p:txEl>
                                          </p:spTgt>
                                        </p:tgtEl>
                                        <p:attrNameLst>
                                          <p:attrName>style.visibility</p:attrName>
                                        </p:attrNameLst>
                                      </p:cBhvr>
                                      <p:to>
                                        <p:strVal val="visible"/>
                                      </p:to>
                                    </p:set>
                                    <p:animEffect transition="in" filter="fade">
                                      <p:cBhvr>
                                        <p:cTn id="74" dur="1000"/>
                                        <p:tgtEl>
                                          <p:spTgt spid="6">
                                            <p:txEl>
                                              <p:pRg st="9" end="9"/>
                                            </p:txEl>
                                          </p:spTgt>
                                        </p:tgtEl>
                                      </p:cBhvr>
                                    </p:animEffect>
                                    <p:anim calcmode="lin" valueType="num">
                                      <p:cBhvr>
                                        <p:cTn id="75"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76" dur="1000" fill="hold"/>
                                        <p:tgtEl>
                                          <p:spTgt spid="6">
                                            <p:txEl>
                                              <p:pRg st="9" end="9"/>
                                            </p:txEl>
                                          </p:spTgt>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6">
                                            <p:txEl>
                                              <p:pRg st="10" end="10"/>
                                            </p:txEl>
                                          </p:spTgt>
                                        </p:tgtEl>
                                        <p:attrNameLst>
                                          <p:attrName>style.visibility</p:attrName>
                                        </p:attrNameLst>
                                      </p:cBhvr>
                                      <p:to>
                                        <p:strVal val="visible"/>
                                      </p:to>
                                    </p:set>
                                    <p:animEffect transition="in" filter="fade">
                                      <p:cBhvr>
                                        <p:cTn id="79" dur="1000"/>
                                        <p:tgtEl>
                                          <p:spTgt spid="6">
                                            <p:txEl>
                                              <p:pRg st="10" end="10"/>
                                            </p:txEl>
                                          </p:spTgt>
                                        </p:tgtEl>
                                      </p:cBhvr>
                                    </p:animEffect>
                                    <p:anim calcmode="lin" valueType="num">
                                      <p:cBhvr>
                                        <p:cTn id="80" dur="1000" fill="hold"/>
                                        <p:tgtEl>
                                          <p:spTgt spid="6">
                                            <p:txEl>
                                              <p:pRg st="10" end="10"/>
                                            </p:txEl>
                                          </p:spTgt>
                                        </p:tgtEl>
                                        <p:attrNameLst>
                                          <p:attrName>ppt_x</p:attrName>
                                        </p:attrNameLst>
                                      </p:cBhvr>
                                      <p:tavLst>
                                        <p:tav tm="0">
                                          <p:val>
                                            <p:strVal val="#ppt_x"/>
                                          </p:val>
                                        </p:tav>
                                        <p:tav tm="100000">
                                          <p:val>
                                            <p:strVal val="#ppt_x"/>
                                          </p:val>
                                        </p:tav>
                                      </p:tavLst>
                                    </p:anim>
                                    <p:anim calcmode="lin" valueType="num">
                                      <p:cBhvr>
                                        <p:cTn id="81" dur="1000" fill="hold"/>
                                        <p:tgtEl>
                                          <p:spTgt spid="6">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6">
                                            <p:txEl>
                                              <p:pRg st="12" end="12"/>
                                            </p:txEl>
                                          </p:spTgt>
                                        </p:tgtEl>
                                        <p:attrNameLst>
                                          <p:attrName>style.visibility</p:attrName>
                                        </p:attrNameLst>
                                      </p:cBhvr>
                                      <p:to>
                                        <p:strVal val="visible"/>
                                      </p:to>
                                    </p:set>
                                    <p:animEffect transition="in" filter="fade">
                                      <p:cBhvr>
                                        <p:cTn id="86" dur="500"/>
                                        <p:tgtEl>
                                          <p:spTgt spid="6">
                                            <p:txEl>
                                              <p:pRg st="12" end="12"/>
                                            </p:txEl>
                                          </p:spTgt>
                                        </p:tgtEl>
                                      </p:cBhvr>
                                    </p:animEffect>
                                  </p:childTnLst>
                                </p:cTn>
                              </p:par>
                              <p:par>
                                <p:cTn id="87" presetID="10" presetClass="entr" presetSubtype="0" fill="hold" nodeType="withEffect">
                                  <p:stCondLst>
                                    <p:cond delay="0"/>
                                  </p:stCondLst>
                                  <p:childTnLst>
                                    <p:set>
                                      <p:cBhvr>
                                        <p:cTn id="88" dur="1" fill="hold">
                                          <p:stCondLst>
                                            <p:cond delay="0"/>
                                          </p:stCondLst>
                                        </p:cTn>
                                        <p:tgtEl>
                                          <p:spTgt spid="6">
                                            <p:txEl>
                                              <p:pRg st="14" end="14"/>
                                            </p:txEl>
                                          </p:spTgt>
                                        </p:tgtEl>
                                        <p:attrNameLst>
                                          <p:attrName>style.visibility</p:attrName>
                                        </p:attrNameLst>
                                      </p:cBhvr>
                                      <p:to>
                                        <p:strVal val="visible"/>
                                      </p:to>
                                    </p:set>
                                    <p:animEffect transition="in" filter="fade">
                                      <p:cBhvr>
                                        <p:cTn id="89" dur="500"/>
                                        <p:tgtEl>
                                          <p:spTgt spid="6">
                                            <p:txEl>
                                              <p:pRg st="14" end="14"/>
                                            </p:txEl>
                                          </p:spTgt>
                                        </p:tgtEl>
                                      </p:cBhvr>
                                    </p:animEffect>
                                  </p:childTnLst>
                                </p:cTn>
                              </p:par>
                              <p:par>
                                <p:cTn id="90" presetID="10" presetClass="entr" presetSubtype="0" fill="hold" nodeType="withEffect">
                                  <p:stCondLst>
                                    <p:cond delay="0"/>
                                  </p:stCondLst>
                                  <p:childTnLst>
                                    <p:set>
                                      <p:cBhvr>
                                        <p:cTn id="91" dur="1" fill="hold">
                                          <p:stCondLst>
                                            <p:cond delay="0"/>
                                          </p:stCondLst>
                                        </p:cTn>
                                        <p:tgtEl>
                                          <p:spTgt spid="6">
                                            <p:txEl>
                                              <p:pRg st="15" end="15"/>
                                            </p:txEl>
                                          </p:spTgt>
                                        </p:tgtEl>
                                        <p:attrNameLst>
                                          <p:attrName>style.visibility</p:attrName>
                                        </p:attrNameLst>
                                      </p:cBhvr>
                                      <p:to>
                                        <p:strVal val="visible"/>
                                      </p:to>
                                    </p:set>
                                    <p:animEffect transition="in" filter="fade">
                                      <p:cBhvr>
                                        <p:cTn id="92" dur="500"/>
                                        <p:tgtEl>
                                          <p:spTgt spid="6">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5" name="TextBox 4"/>
          <p:cNvSpPr txBox="1"/>
          <p:nvPr/>
        </p:nvSpPr>
        <p:spPr>
          <a:xfrm>
            <a:off x="8534400" y="4835723"/>
            <a:ext cx="685800" cy="246221"/>
          </a:xfrm>
          <a:prstGeom prst="rect">
            <a:avLst/>
          </a:prstGeom>
          <a:noFill/>
        </p:spPr>
        <p:txBody>
          <a:bodyPr wrap="square" rtlCol="0">
            <a:spAutoFit/>
          </a:bodyPr>
          <a:lstStyle/>
          <a:p>
            <a:r>
              <a:rPr lang="en-US" sz="1000" dirty="0">
                <a:solidFill>
                  <a:srgbClr val="FFC000"/>
                </a:solidFill>
              </a:rPr>
              <a:t>92</a:t>
            </a:r>
          </a:p>
        </p:txBody>
      </p:sp>
      <p:sp>
        <p:nvSpPr>
          <p:cNvPr id="6" name="Rectangle 5"/>
          <p:cNvSpPr/>
          <p:nvPr/>
        </p:nvSpPr>
        <p:spPr>
          <a:xfrm>
            <a:off x="192833" y="117283"/>
            <a:ext cx="4226767" cy="4832092"/>
          </a:xfrm>
          <a:prstGeom prst="rect">
            <a:avLst/>
          </a:prstGeom>
        </p:spPr>
        <p:txBody>
          <a:bodyPr wrap="square">
            <a:spAutoFit/>
          </a:bodyPr>
          <a:lstStyle/>
          <a:p>
            <a:r>
              <a:rPr lang="en-US" b="1" dirty="0">
                <a:solidFill>
                  <a:srgbClr val="92D050"/>
                </a:solidFill>
              </a:rPr>
              <a:t>Example 5:</a:t>
            </a:r>
          </a:p>
          <a:p>
            <a:r>
              <a:rPr lang="en-US" b="1" dirty="0">
                <a:solidFill>
                  <a:srgbClr val="92D050"/>
                </a:solidFill>
              </a:rPr>
              <a:t>public class </a:t>
            </a:r>
            <a:r>
              <a:rPr lang="en-US" b="1" dirty="0" err="1">
                <a:solidFill>
                  <a:srgbClr val="92D050"/>
                </a:solidFill>
              </a:rPr>
              <a:t>ExampleSwitch</a:t>
            </a:r>
            <a:r>
              <a:rPr lang="en-US" b="1" dirty="0">
                <a:solidFill>
                  <a:srgbClr val="92D050"/>
                </a:solidFill>
              </a:rPr>
              <a:t>{</a:t>
            </a:r>
          </a:p>
          <a:p>
            <a:r>
              <a:rPr lang="en-US" b="1" dirty="0">
                <a:solidFill>
                  <a:srgbClr val="92D050"/>
                </a:solidFill>
              </a:rPr>
              <a:t>public static void main(String </a:t>
            </a:r>
            <a:r>
              <a:rPr lang="en-US" b="1" dirty="0" err="1">
                <a:solidFill>
                  <a:srgbClr val="92D050"/>
                </a:solidFill>
              </a:rPr>
              <a:t>args</a:t>
            </a:r>
            <a:r>
              <a:rPr lang="en-US" b="1" dirty="0">
                <a:solidFill>
                  <a:srgbClr val="92D050"/>
                </a:solidFill>
              </a:rPr>
              <a:t>[]){</a:t>
            </a:r>
          </a:p>
          <a:p>
            <a:r>
              <a:rPr lang="en-US" b="1" dirty="0">
                <a:solidFill>
                  <a:srgbClr val="92D050"/>
                </a:solidFill>
              </a:rPr>
              <a:t>byte b=10;</a:t>
            </a:r>
          </a:p>
          <a:p>
            <a:r>
              <a:rPr lang="en-US" b="1" dirty="0">
                <a:solidFill>
                  <a:srgbClr val="92D050"/>
                </a:solidFill>
              </a:rPr>
              <a:t>switch(b)</a:t>
            </a:r>
          </a:p>
          <a:p>
            <a:r>
              <a:rPr lang="en-US" b="1" dirty="0">
                <a:solidFill>
                  <a:srgbClr val="92D050"/>
                </a:solidFill>
              </a:rPr>
              <a:t>{</a:t>
            </a:r>
          </a:p>
          <a:p>
            <a:r>
              <a:rPr lang="en-US" b="1" dirty="0">
                <a:solidFill>
                  <a:srgbClr val="92D050"/>
                </a:solidFill>
              </a:rPr>
              <a:t>case 10:</a:t>
            </a:r>
          </a:p>
          <a:p>
            <a:r>
              <a:rPr lang="en-US" b="1" dirty="0" err="1">
                <a:solidFill>
                  <a:srgbClr val="92D050"/>
                </a:solidFill>
              </a:rPr>
              <a:t>System.out.println</a:t>
            </a:r>
            <a:r>
              <a:rPr lang="en-US" b="1" dirty="0">
                <a:solidFill>
                  <a:srgbClr val="92D050"/>
                </a:solidFill>
              </a:rPr>
              <a:t>("10");</a:t>
            </a:r>
          </a:p>
          <a:p>
            <a:r>
              <a:rPr lang="en-US" b="1" dirty="0">
                <a:solidFill>
                  <a:srgbClr val="92D050"/>
                </a:solidFill>
              </a:rPr>
              <a:t>case 100:</a:t>
            </a:r>
          </a:p>
          <a:p>
            <a:r>
              <a:rPr lang="en-US" b="1" dirty="0" err="1">
                <a:solidFill>
                  <a:srgbClr val="92D050"/>
                </a:solidFill>
              </a:rPr>
              <a:t>System.out.println</a:t>
            </a:r>
            <a:r>
              <a:rPr lang="en-US" b="1" dirty="0">
                <a:solidFill>
                  <a:srgbClr val="92D050"/>
                </a:solidFill>
              </a:rPr>
              <a:t>("100");</a:t>
            </a:r>
          </a:p>
          <a:p>
            <a:r>
              <a:rPr lang="en-US" b="1" dirty="0">
                <a:solidFill>
                  <a:srgbClr val="92D050"/>
                </a:solidFill>
              </a:rPr>
              <a:t>case 1000:</a:t>
            </a:r>
          </a:p>
          <a:p>
            <a:r>
              <a:rPr lang="en-US" b="1" dirty="0" err="1">
                <a:solidFill>
                  <a:srgbClr val="92D050"/>
                </a:solidFill>
              </a:rPr>
              <a:t>System.out.println</a:t>
            </a:r>
            <a:r>
              <a:rPr lang="en-US" b="1" dirty="0">
                <a:solidFill>
                  <a:srgbClr val="92D050"/>
                </a:solidFill>
              </a:rPr>
              <a:t>("1000");</a:t>
            </a:r>
          </a:p>
          <a:p>
            <a:r>
              <a:rPr lang="en-US" b="1" dirty="0">
                <a:solidFill>
                  <a:srgbClr val="92D050"/>
                </a:solidFill>
              </a:rPr>
              <a:t>}}}</a:t>
            </a:r>
          </a:p>
          <a:p>
            <a:r>
              <a:rPr lang="en-US" b="1" dirty="0">
                <a:solidFill>
                  <a:srgbClr val="92D050"/>
                </a:solidFill>
              </a:rPr>
              <a:t>OUTPUT:</a:t>
            </a:r>
          </a:p>
          <a:p>
            <a:endParaRPr lang="en-US" b="1" dirty="0">
              <a:solidFill>
                <a:srgbClr val="92D050"/>
              </a:solidFill>
            </a:endParaRPr>
          </a:p>
          <a:p>
            <a:r>
              <a:rPr lang="en-US" b="1" dirty="0">
                <a:solidFill>
                  <a:srgbClr val="92D050"/>
                </a:solidFill>
              </a:rPr>
              <a:t>Compile time error</a:t>
            </a:r>
          </a:p>
          <a:p>
            <a:r>
              <a:rPr lang="en-US" b="1" dirty="0">
                <a:solidFill>
                  <a:srgbClr val="92D050"/>
                </a:solidFill>
              </a:rPr>
              <a:t>D:\Java&gt;javac ExampleSwitch.java</a:t>
            </a:r>
          </a:p>
          <a:p>
            <a:r>
              <a:rPr lang="en-US" b="1" dirty="0">
                <a:solidFill>
                  <a:srgbClr val="92D050"/>
                </a:solidFill>
              </a:rPr>
              <a:t>ExampleSwitch.java:10: possible loss of precision</a:t>
            </a:r>
          </a:p>
          <a:p>
            <a:r>
              <a:rPr lang="en-US" b="1" dirty="0">
                <a:solidFill>
                  <a:srgbClr val="92D050"/>
                </a:solidFill>
              </a:rPr>
              <a:t>found : </a:t>
            </a:r>
            <a:r>
              <a:rPr lang="en-US" b="1" dirty="0" err="1">
                <a:solidFill>
                  <a:srgbClr val="92D050"/>
                </a:solidFill>
              </a:rPr>
              <a:t>int</a:t>
            </a:r>
            <a:endParaRPr lang="en-US" b="1" dirty="0">
              <a:solidFill>
                <a:srgbClr val="92D050"/>
              </a:solidFill>
            </a:endParaRPr>
          </a:p>
          <a:p>
            <a:r>
              <a:rPr lang="en-US" b="1" dirty="0">
                <a:solidFill>
                  <a:srgbClr val="92D050"/>
                </a:solidFill>
              </a:rPr>
              <a:t>required: byte</a:t>
            </a:r>
          </a:p>
          <a:p>
            <a:r>
              <a:rPr lang="en-US" b="1" dirty="0">
                <a:solidFill>
                  <a:srgbClr val="92D050"/>
                </a:solidFill>
              </a:rPr>
              <a:t>case 1000:</a:t>
            </a:r>
            <a:endParaRPr lang="en-US" dirty="0">
              <a:solidFill>
                <a:srgbClr val="92D050"/>
              </a:solidFill>
            </a:endParaRPr>
          </a:p>
        </p:txBody>
      </p:sp>
      <p:sp>
        <p:nvSpPr>
          <p:cNvPr id="7" name="Rectangle 6"/>
          <p:cNvSpPr/>
          <p:nvPr/>
        </p:nvSpPr>
        <p:spPr>
          <a:xfrm>
            <a:off x="3657600" y="285750"/>
            <a:ext cx="4572000" cy="3970318"/>
          </a:xfrm>
          <a:prstGeom prst="rect">
            <a:avLst/>
          </a:prstGeom>
        </p:spPr>
        <p:txBody>
          <a:bodyPr>
            <a:spAutoFit/>
          </a:bodyPr>
          <a:lstStyle/>
          <a:p>
            <a:r>
              <a:rPr lang="en-US" b="1" dirty="0">
                <a:solidFill>
                  <a:srgbClr val="92D050"/>
                </a:solidFill>
              </a:rPr>
              <a:t>Example :</a:t>
            </a:r>
          </a:p>
          <a:p>
            <a:endParaRPr lang="en-US" b="1" dirty="0">
              <a:solidFill>
                <a:srgbClr val="92D050"/>
              </a:solidFill>
            </a:endParaRPr>
          </a:p>
          <a:p>
            <a:r>
              <a:rPr lang="en-US" b="1" dirty="0">
                <a:solidFill>
                  <a:srgbClr val="92D050"/>
                </a:solidFill>
              </a:rPr>
              <a:t>public class </a:t>
            </a:r>
            <a:r>
              <a:rPr lang="en-US" b="1" dirty="0" err="1">
                <a:solidFill>
                  <a:srgbClr val="92D050"/>
                </a:solidFill>
              </a:rPr>
              <a:t>ExampleSwitch</a:t>
            </a:r>
            <a:r>
              <a:rPr lang="en-US" b="1" dirty="0">
                <a:solidFill>
                  <a:srgbClr val="92D050"/>
                </a:solidFill>
              </a:rPr>
              <a:t>{</a:t>
            </a:r>
          </a:p>
          <a:p>
            <a:r>
              <a:rPr lang="en-US" b="1" dirty="0">
                <a:solidFill>
                  <a:srgbClr val="92D050"/>
                </a:solidFill>
              </a:rPr>
              <a:t>public static void main(String </a:t>
            </a:r>
            <a:r>
              <a:rPr lang="en-US" b="1" dirty="0" err="1">
                <a:solidFill>
                  <a:srgbClr val="92D050"/>
                </a:solidFill>
              </a:rPr>
              <a:t>args</a:t>
            </a:r>
            <a:r>
              <a:rPr lang="en-US" b="1" dirty="0">
                <a:solidFill>
                  <a:srgbClr val="92D050"/>
                </a:solidFill>
              </a:rPr>
              <a:t>[]){</a:t>
            </a:r>
          </a:p>
          <a:p>
            <a:r>
              <a:rPr lang="en-US" b="1" dirty="0">
                <a:solidFill>
                  <a:srgbClr val="92D050"/>
                </a:solidFill>
              </a:rPr>
              <a:t>byte b=10;</a:t>
            </a:r>
          </a:p>
          <a:p>
            <a:r>
              <a:rPr lang="en-US" b="1" dirty="0">
                <a:solidFill>
                  <a:srgbClr val="92D050"/>
                </a:solidFill>
              </a:rPr>
              <a:t>switch(b+1)</a:t>
            </a:r>
          </a:p>
          <a:p>
            <a:r>
              <a:rPr lang="en-US" b="1" dirty="0">
                <a:solidFill>
                  <a:srgbClr val="92D050"/>
                </a:solidFill>
              </a:rPr>
              <a:t>{</a:t>
            </a:r>
          </a:p>
          <a:p>
            <a:r>
              <a:rPr lang="en-US" b="1" dirty="0">
                <a:solidFill>
                  <a:srgbClr val="92D050"/>
                </a:solidFill>
              </a:rPr>
              <a:t>case 10:</a:t>
            </a:r>
          </a:p>
          <a:p>
            <a:r>
              <a:rPr lang="en-US" b="1" dirty="0" err="1">
                <a:solidFill>
                  <a:srgbClr val="92D050"/>
                </a:solidFill>
              </a:rPr>
              <a:t>System.out.println</a:t>
            </a:r>
            <a:r>
              <a:rPr lang="en-US" b="1" dirty="0">
                <a:solidFill>
                  <a:srgbClr val="92D050"/>
                </a:solidFill>
              </a:rPr>
              <a:t>("10");</a:t>
            </a:r>
          </a:p>
          <a:p>
            <a:r>
              <a:rPr lang="en-US" b="1" dirty="0">
                <a:solidFill>
                  <a:srgbClr val="92D050"/>
                </a:solidFill>
              </a:rPr>
              <a:t>case 100:</a:t>
            </a:r>
          </a:p>
          <a:p>
            <a:r>
              <a:rPr lang="en-US" b="1" dirty="0" err="1">
                <a:solidFill>
                  <a:srgbClr val="92D050"/>
                </a:solidFill>
              </a:rPr>
              <a:t>System.out.println</a:t>
            </a:r>
            <a:r>
              <a:rPr lang="en-US" b="1" dirty="0">
                <a:solidFill>
                  <a:srgbClr val="92D050"/>
                </a:solidFill>
              </a:rPr>
              <a:t>("100");</a:t>
            </a:r>
          </a:p>
          <a:p>
            <a:r>
              <a:rPr lang="en-US" b="1" dirty="0">
                <a:solidFill>
                  <a:srgbClr val="92D050"/>
                </a:solidFill>
              </a:rPr>
              <a:t>case 1000:</a:t>
            </a:r>
          </a:p>
          <a:p>
            <a:r>
              <a:rPr lang="en-US" b="1" dirty="0" err="1">
                <a:solidFill>
                  <a:srgbClr val="92D050"/>
                </a:solidFill>
              </a:rPr>
              <a:t>System.out.println</a:t>
            </a:r>
            <a:r>
              <a:rPr lang="en-US" b="1" dirty="0">
                <a:solidFill>
                  <a:srgbClr val="92D050"/>
                </a:solidFill>
              </a:rPr>
              <a:t>("1000");</a:t>
            </a:r>
          </a:p>
          <a:p>
            <a:r>
              <a:rPr lang="en-US" b="1" dirty="0">
                <a:solidFill>
                  <a:srgbClr val="92D050"/>
                </a:solidFill>
              </a:rPr>
              <a:t>}}}</a:t>
            </a:r>
          </a:p>
          <a:p>
            <a:endParaRPr lang="en-US" b="1" dirty="0">
              <a:solidFill>
                <a:srgbClr val="92D050"/>
              </a:solidFill>
            </a:endParaRPr>
          </a:p>
          <a:p>
            <a:r>
              <a:rPr lang="en-US" b="1" dirty="0">
                <a:solidFill>
                  <a:srgbClr val="92D050"/>
                </a:solidFill>
              </a:rPr>
              <a:t>OUTPUT:</a:t>
            </a:r>
          </a:p>
          <a:p>
            <a:endParaRPr lang="en-US" b="1" dirty="0">
              <a:solidFill>
                <a:srgbClr val="92D050"/>
              </a:solidFill>
            </a:endParaRPr>
          </a:p>
          <a:p>
            <a:r>
              <a:rPr lang="en-US" b="1" dirty="0">
                <a:solidFill>
                  <a:srgbClr val="92D050"/>
                </a:solidFill>
              </a:rPr>
              <a:t>Duplicate case labels are not allowed.</a:t>
            </a:r>
            <a:endParaRPr lang="en-US" dirty="0">
              <a:solidFill>
                <a:srgbClr val="92D050"/>
              </a:solidFill>
            </a:endParaRPr>
          </a:p>
        </p:txBody>
      </p:sp>
    </p:spTree>
    <p:extLst>
      <p:ext uri="{BB962C8B-B14F-4D97-AF65-F5344CB8AC3E}">
        <p14:creationId xmlns:p14="http://schemas.microsoft.com/office/powerpoint/2010/main" val="2283963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3" end="13"/>
                                            </p:txEl>
                                          </p:spTgt>
                                        </p:tgtEl>
                                        <p:attrNameLst>
                                          <p:attrName>style.visibility</p:attrName>
                                        </p:attrNameLst>
                                      </p:cBhvr>
                                      <p:to>
                                        <p:strVal val="visible"/>
                                      </p:to>
                                    </p:set>
                                    <p:anim calcmode="lin" valueType="num">
                                      <p:cBhvr additive="base">
                                        <p:cTn id="7" dur="500" fill="hold"/>
                                        <p:tgtEl>
                                          <p:spTgt spid="6">
                                            <p:txEl>
                                              <p:pRg st="13" end="1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3" end="1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15" end="15"/>
                                            </p:txEl>
                                          </p:spTgt>
                                        </p:tgtEl>
                                        <p:attrNameLst>
                                          <p:attrName>style.visibility</p:attrName>
                                        </p:attrNameLst>
                                      </p:cBhvr>
                                      <p:to>
                                        <p:strVal val="visible"/>
                                      </p:to>
                                    </p:set>
                                    <p:anim calcmode="lin" valueType="num">
                                      <p:cBhvr additive="base">
                                        <p:cTn id="11" dur="500" fill="hold"/>
                                        <p:tgtEl>
                                          <p:spTgt spid="6">
                                            <p:txEl>
                                              <p:pRg st="15" end="1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5" end="1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16" end="16"/>
                                            </p:txEl>
                                          </p:spTgt>
                                        </p:tgtEl>
                                        <p:attrNameLst>
                                          <p:attrName>style.visibility</p:attrName>
                                        </p:attrNameLst>
                                      </p:cBhvr>
                                      <p:to>
                                        <p:strVal val="visible"/>
                                      </p:to>
                                    </p:set>
                                    <p:anim calcmode="lin" valueType="num">
                                      <p:cBhvr additive="base">
                                        <p:cTn id="15" dur="500" fill="hold"/>
                                        <p:tgtEl>
                                          <p:spTgt spid="6">
                                            <p:txEl>
                                              <p:pRg st="16" end="1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16" end="1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xEl>
                                              <p:pRg st="17" end="17"/>
                                            </p:txEl>
                                          </p:spTgt>
                                        </p:tgtEl>
                                        <p:attrNameLst>
                                          <p:attrName>style.visibility</p:attrName>
                                        </p:attrNameLst>
                                      </p:cBhvr>
                                      <p:to>
                                        <p:strVal val="visible"/>
                                      </p:to>
                                    </p:set>
                                    <p:anim calcmode="lin" valueType="num">
                                      <p:cBhvr additive="base">
                                        <p:cTn id="19" dur="500" fill="hold"/>
                                        <p:tgtEl>
                                          <p:spTgt spid="6">
                                            <p:txEl>
                                              <p:pRg st="17" end="1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17" end="1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xEl>
                                              <p:pRg st="18" end="18"/>
                                            </p:txEl>
                                          </p:spTgt>
                                        </p:tgtEl>
                                        <p:attrNameLst>
                                          <p:attrName>style.visibility</p:attrName>
                                        </p:attrNameLst>
                                      </p:cBhvr>
                                      <p:to>
                                        <p:strVal val="visible"/>
                                      </p:to>
                                    </p:set>
                                    <p:anim calcmode="lin" valueType="num">
                                      <p:cBhvr additive="base">
                                        <p:cTn id="23" dur="500" fill="hold"/>
                                        <p:tgtEl>
                                          <p:spTgt spid="6">
                                            <p:txEl>
                                              <p:pRg st="18" end="1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18" end="1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
                                            <p:txEl>
                                              <p:pRg st="19" end="19"/>
                                            </p:txEl>
                                          </p:spTgt>
                                        </p:tgtEl>
                                        <p:attrNameLst>
                                          <p:attrName>style.visibility</p:attrName>
                                        </p:attrNameLst>
                                      </p:cBhvr>
                                      <p:to>
                                        <p:strVal val="visible"/>
                                      </p:to>
                                    </p:set>
                                    <p:anim calcmode="lin" valueType="num">
                                      <p:cBhvr additive="base">
                                        <p:cTn id="27" dur="500" fill="hold"/>
                                        <p:tgtEl>
                                          <p:spTgt spid="6">
                                            <p:txEl>
                                              <p:pRg st="19" end="1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19" end="19"/>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
                                            <p:txEl>
                                              <p:pRg st="20" end="20"/>
                                            </p:txEl>
                                          </p:spTgt>
                                        </p:tgtEl>
                                        <p:attrNameLst>
                                          <p:attrName>style.visibility</p:attrName>
                                        </p:attrNameLst>
                                      </p:cBhvr>
                                      <p:to>
                                        <p:strVal val="visible"/>
                                      </p:to>
                                    </p:set>
                                    <p:anim calcmode="lin" valueType="num">
                                      <p:cBhvr additive="base">
                                        <p:cTn id="31" dur="500" fill="hold"/>
                                        <p:tgtEl>
                                          <p:spTgt spid="6">
                                            <p:txEl>
                                              <p:pRg st="20" end="2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20" end="2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Effect transition="in" filter="fade">
                                      <p:cBhvr>
                                        <p:cTn id="37" dur="1000"/>
                                        <p:tgtEl>
                                          <p:spTgt spid="7">
                                            <p:txEl>
                                              <p:pRg st="0" end="0"/>
                                            </p:txEl>
                                          </p:spTgt>
                                        </p:tgtEl>
                                      </p:cBhvr>
                                    </p:animEffect>
                                    <p:anim calcmode="lin" valueType="num">
                                      <p:cBhvr>
                                        <p:cTn id="3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3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7">
                                            <p:txEl>
                                              <p:pRg st="2" end="2"/>
                                            </p:txEl>
                                          </p:spTgt>
                                        </p:tgtEl>
                                        <p:attrNameLst>
                                          <p:attrName>style.visibility</p:attrName>
                                        </p:attrNameLst>
                                      </p:cBhvr>
                                      <p:to>
                                        <p:strVal val="visible"/>
                                      </p:to>
                                    </p:set>
                                    <p:animEffect transition="in" filter="fade">
                                      <p:cBhvr>
                                        <p:cTn id="42" dur="1000"/>
                                        <p:tgtEl>
                                          <p:spTgt spid="7">
                                            <p:txEl>
                                              <p:pRg st="2" end="2"/>
                                            </p:txEl>
                                          </p:spTgt>
                                        </p:tgtEl>
                                      </p:cBhvr>
                                    </p:animEffect>
                                    <p:anim calcmode="lin" valueType="num">
                                      <p:cBhvr>
                                        <p:cTn id="43"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2" end="2"/>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7">
                                            <p:txEl>
                                              <p:pRg st="3" end="3"/>
                                            </p:txEl>
                                          </p:spTgt>
                                        </p:tgtEl>
                                        <p:attrNameLst>
                                          <p:attrName>style.visibility</p:attrName>
                                        </p:attrNameLst>
                                      </p:cBhvr>
                                      <p:to>
                                        <p:strVal val="visible"/>
                                      </p:to>
                                    </p:set>
                                    <p:animEffect transition="in" filter="fade">
                                      <p:cBhvr>
                                        <p:cTn id="47" dur="1000"/>
                                        <p:tgtEl>
                                          <p:spTgt spid="7">
                                            <p:txEl>
                                              <p:pRg st="3" end="3"/>
                                            </p:txEl>
                                          </p:spTgt>
                                        </p:tgtEl>
                                      </p:cBhvr>
                                    </p:animEffect>
                                    <p:anim calcmode="lin" valueType="num">
                                      <p:cBhvr>
                                        <p:cTn id="48"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49" dur="1000" fill="hold"/>
                                        <p:tgtEl>
                                          <p:spTgt spid="7">
                                            <p:txEl>
                                              <p:pRg st="3" end="3"/>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7">
                                            <p:txEl>
                                              <p:pRg st="4" end="4"/>
                                            </p:txEl>
                                          </p:spTgt>
                                        </p:tgtEl>
                                        <p:attrNameLst>
                                          <p:attrName>style.visibility</p:attrName>
                                        </p:attrNameLst>
                                      </p:cBhvr>
                                      <p:to>
                                        <p:strVal val="visible"/>
                                      </p:to>
                                    </p:set>
                                    <p:animEffect transition="in" filter="fade">
                                      <p:cBhvr>
                                        <p:cTn id="52" dur="1000"/>
                                        <p:tgtEl>
                                          <p:spTgt spid="7">
                                            <p:txEl>
                                              <p:pRg st="4" end="4"/>
                                            </p:txEl>
                                          </p:spTgt>
                                        </p:tgtEl>
                                      </p:cBhvr>
                                    </p:animEffect>
                                    <p:anim calcmode="lin" valueType="num">
                                      <p:cBhvr>
                                        <p:cTn id="5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54" dur="1000" fill="hold"/>
                                        <p:tgtEl>
                                          <p:spTgt spid="7">
                                            <p:txEl>
                                              <p:pRg st="4" end="4"/>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7">
                                            <p:txEl>
                                              <p:pRg st="5" end="5"/>
                                            </p:txEl>
                                          </p:spTgt>
                                        </p:tgtEl>
                                        <p:attrNameLst>
                                          <p:attrName>style.visibility</p:attrName>
                                        </p:attrNameLst>
                                      </p:cBhvr>
                                      <p:to>
                                        <p:strVal val="visible"/>
                                      </p:to>
                                    </p:set>
                                    <p:animEffect transition="in" filter="fade">
                                      <p:cBhvr>
                                        <p:cTn id="57" dur="1000"/>
                                        <p:tgtEl>
                                          <p:spTgt spid="7">
                                            <p:txEl>
                                              <p:pRg st="5" end="5"/>
                                            </p:txEl>
                                          </p:spTgt>
                                        </p:tgtEl>
                                      </p:cBhvr>
                                    </p:animEffect>
                                    <p:anim calcmode="lin" valueType="num">
                                      <p:cBhvr>
                                        <p:cTn id="58"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59" dur="1000" fill="hold"/>
                                        <p:tgtEl>
                                          <p:spTgt spid="7">
                                            <p:txEl>
                                              <p:pRg st="5" end="5"/>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7">
                                            <p:txEl>
                                              <p:pRg st="6" end="6"/>
                                            </p:txEl>
                                          </p:spTgt>
                                        </p:tgtEl>
                                        <p:attrNameLst>
                                          <p:attrName>style.visibility</p:attrName>
                                        </p:attrNameLst>
                                      </p:cBhvr>
                                      <p:to>
                                        <p:strVal val="visible"/>
                                      </p:to>
                                    </p:set>
                                    <p:animEffect transition="in" filter="fade">
                                      <p:cBhvr>
                                        <p:cTn id="62" dur="1000"/>
                                        <p:tgtEl>
                                          <p:spTgt spid="7">
                                            <p:txEl>
                                              <p:pRg st="6" end="6"/>
                                            </p:txEl>
                                          </p:spTgt>
                                        </p:tgtEl>
                                      </p:cBhvr>
                                    </p:animEffect>
                                    <p:anim calcmode="lin" valueType="num">
                                      <p:cBhvr>
                                        <p:cTn id="63"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64" dur="1000" fill="hold"/>
                                        <p:tgtEl>
                                          <p:spTgt spid="7">
                                            <p:txEl>
                                              <p:pRg st="6" end="6"/>
                                            </p:txEl>
                                          </p:spTgt>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7">
                                            <p:txEl>
                                              <p:pRg st="7" end="7"/>
                                            </p:txEl>
                                          </p:spTgt>
                                        </p:tgtEl>
                                        <p:attrNameLst>
                                          <p:attrName>style.visibility</p:attrName>
                                        </p:attrNameLst>
                                      </p:cBhvr>
                                      <p:to>
                                        <p:strVal val="visible"/>
                                      </p:to>
                                    </p:set>
                                    <p:animEffect transition="in" filter="fade">
                                      <p:cBhvr>
                                        <p:cTn id="67" dur="1000"/>
                                        <p:tgtEl>
                                          <p:spTgt spid="7">
                                            <p:txEl>
                                              <p:pRg st="7" end="7"/>
                                            </p:txEl>
                                          </p:spTgt>
                                        </p:tgtEl>
                                      </p:cBhvr>
                                    </p:animEffect>
                                    <p:anim calcmode="lin" valueType="num">
                                      <p:cBhvr>
                                        <p:cTn id="68"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69" dur="1000" fill="hold"/>
                                        <p:tgtEl>
                                          <p:spTgt spid="7">
                                            <p:txEl>
                                              <p:pRg st="7" end="7"/>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7">
                                            <p:txEl>
                                              <p:pRg st="8" end="8"/>
                                            </p:txEl>
                                          </p:spTgt>
                                        </p:tgtEl>
                                        <p:attrNameLst>
                                          <p:attrName>style.visibility</p:attrName>
                                        </p:attrNameLst>
                                      </p:cBhvr>
                                      <p:to>
                                        <p:strVal val="visible"/>
                                      </p:to>
                                    </p:set>
                                    <p:animEffect transition="in" filter="fade">
                                      <p:cBhvr>
                                        <p:cTn id="72" dur="1000"/>
                                        <p:tgtEl>
                                          <p:spTgt spid="7">
                                            <p:txEl>
                                              <p:pRg st="8" end="8"/>
                                            </p:txEl>
                                          </p:spTgt>
                                        </p:tgtEl>
                                      </p:cBhvr>
                                    </p:animEffect>
                                    <p:anim calcmode="lin" valueType="num">
                                      <p:cBhvr>
                                        <p:cTn id="73"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74" dur="1000" fill="hold"/>
                                        <p:tgtEl>
                                          <p:spTgt spid="7">
                                            <p:txEl>
                                              <p:pRg st="8" end="8"/>
                                            </p:txEl>
                                          </p:spTgt>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7">
                                            <p:txEl>
                                              <p:pRg st="9" end="9"/>
                                            </p:txEl>
                                          </p:spTgt>
                                        </p:tgtEl>
                                        <p:attrNameLst>
                                          <p:attrName>style.visibility</p:attrName>
                                        </p:attrNameLst>
                                      </p:cBhvr>
                                      <p:to>
                                        <p:strVal val="visible"/>
                                      </p:to>
                                    </p:set>
                                    <p:animEffect transition="in" filter="fade">
                                      <p:cBhvr>
                                        <p:cTn id="77" dur="1000"/>
                                        <p:tgtEl>
                                          <p:spTgt spid="7">
                                            <p:txEl>
                                              <p:pRg st="9" end="9"/>
                                            </p:txEl>
                                          </p:spTgt>
                                        </p:tgtEl>
                                      </p:cBhvr>
                                    </p:animEffect>
                                    <p:anim calcmode="lin" valueType="num">
                                      <p:cBhvr>
                                        <p:cTn id="78"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79" dur="1000" fill="hold"/>
                                        <p:tgtEl>
                                          <p:spTgt spid="7">
                                            <p:txEl>
                                              <p:pRg st="9" end="9"/>
                                            </p:txEl>
                                          </p:spTgt>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7">
                                            <p:txEl>
                                              <p:pRg st="10" end="10"/>
                                            </p:txEl>
                                          </p:spTgt>
                                        </p:tgtEl>
                                        <p:attrNameLst>
                                          <p:attrName>style.visibility</p:attrName>
                                        </p:attrNameLst>
                                      </p:cBhvr>
                                      <p:to>
                                        <p:strVal val="visible"/>
                                      </p:to>
                                    </p:set>
                                    <p:animEffect transition="in" filter="fade">
                                      <p:cBhvr>
                                        <p:cTn id="82" dur="1000"/>
                                        <p:tgtEl>
                                          <p:spTgt spid="7">
                                            <p:txEl>
                                              <p:pRg st="10" end="10"/>
                                            </p:txEl>
                                          </p:spTgt>
                                        </p:tgtEl>
                                      </p:cBhvr>
                                    </p:animEffect>
                                    <p:anim calcmode="lin" valueType="num">
                                      <p:cBhvr>
                                        <p:cTn id="83"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84"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7">
                                            <p:txEl>
                                              <p:pRg st="11" end="11"/>
                                            </p:txEl>
                                          </p:spTgt>
                                        </p:tgtEl>
                                        <p:attrNameLst>
                                          <p:attrName>style.visibility</p:attrName>
                                        </p:attrNameLst>
                                      </p:cBhvr>
                                      <p:to>
                                        <p:strVal val="visible"/>
                                      </p:to>
                                    </p:set>
                                    <p:animEffect transition="in" filter="fade">
                                      <p:cBhvr>
                                        <p:cTn id="87" dur="1000"/>
                                        <p:tgtEl>
                                          <p:spTgt spid="7">
                                            <p:txEl>
                                              <p:pRg st="11" end="11"/>
                                            </p:txEl>
                                          </p:spTgt>
                                        </p:tgtEl>
                                      </p:cBhvr>
                                    </p:animEffect>
                                    <p:anim calcmode="lin" valueType="num">
                                      <p:cBhvr>
                                        <p:cTn id="88" dur="1000" fill="hold"/>
                                        <p:tgtEl>
                                          <p:spTgt spid="7">
                                            <p:txEl>
                                              <p:pRg st="11" end="11"/>
                                            </p:txEl>
                                          </p:spTgt>
                                        </p:tgtEl>
                                        <p:attrNameLst>
                                          <p:attrName>ppt_x</p:attrName>
                                        </p:attrNameLst>
                                      </p:cBhvr>
                                      <p:tavLst>
                                        <p:tav tm="0">
                                          <p:val>
                                            <p:strVal val="#ppt_x"/>
                                          </p:val>
                                        </p:tav>
                                        <p:tav tm="100000">
                                          <p:val>
                                            <p:strVal val="#ppt_x"/>
                                          </p:val>
                                        </p:tav>
                                      </p:tavLst>
                                    </p:anim>
                                    <p:anim calcmode="lin" valueType="num">
                                      <p:cBhvr>
                                        <p:cTn id="89" dur="1000" fill="hold"/>
                                        <p:tgtEl>
                                          <p:spTgt spid="7">
                                            <p:txEl>
                                              <p:pRg st="11" end="11"/>
                                            </p:txEl>
                                          </p:spTgt>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7">
                                            <p:txEl>
                                              <p:pRg st="12" end="12"/>
                                            </p:txEl>
                                          </p:spTgt>
                                        </p:tgtEl>
                                        <p:attrNameLst>
                                          <p:attrName>style.visibility</p:attrName>
                                        </p:attrNameLst>
                                      </p:cBhvr>
                                      <p:to>
                                        <p:strVal val="visible"/>
                                      </p:to>
                                    </p:set>
                                    <p:animEffect transition="in" filter="fade">
                                      <p:cBhvr>
                                        <p:cTn id="92" dur="1000"/>
                                        <p:tgtEl>
                                          <p:spTgt spid="7">
                                            <p:txEl>
                                              <p:pRg st="12" end="12"/>
                                            </p:txEl>
                                          </p:spTgt>
                                        </p:tgtEl>
                                      </p:cBhvr>
                                    </p:animEffect>
                                    <p:anim calcmode="lin" valueType="num">
                                      <p:cBhvr>
                                        <p:cTn id="93"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94" dur="1000" fill="hold"/>
                                        <p:tgtEl>
                                          <p:spTgt spid="7">
                                            <p:txEl>
                                              <p:pRg st="12" end="12"/>
                                            </p:txEl>
                                          </p:spTgt>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7">
                                            <p:txEl>
                                              <p:pRg st="13" end="13"/>
                                            </p:txEl>
                                          </p:spTgt>
                                        </p:tgtEl>
                                        <p:attrNameLst>
                                          <p:attrName>style.visibility</p:attrName>
                                        </p:attrNameLst>
                                      </p:cBhvr>
                                      <p:to>
                                        <p:strVal val="visible"/>
                                      </p:to>
                                    </p:set>
                                    <p:animEffect transition="in" filter="fade">
                                      <p:cBhvr>
                                        <p:cTn id="97" dur="1000"/>
                                        <p:tgtEl>
                                          <p:spTgt spid="7">
                                            <p:txEl>
                                              <p:pRg st="13" end="13"/>
                                            </p:txEl>
                                          </p:spTgt>
                                        </p:tgtEl>
                                      </p:cBhvr>
                                    </p:animEffect>
                                    <p:anim calcmode="lin" valueType="num">
                                      <p:cBhvr>
                                        <p:cTn id="98"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99" dur="1000" fill="hold"/>
                                        <p:tgtEl>
                                          <p:spTgt spid="7">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nodeType="clickEffect">
                                  <p:stCondLst>
                                    <p:cond delay="0"/>
                                  </p:stCondLst>
                                  <p:childTnLst>
                                    <p:set>
                                      <p:cBhvr>
                                        <p:cTn id="103" dur="1" fill="hold">
                                          <p:stCondLst>
                                            <p:cond delay="0"/>
                                          </p:stCondLst>
                                        </p:cTn>
                                        <p:tgtEl>
                                          <p:spTgt spid="7">
                                            <p:txEl>
                                              <p:pRg st="15" end="15"/>
                                            </p:txEl>
                                          </p:spTgt>
                                        </p:tgtEl>
                                        <p:attrNameLst>
                                          <p:attrName>style.visibility</p:attrName>
                                        </p:attrNameLst>
                                      </p:cBhvr>
                                      <p:to>
                                        <p:strVal val="visible"/>
                                      </p:to>
                                    </p:set>
                                    <p:animEffect transition="in" filter="wipe(down)">
                                      <p:cBhvr>
                                        <p:cTn id="104" dur="500"/>
                                        <p:tgtEl>
                                          <p:spTgt spid="7">
                                            <p:txEl>
                                              <p:pRg st="15" end="15"/>
                                            </p:txEl>
                                          </p:spTgt>
                                        </p:tgtEl>
                                      </p:cBhvr>
                                    </p:animEffect>
                                  </p:childTnLst>
                                </p:cTn>
                              </p:par>
                              <p:par>
                                <p:cTn id="105" presetID="22" presetClass="entr" presetSubtype="4" fill="hold" nodeType="withEffect">
                                  <p:stCondLst>
                                    <p:cond delay="0"/>
                                  </p:stCondLst>
                                  <p:childTnLst>
                                    <p:set>
                                      <p:cBhvr>
                                        <p:cTn id="106" dur="1" fill="hold">
                                          <p:stCondLst>
                                            <p:cond delay="0"/>
                                          </p:stCondLst>
                                        </p:cTn>
                                        <p:tgtEl>
                                          <p:spTgt spid="7">
                                            <p:txEl>
                                              <p:pRg st="17" end="17"/>
                                            </p:txEl>
                                          </p:spTgt>
                                        </p:tgtEl>
                                        <p:attrNameLst>
                                          <p:attrName>style.visibility</p:attrName>
                                        </p:attrNameLst>
                                      </p:cBhvr>
                                      <p:to>
                                        <p:strVal val="visible"/>
                                      </p:to>
                                    </p:set>
                                    <p:animEffect transition="in" filter="wipe(down)">
                                      <p:cBhvr>
                                        <p:cTn id="107" dur="500"/>
                                        <p:tgtEl>
                                          <p:spTgt spid="7">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4" name="Rectangle 3"/>
          <p:cNvSpPr/>
          <p:nvPr/>
        </p:nvSpPr>
        <p:spPr>
          <a:xfrm>
            <a:off x="1066800" y="401166"/>
            <a:ext cx="5486400" cy="4616648"/>
          </a:xfrm>
          <a:prstGeom prst="rect">
            <a:avLst/>
          </a:prstGeom>
        </p:spPr>
        <p:txBody>
          <a:bodyPr wrap="square">
            <a:spAutoFit/>
          </a:bodyPr>
          <a:lstStyle/>
          <a:p>
            <a:r>
              <a:rPr lang="en-US" b="1" dirty="0">
                <a:solidFill>
                  <a:srgbClr val="92D050"/>
                </a:solidFill>
              </a:rPr>
              <a:t>Example 6:</a:t>
            </a:r>
          </a:p>
          <a:p>
            <a:endParaRPr lang="en-US" b="1" dirty="0">
              <a:solidFill>
                <a:srgbClr val="92D050"/>
              </a:solidFill>
            </a:endParaRPr>
          </a:p>
          <a:p>
            <a:r>
              <a:rPr lang="en-US" b="1" dirty="0">
                <a:solidFill>
                  <a:srgbClr val="92D050"/>
                </a:solidFill>
              </a:rPr>
              <a:t>public class </a:t>
            </a:r>
            <a:r>
              <a:rPr lang="en-US" b="1" dirty="0" err="1">
                <a:solidFill>
                  <a:srgbClr val="92D050"/>
                </a:solidFill>
              </a:rPr>
              <a:t>ExampleSwitch</a:t>
            </a:r>
            <a:r>
              <a:rPr lang="en-US" b="1" dirty="0">
                <a:solidFill>
                  <a:srgbClr val="92D050"/>
                </a:solidFill>
              </a:rPr>
              <a:t>{</a:t>
            </a:r>
          </a:p>
          <a:p>
            <a:r>
              <a:rPr lang="en-US" b="1" dirty="0">
                <a:solidFill>
                  <a:srgbClr val="92D050"/>
                </a:solidFill>
              </a:rPr>
              <a:t>public static void main(String </a:t>
            </a:r>
            <a:r>
              <a:rPr lang="en-US" b="1" dirty="0" err="1">
                <a:solidFill>
                  <a:srgbClr val="92D050"/>
                </a:solidFill>
              </a:rPr>
              <a:t>args</a:t>
            </a:r>
            <a:r>
              <a:rPr lang="en-US" b="1" dirty="0">
                <a:solidFill>
                  <a:srgbClr val="92D050"/>
                </a:solidFill>
              </a:rPr>
              <a:t>[]){</a:t>
            </a:r>
          </a:p>
          <a:p>
            <a:r>
              <a:rPr lang="en-US" b="1" dirty="0" err="1">
                <a:solidFill>
                  <a:srgbClr val="92D050"/>
                </a:solidFill>
              </a:rPr>
              <a:t>int</a:t>
            </a:r>
            <a:r>
              <a:rPr lang="en-US" b="1" dirty="0">
                <a:solidFill>
                  <a:srgbClr val="92D050"/>
                </a:solidFill>
              </a:rPr>
              <a:t> x=10;</a:t>
            </a:r>
          </a:p>
          <a:p>
            <a:r>
              <a:rPr lang="en-US" b="1" dirty="0">
                <a:solidFill>
                  <a:srgbClr val="92D050"/>
                </a:solidFill>
              </a:rPr>
              <a:t>switch(x)</a:t>
            </a:r>
          </a:p>
          <a:p>
            <a:r>
              <a:rPr lang="en-US" b="1" dirty="0">
                <a:solidFill>
                  <a:srgbClr val="92D050"/>
                </a:solidFill>
              </a:rPr>
              <a:t>{</a:t>
            </a:r>
          </a:p>
          <a:p>
            <a:r>
              <a:rPr lang="en-US" b="1" dirty="0">
                <a:solidFill>
                  <a:srgbClr val="92D050"/>
                </a:solidFill>
              </a:rPr>
              <a:t>case 97:</a:t>
            </a:r>
          </a:p>
          <a:p>
            <a:r>
              <a:rPr lang="en-US" b="1" dirty="0" err="1">
                <a:solidFill>
                  <a:srgbClr val="92D050"/>
                </a:solidFill>
              </a:rPr>
              <a:t>System.out.println</a:t>
            </a:r>
            <a:r>
              <a:rPr lang="en-US" b="1" dirty="0">
                <a:solidFill>
                  <a:srgbClr val="92D050"/>
                </a:solidFill>
              </a:rPr>
              <a:t>("97");</a:t>
            </a:r>
          </a:p>
          <a:p>
            <a:r>
              <a:rPr lang="en-US" b="1" dirty="0">
                <a:solidFill>
                  <a:srgbClr val="92D050"/>
                </a:solidFill>
              </a:rPr>
              <a:t>case 99:</a:t>
            </a:r>
          </a:p>
          <a:p>
            <a:r>
              <a:rPr lang="en-US" b="1" dirty="0" err="1">
                <a:solidFill>
                  <a:srgbClr val="92D050"/>
                </a:solidFill>
              </a:rPr>
              <a:t>System.out.println</a:t>
            </a:r>
            <a:r>
              <a:rPr lang="en-US" b="1" dirty="0">
                <a:solidFill>
                  <a:srgbClr val="92D050"/>
                </a:solidFill>
              </a:rPr>
              <a:t>("99");</a:t>
            </a:r>
          </a:p>
          <a:p>
            <a:r>
              <a:rPr lang="en-US" b="1" dirty="0">
                <a:solidFill>
                  <a:srgbClr val="92D050"/>
                </a:solidFill>
              </a:rPr>
              <a:t>case 'a':</a:t>
            </a:r>
          </a:p>
          <a:p>
            <a:r>
              <a:rPr lang="en-US" b="1" dirty="0" err="1">
                <a:solidFill>
                  <a:srgbClr val="92D050"/>
                </a:solidFill>
              </a:rPr>
              <a:t>System.out.println</a:t>
            </a:r>
            <a:r>
              <a:rPr lang="en-US" b="1" dirty="0">
                <a:solidFill>
                  <a:srgbClr val="92D050"/>
                </a:solidFill>
              </a:rPr>
              <a:t>("100");</a:t>
            </a:r>
          </a:p>
          <a:p>
            <a:r>
              <a:rPr lang="en-US" b="1" dirty="0">
                <a:solidFill>
                  <a:srgbClr val="92D050"/>
                </a:solidFill>
              </a:rPr>
              <a:t>}}}</a:t>
            </a:r>
          </a:p>
          <a:p>
            <a:endParaRPr lang="en-US" b="1" dirty="0">
              <a:solidFill>
                <a:srgbClr val="92D050"/>
              </a:solidFill>
            </a:endParaRPr>
          </a:p>
          <a:p>
            <a:r>
              <a:rPr lang="en-US" b="1" dirty="0">
                <a:solidFill>
                  <a:srgbClr val="92D050"/>
                </a:solidFill>
              </a:rPr>
              <a:t>OUTPUT:</a:t>
            </a:r>
          </a:p>
          <a:p>
            <a:endParaRPr lang="en-US" b="1" dirty="0">
              <a:solidFill>
                <a:srgbClr val="92D050"/>
              </a:solidFill>
            </a:endParaRPr>
          </a:p>
          <a:p>
            <a:r>
              <a:rPr lang="en-US" b="1" dirty="0">
                <a:solidFill>
                  <a:srgbClr val="92D050"/>
                </a:solidFill>
              </a:rPr>
              <a:t>Compile time error.</a:t>
            </a:r>
          </a:p>
          <a:p>
            <a:r>
              <a:rPr lang="en-US" b="1" dirty="0">
                <a:solidFill>
                  <a:srgbClr val="92D050"/>
                </a:solidFill>
              </a:rPr>
              <a:t>D:\Java&gt;javac ExampleSwitch.java</a:t>
            </a:r>
          </a:p>
          <a:p>
            <a:r>
              <a:rPr lang="en-US" b="1" dirty="0">
                <a:solidFill>
                  <a:srgbClr val="92D050"/>
                </a:solidFill>
              </a:rPr>
              <a:t>ExampleSwitch.java:10: duplicate case label</a:t>
            </a:r>
          </a:p>
          <a:p>
            <a:r>
              <a:rPr lang="en-US" b="1" dirty="0">
                <a:solidFill>
                  <a:srgbClr val="92D050"/>
                </a:solidFill>
              </a:rPr>
              <a:t>case 'a':</a:t>
            </a:r>
            <a:endParaRPr lang="en-US" dirty="0">
              <a:solidFill>
                <a:srgbClr val="92D050"/>
              </a:solidFill>
            </a:endParaRPr>
          </a:p>
        </p:txBody>
      </p:sp>
      <p:sp>
        <p:nvSpPr>
          <p:cNvPr id="5" name="TextBox 4"/>
          <p:cNvSpPr txBox="1"/>
          <p:nvPr/>
        </p:nvSpPr>
        <p:spPr>
          <a:xfrm>
            <a:off x="8610600" y="4902398"/>
            <a:ext cx="381000" cy="230832"/>
          </a:xfrm>
          <a:prstGeom prst="rect">
            <a:avLst/>
          </a:prstGeom>
          <a:noFill/>
        </p:spPr>
        <p:txBody>
          <a:bodyPr wrap="square" rtlCol="0">
            <a:spAutoFit/>
          </a:bodyPr>
          <a:lstStyle/>
          <a:p>
            <a:r>
              <a:rPr lang="en-US" sz="900" dirty="0">
                <a:solidFill>
                  <a:srgbClr val="92D050"/>
                </a:solidFill>
              </a:rPr>
              <a:t>93</a:t>
            </a:r>
          </a:p>
        </p:txBody>
      </p:sp>
    </p:spTree>
    <p:extLst>
      <p:ext uri="{BB962C8B-B14F-4D97-AF65-F5344CB8AC3E}">
        <p14:creationId xmlns:p14="http://schemas.microsoft.com/office/powerpoint/2010/main" val="2046634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7" name="Google Shape;347;p27"/>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2" name="Rectangle 1"/>
          <p:cNvSpPr/>
          <p:nvPr/>
        </p:nvSpPr>
        <p:spPr>
          <a:xfrm>
            <a:off x="1752600" y="590550"/>
            <a:ext cx="1662635" cy="307777"/>
          </a:xfrm>
          <a:prstGeom prst="rect">
            <a:avLst/>
          </a:prstGeom>
        </p:spPr>
        <p:txBody>
          <a:bodyPr wrap="none">
            <a:spAutoFit/>
          </a:bodyPr>
          <a:lstStyle/>
          <a:p>
            <a:r>
              <a:rPr lang="en-US" b="1" dirty="0">
                <a:solidFill>
                  <a:srgbClr val="FFC000"/>
                </a:solidFill>
              </a:rPr>
              <a:t>CASE SUMMARY</a:t>
            </a:r>
            <a:endParaRPr lang="en-US" dirty="0">
              <a:solidFill>
                <a:srgbClr val="FFC000"/>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9563" y="1123950"/>
            <a:ext cx="6091238" cy="2835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8763000" y="4859957"/>
            <a:ext cx="381000" cy="246221"/>
          </a:xfrm>
          <a:prstGeom prst="rect">
            <a:avLst/>
          </a:prstGeom>
          <a:noFill/>
        </p:spPr>
        <p:txBody>
          <a:bodyPr wrap="square" rtlCol="0">
            <a:spAutoFit/>
          </a:bodyPr>
          <a:lstStyle/>
          <a:p>
            <a:r>
              <a:rPr lang="en-US" sz="1000" dirty="0">
                <a:solidFill>
                  <a:srgbClr val="FFC000"/>
                </a:solidFill>
              </a:rPr>
              <a:t>93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 name="Rectangle 2"/>
          <p:cNvSpPr/>
          <p:nvPr/>
        </p:nvSpPr>
        <p:spPr>
          <a:xfrm>
            <a:off x="228600" y="2125474"/>
            <a:ext cx="6934200" cy="1077218"/>
          </a:xfrm>
          <a:prstGeom prst="rect">
            <a:avLst/>
          </a:prstGeom>
        </p:spPr>
        <p:txBody>
          <a:bodyPr wrap="square">
            <a:spAutoFit/>
          </a:bodyPr>
          <a:lstStyle/>
          <a:p>
            <a:r>
              <a:rPr lang="en-US" sz="3200" b="1" dirty="0">
                <a:solidFill>
                  <a:srgbClr val="FFC000"/>
                </a:solidFill>
              </a:rPr>
              <a:t>FALL-THROUGH INSIDE THE SWITCH</a:t>
            </a:r>
            <a:endParaRPr lang="en-US" sz="3200" dirty="0">
              <a:solidFill>
                <a:srgbClr val="FFC000"/>
              </a:solidFill>
            </a:endParaRPr>
          </a:p>
        </p:txBody>
      </p:sp>
    </p:spTree>
    <p:extLst>
      <p:ext uri="{BB962C8B-B14F-4D97-AF65-F5344CB8AC3E}">
        <p14:creationId xmlns:p14="http://schemas.microsoft.com/office/powerpoint/2010/main" val="7835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4"/>
          <p:cNvSpPr txBox="1">
            <a:spLocks noGrp="1"/>
          </p:cNvSpPr>
          <p:nvPr>
            <p:ph type="title"/>
          </p:nvPr>
        </p:nvSpPr>
        <p:spPr>
          <a:xfrm>
            <a:off x="1488450" y="243075"/>
            <a:ext cx="6167100" cy="396300"/>
          </a:xfrm>
          <a:prstGeom prst="rect">
            <a:avLst/>
          </a:prstGeom>
        </p:spPr>
        <p:txBody>
          <a:bodyPr spcFirstLastPara="1" wrap="square" lIns="0" tIns="0" rIns="0" bIns="0" anchor="t" anchorCtr="0">
            <a:noAutofit/>
          </a:bodyPr>
          <a:lstStyle/>
          <a:p>
            <a:pPr lvl="0"/>
            <a:r>
              <a:rPr lang="en-US" b="1" dirty="0"/>
              <a:t>Agenda</a:t>
            </a:r>
            <a:endParaRPr dirty="0"/>
          </a:p>
        </p:txBody>
      </p:sp>
      <p:sp>
        <p:nvSpPr>
          <p:cNvPr id="228" name="Google Shape;228;p14"/>
          <p:cNvSpPr txBox="1">
            <a:spLocks noGrp="1"/>
          </p:cNvSpPr>
          <p:nvPr>
            <p:ph type="body" idx="2"/>
          </p:nvPr>
        </p:nvSpPr>
        <p:spPr>
          <a:xfrm>
            <a:off x="4419600" y="742950"/>
            <a:ext cx="2877724" cy="3155150"/>
          </a:xfrm>
          <a:prstGeom prst="rect">
            <a:avLst/>
          </a:prstGeom>
        </p:spPr>
        <p:txBody>
          <a:bodyPr spcFirstLastPara="1" wrap="square" lIns="0" tIns="0" rIns="0" bIns="0" anchor="t" anchorCtr="0">
            <a:noAutofit/>
          </a:bodyPr>
          <a:lstStyle/>
          <a:p>
            <a:pPr marL="101600" indent="0">
              <a:buNone/>
            </a:pPr>
            <a:endParaRPr lang="en-US" sz="1200" b="1" dirty="0"/>
          </a:p>
          <a:p>
            <a:r>
              <a:rPr lang="en-US" sz="1200" b="1" dirty="0"/>
              <a:t>iii. For Loop</a:t>
            </a:r>
          </a:p>
          <a:p>
            <a:r>
              <a:rPr lang="en-US" sz="1200" dirty="0"/>
              <a:t> </a:t>
            </a:r>
            <a:r>
              <a:rPr lang="en-US" sz="1200" b="1" dirty="0" err="1"/>
              <a:t>Initilizationsection</a:t>
            </a:r>
            <a:endParaRPr lang="en-US" sz="1200" b="1" dirty="0"/>
          </a:p>
          <a:p>
            <a:r>
              <a:rPr lang="en-US" sz="1200" dirty="0"/>
              <a:t> </a:t>
            </a:r>
            <a:r>
              <a:rPr lang="en-US" sz="1200" b="1" dirty="0"/>
              <a:t>Conditional check</a:t>
            </a:r>
          </a:p>
          <a:p>
            <a:r>
              <a:rPr lang="en-US" sz="1200" dirty="0"/>
              <a:t> </a:t>
            </a:r>
            <a:r>
              <a:rPr lang="en-US" sz="1200" b="1" dirty="0"/>
              <a:t>Increment and decrement section</a:t>
            </a:r>
          </a:p>
          <a:p>
            <a:r>
              <a:rPr lang="en-US" sz="1200" dirty="0"/>
              <a:t> </a:t>
            </a:r>
            <a:r>
              <a:rPr lang="en-US" sz="1200" b="1" dirty="0"/>
              <a:t>Unreachable statement in for loop</a:t>
            </a:r>
          </a:p>
          <a:p>
            <a:r>
              <a:rPr lang="en-US" sz="1200" b="1" dirty="0"/>
              <a:t>iv. For each</a:t>
            </a:r>
          </a:p>
          <a:p>
            <a:r>
              <a:rPr lang="en-US" sz="1200" dirty="0"/>
              <a:t> </a:t>
            </a:r>
            <a:r>
              <a:rPr lang="en-US" sz="1200" b="1" dirty="0"/>
              <a:t>Iterator </a:t>
            </a:r>
            <a:r>
              <a:rPr lang="en-US" sz="1200" b="1" dirty="0" err="1"/>
              <a:t>Vs</a:t>
            </a:r>
            <a:r>
              <a:rPr lang="en-US" sz="1200" b="1" dirty="0"/>
              <a:t> </a:t>
            </a:r>
            <a:r>
              <a:rPr lang="en-US" sz="1200" b="1" dirty="0" err="1"/>
              <a:t>Iterable</a:t>
            </a:r>
            <a:r>
              <a:rPr lang="en-US" sz="1200" b="1" dirty="0"/>
              <a:t>(1.5v)</a:t>
            </a:r>
          </a:p>
          <a:p>
            <a:r>
              <a:rPr lang="en-US" sz="1200" dirty="0"/>
              <a:t> </a:t>
            </a:r>
            <a:r>
              <a:rPr lang="en-US" sz="1200" b="1" dirty="0"/>
              <a:t>Difference between </a:t>
            </a:r>
            <a:r>
              <a:rPr lang="en-US" sz="1200" b="1" dirty="0" err="1"/>
              <a:t>Iterable</a:t>
            </a:r>
            <a:r>
              <a:rPr lang="en-US" sz="1200" b="1" dirty="0"/>
              <a:t> and Iterator</a:t>
            </a:r>
          </a:p>
          <a:p>
            <a:r>
              <a:rPr lang="en-US" sz="1200" b="1" dirty="0">
                <a:solidFill>
                  <a:schemeClr val="accent1"/>
                </a:solidFill>
              </a:rPr>
              <a:t>4</a:t>
            </a:r>
            <a:r>
              <a:rPr lang="en-US" sz="1200" b="1" dirty="0"/>
              <a:t>. Transfer statements</a:t>
            </a:r>
          </a:p>
          <a:p>
            <a:r>
              <a:rPr lang="en-US" sz="1200" dirty="0"/>
              <a:t>o </a:t>
            </a:r>
            <a:r>
              <a:rPr lang="en-US" sz="1200" b="1" dirty="0"/>
              <a:t>Break statement</a:t>
            </a:r>
          </a:p>
          <a:p>
            <a:r>
              <a:rPr lang="en-US" sz="1200" dirty="0"/>
              <a:t>o </a:t>
            </a:r>
            <a:r>
              <a:rPr lang="en-US" sz="1200" b="1" dirty="0"/>
              <a:t>Continue statement</a:t>
            </a:r>
          </a:p>
          <a:p>
            <a:r>
              <a:rPr lang="en-US" sz="1200" dirty="0"/>
              <a:t>o </a:t>
            </a:r>
            <a:r>
              <a:rPr lang="en-US" sz="1200" b="1" dirty="0"/>
              <a:t>Labeled break and continue statements</a:t>
            </a:r>
          </a:p>
          <a:p>
            <a:r>
              <a:rPr lang="en-US" sz="1200" dirty="0"/>
              <a:t>o </a:t>
            </a:r>
            <a:r>
              <a:rPr lang="en-US" sz="1200" b="1" dirty="0"/>
              <a:t>Do-while </a:t>
            </a:r>
            <a:r>
              <a:rPr lang="en-US" sz="1200" b="1" dirty="0" err="1"/>
              <a:t>vs</a:t>
            </a:r>
            <a:r>
              <a:rPr lang="en-US" sz="1200" b="1" dirty="0"/>
              <a:t> continue (The most dangerous combination)</a:t>
            </a:r>
            <a:endParaRPr sz="1200" b="1" dirty="0"/>
          </a:p>
        </p:txBody>
      </p:sp>
      <p:sp>
        <p:nvSpPr>
          <p:cNvPr id="229" name="Google Shape;229;p14"/>
          <p:cNvSpPr txBox="1">
            <a:spLocks noGrp="1"/>
          </p:cNvSpPr>
          <p:nvPr>
            <p:ph type="body" idx="1"/>
          </p:nvPr>
        </p:nvSpPr>
        <p:spPr>
          <a:xfrm>
            <a:off x="1693075" y="1618400"/>
            <a:ext cx="2509800" cy="2889300"/>
          </a:xfrm>
          <a:prstGeom prst="rect">
            <a:avLst/>
          </a:prstGeom>
        </p:spPr>
        <p:txBody>
          <a:bodyPr spcFirstLastPara="1" wrap="square" lIns="0" tIns="0" rIns="0" bIns="0" anchor="t" anchorCtr="0">
            <a:noAutofit/>
          </a:bodyPr>
          <a:lstStyle/>
          <a:p>
            <a:r>
              <a:rPr lang="en-US" sz="1200" b="1" dirty="0">
                <a:solidFill>
                  <a:schemeClr val="accent1"/>
                </a:solidFill>
              </a:rPr>
              <a:t>1.</a:t>
            </a:r>
            <a:r>
              <a:rPr lang="en-US" sz="1200" b="1" dirty="0"/>
              <a:t> Introduction</a:t>
            </a:r>
          </a:p>
          <a:p>
            <a:r>
              <a:rPr lang="en-US" sz="1200" b="1" dirty="0">
                <a:solidFill>
                  <a:schemeClr val="accent1"/>
                </a:solidFill>
              </a:rPr>
              <a:t>2</a:t>
            </a:r>
            <a:r>
              <a:rPr lang="en-US" sz="1200" b="1" dirty="0"/>
              <a:t>. Selection statements</a:t>
            </a:r>
          </a:p>
          <a:p>
            <a:r>
              <a:rPr lang="en-US" sz="1200" b="1" dirty="0"/>
              <a:t>i. if-else</a:t>
            </a:r>
          </a:p>
          <a:p>
            <a:r>
              <a:rPr lang="en-US" sz="1200" b="1" dirty="0"/>
              <a:t>ii. Switch</a:t>
            </a:r>
          </a:p>
          <a:p>
            <a:r>
              <a:rPr lang="en-US" sz="1200" dirty="0"/>
              <a:t> </a:t>
            </a:r>
            <a:r>
              <a:rPr lang="en-US" sz="1200" b="1" dirty="0"/>
              <a:t>Case Summary</a:t>
            </a:r>
          </a:p>
          <a:p>
            <a:r>
              <a:rPr lang="en-US" sz="1200" dirty="0"/>
              <a:t> </a:t>
            </a:r>
            <a:r>
              <a:rPr lang="en-US" sz="1200" b="1" dirty="0"/>
              <a:t>fall-through inside a switch</a:t>
            </a:r>
          </a:p>
          <a:p>
            <a:r>
              <a:rPr lang="en-US" sz="1200" dirty="0"/>
              <a:t> </a:t>
            </a:r>
            <a:r>
              <a:rPr lang="en-US" sz="1200" b="1" dirty="0"/>
              <a:t>default case</a:t>
            </a:r>
          </a:p>
          <a:p>
            <a:r>
              <a:rPr lang="en-US" sz="1200" b="1" dirty="0">
                <a:solidFill>
                  <a:schemeClr val="accent1"/>
                </a:solidFill>
              </a:rPr>
              <a:t>3</a:t>
            </a:r>
            <a:r>
              <a:rPr lang="en-US" sz="1200" b="1" dirty="0"/>
              <a:t>. Iterative Statements</a:t>
            </a:r>
          </a:p>
          <a:p>
            <a:r>
              <a:rPr lang="en-US" sz="1200" b="1" dirty="0"/>
              <a:t>i. While loop</a:t>
            </a:r>
          </a:p>
          <a:p>
            <a:r>
              <a:rPr lang="en-US" sz="1200" dirty="0"/>
              <a:t> </a:t>
            </a:r>
            <a:r>
              <a:rPr lang="en-US" sz="1200" b="1" dirty="0"/>
              <a:t>Unreachable statement in while</a:t>
            </a:r>
          </a:p>
          <a:p>
            <a:r>
              <a:rPr lang="en-US" sz="1200" b="1" dirty="0"/>
              <a:t>ii. Do-while</a:t>
            </a:r>
          </a:p>
          <a:p>
            <a:r>
              <a:rPr lang="en-US" sz="1200" dirty="0"/>
              <a:t> </a:t>
            </a:r>
            <a:r>
              <a:rPr lang="en-US" sz="1200" b="1" dirty="0"/>
              <a:t>Unreachable statement in do while</a:t>
            </a:r>
            <a:endParaRPr sz="1200" dirty="0"/>
          </a:p>
        </p:txBody>
      </p:sp>
      <p:sp>
        <p:nvSpPr>
          <p:cNvPr id="230" name="Google Shape;230;p14"/>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3" name="Rectangle 2"/>
          <p:cNvSpPr/>
          <p:nvPr/>
        </p:nvSpPr>
        <p:spPr>
          <a:xfrm>
            <a:off x="0" y="63609"/>
            <a:ext cx="4114800" cy="2031325"/>
          </a:xfrm>
          <a:prstGeom prst="rect">
            <a:avLst/>
          </a:prstGeom>
        </p:spPr>
        <p:txBody>
          <a:bodyPr wrap="square">
            <a:spAutoFit/>
          </a:bodyPr>
          <a:lstStyle/>
          <a:p>
            <a:r>
              <a:rPr lang="en-US" b="1" dirty="0">
                <a:solidFill>
                  <a:schemeClr val="accent2"/>
                </a:solidFill>
              </a:rPr>
              <a:t>With in the switch statement if any case is matched from that case onwards all</a:t>
            </a:r>
          </a:p>
          <a:p>
            <a:r>
              <a:rPr lang="en-US" b="1" dirty="0">
                <a:solidFill>
                  <a:schemeClr val="accent2"/>
                </a:solidFill>
              </a:rPr>
              <a:t>statements will be executed until end of the switch (or) break. This is call "fall-through"</a:t>
            </a:r>
          </a:p>
          <a:p>
            <a:r>
              <a:rPr lang="en-US" b="1" dirty="0">
                <a:solidFill>
                  <a:schemeClr val="accent2"/>
                </a:solidFill>
              </a:rPr>
              <a:t>inside the switch .</a:t>
            </a:r>
          </a:p>
          <a:p>
            <a:endParaRPr lang="en-US" b="1" dirty="0">
              <a:solidFill>
                <a:schemeClr val="accent2"/>
              </a:solidFill>
            </a:endParaRPr>
          </a:p>
          <a:p>
            <a:r>
              <a:rPr lang="en-US" b="1" dirty="0">
                <a:solidFill>
                  <a:schemeClr val="accent2"/>
                </a:solidFill>
              </a:rPr>
              <a:t>The main advantage of fall-through inside a switch is we can define common action for</a:t>
            </a:r>
          </a:p>
          <a:p>
            <a:r>
              <a:rPr lang="en-US" b="1" dirty="0">
                <a:solidFill>
                  <a:schemeClr val="accent2"/>
                </a:solidFill>
              </a:rPr>
              <a:t>multiple cases</a:t>
            </a:r>
            <a:endParaRPr lang="en-US" dirty="0">
              <a:solidFill>
                <a:schemeClr val="accent2"/>
              </a:solidFill>
            </a:endParaRPr>
          </a:p>
        </p:txBody>
      </p:sp>
      <p:sp>
        <p:nvSpPr>
          <p:cNvPr id="4" name="Rectangle 3"/>
          <p:cNvSpPr/>
          <p:nvPr/>
        </p:nvSpPr>
        <p:spPr>
          <a:xfrm>
            <a:off x="3810000" y="0"/>
            <a:ext cx="4572000" cy="3754874"/>
          </a:xfrm>
          <a:prstGeom prst="rect">
            <a:avLst/>
          </a:prstGeom>
        </p:spPr>
        <p:txBody>
          <a:bodyPr>
            <a:spAutoFit/>
          </a:bodyPr>
          <a:lstStyle/>
          <a:p>
            <a:endParaRPr lang="en-US" b="1" dirty="0">
              <a:solidFill>
                <a:schemeClr val="accent2"/>
              </a:solidFill>
            </a:endParaRPr>
          </a:p>
          <a:p>
            <a:r>
              <a:rPr lang="en-US" b="1" dirty="0">
                <a:solidFill>
                  <a:schemeClr val="accent2"/>
                </a:solidFill>
              </a:rPr>
              <a:t>case 0:</a:t>
            </a:r>
          </a:p>
          <a:p>
            <a:r>
              <a:rPr lang="en-US" b="1" dirty="0" err="1">
                <a:solidFill>
                  <a:schemeClr val="accent2"/>
                </a:solidFill>
              </a:rPr>
              <a:t>System.out.println</a:t>
            </a:r>
            <a:r>
              <a:rPr lang="en-US" b="1" dirty="0">
                <a:solidFill>
                  <a:schemeClr val="accent2"/>
                </a:solidFill>
              </a:rPr>
              <a:t>("0");</a:t>
            </a:r>
          </a:p>
          <a:p>
            <a:r>
              <a:rPr lang="en-US" b="1" dirty="0">
                <a:solidFill>
                  <a:schemeClr val="accent2"/>
                </a:solidFill>
              </a:rPr>
              <a:t>case 1:</a:t>
            </a:r>
          </a:p>
          <a:p>
            <a:r>
              <a:rPr lang="en-US" b="1" dirty="0" err="1">
                <a:solidFill>
                  <a:schemeClr val="accent2"/>
                </a:solidFill>
              </a:rPr>
              <a:t>System.out.println</a:t>
            </a:r>
            <a:r>
              <a:rPr lang="en-US" b="1" dirty="0">
                <a:solidFill>
                  <a:schemeClr val="accent2"/>
                </a:solidFill>
              </a:rPr>
              <a:t>("1");</a:t>
            </a:r>
          </a:p>
          <a:p>
            <a:r>
              <a:rPr lang="en-US" b="1" dirty="0">
                <a:solidFill>
                  <a:schemeClr val="accent2"/>
                </a:solidFill>
              </a:rPr>
              <a:t>break;</a:t>
            </a:r>
          </a:p>
          <a:p>
            <a:r>
              <a:rPr lang="en-US" b="1" dirty="0">
                <a:solidFill>
                  <a:schemeClr val="accent2"/>
                </a:solidFill>
              </a:rPr>
              <a:t>case 2:</a:t>
            </a:r>
          </a:p>
          <a:p>
            <a:r>
              <a:rPr lang="en-US" b="1" dirty="0" err="1">
                <a:solidFill>
                  <a:schemeClr val="accent2"/>
                </a:solidFill>
              </a:rPr>
              <a:t>System.out.println</a:t>
            </a:r>
            <a:r>
              <a:rPr lang="en-US" b="1" dirty="0">
                <a:solidFill>
                  <a:schemeClr val="accent2"/>
                </a:solidFill>
              </a:rPr>
              <a:t>("2");</a:t>
            </a:r>
          </a:p>
          <a:p>
            <a:r>
              <a:rPr lang="en-US" b="1" dirty="0">
                <a:solidFill>
                  <a:schemeClr val="accent2"/>
                </a:solidFill>
              </a:rPr>
              <a:t>default:</a:t>
            </a:r>
          </a:p>
          <a:p>
            <a:r>
              <a:rPr lang="en-US" b="1" dirty="0" err="1">
                <a:solidFill>
                  <a:schemeClr val="accent2"/>
                </a:solidFill>
              </a:rPr>
              <a:t>System.out.println</a:t>
            </a:r>
            <a:r>
              <a:rPr lang="en-US" b="1" dirty="0">
                <a:solidFill>
                  <a:schemeClr val="accent2"/>
                </a:solidFill>
              </a:rPr>
              <a:t>("default");</a:t>
            </a:r>
          </a:p>
          <a:p>
            <a:r>
              <a:rPr lang="en-US" b="1" dirty="0">
                <a:solidFill>
                  <a:schemeClr val="accent2"/>
                </a:solidFill>
              </a:rPr>
              <a:t>}}}</a:t>
            </a:r>
          </a:p>
          <a:p>
            <a:endParaRPr lang="en-US" b="1" dirty="0">
              <a:solidFill>
                <a:schemeClr val="accent2"/>
              </a:solidFill>
            </a:endParaRPr>
          </a:p>
          <a:p>
            <a:r>
              <a:rPr lang="en-US" b="1" dirty="0">
                <a:solidFill>
                  <a:schemeClr val="accent2"/>
                </a:solidFill>
              </a:rPr>
              <a:t>OUTPUT:</a:t>
            </a:r>
          </a:p>
          <a:p>
            <a:endParaRPr lang="en-US" b="1" dirty="0">
              <a:solidFill>
                <a:schemeClr val="accent2"/>
              </a:solidFill>
            </a:endParaRPr>
          </a:p>
          <a:p>
            <a:r>
              <a:rPr lang="en-US" b="1" dirty="0">
                <a:solidFill>
                  <a:schemeClr val="accent2"/>
                </a:solidFill>
              </a:rPr>
              <a:t>x=0 x=1 x=2 x=3</a:t>
            </a:r>
          </a:p>
          <a:p>
            <a:r>
              <a:rPr lang="en-US" b="1" dirty="0">
                <a:solidFill>
                  <a:schemeClr val="accent2"/>
                </a:solidFill>
              </a:rPr>
              <a:t>0 1 2 default</a:t>
            </a:r>
          </a:p>
          <a:p>
            <a:r>
              <a:rPr lang="en-US" b="1" dirty="0">
                <a:solidFill>
                  <a:schemeClr val="accent2"/>
                </a:solidFill>
              </a:rPr>
              <a:t>1 default</a:t>
            </a:r>
            <a:endParaRPr lang="en-US" dirty="0">
              <a:solidFill>
                <a:schemeClr val="accent2"/>
              </a:solidFill>
            </a:endParaRPr>
          </a:p>
        </p:txBody>
      </p:sp>
      <p:sp>
        <p:nvSpPr>
          <p:cNvPr id="5" name="Rectangle 4"/>
          <p:cNvSpPr/>
          <p:nvPr/>
        </p:nvSpPr>
        <p:spPr>
          <a:xfrm>
            <a:off x="31102" y="2343150"/>
            <a:ext cx="4572000" cy="1600438"/>
          </a:xfrm>
          <a:prstGeom prst="rect">
            <a:avLst/>
          </a:prstGeom>
        </p:spPr>
        <p:txBody>
          <a:bodyPr>
            <a:spAutoFit/>
          </a:bodyPr>
          <a:lstStyle/>
          <a:p>
            <a:r>
              <a:rPr lang="en-US" b="1" dirty="0">
                <a:solidFill>
                  <a:schemeClr val="accent2"/>
                </a:solidFill>
              </a:rPr>
              <a:t>Example 7:</a:t>
            </a:r>
          </a:p>
          <a:p>
            <a:endParaRPr lang="en-US" b="1" dirty="0">
              <a:solidFill>
                <a:schemeClr val="accent2"/>
              </a:solidFill>
            </a:endParaRPr>
          </a:p>
          <a:p>
            <a:r>
              <a:rPr lang="en-US" b="1" dirty="0">
                <a:solidFill>
                  <a:schemeClr val="accent2"/>
                </a:solidFill>
              </a:rPr>
              <a:t>public class </a:t>
            </a:r>
            <a:r>
              <a:rPr lang="en-US" b="1" dirty="0" err="1">
                <a:solidFill>
                  <a:schemeClr val="accent2"/>
                </a:solidFill>
              </a:rPr>
              <a:t>ExampleSwitch</a:t>
            </a:r>
            <a:r>
              <a:rPr lang="en-US" b="1" dirty="0">
                <a:solidFill>
                  <a:schemeClr val="accent2"/>
                </a:solidFill>
              </a:rPr>
              <a:t>{</a:t>
            </a:r>
          </a:p>
          <a:p>
            <a:r>
              <a:rPr lang="en-US" b="1" dirty="0">
                <a:solidFill>
                  <a:schemeClr val="accent2"/>
                </a:solidFill>
              </a:rPr>
              <a:t>public static void main(String </a:t>
            </a:r>
            <a:r>
              <a:rPr lang="en-US" b="1" dirty="0" err="1">
                <a:solidFill>
                  <a:schemeClr val="accent2"/>
                </a:solidFill>
              </a:rPr>
              <a:t>args</a:t>
            </a:r>
            <a:r>
              <a:rPr lang="en-US" b="1" dirty="0">
                <a:solidFill>
                  <a:schemeClr val="accent2"/>
                </a:solidFill>
              </a:rPr>
              <a:t>[]){</a:t>
            </a:r>
          </a:p>
          <a:p>
            <a:r>
              <a:rPr lang="en-US" b="1" dirty="0" err="1">
                <a:solidFill>
                  <a:schemeClr val="accent2"/>
                </a:solidFill>
              </a:rPr>
              <a:t>int</a:t>
            </a:r>
            <a:r>
              <a:rPr lang="en-US" b="1" dirty="0">
                <a:solidFill>
                  <a:schemeClr val="accent2"/>
                </a:solidFill>
              </a:rPr>
              <a:t> x=0;</a:t>
            </a:r>
          </a:p>
          <a:p>
            <a:r>
              <a:rPr lang="en-US" b="1" dirty="0">
                <a:solidFill>
                  <a:schemeClr val="accent2"/>
                </a:solidFill>
              </a:rPr>
              <a:t>switch(x)</a:t>
            </a:r>
          </a:p>
          <a:p>
            <a:r>
              <a:rPr lang="en-US" b="1" dirty="0">
                <a:solidFill>
                  <a:schemeClr val="accent2"/>
                </a:solidFill>
              </a:rPr>
              <a:t>{</a:t>
            </a:r>
            <a:endParaRPr lang="en-US" dirty="0"/>
          </a:p>
        </p:txBody>
      </p:sp>
      <p:sp>
        <p:nvSpPr>
          <p:cNvPr id="6" name="TextBox 5"/>
          <p:cNvSpPr txBox="1"/>
          <p:nvPr/>
        </p:nvSpPr>
        <p:spPr>
          <a:xfrm>
            <a:off x="8763000" y="4838056"/>
            <a:ext cx="457200" cy="307777"/>
          </a:xfrm>
          <a:prstGeom prst="rect">
            <a:avLst/>
          </a:prstGeom>
          <a:noFill/>
        </p:spPr>
        <p:txBody>
          <a:bodyPr wrap="square" rtlCol="0">
            <a:spAutoFit/>
          </a:bodyPr>
          <a:lstStyle/>
          <a:p>
            <a:r>
              <a:rPr lang="en-US" dirty="0">
                <a:solidFill>
                  <a:schemeClr val="accent2"/>
                </a:solidFill>
              </a:rPr>
              <a:t>94</a:t>
            </a:r>
          </a:p>
        </p:txBody>
      </p:sp>
    </p:spTree>
    <p:extLst>
      <p:ext uri="{BB962C8B-B14F-4D97-AF65-F5344CB8AC3E}">
        <p14:creationId xmlns:p14="http://schemas.microsoft.com/office/powerpoint/2010/main" val="3028551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 calcmode="lin" valueType="num">
                                      <p:cBhvr additive="base">
                                        <p:cTn id="1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 calcmode="lin" valueType="num">
                                      <p:cBhvr additive="base">
                                        <p:cTn id="1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 calcmode="lin" valueType="num">
                                      <p:cBhvr additive="base">
                                        <p:cTn id="2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 calcmode="lin" valueType="num">
                                      <p:cBhvr additive="base">
                                        <p:cTn id="2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animEffect transition="in" filter="fade">
                                      <p:cBhvr>
                                        <p:cTn id="33" dur="500"/>
                                        <p:tgtEl>
                                          <p:spTgt spid="4">
                                            <p:txEl>
                                              <p:pRg st="1" end="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
                                            <p:txEl>
                                              <p:pRg st="2" end="2"/>
                                            </p:txEl>
                                          </p:spTgt>
                                        </p:tgtEl>
                                        <p:attrNameLst>
                                          <p:attrName>style.visibility</p:attrName>
                                        </p:attrNameLst>
                                      </p:cBhvr>
                                      <p:to>
                                        <p:strVal val="visible"/>
                                      </p:to>
                                    </p:set>
                                    <p:animEffect transition="in" filter="fade">
                                      <p:cBhvr>
                                        <p:cTn id="36" dur="500"/>
                                        <p:tgtEl>
                                          <p:spTgt spid="4">
                                            <p:txEl>
                                              <p:pRg st="2" end="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animEffect transition="in" filter="fade">
                                      <p:cBhvr>
                                        <p:cTn id="39" dur="500"/>
                                        <p:tgtEl>
                                          <p:spTgt spid="4">
                                            <p:txEl>
                                              <p:pRg st="3" end="3"/>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4">
                                            <p:txEl>
                                              <p:pRg st="4" end="4"/>
                                            </p:txEl>
                                          </p:spTgt>
                                        </p:tgtEl>
                                        <p:attrNameLst>
                                          <p:attrName>style.visibility</p:attrName>
                                        </p:attrNameLst>
                                      </p:cBhvr>
                                      <p:to>
                                        <p:strVal val="visible"/>
                                      </p:to>
                                    </p:set>
                                    <p:animEffect transition="in" filter="fade">
                                      <p:cBhvr>
                                        <p:cTn id="42" dur="500"/>
                                        <p:tgtEl>
                                          <p:spTgt spid="4">
                                            <p:txEl>
                                              <p:pRg st="4" end="4"/>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4">
                                            <p:txEl>
                                              <p:pRg st="5" end="5"/>
                                            </p:txEl>
                                          </p:spTgt>
                                        </p:tgtEl>
                                        <p:attrNameLst>
                                          <p:attrName>style.visibility</p:attrName>
                                        </p:attrNameLst>
                                      </p:cBhvr>
                                      <p:to>
                                        <p:strVal val="visible"/>
                                      </p:to>
                                    </p:set>
                                    <p:animEffect transition="in" filter="fade">
                                      <p:cBhvr>
                                        <p:cTn id="45" dur="500"/>
                                        <p:tgtEl>
                                          <p:spTgt spid="4">
                                            <p:txEl>
                                              <p:pRg st="5" end="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6" end="6"/>
                                            </p:txEl>
                                          </p:spTgt>
                                        </p:tgtEl>
                                        <p:attrNameLst>
                                          <p:attrName>style.visibility</p:attrName>
                                        </p:attrNameLst>
                                      </p:cBhvr>
                                      <p:to>
                                        <p:strVal val="visible"/>
                                      </p:to>
                                    </p:set>
                                    <p:animEffect transition="in" filter="fade">
                                      <p:cBhvr>
                                        <p:cTn id="48" dur="500"/>
                                        <p:tgtEl>
                                          <p:spTgt spid="4">
                                            <p:txEl>
                                              <p:pRg st="6" end="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7" end="7"/>
                                            </p:txEl>
                                          </p:spTgt>
                                        </p:tgtEl>
                                        <p:attrNameLst>
                                          <p:attrName>style.visibility</p:attrName>
                                        </p:attrNameLst>
                                      </p:cBhvr>
                                      <p:to>
                                        <p:strVal val="visible"/>
                                      </p:to>
                                    </p:set>
                                    <p:animEffect transition="in" filter="fade">
                                      <p:cBhvr>
                                        <p:cTn id="51" dur="500"/>
                                        <p:tgtEl>
                                          <p:spTgt spid="4">
                                            <p:txEl>
                                              <p:pRg st="7" end="7"/>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8" end="8"/>
                                            </p:txEl>
                                          </p:spTgt>
                                        </p:tgtEl>
                                        <p:attrNameLst>
                                          <p:attrName>style.visibility</p:attrName>
                                        </p:attrNameLst>
                                      </p:cBhvr>
                                      <p:to>
                                        <p:strVal val="visible"/>
                                      </p:to>
                                    </p:set>
                                    <p:animEffect transition="in" filter="fade">
                                      <p:cBhvr>
                                        <p:cTn id="54" dur="500"/>
                                        <p:tgtEl>
                                          <p:spTgt spid="4">
                                            <p:txEl>
                                              <p:pRg st="8" end="8"/>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9" end="9"/>
                                            </p:txEl>
                                          </p:spTgt>
                                        </p:tgtEl>
                                        <p:attrNameLst>
                                          <p:attrName>style.visibility</p:attrName>
                                        </p:attrNameLst>
                                      </p:cBhvr>
                                      <p:to>
                                        <p:strVal val="visible"/>
                                      </p:to>
                                    </p:set>
                                    <p:animEffect transition="in" filter="fade">
                                      <p:cBhvr>
                                        <p:cTn id="57" dur="500"/>
                                        <p:tgtEl>
                                          <p:spTgt spid="4">
                                            <p:txEl>
                                              <p:pRg st="9" end="9"/>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4">
                                            <p:txEl>
                                              <p:pRg st="10" end="10"/>
                                            </p:txEl>
                                          </p:spTgt>
                                        </p:tgtEl>
                                        <p:attrNameLst>
                                          <p:attrName>style.visibility</p:attrName>
                                        </p:attrNameLst>
                                      </p:cBhvr>
                                      <p:to>
                                        <p:strVal val="visible"/>
                                      </p:to>
                                    </p:set>
                                    <p:animEffect transition="in" filter="fade">
                                      <p:cBhvr>
                                        <p:cTn id="60" dur="500"/>
                                        <p:tgtEl>
                                          <p:spTgt spid="4">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6" presetClass="entr" presetSubtype="16" fill="hold" nodeType="clickEffect">
                                  <p:stCondLst>
                                    <p:cond delay="0"/>
                                  </p:stCondLst>
                                  <p:childTnLst>
                                    <p:set>
                                      <p:cBhvr>
                                        <p:cTn id="64" dur="1" fill="hold">
                                          <p:stCondLst>
                                            <p:cond delay="0"/>
                                          </p:stCondLst>
                                        </p:cTn>
                                        <p:tgtEl>
                                          <p:spTgt spid="4">
                                            <p:txEl>
                                              <p:pRg st="12" end="12"/>
                                            </p:txEl>
                                          </p:spTgt>
                                        </p:tgtEl>
                                        <p:attrNameLst>
                                          <p:attrName>style.visibility</p:attrName>
                                        </p:attrNameLst>
                                      </p:cBhvr>
                                      <p:to>
                                        <p:strVal val="visible"/>
                                      </p:to>
                                    </p:set>
                                    <p:animEffect transition="in" filter="circle(in)">
                                      <p:cBhvr>
                                        <p:cTn id="65" dur="2000"/>
                                        <p:tgtEl>
                                          <p:spTgt spid="4">
                                            <p:txEl>
                                              <p:pRg st="12" end="12"/>
                                            </p:txEl>
                                          </p:spTgt>
                                        </p:tgtEl>
                                      </p:cBhvr>
                                    </p:animEffect>
                                  </p:childTnLst>
                                </p:cTn>
                              </p:par>
                              <p:par>
                                <p:cTn id="66" presetID="6" presetClass="entr" presetSubtype="16" fill="hold" nodeType="withEffect">
                                  <p:stCondLst>
                                    <p:cond delay="0"/>
                                  </p:stCondLst>
                                  <p:childTnLst>
                                    <p:set>
                                      <p:cBhvr>
                                        <p:cTn id="67" dur="1" fill="hold">
                                          <p:stCondLst>
                                            <p:cond delay="0"/>
                                          </p:stCondLst>
                                        </p:cTn>
                                        <p:tgtEl>
                                          <p:spTgt spid="4">
                                            <p:txEl>
                                              <p:pRg st="14" end="14"/>
                                            </p:txEl>
                                          </p:spTgt>
                                        </p:tgtEl>
                                        <p:attrNameLst>
                                          <p:attrName>style.visibility</p:attrName>
                                        </p:attrNameLst>
                                      </p:cBhvr>
                                      <p:to>
                                        <p:strVal val="visible"/>
                                      </p:to>
                                    </p:set>
                                    <p:animEffect transition="in" filter="circle(in)">
                                      <p:cBhvr>
                                        <p:cTn id="68" dur="2000"/>
                                        <p:tgtEl>
                                          <p:spTgt spid="4">
                                            <p:txEl>
                                              <p:pRg st="14" end="14"/>
                                            </p:txEl>
                                          </p:spTgt>
                                        </p:tgtEl>
                                      </p:cBhvr>
                                    </p:animEffect>
                                  </p:childTnLst>
                                </p:cTn>
                              </p:par>
                              <p:par>
                                <p:cTn id="69" presetID="6" presetClass="entr" presetSubtype="16" fill="hold" nodeType="withEffect">
                                  <p:stCondLst>
                                    <p:cond delay="0"/>
                                  </p:stCondLst>
                                  <p:childTnLst>
                                    <p:set>
                                      <p:cBhvr>
                                        <p:cTn id="70" dur="1" fill="hold">
                                          <p:stCondLst>
                                            <p:cond delay="0"/>
                                          </p:stCondLst>
                                        </p:cTn>
                                        <p:tgtEl>
                                          <p:spTgt spid="4">
                                            <p:txEl>
                                              <p:pRg st="15" end="15"/>
                                            </p:txEl>
                                          </p:spTgt>
                                        </p:tgtEl>
                                        <p:attrNameLst>
                                          <p:attrName>style.visibility</p:attrName>
                                        </p:attrNameLst>
                                      </p:cBhvr>
                                      <p:to>
                                        <p:strVal val="visible"/>
                                      </p:to>
                                    </p:set>
                                    <p:animEffect transition="in" filter="circle(in)">
                                      <p:cBhvr>
                                        <p:cTn id="71" dur="2000"/>
                                        <p:tgtEl>
                                          <p:spTgt spid="4">
                                            <p:txEl>
                                              <p:pRg st="15" end="15"/>
                                            </p:txEl>
                                          </p:spTgt>
                                        </p:tgtEl>
                                      </p:cBhvr>
                                    </p:animEffect>
                                  </p:childTnLst>
                                </p:cTn>
                              </p:par>
                              <p:par>
                                <p:cTn id="72" presetID="6" presetClass="entr" presetSubtype="16" fill="hold" nodeType="withEffect">
                                  <p:stCondLst>
                                    <p:cond delay="0"/>
                                  </p:stCondLst>
                                  <p:childTnLst>
                                    <p:set>
                                      <p:cBhvr>
                                        <p:cTn id="73" dur="1" fill="hold">
                                          <p:stCondLst>
                                            <p:cond delay="0"/>
                                          </p:stCondLst>
                                        </p:cTn>
                                        <p:tgtEl>
                                          <p:spTgt spid="4">
                                            <p:txEl>
                                              <p:pRg st="16" end="16"/>
                                            </p:txEl>
                                          </p:spTgt>
                                        </p:tgtEl>
                                        <p:attrNameLst>
                                          <p:attrName>style.visibility</p:attrName>
                                        </p:attrNameLst>
                                      </p:cBhvr>
                                      <p:to>
                                        <p:strVal val="visible"/>
                                      </p:to>
                                    </p:set>
                                    <p:animEffect transition="in" filter="circle(in)">
                                      <p:cBhvr>
                                        <p:cTn id="74" dur="20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 name="Rectangle 2"/>
          <p:cNvSpPr/>
          <p:nvPr/>
        </p:nvSpPr>
        <p:spPr>
          <a:xfrm>
            <a:off x="304800" y="285750"/>
            <a:ext cx="1571264" cy="307777"/>
          </a:xfrm>
          <a:prstGeom prst="rect">
            <a:avLst/>
          </a:prstGeom>
        </p:spPr>
        <p:txBody>
          <a:bodyPr wrap="none">
            <a:spAutoFit/>
          </a:bodyPr>
          <a:lstStyle/>
          <a:p>
            <a:r>
              <a:rPr lang="en-US" b="1" dirty="0">
                <a:solidFill>
                  <a:schemeClr val="accent2"/>
                </a:solidFill>
              </a:rPr>
              <a:t>DEFAULT CASE</a:t>
            </a:r>
            <a:endParaRPr lang="en-US" dirty="0">
              <a:solidFill>
                <a:schemeClr val="accent2"/>
              </a:solidFill>
            </a:endParaRPr>
          </a:p>
        </p:txBody>
      </p:sp>
      <p:sp>
        <p:nvSpPr>
          <p:cNvPr id="4" name="Rectangle 3"/>
          <p:cNvSpPr/>
          <p:nvPr/>
        </p:nvSpPr>
        <p:spPr>
          <a:xfrm>
            <a:off x="304800" y="620234"/>
            <a:ext cx="4572000" cy="1600438"/>
          </a:xfrm>
          <a:prstGeom prst="rect">
            <a:avLst/>
          </a:prstGeom>
        </p:spPr>
        <p:txBody>
          <a:bodyPr>
            <a:spAutoFit/>
          </a:bodyPr>
          <a:lstStyle/>
          <a:p>
            <a:r>
              <a:rPr lang="en-US" dirty="0">
                <a:solidFill>
                  <a:schemeClr val="accent1"/>
                </a:solidFill>
              </a:rPr>
              <a:t> </a:t>
            </a:r>
            <a:r>
              <a:rPr lang="en-US" b="1" dirty="0">
                <a:solidFill>
                  <a:schemeClr val="accent1"/>
                </a:solidFill>
              </a:rPr>
              <a:t>With in the switch we can take the default only once</a:t>
            </a:r>
          </a:p>
          <a:p>
            <a:r>
              <a:rPr lang="en-US" dirty="0">
                <a:solidFill>
                  <a:schemeClr val="accent1"/>
                </a:solidFill>
              </a:rPr>
              <a:t> </a:t>
            </a:r>
            <a:r>
              <a:rPr lang="en-US" b="1" dirty="0">
                <a:solidFill>
                  <a:schemeClr val="accent1"/>
                </a:solidFill>
              </a:rPr>
              <a:t>If no other case matched then only default case will be executed</a:t>
            </a:r>
          </a:p>
          <a:p>
            <a:r>
              <a:rPr lang="en-US" dirty="0">
                <a:solidFill>
                  <a:schemeClr val="accent1"/>
                </a:solidFill>
              </a:rPr>
              <a:t> </a:t>
            </a:r>
            <a:r>
              <a:rPr lang="en-US" b="1" dirty="0">
                <a:solidFill>
                  <a:schemeClr val="accent1"/>
                </a:solidFill>
              </a:rPr>
              <a:t>With in the switch we can take the default any where, but it is </a:t>
            </a:r>
            <a:r>
              <a:rPr lang="en-US" b="1" dirty="0" err="1">
                <a:solidFill>
                  <a:schemeClr val="accent1"/>
                </a:solidFill>
              </a:rPr>
              <a:t>convension</a:t>
            </a:r>
            <a:r>
              <a:rPr lang="en-US" b="1" dirty="0">
                <a:solidFill>
                  <a:schemeClr val="accent1"/>
                </a:solidFill>
              </a:rPr>
              <a:t> to take</a:t>
            </a:r>
          </a:p>
          <a:p>
            <a:r>
              <a:rPr lang="en-US" b="1" dirty="0">
                <a:solidFill>
                  <a:schemeClr val="accent1"/>
                </a:solidFill>
              </a:rPr>
              <a:t>default as last case.</a:t>
            </a:r>
            <a:endParaRPr lang="en-US" dirty="0">
              <a:solidFill>
                <a:schemeClr val="accent1"/>
              </a:solidFill>
            </a:endParaRPr>
          </a:p>
        </p:txBody>
      </p:sp>
      <p:sp>
        <p:nvSpPr>
          <p:cNvPr id="5" name="Rectangle 4"/>
          <p:cNvSpPr/>
          <p:nvPr/>
        </p:nvSpPr>
        <p:spPr>
          <a:xfrm>
            <a:off x="304800" y="2211328"/>
            <a:ext cx="4572000" cy="2893100"/>
          </a:xfrm>
          <a:prstGeom prst="rect">
            <a:avLst/>
          </a:prstGeom>
        </p:spPr>
        <p:txBody>
          <a:bodyPr>
            <a:spAutoFit/>
          </a:bodyPr>
          <a:lstStyle/>
          <a:p>
            <a:r>
              <a:rPr lang="en-US" b="1" dirty="0">
                <a:solidFill>
                  <a:schemeClr val="accent1"/>
                </a:solidFill>
              </a:rPr>
              <a:t>Example 8:</a:t>
            </a:r>
          </a:p>
          <a:p>
            <a:endParaRPr lang="en-US" b="1" dirty="0">
              <a:solidFill>
                <a:schemeClr val="accent1"/>
              </a:solidFill>
            </a:endParaRPr>
          </a:p>
          <a:p>
            <a:r>
              <a:rPr lang="en-US" b="1" dirty="0">
                <a:solidFill>
                  <a:schemeClr val="accent1"/>
                </a:solidFill>
              </a:rPr>
              <a:t>public class </a:t>
            </a:r>
            <a:r>
              <a:rPr lang="en-US" b="1" dirty="0" err="1">
                <a:solidFill>
                  <a:schemeClr val="accent1"/>
                </a:solidFill>
              </a:rPr>
              <a:t>ExampleSwitch</a:t>
            </a:r>
            <a:r>
              <a:rPr lang="en-US" b="1" dirty="0">
                <a:solidFill>
                  <a:schemeClr val="accent1"/>
                </a:solidFill>
              </a:rPr>
              <a:t>{</a:t>
            </a:r>
          </a:p>
          <a:p>
            <a:r>
              <a:rPr lang="en-US" b="1" dirty="0">
                <a:solidFill>
                  <a:schemeClr val="accent1"/>
                </a:solidFill>
              </a:rPr>
              <a:t>public static void main(String </a:t>
            </a:r>
            <a:r>
              <a:rPr lang="en-US" b="1" dirty="0" err="1">
                <a:solidFill>
                  <a:schemeClr val="accent1"/>
                </a:solidFill>
              </a:rPr>
              <a:t>args</a:t>
            </a:r>
            <a:r>
              <a:rPr lang="en-US" b="1" dirty="0">
                <a:solidFill>
                  <a:schemeClr val="accent1"/>
                </a:solidFill>
              </a:rPr>
              <a:t>[]){</a:t>
            </a:r>
          </a:p>
          <a:p>
            <a:r>
              <a:rPr lang="en-US" b="1" dirty="0" err="1">
                <a:solidFill>
                  <a:schemeClr val="accent1"/>
                </a:solidFill>
              </a:rPr>
              <a:t>int</a:t>
            </a:r>
            <a:r>
              <a:rPr lang="en-US" b="1" dirty="0">
                <a:solidFill>
                  <a:schemeClr val="accent1"/>
                </a:solidFill>
              </a:rPr>
              <a:t> x=0;</a:t>
            </a:r>
          </a:p>
          <a:p>
            <a:r>
              <a:rPr lang="en-US" b="1" dirty="0">
                <a:solidFill>
                  <a:schemeClr val="accent1"/>
                </a:solidFill>
              </a:rPr>
              <a:t>switch(x)</a:t>
            </a:r>
          </a:p>
          <a:p>
            <a:r>
              <a:rPr lang="en-US" b="1" dirty="0">
                <a:solidFill>
                  <a:schemeClr val="accent1"/>
                </a:solidFill>
              </a:rPr>
              <a:t>{</a:t>
            </a:r>
          </a:p>
          <a:p>
            <a:r>
              <a:rPr lang="en-US" b="1" dirty="0">
                <a:solidFill>
                  <a:schemeClr val="accent1"/>
                </a:solidFill>
              </a:rPr>
              <a:t>default:</a:t>
            </a:r>
          </a:p>
          <a:p>
            <a:r>
              <a:rPr lang="en-US" b="1" dirty="0" err="1">
                <a:solidFill>
                  <a:schemeClr val="accent1"/>
                </a:solidFill>
              </a:rPr>
              <a:t>System.out.println</a:t>
            </a:r>
            <a:r>
              <a:rPr lang="en-US" b="1" dirty="0">
                <a:solidFill>
                  <a:schemeClr val="accent1"/>
                </a:solidFill>
              </a:rPr>
              <a:t>("default");</a:t>
            </a:r>
          </a:p>
          <a:p>
            <a:r>
              <a:rPr lang="en-US" b="1" dirty="0">
                <a:solidFill>
                  <a:schemeClr val="accent1"/>
                </a:solidFill>
              </a:rPr>
              <a:t>case 0:</a:t>
            </a:r>
          </a:p>
          <a:p>
            <a:r>
              <a:rPr lang="en-US" b="1" dirty="0" err="1">
                <a:solidFill>
                  <a:schemeClr val="accent1"/>
                </a:solidFill>
              </a:rPr>
              <a:t>System.out.println</a:t>
            </a:r>
            <a:r>
              <a:rPr lang="en-US" b="1" dirty="0">
                <a:solidFill>
                  <a:schemeClr val="accent1"/>
                </a:solidFill>
              </a:rPr>
              <a:t>("0");</a:t>
            </a:r>
          </a:p>
          <a:p>
            <a:r>
              <a:rPr lang="en-US" b="1" dirty="0">
                <a:solidFill>
                  <a:schemeClr val="accent1"/>
                </a:solidFill>
              </a:rPr>
              <a:t>break;</a:t>
            </a:r>
          </a:p>
          <a:p>
            <a:endParaRPr lang="en-US" dirty="0">
              <a:solidFill>
                <a:schemeClr val="accent1"/>
              </a:solidFill>
            </a:endParaRPr>
          </a:p>
        </p:txBody>
      </p:sp>
      <p:sp>
        <p:nvSpPr>
          <p:cNvPr id="6" name="Rectangle 5"/>
          <p:cNvSpPr/>
          <p:nvPr/>
        </p:nvSpPr>
        <p:spPr>
          <a:xfrm>
            <a:off x="4724400" y="414368"/>
            <a:ext cx="4572000" cy="2677656"/>
          </a:xfrm>
          <a:prstGeom prst="rect">
            <a:avLst/>
          </a:prstGeom>
        </p:spPr>
        <p:txBody>
          <a:bodyPr>
            <a:spAutoFit/>
          </a:bodyPr>
          <a:lstStyle/>
          <a:p>
            <a:r>
              <a:rPr lang="en-US" b="1" dirty="0">
                <a:solidFill>
                  <a:schemeClr val="accent1"/>
                </a:solidFill>
              </a:rPr>
              <a:t>case 1:</a:t>
            </a:r>
          </a:p>
          <a:p>
            <a:endParaRPr lang="en-US" b="1" dirty="0">
              <a:solidFill>
                <a:schemeClr val="accent1"/>
              </a:solidFill>
            </a:endParaRPr>
          </a:p>
          <a:p>
            <a:r>
              <a:rPr lang="en-US" b="1" dirty="0" err="1">
                <a:solidFill>
                  <a:schemeClr val="accent1"/>
                </a:solidFill>
              </a:rPr>
              <a:t>System.out.println</a:t>
            </a:r>
            <a:r>
              <a:rPr lang="en-US" b="1" dirty="0">
                <a:solidFill>
                  <a:schemeClr val="accent1"/>
                </a:solidFill>
              </a:rPr>
              <a:t>("1");</a:t>
            </a:r>
          </a:p>
          <a:p>
            <a:r>
              <a:rPr lang="en-US" b="1" dirty="0">
                <a:solidFill>
                  <a:schemeClr val="accent1"/>
                </a:solidFill>
              </a:rPr>
              <a:t>case 2:</a:t>
            </a:r>
          </a:p>
          <a:p>
            <a:r>
              <a:rPr lang="en-US" b="1" dirty="0" err="1">
                <a:solidFill>
                  <a:schemeClr val="accent1"/>
                </a:solidFill>
              </a:rPr>
              <a:t>System.out.println</a:t>
            </a:r>
            <a:r>
              <a:rPr lang="en-US" b="1" dirty="0">
                <a:solidFill>
                  <a:schemeClr val="accent1"/>
                </a:solidFill>
              </a:rPr>
              <a:t>("2");</a:t>
            </a:r>
          </a:p>
          <a:p>
            <a:r>
              <a:rPr lang="en-US" b="1" dirty="0">
                <a:solidFill>
                  <a:schemeClr val="accent1"/>
                </a:solidFill>
              </a:rPr>
              <a:t>}}}</a:t>
            </a:r>
          </a:p>
          <a:p>
            <a:endParaRPr lang="en-US" b="1" dirty="0">
              <a:solidFill>
                <a:schemeClr val="accent1"/>
              </a:solidFill>
            </a:endParaRPr>
          </a:p>
          <a:p>
            <a:r>
              <a:rPr lang="en-US" b="1" dirty="0">
                <a:solidFill>
                  <a:schemeClr val="accent1"/>
                </a:solidFill>
              </a:rPr>
              <a:t>OUTPUT:</a:t>
            </a:r>
          </a:p>
          <a:p>
            <a:endParaRPr lang="en-US" b="1" dirty="0">
              <a:solidFill>
                <a:schemeClr val="accent1"/>
              </a:solidFill>
            </a:endParaRPr>
          </a:p>
          <a:p>
            <a:r>
              <a:rPr lang="en-US" b="1" dirty="0">
                <a:solidFill>
                  <a:schemeClr val="accent1"/>
                </a:solidFill>
              </a:rPr>
              <a:t>X=0 x=1 x=2 x=3</a:t>
            </a:r>
          </a:p>
          <a:p>
            <a:r>
              <a:rPr lang="en-US" b="1" dirty="0">
                <a:solidFill>
                  <a:schemeClr val="accent1"/>
                </a:solidFill>
              </a:rPr>
              <a:t>0 1 2 default</a:t>
            </a:r>
          </a:p>
          <a:p>
            <a:r>
              <a:rPr lang="en-US" b="1" dirty="0">
                <a:solidFill>
                  <a:schemeClr val="accent1"/>
                </a:solidFill>
              </a:rPr>
              <a:t>2 0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1000"/>
                                        <p:tgtEl>
                                          <p:spTgt spid="5">
                                            <p:txEl>
                                              <p:pRg st="2" end="2"/>
                                            </p:txEl>
                                          </p:spTgt>
                                        </p:tgtEl>
                                      </p:cBhvr>
                                    </p:animEffect>
                                    <p:anim calcmode="lin" valueType="num">
                                      <p:cBhvr>
                                        <p:cTn id="13"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1000"/>
                                        <p:tgtEl>
                                          <p:spTgt spid="5">
                                            <p:txEl>
                                              <p:pRg st="3" end="3"/>
                                            </p:txEl>
                                          </p:spTgt>
                                        </p:tgtEl>
                                      </p:cBhvr>
                                    </p:animEffect>
                                    <p:anim calcmode="lin" valueType="num">
                                      <p:cBhvr>
                                        <p:cTn id="18"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1000"/>
                                        <p:tgtEl>
                                          <p:spTgt spid="5">
                                            <p:txEl>
                                              <p:pRg st="4" end="4"/>
                                            </p:txEl>
                                          </p:spTgt>
                                        </p:tgtEl>
                                      </p:cBhvr>
                                    </p:animEffect>
                                    <p:anim calcmode="lin" valueType="num">
                                      <p:cBhvr>
                                        <p:cTn id="23"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1000"/>
                                        <p:tgtEl>
                                          <p:spTgt spid="5">
                                            <p:txEl>
                                              <p:pRg st="5" end="5"/>
                                            </p:txEl>
                                          </p:spTgt>
                                        </p:tgtEl>
                                      </p:cBhvr>
                                    </p:animEffect>
                                    <p:anim calcmode="lin" valueType="num">
                                      <p:cBhvr>
                                        <p:cTn id="28"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1000"/>
                                        <p:tgtEl>
                                          <p:spTgt spid="5">
                                            <p:txEl>
                                              <p:pRg st="6" end="6"/>
                                            </p:txEl>
                                          </p:spTgt>
                                        </p:tgtEl>
                                      </p:cBhvr>
                                    </p:animEffect>
                                    <p:anim calcmode="lin" valueType="num">
                                      <p:cBhvr>
                                        <p:cTn id="33"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5">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fade">
                                      <p:cBhvr>
                                        <p:cTn id="37" dur="1000"/>
                                        <p:tgtEl>
                                          <p:spTgt spid="5">
                                            <p:txEl>
                                              <p:pRg st="7" end="7"/>
                                            </p:txEl>
                                          </p:spTgt>
                                        </p:tgtEl>
                                      </p:cBhvr>
                                    </p:animEffect>
                                    <p:anim calcmode="lin" valueType="num">
                                      <p:cBhvr>
                                        <p:cTn id="38"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5">
                                            <p:txEl>
                                              <p:pRg st="7" end="7"/>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fade">
                                      <p:cBhvr>
                                        <p:cTn id="42" dur="1000"/>
                                        <p:tgtEl>
                                          <p:spTgt spid="5">
                                            <p:txEl>
                                              <p:pRg st="8" end="8"/>
                                            </p:txEl>
                                          </p:spTgt>
                                        </p:tgtEl>
                                      </p:cBhvr>
                                    </p:animEffect>
                                    <p:anim calcmode="lin" valueType="num">
                                      <p:cBhvr>
                                        <p:cTn id="43"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8" end="8"/>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5">
                                            <p:txEl>
                                              <p:pRg st="9" end="9"/>
                                            </p:txEl>
                                          </p:spTgt>
                                        </p:tgtEl>
                                        <p:attrNameLst>
                                          <p:attrName>style.visibility</p:attrName>
                                        </p:attrNameLst>
                                      </p:cBhvr>
                                      <p:to>
                                        <p:strVal val="visible"/>
                                      </p:to>
                                    </p:set>
                                    <p:animEffect transition="in" filter="fade">
                                      <p:cBhvr>
                                        <p:cTn id="47" dur="1000"/>
                                        <p:tgtEl>
                                          <p:spTgt spid="5">
                                            <p:txEl>
                                              <p:pRg st="9" end="9"/>
                                            </p:txEl>
                                          </p:spTgt>
                                        </p:tgtEl>
                                      </p:cBhvr>
                                    </p:animEffect>
                                    <p:anim calcmode="lin" valueType="num">
                                      <p:cBhvr>
                                        <p:cTn id="48"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49" dur="1000" fill="hold"/>
                                        <p:tgtEl>
                                          <p:spTgt spid="5">
                                            <p:txEl>
                                              <p:pRg st="9" end="9"/>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5">
                                            <p:txEl>
                                              <p:pRg st="10" end="10"/>
                                            </p:txEl>
                                          </p:spTgt>
                                        </p:tgtEl>
                                        <p:attrNameLst>
                                          <p:attrName>style.visibility</p:attrName>
                                        </p:attrNameLst>
                                      </p:cBhvr>
                                      <p:to>
                                        <p:strVal val="visible"/>
                                      </p:to>
                                    </p:set>
                                    <p:animEffect transition="in" filter="fade">
                                      <p:cBhvr>
                                        <p:cTn id="52" dur="1000"/>
                                        <p:tgtEl>
                                          <p:spTgt spid="5">
                                            <p:txEl>
                                              <p:pRg st="10" end="10"/>
                                            </p:txEl>
                                          </p:spTgt>
                                        </p:tgtEl>
                                      </p:cBhvr>
                                    </p:animEffect>
                                    <p:anim calcmode="lin" valueType="num">
                                      <p:cBhvr>
                                        <p:cTn id="53"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54" dur="1000" fill="hold"/>
                                        <p:tgtEl>
                                          <p:spTgt spid="5">
                                            <p:txEl>
                                              <p:pRg st="10" end="10"/>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5">
                                            <p:txEl>
                                              <p:pRg st="11" end="11"/>
                                            </p:txEl>
                                          </p:spTgt>
                                        </p:tgtEl>
                                        <p:attrNameLst>
                                          <p:attrName>style.visibility</p:attrName>
                                        </p:attrNameLst>
                                      </p:cBhvr>
                                      <p:to>
                                        <p:strVal val="visible"/>
                                      </p:to>
                                    </p:set>
                                    <p:animEffect transition="in" filter="fade">
                                      <p:cBhvr>
                                        <p:cTn id="57" dur="1000"/>
                                        <p:tgtEl>
                                          <p:spTgt spid="5">
                                            <p:txEl>
                                              <p:pRg st="11" end="11"/>
                                            </p:txEl>
                                          </p:spTgt>
                                        </p:tgtEl>
                                      </p:cBhvr>
                                    </p:animEffect>
                                    <p:anim calcmode="lin" valueType="num">
                                      <p:cBhvr>
                                        <p:cTn id="58"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59" dur="1000" fill="hold"/>
                                        <p:tgtEl>
                                          <p:spTgt spid="5">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6" presetClass="entr" presetSubtype="16" fill="hold" nodeType="clickEffect">
                                  <p:stCondLst>
                                    <p:cond delay="0"/>
                                  </p:stCondLst>
                                  <p:childTnLst>
                                    <p:set>
                                      <p:cBhvr>
                                        <p:cTn id="63" dur="1" fill="hold">
                                          <p:stCondLst>
                                            <p:cond delay="0"/>
                                          </p:stCondLst>
                                        </p:cTn>
                                        <p:tgtEl>
                                          <p:spTgt spid="6">
                                            <p:txEl>
                                              <p:pRg st="0" end="0"/>
                                            </p:txEl>
                                          </p:spTgt>
                                        </p:tgtEl>
                                        <p:attrNameLst>
                                          <p:attrName>style.visibility</p:attrName>
                                        </p:attrNameLst>
                                      </p:cBhvr>
                                      <p:to>
                                        <p:strVal val="visible"/>
                                      </p:to>
                                    </p:set>
                                    <p:animEffect transition="in" filter="circle(in)">
                                      <p:cBhvr>
                                        <p:cTn id="64" dur="2000"/>
                                        <p:tgtEl>
                                          <p:spTgt spid="6">
                                            <p:txEl>
                                              <p:pRg st="0" end="0"/>
                                            </p:txEl>
                                          </p:spTgt>
                                        </p:tgtEl>
                                      </p:cBhvr>
                                    </p:animEffect>
                                  </p:childTnLst>
                                </p:cTn>
                              </p:par>
                              <p:par>
                                <p:cTn id="65" presetID="6" presetClass="entr" presetSubtype="16" fill="hold" nodeType="withEffect">
                                  <p:stCondLst>
                                    <p:cond delay="0"/>
                                  </p:stCondLst>
                                  <p:childTnLst>
                                    <p:set>
                                      <p:cBhvr>
                                        <p:cTn id="66" dur="1" fill="hold">
                                          <p:stCondLst>
                                            <p:cond delay="0"/>
                                          </p:stCondLst>
                                        </p:cTn>
                                        <p:tgtEl>
                                          <p:spTgt spid="6">
                                            <p:txEl>
                                              <p:pRg st="2" end="2"/>
                                            </p:txEl>
                                          </p:spTgt>
                                        </p:tgtEl>
                                        <p:attrNameLst>
                                          <p:attrName>style.visibility</p:attrName>
                                        </p:attrNameLst>
                                      </p:cBhvr>
                                      <p:to>
                                        <p:strVal val="visible"/>
                                      </p:to>
                                    </p:set>
                                    <p:animEffect transition="in" filter="circle(in)">
                                      <p:cBhvr>
                                        <p:cTn id="67" dur="2000"/>
                                        <p:tgtEl>
                                          <p:spTgt spid="6">
                                            <p:txEl>
                                              <p:pRg st="2" end="2"/>
                                            </p:txEl>
                                          </p:spTgt>
                                        </p:tgtEl>
                                      </p:cBhvr>
                                    </p:animEffect>
                                  </p:childTnLst>
                                </p:cTn>
                              </p:par>
                              <p:par>
                                <p:cTn id="68" presetID="6" presetClass="entr" presetSubtype="16" fill="hold" nodeType="withEffect">
                                  <p:stCondLst>
                                    <p:cond delay="0"/>
                                  </p:stCondLst>
                                  <p:childTnLst>
                                    <p:set>
                                      <p:cBhvr>
                                        <p:cTn id="69" dur="1" fill="hold">
                                          <p:stCondLst>
                                            <p:cond delay="0"/>
                                          </p:stCondLst>
                                        </p:cTn>
                                        <p:tgtEl>
                                          <p:spTgt spid="6">
                                            <p:txEl>
                                              <p:pRg st="3" end="3"/>
                                            </p:txEl>
                                          </p:spTgt>
                                        </p:tgtEl>
                                        <p:attrNameLst>
                                          <p:attrName>style.visibility</p:attrName>
                                        </p:attrNameLst>
                                      </p:cBhvr>
                                      <p:to>
                                        <p:strVal val="visible"/>
                                      </p:to>
                                    </p:set>
                                    <p:animEffect transition="in" filter="circle(in)">
                                      <p:cBhvr>
                                        <p:cTn id="70" dur="2000"/>
                                        <p:tgtEl>
                                          <p:spTgt spid="6">
                                            <p:txEl>
                                              <p:pRg st="3" end="3"/>
                                            </p:txEl>
                                          </p:spTgt>
                                        </p:tgtEl>
                                      </p:cBhvr>
                                    </p:animEffect>
                                  </p:childTnLst>
                                </p:cTn>
                              </p:par>
                              <p:par>
                                <p:cTn id="71" presetID="6" presetClass="entr" presetSubtype="16" fill="hold" nodeType="withEffect">
                                  <p:stCondLst>
                                    <p:cond delay="0"/>
                                  </p:stCondLst>
                                  <p:childTnLst>
                                    <p:set>
                                      <p:cBhvr>
                                        <p:cTn id="72" dur="1" fill="hold">
                                          <p:stCondLst>
                                            <p:cond delay="0"/>
                                          </p:stCondLst>
                                        </p:cTn>
                                        <p:tgtEl>
                                          <p:spTgt spid="6">
                                            <p:txEl>
                                              <p:pRg st="4" end="4"/>
                                            </p:txEl>
                                          </p:spTgt>
                                        </p:tgtEl>
                                        <p:attrNameLst>
                                          <p:attrName>style.visibility</p:attrName>
                                        </p:attrNameLst>
                                      </p:cBhvr>
                                      <p:to>
                                        <p:strVal val="visible"/>
                                      </p:to>
                                    </p:set>
                                    <p:animEffect transition="in" filter="circle(in)">
                                      <p:cBhvr>
                                        <p:cTn id="73" dur="2000"/>
                                        <p:tgtEl>
                                          <p:spTgt spid="6">
                                            <p:txEl>
                                              <p:pRg st="4" end="4"/>
                                            </p:txEl>
                                          </p:spTgt>
                                        </p:tgtEl>
                                      </p:cBhvr>
                                    </p:animEffect>
                                  </p:childTnLst>
                                </p:cTn>
                              </p:par>
                              <p:par>
                                <p:cTn id="74" presetID="6" presetClass="entr" presetSubtype="16" fill="hold" nodeType="withEffect">
                                  <p:stCondLst>
                                    <p:cond delay="0"/>
                                  </p:stCondLst>
                                  <p:childTnLst>
                                    <p:set>
                                      <p:cBhvr>
                                        <p:cTn id="75" dur="1" fill="hold">
                                          <p:stCondLst>
                                            <p:cond delay="0"/>
                                          </p:stCondLst>
                                        </p:cTn>
                                        <p:tgtEl>
                                          <p:spTgt spid="6">
                                            <p:txEl>
                                              <p:pRg st="5" end="5"/>
                                            </p:txEl>
                                          </p:spTgt>
                                        </p:tgtEl>
                                        <p:attrNameLst>
                                          <p:attrName>style.visibility</p:attrName>
                                        </p:attrNameLst>
                                      </p:cBhvr>
                                      <p:to>
                                        <p:strVal val="visible"/>
                                      </p:to>
                                    </p:set>
                                    <p:animEffect transition="in" filter="circle(in)">
                                      <p:cBhvr>
                                        <p:cTn id="76" dur="2000"/>
                                        <p:tgtEl>
                                          <p:spTgt spid="6">
                                            <p:txEl>
                                              <p:pRg st="5" end="5"/>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nodeType="clickEffect">
                                  <p:stCondLst>
                                    <p:cond delay="0"/>
                                  </p:stCondLst>
                                  <p:childTnLst>
                                    <p:set>
                                      <p:cBhvr>
                                        <p:cTn id="80" dur="1" fill="hold">
                                          <p:stCondLst>
                                            <p:cond delay="0"/>
                                          </p:stCondLst>
                                        </p:cTn>
                                        <p:tgtEl>
                                          <p:spTgt spid="6">
                                            <p:txEl>
                                              <p:pRg st="7" end="7"/>
                                            </p:txEl>
                                          </p:spTgt>
                                        </p:tgtEl>
                                        <p:attrNameLst>
                                          <p:attrName>style.visibility</p:attrName>
                                        </p:attrNameLst>
                                      </p:cBhvr>
                                      <p:to>
                                        <p:strVal val="visible"/>
                                      </p:to>
                                    </p:set>
                                    <p:animEffect transition="in" filter="wipe(down)">
                                      <p:cBhvr>
                                        <p:cTn id="81" dur="500"/>
                                        <p:tgtEl>
                                          <p:spTgt spid="6">
                                            <p:txEl>
                                              <p:pRg st="7" end="7"/>
                                            </p:txEl>
                                          </p:spTgt>
                                        </p:tgtEl>
                                      </p:cBhvr>
                                    </p:animEffect>
                                  </p:childTnLst>
                                </p:cTn>
                              </p:par>
                              <p:par>
                                <p:cTn id="82" presetID="22" presetClass="entr" presetSubtype="4" fill="hold" nodeType="withEffect">
                                  <p:stCondLst>
                                    <p:cond delay="0"/>
                                  </p:stCondLst>
                                  <p:childTnLst>
                                    <p:set>
                                      <p:cBhvr>
                                        <p:cTn id="83" dur="1" fill="hold">
                                          <p:stCondLst>
                                            <p:cond delay="0"/>
                                          </p:stCondLst>
                                        </p:cTn>
                                        <p:tgtEl>
                                          <p:spTgt spid="6">
                                            <p:txEl>
                                              <p:pRg st="9" end="9"/>
                                            </p:txEl>
                                          </p:spTgt>
                                        </p:tgtEl>
                                        <p:attrNameLst>
                                          <p:attrName>style.visibility</p:attrName>
                                        </p:attrNameLst>
                                      </p:cBhvr>
                                      <p:to>
                                        <p:strVal val="visible"/>
                                      </p:to>
                                    </p:set>
                                    <p:animEffect transition="in" filter="wipe(down)">
                                      <p:cBhvr>
                                        <p:cTn id="84" dur="500"/>
                                        <p:tgtEl>
                                          <p:spTgt spid="6">
                                            <p:txEl>
                                              <p:pRg st="9" end="9"/>
                                            </p:txEl>
                                          </p:spTgt>
                                        </p:tgtEl>
                                      </p:cBhvr>
                                    </p:animEffect>
                                  </p:childTnLst>
                                </p:cTn>
                              </p:par>
                              <p:par>
                                <p:cTn id="85" presetID="22" presetClass="entr" presetSubtype="4" fill="hold" nodeType="withEffect">
                                  <p:stCondLst>
                                    <p:cond delay="0"/>
                                  </p:stCondLst>
                                  <p:childTnLst>
                                    <p:set>
                                      <p:cBhvr>
                                        <p:cTn id="86" dur="1" fill="hold">
                                          <p:stCondLst>
                                            <p:cond delay="0"/>
                                          </p:stCondLst>
                                        </p:cTn>
                                        <p:tgtEl>
                                          <p:spTgt spid="6">
                                            <p:txEl>
                                              <p:pRg st="10" end="10"/>
                                            </p:txEl>
                                          </p:spTgt>
                                        </p:tgtEl>
                                        <p:attrNameLst>
                                          <p:attrName>style.visibility</p:attrName>
                                        </p:attrNameLst>
                                      </p:cBhvr>
                                      <p:to>
                                        <p:strVal val="visible"/>
                                      </p:to>
                                    </p:set>
                                    <p:animEffect transition="in" filter="wipe(down)">
                                      <p:cBhvr>
                                        <p:cTn id="87" dur="500"/>
                                        <p:tgtEl>
                                          <p:spTgt spid="6">
                                            <p:txEl>
                                              <p:pRg st="10" end="10"/>
                                            </p:txEl>
                                          </p:spTgt>
                                        </p:tgtEl>
                                      </p:cBhvr>
                                    </p:animEffect>
                                  </p:childTnLst>
                                </p:cTn>
                              </p:par>
                              <p:par>
                                <p:cTn id="88" presetID="22" presetClass="entr" presetSubtype="4" fill="hold" nodeType="withEffect">
                                  <p:stCondLst>
                                    <p:cond delay="0"/>
                                  </p:stCondLst>
                                  <p:childTnLst>
                                    <p:set>
                                      <p:cBhvr>
                                        <p:cTn id="89" dur="1" fill="hold">
                                          <p:stCondLst>
                                            <p:cond delay="0"/>
                                          </p:stCondLst>
                                        </p:cTn>
                                        <p:tgtEl>
                                          <p:spTgt spid="6">
                                            <p:txEl>
                                              <p:pRg st="11" end="11"/>
                                            </p:txEl>
                                          </p:spTgt>
                                        </p:tgtEl>
                                        <p:attrNameLst>
                                          <p:attrName>style.visibility</p:attrName>
                                        </p:attrNameLst>
                                      </p:cBhvr>
                                      <p:to>
                                        <p:strVal val="visible"/>
                                      </p:to>
                                    </p:set>
                                    <p:animEffect transition="in" filter="wipe(down)">
                                      <p:cBhvr>
                                        <p:cTn id="90"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2" name="Rectangle 1"/>
          <p:cNvSpPr/>
          <p:nvPr/>
        </p:nvSpPr>
        <p:spPr>
          <a:xfrm>
            <a:off x="1295400" y="1833087"/>
            <a:ext cx="5359159" cy="584775"/>
          </a:xfrm>
          <a:prstGeom prst="rect">
            <a:avLst/>
          </a:prstGeom>
        </p:spPr>
        <p:txBody>
          <a:bodyPr wrap="none">
            <a:spAutoFit/>
          </a:bodyPr>
          <a:lstStyle/>
          <a:p>
            <a:r>
              <a:rPr lang="en-US" sz="3200" b="1" dirty="0">
                <a:solidFill>
                  <a:schemeClr val="accent1"/>
                </a:solidFill>
              </a:rPr>
              <a:t>ITERATIVE STATEMENTS</a:t>
            </a:r>
            <a:endParaRPr lang="en-US" sz="3200" dirty="0">
              <a:solidFill>
                <a:schemeClr val="accent1"/>
              </a:solidFill>
            </a:endParaRPr>
          </a:p>
        </p:txBody>
      </p:sp>
      <p:sp>
        <p:nvSpPr>
          <p:cNvPr id="4" name="Rectangle 3"/>
          <p:cNvSpPr/>
          <p:nvPr/>
        </p:nvSpPr>
        <p:spPr>
          <a:xfrm>
            <a:off x="3581400" y="2725639"/>
            <a:ext cx="1999265" cy="523220"/>
          </a:xfrm>
          <a:prstGeom prst="rect">
            <a:avLst/>
          </a:prstGeom>
        </p:spPr>
        <p:txBody>
          <a:bodyPr wrap="none">
            <a:spAutoFit/>
          </a:bodyPr>
          <a:lstStyle/>
          <a:p>
            <a:r>
              <a:rPr lang="en-US" sz="2800" b="1" dirty="0">
                <a:solidFill>
                  <a:schemeClr val="accent2">
                    <a:lumMod val="75000"/>
                  </a:schemeClr>
                </a:solidFill>
              </a:rPr>
              <a:t>While loop</a:t>
            </a:r>
            <a:endParaRPr lang="en-US" sz="2800" dirty="0">
              <a:solidFill>
                <a:schemeClr val="accent2">
                  <a:lumMod val="75000"/>
                </a:schemeClr>
              </a:solidFill>
            </a:endParaRPr>
          </a:p>
        </p:txBody>
      </p:sp>
    </p:spTree>
    <p:extLst>
      <p:ext uri="{BB962C8B-B14F-4D97-AF65-F5344CB8AC3E}">
        <p14:creationId xmlns:p14="http://schemas.microsoft.com/office/powerpoint/2010/main" val="1509481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9" name="Rectangle 8"/>
          <p:cNvSpPr/>
          <p:nvPr/>
        </p:nvSpPr>
        <p:spPr>
          <a:xfrm>
            <a:off x="290804" y="224778"/>
            <a:ext cx="6934200" cy="307777"/>
          </a:xfrm>
          <a:prstGeom prst="rect">
            <a:avLst/>
          </a:prstGeom>
        </p:spPr>
        <p:txBody>
          <a:bodyPr wrap="square">
            <a:spAutoFit/>
          </a:bodyPr>
          <a:lstStyle/>
          <a:p>
            <a:r>
              <a:rPr lang="en-US" b="1" dirty="0">
                <a:solidFill>
                  <a:schemeClr val="accent2">
                    <a:lumMod val="75000"/>
                  </a:schemeClr>
                </a:solidFill>
              </a:rPr>
              <a:t>if we don't know the no of iterations in advance then best loop is while loop:</a:t>
            </a:r>
            <a:endParaRPr lang="en-US" dirty="0">
              <a:solidFill>
                <a:schemeClr val="accent2">
                  <a:lumMod val="75000"/>
                </a:schemeClr>
              </a:solidFill>
            </a:endParaRPr>
          </a:p>
        </p:txBody>
      </p:sp>
      <p:sp>
        <p:nvSpPr>
          <p:cNvPr id="10" name="TextBox 9"/>
          <p:cNvSpPr txBox="1"/>
          <p:nvPr/>
        </p:nvSpPr>
        <p:spPr>
          <a:xfrm>
            <a:off x="8610600" y="4897279"/>
            <a:ext cx="533400" cy="246221"/>
          </a:xfrm>
          <a:prstGeom prst="rect">
            <a:avLst/>
          </a:prstGeom>
          <a:noFill/>
        </p:spPr>
        <p:txBody>
          <a:bodyPr wrap="square" rtlCol="0">
            <a:spAutoFit/>
          </a:bodyPr>
          <a:lstStyle/>
          <a:p>
            <a:r>
              <a:rPr lang="en-US" sz="1000" dirty="0">
                <a:solidFill>
                  <a:schemeClr val="accent2">
                    <a:lumMod val="75000"/>
                  </a:schemeClr>
                </a:solidFill>
              </a:rPr>
              <a:t>95</a:t>
            </a:r>
          </a:p>
        </p:txBody>
      </p:sp>
      <p:sp>
        <p:nvSpPr>
          <p:cNvPr id="11" name="Rectangle 10"/>
          <p:cNvSpPr/>
          <p:nvPr/>
        </p:nvSpPr>
        <p:spPr>
          <a:xfrm>
            <a:off x="304800" y="496074"/>
            <a:ext cx="4572000" cy="4401205"/>
          </a:xfrm>
          <a:prstGeom prst="rect">
            <a:avLst/>
          </a:prstGeom>
        </p:spPr>
        <p:txBody>
          <a:bodyPr>
            <a:spAutoFit/>
          </a:bodyPr>
          <a:lstStyle/>
          <a:p>
            <a:r>
              <a:rPr lang="en-US" b="1" dirty="0">
                <a:solidFill>
                  <a:srgbClr val="92D050"/>
                </a:solidFill>
              </a:rPr>
              <a:t>Example 1:</a:t>
            </a:r>
          </a:p>
          <a:p>
            <a:r>
              <a:rPr lang="en-US" b="1" dirty="0">
                <a:solidFill>
                  <a:srgbClr val="92D050"/>
                </a:solidFill>
              </a:rPr>
              <a:t>while(</a:t>
            </a:r>
            <a:r>
              <a:rPr lang="en-US" b="1" dirty="0" err="1">
                <a:solidFill>
                  <a:srgbClr val="92D050"/>
                </a:solidFill>
              </a:rPr>
              <a:t>rs.next</a:t>
            </a:r>
            <a:r>
              <a:rPr lang="en-US" b="1" dirty="0">
                <a:solidFill>
                  <a:srgbClr val="92D050"/>
                </a:solidFill>
              </a:rPr>
              <a:t>())</a:t>
            </a:r>
          </a:p>
          <a:p>
            <a:r>
              <a:rPr lang="en-US" b="1" dirty="0">
                <a:solidFill>
                  <a:srgbClr val="92D050"/>
                </a:solidFill>
              </a:rPr>
              <a:t>{</a:t>
            </a:r>
          </a:p>
          <a:p>
            <a:r>
              <a:rPr lang="en-US" b="1" dirty="0">
                <a:solidFill>
                  <a:srgbClr val="92D050"/>
                </a:solidFill>
              </a:rPr>
              <a:t>}</a:t>
            </a:r>
          </a:p>
          <a:p>
            <a:endParaRPr lang="en-US" b="1" dirty="0">
              <a:solidFill>
                <a:srgbClr val="92D050"/>
              </a:solidFill>
            </a:endParaRPr>
          </a:p>
          <a:p>
            <a:r>
              <a:rPr lang="en-US" b="1" dirty="0">
                <a:solidFill>
                  <a:srgbClr val="92D050"/>
                </a:solidFill>
              </a:rPr>
              <a:t>Example 2:</a:t>
            </a:r>
          </a:p>
          <a:p>
            <a:r>
              <a:rPr lang="en-US" b="1" dirty="0">
                <a:solidFill>
                  <a:srgbClr val="92D050"/>
                </a:solidFill>
              </a:rPr>
              <a:t>while(</a:t>
            </a:r>
            <a:r>
              <a:rPr lang="en-US" b="1" dirty="0" err="1">
                <a:solidFill>
                  <a:srgbClr val="92D050"/>
                </a:solidFill>
              </a:rPr>
              <a:t>e.hasMoreElements</a:t>
            </a:r>
            <a:r>
              <a:rPr lang="en-US" b="1" dirty="0">
                <a:solidFill>
                  <a:srgbClr val="92D050"/>
                </a:solidFill>
              </a:rPr>
              <a:t>())</a:t>
            </a:r>
          </a:p>
          <a:p>
            <a:r>
              <a:rPr lang="en-US" b="1" dirty="0">
                <a:solidFill>
                  <a:srgbClr val="92D050"/>
                </a:solidFill>
              </a:rPr>
              <a:t>{</a:t>
            </a:r>
          </a:p>
          <a:p>
            <a:r>
              <a:rPr lang="en-US" b="1" dirty="0">
                <a:solidFill>
                  <a:srgbClr val="92D050"/>
                </a:solidFill>
              </a:rPr>
              <a:t>----------</a:t>
            </a:r>
          </a:p>
          <a:p>
            <a:r>
              <a:rPr lang="en-US" b="1" dirty="0">
                <a:solidFill>
                  <a:srgbClr val="92D050"/>
                </a:solidFill>
              </a:rPr>
              <a:t>----------</a:t>
            </a:r>
          </a:p>
          <a:p>
            <a:r>
              <a:rPr lang="en-US" b="1" dirty="0">
                <a:solidFill>
                  <a:srgbClr val="92D050"/>
                </a:solidFill>
              </a:rPr>
              <a:t>----------</a:t>
            </a:r>
          </a:p>
          <a:p>
            <a:r>
              <a:rPr lang="en-US" b="1" dirty="0">
                <a:solidFill>
                  <a:srgbClr val="92D050"/>
                </a:solidFill>
              </a:rPr>
              <a:t>}</a:t>
            </a:r>
          </a:p>
          <a:p>
            <a:endParaRPr lang="en-US" b="1" dirty="0">
              <a:solidFill>
                <a:srgbClr val="92D050"/>
              </a:solidFill>
            </a:endParaRPr>
          </a:p>
          <a:p>
            <a:r>
              <a:rPr lang="en-US" b="1" dirty="0">
                <a:solidFill>
                  <a:srgbClr val="92D050"/>
                </a:solidFill>
              </a:rPr>
              <a:t>Example 3:</a:t>
            </a:r>
          </a:p>
          <a:p>
            <a:r>
              <a:rPr lang="en-US" b="1" dirty="0">
                <a:solidFill>
                  <a:srgbClr val="92D050"/>
                </a:solidFill>
              </a:rPr>
              <a:t>while(</a:t>
            </a:r>
            <a:r>
              <a:rPr lang="en-US" b="1" dirty="0" err="1">
                <a:solidFill>
                  <a:srgbClr val="92D050"/>
                </a:solidFill>
              </a:rPr>
              <a:t>itr.hasNext</a:t>
            </a:r>
            <a:r>
              <a:rPr lang="en-US" b="1" dirty="0">
                <a:solidFill>
                  <a:srgbClr val="92D050"/>
                </a:solidFill>
              </a:rPr>
              <a:t>())</a:t>
            </a:r>
          </a:p>
          <a:p>
            <a:r>
              <a:rPr lang="en-US" b="1" dirty="0">
                <a:solidFill>
                  <a:srgbClr val="92D050"/>
                </a:solidFill>
              </a:rPr>
              <a:t>{</a:t>
            </a:r>
          </a:p>
          <a:p>
            <a:r>
              <a:rPr lang="en-US" b="1" dirty="0">
                <a:solidFill>
                  <a:srgbClr val="92D050"/>
                </a:solidFill>
              </a:rPr>
              <a:t>----------</a:t>
            </a:r>
          </a:p>
          <a:p>
            <a:r>
              <a:rPr lang="en-US" b="1" dirty="0">
                <a:solidFill>
                  <a:srgbClr val="92D050"/>
                </a:solidFill>
              </a:rPr>
              <a:t>----------</a:t>
            </a:r>
          </a:p>
          <a:p>
            <a:r>
              <a:rPr lang="en-US" b="1" dirty="0">
                <a:solidFill>
                  <a:srgbClr val="92D050"/>
                </a:solidFill>
              </a:rPr>
              <a:t>----------</a:t>
            </a:r>
          </a:p>
          <a:p>
            <a:r>
              <a:rPr lang="en-US" b="1" dirty="0">
                <a:solidFill>
                  <a:srgbClr val="92D050"/>
                </a:solidFill>
              </a:rPr>
              <a:t>}</a:t>
            </a:r>
            <a:endParaRPr lang="en-US" dirty="0">
              <a:solidFill>
                <a:srgbClr val="92D050"/>
              </a:solidFill>
            </a:endParaRPr>
          </a:p>
        </p:txBody>
      </p:sp>
      <p:sp>
        <p:nvSpPr>
          <p:cNvPr id="12" name="Rectangle 11"/>
          <p:cNvSpPr/>
          <p:nvPr/>
        </p:nvSpPr>
        <p:spPr>
          <a:xfrm>
            <a:off x="2819400" y="534946"/>
            <a:ext cx="4572000" cy="4401205"/>
          </a:xfrm>
          <a:prstGeom prst="rect">
            <a:avLst/>
          </a:prstGeom>
        </p:spPr>
        <p:txBody>
          <a:bodyPr>
            <a:spAutoFit/>
          </a:bodyPr>
          <a:lstStyle/>
          <a:p>
            <a:r>
              <a:rPr lang="en-US" b="1" dirty="0">
                <a:solidFill>
                  <a:schemeClr val="accent1"/>
                </a:solidFill>
              </a:rPr>
              <a:t>The argument to the while statement should be Boolean type. If we are using any other</a:t>
            </a:r>
          </a:p>
          <a:p>
            <a:r>
              <a:rPr lang="en-US" b="1" dirty="0">
                <a:solidFill>
                  <a:schemeClr val="accent1"/>
                </a:solidFill>
              </a:rPr>
              <a:t>type we will get compile time error. </a:t>
            </a:r>
          </a:p>
          <a:p>
            <a:endParaRPr lang="en-US" b="1" dirty="0">
              <a:solidFill>
                <a:schemeClr val="accent1"/>
              </a:solidFill>
            </a:endParaRPr>
          </a:p>
          <a:p>
            <a:r>
              <a:rPr lang="en-US" b="1" dirty="0">
                <a:solidFill>
                  <a:schemeClr val="accent1"/>
                </a:solidFill>
              </a:rPr>
              <a:t>Example 1:</a:t>
            </a:r>
          </a:p>
          <a:p>
            <a:endParaRPr lang="en-US" b="1" dirty="0">
              <a:solidFill>
                <a:schemeClr val="accent1"/>
              </a:solidFill>
            </a:endParaRPr>
          </a:p>
          <a:p>
            <a:r>
              <a:rPr lang="en-US" b="1" dirty="0">
                <a:solidFill>
                  <a:schemeClr val="accent1"/>
                </a:solidFill>
              </a:rPr>
              <a:t>public class </a:t>
            </a:r>
            <a:r>
              <a:rPr lang="en-US" b="1" dirty="0" err="1">
                <a:solidFill>
                  <a:schemeClr val="accent1"/>
                </a:solidFill>
              </a:rPr>
              <a:t>ExampleWhile</a:t>
            </a:r>
            <a:r>
              <a:rPr lang="en-US" b="1" dirty="0">
                <a:solidFill>
                  <a:schemeClr val="accent1"/>
                </a:solidFill>
              </a:rPr>
              <a:t>{</a:t>
            </a:r>
          </a:p>
          <a:p>
            <a:r>
              <a:rPr lang="en-US" b="1" dirty="0">
                <a:solidFill>
                  <a:schemeClr val="accent1"/>
                </a:solidFill>
              </a:rPr>
              <a:t>public static void main(String </a:t>
            </a:r>
            <a:r>
              <a:rPr lang="en-US" b="1" dirty="0" err="1">
                <a:solidFill>
                  <a:schemeClr val="accent1"/>
                </a:solidFill>
              </a:rPr>
              <a:t>args</a:t>
            </a:r>
            <a:r>
              <a:rPr lang="en-US" b="1" dirty="0">
                <a:solidFill>
                  <a:schemeClr val="accent1"/>
                </a:solidFill>
              </a:rPr>
              <a:t>[]){</a:t>
            </a:r>
          </a:p>
          <a:p>
            <a:r>
              <a:rPr lang="en-US" b="1" dirty="0">
                <a:solidFill>
                  <a:schemeClr val="accent1"/>
                </a:solidFill>
              </a:rPr>
              <a:t>while(1)</a:t>
            </a:r>
          </a:p>
          <a:p>
            <a:r>
              <a:rPr lang="en-US" b="1" dirty="0">
                <a:solidFill>
                  <a:schemeClr val="accent1"/>
                </a:solidFill>
              </a:rPr>
              <a:t>{</a:t>
            </a:r>
          </a:p>
          <a:p>
            <a:r>
              <a:rPr lang="en-US" b="1" dirty="0" err="1">
                <a:solidFill>
                  <a:schemeClr val="accent1"/>
                </a:solidFill>
              </a:rPr>
              <a:t>System.out.println</a:t>
            </a:r>
            <a:r>
              <a:rPr lang="en-US" b="1" dirty="0">
                <a:solidFill>
                  <a:schemeClr val="accent1"/>
                </a:solidFill>
              </a:rPr>
              <a:t>("hello");</a:t>
            </a:r>
          </a:p>
          <a:p>
            <a:r>
              <a:rPr lang="en-US" b="1" dirty="0">
                <a:solidFill>
                  <a:schemeClr val="accent1"/>
                </a:solidFill>
              </a:rPr>
              <a:t>}}}</a:t>
            </a:r>
          </a:p>
          <a:p>
            <a:r>
              <a:rPr lang="en-US" b="1" dirty="0">
                <a:solidFill>
                  <a:schemeClr val="accent1"/>
                </a:solidFill>
              </a:rPr>
              <a:t>OUTPUT:</a:t>
            </a:r>
          </a:p>
          <a:p>
            <a:endParaRPr lang="en-US" b="1" dirty="0">
              <a:solidFill>
                <a:schemeClr val="accent1"/>
              </a:solidFill>
            </a:endParaRPr>
          </a:p>
          <a:p>
            <a:r>
              <a:rPr lang="en-US" b="1" dirty="0">
                <a:solidFill>
                  <a:schemeClr val="accent1"/>
                </a:solidFill>
              </a:rPr>
              <a:t>Compile time error.</a:t>
            </a:r>
          </a:p>
          <a:p>
            <a:r>
              <a:rPr lang="en-US" b="1" dirty="0">
                <a:solidFill>
                  <a:schemeClr val="accent1"/>
                </a:solidFill>
              </a:rPr>
              <a:t>D:\Java&gt;javac ExampleWhile.java</a:t>
            </a:r>
          </a:p>
          <a:p>
            <a:r>
              <a:rPr lang="en-US" b="1" dirty="0">
                <a:solidFill>
                  <a:schemeClr val="accent1"/>
                </a:solidFill>
              </a:rPr>
              <a:t>ExampleWhile.java:3: incompatible types</a:t>
            </a:r>
          </a:p>
          <a:p>
            <a:r>
              <a:rPr lang="en-US" b="1" dirty="0">
                <a:solidFill>
                  <a:schemeClr val="accent1"/>
                </a:solidFill>
              </a:rPr>
              <a:t>found : </a:t>
            </a:r>
            <a:r>
              <a:rPr lang="en-US" b="1" dirty="0" err="1">
                <a:solidFill>
                  <a:schemeClr val="accent1"/>
                </a:solidFill>
              </a:rPr>
              <a:t>int</a:t>
            </a:r>
            <a:endParaRPr lang="en-US" b="1" dirty="0">
              <a:solidFill>
                <a:schemeClr val="accent1"/>
              </a:solidFill>
            </a:endParaRPr>
          </a:p>
          <a:p>
            <a:r>
              <a:rPr lang="en-US" b="1" dirty="0">
                <a:solidFill>
                  <a:schemeClr val="accent1"/>
                </a:solidFill>
              </a:rPr>
              <a:t>required: </a:t>
            </a:r>
            <a:r>
              <a:rPr lang="en-US" b="1" dirty="0" err="1">
                <a:solidFill>
                  <a:schemeClr val="accent1"/>
                </a:solidFill>
              </a:rPr>
              <a:t>boolean</a:t>
            </a:r>
            <a:endParaRPr lang="en-US" b="1" dirty="0">
              <a:solidFill>
                <a:schemeClr val="accent1"/>
              </a:solidFill>
            </a:endParaRPr>
          </a:p>
          <a:p>
            <a:r>
              <a:rPr lang="en-US" b="1" dirty="0">
                <a:solidFill>
                  <a:schemeClr val="accent1"/>
                </a:solidFill>
              </a:rPr>
              <a:t>while(1)</a:t>
            </a:r>
            <a:endParaRPr lang="en-US" dirty="0">
              <a:solidFill>
                <a:schemeClr val="accent1"/>
              </a:solidFill>
            </a:endParaRPr>
          </a:p>
        </p:txBody>
      </p:sp>
      <p:sp>
        <p:nvSpPr>
          <p:cNvPr id="13" name="Rectangle 12"/>
          <p:cNvSpPr/>
          <p:nvPr/>
        </p:nvSpPr>
        <p:spPr>
          <a:xfrm>
            <a:off x="7145694" y="770438"/>
            <a:ext cx="1981200" cy="1815882"/>
          </a:xfrm>
          <a:prstGeom prst="rect">
            <a:avLst/>
          </a:prstGeom>
        </p:spPr>
        <p:txBody>
          <a:bodyPr wrap="square">
            <a:spAutoFit/>
          </a:bodyPr>
          <a:lstStyle/>
          <a:p>
            <a:r>
              <a:rPr lang="en-US" b="1" dirty="0">
                <a:solidFill>
                  <a:schemeClr val="accent2">
                    <a:lumMod val="75000"/>
                  </a:schemeClr>
                </a:solidFill>
              </a:rPr>
              <a:t>Curly braces are optional and without curly braces we can take only one statement</a:t>
            </a:r>
          </a:p>
          <a:p>
            <a:r>
              <a:rPr lang="en-US" b="1" dirty="0">
                <a:solidFill>
                  <a:schemeClr val="accent2">
                    <a:lumMod val="75000"/>
                  </a:schemeClr>
                </a:solidFill>
              </a:rPr>
              <a:t>which should not be declarative statement</a:t>
            </a:r>
            <a:endParaRPr lang="en-US" dirty="0">
              <a:solidFill>
                <a:schemeClr val="accent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1000"/>
                                        <p:tgtEl>
                                          <p:spTgt spid="12">
                                            <p:txEl>
                                              <p:pRg st="1" end="1"/>
                                            </p:txEl>
                                          </p:spTgt>
                                        </p:tgtEl>
                                      </p:cBhvr>
                                    </p:animEffect>
                                    <p:anim calcmode="lin" valueType="num">
                                      <p:cBhvr>
                                        <p:cTn id="13"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Effect transition="in" filter="fade">
                                      <p:cBhvr>
                                        <p:cTn id="19" dur="1000"/>
                                        <p:tgtEl>
                                          <p:spTgt spid="12">
                                            <p:txEl>
                                              <p:pRg st="3" end="3"/>
                                            </p:txEl>
                                          </p:spTgt>
                                        </p:tgtEl>
                                      </p:cBhvr>
                                    </p:animEffect>
                                    <p:anim calcmode="lin" valueType="num">
                                      <p:cBhvr>
                                        <p:cTn id="20" dur="10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12">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2">
                                            <p:txEl>
                                              <p:pRg st="5" end="5"/>
                                            </p:txEl>
                                          </p:spTgt>
                                        </p:tgtEl>
                                        <p:attrNameLst>
                                          <p:attrName>style.visibility</p:attrName>
                                        </p:attrNameLst>
                                      </p:cBhvr>
                                      <p:to>
                                        <p:strVal val="visible"/>
                                      </p:to>
                                    </p:set>
                                    <p:animEffect transition="in" filter="fade">
                                      <p:cBhvr>
                                        <p:cTn id="24" dur="1000"/>
                                        <p:tgtEl>
                                          <p:spTgt spid="12">
                                            <p:txEl>
                                              <p:pRg st="5" end="5"/>
                                            </p:txEl>
                                          </p:spTgt>
                                        </p:tgtEl>
                                      </p:cBhvr>
                                    </p:animEffect>
                                    <p:anim calcmode="lin" valueType="num">
                                      <p:cBhvr>
                                        <p:cTn id="25" dur="1000" fill="hold"/>
                                        <p:tgtEl>
                                          <p:spTgt spid="12">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12">
                                            <p:txEl>
                                              <p:pRg st="5" end="5"/>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2">
                                            <p:txEl>
                                              <p:pRg st="6" end="6"/>
                                            </p:txEl>
                                          </p:spTgt>
                                        </p:tgtEl>
                                        <p:attrNameLst>
                                          <p:attrName>style.visibility</p:attrName>
                                        </p:attrNameLst>
                                      </p:cBhvr>
                                      <p:to>
                                        <p:strVal val="visible"/>
                                      </p:to>
                                    </p:set>
                                    <p:animEffect transition="in" filter="fade">
                                      <p:cBhvr>
                                        <p:cTn id="29" dur="1000"/>
                                        <p:tgtEl>
                                          <p:spTgt spid="12">
                                            <p:txEl>
                                              <p:pRg st="6" end="6"/>
                                            </p:txEl>
                                          </p:spTgt>
                                        </p:tgtEl>
                                      </p:cBhvr>
                                    </p:animEffect>
                                    <p:anim calcmode="lin" valueType="num">
                                      <p:cBhvr>
                                        <p:cTn id="30" dur="1000" fill="hold"/>
                                        <p:tgtEl>
                                          <p:spTgt spid="12">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12">
                                            <p:txEl>
                                              <p:pRg st="6" end="6"/>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2">
                                            <p:txEl>
                                              <p:pRg st="7" end="7"/>
                                            </p:txEl>
                                          </p:spTgt>
                                        </p:tgtEl>
                                        <p:attrNameLst>
                                          <p:attrName>style.visibility</p:attrName>
                                        </p:attrNameLst>
                                      </p:cBhvr>
                                      <p:to>
                                        <p:strVal val="visible"/>
                                      </p:to>
                                    </p:set>
                                    <p:animEffect transition="in" filter="fade">
                                      <p:cBhvr>
                                        <p:cTn id="34" dur="1000"/>
                                        <p:tgtEl>
                                          <p:spTgt spid="12">
                                            <p:txEl>
                                              <p:pRg st="7" end="7"/>
                                            </p:txEl>
                                          </p:spTgt>
                                        </p:tgtEl>
                                      </p:cBhvr>
                                    </p:animEffect>
                                    <p:anim calcmode="lin" valueType="num">
                                      <p:cBhvr>
                                        <p:cTn id="35" dur="1000" fill="hold"/>
                                        <p:tgtEl>
                                          <p:spTgt spid="12">
                                            <p:txEl>
                                              <p:pRg st="7" end="7"/>
                                            </p:txEl>
                                          </p:spTgt>
                                        </p:tgtEl>
                                        <p:attrNameLst>
                                          <p:attrName>ppt_x</p:attrName>
                                        </p:attrNameLst>
                                      </p:cBhvr>
                                      <p:tavLst>
                                        <p:tav tm="0">
                                          <p:val>
                                            <p:strVal val="#ppt_x"/>
                                          </p:val>
                                        </p:tav>
                                        <p:tav tm="100000">
                                          <p:val>
                                            <p:strVal val="#ppt_x"/>
                                          </p:val>
                                        </p:tav>
                                      </p:tavLst>
                                    </p:anim>
                                    <p:anim calcmode="lin" valueType="num">
                                      <p:cBhvr>
                                        <p:cTn id="36" dur="1000" fill="hold"/>
                                        <p:tgtEl>
                                          <p:spTgt spid="12">
                                            <p:txEl>
                                              <p:pRg st="7" end="7"/>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2">
                                            <p:txEl>
                                              <p:pRg st="8" end="8"/>
                                            </p:txEl>
                                          </p:spTgt>
                                        </p:tgtEl>
                                        <p:attrNameLst>
                                          <p:attrName>style.visibility</p:attrName>
                                        </p:attrNameLst>
                                      </p:cBhvr>
                                      <p:to>
                                        <p:strVal val="visible"/>
                                      </p:to>
                                    </p:set>
                                    <p:animEffect transition="in" filter="fade">
                                      <p:cBhvr>
                                        <p:cTn id="39" dur="1000"/>
                                        <p:tgtEl>
                                          <p:spTgt spid="12">
                                            <p:txEl>
                                              <p:pRg st="8" end="8"/>
                                            </p:txEl>
                                          </p:spTgt>
                                        </p:tgtEl>
                                      </p:cBhvr>
                                    </p:animEffect>
                                    <p:anim calcmode="lin" valueType="num">
                                      <p:cBhvr>
                                        <p:cTn id="40" dur="1000" fill="hold"/>
                                        <p:tgtEl>
                                          <p:spTgt spid="12">
                                            <p:txEl>
                                              <p:pRg st="8" end="8"/>
                                            </p:txEl>
                                          </p:spTgt>
                                        </p:tgtEl>
                                        <p:attrNameLst>
                                          <p:attrName>ppt_x</p:attrName>
                                        </p:attrNameLst>
                                      </p:cBhvr>
                                      <p:tavLst>
                                        <p:tav tm="0">
                                          <p:val>
                                            <p:strVal val="#ppt_x"/>
                                          </p:val>
                                        </p:tav>
                                        <p:tav tm="100000">
                                          <p:val>
                                            <p:strVal val="#ppt_x"/>
                                          </p:val>
                                        </p:tav>
                                      </p:tavLst>
                                    </p:anim>
                                    <p:anim calcmode="lin" valueType="num">
                                      <p:cBhvr>
                                        <p:cTn id="41" dur="1000" fill="hold"/>
                                        <p:tgtEl>
                                          <p:spTgt spid="12">
                                            <p:txEl>
                                              <p:pRg st="8" end="8"/>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2">
                                            <p:txEl>
                                              <p:pRg st="9" end="9"/>
                                            </p:txEl>
                                          </p:spTgt>
                                        </p:tgtEl>
                                        <p:attrNameLst>
                                          <p:attrName>style.visibility</p:attrName>
                                        </p:attrNameLst>
                                      </p:cBhvr>
                                      <p:to>
                                        <p:strVal val="visible"/>
                                      </p:to>
                                    </p:set>
                                    <p:animEffect transition="in" filter="fade">
                                      <p:cBhvr>
                                        <p:cTn id="44" dur="1000"/>
                                        <p:tgtEl>
                                          <p:spTgt spid="12">
                                            <p:txEl>
                                              <p:pRg st="9" end="9"/>
                                            </p:txEl>
                                          </p:spTgt>
                                        </p:tgtEl>
                                      </p:cBhvr>
                                    </p:animEffect>
                                    <p:anim calcmode="lin" valueType="num">
                                      <p:cBhvr>
                                        <p:cTn id="45" dur="1000" fill="hold"/>
                                        <p:tgtEl>
                                          <p:spTgt spid="12">
                                            <p:txEl>
                                              <p:pRg st="9" end="9"/>
                                            </p:txEl>
                                          </p:spTgt>
                                        </p:tgtEl>
                                        <p:attrNameLst>
                                          <p:attrName>ppt_x</p:attrName>
                                        </p:attrNameLst>
                                      </p:cBhvr>
                                      <p:tavLst>
                                        <p:tav tm="0">
                                          <p:val>
                                            <p:strVal val="#ppt_x"/>
                                          </p:val>
                                        </p:tav>
                                        <p:tav tm="100000">
                                          <p:val>
                                            <p:strVal val="#ppt_x"/>
                                          </p:val>
                                        </p:tav>
                                      </p:tavLst>
                                    </p:anim>
                                    <p:anim calcmode="lin" valueType="num">
                                      <p:cBhvr>
                                        <p:cTn id="46" dur="1000" fill="hold"/>
                                        <p:tgtEl>
                                          <p:spTgt spid="12">
                                            <p:txEl>
                                              <p:pRg st="9" end="9"/>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2">
                                            <p:txEl>
                                              <p:pRg st="10" end="10"/>
                                            </p:txEl>
                                          </p:spTgt>
                                        </p:tgtEl>
                                        <p:attrNameLst>
                                          <p:attrName>style.visibility</p:attrName>
                                        </p:attrNameLst>
                                      </p:cBhvr>
                                      <p:to>
                                        <p:strVal val="visible"/>
                                      </p:to>
                                    </p:set>
                                    <p:animEffect transition="in" filter="fade">
                                      <p:cBhvr>
                                        <p:cTn id="49" dur="1000"/>
                                        <p:tgtEl>
                                          <p:spTgt spid="12">
                                            <p:txEl>
                                              <p:pRg st="10" end="10"/>
                                            </p:txEl>
                                          </p:spTgt>
                                        </p:tgtEl>
                                      </p:cBhvr>
                                    </p:animEffect>
                                    <p:anim calcmode="lin" valueType="num">
                                      <p:cBhvr>
                                        <p:cTn id="50" dur="1000" fill="hold"/>
                                        <p:tgtEl>
                                          <p:spTgt spid="12">
                                            <p:txEl>
                                              <p:pRg st="10" end="10"/>
                                            </p:txEl>
                                          </p:spTgt>
                                        </p:tgtEl>
                                        <p:attrNameLst>
                                          <p:attrName>ppt_x</p:attrName>
                                        </p:attrNameLst>
                                      </p:cBhvr>
                                      <p:tavLst>
                                        <p:tav tm="0">
                                          <p:val>
                                            <p:strVal val="#ppt_x"/>
                                          </p:val>
                                        </p:tav>
                                        <p:tav tm="100000">
                                          <p:val>
                                            <p:strVal val="#ppt_x"/>
                                          </p:val>
                                        </p:tav>
                                      </p:tavLst>
                                    </p:anim>
                                    <p:anim calcmode="lin" valueType="num">
                                      <p:cBhvr>
                                        <p:cTn id="51" dur="1000" fill="hold"/>
                                        <p:tgtEl>
                                          <p:spTgt spid="12">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12">
                                            <p:txEl>
                                              <p:pRg st="11" end="11"/>
                                            </p:txEl>
                                          </p:spTgt>
                                        </p:tgtEl>
                                        <p:attrNameLst>
                                          <p:attrName>style.visibility</p:attrName>
                                        </p:attrNameLst>
                                      </p:cBhvr>
                                      <p:to>
                                        <p:strVal val="visible"/>
                                      </p:to>
                                    </p:set>
                                    <p:animEffect transition="in" filter="wipe(down)">
                                      <p:cBhvr>
                                        <p:cTn id="56" dur="500"/>
                                        <p:tgtEl>
                                          <p:spTgt spid="12">
                                            <p:txEl>
                                              <p:pRg st="11" end="11"/>
                                            </p:txEl>
                                          </p:spTgt>
                                        </p:tgtEl>
                                      </p:cBhvr>
                                    </p:animEffect>
                                  </p:childTnLst>
                                </p:cTn>
                              </p:par>
                              <p:par>
                                <p:cTn id="57" presetID="22" presetClass="entr" presetSubtype="4" fill="hold" nodeType="withEffect">
                                  <p:stCondLst>
                                    <p:cond delay="0"/>
                                  </p:stCondLst>
                                  <p:childTnLst>
                                    <p:set>
                                      <p:cBhvr>
                                        <p:cTn id="58" dur="1" fill="hold">
                                          <p:stCondLst>
                                            <p:cond delay="0"/>
                                          </p:stCondLst>
                                        </p:cTn>
                                        <p:tgtEl>
                                          <p:spTgt spid="12">
                                            <p:txEl>
                                              <p:pRg st="13" end="13"/>
                                            </p:txEl>
                                          </p:spTgt>
                                        </p:tgtEl>
                                        <p:attrNameLst>
                                          <p:attrName>style.visibility</p:attrName>
                                        </p:attrNameLst>
                                      </p:cBhvr>
                                      <p:to>
                                        <p:strVal val="visible"/>
                                      </p:to>
                                    </p:set>
                                    <p:animEffect transition="in" filter="wipe(down)">
                                      <p:cBhvr>
                                        <p:cTn id="59" dur="500"/>
                                        <p:tgtEl>
                                          <p:spTgt spid="12">
                                            <p:txEl>
                                              <p:pRg st="13" end="13"/>
                                            </p:txEl>
                                          </p:spTgt>
                                        </p:tgtEl>
                                      </p:cBhvr>
                                    </p:animEffect>
                                  </p:childTnLst>
                                </p:cTn>
                              </p:par>
                              <p:par>
                                <p:cTn id="60" presetID="22" presetClass="entr" presetSubtype="4" fill="hold" nodeType="withEffect">
                                  <p:stCondLst>
                                    <p:cond delay="0"/>
                                  </p:stCondLst>
                                  <p:childTnLst>
                                    <p:set>
                                      <p:cBhvr>
                                        <p:cTn id="61" dur="1" fill="hold">
                                          <p:stCondLst>
                                            <p:cond delay="0"/>
                                          </p:stCondLst>
                                        </p:cTn>
                                        <p:tgtEl>
                                          <p:spTgt spid="12">
                                            <p:txEl>
                                              <p:pRg st="14" end="14"/>
                                            </p:txEl>
                                          </p:spTgt>
                                        </p:tgtEl>
                                        <p:attrNameLst>
                                          <p:attrName>style.visibility</p:attrName>
                                        </p:attrNameLst>
                                      </p:cBhvr>
                                      <p:to>
                                        <p:strVal val="visible"/>
                                      </p:to>
                                    </p:set>
                                    <p:animEffect transition="in" filter="wipe(down)">
                                      <p:cBhvr>
                                        <p:cTn id="62" dur="500"/>
                                        <p:tgtEl>
                                          <p:spTgt spid="12">
                                            <p:txEl>
                                              <p:pRg st="14" end="14"/>
                                            </p:txEl>
                                          </p:spTgt>
                                        </p:tgtEl>
                                      </p:cBhvr>
                                    </p:animEffect>
                                  </p:childTnLst>
                                </p:cTn>
                              </p:par>
                              <p:par>
                                <p:cTn id="63" presetID="22" presetClass="entr" presetSubtype="4" fill="hold" nodeType="withEffect">
                                  <p:stCondLst>
                                    <p:cond delay="0"/>
                                  </p:stCondLst>
                                  <p:childTnLst>
                                    <p:set>
                                      <p:cBhvr>
                                        <p:cTn id="64" dur="1" fill="hold">
                                          <p:stCondLst>
                                            <p:cond delay="0"/>
                                          </p:stCondLst>
                                        </p:cTn>
                                        <p:tgtEl>
                                          <p:spTgt spid="12">
                                            <p:txEl>
                                              <p:pRg st="15" end="15"/>
                                            </p:txEl>
                                          </p:spTgt>
                                        </p:tgtEl>
                                        <p:attrNameLst>
                                          <p:attrName>style.visibility</p:attrName>
                                        </p:attrNameLst>
                                      </p:cBhvr>
                                      <p:to>
                                        <p:strVal val="visible"/>
                                      </p:to>
                                    </p:set>
                                    <p:animEffect transition="in" filter="wipe(down)">
                                      <p:cBhvr>
                                        <p:cTn id="65" dur="500"/>
                                        <p:tgtEl>
                                          <p:spTgt spid="12">
                                            <p:txEl>
                                              <p:pRg st="15" end="15"/>
                                            </p:txEl>
                                          </p:spTgt>
                                        </p:tgtEl>
                                      </p:cBhvr>
                                    </p:animEffect>
                                  </p:childTnLst>
                                </p:cTn>
                              </p:par>
                              <p:par>
                                <p:cTn id="66" presetID="22" presetClass="entr" presetSubtype="4" fill="hold" nodeType="withEffect">
                                  <p:stCondLst>
                                    <p:cond delay="0"/>
                                  </p:stCondLst>
                                  <p:childTnLst>
                                    <p:set>
                                      <p:cBhvr>
                                        <p:cTn id="67" dur="1" fill="hold">
                                          <p:stCondLst>
                                            <p:cond delay="0"/>
                                          </p:stCondLst>
                                        </p:cTn>
                                        <p:tgtEl>
                                          <p:spTgt spid="12">
                                            <p:txEl>
                                              <p:pRg st="16" end="16"/>
                                            </p:txEl>
                                          </p:spTgt>
                                        </p:tgtEl>
                                        <p:attrNameLst>
                                          <p:attrName>style.visibility</p:attrName>
                                        </p:attrNameLst>
                                      </p:cBhvr>
                                      <p:to>
                                        <p:strVal val="visible"/>
                                      </p:to>
                                    </p:set>
                                    <p:animEffect transition="in" filter="wipe(down)">
                                      <p:cBhvr>
                                        <p:cTn id="68" dur="500"/>
                                        <p:tgtEl>
                                          <p:spTgt spid="12">
                                            <p:txEl>
                                              <p:pRg st="16" end="16"/>
                                            </p:txEl>
                                          </p:spTgt>
                                        </p:tgtEl>
                                      </p:cBhvr>
                                    </p:animEffect>
                                  </p:childTnLst>
                                </p:cTn>
                              </p:par>
                              <p:par>
                                <p:cTn id="69" presetID="22" presetClass="entr" presetSubtype="4" fill="hold" nodeType="withEffect">
                                  <p:stCondLst>
                                    <p:cond delay="0"/>
                                  </p:stCondLst>
                                  <p:childTnLst>
                                    <p:set>
                                      <p:cBhvr>
                                        <p:cTn id="70" dur="1" fill="hold">
                                          <p:stCondLst>
                                            <p:cond delay="0"/>
                                          </p:stCondLst>
                                        </p:cTn>
                                        <p:tgtEl>
                                          <p:spTgt spid="12">
                                            <p:txEl>
                                              <p:pRg st="17" end="17"/>
                                            </p:txEl>
                                          </p:spTgt>
                                        </p:tgtEl>
                                        <p:attrNameLst>
                                          <p:attrName>style.visibility</p:attrName>
                                        </p:attrNameLst>
                                      </p:cBhvr>
                                      <p:to>
                                        <p:strVal val="visible"/>
                                      </p:to>
                                    </p:set>
                                    <p:animEffect transition="in" filter="wipe(down)">
                                      <p:cBhvr>
                                        <p:cTn id="71" dur="500"/>
                                        <p:tgtEl>
                                          <p:spTgt spid="12">
                                            <p:txEl>
                                              <p:pRg st="17" end="17"/>
                                            </p:txEl>
                                          </p:spTgt>
                                        </p:tgtEl>
                                      </p:cBhvr>
                                    </p:animEffect>
                                  </p:childTnLst>
                                </p:cTn>
                              </p:par>
                              <p:par>
                                <p:cTn id="72" presetID="22" presetClass="entr" presetSubtype="4" fill="hold" nodeType="withEffect">
                                  <p:stCondLst>
                                    <p:cond delay="0"/>
                                  </p:stCondLst>
                                  <p:childTnLst>
                                    <p:set>
                                      <p:cBhvr>
                                        <p:cTn id="73" dur="1" fill="hold">
                                          <p:stCondLst>
                                            <p:cond delay="0"/>
                                          </p:stCondLst>
                                        </p:cTn>
                                        <p:tgtEl>
                                          <p:spTgt spid="12">
                                            <p:txEl>
                                              <p:pRg st="18" end="18"/>
                                            </p:txEl>
                                          </p:spTgt>
                                        </p:tgtEl>
                                        <p:attrNameLst>
                                          <p:attrName>style.visibility</p:attrName>
                                        </p:attrNameLst>
                                      </p:cBhvr>
                                      <p:to>
                                        <p:strVal val="visible"/>
                                      </p:to>
                                    </p:set>
                                    <p:animEffect transition="in" filter="wipe(down)">
                                      <p:cBhvr>
                                        <p:cTn id="74" dur="500"/>
                                        <p:tgtEl>
                                          <p:spTgt spid="12">
                                            <p:txEl>
                                              <p:pRg st="18" end="18"/>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nodeType="clickEffect">
                                  <p:stCondLst>
                                    <p:cond delay="0"/>
                                  </p:stCondLst>
                                  <p:childTnLst>
                                    <p:set>
                                      <p:cBhvr>
                                        <p:cTn id="78" dur="1" fill="hold">
                                          <p:stCondLst>
                                            <p:cond delay="0"/>
                                          </p:stCondLst>
                                        </p:cTn>
                                        <p:tgtEl>
                                          <p:spTgt spid="13">
                                            <p:txEl>
                                              <p:pRg st="0" end="0"/>
                                            </p:txEl>
                                          </p:spTgt>
                                        </p:tgtEl>
                                        <p:attrNameLst>
                                          <p:attrName>style.visibility</p:attrName>
                                        </p:attrNameLst>
                                      </p:cBhvr>
                                      <p:to>
                                        <p:strVal val="visible"/>
                                      </p:to>
                                    </p:set>
                                    <p:animEffect transition="in" filter="wipe(down)">
                                      <p:cBhvr>
                                        <p:cTn id="79" dur="500"/>
                                        <p:tgtEl>
                                          <p:spTgt spid="13">
                                            <p:txEl>
                                              <p:pRg st="0" end="0"/>
                                            </p:txEl>
                                          </p:spTgt>
                                        </p:tgtEl>
                                      </p:cBhvr>
                                    </p:animEffect>
                                  </p:childTnLst>
                                </p:cTn>
                              </p:par>
                              <p:par>
                                <p:cTn id="80" presetID="22" presetClass="entr" presetSubtype="4" fill="hold" nodeType="withEffect">
                                  <p:stCondLst>
                                    <p:cond delay="0"/>
                                  </p:stCondLst>
                                  <p:childTnLst>
                                    <p:set>
                                      <p:cBhvr>
                                        <p:cTn id="81" dur="1" fill="hold">
                                          <p:stCondLst>
                                            <p:cond delay="0"/>
                                          </p:stCondLst>
                                        </p:cTn>
                                        <p:tgtEl>
                                          <p:spTgt spid="13">
                                            <p:txEl>
                                              <p:pRg st="1" end="1"/>
                                            </p:txEl>
                                          </p:spTgt>
                                        </p:tgtEl>
                                        <p:attrNameLst>
                                          <p:attrName>style.visibility</p:attrName>
                                        </p:attrNameLst>
                                      </p:cBhvr>
                                      <p:to>
                                        <p:strVal val="visible"/>
                                      </p:to>
                                    </p:set>
                                    <p:animEffect transition="in" filter="wipe(down)">
                                      <p:cBhvr>
                                        <p:cTn id="82"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 name="Rectangle 2"/>
          <p:cNvSpPr/>
          <p:nvPr/>
        </p:nvSpPr>
        <p:spPr>
          <a:xfrm>
            <a:off x="228600" y="285750"/>
            <a:ext cx="4572000" cy="2462213"/>
          </a:xfrm>
          <a:prstGeom prst="rect">
            <a:avLst/>
          </a:prstGeom>
        </p:spPr>
        <p:txBody>
          <a:bodyPr>
            <a:spAutoFit/>
          </a:bodyPr>
          <a:lstStyle/>
          <a:p>
            <a:r>
              <a:rPr lang="en-US" b="1" dirty="0">
                <a:solidFill>
                  <a:schemeClr val="accent2">
                    <a:lumMod val="75000"/>
                  </a:schemeClr>
                </a:solidFill>
              </a:rPr>
              <a:t>Example 2:</a:t>
            </a:r>
          </a:p>
          <a:p>
            <a:endParaRPr lang="en-US" b="1" dirty="0">
              <a:solidFill>
                <a:schemeClr val="accent2">
                  <a:lumMod val="75000"/>
                </a:schemeClr>
              </a:solidFill>
            </a:endParaRPr>
          </a:p>
          <a:p>
            <a:r>
              <a:rPr lang="en-US" b="1" dirty="0">
                <a:solidFill>
                  <a:schemeClr val="accent2">
                    <a:lumMod val="75000"/>
                  </a:schemeClr>
                </a:solidFill>
              </a:rPr>
              <a:t>public class </a:t>
            </a:r>
            <a:r>
              <a:rPr lang="en-US" b="1" dirty="0" err="1">
                <a:solidFill>
                  <a:schemeClr val="accent2">
                    <a:lumMod val="75000"/>
                  </a:schemeClr>
                </a:solidFill>
              </a:rPr>
              <a:t>ExampleWhile</a:t>
            </a:r>
            <a:r>
              <a:rPr lang="en-US" b="1" dirty="0">
                <a:solidFill>
                  <a:schemeClr val="accent2">
                    <a:lumMod val="75000"/>
                  </a:schemeClr>
                </a:solidFill>
              </a:rPr>
              <a:t>{</a:t>
            </a:r>
          </a:p>
          <a:p>
            <a:r>
              <a:rPr lang="en-US" b="1" dirty="0">
                <a:solidFill>
                  <a:schemeClr val="accent2">
                    <a:lumMod val="75000"/>
                  </a:schemeClr>
                </a:solidFill>
              </a:rPr>
              <a:t>public static void main(String </a:t>
            </a:r>
            <a:r>
              <a:rPr lang="en-US" b="1" dirty="0" err="1">
                <a:solidFill>
                  <a:schemeClr val="accent2">
                    <a:lumMod val="75000"/>
                  </a:schemeClr>
                </a:solidFill>
              </a:rPr>
              <a:t>args</a:t>
            </a:r>
            <a:r>
              <a:rPr lang="en-US" b="1" dirty="0">
                <a:solidFill>
                  <a:schemeClr val="accent2">
                    <a:lumMod val="75000"/>
                  </a:schemeClr>
                </a:solidFill>
              </a:rPr>
              <a:t>[]){</a:t>
            </a:r>
          </a:p>
          <a:p>
            <a:r>
              <a:rPr lang="en-US" b="1" dirty="0">
                <a:solidFill>
                  <a:schemeClr val="accent2">
                    <a:lumMod val="75000"/>
                  </a:schemeClr>
                </a:solidFill>
              </a:rPr>
              <a:t>while(true)</a:t>
            </a:r>
          </a:p>
          <a:p>
            <a:r>
              <a:rPr lang="en-US" b="1" dirty="0" err="1">
                <a:solidFill>
                  <a:schemeClr val="accent2">
                    <a:lumMod val="75000"/>
                  </a:schemeClr>
                </a:solidFill>
              </a:rPr>
              <a:t>System.out.println</a:t>
            </a:r>
            <a:r>
              <a:rPr lang="en-US" b="1" dirty="0">
                <a:solidFill>
                  <a:schemeClr val="accent2">
                    <a:lumMod val="75000"/>
                  </a:schemeClr>
                </a:solidFill>
              </a:rPr>
              <a:t>("hello");</a:t>
            </a:r>
          </a:p>
          <a:p>
            <a:r>
              <a:rPr lang="en-US" b="1" dirty="0">
                <a:solidFill>
                  <a:schemeClr val="accent2">
                    <a:lumMod val="75000"/>
                  </a:schemeClr>
                </a:solidFill>
              </a:rPr>
              <a:t>}}</a:t>
            </a:r>
          </a:p>
          <a:p>
            <a:endParaRPr lang="en-US" b="1" dirty="0">
              <a:solidFill>
                <a:schemeClr val="accent2">
                  <a:lumMod val="75000"/>
                </a:schemeClr>
              </a:solidFill>
            </a:endParaRPr>
          </a:p>
          <a:p>
            <a:r>
              <a:rPr lang="en-US" b="1" dirty="0">
                <a:solidFill>
                  <a:schemeClr val="accent2">
                    <a:lumMod val="75000"/>
                  </a:schemeClr>
                </a:solidFill>
              </a:rPr>
              <a:t>OUTPUT:</a:t>
            </a:r>
          </a:p>
          <a:p>
            <a:endParaRPr lang="en-US" b="1" dirty="0">
              <a:solidFill>
                <a:schemeClr val="accent2">
                  <a:lumMod val="75000"/>
                </a:schemeClr>
              </a:solidFill>
            </a:endParaRPr>
          </a:p>
          <a:p>
            <a:r>
              <a:rPr lang="en-US" b="1" dirty="0">
                <a:solidFill>
                  <a:schemeClr val="accent2">
                    <a:lumMod val="75000"/>
                  </a:schemeClr>
                </a:solidFill>
              </a:rPr>
              <a:t>Hello (infinite times).</a:t>
            </a:r>
            <a:endParaRPr lang="en-US" dirty="0">
              <a:solidFill>
                <a:schemeClr val="accent2">
                  <a:lumMod val="75000"/>
                </a:schemeClr>
              </a:solidFill>
            </a:endParaRPr>
          </a:p>
        </p:txBody>
      </p:sp>
      <p:sp>
        <p:nvSpPr>
          <p:cNvPr id="4" name="Rectangle 3"/>
          <p:cNvSpPr/>
          <p:nvPr/>
        </p:nvSpPr>
        <p:spPr>
          <a:xfrm>
            <a:off x="234820" y="2747963"/>
            <a:ext cx="4572000" cy="2246769"/>
          </a:xfrm>
          <a:prstGeom prst="rect">
            <a:avLst/>
          </a:prstGeom>
        </p:spPr>
        <p:txBody>
          <a:bodyPr>
            <a:spAutoFit/>
          </a:bodyPr>
          <a:lstStyle/>
          <a:p>
            <a:r>
              <a:rPr lang="en-US" b="1" dirty="0">
                <a:solidFill>
                  <a:schemeClr val="accent2">
                    <a:lumMod val="75000"/>
                  </a:schemeClr>
                </a:solidFill>
              </a:rPr>
              <a:t>Example 3:</a:t>
            </a:r>
          </a:p>
          <a:p>
            <a:endParaRPr lang="en-US" b="1" dirty="0">
              <a:solidFill>
                <a:schemeClr val="accent2">
                  <a:lumMod val="75000"/>
                </a:schemeClr>
              </a:solidFill>
            </a:endParaRPr>
          </a:p>
          <a:p>
            <a:r>
              <a:rPr lang="en-US" b="1" dirty="0">
                <a:solidFill>
                  <a:schemeClr val="accent2">
                    <a:lumMod val="75000"/>
                  </a:schemeClr>
                </a:solidFill>
              </a:rPr>
              <a:t>public class </a:t>
            </a:r>
            <a:r>
              <a:rPr lang="en-US" b="1" dirty="0" err="1">
                <a:solidFill>
                  <a:schemeClr val="accent2">
                    <a:lumMod val="75000"/>
                  </a:schemeClr>
                </a:solidFill>
              </a:rPr>
              <a:t>ExampleWhile</a:t>
            </a:r>
            <a:r>
              <a:rPr lang="en-US" b="1" dirty="0">
                <a:solidFill>
                  <a:schemeClr val="accent2">
                    <a:lumMod val="75000"/>
                  </a:schemeClr>
                </a:solidFill>
              </a:rPr>
              <a:t>{</a:t>
            </a:r>
          </a:p>
          <a:p>
            <a:r>
              <a:rPr lang="en-US" b="1" dirty="0">
                <a:solidFill>
                  <a:schemeClr val="accent2">
                    <a:lumMod val="75000"/>
                  </a:schemeClr>
                </a:solidFill>
              </a:rPr>
              <a:t>public static void main(String </a:t>
            </a:r>
            <a:r>
              <a:rPr lang="en-US" b="1" dirty="0" err="1">
                <a:solidFill>
                  <a:schemeClr val="accent2">
                    <a:lumMod val="75000"/>
                  </a:schemeClr>
                </a:solidFill>
              </a:rPr>
              <a:t>args</a:t>
            </a:r>
            <a:r>
              <a:rPr lang="en-US" b="1" dirty="0">
                <a:solidFill>
                  <a:schemeClr val="accent2">
                    <a:lumMod val="75000"/>
                  </a:schemeClr>
                </a:solidFill>
              </a:rPr>
              <a:t>[]){</a:t>
            </a:r>
          </a:p>
          <a:p>
            <a:r>
              <a:rPr lang="en-US" b="1" dirty="0">
                <a:solidFill>
                  <a:schemeClr val="accent2">
                    <a:lumMod val="75000"/>
                  </a:schemeClr>
                </a:solidFill>
              </a:rPr>
              <a:t>while(true);</a:t>
            </a:r>
          </a:p>
          <a:p>
            <a:r>
              <a:rPr lang="en-US" b="1" dirty="0">
                <a:solidFill>
                  <a:schemeClr val="accent2">
                    <a:lumMod val="75000"/>
                  </a:schemeClr>
                </a:solidFill>
              </a:rPr>
              <a:t>}}</a:t>
            </a:r>
          </a:p>
          <a:p>
            <a:endParaRPr lang="en-US" b="1" dirty="0">
              <a:solidFill>
                <a:schemeClr val="accent2">
                  <a:lumMod val="75000"/>
                </a:schemeClr>
              </a:solidFill>
            </a:endParaRPr>
          </a:p>
          <a:p>
            <a:r>
              <a:rPr lang="en-US" b="1" dirty="0">
                <a:solidFill>
                  <a:schemeClr val="accent2">
                    <a:lumMod val="75000"/>
                  </a:schemeClr>
                </a:solidFill>
              </a:rPr>
              <a:t>OUTPUT:</a:t>
            </a:r>
          </a:p>
          <a:p>
            <a:endParaRPr lang="en-US" b="1" dirty="0">
              <a:solidFill>
                <a:schemeClr val="accent2">
                  <a:lumMod val="75000"/>
                </a:schemeClr>
              </a:solidFill>
            </a:endParaRPr>
          </a:p>
          <a:p>
            <a:r>
              <a:rPr lang="en-US" b="1" dirty="0">
                <a:solidFill>
                  <a:schemeClr val="accent2">
                    <a:lumMod val="75000"/>
                  </a:schemeClr>
                </a:solidFill>
              </a:rPr>
              <a:t>No output.</a:t>
            </a:r>
            <a:endParaRPr lang="en-US" dirty="0">
              <a:solidFill>
                <a:schemeClr val="accent2">
                  <a:lumMod val="75000"/>
                </a:schemeClr>
              </a:solidFill>
            </a:endParaRPr>
          </a:p>
        </p:txBody>
      </p:sp>
      <p:sp>
        <p:nvSpPr>
          <p:cNvPr id="5" name="Rectangle 4"/>
          <p:cNvSpPr/>
          <p:nvPr/>
        </p:nvSpPr>
        <p:spPr>
          <a:xfrm>
            <a:off x="3581400" y="285750"/>
            <a:ext cx="4572000" cy="3539430"/>
          </a:xfrm>
          <a:prstGeom prst="rect">
            <a:avLst/>
          </a:prstGeom>
        </p:spPr>
        <p:txBody>
          <a:bodyPr>
            <a:spAutoFit/>
          </a:bodyPr>
          <a:lstStyle/>
          <a:p>
            <a:r>
              <a:rPr lang="en-US" b="1" dirty="0">
                <a:solidFill>
                  <a:schemeClr val="accent2">
                    <a:lumMod val="75000"/>
                  </a:schemeClr>
                </a:solidFill>
              </a:rPr>
              <a:t>Example 4:</a:t>
            </a:r>
          </a:p>
          <a:p>
            <a:endParaRPr lang="en-US" b="1" dirty="0">
              <a:solidFill>
                <a:schemeClr val="accent2">
                  <a:lumMod val="75000"/>
                </a:schemeClr>
              </a:solidFill>
            </a:endParaRPr>
          </a:p>
          <a:p>
            <a:r>
              <a:rPr lang="en-US" b="1" dirty="0">
                <a:solidFill>
                  <a:schemeClr val="accent2">
                    <a:lumMod val="75000"/>
                  </a:schemeClr>
                </a:solidFill>
              </a:rPr>
              <a:t>public class </a:t>
            </a:r>
            <a:r>
              <a:rPr lang="en-US" b="1" dirty="0" err="1">
                <a:solidFill>
                  <a:schemeClr val="accent2">
                    <a:lumMod val="75000"/>
                  </a:schemeClr>
                </a:solidFill>
              </a:rPr>
              <a:t>ExampleWhile</a:t>
            </a:r>
            <a:r>
              <a:rPr lang="en-US" b="1" dirty="0">
                <a:solidFill>
                  <a:schemeClr val="accent2">
                    <a:lumMod val="75000"/>
                  </a:schemeClr>
                </a:solidFill>
              </a:rPr>
              <a:t>{</a:t>
            </a:r>
          </a:p>
          <a:p>
            <a:r>
              <a:rPr lang="en-US" b="1" dirty="0">
                <a:solidFill>
                  <a:schemeClr val="accent2">
                    <a:lumMod val="75000"/>
                  </a:schemeClr>
                </a:solidFill>
              </a:rPr>
              <a:t>public static void main(String </a:t>
            </a:r>
            <a:r>
              <a:rPr lang="en-US" b="1" dirty="0" err="1">
                <a:solidFill>
                  <a:schemeClr val="accent2">
                    <a:lumMod val="75000"/>
                  </a:schemeClr>
                </a:solidFill>
              </a:rPr>
              <a:t>args</a:t>
            </a:r>
            <a:r>
              <a:rPr lang="en-US" b="1" dirty="0">
                <a:solidFill>
                  <a:schemeClr val="accent2">
                    <a:lumMod val="75000"/>
                  </a:schemeClr>
                </a:solidFill>
              </a:rPr>
              <a:t>[]){</a:t>
            </a:r>
          </a:p>
          <a:p>
            <a:r>
              <a:rPr lang="en-US" b="1" dirty="0">
                <a:solidFill>
                  <a:schemeClr val="accent2">
                    <a:lumMod val="75000"/>
                  </a:schemeClr>
                </a:solidFill>
              </a:rPr>
              <a:t>while(true)</a:t>
            </a:r>
          </a:p>
          <a:p>
            <a:r>
              <a:rPr lang="en-US" b="1" dirty="0" err="1">
                <a:solidFill>
                  <a:schemeClr val="accent2">
                    <a:lumMod val="75000"/>
                  </a:schemeClr>
                </a:solidFill>
              </a:rPr>
              <a:t>int</a:t>
            </a:r>
            <a:r>
              <a:rPr lang="en-US" b="1" dirty="0">
                <a:solidFill>
                  <a:schemeClr val="accent2">
                    <a:lumMod val="75000"/>
                  </a:schemeClr>
                </a:solidFill>
              </a:rPr>
              <a:t> x=10;</a:t>
            </a:r>
          </a:p>
          <a:p>
            <a:r>
              <a:rPr lang="en-US" b="1" dirty="0">
                <a:solidFill>
                  <a:schemeClr val="accent2">
                    <a:lumMod val="75000"/>
                  </a:schemeClr>
                </a:solidFill>
              </a:rPr>
              <a:t>}}</a:t>
            </a:r>
          </a:p>
          <a:p>
            <a:endParaRPr lang="en-US" b="1" dirty="0">
              <a:solidFill>
                <a:schemeClr val="accent2">
                  <a:lumMod val="75000"/>
                </a:schemeClr>
              </a:solidFill>
            </a:endParaRPr>
          </a:p>
          <a:p>
            <a:r>
              <a:rPr lang="en-US" b="1" dirty="0">
                <a:solidFill>
                  <a:schemeClr val="accent2">
                    <a:lumMod val="75000"/>
                  </a:schemeClr>
                </a:solidFill>
              </a:rPr>
              <a:t>OUTPUT:</a:t>
            </a:r>
          </a:p>
          <a:p>
            <a:endParaRPr lang="en-US" b="1" dirty="0">
              <a:solidFill>
                <a:schemeClr val="accent2">
                  <a:lumMod val="75000"/>
                </a:schemeClr>
              </a:solidFill>
            </a:endParaRPr>
          </a:p>
          <a:p>
            <a:r>
              <a:rPr lang="en-US" b="1" dirty="0">
                <a:solidFill>
                  <a:schemeClr val="accent2">
                    <a:lumMod val="75000"/>
                  </a:schemeClr>
                </a:solidFill>
              </a:rPr>
              <a:t>Compile time error.</a:t>
            </a:r>
          </a:p>
          <a:p>
            <a:r>
              <a:rPr lang="en-US" b="1" dirty="0">
                <a:solidFill>
                  <a:schemeClr val="accent2">
                    <a:lumMod val="75000"/>
                  </a:schemeClr>
                </a:solidFill>
              </a:rPr>
              <a:t>D:\Java&gt;javac ExampleWhile.java</a:t>
            </a:r>
          </a:p>
          <a:p>
            <a:r>
              <a:rPr lang="en-US" b="1" dirty="0">
                <a:solidFill>
                  <a:schemeClr val="accent2">
                    <a:lumMod val="75000"/>
                  </a:schemeClr>
                </a:solidFill>
              </a:rPr>
              <a:t>ExampleWhile.java:4: '.class' expected</a:t>
            </a:r>
          </a:p>
          <a:p>
            <a:r>
              <a:rPr lang="en-US" b="1" dirty="0" err="1">
                <a:solidFill>
                  <a:schemeClr val="accent2">
                    <a:lumMod val="75000"/>
                  </a:schemeClr>
                </a:solidFill>
              </a:rPr>
              <a:t>int</a:t>
            </a:r>
            <a:r>
              <a:rPr lang="en-US" b="1" dirty="0">
                <a:solidFill>
                  <a:schemeClr val="accent2">
                    <a:lumMod val="75000"/>
                  </a:schemeClr>
                </a:solidFill>
              </a:rPr>
              <a:t> x=10;</a:t>
            </a:r>
          </a:p>
          <a:p>
            <a:r>
              <a:rPr lang="en-US" b="1" dirty="0">
                <a:solidFill>
                  <a:schemeClr val="accent2">
                    <a:lumMod val="75000"/>
                  </a:schemeClr>
                </a:solidFill>
              </a:rPr>
              <a:t>ExampleWhile.java:4: not a statement</a:t>
            </a:r>
          </a:p>
          <a:p>
            <a:r>
              <a:rPr lang="en-US" b="1" dirty="0" err="1">
                <a:solidFill>
                  <a:schemeClr val="accent2">
                    <a:lumMod val="75000"/>
                  </a:schemeClr>
                </a:solidFill>
              </a:rPr>
              <a:t>int</a:t>
            </a:r>
            <a:r>
              <a:rPr lang="en-US" b="1" dirty="0">
                <a:solidFill>
                  <a:schemeClr val="accent2">
                    <a:lumMod val="75000"/>
                  </a:schemeClr>
                </a:solidFill>
              </a:rPr>
              <a:t> x=10;</a:t>
            </a:r>
            <a:endParaRPr lang="en-US" dirty="0">
              <a:solidFill>
                <a:schemeClr val="accent2">
                  <a:lumMod val="75000"/>
                </a:schemeClr>
              </a:solidFill>
            </a:endParaRPr>
          </a:p>
        </p:txBody>
      </p:sp>
      <p:sp>
        <p:nvSpPr>
          <p:cNvPr id="6" name="TextBox 5"/>
          <p:cNvSpPr txBox="1"/>
          <p:nvPr/>
        </p:nvSpPr>
        <p:spPr>
          <a:xfrm>
            <a:off x="8763000" y="4855814"/>
            <a:ext cx="381000" cy="246221"/>
          </a:xfrm>
          <a:prstGeom prst="rect">
            <a:avLst/>
          </a:prstGeom>
          <a:noFill/>
        </p:spPr>
        <p:txBody>
          <a:bodyPr wrap="square" rtlCol="0">
            <a:spAutoFit/>
          </a:bodyPr>
          <a:lstStyle/>
          <a:p>
            <a:r>
              <a:rPr lang="en-US" sz="1000" dirty="0">
                <a:solidFill>
                  <a:schemeClr val="accent2">
                    <a:lumMod val="75000"/>
                  </a:schemeClr>
                </a:solidFill>
              </a:rPr>
              <a:t>96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fade">
                                      <p:cBhvr>
                                        <p:cTn id="23" dur="500"/>
                                        <p:tgtEl>
                                          <p:spTgt spid="4">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fade">
                                      <p:cBhvr>
                                        <p:cTn id="26" dur="500"/>
                                        <p:tgtEl>
                                          <p:spTgt spid="4">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fade">
                                      <p:cBhvr>
                                        <p:cTn id="29" dur="500"/>
                                        <p:tgtEl>
                                          <p:spTgt spid="4">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wipe(down)">
                                      <p:cBhvr>
                                        <p:cTn id="34" dur="500"/>
                                        <p:tgtEl>
                                          <p:spTgt spid="4">
                                            <p:txEl>
                                              <p:pRg st="7" end="7"/>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animEffect transition="in" filter="wipe(down)">
                                      <p:cBhvr>
                                        <p:cTn id="37" dur="500"/>
                                        <p:tgtEl>
                                          <p:spTgt spid="4">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5">
                                            <p:txEl>
                                              <p:pRg st="0" end="0"/>
                                            </p:txEl>
                                          </p:spTgt>
                                        </p:tgtEl>
                                        <p:attrNameLst>
                                          <p:attrName>style.visibility</p:attrName>
                                        </p:attrNameLst>
                                      </p:cBhvr>
                                      <p:to>
                                        <p:strVal val="visible"/>
                                      </p:to>
                                    </p:set>
                                    <p:animEffect transition="in" filter="barn(inVertical)">
                                      <p:cBhvr>
                                        <p:cTn id="42" dur="500"/>
                                        <p:tgtEl>
                                          <p:spTgt spid="5">
                                            <p:txEl>
                                              <p:pRg st="0" end="0"/>
                                            </p:txEl>
                                          </p:spTgt>
                                        </p:tgtEl>
                                      </p:cBhvr>
                                    </p:animEffect>
                                  </p:childTnLst>
                                </p:cTn>
                              </p:par>
                              <p:par>
                                <p:cTn id="43" presetID="16" presetClass="entr" presetSubtype="21" fill="hold" nodeType="withEffect">
                                  <p:stCondLst>
                                    <p:cond delay="0"/>
                                  </p:stCondLst>
                                  <p:childTnLst>
                                    <p:set>
                                      <p:cBhvr>
                                        <p:cTn id="44" dur="1" fill="hold">
                                          <p:stCondLst>
                                            <p:cond delay="0"/>
                                          </p:stCondLst>
                                        </p:cTn>
                                        <p:tgtEl>
                                          <p:spTgt spid="5">
                                            <p:txEl>
                                              <p:pRg st="2" end="2"/>
                                            </p:txEl>
                                          </p:spTgt>
                                        </p:tgtEl>
                                        <p:attrNameLst>
                                          <p:attrName>style.visibility</p:attrName>
                                        </p:attrNameLst>
                                      </p:cBhvr>
                                      <p:to>
                                        <p:strVal val="visible"/>
                                      </p:to>
                                    </p:set>
                                    <p:animEffect transition="in" filter="barn(inVertical)">
                                      <p:cBhvr>
                                        <p:cTn id="45" dur="500"/>
                                        <p:tgtEl>
                                          <p:spTgt spid="5">
                                            <p:txEl>
                                              <p:pRg st="2" end="2"/>
                                            </p:txEl>
                                          </p:spTgt>
                                        </p:tgtEl>
                                      </p:cBhvr>
                                    </p:animEffect>
                                  </p:childTnLst>
                                </p:cTn>
                              </p:par>
                              <p:par>
                                <p:cTn id="46" presetID="16" presetClass="entr" presetSubtype="21" fill="hold" nodeType="withEffect">
                                  <p:stCondLst>
                                    <p:cond delay="0"/>
                                  </p:stCondLst>
                                  <p:childTnLst>
                                    <p:set>
                                      <p:cBhvr>
                                        <p:cTn id="47" dur="1" fill="hold">
                                          <p:stCondLst>
                                            <p:cond delay="0"/>
                                          </p:stCondLst>
                                        </p:cTn>
                                        <p:tgtEl>
                                          <p:spTgt spid="5">
                                            <p:txEl>
                                              <p:pRg st="3" end="3"/>
                                            </p:txEl>
                                          </p:spTgt>
                                        </p:tgtEl>
                                        <p:attrNameLst>
                                          <p:attrName>style.visibility</p:attrName>
                                        </p:attrNameLst>
                                      </p:cBhvr>
                                      <p:to>
                                        <p:strVal val="visible"/>
                                      </p:to>
                                    </p:set>
                                    <p:animEffect transition="in" filter="barn(inVertical)">
                                      <p:cBhvr>
                                        <p:cTn id="48" dur="500"/>
                                        <p:tgtEl>
                                          <p:spTgt spid="5">
                                            <p:txEl>
                                              <p:pRg st="3" end="3"/>
                                            </p:txEl>
                                          </p:spTgt>
                                        </p:tgtEl>
                                      </p:cBhvr>
                                    </p:animEffect>
                                  </p:childTnLst>
                                </p:cTn>
                              </p:par>
                              <p:par>
                                <p:cTn id="49" presetID="16" presetClass="entr" presetSubtype="21" fill="hold" nodeType="withEffect">
                                  <p:stCondLst>
                                    <p:cond delay="0"/>
                                  </p:stCondLst>
                                  <p:childTnLst>
                                    <p:set>
                                      <p:cBhvr>
                                        <p:cTn id="50" dur="1" fill="hold">
                                          <p:stCondLst>
                                            <p:cond delay="0"/>
                                          </p:stCondLst>
                                        </p:cTn>
                                        <p:tgtEl>
                                          <p:spTgt spid="5">
                                            <p:txEl>
                                              <p:pRg st="4" end="4"/>
                                            </p:txEl>
                                          </p:spTgt>
                                        </p:tgtEl>
                                        <p:attrNameLst>
                                          <p:attrName>style.visibility</p:attrName>
                                        </p:attrNameLst>
                                      </p:cBhvr>
                                      <p:to>
                                        <p:strVal val="visible"/>
                                      </p:to>
                                    </p:set>
                                    <p:animEffect transition="in" filter="barn(inVertical)">
                                      <p:cBhvr>
                                        <p:cTn id="51" dur="500"/>
                                        <p:tgtEl>
                                          <p:spTgt spid="5">
                                            <p:txEl>
                                              <p:pRg st="4" end="4"/>
                                            </p:txEl>
                                          </p:spTgt>
                                        </p:tgtEl>
                                      </p:cBhvr>
                                    </p:animEffect>
                                  </p:childTnLst>
                                </p:cTn>
                              </p:par>
                              <p:par>
                                <p:cTn id="52" presetID="16" presetClass="entr" presetSubtype="21" fill="hold" nodeType="withEffect">
                                  <p:stCondLst>
                                    <p:cond delay="0"/>
                                  </p:stCondLst>
                                  <p:childTnLst>
                                    <p:set>
                                      <p:cBhvr>
                                        <p:cTn id="53" dur="1" fill="hold">
                                          <p:stCondLst>
                                            <p:cond delay="0"/>
                                          </p:stCondLst>
                                        </p:cTn>
                                        <p:tgtEl>
                                          <p:spTgt spid="5">
                                            <p:txEl>
                                              <p:pRg st="5" end="5"/>
                                            </p:txEl>
                                          </p:spTgt>
                                        </p:tgtEl>
                                        <p:attrNameLst>
                                          <p:attrName>style.visibility</p:attrName>
                                        </p:attrNameLst>
                                      </p:cBhvr>
                                      <p:to>
                                        <p:strVal val="visible"/>
                                      </p:to>
                                    </p:set>
                                    <p:animEffect transition="in" filter="barn(inVertical)">
                                      <p:cBhvr>
                                        <p:cTn id="54" dur="500"/>
                                        <p:tgtEl>
                                          <p:spTgt spid="5">
                                            <p:txEl>
                                              <p:pRg st="5" end="5"/>
                                            </p:txEl>
                                          </p:spTgt>
                                        </p:tgtEl>
                                      </p:cBhvr>
                                    </p:animEffect>
                                  </p:childTnLst>
                                </p:cTn>
                              </p:par>
                              <p:par>
                                <p:cTn id="55" presetID="16" presetClass="entr" presetSubtype="21" fill="hold" nodeType="withEffect">
                                  <p:stCondLst>
                                    <p:cond delay="0"/>
                                  </p:stCondLst>
                                  <p:childTnLst>
                                    <p:set>
                                      <p:cBhvr>
                                        <p:cTn id="56" dur="1" fill="hold">
                                          <p:stCondLst>
                                            <p:cond delay="0"/>
                                          </p:stCondLst>
                                        </p:cTn>
                                        <p:tgtEl>
                                          <p:spTgt spid="5">
                                            <p:txEl>
                                              <p:pRg st="6" end="6"/>
                                            </p:txEl>
                                          </p:spTgt>
                                        </p:tgtEl>
                                        <p:attrNameLst>
                                          <p:attrName>style.visibility</p:attrName>
                                        </p:attrNameLst>
                                      </p:cBhvr>
                                      <p:to>
                                        <p:strVal val="visible"/>
                                      </p:to>
                                    </p:set>
                                    <p:animEffect transition="in" filter="barn(inVertical)">
                                      <p:cBhvr>
                                        <p:cTn id="57" dur="500"/>
                                        <p:tgtEl>
                                          <p:spTgt spid="5">
                                            <p:txEl>
                                              <p:pRg st="6" end="6"/>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1" fill="hold" nodeType="clickEffect">
                                  <p:stCondLst>
                                    <p:cond delay="0"/>
                                  </p:stCondLst>
                                  <p:childTnLst>
                                    <p:set>
                                      <p:cBhvr>
                                        <p:cTn id="61" dur="1" fill="hold">
                                          <p:stCondLst>
                                            <p:cond delay="0"/>
                                          </p:stCondLst>
                                        </p:cTn>
                                        <p:tgtEl>
                                          <p:spTgt spid="5">
                                            <p:txEl>
                                              <p:pRg st="8" end="8"/>
                                            </p:txEl>
                                          </p:spTgt>
                                        </p:tgtEl>
                                        <p:attrNameLst>
                                          <p:attrName>style.visibility</p:attrName>
                                        </p:attrNameLst>
                                      </p:cBhvr>
                                      <p:to>
                                        <p:strVal val="visible"/>
                                      </p:to>
                                    </p:set>
                                    <p:animEffect transition="in" filter="wheel(1)">
                                      <p:cBhvr>
                                        <p:cTn id="62" dur="2000"/>
                                        <p:tgtEl>
                                          <p:spTgt spid="5">
                                            <p:txEl>
                                              <p:pRg st="8" end="8"/>
                                            </p:txEl>
                                          </p:spTgt>
                                        </p:tgtEl>
                                      </p:cBhvr>
                                    </p:animEffect>
                                  </p:childTnLst>
                                </p:cTn>
                              </p:par>
                              <p:par>
                                <p:cTn id="63" presetID="21" presetClass="entr" presetSubtype="1" fill="hold" nodeType="withEffect">
                                  <p:stCondLst>
                                    <p:cond delay="0"/>
                                  </p:stCondLst>
                                  <p:childTnLst>
                                    <p:set>
                                      <p:cBhvr>
                                        <p:cTn id="64" dur="1" fill="hold">
                                          <p:stCondLst>
                                            <p:cond delay="0"/>
                                          </p:stCondLst>
                                        </p:cTn>
                                        <p:tgtEl>
                                          <p:spTgt spid="5">
                                            <p:txEl>
                                              <p:pRg st="10" end="10"/>
                                            </p:txEl>
                                          </p:spTgt>
                                        </p:tgtEl>
                                        <p:attrNameLst>
                                          <p:attrName>style.visibility</p:attrName>
                                        </p:attrNameLst>
                                      </p:cBhvr>
                                      <p:to>
                                        <p:strVal val="visible"/>
                                      </p:to>
                                    </p:set>
                                    <p:animEffect transition="in" filter="wheel(1)">
                                      <p:cBhvr>
                                        <p:cTn id="65" dur="2000"/>
                                        <p:tgtEl>
                                          <p:spTgt spid="5">
                                            <p:txEl>
                                              <p:pRg st="10" end="10"/>
                                            </p:txEl>
                                          </p:spTgt>
                                        </p:tgtEl>
                                      </p:cBhvr>
                                    </p:animEffect>
                                  </p:childTnLst>
                                </p:cTn>
                              </p:par>
                              <p:par>
                                <p:cTn id="66" presetID="21" presetClass="entr" presetSubtype="1" fill="hold" nodeType="withEffect">
                                  <p:stCondLst>
                                    <p:cond delay="0"/>
                                  </p:stCondLst>
                                  <p:childTnLst>
                                    <p:set>
                                      <p:cBhvr>
                                        <p:cTn id="67" dur="1" fill="hold">
                                          <p:stCondLst>
                                            <p:cond delay="0"/>
                                          </p:stCondLst>
                                        </p:cTn>
                                        <p:tgtEl>
                                          <p:spTgt spid="5">
                                            <p:txEl>
                                              <p:pRg st="11" end="11"/>
                                            </p:txEl>
                                          </p:spTgt>
                                        </p:tgtEl>
                                        <p:attrNameLst>
                                          <p:attrName>style.visibility</p:attrName>
                                        </p:attrNameLst>
                                      </p:cBhvr>
                                      <p:to>
                                        <p:strVal val="visible"/>
                                      </p:to>
                                    </p:set>
                                    <p:animEffect transition="in" filter="wheel(1)">
                                      <p:cBhvr>
                                        <p:cTn id="68" dur="2000"/>
                                        <p:tgtEl>
                                          <p:spTgt spid="5">
                                            <p:txEl>
                                              <p:pRg st="11" end="11"/>
                                            </p:txEl>
                                          </p:spTgt>
                                        </p:tgtEl>
                                      </p:cBhvr>
                                    </p:animEffect>
                                  </p:childTnLst>
                                </p:cTn>
                              </p:par>
                              <p:par>
                                <p:cTn id="69" presetID="21" presetClass="entr" presetSubtype="1" fill="hold" nodeType="withEffect">
                                  <p:stCondLst>
                                    <p:cond delay="0"/>
                                  </p:stCondLst>
                                  <p:childTnLst>
                                    <p:set>
                                      <p:cBhvr>
                                        <p:cTn id="70" dur="1" fill="hold">
                                          <p:stCondLst>
                                            <p:cond delay="0"/>
                                          </p:stCondLst>
                                        </p:cTn>
                                        <p:tgtEl>
                                          <p:spTgt spid="5">
                                            <p:txEl>
                                              <p:pRg st="12" end="12"/>
                                            </p:txEl>
                                          </p:spTgt>
                                        </p:tgtEl>
                                        <p:attrNameLst>
                                          <p:attrName>style.visibility</p:attrName>
                                        </p:attrNameLst>
                                      </p:cBhvr>
                                      <p:to>
                                        <p:strVal val="visible"/>
                                      </p:to>
                                    </p:set>
                                    <p:animEffect transition="in" filter="wheel(1)">
                                      <p:cBhvr>
                                        <p:cTn id="71" dur="2000"/>
                                        <p:tgtEl>
                                          <p:spTgt spid="5">
                                            <p:txEl>
                                              <p:pRg st="12" end="12"/>
                                            </p:txEl>
                                          </p:spTgt>
                                        </p:tgtEl>
                                      </p:cBhvr>
                                    </p:animEffect>
                                  </p:childTnLst>
                                </p:cTn>
                              </p:par>
                              <p:par>
                                <p:cTn id="72" presetID="21" presetClass="entr" presetSubtype="1" fill="hold" nodeType="withEffect">
                                  <p:stCondLst>
                                    <p:cond delay="0"/>
                                  </p:stCondLst>
                                  <p:childTnLst>
                                    <p:set>
                                      <p:cBhvr>
                                        <p:cTn id="73" dur="1" fill="hold">
                                          <p:stCondLst>
                                            <p:cond delay="0"/>
                                          </p:stCondLst>
                                        </p:cTn>
                                        <p:tgtEl>
                                          <p:spTgt spid="5">
                                            <p:txEl>
                                              <p:pRg st="13" end="13"/>
                                            </p:txEl>
                                          </p:spTgt>
                                        </p:tgtEl>
                                        <p:attrNameLst>
                                          <p:attrName>style.visibility</p:attrName>
                                        </p:attrNameLst>
                                      </p:cBhvr>
                                      <p:to>
                                        <p:strVal val="visible"/>
                                      </p:to>
                                    </p:set>
                                    <p:animEffect transition="in" filter="wheel(1)">
                                      <p:cBhvr>
                                        <p:cTn id="74" dur="2000"/>
                                        <p:tgtEl>
                                          <p:spTgt spid="5">
                                            <p:txEl>
                                              <p:pRg st="13" end="13"/>
                                            </p:txEl>
                                          </p:spTgt>
                                        </p:tgtEl>
                                      </p:cBhvr>
                                    </p:animEffect>
                                  </p:childTnLst>
                                </p:cTn>
                              </p:par>
                              <p:par>
                                <p:cTn id="75" presetID="21" presetClass="entr" presetSubtype="1" fill="hold" nodeType="withEffect">
                                  <p:stCondLst>
                                    <p:cond delay="0"/>
                                  </p:stCondLst>
                                  <p:childTnLst>
                                    <p:set>
                                      <p:cBhvr>
                                        <p:cTn id="76" dur="1" fill="hold">
                                          <p:stCondLst>
                                            <p:cond delay="0"/>
                                          </p:stCondLst>
                                        </p:cTn>
                                        <p:tgtEl>
                                          <p:spTgt spid="5">
                                            <p:txEl>
                                              <p:pRg st="14" end="14"/>
                                            </p:txEl>
                                          </p:spTgt>
                                        </p:tgtEl>
                                        <p:attrNameLst>
                                          <p:attrName>style.visibility</p:attrName>
                                        </p:attrNameLst>
                                      </p:cBhvr>
                                      <p:to>
                                        <p:strVal val="visible"/>
                                      </p:to>
                                    </p:set>
                                    <p:animEffect transition="in" filter="wheel(1)">
                                      <p:cBhvr>
                                        <p:cTn id="77" dur="2000"/>
                                        <p:tgtEl>
                                          <p:spTgt spid="5">
                                            <p:txEl>
                                              <p:pRg st="14" end="14"/>
                                            </p:txEl>
                                          </p:spTgt>
                                        </p:tgtEl>
                                      </p:cBhvr>
                                    </p:animEffect>
                                  </p:childTnLst>
                                </p:cTn>
                              </p:par>
                              <p:par>
                                <p:cTn id="78" presetID="21" presetClass="entr" presetSubtype="1" fill="hold" nodeType="withEffect">
                                  <p:stCondLst>
                                    <p:cond delay="0"/>
                                  </p:stCondLst>
                                  <p:childTnLst>
                                    <p:set>
                                      <p:cBhvr>
                                        <p:cTn id="79" dur="1" fill="hold">
                                          <p:stCondLst>
                                            <p:cond delay="0"/>
                                          </p:stCondLst>
                                        </p:cTn>
                                        <p:tgtEl>
                                          <p:spTgt spid="5">
                                            <p:txEl>
                                              <p:pRg st="15" end="15"/>
                                            </p:txEl>
                                          </p:spTgt>
                                        </p:tgtEl>
                                        <p:attrNameLst>
                                          <p:attrName>style.visibility</p:attrName>
                                        </p:attrNameLst>
                                      </p:cBhvr>
                                      <p:to>
                                        <p:strVal val="visible"/>
                                      </p:to>
                                    </p:set>
                                    <p:animEffect transition="in" filter="wheel(1)">
                                      <p:cBhvr>
                                        <p:cTn id="80" dur="2000"/>
                                        <p:tgtEl>
                                          <p:spTgt spid="5">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
        <p:nvSpPr>
          <p:cNvPr id="4" name="Rectangle 3"/>
          <p:cNvSpPr/>
          <p:nvPr/>
        </p:nvSpPr>
        <p:spPr>
          <a:xfrm>
            <a:off x="228600" y="209550"/>
            <a:ext cx="4572000" cy="2462213"/>
          </a:xfrm>
          <a:prstGeom prst="rect">
            <a:avLst/>
          </a:prstGeom>
        </p:spPr>
        <p:txBody>
          <a:bodyPr>
            <a:spAutoFit/>
          </a:bodyPr>
          <a:lstStyle/>
          <a:p>
            <a:r>
              <a:rPr lang="en-US" b="1" dirty="0">
                <a:solidFill>
                  <a:schemeClr val="accent1"/>
                </a:solidFill>
              </a:rPr>
              <a:t>Example 5:</a:t>
            </a:r>
          </a:p>
          <a:p>
            <a:endParaRPr lang="en-US" b="1" dirty="0">
              <a:solidFill>
                <a:schemeClr val="accent1"/>
              </a:solidFill>
            </a:endParaRPr>
          </a:p>
          <a:p>
            <a:r>
              <a:rPr lang="en-US" b="1" dirty="0">
                <a:solidFill>
                  <a:schemeClr val="accent1"/>
                </a:solidFill>
              </a:rPr>
              <a:t>public class </a:t>
            </a:r>
            <a:r>
              <a:rPr lang="en-US" b="1" dirty="0" err="1">
                <a:solidFill>
                  <a:schemeClr val="accent1"/>
                </a:solidFill>
              </a:rPr>
              <a:t>ExampleWhile</a:t>
            </a:r>
            <a:r>
              <a:rPr lang="en-US" b="1" dirty="0">
                <a:solidFill>
                  <a:schemeClr val="accent1"/>
                </a:solidFill>
              </a:rPr>
              <a:t>{</a:t>
            </a:r>
          </a:p>
          <a:p>
            <a:r>
              <a:rPr lang="en-US" b="1" dirty="0">
                <a:solidFill>
                  <a:schemeClr val="accent1"/>
                </a:solidFill>
              </a:rPr>
              <a:t>public static void main(String </a:t>
            </a:r>
            <a:r>
              <a:rPr lang="en-US" b="1" dirty="0" err="1">
                <a:solidFill>
                  <a:schemeClr val="accent1"/>
                </a:solidFill>
              </a:rPr>
              <a:t>args</a:t>
            </a:r>
            <a:r>
              <a:rPr lang="en-US" b="1" dirty="0">
                <a:solidFill>
                  <a:schemeClr val="accent1"/>
                </a:solidFill>
              </a:rPr>
              <a:t>[]){</a:t>
            </a:r>
          </a:p>
          <a:p>
            <a:r>
              <a:rPr lang="en-US" b="1" dirty="0">
                <a:solidFill>
                  <a:schemeClr val="accent1"/>
                </a:solidFill>
              </a:rPr>
              <a:t>while(true)</a:t>
            </a:r>
          </a:p>
          <a:p>
            <a:r>
              <a:rPr lang="en-US" b="1" dirty="0">
                <a:solidFill>
                  <a:schemeClr val="accent1"/>
                </a:solidFill>
              </a:rPr>
              <a:t>{</a:t>
            </a:r>
          </a:p>
          <a:p>
            <a:r>
              <a:rPr lang="en-US" b="1" dirty="0" err="1">
                <a:solidFill>
                  <a:schemeClr val="accent1"/>
                </a:solidFill>
              </a:rPr>
              <a:t>int</a:t>
            </a:r>
            <a:r>
              <a:rPr lang="en-US" b="1" dirty="0">
                <a:solidFill>
                  <a:schemeClr val="accent1"/>
                </a:solidFill>
              </a:rPr>
              <a:t> x=10;</a:t>
            </a:r>
          </a:p>
          <a:p>
            <a:r>
              <a:rPr lang="en-US" b="1" dirty="0">
                <a:solidFill>
                  <a:schemeClr val="accent1"/>
                </a:solidFill>
              </a:rPr>
              <a:t>}}}</a:t>
            </a:r>
          </a:p>
          <a:p>
            <a:endParaRPr lang="en-US" b="1" dirty="0">
              <a:solidFill>
                <a:schemeClr val="accent1"/>
              </a:solidFill>
            </a:endParaRPr>
          </a:p>
          <a:p>
            <a:r>
              <a:rPr lang="en-US" b="1" dirty="0">
                <a:solidFill>
                  <a:schemeClr val="accent1"/>
                </a:solidFill>
              </a:rPr>
              <a:t>OUTPUT:</a:t>
            </a:r>
          </a:p>
          <a:p>
            <a:r>
              <a:rPr lang="en-US" b="1" dirty="0">
                <a:solidFill>
                  <a:schemeClr val="accent1"/>
                </a:solidFill>
              </a:rPr>
              <a:t>No output.</a:t>
            </a:r>
            <a:endParaRPr lang="en-US" dirty="0">
              <a:solidFill>
                <a:schemeClr val="accent1"/>
              </a:solidFill>
            </a:endParaRPr>
          </a:p>
        </p:txBody>
      </p:sp>
      <p:sp>
        <p:nvSpPr>
          <p:cNvPr id="5" name="TextBox 4"/>
          <p:cNvSpPr txBox="1"/>
          <p:nvPr/>
        </p:nvSpPr>
        <p:spPr>
          <a:xfrm>
            <a:off x="8610600" y="4866353"/>
            <a:ext cx="609600" cy="230832"/>
          </a:xfrm>
          <a:prstGeom prst="rect">
            <a:avLst/>
          </a:prstGeom>
          <a:noFill/>
        </p:spPr>
        <p:txBody>
          <a:bodyPr wrap="square" rtlCol="0">
            <a:spAutoFit/>
          </a:bodyPr>
          <a:lstStyle/>
          <a:p>
            <a:r>
              <a:rPr lang="en-US" sz="900" dirty="0">
                <a:solidFill>
                  <a:schemeClr val="accent1"/>
                </a:solidFill>
              </a:rPr>
              <a:t>96</a:t>
            </a:r>
          </a:p>
        </p:txBody>
      </p:sp>
      <p:sp>
        <p:nvSpPr>
          <p:cNvPr id="6" name="Rectangle 5"/>
          <p:cNvSpPr/>
          <p:nvPr/>
        </p:nvSpPr>
        <p:spPr>
          <a:xfrm>
            <a:off x="228600" y="2644320"/>
            <a:ext cx="3313728" cy="338554"/>
          </a:xfrm>
          <a:prstGeom prst="rect">
            <a:avLst/>
          </a:prstGeom>
        </p:spPr>
        <p:txBody>
          <a:bodyPr wrap="none">
            <a:spAutoFit/>
          </a:bodyPr>
          <a:lstStyle/>
          <a:p>
            <a:r>
              <a:rPr lang="en-US" sz="1600" b="1" dirty="0">
                <a:solidFill>
                  <a:schemeClr val="accent2">
                    <a:lumMod val="75000"/>
                  </a:schemeClr>
                </a:solidFill>
              </a:rPr>
              <a:t>Unreachable statement in while</a:t>
            </a:r>
            <a:r>
              <a:rPr lang="en-US" b="1" dirty="0"/>
              <a:t>:</a:t>
            </a:r>
            <a:endParaRPr lang="en-US" dirty="0"/>
          </a:p>
        </p:txBody>
      </p:sp>
      <p:sp>
        <p:nvSpPr>
          <p:cNvPr id="7" name="Rectangle 6"/>
          <p:cNvSpPr/>
          <p:nvPr/>
        </p:nvSpPr>
        <p:spPr>
          <a:xfrm>
            <a:off x="3657600" y="229378"/>
            <a:ext cx="4572000" cy="1384995"/>
          </a:xfrm>
          <a:prstGeom prst="rect">
            <a:avLst/>
          </a:prstGeom>
        </p:spPr>
        <p:txBody>
          <a:bodyPr>
            <a:spAutoFit/>
          </a:bodyPr>
          <a:lstStyle/>
          <a:p>
            <a:r>
              <a:rPr lang="en-US" b="1" dirty="0">
                <a:solidFill>
                  <a:schemeClr val="accent1"/>
                </a:solidFill>
              </a:rPr>
              <a:t>OUTPUT:</a:t>
            </a:r>
          </a:p>
          <a:p>
            <a:endParaRPr lang="en-US" b="1" dirty="0">
              <a:solidFill>
                <a:schemeClr val="accent1"/>
              </a:solidFill>
            </a:endParaRPr>
          </a:p>
          <a:p>
            <a:r>
              <a:rPr lang="en-US" b="1" dirty="0">
                <a:solidFill>
                  <a:schemeClr val="accent1"/>
                </a:solidFill>
              </a:rPr>
              <a:t>Compile time error.</a:t>
            </a:r>
          </a:p>
          <a:p>
            <a:r>
              <a:rPr lang="en-US" b="1" dirty="0">
                <a:solidFill>
                  <a:schemeClr val="accent1"/>
                </a:solidFill>
              </a:rPr>
              <a:t>D:\Java&gt;javac ExampleWhile.java</a:t>
            </a:r>
          </a:p>
          <a:p>
            <a:r>
              <a:rPr lang="en-US" b="1" dirty="0">
                <a:solidFill>
                  <a:schemeClr val="accent1"/>
                </a:solidFill>
              </a:rPr>
              <a:t>ExampleWhile.java:7: unreachable statement</a:t>
            </a:r>
          </a:p>
          <a:p>
            <a:r>
              <a:rPr lang="en-US" b="1" dirty="0" err="1">
                <a:solidFill>
                  <a:schemeClr val="accent1"/>
                </a:solidFill>
              </a:rPr>
              <a:t>System.out.println</a:t>
            </a:r>
            <a:r>
              <a:rPr lang="en-US" b="1" dirty="0">
                <a:solidFill>
                  <a:schemeClr val="accent1"/>
                </a:solidFill>
              </a:rPr>
              <a:t>("hi");</a:t>
            </a:r>
            <a:endParaRPr lang="en-US" dirty="0">
              <a:solidFill>
                <a:schemeClr val="accent1"/>
              </a:solidFill>
            </a:endParaRPr>
          </a:p>
        </p:txBody>
      </p:sp>
      <p:sp>
        <p:nvSpPr>
          <p:cNvPr id="8" name="Rectangle 7"/>
          <p:cNvSpPr/>
          <p:nvPr/>
        </p:nvSpPr>
        <p:spPr>
          <a:xfrm>
            <a:off x="312381" y="2950444"/>
            <a:ext cx="4572000" cy="2031325"/>
          </a:xfrm>
          <a:prstGeom prst="rect">
            <a:avLst/>
          </a:prstGeom>
        </p:spPr>
        <p:txBody>
          <a:bodyPr>
            <a:spAutoFit/>
          </a:bodyPr>
          <a:lstStyle/>
          <a:p>
            <a:r>
              <a:rPr lang="en-US" b="1" dirty="0">
                <a:solidFill>
                  <a:schemeClr val="accent1"/>
                </a:solidFill>
              </a:rPr>
              <a:t>Example 6:</a:t>
            </a:r>
          </a:p>
          <a:p>
            <a:r>
              <a:rPr lang="en-US" b="1" dirty="0">
                <a:solidFill>
                  <a:schemeClr val="accent1"/>
                </a:solidFill>
              </a:rPr>
              <a:t>public class </a:t>
            </a:r>
            <a:r>
              <a:rPr lang="en-US" b="1" dirty="0" err="1">
                <a:solidFill>
                  <a:schemeClr val="accent1"/>
                </a:solidFill>
              </a:rPr>
              <a:t>ExampleWhile</a:t>
            </a:r>
            <a:r>
              <a:rPr lang="en-US" b="1" dirty="0">
                <a:solidFill>
                  <a:schemeClr val="accent1"/>
                </a:solidFill>
              </a:rPr>
              <a:t>{</a:t>
            </a:r>
          </a:p>
          <a:p>
            <a:r>
              <a:rPr lang="en-US" b="1" dirty="0">
                <a:solidFill>
                  <a:schemeClr val="accent1"/>
                </a:solidFill>
              </a:rPr>
              <a:t>public static void main(String </a:t>
            </a:r>
            <a:r>
              <a:rPr lang="en-US" b="1" dirty="0" err="1">
                <a:solidFill>
                  <a:schemeClr val="accent1"/>
                </a:solidFill>
              </a:rPr>
              <a:t>args</a:t>
            </a:r>
            <a:r>
              <a:rPr lang="en-US" b="1" dirty="0">
                <a:solidFill>
                  <a:schemeClr val="accent1"/>
                </a:solidFill>
              </a:rPr>
              <a:t>[]){</a:t>
            </a:r>
          </a:p>
          <a:p>
            <a:r>
              <a:rPr lang="en-US" b="1" dirty="0">
                <a:solidFill>
                  <a:schemeClr val="accent1"/>
                </a:solidFill>
              </a:rPr>
              <a:t>while(true)</a:t>
            </a:r>
          </a:p>
          <a:p>
            <a:r>
              <a:rPr lang="en-US" b="1" dirty="0">
                <a:solidFill>
                  <a:schemeClr val="accent1"/>
                </a:solidFill>
              </a:rPr>
              <a:t>{</a:t>
            </a:r>
          </a:p>
          <a:p>
            <a:r>
              <a:rPr lang="en-US" b="1" dirty="0" err="1">
                <a:solidFill>
                  <a:schemeClr val="accent1"/>
                </a:solidFill>
              </a:rPr>
              <a:t>System.out.println</a:t>
            </a:r>
            <a:r>
              <a:rPr lang="en-US" b="1" dirty="0">
                <a:solidFill>
                  <a:schemeClr val="accent1"/>
                </a:solidFill>
              </a:rPr>
              <a:t>("hello");</a:t>
            </a:r>
          </a:p>
          <a:p>
            <a:r>
              <a:rPr lang="en-US" b="1" dirty="0">
                <a:solidFill>
                  <a:schemeClr val="accent1"/>
                </a:solidFill>
              </a:rPr>
              <a:t>}</a:t>
            </a:r>
          </a:p>
          <a:p>
            <a:r>
              <a:rPr lang="en-US" b="1" dirty="0" err="1">
                <a:solidFill>
                  <a:schemeClr val="accent1"/>
                </a:solidFill>
              </a:rPr>
              <a:t>System.out.println</a:t>
            </a:r>
            <a:r>
              <a:rPr lang="en-US" b="1" dirty="0">
                <a:solidFill>
                  <a:schemeClr val="accent1"/>
                </a:solidFill>
              </a:rPr>
              <a:t>("hi");</a:t>
            </a:r>
          </a:p>
          <a:p>
            <a:r>
              <a:rPr lang="en-US" b="1" dirty="0">
                <a:solidFill>
                  <a:schemeClr val="accent1"/>
                </a:solidFill>
              </a:rPr>
              <a:t>}}</a:t>
            </a:r>
          </a:p>
        </p:txBody>
      </p:sp>
      <p:sp>
        <p:nvSpPr>
          <p:cNvPr id="9" name="Rectangle 8"/>
          <p:cNvSpPr/>
          <p:nvPr/>
        </p:nvSpPr>
        <p:spPr>
          <a:xfrm>
            <a:off x="3621833" y="1614373"/>
            <a:ext cx="4572000" cy="3323987"/>
          </a:xfrm>
          <a:prstGeom prst="rect">
            <a:avLst/>
          </a:prstGeom>
        </p:spPr>
        <p:txBody>
          <a:bodyPr>
            <a:spAutoFit/>
          </a:bodyPr>
          <a:lstStyle/>
          <a:p>
            <a:r>
              <a:rPr lang="en-US" b="1" dirty="0">
                <a:solidFill>
                  <a:schemeClr val="accent1"/>
                </a:solidFill>
              </a:rPr>
              <a:t>Example 7:</a:t>
            </a:r>
          </a:p>
          <a:p>
            <a:r>
              <a:rPr lang="en-US" b="1" dirty="0">
                <a:solidFill>
                  <a:schemeClr val="accent1"/>
                </a:solidFill>
              </a:rPr>
              <a:t>public class </a:t>
            </a:r>
            <a:r>
              <a:rPr lang="en-US" b="1" dirty="0" err="1">
                <a:solidFill>
                  <a:schemeClr val="accent1"/>
                </a:solidFill>
              </a:rPr>
              <a:t>ExampleWhile</a:t>
            </a:r>
            <a:r>
              <a:rPr lang="en-US" b="1" dirty="0">
                <a:solidFill>
                  <a:schemeClr val="accent1"/>
                </a:solidFill>
              </a:rPr>
              <a:t>{</a:t>
            </a:r>
          </a:p>
          <a:p>
            <a:r>
              <a:rPr lang="en-US" b="1" dirty="0">
                <a:solidFill>
                  <a:schemeClr val="accent1"/>
                </a:solidFill>
              </a:rPr>
              <a:t>public static void main(String </a:t>
            </a:r>
            <a:r>
              <a:rPr lang="en-US" b="1" dirty="0" err="1">
                <a:solidFill>
                  <a:schemeClr val="accent1"/>
                </a:solidFill>
              </a:rPr>
              <a:t>args</a:t>
            </a:r>
            <a:r>
              <a:rPr lang="en-US" b="1" dirty="0">
                <a:solidFill>
                  <a:schemeClr val="accent1"/>
                </a:solidFill>
              </a:rPr>
              <a:t>[]){</a:t>
            </a:r>
          </a:p>
          <a:p>
            <a:r>
              <a:rPr lang="en-US" b="1" dirty="0">
                <a:solidFill>
                  <a:schemeClr val="accent1"/>
                </a:solidFill>
              </a:rPr>
              <a:t>while(false)</a:t>
            </a:r>
          </a:p>
          <a:p>
            <a:r>
              <a:rPr lang="en-US" b="1" dirty="0">
                <a:solidFill>
                  <a:schemeClr val="accent1"/>
                </a:solidFill>
              </a:rPr>
              <a:t>{</a:t>
            </a:r>
          </a:p>
          <a:p>
            <a:r>
              <a:rPr lang="en-US" b="1" dirty="0" err="1">
                <a:solidFill>
                  <a:schemeClr val="accent1"/>
                </a:solidFill>
              </a:rPr>
              <a:t>System.out.println</a:t>
            </a:r>
            <a:r>
              <a:rPr lang="en-US" b="1" dirty="0">
                <a:solidFill>
                  <a:schemeClr val="accent1"/>
                </a:solidFill>
              </a:rPr>
              <a:t>("hello");</a:t>
            </a:r>
          </a:p>
          <a:p>
            <a:r>
              <a:rPr lang="en-US" b="1" dirty="0">
                <a:solidFill>
                  <a:schemeClr val="accent1"/>
                </a:solidFill>
              </a:rPr>
              <a:t>}</a:t>
            </a:r>
          </a:p>
          <a:p>
            <a:r>
              <a:rPr lang="en-US" b="1" dirty="0" err="1">
                <a:solidFill>
                  <a:schemeClr val="accent1"/>
                </a:solidFill>
              </a:rPr>
              <a:t>System.out.println</a:t>
            </a:r>
            <a:r>
              <a:rPr lang="en-US" b="1" dirty="0">
                <a:solidFill>
                  <a:schemeClr val="accent1"/>
                </a:solidFill>
              </a:rPr>
              <a:t>("hi");</a:t>
            </a:r>
          </a:p>
          <a:p>
            <a:r>
              <a:rPr lang="en-US" b="1" dirty="0">
                <a:solidFill>
                  <a:schemeClr val="accent1"/>
                </a:solidFill>
              </a:rPr>
              <a:t>}}</a:t>
            </a:r>
          </a:p>
          <a:p>
            <a:endParaRPr lang="en-US" b="1" dirty="0">
              <a:solidFill>
                <a:schemeClr val="accent1"/>
              </a:solidFill>
            </a:endParaRPr>
          </a:p>
          <a:p>
            <a:r>
              <a:rPr lang="en-US" b="1" dirty="0">
                <a:solidFill>
                  <a:schemeClr val="accent1"/>
                </a:solidFill>
              </a:rPr>
              <a:t>OUTPUT:</a:t>
            </a:r>
          </a:p>
          <a:p>
            <a:endParaRPr lang="en-US" b="1" dirty="0">
              <a:solidFill>
                <a:schemeClr val="accent1"/>
              </a:solidFill>
            </a:endParaRPr>
          </a:p>
          <a:p>
            <a:r>
              <a:rPr lang="en-US" b="1" dirty="0">
                <a:solidFill>
                  <a:schemeClr val="accent1"/>
                </a:solidFill>
              </a:rPr>
              <a:t>D:\Java&gt;javac ExampleWhile.java</a:t>
            </a:r>
          </a:p>
          <a:p>
            <a:r>
              <a:rPr lang="en-US" b="1" dirty="0">
                <a:solidFill>
                  <a:schemeClr val="accent1"/>
                </a:solidFill>
              </a:rPr>
              <a:t>ExampleWhile.java:4: unreachable statement</a:t>
            </a:r>
          </a:p>
          <a:p>
            <a:r>
              <a:rPr lang="en-US" b="1" dirty="0">
                <a:solidFill>
                  <a:schemeClr val="accent1"/>
                </a:solidFill>
              </a:rPr>
              <a:t>{</a:t>
            </a:r>
            <a:endParaRPr lang="en-US" dirty="0">
              <a:solidFill>
                <a:schemeClr val="accent1"/>
              </a:solidFill>
            </a:endParaRPr>
          </a:p>
        </p:txBody>
      </p:sp>
    </p:spTree>
    <p:extLst>
      <p:ext uri="{BB962C8B-B14F-4D97-AF65-F5344CB8AC3E}">
        <p14:creationId xmlns:p14="http://schemas.microsoft.com/office/powerpoint/2010/main" val="1390381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1000"/>
                                        <p:tgtEl>
                                          <p:spTgt spid="4">
                                            <p:txEl>
                                              <p:pRg st="9" end="9"/>
                                            </p:txEl>
                                          </p:spTgt>
                                        </p:tgtEl>
                                      </p:cBhvr>
                                    </p:animEffect>
                                    <p:anim calcmode="lin" valueType="num">
                                      <p:cBhvr>
                                        <p:cTn id="8"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9" end="9"/>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0" end="10"/>
                                            </p:txEl>
                                          </p:spTgt>
                                        </p:tgtEl>
                                        <p:attrNameLst>
                                          <p:attrName>style.visibility</p:attrName>
                                        </p:attrNameLst>
                                      </p:cBhvr>
                                      <p:to>
                                        <p:strVal val="visible"/>
                                      </p:to>
                                    </p:set>
                                    <p:animEffect transition="in" filter="fade">
                                      <p:cBhvr>
                                        <p:cTn id="12" dur="1000"/>
                                        <p:tgtEl>
                                          <p:spTgt spid="4">
                                            <p:txEl>
                                              <p:pRg st="10" end="10"/>
                                            </p:txEl>
                                          </p:spTgt>
                                        </p:tgtEl>
                                      </p:cBhvr>
                                    </p:animEffect>
                                    <p:anim calcmode="lin" valueType="num">
                                      <p:cBhvr>
                                        <p:cTn id="13"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arn(inVertical)">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heel(1)">
                                      <p:cBhvr>
                                        <p:cTn id="31" dur="20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9">
                                            <p:txEl>
                                              <p:pRg st="0" end="0"/>
                                            </p:txEl>
                                          </p:spTgt>
                                        </p:tgtEl>
                                        <p:attrNameLst>
                                          <p:attrName>style.visibility</p:attrName>
                                        </p:attrNameLst>
                                      </p:cBhvr>
                                      <p:to>
                                        <p:strVal val="visible"/>
                                      </p:to>
                                    </p:set>
                                    <p:animEffect transition="in" filter="fade">
                                      <p:cBhvr>
                                        <p:cTn id="36" dur="1000"/>
                                        <p:tgtEl>
                                          <p:spTgt spid="9">
                                            <p:txEl>
                                              <p:pRg st="0" end="0"/>
                                            </p:txEl>
                                          </p:spTgt>
                                        </p:tgtEl>
                                      </p:cBhvr>
                                    </p:animEffect>
                                    <p:anim calcmode="lin" valueType="num">
                                      <p:cBhvr>
                                        <p:cTn id="37"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38" dur="1000" fill="hold"/>
                                        <p:tgtEl>
                                          <p:spTgt spid="9">
                                            <p:txEl>
                                              <p:pRg st="0" end="0"/>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9">
                                            <p:txEl>
                                              <p:pRg st="1" end="1"/>
                                            </p:txEl>
                                          </p:spTgt>
                                        </p:tgtEl>
                                        <p:attrNameLst>
                                          <p:attrName>style.visibility</p:attrName>
                                        </p:attrNameLst>
                                      </p:cBhvr>
                                      <p:to>
                                        <p:strVal val="visible"/>
                                      </p:to>
                                    </p:set>
                                    <p:animEffect transition="in" filter="fade">
                                      <p:cBhvr>
                                        <p:cTn id="41" dur="1000"/>
                                        <p:tgtEl>
                                          <p:spTgt spid="9">
                                            <p:txEl>
                                              <p:pRg st="1" end="1"/>
                                            </p:txEl>
                                          </p:spTgt>
                                        </p:tgtEl>
                                      </p:cBhvr>
                                    </p:animEffect>
                                    <p:anim calcmode="lin" valueType="num">
                                      <p:cBhvr>
                                        <p:cTn id="42"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43" dur="1000" fill="hold"/>
                                        <p:tgtEl>
                                          <p:spTgt spid="9">
                                            <p:txEl>
                                              <p:pRg st="1" end="1"/>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9">
                                            <p:txEl>
                                              <p:pRg st="2" end="2"/>
                                            </p:txEl>
                                          </p:spTgt>
                                        </p:tgtEl>
                                        <p:attrNameLst>
                                          <p:attrName>style.visibility</p:attrName>
                                        </p:attrNameLst>
                                      </p:cBhvr>
                                      <p:to>
                                        <p:strVal val="visible"/>
                                      </p:to>
                                    </p:set>
                                    <p:animEffect transition="in" filter="fade">
                                      <p:cBhvr>
                                        <p:cTn id="46" dur="1000"/>
                                        <p:tgtEl>
                                          <p:spTgt spid="9">
                                            <p:txEl>
                                              <p:pRg st="2" end="2"/>
                                            </p:txEl>
                                          </p:spTgt>
                                        </p:tgtEl>
                                      </p:cBhvr>
                                    </p:animEffect>
                                    <p:anim calcmode="lin" valueType="num">
                                      <p:cBhvr>
                                        <p:cTn id="47"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48" dur="1000" fill="hold"/>
                                        <p:tgtEl>
                                          <p:spTgt spid="9">
                                            <p:txEl>
                                              <p:pRg st="2" end="2"/>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9">
                                            <p:txEl>
                                              <p:pRg st="3" end="3"/>
                                            </p:txEl>
                                          </p:spTgt>
                                        </p:tgtEl>
                                        <p:attrNameLst>
                                          <p:attrName>style.visibility</p:attrName>
                                        </p:attrNameLst>
                                      </p:cBhvr>
                                      <p:to>
                                        <p:strVal val="visible"/>
                                      </p:to>
                                    </p:set>
                                    <p:animEffect transition="in" filter="fade">
                                      <p:cBhvr>
                                        <p:cTn id="51" dur="1000"/>
                                        <p:tgtEl>
                                          <p:spTgt spid="9">
                                            <p:txEl>
                                              <p:pRg st="3" end="3"/>
                                            </p:txEl>
                                          </p:spTgt>
                                        </p:tgtEl>
                                      </p:cBhvr>
                                    </p:animEffect>
                                    <p:anim calcmode="lin" valueType="num">
                                      <p:cBhvr>
                                        <p:cTn id="52"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53" dur="1000" fill="hold"/>
                                        <p:tgtEl>
                                          <p:spTgt spid="9">
                                            <p:txEl>
                                              <p:pRg st="3" end="3"/>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9">
                                            <p:txEl>
                                              <p:pRg st="4" end="4"/>
                                            </p:txEl>
                                          </p:spTgt>
                                        </p:tgtEl>
                                        <p:attrNameLst>
                                          <p:attrName>style.visibility</p:attrName>
                                        </p:attrNameLst>
                                      </p:cBhvr>
                                      <p:to>
                                        <p:strVal val="visible"/>
                                      </p:to>
                                    </p:set>
                                    <p:animEffect transition="in" filter="fade">
                                      <p:cBhvr>
                                        <p:cTn id="56" dur="1000"/>
                                        <p:tgtEl>
                                          <p:spTgt spid="9">
                                            <p:txEl>
                                              <p:pRg st="4" end="4"/>
                                            </p:txEl>
                                          </p:spTgt>
                                        </p:tgtEl>
                                      </p:cBhvr>
                                    </p:animEffect>
                                    <p:anim calcmode="lin" valueType="num">
                                      <p:cBhvr>
                                        <p:cTn id="57"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58" dur="1000" fill="hold"/>
                                        <p:tgtEl>
                                          <p:spTgt spid="9">
                                            <p:txEl>
                                              <p:pRg st="4" end="4"/>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9">
                                            <p:txEl>
                                              <p:pRg st="5" end="5"/>
                                            </p:txEl>
                                          </p:spTgt>
                                        </p:tgtEl>
                                        <p:attrNameLst>
                                          <p:attrName>style.visibility</p:attrName>
                                        </p:attrNameLst>
                                      </p:cBhvr>
                                      <p:to>
                                        <p:strVal val="visible"/>
                                      </p:to>
                                    </p:set>
                                    <p:animEffect transition="in" filter="fade">
                                      <p:cBhvr>
                                        <p:cTn id="61" dur="1000"/>
                                        <p:tgtEl>
                                          <p:spTgt spid="9">
                                            <p:txEl>
                                              <p:pRg st="5" end="5"/>
                                            </p:txEl>
                                          </p:spTgt>
                                        </p:tgtEl>
                                      </p:cBhvr>
                                    </p:animEffect>
                                    <p:anim calcmode="lin" valueType="num">
                                      <p:cBhvr>
                                        <p:cTn id="62" dur="10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63" dur="1000" fill="hold"/>
                                        <p:tgtEl>
                                          <p:spTgt spid="9">
                                            <p:txEl>
                                              <p:pRg st="5" end="5"/>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9">
                                            <p:txEl>
                                              <p:pRg st="6" end="6"/>
                                            </p:txEl>
                                          </p:spTgt>
                                        </p:tgtEl>
                                        <p:attrNameLst>
                                          <p:attrName>style.visibility</p:attrName>
                                        </p:attrNameLst>
                                      </p:cBhvr>
                                      <p:to>
                                        <p:strVal val="visible"/>
                                      </p:to>
                                    </p:set>
                                    <p:animEffect transition="in" filter="fade">
                                      <p:cBhvr>
                                        <p:cTn id="66" dur="1000"/>
                                        <p:tgtEl>
                                          <p:spTgt spid="9">
                                            <p:txEl>
                                              <p:pRg st="6" end="6"/>
                                            </p:txEl>
                                          </p:spTgt>
                                        </p:tgtEl>
                                      </p:cBhvr>
                                    </p:animEffect>
                                    <p:anim calcmode="lin" valueType="num">
                                      <p:cBhvr>
                                        <p:cTn id="67" dur="100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68" dur="1000" fill="hold"/>
                                        <p:tgtEl>
                                          <p:spTgt spid="9">
                                            <p:txEl>
                                              <p:pRg st="6" end="6"/>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9">
                                            <p:txEl>
                                              <p:pRg st="7" end="7"/>
                                            </p:txEl>
                                          </p:spTgt>
                                        </p:tgtEl>
                                        <p:attrNameLst>
                                          <p:attrName>style.visibility</p:attrName>
                                        </p:attrNameLst>
                                      </p:cBhvr>
                                      <p:to>
                                        <p:strVal val="visible"/>
                                      </p:to>
                                    </p:set>
                                    <p:animEffect transition="in" filter="fade">
                                      <p:cBhvr>
                                        <p:cTn id="71" dur="1000"/>
                                        <p:tgtEl>
                                          <p:spTgt spid="9">
                                            <p:txEl>
                                              <p:pRg st="7" end="7"/>
                                            </p:txEl>
                                          </p:spTgt>
                                        </p:tgtEl>
                                      </p:cBhvr>
                                    </p:animEffect>
                                    <p:anim calcmode="lin" valueType="num">
                                      <p:cBhvr>
                                        <p:cTn id="72" dur="1000" fill="hold"/>
                                        <p:tgtEl>
                                          <p:spTgt spid="9">
                                            <p:txEl>
                                              <p:pRg st="7" end="7"/>
                                            </p:txEl>
                                          </p:spTgt>
                                        </p:tgtEl>
                                        <p:attrNameLst>
                                          <p:attrName>ppt_x</p:attrName>
                                        </p:attrNameLst>
                                      </p:cBhvr>
                                      <p:tavLst>
                                        <p:tav tm="0">
                                          <p:val>
                                            <p:strVal val="#ppt_x"/>
                                          </p:val>
                                        </p:tav>
                                        <p:tav tm="100000">
                                          <p:val>
                                            <p:strVal val="#ppt_x"/>
                                          </p:val>
                                        </p:tav>
                                      </p:tavLst>
                                    </p:anim>
                                    <p:anim calcmode="lin" valueType="num">
                                      <p:cBhvr>
                                        <p:cTn id="73" dur="1000" fill="hold"/>
                                        <p:tgtEl>
                                          <p:spTgt spid="9">
                                            <p:txEl>
                                              <p:pRg st="7" end="7"/>
                                            </p:txEl>
                                          </p:spTgt>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9">
                                            <p:txEl>
                                              <p:pRg st="8" end="8"/>
                                            </p:txEl>
                                          </p:spTgt>
                                        </p:tgtEl>
                                        <p:attrNameLst>
                                          <p:attrName>style.visibility</p:attrName>
                                        </p:attrNameLst>
                                      </p:cBhvr>
                                      <p:to>
                                        <p:strVal val="visible"/>
                                      </p:to>
                                    </p:set>
                                    <p:animEffect transition="in" filter="fade">
                                      <p:cBhvr>
                                        <p:cTn id="76" dur="1000"/>
                                        <p:tgtEl>
                                          <p:spTgt spid="9">
                                            <p:txEl>
                                              <p:pRg st="8" end="8"/>
                                            </p:txEl>
                                          </p:spTgt>
                                        </p:tgtEl>
                                      </p:cBhvr>
                                    </p:animEffect>
                                    <p:anim calcmode="lin" valueType="num">
                                      <p:cBhvr>
                                        <p:cTn id="77" dur="1000" fill="hold"/>
                                        <p:tgtEl>
                                          <p:spTgt spid="9">
                                            <p:txEl>
                                              <p:pRg st="8" end="8"/>
                                            </p:txEl>
                                          </p:spTgt>
                                        </p:tgtEl>
                                        <p:attrNameLst>
                                          <p:attrName>ppt_x</p:attrName>
                                        </p:attrNameLst>
                                      </p:cBhvr>
                                      <p:tavLst>
                                        <p:tav tm="0">
                                          <p:val>
                                            <p:strVal val="#ppt_x"/>
                                          </p:val>
                                        </p:tav>
                                        <p:tav tm="100000">
                                          <p:val>
                                            <p:strVal val="#ppt_x"/>
                                          </p:val>
                                        </p:tav>
                                      </p:tavLst>
                                    </p:anim>
                                    <p:anim calcmode="lin" valueType="num">
                                      <p:cBhvr>
                                        <p:cTn id="78" dur="1000" fill="hold"/>
                                        <p:tgtEl>
                                          <p:spTgt spid="9">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1" presetClass="entr" presetSubtype="1" fill="hold" nodeType="clickEffect">
                                  <p:stCondLst>
                                    <p:cond delay="0"/>
                                  </p:stCondLst>
                                  <p:childTnLst>
                                    <p:set>
                                      <p:cBhvr>
                                        <p:cTn id="82" dur="1" fill="hold">
                                          <p:stCondLst>
                                            <p:cond delay="0"/>
                                          </p:stCondLst>
                                        </p:cTn>
                                        <p:tgtEl>
                                          <p:spTgt spid="9">
                                            <p:txEl>
                                              <p:pRg st="10" end="10"/>
                                            </p:txEl>
                                          </p:spTgt>
                                        </p:tgtEl>
                                        <p:attrNameLst>
                                          <p:attrName>style.visibility</p:attrName>
                                        </p:attrNameLst>
                                      </p:cBhvr>
                                      <p:to>
                                        <p:strVal val="visible"/>
                                      </p:to>
                                    </p:set>
                                    <p:animEffect transition="in" filter="wheel(1)">
                                      <p:cBhvr>
                                        <p:cTn id="83" dur="2000"/>
                                        <p:tgtEl>
                                          <p:spTgt spid="9">
                                            <p:txEl>
                                              <p:pRg st="10" end="10"/>
                                            </p:txEl>
                                          </p:spTgt>
                                        </p:tgtEl>
                                      </p:cBhvr>
                                    </p:animEffect>
                                  </p:childTnLst>
                                </p:cTn>
                              </p:par>
                              <p:par>
                                <p:cTn id="84" presetID="21" presetClass="entr" presetSubtype="1" fill="hold" nodeType="withEffect">
                                  <p:stCondLst>
                                    <p:cond delay="0"/>
                                  </p:stCondLst>
                                  <p:childTnLst>
                                    <p:set>
                                      <p:cBhvr>
                                        <p:cTn id="85" dur="1" fill="hold">
                                          <p:stCondLst>
                                            <p:cond delay="0"/>
                                          </p:stCondLst>
                                        </p:cTn>
                                        <p:tgtEl>
                                          <p:spTgt spid="9">
                                            <p:txEl>
                                              <p:pRg st="12" end="12"/>
                                            </p:txEl>
                                          </p:spTgt>
                                        </p:tgtEl>
                                        <p:attrNameLst>
                                          <p:attrName>style.visibility</p:attrName>
                                        </p:attrNameLst>
                                      </p:cBhvr>
                                      <p:to>
                                        <p:strVal val="visible"/>
                                      </p:to>
                                    </p:set>
                                    <p:animEffect transition="in" filter="wheel(1)">
                                      <p:cBhvr>
                                        <p:cTn id="86" dur="2000"/>
                                        <p:tgtEl>
                                          <p:spTgt spid="9">
                                            <p:txEl>
                                              <p:pRg st="12" end="12"/>
                                            </p:txEl>
                                          </p:spTgt>
                                        </p:tgtEl>
                                      </p:cBhvr>
                                    </p:animEffect>
                                  </p:childTnLst>
                                </p:cTn>
                              </p:par>
                              <p:par>
                                <p:cTn id="87" presetID="21" presetClass="entr" presetSubtype="1" fill="hold" nodeType="withEffect">
                                  <p:stCondLst>
                                    <p:cond delay="0"/>
                                  </p:stCondLst>
                                  <p:childTnLst>
                                    <p:set>
                                      <p:cBhvr>
                                        <p:cTn id="88" dur="1" fill="hold">
                                          <p:stCondLst>
                                            <p:cond delay="0"/>
                                          </p:stCondLst>
                                        </p:cTn>
                                        <p:tgtEl>
                                          <p:spTgt spid="9">
                                            <p:txEl>
                                              <p:pRg st="13" end="13"/>
                                            </p:txEl>
                                          </p:spTgt>
                                        </p:tgtEl>
                                        <p:attrNameLst>
                                          <p:attrName>style.visibility</p:attrName>
                                        </p:attrNameLst>
                                      </p:cBhvr>
                                      <p:to>
                                        <p:strVal val="visible"/>
                                      </p:to>
                                    </p:set>
                                    <p:animEffect transition="in" filter="wheel(1)">
                                      <p:cBhvr>
                                        <p:cTn id="89" dur="2000"/>
                                        <p:tgtEl>
                                          <p:spTgt spid="9">
                                            <p:txEl>
                                              <p:pRg st="13" end="13"/>
                                            </p:txEl>
                                          </p:spTgt>
                                        </p:tgtEl>
                                      </p:cBhvr>
                                    </p:animEffect>
                                  </p:childTnLst>
                                </p:cTn>
                              </p:par>
                              <p:par>
                                <p:cTn id="90" presetID="21" presetClass="entr" presetSubtype="1" fill="hold" nodeType="withEffect">
                                  <p:stCondLst>
                                    <p:cond delay="0"/>
                                  </p:stCondLst>
                                  <p:childTnLst>
                                    <p:set>
                                      <p:cBhvr>
                                        <p:cTn id="91" dur="1" fill="hold">
                                          <p:stCondLst>
                                            <p:cond delay="0"/>
                                          </p:stCondLst>
                                        </p:cTn>
                                        <p:tgtEl>
                                          <p:spTgt spid="9">
                                            <p:txEl>
                                              <p:pRg st="14" end="14"/>
                                            </p:txEl>
                                          </p:spTgt>
                                        </p:tgtEl>
                                        <p:attrNameLst>
                                          <p:attrName>style.visibility</p:attrName>
                                        </p:attrNameLst>
                                      </p:cBhvr>
                                      <p:to>
                                        <p:strVal val="visible"/>
                                      </p:to>
                                    </p:set>
                                    <p:animEffect transition="in" filter="wheel(1)">
                                      <p:cBhvr>
                                        <p:cTn id="92" dur="2000"/>
                                        <p:tgtEl>
                                          <p:spTgt spid="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
        <p:nvSpPr>
          <p:cNvPr id="4" name="TextBox 3"/>
          <p:cNvSpPr txBox="1"/>
          <p:nvPr/>
        </p:nvSpPr>
        <p:spPr>
          <a:xfrm>
            <a:off x="8626151" y="4894734"/>
            <a:ext cx="533400" cy="230832"/>
          </a:xfrm>
          <a:prstGeom prst="rect">
            <a:avLst/>
          </a:prstGeom>
          <a:noFill/>
        </p:spPr>
        <p:txBody>
          <a:bodyPr wrap="square" rtlCol="0">
            <a:spAutoFit/>
          </a:bodyPr>
          <a:lstStyle/>
          <a:p>
            <a:r>
              <a:rPr lang="en-US" sz="900" dirty="0">
                <a:solidFill>
                  <a:schemeClr val="accent1"/>
                </a:solidFill>
              </a:rPr>
              <a:t>97</a:t>
            </a:r>
          </a:p>
        </p:txBody>
      </p:sp>
      <p:sp>
        <p:nvSpPr>
          <p:cNvPr id="5" name="Rectangle 4"/>
          <p:cNvSpPr/>
          <p:nvPr/>
        </p:nvSpPr>
        <p:spPr>
          <a:xfrm>
            <a:off x="304800" y="332704"/>
            <a:ext cx="4572000" cy="3108543"/>
          </a:xfrm>
          <a:prstGeom prst="rect">
            <a:avLst/>
          </a:prstGeom>
        </p:spPr>
        <p:txBody>
          <a:bodyPr>
            <a:spAutoFit/>
          </a:bodyPr>
          <a:lstStyle/>
          <a:p>
            <a:r>
              <a:rPr lang="en-US" b="1" dirty="0">
                <a:solidFill>
                  <a:schemeClr val="accent2"/>
                </a:solidFill>
              </a:rPr>
              <a:t>Example 8:</a:t>
            </a:r>
          </a:p>
          <a:p>
            <a:r>
              <a:rPr lang="en-US" b="1" dirty="0">
                <a:solidFill>
                  <a:schemeClr val="accent2"/>
                </a:solidFill>
              </a:rPr>
              <a:t>public class </a:t>
            </a:r>
            <a:r>
              <a:rPr lang="en-US" b="1" dirty="0" err="1">
                <a:solidFill>
                  <a:schemeClr val="accent2"/>
                </a:solidFill>
              </a:rPr>
              <a:t>ExampleWhile</a:t>
            </a:r>
            <a:r>
              <a:rPr lang="en-US" b="1" dirty="0">
                <a:solidFill>
                  <a:schemeClr val="accent2"/>
                </a:solidFill>
              </a:rPr>
              <a:t>{</a:t>
            </a:r>
          </a:p>
          <a:p>
            <a:r>
              <a:rPr lang="en-US" b="1" dirty="0">
                <a:solidFill>
                  <a:schemeClr val="accent2"/>
                </a:solidFill>
              </a:rPr>
              <a:t>public static void main(String </a:t>
            </a:r>
            <a:r>
              <a:rPr lang="en-US" b="1" dirty="0" err="1">
                <a:solidFill>
                  <a:schemeClr val="accent2"/>
                </a:solidFill>
              </a:rPr>
              <a:t>args</a:t>
            </a:r>
            <a:r>
              <a:rPr lang="en-US" b="1" dirty="0">
                <a:solidFill>
                  <a:schemeClr val="accent2"/>
                </a:solidFill>
              </a:rPr>
              <a:t>[]){</a:t>
            </a:r>
          </a:p>
          <a:p>
            <a:r>
              <a:rPr lang="en-US" b="1" dirty="0" err="1">
                <a:solidFill>
                  <a:schemeClr val="accent2"/>
                </a:solidFill>
              </a:rPr>
              <a:t>int</a:t>
            </a:r>
            <a:r>
              <a:rPr lang="en-US" b="1" dirty="0">
                <a:solidFill>
                  <a:schemeClr val="accent2"/>
                </a:solidFill>
              </a:rPr>
              <a:t> a=10,b=20;</a:t>
            </a:r>
          </a:p>
          <a:p>
            <a:r>
              <a:rPr lang="en-US" b="1" dirty="0">
                <a:solidFill>
                  <a:schemeClr val="accent2"/>
                </a:solidFill>
              </a:rPr>
              <a:t>while(a&lt;b)</a:t>
            </a:r>
          </a:p>
          <a:p>
            <a:r>
              <a:rPr lang="en-US" b="1" dirty="0">
                <a:solidFill>
                  <a:schemeClr val="accent2"/>
                </a:solidFill>
              </a:rPr>
              <a:t>{</a:t>
            </a:r>
          </a:p>
          <a:p>
            <a:r>
              <a:rPr lang="en-US" b="1" dirty="0" err="1">
                <a:solidFill>
                  <a:schemeClr val="accent2"/>
                </a:solidFill>
              </a:rPr>
              <a:t>System.out.println</a:t>
            </a:r>
            <a:r>
              <a:rPr lang="en-US" b="1" dirty="0">
                <a:solidFill>
                  <a:schemeClr val="accent2"/>
                </a:solidFill>
              </a:rPr>
              <a:t>("hello");</a:t>
            </a:r>
          </a:p>
          <a:p>
            <a:r>
              <a:rPr lang="en-US" b="1" dirty="0">
                <a:solidFill>
                  <a:schemeClr val="accent2"/>
                </a:solidFill>
              </a:rPr>
              <a:t>}</a:t>
            </a:r>
          </a:p>
          <a:p>
            <a:r>
              <a:rPr lang="en-US" b="1" dirty="0" err="1">
                <a:solidFill>
                  <a:schemeClr val="accent2"/>
                </a:solidFill>
              </a:rPr>
              <a:t>System.out.println</a:t>
            </a:r>
            <a:r>
              <a:rPr lang="en-US" b="1" dirty="0">
                <a:solidFill>
                  <a:schemeClr val="accent2"/>
                </a:solidFill>
              </a:rPr>
              <a:t>("hi");</a:t>
            </a:r>
          </a:p>
          <a:p>
            <a:r>
              <a:rPr lang="en-US" b="1" dirty="0">
                <a:solidFill>
                  <a:schemeClr val="accent2"/>
                </a:solidFill>
              </a:rPr>
              <a:t>}}</a:t>
            </a:r>
          </a:p>
          <a:p>
            <a:endParaRPr lang="en-US" b="1" dirty="0">
              <a:solidFill>
                <a:schemeClr val="accent2"/>
              </a:solidFill>
            </a:endParaRPr>
          </a:p>
          <a:p>
            <a:r>
              <a:rPr lang="en-US" b="1" dirty="0">
                <a:solidFill>
                  <a:schemeClr val="accent2"/>
                </a:solidFill>
              </a:rPr>
              <a:t>OUTPUT:</a:t>
            </a:r>
          </a:p>
          <a:p>
            <a:endParaRPr lang="en-US" b="1" dirty="0">
              <a:solidFill>
                <a:schemeClr val="accent2"/>
              </a:solidFill>
            </a:endParaRPr>
          </a:p>
          <a:p>
            <a:r>
              <a:rPr lang="en-US" b="1" dirty="0">
                <a:solidFill>
                  <a:schemeClr val="accent2"/>
                </a:solidFill>
              </a:rPr>
              <a:t>Hello (infinite times).</a:t>
            </a:r>
            <a:endParaRPr lang="en-US" dirty="0">
              <a:solidFill>
                <a:schemeClr val="accent2"/>
              </a:solidFill>
            </a:endParaRPr>
          </a:p>
        </p:txBody>
      </p:sp>
      <p:sp>
        <p:nvSpPr>
          <p:cNvPr id="6" name="Rectangle 5"/>
          <p:cNvSpPr/>
          <p:nvPr/>
        </p:nvSpPr>
        <p:spPr>
          <a:xfrm>
            <a:off x="3595396" y="438150"/>
            <a:ext cx="4572000" cy="2462213"/>
          </a:xfrm>
          <a:prstGeom prst="rect">
            <a:avLst/>
          </a:prstGeom>
        </p:spPr>
        <p:txBody>
          <a:bodyPr>
            <a:spAutoFit/>
          </a:bodyPr>
          <a:lstStyle/>
          <a:p>
            <a:r>
              <a:rPr lang="en-US" b="1" dirty="0" err="1">
                <a:solidFill>
                  <a:schemeClr val="accent2"/>
                </a:solidFill>
              </a:rPr>
              <a:t>System.out.println</a:t>
            </a:r>
            <a:r>
              <a:rPr lang="en-US" b="1" dirty="0">
                <a:solidFill>
                  <a:schemeClr val="accent2"/>
                </a:solidFill>
              </a:rPr>
              <a:t>("hello");</a:t>
            </a:r>
          </a:p>
          <a:p>
            <a:r>
              <a:rPr lang="en-US" b="1" dirty="0">
                <a:solidFill>
                  <a:schemeClr val="accent2"/>
                </a:solidFill>
              </a:rPr>
              <a:t>}</a:t>
            </a:r>
          </a:p>
          <a:p>
            <a:r>
              <a:rPr lang="en-US" b="1" dirty="0" err="1">
                <a:solidFill>
                  <a:schemeClr val="accent2"/>
                </a:solidFill>
              </a:rPr>
              <a:t>System.out.println</a:t>
            </a:r>
            <a:r>
              <a:rPr lang="en-US" b="1" dirty="0">
                <a:solidFill>
                  <a:schemeClr val="accent2"/>
                </a:solidFill>
              </a:rPr>
              <a:t>("hi");</a:t>
            </a:r>
          </a:p>
          <a:p>
            <a:r>
              <a:rPr lang="en-US" b="1" dirty="0">
                <a:solidFill>
                  <a:schemeClr val="accent2"/>
                </a:solidFill>
              </a:rPr>
              <a:t>}}</a:t>
            </a:r>
          </a:p>
          <a:p>
            <a:endParaRPr lang="en-US" b="1" dirty="0">
              <a:solidFill>
                <a:schemeClr val="accent2"/>
              </a:solidFill>
            </a:endParaRPr>
          </a:p>
          <a:p>
            <a:r>
              <a:rPr lang="en-US" b="1" dirty="0">
                <a:solidFill>
                  <a:schemeClr val="accent2"/>
                </a:solidFill>
              </a:rPr>
              <a:t>OUTPUT:</a:t>
            </a:r>
          </a:p>
          <a:p>
            <a:endParaRPr lang="en-US" b="1" dirty="0">
              <a:solidFill>
                <a:schemeClr val="accent2"/>
              </a:solidFill>
            </a:endParaRPr>
          </a:p>
          <a:p>
            <a:r>
              <a:rPr lang="en-US" b="1" dirty="0">
                <a:solidFill>
                  <a:schemeClr val="accent2"/>
                </a:solidFill>
              </a:rPr>
              <a:t>Compile time error.</a:t>
            </a:r>
          </a:p>
          <a:p>
            <a:r>
              <a:rPr lang="en-US" b="1" dirty="0">
                <a:solidFill>
                  <a:schemeClr val="accent2"/>
                </a:solidFill>
              </a:rPr>
              <a:t>D:\Java&gt;javac ExampleWhile.java</a:t>
            </a:r>
          </a:p>
          <a:p>
            <a:r>
              <a:rPr lang="en-US" b="1" dirty="0">
                <a:solidFill>
                  <a:schemeClr val="accent2"/>
                </a:solidFill>
              </a:rPr>
              <a:t>ExampleWhile.java:8: unreachable statement</a:t>
            </a:r>
          </a:p>
          <a:p>
            <a:r>
              <a:rPr lang="en-US" b="1" dirty="0" err="1">
                <a:solidFill>
                  <a:schemeClr val="accent2"/>
                </a:solidFill>
              </a:rPr>
              <a:t>System.out.println</a:t>
            </a:r>
            <a:r>
              <a:rPr lang="en-US" b="1" dirty="0">
                <a:solidFill>
                  <a:schemeClr val="accent2"/>
                </a:solidFill>
              </a:rPr>
              <a:t>("hi");</a:t>
            </a:r>
          </a:p>
        </p:txBody>
      </p:sp>
      <p:sp>
        <p:nvSpPr>
          <p:cNvPr id="7" name="Rectangle 6"/>
          <p:cNvSpPr/>
          <p:nvPr/>
        </p:nvSpPr>
        <p:spPr>
          <a:xfrm>
            <a:off x="326571" y="3398093"/>
            <a:ext cx="4572000" cy="1600438"/>
          </a:xfrm>
          <a:prstGeom prst="rect">
            <a:avLst/>
          </a:prstGeom>
        </p:spPr>
        <p:txBody>
          <a:bodyPr>
            <a:spAutoFit/>
          </a:bodyPr>
          <a:lstStyle/>
          <a:p>
            <a:r>
              <a:rPr lang="en-US" b="1" dirty="0">
                <a:solidFill>
                  <a:schemeClr val="accent2"/>
                </a:solidFill>
              </a:rPr>
              <a:t>Example 9:</a:t>
            </a:r>
          </a:p>
          <a:p>
            <a:endParaRPr lang="en-US" b="1" dirty="0">
              <a:solidFill>
                <a:schemeClr val="accent2"/>
              </a:solidFill>
            </a:endParaRPr>
          </a:p>
          <a:p>
            <a:r>
              <a:rPr lang="en-US" b="1" dirty="0">
                <a:solidFill>
                  <a:schemeClr val="accent2"/>
                </a:solidFill>
              </a:rPr>
              <a:t>public class </a:t>
            </a:r>
            <a:r>
              <a:rPr lang="en-US" b="1" dirty="0" err="1">
                <a:solidFill>
                  <a:schemeClr val="accent2"/>
                </a:solidFill>
              </a:rPr>
              <a:t>ExampleWhile</a:t>
            </a:r>
            <a:r>
              <a:rPr lang="en-US" b="1" dirty="0">
                <a:solidFill>
                  <a:schemeClr val="accent2"/>
                </a:solidFill>
              </a:rPr>
              <a:t>{</a:t>
            </a:r>
          </a:p>
          <a:p>
            <a:r>
              <a:rPr lang="en-US" b="1" dirty="0">
                <a:solidFill>
                  <a:schemeClr val="accent2"/>
                </a:solidFill>
              </a:rPr>
              <a:t>public static void main(String </a:t>
            </a:r>
            <a:r>
              <a:rPr lang="en-US" b="1" dirty="0" err="1">
                <a:solidFill>
                  <a:schemeClr val="accent2"/>
                </a:solidFill>
              </a:rPr>
              <a:t>args</a:t>
            </a:r>
            <a:r>
              <a:rPr lang="en-US" b="1" dirty="0">
                <a:solidFill>
                  <a:schemeClr val="accent2"/>
                </a:solidFill>
              </a:rPr>
              <a:t>[]){</a:t>
            </a:r>
          </a:p>
          <a:p>
            <a:r>
              <a:rPr lang="en-US" b="1" dirty="0">
                <a:solidFill>
                  <a:schemeClr val="accent2"/>
                </a:solidFill>
              </a:rPr>
              <a:t>final </a:t>
            </a:r>
            <a:r>
              <a:rPr lang="en-US" b="1" dirty="0" err="1">
                <a:solidFill>
                  <a:schemeClr val="accent2"/>
                </a:solidFill>
              </a:rPr>
              <a:t>int</a:t>
            </a:r>
            <a:r>
              <a:rPr lang="en-US" b="1" dirty="0">
                <a:solidFill>
                  <a:schemeClr val="accent2"/>
                </a:solidFill>
              </a:rPr>
              <a:t> a=10,b=20;</a:t>
            </a:r>
          </a:p>
          <a:p>
            <a:r>
              <a:rPr lang="en-US" b="1" dirty="0">
                <a:solidFill>
                  <a:schemeClr val="accent2"/>
                </a:solidFill>
              </a:rPr>
              <a:t>while(a&lt;b)</a:t>
            </a:r>
          </a:p>
          <a:p>
            <a:r>
              <a:rPr lang="en-US" b="1" dirty="0">
                <a:solidFill>
                  <a:schemeClr val="accent2"/>
                </a:solidFill>
              </a:rPr>
              <a:t>{</a:t>
            </a:r>
          </a:p>
        </p:txBody>
      </p:sp>
    </p:spTree>
    <p:extLst>
      <p:ext uri="{BB962C8B-B14F-4D97-AF65-F5344CB8AC3E}">
        <p14:creationId xmlns:p14="http://schemas.microsoft.com/office/powerpoint/2010/main" val="3505702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1" end="11"/>
                                            </p:txEl>
                                          </p:spTgt>
                                        </p:tgtEl>
                                        <p:attrNameLst>
                                          <p:attrName>style.visibility</p:attrName>
                                        </p:attrNameLst>
                                      </p:cBhvr>
                                      <p:to>
                                        <p:strVal val="visible"/>
                                      </p:to>
                                    </p:set>
                                    <p:animEffect transition="in" filter="fade">
                                      <p:cBhvr>
                                        <p:cTn id="7" dur="1000"/>
                                        <p:tgtEl>
                                          <p:spTgt spid="5">
                                            <p:txEl>
                                              <p:pRg st="11" end="11"/>
                                            </p:txEl>
                                          </p:spTgt>
                                        </p:tgtEl>
                                      </p:cBhvr>
                                    </p:animEffect>
                                    <p:anim calcmode="lin" valueType="num">
                                      <p:cBhvr>
                                        <p:cTn id="8"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1" end="1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3" end="13"/>
                                            </p:txEl>
                                          </p:spTgt>
                                        </p:tgtEl>
                                        <p:attrNameLst>
                                          <p:attrName>style.visibility</p:attrName>
                                        </p:attrNameLst>
                                      </p:cBhvr>
                                      <p:to>
                                        <p:strVal val="visible"/>
                                      </p:to>
                                    </p:set>
                                    <p:animEffect transition="in" filter="fade">
                                      <p:cBhvr>
                                        <p:cTn id="12" dur="1000"/>
                                        <p:tgtEl>
                                          <p:spTgt spid="5">
                                            <p:txEl>
                                              <p:pRg st="13" end="13"/>
                                            </p:txEl>
                                          </p:spTgt>
                                        </p:tgtEl>
                                      </p:cBhvr>
                                    </p:animEffect>
                                    <p:anim calcmode="lin" valueType="num">
                                      <p:cBhvr>
                                        <p:cTn id="13" dur="1000" fill="hold"/>
                                        <p:tgtEl>
                                          <p:spTgt spid="5">
                                            <p:txEl>
                                              <p:pRg st="13" end="13"/>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nodeType="clickEffect">
                                  <p:stCondLst>
                                    <p:cond delay="0"/>
                                  </p:stCondLst>
                                  <p:childTnLst>
                                    <p:set>
                                      <p:cBhvr>
                                        <p:cTn id="25" dur="1" fill="hold">
                                          <p:stCondLst>
                                            <p:cond delay="0"/>
                                          </p:stCondLst>
                                        </p:cTn>
                                        <p:tgtEl>
                                          <p:spTgt spid="6">
                                            <p:txEl>
                                              <p:pRg st="0" end="0"/>
                                            </p:txEl>
                                          </p:spTgt>
                                        </p:tgtEl>
                                        <p:attrNameLst>
                                          <p:attrName>style.visibility</p:attrName>
                                        </p:attrNameLst>
                                      </p:cBhvr>
                                      <p:to>
                                        <p:strVal val="visible"/>
                                      </p:to>
                                    </p:set>
                                    <p:animEffect transition="in" filter="wheel(1)">
                                      <p:cBhvr>
                                        <p:cTn id="26" dur="2000"/>
                                        <p:tgtEl>
                                          <p:spTgt spid="6">
                                            <p:txEl>
                                              <p:pRg st="0" end="0"/>
                                            </p:txEl>
                                          </p:spTgt>
                                        </p:tgtEl>
                                      </p:cBhvr>
                                    </p:animEffect>
                                  </p:childTnLst>
                                </p:cTn>
                              </p:par>
                              <p:par>
                                <p:cTn id="27" presetID="21" presetClass="entr" presetSubtype="1" fill="hold" nodeType="with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animEffect transition="in" filter="wheel(1)">
                                      <p:cBhvr>
                                        <p:cTn id="29" dur="2000"/>
                                        <p:tgtEl>
                                          <p:spTgt spid="6">
                                            <p:txEl>
                                              <p:pRg st="1" end="1"/>
                                            </p:txEl>
                                          </p:spTgt>
                                        </p:tgtEl>
                                      </p:cBhvr>
                                    </p:animEffect>
                                  </p:childTnLst>
                                </p:cTn>
                              </p:par>
                              <p:par>
                                <p:cTn id="30" presetID="21" presetClass="entr" presetSubtype="1" fill="hold" nodeType="with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wheel(1)">
                                      <p:cBhvr>
                                        <p:cTn id="32" dur="2000"/>
                                        <p:tgtEl>
                                          <p:spTgt spid="6">
                                            <p:txEl>
                                              <p:pRg st="2" end="2"/>
                                            </p:txEl>
                                          </p:spTgt>
                                        </p:tgtEl>
                                      </p:cBhvr>
                                    </p:animEffect>
                                  </p:childTnLst>
                                </p:cTn>
                              </p:par>
                              <p:par>
                                <p:cTn id="33" presetID="21" presetClass="entr" presetSubtype="1" fill="hold" nodeType="with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animEffect transition="in" filter="wheel(1)">
                                      <p:cBhvr>
                                        <p:cTn id="35" dur="2000"/>
                                        <p:tgtEl>
                                          <p:spTgt spid="6">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6">
                                            <p:txEl>
                                              <p:pRg st="5" end="5"/>
                                            </p:txEl>
                                          </p:spTgt>
                                        </p:tgtEl>
                                        <p:attrNameLst>
                                          <p:attrName>style.visibility</p:attrName>
                                        </p:attrNameLst>
                                      </p:cBhvr>
                                      <p:to>
                                        <p:strVal val="visible"/>
                                      </p:to>
                                    </p:set>
                                    <p:anim calcmode="lin" valueType="num">
                                      <p:cBhvr additive="base">
                                        <p:cTn id="40"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6">
                                            <p:txEl>
                                              <p:pRg st="5" end="5"/>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6">
                                            <p:txEl>
                                              <p:pRg st="7" end="7"/>
                                            </p:txEl>
                                          </p:spTgt>
                                        </p:tgtEl>
                                        <p:attrNameLst>
                                          <p:attrName>style.visibility</p:attrName>
                                        </p:attrNameLst>
                                      </p:cBhvr>
                                      <p:to>
                                        <p:strVal val="visible"/>
                                      </p:to>
                                    </p:set>
                                    <p:anim calcmode="lin" valueType="num">
                                      <p:cBhvr additive="base">
                                        <p:cTn id="44"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6">
                                            <p:txEl>
                                              <p:pRg st="7" end="7"/>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6">
                                            <p:txEl>
                                              <p:pRg st="8" end="8"/>
                                            </p:txEl>
                                          </p:spTgt>
                                        </p:tgtEl>
                                        <p:attrNameLst>
                                          <p:attrName>style.visibility</p:attrName>
                                        </p:attrNameLst>
                                      </p:cBhvr>
                                      <p:to>
                                        <p:strVal val="visible"/>
                                      </p:to>
                                    </p:set>
                                    <p:anim calcmode="lin" valueType="num">
                                      <p:cBhvr additive="base">
                                        <p:cTn id="48"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6">
                                            <p:txEl>
                                              <p:pRg st="8" end="8"/>
                                            </p:txEl>
                                          </p:spTgt>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6">
                                            <p:txEl>
                                              <p:pRg st="10" end="10"/>
                                            </p:txEl>
                                          </p:spTgt>
                                        </p:tgtEl>
                                        <p:attrNameLst>
                                          <p:attrName>style.visibility</p:attrName>
                                        </p:attrNameLst>
                                      </p:cBhvr>
                                      <p:to>
                                        <p:strVal val="visible"/>
                                      </p:to>
                                    </p:set>
                                    <p:anim calcmode="lin" valueType="num">
                                      <p:cBhvr additive="base">
                                        <p:cTn id="52"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6">
                                            <p:txEl>
                                              <p:pRg st="10" end="10"/>
                                            </p:txEl>
                                          </p:spTgt>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6">
                                            <p:txEl>
                                              <p:pRg st="9" end="9"/>
                                            </p:txEl>
                                          </p:spTgt>
                                        </p:tgtEl>
                                        <p:attrNameLst>
                                          <p:attrName>style.visibility</p:attrName>
                                        </p:attrNameLst>
                                      </p:cBhvr>
                                      <p:to>
                                        <p:strVal val="visible"/>
                                      </p:to>
                                    </p:set>
                                    <p:anim calcmode="lin" valueType="num">
                                      <p:cBhvr additive="base">
                                        <p:cTn id="56"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
        <p:nvSpPr>
          <p:cNvPr id="4" name="Rectangle 3"/>
          <p:cNvSpPr/>
          <p:nvPr/>
        </p:nvSpPr>
        <p:spPr>
          <a:xfrm>
            <a:off x="228600" y="285750"/>
            <a:ext cx="4572000" cy="3754874"/>
          </a:xfrm>
          <a:prstGeom prst="rect">
            <a:avLst/>
          </a:prstGeom>
        </p:spPr>
        <p:txBody>
          <a:bodyPr>
            <a:spAutoFit/>
          </a:bodyPr>
          <a:lstStyle/>
          <a:p>
            <a:r>
              <a:rPr lang="en-US" b="1" dirty="0">
                <a:solidFill>
                  <a:schemeClr val="accent2"/>
                </a:solidFill>
              </a:rPr>
              <a:t>Example 10:</a:t>
            </a:r>
          </a:p>
          <a:p>
            <a:endParaRPr lang="en-US" b="1" dirty="0">
              <a:solidFill>
                <a:schemeClr val="accent2"/>
              </a:solidFill>
            </a:endParaRPr>
          </a:p>
          <a:p>
            <a:r>
              <a:rPr lang="en-US" b="1" dirty="0">
                <a:solidFill>
                  <a:schemeClr val="accent2"/>
                </a:solidFill>
              </a:rPr>
              <a:t>public class </a:t>
            </a:r>
            <a:r>
              <a:rPr lang="en-US" b="1" dirty="0" err="1">
                <a:solidFill>
                  <a:schemeClr val="accent2"/>
                </a:solidFill>
              </a:rPr>
              <a:t>ExampleWhile</a:t>
            </a:r>
            <a:r>
              <a:rPr lang="en-US" b="1" dirty="0">
                <a:solidFill>
                  <a:schemeClr val="accent2"/>
                </a:solidFill>
              </a:rPr>
              <a:t>{</a:t>
            </a:r>
          </a:p>
          <a:p>
            <a:r>
              <a:rPr lang="en-US" b="1" dirty="0">
                <a:solidFill>
                  <a:schemeClr val="accent2"/>
                </a:solidFill>
              </a:rPr>
              <a:t>public static void main(String </a:t>
            </a:r>
            <a:r>
              <a:rPr lang="en-US" b="1" dirty="0" err="1">
                <a:solidFill>
                  <a:schemeClr val="accent2"/>
                </a:solidFill>
              </a:rPr>
              <a:t>args</a:t>
            </a:r>
            <a:r>
              <a:rPr lang="en-US" b="1" dirty="0">
                <a:solidFill>
                  <a:schemeClr val="accent2"/>
                </a:solidFill>
              </a:rPr>
              <a:t>[]){</a:t>
            </a:r>
          </a:p>
          <a:p>
            <a:r>
              <a:rPr lang="en-US" b="1" dirty="0">
                <a:solidFill>
                  <a:schemeClr val="accent2"/>
                </a:solidFill>
              </a:rPr>
              <a:t>final </a:t>
            </a:r>
            <a:r>
              <a:rPr lang="en-US" b="1" dirty="0" err="1">
                <a:solidFill>
                  <a:schemeClr val="accent2"/>
                </a:solidFill>
              </a:rPr>
              <a:t>int</a:t>
            </a:r>
            <a:r>
              <a:rPr lang="en-US" b="1" dirty="0">
                <a:solidFill>
                  <a:schemeClr val="accent2"/>
                </a:solidFill>
              </a:rPr>
              <a:t> a=10;</a:t>
            </a:r>
          </a:p>
          <a:p>
            <a:r>
              <a:rPr lang="en-US" b="1" dirty="0">
                <a:solidFill>
                  <a:schemeClr val="accent2"/>
                </a:solidFill>
              </a:rPr>
              <a:t>while(a&lt;20)</a:t>
            </a:r>
          </a:p>
          <a:p>
            <a:r>
              <a:rPr lang="en-US" b="1" dirty="0">
                <a:solidFill>
                  <a:schemeClr val="accent2"/>
                </a:solidFill>
              </a:rPr>
              <a:t>{</a:t>
            </a:r>
          </a:p>
          <a:p>
            <a:r>
              <a:rPr lang="en-US" b="1" dirty="0" err="1">
                <a:solidFill>
                  <a:schemeClr val="accent2"/>
                </a:solidFill>
              </a:rPr>
              <a:t>System.out.println</a:t>
            </a:r>
            <a:r>
              <a:rPr lang="en-US" b="1" dirty="0">
                <a:solidFill>
                  <a:schemeClr val="accent2"/>
                </a:solidFill>
              </a:rPr>
              <a:t>("hello");</a:t>
            </a:r>
          </a:p>
          <a:p>
            <a:r>
              <a:rPr lang="en-US" b="1" dirty="0">
                <a:solidFill>
                  <a:schemeClr val="accent2"/>
                </a:solidFill>
              </a:rPr>
              <a:t>}</a:t>
            </a:r>
          </a:p>
          <a:p>
            <a:r>
              <a:rPr lang="en-US" b="1" dirty="0" err="1">
                <a:solidFill>
                  <a:schemeClr val="accent2"/>
                </a:solidFill>
              </a:rPr>
              <a:t>System.out.println</a:t>
            </a:r>
            <a:r>
              <a:rPr lang="en-US" b="1" dirty="0">
                <a:solidFill>
                  <a:schemeClr val="accent2"/>
                </a:solidFill>
              </a:rPr>
              <a:t>("hi");</a:t>
            </a:r>
          </a:p>
          <a:p>
            <a:r>
              <a:rPr lang="en-US" b="1" dirty="0">
                <a:solidFill>
                  <a:schemeClr val="accent2"/>
                </a:solidFill>
              </a:rPr>
              <a:t>}}</a:t>
            </a:r>
          </a:p>
          <a:p>
            <a:endParaRPr lang="en-US" b="1" dirty="0">
              <a:solidFill>
                <a:schemeClr val="accent2"/>
              </a:solidFill>
            </a:endParaRPr>
          </a:p>
          <a:p>
            <a:r>
              <a:rPr lang="en-US" b="1" dirty="0">
                <a:solidFill>
                  <a:schemeClr val="accent2"/>
                </a:solidFill>
              </a:rPr>
              <a:t>OUTPUT:</a:t>
            </a:r>
          </a:p>
          <a:p>
            <a:endParaRPr lang="en-US" b="1" dirty="0">
              <a:solidFill>
                <a:schemeClr val="accent2"/>
              </a:solidFill>
            </a:endParaRPr>
          </a:p>
          <a:p>
            <a:r>
              <a:rPr lang="en-US" b="1" dirty="0">
                <a:solidFill>
                  <a:schemeClr val="accent2"/>
                </a:solidFill>
              </a:rPr>
              <a:t>D:\Java&gt;javac ExampleWhile.java</a:t>
            </a:r>
          </a:p>
          <a:p>
            <a:r>
              <a:rPr lang="en-US" b="1" dirty="0">
                <a:solidFill>
                  <a:schemeClr val="accent2"/>
                </a:solidFill>
              </a:rPr>
              <a:t>ExampleWhile.java:8: unreachable statement</a:t>
            </a:r>
          </a:p>
          <a:p>
            <a:r>
              <a:rPr lang="en-US" b="1" dirty="0" err="1">
                <a:solidFill>
                  <a:schemeClr val="accent2"/>
                </a:solidFill>
              </a:rPr>
              <a:t>System.out.println</a:t>
            </a:r>
            <a:r>
              <a:rPr lang="en-US" b="1" dirty="0">
                <a:solidFill>
                  <a:schemeClr val="accent2"/>
                </a:solidFill>
              </a:rPr>
              <a:t>("hi");</a:t>
            </a:r>
            <a:endParaRPr lang="en-US" dirty="0">
              <a:solidFill>
                <a:schemeClr val="accent2"/>
              </a:solidFill>
            </a:endParaRPr>
          </a:p>
        </p:txBody>
      </p:sp>
      <p:sp>
        <p:nvSpPr>
          <p:cNvPr id="5" name="Rectangle 4"/>
          <p:cNvSpPr/>
          <p:nvPr/>
        </p:nvSpPr>
        <p:spPr>
          <a:xfrm>
            <a:off x="3657600" y="317007"/>
            <a:ext cx="3581400" cy="2893100"/>
          </a:xfrm>
          <a:prstGeom prst="rect">
            <a:avLst/>
          </a:prstGeom>
        </p:spPr>
        <p:txBody>
          <a:bodyPr wrap="square">
            <a:spAutoFit/>
          </a:bodyPr>
          <a:lstStyle/>
          <a:p>
            <a:r>
              <a:rPr lang="en-US" b="1" dirty="0">
                <a:solidFill>
                  <a:schemeClr val="accent1"/>
                </a:solidFill>
              </a:rPr>
              <a:t>Note:</a:t>
            </a:r>
          </a:p>
          <a:p>
            <a:endParaRPr lang="en-US" b="1" dirty="0">
              <a:solidFill>
                <a:schemeClr val="accent1"/>
              </a:solidFill>
            </a:endParaRPr>
          </a:p>
          <a:p>
            <a:r>
              <a:rPr lang="en-US" dirty="0">
                <a:solidFill>
                  <a:schemeClr val="accent1"/>
                </a:solidFill>
              </a:rPr>
              <a:t> </a:t>
            </a:r>
            <a:r>
              <a:rPr lang="en-US" b="1" dirty="0">
                <a:solidFill>
                  <a:schemeClr val="accent1"/>
                </a:solidFill>
              </a:rPr>
              <a:t>Every final variable will be replaced with the corresponding value by compiler.</a:t>
            </a:r>
          </a:p>
          <a:p>
            <a:r>
              <a:rPr lang="en-US" dirty="0">
                <a:solidFill>
                  <a:schemeClr val="accent1"/>
                </a:solidFill>
              </a:rPr>
              <a:t> </a:t>
            </a:r>
            <a:r>
              <a:rPr lang="en-US" b="1" dirty="0">
                <a:solidFill>
                  <a:schemeClr val="accent1"/>
                </a:solidFill>
              </a:rPr>
              <a:t>If any operation involves only constants then compiler is responsible to perform</a:t>
            </a:r>
          </a:p>
          <a:p>
            <a:r>
              <a:rPr lang="en-US" b="1" dirty="0">
                <a:solidFill>
                  <a:schemeClr val="accent1"/>
                </a:solidFill>
              </a:rPr>
              <a:t>that operation.</a:t>
            </a:r>
          </a:p>
          <a:p>
            <a:r>
              <a:rPr lang="en-US" dirty="0">
                <a:solidFill>
                  <a:schemeClr val="accent1"/>
                </a:solidFill>
              </a:rPr>
              <a:t> </a:t>
            </a:r>
            <a:r>
              <a:rPr lang="en-US" b="1" dirty="0">
                <a:solidFill>
                  <a:schemeClr val="accent1"/>
                </a:solidFill>
              </a:rPr>
              <a:t>If any operation involves at least one variable compiler won't perform that</a:t>
            </a:r>
          </a:p>
          <a:p>
            <a:r>
              <a:rPr lang="en-US" b="1" dirty="0">
                <a:solidFill>
                  <a:schemeClr val="accent1"/>
                </a:solidFill>
              </a:rPr>
              <a:t>operation. At runtime </a:t>
            </a:r>
            <a:r>
              <a:rPr lang="en-US" b="1" dirty="0" err="1">
                <a:solidFill>
                  <a:schemeClr val="accent1"/>
                </a:solidFill>
              </a:rPr>
              <a:t>jvm</a:t>
            </a:r>
            <a:r>
              <a:rPr lang="en-US" b="1" dirty="0">
                <a:solidFill>
                  <a:schemeClr val="accent1"/>
                </a:solidFill>
              </a:rPr>
              <a:t> is responsible to perform that operation.</a:t>
            </a:r>
            <a:endParaRPr lang="en-US" dirty="0">
              <a:solidFill>
                <a:schemeClr val="accent1"/>
              </a:solidFill>
            </a:endParaRPr>
          </a:p>
        </p:txBody>
      </p:sp>
    </p:spTree>
    <p:extLst>
      <p:ext uri="{BB962C8B-B14F-4D97-AF65-F5344CB8AC3E}">
        <p14:creationId xmlns:p14="http://schemas.microsoft.com/office/powerpoint/2010/main" val="4275889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2" end="12"/>
                                            </p:txEl>
                                          </p:spTgt>
                                        </p:tgtEl>
                                        <p:attrNameLst>
                                          <p:attrName>style.visibility</p:attrName>
                                        </p:attrNameLst>
                                      </p:cBhvr>
                                      <p:to>
                                        <p:strVal val="visible"/>
                                      </p:to>
                                    </p:set>
                                    <p:animEffect transition="in" filter="fade">
                                      <p:cBhvr>
                                        <p:cTn id="7" dur="1000"/>
                                        <p:tgtEl>
                                          <p:spTgt spid="4">
                                            <p:txEl>
                                              <p:pRg st="12" end="12"/>
                                            </p:txEl>
                                          </p:spTgt>
                                        </p:tgtEl>
                                      </p:cBhvr>
                                    </p:animEffect>
                                    <p:anim calcmode="lin" valueType="num">
                                      <p:cBhvr>
                                        <p:cTn id="8"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2" end="1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4" end="14"/>
                                            </p:txEl>
                                          </p:spTgt>
                                        </p:tgtEl>
                                        <p:attrNameLst>
                                          <p:attrName>style.visibility</p:attrName>
                                        </p:attrNameLst>
                                      </p:cBhvr>
                                      <p:to>
                                        <p:strVal val="visible"/>
                                      </p:to>
                                    </p:set>
                                    <p:animEffect transition="in" filter="fade">
                                      <p:cBhvr>
                                        <p:cTn id="12" dur="1000"/>
                                        <p:tgtEl>
                                          <p:spTgt spid="4">
                                            <p:txEl>
                                              <p:pRg st="14" end="14"/>
                                            </p:txEl>
                                          </p:spTgt>
                                        </p:tgtEl>
                                      </p:cBhvr>
                                    </p:animEffect>
                                    <p:anim calcmode="lin" valueType="num">
                                      <p:cBhvr>
                                        <p:cTn id="13" dur="1000" fill="hold"/>
                                        <p:tgtEl>
                                          <p:spTgt spid="4">
                                            <p:txEl>
                                              <p:pRg st="14" end="14"/>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4" end="1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15" end="15"/>
                                            </p:txEl>
                                          </p:spTgt>
                                        </p:tgtEl>
                                        <p:attrNameLst>
                                          <p:attrName>style.visibility</p:attrName>
                                        </p:attrNameLst>
                                      </p:cBhvr>
                                      <p:to>
                                        <p:strVal val="visible"/>
                                      </p:to>
                                    </p:set>
                                    <p:animEffect transition="in" filter="fade">
                                      <p:cBhvr>
                                        <p:cTn id="17" dur="1000"/>
                                        <p:tgtEl>
                                          <p:spTgt spid="4">
                                            <p:txEl>
                                              <p:pRg st="15" end="15"/>
                                            </p:txEl>
                                          </p:spTgt>
                                        </p:tgtEl>
                                      </p:cBhvr>
                                    </p:animEffect>
                                    <p:anim calcmode="lin" valueType="num">
                                      <p:cBhvr>
                                        <p:cTn id="18" dur="1000" fill="hold"/>
                                        <p:tgtEl>
                                          <p:spTgt spid="4">
                                            <p:txEl>
                                              <p:pRg st="15" end="15"/>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15" end="1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16" end="16"/>
                                            </p:txEl>
                                          </p:spTgt>
                                        </p:tgtEl>
                                        <p:attrNameLst>
                                          <p:attrName>style.visibility</p:attrName>
                                        </p:attrNameLst>
                                      </p:cBhvr>
                                      <p:to>
                                        <p:strVal val="visible"/>
                                      </p:to>
                                    </p:set>
                                    <p:animEffect transition="in" filter="fade">
                                      <p:cBhvr>
                                        <p:cTn id="22" dur="1000"/>
                                        <p:tgtEl>
                                          <p:spTgt spid="4">
                                            <p:txEl>
                                              <p:pRg st="16" end="16"/>
                                            </p:txEl>
                                          </p:spTgt>
                                        </p:tgtEl>
                                      </p:cBhvr>
                                    </p:animEffect>
                                    <p:anim calcmode="lin" valueType="num">
                                      <p:cBhvr>
                                        <p:cTn id="23" dur="1000" fill="hold"/>
                                        <p:tgtEl>
                                          <p:spTgt spid="4">
                                            <p:txEl>
                                              <p:pRg st="16" end="16"/>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
        <p:nvSpPr>
          <p:cNvPr id="4" name="Rectangle 3"/>
          <p:cNvSpPr/>
          <p:nvPr/>
        </p:nvSpPr>
        <p:spPr>
          <a:xfrm>
            <a:off x="685800" y="819150"/>
            <a:ext cx="4572000" cy="3323987"/>
          </a:xfrm>
          <a:prstGeom prst="rect">
            <a:avLst/>
          </a:prstGeom>
        </p:spPr>
        <p:txBody>
          <a:bodyPr>
            <a:spAutoFit/>
          </a:bodyPr>
          <a:lstStyle/>
          <a:p>
            <a:r>
              <a:rPr lang="en-US" b="1" dirty="0">
                <a:solidFill>
                  <a:schemeClr val="accent1"/>
                </a:solidFill>
              </a:rPr>
              <a:t>Example 11:</a:t>
            </a:r>
          </a:p>
          <a:p>
            <a:endParaRPr lang="en-US" b="1" dirty="0">
              <a:solidFill>
                <a:schemeClr val="accent1"/>
              </a:solidFill>
            </a:endParaRPr>
          </a:p>
          <a:p>
            <a:r>
              <a:rPr lang="en-US" b="1" dirty="0">
                <a:solidFill>
                  <a:schemeClr val="accent1"/>
                </a:solidFill>
              </a:rPr>
              <a:t>public class </a:t>
            </a:r>
            <a:r>
              <a:rPr lang="en-US" b="1" dirty="0" err="1">
                <a:solidFill>
                  <a:schemeClr val="accent1"/>
                </a:solidFill>
              </a:rPr>
              <a:t>ExampleWhile</a:t>
            </a:r>
            <a:r>
              <a:rPr lang="en-US" b="1" dirty="0">
                <a:solidFill>
                  <a:schemeClr val="accent1"/>
                </a:solidFill>
              </a:rPr>
              <a:t>{</a:t>
            </a:r>
          </a:p>
          <a:p>
            <a:r>
              <a:rPr lang="en-US" b="1" dirty="0">
                <a:solidFill>
                  <a:schemeClr val="accent1"/>
                </a:solidFill>
              </a:rPr>
              <a:t>public static void main(String </a:t>
            </a:r>
            <a:r>
              <a:rPr lang="en-US" b="1" dirty="0" err="1">
                <a:solidFill>
                  <a:schemeClr val="accent1"/>
                </a:solidFill>
              </a:rPr>
              <a:t>args</a:t>
            </a:r>
            <a:r>
              <a:rPr lang="en-US" b="1" dirty="0">
                <a:solidFill>
                  <a:schemeClr val="accent1"/>
                </a:solidFill>
              </a:rPr>
              <a:t>[]){</a:t>
            </a:r>
          </a:p>
          <a:p>
            <a:r>
              <a:rPr lang="en-US" b="1" dirty="0" err="1">
                <a:solidFill>
                  <a:schemeClr val="accent1"/>
                </a:solidFill>
              </a:rPr>
              <a:t>int</a:t>
            </a:r>
            <a:r>
              <a:rPr lang="en-US" b="1" dirty="0">
                <a:solidFill>
                  <a:schemeClr val="accent1"/>
                </a:solidFill>
              </a:rPr>
              <a:t> a=10;</a:t>
            </a:r>
          </a:p>
          <a:p>
            <a:r>
              <a:rPr lang="en-US" b="1" dirty="0">
                <a:solidFill>
                  <a:schemeClr val="accent1"/>
                </a:solidFill>
              </a:rPr>
              <a:t>while(a&lt;20)</a:t>
            </a:r>
          </a:p>
          <a:p>
            <a:r>
              <a:rPr lang="en-US" b="1" dirty="0">
                <a:solidFill>
                  <a:schemeClr val="accent1"/>
                </a:solidFill>
              </a:rPr>
              <a:t>{</a:t>
            </a:r>
          </a:p>
          <a:p>
            <a:r>
              <a:rPr lang="en-US" b="1" dirty="0" err="1">
                <a:solidFill>
                  <a:schemeClr val="accent1"/>
                </a:solidFill>
              </a:rPr>
              <a:t>System.out.println</a:t>
            </a:r>
            <a:r>
              <a:rPr lang="en-US" b="1" dirty="0">
                <a:solidFill>
                  <a:schemeClr val="accent1"/>
                </a:solidFill>
              </a:rPr>
              <a:t>("hello");</a:t>
            </a:r>
          </a:p>
          <a:p>
            <a:r>
              <a:rPr lang="en-US" b="1" dirty="0">
                <a:solidFill>
                  <a:schemeClr val="accent1"/>
                </a:solidFill>
              </a:rPr>
              <a:t>}</a:t>
            </a:r>
          </a:p>
          <a:p>
            <a:r>
              <a:rPr lang="en-US" b="1" dirty="0" err="1">
                <a:solidFill>
                  <a:schemeClr val="accent1"/>
                </a:solidFill>
              </a:rPr>
              <a:t>System.out.println</a:t>
            </a:r>
            <a:r>
              <a:rPr lang="en-US" b="1" dirty="0">
                <a:solidFill>
                  <a:schemeClr val="accent1"/>
                </a:solidFill>
              </a:rPr>
              <a:t>("hi");</a:t>
            </a:r>
          </a:p>
          <a:p>
            <a:r>
              <a:rPr lang="en-US" b="1" dirty="0">
                <a:solidFill>
                  <a:schemeClr val="accent1"/>
                </a:solidFill>
              </a:rPr>
              <a:t>}}</a:t>
            </a:r>
          </a:p>
          <a:p>
            <a:endParaRPr lang="en-US" b="1" dirty="0">
              <a:solidFill>
                <a:schemeClr val="accent1"/>
              </a:solidFill>
            </a:endParaRPr>
          </a:p>
          <a:p>
            <a:r>
              <a:rPr lang="en-US" b="1" dirty="0">
                <a:solidFill>
                  <a:schemeClr val="accent1"/>
                </a:solidFill>
              </a:rPr>
              <a:t>OUTPUT:</a:t>
            </a:r>
          </a:p>
          <a:p>
            <a:endParaRPr lang="en-US" b="1" dirty="0">
              <a:solidFill>
                <a:schemeClr val="accent1"/>
              </a:solidFill>
            </a:endParaRPr>
          </a:p>
          <a:p>
            <a:r>
              <a:rPr lang="en-US" b="1" dirty="0">
                <a:solidFill>
                  <a:schemeClr val="accent1"/>
                </a:solidFill>
              </a:rPr>
              <a:t>Hello (infinite times).</a:t>
            </a:r>
            <a:endParaRPr lang="en-US" dirty="0">
              <a:solidFill>
                <a:schemeClr val="accent1"/>
              </a:solidFill>
            </a:endParaRPr>
          </a:p>
        </p:txBody>
      </p:sp>
    </p:spTree>
    <p:extLst>
      <p:ext uri="{BB962C8B-B14F-4D97-AF65-F5344CB8AC3E}">
        <p14:creationId xmlns:p14="http://schemas.microsoft.com/office/powerpoint/2010/main" val="2374345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2" end="12"/>
                                            </p:txEl>
                                          </p:spTgt>
                                        </p:tgtEl>
                                        <p:attrNameLst>
                                          <p:attrName>style.visibility</p:attrName>
                                        </p:attrNameLst>
                                      </p:cBhvr>
                                      <p:to>
                                        <p:strVal val="visible"/>
                                      </p:to>
                                    </p:set>
                                    <p:animEffect transition="in" filter="fade">
                                      <p:cBhvr>
                                        <p:cTn id="7" dur="1000"/>
                                        <p:tgtEl>
                                          <p:spTgt spid="4">
                                            <p:txEl>
                                              <p:pRg st="12" end="12"/>
                                            </p:txEl>
                                          </p:spTgt>
                                        </p:tgtEl>
                                      </p:cBhvr>
                                    </p:animEffect>
                                    <p:anim calcmode="lin" valueType="num">
                                      <p:cBhvr>
                                        <p:cTn id="8"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2" end="1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4" end="14"/>
                                            </p:txEl>
                                          </p:spTgt>
                                        </p:tgtEl>
                                        <p:attrNameLst>
                                          <p:attrName>style.visibility</p:attrName>
                                        </p:attrNameLst>
                                      </p:cBhvr>
                                      <p:to>
                                        <p:strVal val="visible"/>
                                      </p:to>
                                    </p:set>
                                    <p:animEffect transition="in" filter="fade">
                                      <p:cBhvr>
                                        <p:cTn id="12" dur="1000"/>
                                        <p:tgtEl>
                                          <p:spTgt spid="4">
                                            <p:txEl>
                                              <p:pRg st="14" end="14"/>
                                            </p:txEl>
                                          </p:spTgt>
                                        </p:tgtEl>
                                      </p:cBhvr>
                                    </p:animEffect>
                                    <p:anim calcmode="lin" valueType="num">
                                      <p:cBhvr>
                                        <p:cTn id="13" dur="1000" fill="hold"/>
                                        <p:tgtEl>
                                          <p:spTgt spid="4">
                                            <p:txEl>
                                              <p:pRg st="14" end="14"/>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pic>
        <p:nvPicPr>
          <p:cNvPr id="399" name="Google Shape;399;p31"/>
          <p:cNvPicPr preferRelativeResize="0"/>
          <p:nvPr/>
        </p:nvPicPr>
        <p:blipFill>
          <a:blip r:embed="rId3">
            <a:alphaModFix/>
          </a:blip>
          <a:stretch>
            <a:fillRect/>
          </a:stretch>
        </p:blipFill>
        <p:spPr>
          <a:xfrm>
            <a:off x="1682313" y="955800"/>
            <a:ext cx="3115125" cy="3231899"/>
          </a:xfrm>
          <a:prstGeom prst="rect">
            <a:avLst/>
          </a:prstGeom>
          <a:noFill/>
          <a:ln>
            <a:noFill/>
          </a:ln>
        </p:spPr>
      </p:pic>
      <p:sp>
        <p:nvSpPr>
          <p:cNvPr id="400" name="Google Shape;400;p31"/>
          <p:cNvSpPr txBox="1">
            <a:spLocks noGrp="1"/>
          </p:cNvSpPr>
          <p:nvPr>
            <p:ph type="body" idx="4294967295"/>
          </p:nvPr>
        </p:nvSpPr>
        <p:spPr>
          <a:xfrm>
            <a:off x="2009838" y="1199125"/>
            <a:ext cx="2311500" cy="2710200"/>
          </a:xfrm>
          <a:prstGeom prst="rect">
            <a:avLst/>
          </a:prstGeom>
        </p:spPr>
        <p:txBody>
          <a:bodyPr spcFirstLastPara="1" wrap="square" lIns="0" tIns="0" rIns="0" bIns="0" anchor="ctr" anchorCtr="0">
            <a:noAutofit/>
          </a:bodyPr>
          <a:lstStyle/>
          <a:p>
            <a:pPr marL="0" lvl="0" indent="0">
              <a:buNone/>
            </a:pPr>
            <a:r>
              <a:rPr lang="en-US" sz="1800" b="1" dirty="0">
                <a:solidFill>
                  <a:schemeClr val="accent1"/>
                </a:solidFill>
              </a:rPr>
              <a:t>Do-while</a:t>
            </a:r>
            <a:endParaRPr sz="1800" dirty="0">
              <a:solidFill>
                <a:schemeClr val="accent1"/>
              </a:solidFill>
            </a:endParaRPr>
          </a:p>
        </p:txBody>
      </p:sp>
      <p:sp>
        <p:nvSpPr>
          <p:cNvPr id="401" name="Google Shape;401;p31"/>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29</a:t>
            </a:fld>
            <a:endParaRPr/>
          </a:p>
        </p:txBody>
      </p:sp>
      <p:sp>
        <p:nvSpPr>
          <p:cNvPr id="2" name="TextBox 1"/>
          <p:cNvSpPr txBox="1"/>
          <p:nvPr/>
        </p:nvSpPr>
        <p:spPr>
          <a:xfrm>
            <a:off x="8717902" y="4912668"/>
            <a:ext cx="381000" cy="230832"/>
          </a:xfrm>
          <a:prstGeom prst="rect">
            <a:avLst/>
          </a:prstGeom>
          <a:noFill/>
        </p:spPr>
        <p:txBody>
          <a:bodyPr wrap="square" rtlCol="0">
            <a:spAutoFit/>
          </a:bodyPr>
          <a:lstStyle/>
          <a:p>
            <a:r>
              <a:rPr lang="en-US" sz="900" dirty="0">
                <a:solidFill>
                  <a:schemeClr val="accent1"/>
                </a:solidFill>
              </a:rPr>
              <a:t>98</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 name="Rectangle 1"/>
          <p:cNvSpPr/>
          <p:nvPr/>
        </p:nvSpPr>
        <p:spPr>
          <a:xfrm>
            <a:off x="914400" y="590550"/>
            <a:ext cx="7772400" cy="523220"/>
          </a:xfrm>
          <a:prstGeom prst="rect">
            <a:avLst/>
          </a:prstGeom>
        </p:spPr>
        <p:txBody>
          <a:bodyPr wrap="square">
            <a:spAutoFit/>
          </a:bodyPr>
          <a:lstStyle/>
          <a:p>
            <a:r>
              <a:rPr lang="en-US" b="1" dirty="0">
                <a:solidFill>
                  <a:schemeClr val="accent1"/>
                </a:solidFill>
              </a:rPr>
              <a:t>Flow control describes the order in which all the statements will be executed at run</a:t>
            </a:r>
          </a:p>
          <a:p>
            <a:r>
              <a:rPr lang="en-US" b="1" dirty="0">
                <a:solidFill>
                  <a:schemeClr val="accent1"/>
                </a:solidFill>
              </a:rPr>
              <a:t>time.</a:t>
            </a:r>
            <a:endParaRPr lang="en-US" dirty="0">
              <a:solidFill>
                <a:schemeClr val="accent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352550"/>
            <a:ext cx="6114331" cy="2605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8763000" y="4857750"/>
            <a:ext cx="533400" cy="307777"/>
          </a:xfrm>
          <a:prstGeom prst="rect">
            <a:avLst/>
          </a:prstGeom>
          <a:noFill/>
        </p:spPr>
        <p:txBody>
          <a:bodyPr wrap="square" rtlCol="0">
            <a:spAutoFit/>
          </a:bodyPr>
          <a:lstStyle/>
          <a:p>
            <a:r>
              <a:rPr lang="en-US" dirty="0">
                <a:solidFill>
                  <a:schemeClr val="accent2"/>
                </a:solidFill>
              </a:rPr>
              <a:t>87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
        <p:nvSpPr>
          <p:cNvPr id="4" name="Rectangle 3"/>
          <p:cNvSpPr/>
          <p:nvPr/>
        </p:nvSpPr>
        <p:spPr>
          <a:xfrm>
            <a:off x="228600" y="285750"/>
            <a:ext cx="4572000" cy="954107"/>
          </a:xfrm>
          <a:prstGeom prst="rect">
            <a:avLst/>
          </a:prstGeom>
        </p:spPr>
        <p:txBody>
          <a:bodyPr>
            <a:spAutoFit/>
          </a:bodyPr>
          <a:lstStyle/>
          <a:p>
            <a:r>
              <a:rPr lang="en-US" b="1" dirty="0">
                <a:solidFill>
                  <a:schemeClr val="accent1"/>
                </a:solidFill>
              </a:rPr>
              <a:t>If we want to execute loop body at least once then we should go for do-while.</a:t>
            </a:r>
          </a:p>
          <a:p>
            <a:endParaRPr lang="en-US" b="1" dirty="0">
              <a:solidFill>
                <a:schemeClr val="accent1"/>
              </a:solidFill>
            </a:endParaRPr>
          </a:p>
          <a:p>
            <a:r>
              <a:rPr lang="en-US" b="1" dirty="0">
                <a:solidFill>
                  <a:schemeClr val="accent1"/>
                </a:solidFill>
              </a:rPr>
              <a:t>Syntax:</a:t>
            </a:r>
            <a:endParaRPr lang="en-US" dirty="0">
              <a:solidFill>
                <a:schemeClr val="accent1"/>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352550"/>
            <a:ext cx="38100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8539065" y="4779318"/>
            <a:ext cx="609600" cy="230832"/>
          </a:xfrm>
          <a:prstGeom prst="rect">
            <a:avLst/>
          </a:prstGeom>
          <a:noFill/>
        </p:spPr>
        <p:txBody>
          <a:bodyPr wrap="square" rtlCol="0">
            <a:spAutoFit/>
          </a:bodyPr>
          <a:lstStyle/>
          <a:p>
            <a:r>
              <a:rPr lang="en-US" sz="900" dirty="0">
                <a:solidFill>
                  <a:schemeClr val="accent1"/>
                </a:solidFill>
              </a:rPr>
              <a:t>98</a:t>
            </a:r>
          </a:p>
        </p:txBody>
      </p:sp>
      <p:sp>
        <p:nvSpPr>
          <p:cNvPr id="2" name="Rectangle 1"/>
          <p:cNvSpPr/>
          <p:nvPr/>
        </p:nvSpPr>
        <p:spPr>
          <a:xfrm>
            <a:off x="533400" y="3409950"/>
            <a:ext cx="6400800" cy="738664"/>
          </a:xfrm>
          <a:prstGeom prst="rect">
            <a:avLst/>
          </a:prstGeom>
        </p:spPr>
        <p:txBody>
          <a:bodyPr wrap="square">
            <a:spAutoFit/>
          </a:bodyPr>
          <a:lstStyle/>
          <a:p>
            <a:r>
              <a:rPr lang="en-US" b="1" dirty="0">
                <a:solidFill>
                  <a:schemeClr val="accent2">
                    <a:lumMod val="75000"/>
                  </a:schemeClr>
                </a:solidFill>
              </a:rPr>
              <a:t>Curly braces are optional.</a:t>
            </a:r>
          </a:p>
          <a:p>
            <a:r>
              <a:rPr lang="en-US" b="1" dirty="0">
                <a:solidFill>
                  <a:schemeClr val="accent2">
                    <a:lumMod val="75000"/>
                  </a:schemeClr>
                </a:solidFill>
              </a:rPr>
              <a:t>Without curly braces we can take only one statement between do and while and it should not be declarative statement.</a:t>
            </a:r>
            <a:endParaRPr lang="en-US" dirty="0">
              <a:solidFill>
                <a:schemeClr val="accent2">
                  <a:lumMod val="75000"/>
                </a:schemeClr>
              </a:solidFill>
            </a:endParaRPr>
          </a:p>
        </p:txBody>
      </p:sp>
    </p:spTree>
    <p:extLst>
      <p:ext uri="{BB962C8B-B14F-4D97-AF65-F5344CB8AC3E}">
        <p14:creationId xmlns:p14="http://schemas.microsoft.com/office/powerpoint/2010/main" val="1936182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barn(inVertical)">
                                      <p:cBhvr>
                                        <p:cTn id="14" dur="500"/>
                                        <p:tgtEl>
                                          <p:spTgt spid="2">
                                            <p:txEl>
                                              <p:pRg st="0" end="0"/>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barn(inVertical)">
                                      <p:cBhvr>
                                        <p:cTn id="1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2" name="Rectangle 1"/>
          <p:cNvSpPr/>
          <p:nvPr/>
        </p:nvSpPr>
        <p:spPr>
          <a:xfrm>
            <a:off x="6220" y="-95250"/>
            <a:ext cx="4572000" cy="4616648"/>
          </a:xfrm>
          <a:prstGeom prst="rect">
            <a:avLst/>
          </a:prstGeom>
        </p:spPr>
        <p:txBody>
          <a:bodyPr>
            <a:spAutoFit/>
          </a:bodyPr>
          <a:lstStyle/>
          <a:p>
            <a:r>
              <a:rPr lang="en-US" b="1" dirty="0">
                <a:solidFill>
                  <a:schemeClr val="accent2">
                    <a:lumMod val="75000"/>
                  </a:schemeClr>
                </a:solidFill>
              </a:rPr>
              <a:t>Example 1:</a:t>
            </a:r>
          </a:p>
          <a:p>
            <a:r>
              <a:rPr lang="en-US" b="1" dirty="0">
                <a:solidFill>
                  <a:schemeClr val="accent2">
                    <a:lumMod val="75000"/>
                  </a:schemeClr>
                </a:solidFill>
              </a:rPr>
              <a:t>public class </a:t>
            </a:r>
            <a:r>
              <a:rPr lang="en-US" b="1" dirty="0" err="1">
                <a:solidFill>
                  <a:schemeClr val="accent2">
                    <a:lumMod val="75000"/>
                  </a:schemeClr>
                </a:solidFill>
              </a:rPr>
              <a:t>ExampleDoWhile</a:t>
            </a:r>
            <a:r>
              <a:rPr lang="en-US" b="1" dirty="0">
                <a:solidFill>
                  <a:schemeClr val="accent2">
                    <a:lumMod val="75000"/>
                  </a:schemeClr>
                </a:solidFill>
              </a:rPr>
              <a:t>{</a:t>
            </a:r>
          </a:p>
          <a:p>
            <a:r>
              <a:rPr lang="en-US" b="1" dirty="0">
                <a:solidFill>
                  <a:schemeClr val="accent2">
                    <a:lumMod val="75000"/>
                  </a:schemeClr>
                </a:solidFill>
              </a:rPr>
              <a:t>public static void main(String </a:t>
            </a:r>
            <a:r>
              <a:rPr lang="en-US" b="1" dirty="0" err="1">
                <a:solidFill>
                  <a:schemeClr val="accent2">
                    <a:lumMod val="75000"/>
                  </a:schemeClr>
                </a:solidFill>
              </a:rPr>
              <a:t>args</a:t>
            </a:r>
            <a:r>
              <a:rPr lang="en-US" b="1" dirty="0">
                <a:solidFill>
                  <a:schemeClr val="accent2">
                    <a:lumMod val="75000"/>
                  </a:schemeClr>
                </a:solidFill>
              </a:rPr>
              <a:t>[]){</a:t>
            </a:r>
          </a:p>
          <a:p>
            <a:r>
              <a:rPr lang="en-US" b="1" dirty="0">
                <a:solidFill>
                  <a:schemeClr val="accent2">
                    <a:lumMod val="75000"/>
                  </a:schemeClr>
                </a:solidFill>
              </a:rPr>
              <a:t>do</a:t>
            </a:r>
          </a:p>
          <a:p>
            <a:r>
              <a:rPr lang="en-US" b="1" dirty="0" err="1">
                <a:solidFill>
                  <a:schemeClr val="accent2">
                    <a:lumMod val="75000"/>
                  </a:schemeClr>
                </a:solidFill>
              </a:rPr>
              <a:t>System.out.println</a:t>
            </a:r>
            <a:r>
              <a:rPr lang="en-US" b="1" dirty="0">
                <a:solidFill>
                  <a:schemeClr val="accent2">
                    <a:lumMod val="75000"/>
                  </a:schemeClr>
                </a:solidFill>
              </a:rPr>
              <a:t>("hello");</a:t>
            </a:r>
          </a:p>
          <a:p>
            <a:r>
              <a:rPr lang="en-US" b="1" dirty="0">
                <a:solidFill>
                  <a:schemeClr val="accent2">
                    <a:lumMod val="75000"/>
                  </a:schemeClr>
                </a:solidFill>
              </a:rPr>
              <a:t>while(true);</a:t>
            </a:r>
          </a:p>
          <a:p>
            <a:r>
              <a:rPr lang="en-US" b="1" dirty="0">
                <a:solidFill>
                  <a:schemeClr val="accent2">
                    <a:lumMod val="75000"/>
                  </a:schemeClr>
                </a:solidFill>
              </a:rPr>
              <a:t>}}</a:t>
            </a:r>
          </a:p>
          <a:p>
            <a:endParaRPr lang="en-US" b="1" dirty="0">
              <a:solidFill>
                <a:schemeClr val="accent2">
                  <a:lumMod val="75000"/>
                </a:schemeClr>
              </a:solidFill>
            </a:endParaRPr>
          </a:p>
          <a:p>
            <a:r>
              <a:rPr lang="en-US" b="1" dirty="0">
                <a:solidFill>
                  <a:schemeClr val="accent2">
                    <a:lumMod val="75000"/>
                  </a:schemeClr>
                </a:solidFill>
              </a:rPr>
              <a:t>Output:</a:t>
            </a:r>
          </a:p>
          <a:p>
            <a:endParaRPr lang="en-US" b="1" dirty="0">
              <a:solidFill>
                <a:schemeClr val="accent2">
                  <a:lumMod val="75000"/>
                </a:schemeClr>
              </a:solidFill>
            </a:endParaRPr>
          </a:p>
          <a:p>
            <a:r>
              <a:rPr lang="en-US" b="1" dirty="0">
                <a:solidFill>
                  <a:schemeClr val="accent2">
                    <a:lumMod val="75000"/>
                  </a:schemeClr>
                </a:solidFill>
              </a:rPr>
              <a:t>Hello (infinite times).</a:t>
            </a:r>
          </a:p>
          <a:p>
            <a:endParaRPr lang="en-US" b="1" dirty="0">
              <a:solidFill>
                <a:schemeClr val="accent2">
                  <a:lumMod val="75000"/>
                </a:schemeClr>
              </a:solidFill>
            </a:endParaRPr>
          </a:p>
          <a:p>
            <a:r>
              <a:rPr lang="en-US" b="1" dirty="0">
                <a:solidFill>
                  <a:schemeClr val="accent2">
                    <a:lumMod val="75000"/>
                  </a:schemeClr>
                </a:solidFill>
              </a:rPr>
              <a:t>Example 2:</a:t>
            </a:r>
          </a:p>
          <a:p>
            <a:r>
              <a:rPr lang="en-US" b="1" dirty="0">
                <a:solidFill>
                  <a:schemeClr val="accent2">
                    <a:lumMod val="75000"/>
                  </a:schemeClr>
                </a:solidFill>
              </a:rPr>
              <a:t>public class </a:t>
            </a:r>
            <a:r>
              <a:rPr lang="en-US" b="1" dirty="0" err="1">
                <a:solidFill>
                  <a:schemeClr val="accent2">
                    <a:lumMod val="75000"/>
                  </a:schemeClr>
                </a:solidFill>
              </a:rPr>
              <a:t>ExampleDoWhile</a:t>
            </a:r>
            <a:r>
              <a:rPr lang="en-US" b="1" dirty="0">
                <a:solidFill>
                  <a:schemeClr val="accent2">
                    <a:lumMod val="75000"/>
                  </a:schemeClr>
                </a:solidFill>
              </a:rPr>
              <a:t>{</a:t>
            </a:r>
          </a:p>
          <a:p>
            <a:r>
              <a:rPr lang="en-US" b="1" dirty="0">
                <a:solidFill>
                  <a:schemeClr val="accent2">
                    <a:lumMod val="75000"/>
                  </a:schemeClr>
                </a:solidFill>
              </a:rPr>
              <a:t>public static void main(String </a:t>
            </a:r>
            <a:r>
              <a:rPr lang="en-US" b="1" dirty="0" err="1">
                <a:solidFill>
                  <a:schemeClr val="accent2">
                    <a:lumMod val="75000"/>
                  </a:schemeClr>
                </a:solidFill>
              </a:rPr>
              <a:t>args</a:t>
            </a:r>
            <a:r>
              <a:rPr lang="en-US" b="1" dirty="0">
                <a:solidFill>
                  <a:schemeClr val="accent2">
                    <a:lumMod val="75000"/>
                  </a:schemeClr>
                </a:solidFill>
              </a:rPr>
              <a:t>[]){</a:t>
            </a:r>
          </a:p>
          <a:p>
            <a:r>
              <a:rPr lang="en-US" b="1" dirty="0">
                <a:solidFill>
                  <a:schemeClr val="accent2">
                    <a:lumMod val="75000"/>
                  </a:schemeClr>
                </a:solidFill>
              </a:rPr>
              <a:t>do;</a:t>
            </a:r>
          </a:p>
          <a:p>
            <a:r>
              <a:rPr lang="en-US" b="1" dirty="0">
                <a:solidFill>
                  <a:schemeClr val="accent2">
                    <a:lumMod val="75000"/>
                  </a:schemeClr>
                </a:solidFill>
              </a:rPr>
              <a:t>while(true);</a:t>
            </a:r>
          </a:p>
          <a:p>
            <a:r>
              <a:rPr lang="en-US" b="1" dirty="0">
                <a:solidFill>
                  <a:schemeClr val="accent2">
                    <a:lumMod val="75000"/>
                  </a:schemeClr>
                </a:solidFill>
              </a:rPr>
              <a:t>}}</a:t>
            </a:r>
          </a:p>
          <a:p>
            <a:endParaRPr lang="en-US" b="1" dirty="0">
              <a:solidFill>
                <a:schemeClr val="accent2">
                  <a:lumMod val="75000"/>
                </a:schemeClr>
              </a:solidFill>
            </a:endParaRPr>
          </a:p>
          <a:p>
            <a:r>
              <a:rPr lang="en-US" b="1" dirty="0">
                <a:solidFill>
                  <a:schemeClr val="accent2">
                    <a:lumMod val="75000"/>
                  </a:schemeClr>
                </a:solidFill>
              </a:rPr>
              <a:t>Output:</a:t>
            </a:r>
          </a:p>
          <a:p>
            <a:r>
              <a:rPr lang="en-US" b="1" dirty="0">
                <a:solidFill>
                  <a:schemeClr val="accent2">
                    <a:lumMod val="75000"/>
                  </a:schemeClr>
                </a:solidFill>
              </a:rPr>
              <a:t>Compile successful.</a:t>
            </a:r>
            <a:endParaRPr lang="en-US" dirty="0">
              <a:solidFill>
                <a:schemeClr val="accent2">
                  <a:lumMod val="75000"/>
                </a:schemeClr>
              </a:solidFill>
            </a:endParaRPr>
          </a:p>
        </p:txBody>
      </p:sp>
      <p:sp>
        <p:nvSpPr>
          <p:cNvPr id="3" name="Rectangle 2"/>
          <p:cNvSpPr/>
          <p:nvPr/>
        </p:nvSpPr>
        <p:spPr>
          <a:xfrm>
            <a:off x="3505200" y="14018"/>
            <a:ext cx="4572000" cy="3754874"/>
          </a:xfrm>
          <a:prstGeom prst="rect">
            <a:avLst/>
          </a:prstGeom>
        </p:spPr>
        <p:txBody>
          <a:bodyPr>
            <a:spAutoFit/>
          </a:bodyPr>
          <a:lstStyle/>
          <a:p>
            <a:r>
              <a:rPr lang="en-US" b="1" dirty="0">
                <a:solidFill>
                  <a:schemeClr val="accent2">
                    <a:lumMod val="75000"/>
                  </a:schemeClr>
                </a:solidFill>
              </a:rPr>
              <a:t>Example 3:</a:t>
            </a:r>
          </a:p>
          <a:p>
            <a:r>
              <a:rPr lang="en-US" b="1" dirty="0">
                <a:solidFill>
                  <a:schemeClr val="accent2">
                    <a:lumMod val="75000"/>
                  </a:schemeClr>
                </a:solidFill>
              </a:rPr>
              <a:t>public class </a:t>
            </a:r>
            <a:r>
              <a:rPr lang="en-US" b="1" dirty="0" err="1">
                <a:solidFill>
                  <a:schemeClr val="accent2">
                    <a:lumMod val="75000"/>
                  </a:schemeClr>
                </a:solidFill>
              </a:rPr>
              <a:t>ExampleDoWhile</a:t>
            </a:r>
            <a:r>
              <a:rPr lang="en-US" b="1" dirty="0">
                <a:solidFill>
                  <a:schemeClr val="accent2">
                    <a:lumMod val="75000"/>
                  </a:schemeClr>
                </a:solidFill>
              </a:rPr>
              <a:t>{</a:t>
            </a:r>
          </a:p>
          <a:p>
            <a:r>
              <a:rPr lang="en-US" b="1" dirty="0">
                <a:solidFill>
                  <a:schemeClr val="accent2">
                    <a:lumMod val="75000"/>
                  </a:schemeClr>
                </a:solidFill>
              </a:rPr>
              <a:t>public static void main(String </a:t>
            </a:r>
            <a:r>
              <a:rPr lang="en-US" b="1" dirty="0" err="1">
                <a:solidFill>
                  <a:schemeClr val="accent2">
                    <a:lumMod val="75000"/>
                  </a:schemeClr>
                </a:solidFill>
              </a:rPr>
              <a:t>args</a:t>
            </a:r>
            <a:r>
              <a:rPr lang="en-US" b="1" dirty="0">
                <a:solidFill>
                  <a:schemeClr val="accent2">
                    <a:lumMod val="75000"/>
                  </a:schemeClr>
                </a:solidFill>
              </a:rPr>
              <a:t>[]){</a:t>
            </a:r>
          </a:p>
          <a:p>
            <a:r>
              <a:rPr lang="en-US" b="1" dirty="0">
                <a:solidFill>
                  <a:schemeClr val="accent2">
                    <a:lumMod val="75000"/>
                  </a:schemeClr>
                </a:solidFill>
              </a:rPr>
              <a:t>do</a:t>
            </a:r>
          </a:p>
          <a:p>
            <a:r>
              <a:rPr lang="en-US" b="1" dirty="0" err="1">
                <a:solidFill>
                  <a:schemeClr val="accent2">
                    <a:lumMod val="75000"/>
                  </a:schemeClr>
                </a:solidFill>
              </a:rPr>
              <a:t>int</a:t>
            </a:r>
            <a:r>
              <a:rPr lang="en-US" b="1" dirty="0">
                <a:solidFill>
                  <a:schemeClr val="accent2">
                    <a:lumMod val="75000"/>
                  </a:schemeClr>
                </a:solidFill>
              </a:rPr>
              <a:t> x=10;</a:t>
            </a:r>
          </a:p>
          <a:p>
            <a:r>
              <a:rPr lang="en-US" b="1" dirty="0">
                <a:solidFill>
                  <a:schemeClr val="accent2">
                    <a:lumMod val="75000"/>
                  </a:schemeClr>
                </a:solidFill>
              </a:rPr>
              <a:t>while(true);</a:t>
            </a:r>
          </a:p>
          <a:p>
            <a:r>
              <a:rPr lang="en-US" b="1" dirty="0">
                <a:solidFill>
                  <a:schemeClr val="accent2">
                    <a:lumMod val="75000"/>
                  </a:schemeClr>
                </a:solidFill>
              </a:rPr>
              <a:t>}}</a:t>
            </a:r>
          </a:p>
          <a:p>
            <a:endParaRPr lang="en-US" b="1" dirty="0">
              <a:solidFill>
                <a:schemeClr val="accent2">
                  <a:lumMod val="75000"/>
                </a:schemeClr>
              </a:solidFill>
            </a:endParaRPr>
          </a:p>
          <a:p>
            <a:r>
              <a:rPr lang="en-US" b="1" dirty="0">
                <a:solidFill>
                  <a:schemeClr val="accent2">
                    <a:lumMod val="75000"/>
                  </a:schemeClr>
                </a:solidFill>
              </a:rPr>
              <a:t>Output:</a:t>
            </a:r>
          </a:p>
          <a:p>
            <a:endParaRPr lang="en-US" b="1" dirty="0">
              <a:solidFill>
                <a:schemeClr val="accent2">
                  <a:lumMod val="75000"/>
                </a:schemeClr>
              </a:solidFill>
            </a:endParaRPr>
          </a:p>
          <a:p>
            <a:r>
              <a:rPr lang="en-US" b="1" dirty="0">
                <a:solidFill>
                  <a:schemeClr val="accent2">
                    <a:lumMod val="75000"/>
                  </a:schemeClr>
                </a:solidFill>
              </a:rPr>
              <a:t>D:\Java&gt;javac ExampleDoWhile.java</a:t>
            </a:r>
          </a:p>
          <a:p>
            <a:r>
              <a:rPr lang="en-US" b="1" dirty="0">
                <a:solidFill>
                  <a:schemeClr val="accent2">
                    <a:lumMod val="75000"/>
                  </a:schemeClr>
                </a:solidFill>
              </a:rPr>
              <a:t>ExampleDoWhile.java:4: '.class' expected</a:t>
            </a:r>
          </a:p>
          <a:p>
            <a:r>
              <a:rPr lang="en-US" b="1" dirty="0" err="1">
                <a:solidFill>
                  <a:schemeClr val="accent2">
                    <a:lumMod val="75000"/>
                  </a:schemeClr>
                </a:solidFill>
              </a:rPr>
              <a:t>int</a:t>
            </a:r>
            <a:r>
              <a:rPr lang="en-US" b="1" dirty="0">
                <a:solidFill>
                  <a:schemeClr val="accent2">
                    <a:lumMod val="75000"/>
                  </a:schemeClr>
                </a:solidFill>
              </a:rPr>
              <a:t> x=10;</a:t>
            </a:r>
          </a:p>
          <a:p>
            <a:r>
              <a:rPr lang="en-US" b="1" dirty="0">
                <a:solidFill>
                  <a:schemeClr val="accent2">
                    <a:lumMod val="75000"/>
                  </a:schemeClr>
                </a:solidFill>
              </a:rPr>
              <a:t>ExampleDoWhile.java:4: not a statement</a:t>
            </a:r>
          </a:p>
          <a:p>
            <a:r>
              <a:rPr lang="en-US" b="1" dirty="0" err="1">
                <a:solidFill>
                  <a:schemeClr val="accent2">
                    <a:lumMod val="75000"/>
                  </a:schemeClr>
                </a:solidFill>
              </a:rPr>
              <a:t>int</a:t>
            </a:r>
            <a:r>
              <a:rPr lang="en-US" b="1" dirty="0">
                <a:solidFill>
                  <a:schemeClr val="accent2">
                    <a:lumMod val="75000"/>
                  </a:schemeClr>
                </a:solidFill>
              </a:rPr>
              <a:t> x=10;</a:t>
            </a:r>
          </a:p>
          <a:p>
            <a:r>
              <a:rPr lang="en-US" b="1" dirty="0">
                <a:solidFill>
                  <a:schemeClr val="accent2">
                    <a:lumMod val="75000"/>
                  </a:schemeClr>
                </a:solidFill>
              </a:rPr>
              <a:t>ExampleDoWhile.java:4: ')' expected</a:t>
            </a:r>
          </a:p>
          <a:p>
            <a:r>
              <a:rPr lang="en-US" b="1" dirty="0" err="1">
                <a:solidFill>
                  <a:schemeClr val="accent2">
                    <a:lumMod val="75000"/>
                  </a:schemeClr>
                </a:solidFill>
              </a:rPr>
              <a:t>int</a:t>
            </a:r>
            <a:r>
              <a:rPr lang="en-US" b="1" dirty="0">
                <a:solidFill>
                  <a:schemeClr val="accent2">
                    <a:lumMod val="75000"/>
                  </a:schemeClr>
                </a:solidFill>
              </a:rPr>
              <a:t> x=10;</a:t>
            </a:r>
            <a:endParaRPr lang="en-US" dirty="0">
              <a:solidFill>
                <a:schemeClr val="accent2">
                  <a:lumMod val="75000"/>
                </a:schemeClr>
              </a:solidFill>
            </a:endParaRPr>
          </a:p>
        </p:txBody>
      </p:sp>
      <p:sp>
        <p:nvSpPr>
          <p:cNvPr id="4" name="TextBox 3"/>
          <p:cNvSpPr txBox="1"/>
          <p:nvPr/>
        </p:nvSpPr>
        <p:spPr>
          <a:xfrm>
            <a:off x="8610600" y="4629150"/>
            <a:ext cx="762000" cy="230832"/>
          </a:xfrm>
          <a:prstGeom prst="rect">
            <a:avLst/>
          </a:prstGeom>
          <a:noFill/>
        </p:spPr>
        <p:txBody>
          <a:bodyPr wrap="square" rtlCol="0">
            <a:spAutoFit/>
          </a:bodyPr>
          <a:lstStyle/>
          <a:p>
            <a:r>
              <a:rPr lang="en-US" sz="900" dirty="0">
                <a:solidFill>
                  <a:schemeClr val="accent2">
                    <a:lumMod val="75000"/>
                  </a:schemeClr>
                </a:solidFill>
              </a:rPr>
              <a:t>99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8" end="8"/>
                                            </p:txEl>
                                          </p:spTgt>
                                        </p:tgtEl>
                                        <p:attrNameLst>
                                          <p:attrName>style.visibility</p:attrName>
                                        </p:attrNameLst>
                                      </p:cBhvr>
                                      <p:to>
                                        <p:strVal val="visible"/>
                                      </p:to>
                                    </p:set>
                                    <p:animEffect transition="in" filter="barn(inVertical)">
                                      <p:cBhvr>
                                        <p:cTn id="7" dur="500"/>
                                        <p:tgtEl>
                                          <p:spTgt spid="2">
                                            <p:txEl>
                                              <p:pRg st="8" end="8"/>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
                                            <p:txEl>
                                              <p:pRg st="10" end="10"/>
                                            </p:txEl>
                                          </p:spTgt>
                                        </p:tgtEl>
                                        <p:attrNameLst>
                                          <p:attrName>style.visibility</p:attrName>
                                        </p:attrNameLst>
                                      </p:cBhvr>
                                      <p:to>
                                        <p:strVal val="visible"/>
                                      </p:to>
                                    </p:set>
                                    <p:animEffect transition="in" filter="barn(inVertical)">
                                      <p:cBhvr>
                                        <p:cTn id="10" dur="500"/>
                                        <p:tgtEl>
                                          <p:spTgt spid="2">
                                            <p:txEl>
                                              <p:pRg st="10" end="1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2">
                                            <p:txEl>
                                              <p:pRg st="12" end="12"/>
                                            </p:txEl>
                                          </p:spTgt>
                                        </p:tgtEl>
                                        <p:attrNameLst>
                                          <p:attrName>style.visibility</p:attrName>
                                        </p:attrNameLst>
                                      </p:cBhvr>
                                      <p:to>
                                        <p:strVal val="visible"/>
                                      </p:to>
                                    </p:set>
                                    <p:animEffect transition="in" filter="fade">
                                      <p:cBhvr>
                                        <p:cTn id="15" dur="1000"/>
                                        <p:tgtEl>
                                          <p:spTgt spid="2">
                                            <p:txEl>
                                              <p:pRg st="12" end="12"/>
                                            </p:txEl>
                                          </p:spTgt>
                                        </p:tgtEl>
                                      </p:cBhvr>
                                    </p:animEffect>
                                    <p:anim calcmode="lin" valueType="num">
                                      <p:cBhvr>
                                        <p:cTn id="16" dur="10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17" dur="1000" fill="hold"/>
                                        <p:tgtEl>
                                          <p:spTgt spid="2">
                                            <p:txEl>
                                              <p:pRg st="12" end="12"/>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2">
                                            <p:txEl>
                                              <p:pRg st="13" end="13"/>
                                            </p:txEl>
                                          </p:spTgt>
                                        </p:tgtEl>
                                        <p:attrNameLst>
                                          <p:attrName>style.visibility</p:attrName>
                                        </p:attrNameLst>
                                      </p:cBhvr>
                                      <p:to>
                                        <p:strVal val="visible"/>
                                      </p:to>
                                    </p:set>
                                    <p:animEffect transition="in" filter="fade">
                                      <p:cBhvr>
                                        <p:cTn id="20" dur="1000"/>
                                        <p:tgtEl>
                                          <p:spTgt spid="2">
                                            <p:txEl>
                                              <p:pRg st="13" end="13"/>
                                            </p:txEl>
                                          </p:spTgt>
                                        </p:tgtEl>
                                      </p:cBhvr>
                                    </p:animEffect>
                                    <p:anim calcmode="lin" valueType="num">
                                      <p:cBhvr>
                                        <p:cTn id="21" dur="1000" fill="hold"/>
                                        <p:tgtEl>
                                          <p:spTgt spid="2">
                                            <p:txEl>
                                              <p:pRg st="13" end="13"/>
                                            </p:txEl>
                                          </p:spTgt>
                                        </p:tgtEl>
                                        <p:attrNameLst>
                                          <p:attrName>ppt_x</p:attrName>
                                        </p:attrNameLst>
                                      </p:cBhvr>
                                      <p:tavLst>
                                        <p:tav tm="0">
                                          <p:val>
                                            <p:strVal val="#ppt_x"/>
                                          </p:val>
                                        </p:tav>
                                        <p:tav tm="100000">
                                          <p:val>
                                            <p:strVal val="#ppt_x"/>
                                          </p:val>
                                        </p:tav>
                                      </p:tavLst>
                                    </p:anim>
                                    <p:anim calcmode="lin" valueType="num">
                                      <p:cBhvr>
                                        <p:cTn id="22" dur="1000" fill="hold"/>
                                        <p:tgtEl>
                                          <p:spTgt spid="2">
                                            <p:txEl>
                                              <p:pRg st="13" end="13"/>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2">
                                            <p:txEl>
                                              <p:pRg st="14" end="14"/>
                                            </p:txEl>
                                          </p:spTgt>
                                        </p:tgtEl>
                                        <p:attrNameLst>
                                          <p:attrName>style.visibility</p:attrName>
                                        </p:attrNameLst>
                                      </p:cBhvr>
                                      <p:to>
                                        <p:strVal val="visible"/>
                                      </p:to>
                                    </p:set>
                                    <p:animEffect transition="in" filter="fade">
                                      <p:cBhvr>
                                        <p:cTn id="25" dur="1000"/>
                                        <p:tgtEl>
                                          <p:spTgt spid="2">
                                            <p:txEl>
                                              <p:pRg st="14" end="14"/>
                                            </p:txEl>
                                          </p:spTgt>
                                        </p:tgtEl>
                                      </p:cBhvr>
                                    </p:animEffect>
                                    <p:anim calcmode="lin" valueType="num">
                                      <p:cBhvr>
                                        <p:cTn id="26" dur="1000" fill="hold"/>
                                        <p:tgtEl>
                                          <p:spTgt spid="2">
                                            <p:txEl>
                                              <p:pRg st="14" end="14"/>
                                            </p:txEl>
                                          </p:spTgt>
                                        </p:tgtEl>
                                        <p:attrNameLst>
                                          <p:attrName>ppt_x</p:attrName>
                                        </p:attrNameLst>
                                      </p:cBhvr>
                                      <p:tavLst>
                                        <p:tav tm="0">
                                          <p:val>
                                            <p:strVal val="#ppt_x"/>
                                          </p:val>
                                        </p:tav>
                                        <p:tav tm="100000">
                                          <p:val>
                                            <p:strVal val="#ppt_x"/>
                                          </p:val>
                                        </p:tav>
                                      </p:tavLst>
                                    </p:anim>
                                    <p:anim calcmode="lin" valueType="num">
                                      <p:cBhvr>
                                        <p:cTn id="27" dur="1000" fill="hold"/>
                                        <p:tgtEl>
                                          <p:spTgt spid="2">
                                            <p:txEl>
                                              <p:pRg st="14" end="14"/>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2">
                                            <p:txEl>
                                              <p:pRg st="15" end="15"/>
                                            </p:txEl>
                                          </p:spTgt>
                                        </p:tgtEl>
                                        <p:attrNameLst>
                                          <p:attrName>style.visibility</p:attrName>
                                        </p:attrNameLst>
                                      </p:cBhvr>
                                      <p:to>
                                        <p:strVal val="visible"/>
                                      </p:to>
                                    </p:set>
                                    <p:animEffect transition="in" filter="fade">
                                      <p:cBhvr>
                                        <p:cTn id="30" dur="1000"/>
                                        <p:tgtEl>
                                          <p:spTgt spid="2">
                                            <p:txEl>
                                              <p:pRg st="15" end="15"/>
                                            </p:txEl>
                                          </p:spTgt>
                                        </p:tgtEl>
                                      </p:cBhvr>
                                    </p:animEffect>
                                    <p:anim calcmode="lin" valueType="num">
                                      <p:cBhvr>
                                        <p:cTn id="31" dur="1000" fill="hold"/>
                                        <p:tgtEl>
                                          <p:spTgt spid="2">
                                            <p:txEl>
                                              <p:pRg st="15" end="15"/>
                                            </p:txEl>
                                          </p:spTgt>
                                        </p:tgtEl>
                                        <p:attrNameLst>
                                          <p:attrName>ppt_x</p:attrName>
                                        </p:attrNameLst>
                                      </p:cBhvr>
                                      <p:tavLst>
                                        <p:tav tm="0">
                                          <p:val>
                                            <p:strVal val="#ppt_x"/>
                                          </p:val>
                                        </p:tav>
                                        <p:tav tm="100000">
                                          <p:val>
                                            <p:strVal val="#ppt_x"/>
                                          </p:val>
                                        </p:tav>
                                      </p:tavLst>
                                    </p:anim>
                                    <p:anim calcmode="lin" valueType="num">
                                      <p:cBhvr>
                                        <p:cTn id="32" dur="1000" fill="hold"/>
                                        <p:tgtEl>
                                          <p:spTgt spid="2">
                                            <p:txEl>
                                              <p:pRg st="15" end="15"/>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2">
                                            <p:txEl>
                                              <p:pRg st="16" end="16"/>
                                            </p:txEl>
                                          </p:spTgt>
                                        </p:tgtEl>
                                        <p:attrNameLst>
                                          <p:attrName>style.visibility</p:attrName>
                                        </p:attrNameLst>
                                      </p:cBhvr>
                                      <p:to>
                                        <p:strVal val="visible"/>
                                      </p:to>
                                    </p:set>
                                    <p:animEffect transition="in" filter="fade">
                                      <p:cBhvr>
                                        <p:cTn id="35" dur="1000"/>
                                        <p:tgtEl>
                                          <p:spTgt spid="2">
                                            <p:txEl>
                                              <p:pRg st="16" end="16"/>
                                            </p:txEl>
                                          </p:spTgt>
                                        </p:tgtEl>
                                      </p:cBhvr>
                                    </p:animEffect>
                                    <p:anim calcmode="lin" valueType="num">
                                      <p:cBhvr>
                                        <p:cTn id="36" dur="1000" fill="hold"/>
                                        <p:tgtEl>
                                          <p:spTgt spid="2">
                                            <p:txEl>
                                              <p:pRg st="16" end="16"/>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16" end="16"/>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2">
                                            <p:txEl>
                                              <p:pRg st="17" end="17"/>
                                            </p:txEl>
                                          </p:spTgt>
                                        </p:tgtEl>
                                        <p:attrNameLst>
                                          <p:attrName>style.visibility</p:attrName>
                                        </p:attrNameLst>
                                      </p:cBhvr>
                                      <p:to>
                                        <p:strVal val="visible"/>
                                      </p:to>
                                    </p:set>
                                    <p:animEffect transition="in" filter="fade">
                                      <p:cBhvr>
                                        <p:cTn id="40" dur="1000"/>
                                        <p:tgtEl>
                                          <p:spTgt spid="2">
                                            <p:txEl>
                                              <p:pRg st="17" end="17"/>
                                            </p:txEl>
                                          </p:spTgt>
                                        </p:tgtEl>
                                      </p:cBhvr>
                                    </p:animEffect>
                                    <p:anim calcmode="lin" valueType="num">
                                      <p:cBhvr>
                                        <p:cTn id="41" dur="1000" fill="hold"/>
                                        <p:tgtEl>
                                          <p:spTgt spid="2">
                                            <p:txEl>
                                              <p:pRg st="17" end="17"/>
                                            </p:txEl>
                                          </p:spTgt>
                                        </p:tgtEl>
                                        <p:attrNameLst>
                                          <p:attrName>ppt_x</p:attrName>
                                        </p:attrNameLst>
                                      </p:cBhvr>
                                      <p:tavLst>
                                        <p:tav tm="0">
                                          <p:val>
                                            <p:strVal val="#ppt_x"/>
                                          </p:val>
                                        </p:tav>
                                        <p:tav tm="100000">
                                          <p:val>
                                            <p:strVal val="#ppt_x"/>
                                          </p:val>
                                        </p:tav>
                                      </p:tavLst>
                                    </p:anim>
                                    <p:anim calcmode="lin" valueType="num">
                                      <p:cBhvr>
                                        <p:cTn id="42" dur="1000" fill="hold"/>
                                        <p:tgtEl>
                                          <p:spTgt spid="2">
                                            <p:txEl>
                                              <p:pRg st="17" end="17"/>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2">
                                            <p:txEl>
                                              <p:pRg st="19" end="19"/>
                                            </p:txEl>
                                          </p:spTgt>
                                        </p:tgtEl>
                                        <p:attrNameLst>
                                          <p:attrName>style.visibility</p:attrName>
                                        </p:attrNameLst>
                                      </p:cBhvr>
                                      <p:to>
                                        <p:strVal val="visible"/>
                                      </p:to>
                                    </p:set>
                                    <p:animEffect transition="in" filter="wipe(down)">
                                      <p:cBhvr>
                                        <p:cTn id="47" dur="500"/>
                                        <p:tgtEl>
                                          <p:spTgt spid="2">
                                            <p:txEl>
                                              <p:pRg st="19" end="19"/>
                                            </p:txEl>
                                          </p:spTgt>
                                        </p:tgtEl>
                                      </p:cBhvr>
                                    </p:animEffect>
                                  </p:childTnLst>
                                </p:cTn>
                              </p:par>
                              <p:par>
                                <p:cTn id="48" presetID="22" presetClass="entr" presetSubtype="4" fill="hold" nodeType="withEffect">
                                  <p:stCondLst>
                                    <p:cond delay="0"/>
                                  </p:stCondLst>
                                  <p:childTnLst>
                                    <p:set>
                                      <p:cBhvr>
                                        <p:cTn id="49" dur="1" fill="hold">
                                          <p:stCondLst>
                                            <p:cond delay="0"/>
                                          </p:stCondLst>
                                        </p:cTn>
                                        <p:tgtEl>
                                          <p:spTgt spid="2">
                                            <p:txEl>
                                              <p:pRg st="20" end="20"/>
                                            </p:txEl>
                                          </p:spTgt>
                                        </p:tgtEl>
                                        <p:attrNameLst>
                                          <p:attrName>style.visibility</p:attrName>
                                        </p:attrNameLst>
                                      </p:cBhvr>
                                      <p:to>
                                        <p:strVal val="visible"/>
                                      </p:to>
                                    </p:set>
                                    <p:animEffect transition="in" filter="wipe(down)">
                                      <p:cBhvr>
                                        <p:cTn id="50" dur="500"/>
                                        <p:tgtEl>
                                          <p:spTgt spid="2">
                                            <p:txEl>
                                              <p:pRg st="20" end="2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
                                            <p:txEl>
                                              <p:pRg st="0" end="0"/>
                                            </p:txEl>
                                          </p:spTgt>
                                        </p:tgtEl>
                                        <p:attrNameLst>
                                          <p:attrName>style.visibility</p:attrName>
                                        </p:attrNameLst>
                                      </p:cBhvr>
                                      <p:to>
                                        <p:strVal val="visible"/>
                                      </p:to>
                                    </p:set>
                                    <p:animEffect transition="in" filter="fade">
                                      <p:cBhvr>
                                        <p:cTn id="55" dur="1000"/>
                                        <p:tgtEl>
                                          <p:spTgt spid="3">
                                            <p:txEl>
                                              <p:pRg st="0" end="0"/>
                                            </p:txEl>
                                          </p:spTgt>
                                        </p:tgtEl>
                                      </p:cBhvr>
                                    </p:animEffect>
                                    <p:anim calcmode="lin" valueType="num">
                                      <p:cBhvr>
                                        <p:cTn id="5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0" end="0"/>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3">
                                            <p:txEl>
                                              <p:pRg st="1" end="1"/>
                                            </p:txEl>
                                          </p:spTgt>
                                        </p:tgtEl>
                                        <p:attrNameLst>
                                          <p:attrName>style.visibility</p:attrName>
                                        </p:attrNameLst>
                                      </p:cBhvr>
                                      <p:to>
                                        <p:strVal val="visible"/>
                                      </p:to>
                                    </p:set>
                                    <p:animEffect transition="in" filter="fade">
                                      <p:cBhvr>
                                        <p:cTn id="60" dur="1000"/>
                                        <p:tgtEl>
                                          <p:spTgt spid="3">
                                            <p:txEl>
                                              <p:pRg st="1" end="1"/>
                                            </p:txEl>
                                          </p:spTgt>
                                        </p:tgtEl>
                                      </p:cBhvr>
                                    </p:animEffect>
                                    <p:anim calcmode="lin" valueType="num">
                                      <p:cBhvr>
                                        <p:cTn id="6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62" dur="1000" fill="hold"/>
                                        <p:tgtEl>
                                          <p:spTgt spid="3">
                                            <p:txEl>
                                              <p:pRg st="1" end="1"/>
                                            </p:txEl>
                                          </p:spTgt>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3">
                                            <p:txEl>
                                              <p:pRg st="2" end="2"/>
                                            </p:txEl>
                                          </p:spTgt>
                                        </p:tgtEl>
                                        <p:attrNameLst>
                                          <p:attrName>style.visibility</p:attrName>
                                        </p:attrNameLst>
                                      </p:cBhvr>
                                      <p:to>
                                        <p:strVal val="visible"/>
                                      </p:to>
                                    </p:set>
                                    <p:animEffect transition="in" filter="fade">
                                      <p:cBhvr>
                                        <p:cTn id="65" dur="1000"/>
                                        <p:tgtEl>
                                          <p:spTgt spid="3">
                                            <p:txEl>
                                              <p:pRg st="2" end="2"/>
                                            </p:txEl>
                                          </p:spTgt>
                                        </p:tgtEl>
                                      </p:cBhvr>
                                    </p:animEffect>
                                    <p:anim calcmode="lin" valueType="num">
                                      <p:cBhvr>
                                        <p:cTn id="6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67" dur="1000" fill="hold"/>
                                        <p:tgtEl>
                                          <p:spTgt spid="3">
                                            <p:txEl>
                                              <p:pRg st="2" end="2"/>
                                            </p:txEl>
                                          </p:spTgt>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0"/>
                                  </p:stCondLst>
                                  <p:childTnLst>
                                    <p:set>
                                      <p:cBhvr>
                                        <p:cTn id="69" dur="1" fill="hold">
                                          <p:stCondLst>
                                            <p:cond delay="0"/>
                                          </p:stCondLst>
                                        </p:cTn>
                                        <p:tgtEl>
                                          <p:spTgt spid="3">
                                            <p:txEl>
                                              <p:pRg st="3" end="3"/>
                                            </p:txEl>
                                          </p:spTgt>
                                        </p:tgtEl>
                                        <p:attrNameLst>
                                          <p:attrName>style.visibility</p:attrName>
                                        </p:attrNameLst>
                                      </p:cBhvr>
                                      <p:to>
                                        <p:strVal val="visible"/>
                                      </p:to>
                                    </p:set>
                                    <p:animEffect transition="in" filter="fade">
                                      <p:cBhvr>
                                        <p:cTn id="70" dur="1000"/>
                                        <p:tgtEl>
                                          <p:spTgt spid="3">
                                            <p:txEl>
                                              <p:pRg st="3" end="3"/>
                                            </p:txEl>
                                          </p:spTgt>
                                        </p:tgtEl>
                                      </p:cBhvr>
                                    </p:animEffect>
                                    <p:anim calcmode="lin" valueType="num">
                                      <p:cBhvr>
                                        <p:cTn id="7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3" end="3"/>
                                            </p:txEl>
                                          </p:spTgt>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3">
                                            <p:txEl>
                                              <p:pRg st="4" end="4"/>
                                            </p:txEl>
                                          </p:spTgt>
                                        </p:tgtEl>
                                        <p:attrNameLst>
                                          <p:attrName>style.visibility</p:attrName>
                                        </p:attrNameLst>
                                      </p:cBhvr>
                                      <p:to>
                                        <p:strVal val="visible"/>
                                      </p:to>
                                    </p:set>
                                    <p:animEffect transition="in" filter="fade">
                                      <p:cBhvr>
                                        <p:cTn id="75" dur="1000"/>
                                        <p:tgtEl>
                                          <p:spTgt spid="3">
                                            <p:txEl>
                                              <p:pRg st="4" end="4"/>
                                            </p:txEl>
                                          </p:spTgt>
                                        </p:tgtEl>
                                      </p:cBhvr>
                                    </p:animEffect>
                                    <p:anim calcmode="lin" valueType="num">
                                      <p:cBhvr>
                                        <p:cTn id="7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7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3">
                                            <p:txEl>
                                              <p:pRg st="5" end="5"/>
                                            </p:txEl>
                                          </p:spTgt>
                                        </p:tgtEl>
                                        <p:attrNameLst>
                                          <p:attrName>style.visibility</p:attrName>
                                        </p:attrNameLst>
                                      </p:cBhvr>
                                      <p:to>
                                        <p:strVal val="visible"/>
                                      </p:to>
                                    </p:set>
                                    <p:animEffect transition="in" filter="fade">
                                      <p:cBhvr>
                                        <p:cTn id="80" dur="1000"/>
                                        <p:tgtEl>
                                          <p:spTgt spid="3">
                                            <p:txEl>
                                              <p:pRg st="5" end="5"/>
                                            </p:txEl>
                                          </p:spTgt>
                                        </p:tgtEl>
                                      </p:cBhvr>
                                    </p:animEffect>
                                    <p:anim calcmode="lin" valueType="num">
                                      <p:cBhvr>
                                        <p:cTn id="8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82" dur="1000" fill="hold"/>
                                        <p:tgtEl>
                                          <p:spTgt spid="3">
                                            <p:txEl>
                                              <p:pRg st="5" end="5"/>
                                            </p:txEl>
                                          </p:spTgt>
                                        </p:tgtEl>
                                        <p:attrNameLst>
                                          <p:attrName>ppt_y</p:attrName>
                                        </p:attrNameLst>
                                      </p:cBhvr>
                                      <p:tavLst>
                                        <p:tav tm="0">
                                          <p:val>
                                            <p:strVal val="#ppt_y+.1"/>
                                          </p:val>
                                        </p:tav>
                                        <p:tav tm="100000">
                                          <p:val>
                                            <p:strVal val="#ppt_y"/>
                                          </p:val>
                                        </p:tav>
                                      </p:tavLst>
                                    </p:anim>
                                  </p:childTnLst>
                                </p:cTn>
                              </p:par>
                              <p:par>
                                <p:cTn id="83" presetID="42" presetClass="entr" presetSubtype="0" fill="hold" nodeType="withEffect">
                                  <p:stCondLst>
                                    <p:cond delay="0"/>
                                  </p:stCondLst>
                                  <p:childTnLst>
                                    <p:set>
                                      <p:cBhvr>
                                        <p:cTn id="84" dur="1" fill="hold">
                                          <p:stCondLst>
                                            <p:cond delay="0"/>
                                          </p:stCondLst>
                                        </p:cTn>
                                        <p:tgtEl>
                                          <p:spTgt spid="3">
                                            <p:txEl>
                                              <p:pRg st="6" end="6"/>
                                            </p:txEl>
                                          </p:spTgt>
                                        </p:tgtEl>
                                        <p:attrNameLst>
                                          <p:attrName>style.visibility</p:attrName>
                                        </p:attrNameLst>
                                      </p:cBhvr>
                                      <p:to>
                                        <p:strVal val="visible"/>
                                      </p:to>
                                    </p:set>
                                    <p:animEffect transition="in" filter="fade">
                                      <p:cBhvr>
                                        <p:cTn id="85" dur="1000"/>
                                        <p:tgtEl>
                                          <p:spTgt spid="3">
                                            <p:txEl>
                                              <p:pRg st="6" end="6"/>
                                            </p:txEl>
                                          </p:spTgt>
                                        </p:tgtEl>
                                      </p:cBhvr>
                                    </p:animEffect>
                                    <p:anim calcmode="lin" valueType="num">
                                      <p:cBhvr>
                                        <p:cTn id="8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8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3">
                                            <p:txEl>
                                              <p:pRg st="8" end="8"/>
                                            </p:txEl>
                                          </p:spTgt>
                                        </p:tgtEl>
                                        <p:attrNameLst>
                                          <p:attrName>style.visibility</p:attrName>
                                        </p:attrNameLst>
                                      </p:cBhvr>
                                      <p:to>
                                        <p:strVal val="visible"/>
                                      </p:to>
                                    </p:set>
                                    <p:animEffect transition="in" filter="wipe(down)">
                                      <p:cBhvr>
                                        <p:cTn id="92" dur="500"/>
                                        <p:tgtEl>
                                          <p:spTgt spid="3">
                                            <p:txEl>
                                              <p:pRg st="8" end="8"/>
                                            </p:txEl>
                                          </p:spTgt>
                                        </p:tgtEl>
                                      </p:cBhvr>
                                    </p:animEffect>
                                  </p:childTnLst>
                                </p:cTn>
                              </p:par>
                              <p:par>
                                <p:cTn id="93" presetID="22" presetClass="entr" presetSubtype="4" fill="hold" nodeType="withEffect">
                                  <p:stCondLst>
                                    <p:cond delay="0"/>
                                  </p:stCondLst>
                                  <p:childTnLst>
                                    <p:set>
                                      <p:cBhvr>
                                        <p:cTn id="94" dur="1" fill="hold">
                                          <p:stCondLst>
                                            <p:cond delay="0"/>
                                          </p:stCondLst>
                                        </p:cTn>
                                        <p:tgtEl>
                                          <p:spTgt spid="3">
                                            <p:txEl>
                                              <p:pRg st="10" end="10"/>
                                            </p:txEl>
                                          </p:spTgt>
                                        </p:tgtEl>
                                        <p:attrNameLst>
                                          <p:attrName>style.visibility</p:attrName>
                                        </p:attrNameLst>
                                      </p:cBhvr>
                                      <p:to>
                                        <p:strVal val="visible"/>
                                      </p:to>
                                    </p:set>
                                    <p:animEffect transition="in" filter="wipe(down)">
                                      <p:cBhvr>
                                        <p:cTn id="95" dur="500"/>
                                        <p:tgtEl>
                                          <p:spTgt spid="3">
                                            <p:txEl>
                                              <p:pRg st="10" end="10"/>
                                            </p:txEl>
                                          </p:spTgt>
                                        </p:tgtEl>
                                      </p:cBhvr>
                                    </p:animEffect>
                                  </p:childTnLst>
                                </p:cTn>
                              </p:par>
                              <p:par>
                                <p:cTn id="96" presetID="22" presetClass="entr" presetSubtype="4" fill="hold" nodeType="withEffect">
                                  <p:stCondLst>
                                    <p:cond delay="0"/>
                                  </p:stCondLst>
                                  <p:childTnLst>
                                    <p:set>
                                      <p:cBhvr>
                                        <p:cTn id="97" dur="1" fill="hold">
                                          <p:stCondLst>
                                            <p:cond delay="0"/>
                                          </p:stCondLst>
                                        </p:cTn>
                                        <p:tgtEl>
                                          <p:spTgt spid="3">
                                            <p:txEl>
                                              <p:pRg st="11" end="11"/>
                                            </p:txEl>
                                          </p:spTgt>
                                        </p:tgtEl>
                                        <p:attrNameLst>
                                          <p:attrName>style.visibility</p:attrName>
                                        </p:attrNameLst>
                                      </p:cBhvr>
                                      <p:to>
                                        <p:strVal val="visible"/>
                                      </p:to>
                                    </p:set>
                                    <p:animEffect transition="in" filter="wipe(down)">
                                      <p:cBhvr>
                                        <p:cTn id="98" dur="500"/>
                                        <p:tgtEl>
                                          <p:spTgt spid="3">
                                            <p:txEl>
                                              <p:pRg st="11" end="11"/>
                                            </p:txEl>
                                          </p:spTgt>
                                        </p:tgtEl>
                                      </p:cBhvr>
                                    </p:animEffect>
                                  </p:childTnLst>
                                </p:cTn>
                              </p:par>
                              <p:par>
                                <p:cTn id="99" presetID="22" presetClass="entr" presetSubtype="4" fill="hold" nodeType="withEffect">
                                  <p:stCondLst>
                                    <p:cond delay="0"/>
                                  </p:stCondLst>
                                  <p:childTnLst>
                                    <p:set>
                                      <p:cBhvr>
                                        <p:cTn id="100" dur="1" fill="hold">
                                          <p:stCondLst>
                                            <p:cond delay="0"/>
                                          </p:stCondLst>
                                        </p:cTn>
                                        <p:tgtEl>
                                          <p:spTgt spid="3">
                                            <p:txEl>
                                              <p:pRg st="12" end="12"/>
                                            </p:txEl>
                                          </p:spTgt>
                                        </p:tgtEl>
                                        <p:attrNameLst>
                                          <p:attrName>style.visibility</p:attrName>
                                        </p:attrNameLst>
                                      </p:cBhvr>
                                      <p:to>
                                        <p:strVal val="visible"/>
                                      </p:to>
                                    </p:set>
                                    <p:animEffect transition="in" filter="wipe(down)">
                                      <p:cBhvr>
                                        <p:cTn id="101" dur="500"/>
                                        <p:tgtEl>
                                          <p:spTgt spid="3">
                                            <p:txEl>
                                              <p:pRg st="12" end="12"/>
                                            </p:txEl>
                                          </p:spTgt>
                                        </p:tgtEl>
                                      </p:cBhvr>
                                    </p:animEffect>
                                  </p:childTnLst>
                                </p:cTn>
                              </p:par>
                              <p:par>
                                <p:cTn id="102" presetID="22" presetClass="entr" presetSubtype="4" fill="hold" nodeType="withEffect">
                                  <p:stCondLst>
                                    <p:cond delay="0"/>
                                  </p:stCondLst>
                                  <p:childTnLst>
                                    <p:set>
                                      <p:cBhvr>
                                        <p:cTn id="103" dur="1" fill="hold">
                                          <p:stCondLst>
                                            <p:cond delay="0"/>
                                          </p:stCondLst>
                                        </p:cTn>
                                        <p:tgtEl>
                                          <p:spTgt spid="3">
                                            <p:txEl>
                                              <p:pRg st="13" end="13"/>
                                            </p:txEl>
                                          </p:spTgt>
                                        </p:tgtEl>
                                        <p:attrNameLst>
                                          <p:attrName>style.visibility</p:attrName>
                                        </p:attrNameLst>
                                      </p:cBhvr>
                                      <p:to>
                                        <p:strVal val="visible"/>
                                      </p:to>
                                    </p:set>
                                    <p:animEffect transition="in" filter="wipe(down)">
                                      <p:cBhvr>
                                        <p:cTn id="104" dur="500"/>
                                        <p:tgtEl>
                                          <p:spTgt spid="3">
                                            <p:txEl>
                                              <p:pRg st="13" end="13"/>
                                            </p:txEl>
                                          </p:spTgt>
                                        </p:tgtEl>
                                      </p:cBhvr>
                                    </p:animEffect>
                                  </p:childTnLst>
                                </p:cTn>
                              </p:par>
                              <p:par>
                                <p:cTn id="105" presetID="22" presetClass="entr" presetSubtype="4" fill="hold" nodeType="withEffect">
                                  <p:stCondLst>
                                    <p:cond delay="0"/>
                                  </p:stCondLst>
                                  <p:childTnLst>
                                    <p:set>
                                      <p:cBhvr>
                                        <p:cTn id="106" dur="1" fill="hold">
                                          <p:stCondLst>
                                            <p:cond delay="0"/>
                                          </p:stCondLst>
                                        </p:cTn>
                                        <p:tgtEl>
                                          <p:spTgt spid="3">
                                            <p:txEl>
                                              <p:pRg st="14" end="14"/>
                                            </p:txEl>
                                          </p:spTgt>
                                        </p:tgtEl>
                                        <p:attrNameLst>
                                          <p:attrName>style.visibility</p:attrName>
                                        </p:attrNameLst>
                                      </p:cBhvr>
                                      <p:to>
                                        <p:strVal val="visible"/>
                                      </p:to>
                                    </p:set>
                                    <p:animEffect transition="in" filter="wipe(down)">
                                      <p:cBhvr>
                                        <p:cTn id="107" dur="500"/>
                                        <p:tgtEl>
                                          <p:spTgt spid="3">
                                            <p:txEl>
                                              <p:pRg st="14" end="14"/>
                                            </p:txEl>
                                          </p:spTgt>
                                        </p:tgtEl>
                                      </p:cBhvr>
                                    </p:animEffect>
                                  </p:childTnLst>
                                </p:cTn>
                              </p:par>
                              <p:par>
                                <p:cTn id="108" presetID="22" presetClass="entr" presetSubtype="4" fill="hold" nodeType="withEffect">
                                  <p:stCondLst>
                                    <p:cond delay="0"/>
                                  </p:stCondLst>
                                  <p:childTnLst>
                                    <p:set>
                                      <p:cBhvr>
                                        <p:cTn id="109" dur="1" fill="hold">
                                          <p:stCondLst>
                                            <p:cond delay="0"/>
                                          </p:stCondLst>
                                        </p:cTn>
                                        <p:tgtEl>
                                          <p:spTgt spid="3">
                                            <p:txEl>
                                              <p:pRg st="15" end="15"/>
                                            </p:txEl>
                                          </p:spTgt>
                                        </p:tgtEl>
                                        <p:attrNameLst>
                                          <p:attrName>style.visibility</p:attrName>
                                        </p:attrNameLst>
                                      </p:cBhvr>
                                      <p:to>
                                        <p:strVal val="visible"/>
                                      </p:to>
                                    </p:set>
                                    <p:animEffect transition="in" filter="wipe(down)">
                                      <p:cBhvr>
                                        <p:cTn id="110" dur="500"/>
                                        <p:tgtEl>
                                          <p:spTgt spid="3">
                                            <p:txEl>
                                              <p:pRg st="15" end="15"/>
                                            </p:txEl>
                                          </p:spTgt>
                                        </p:tgtEl>
                                      </p:cBhvr>
                                    </p:animEffect>
                                  </p:childTnLst>
                                </p:cTn>
                              </p:par>
                              <p:par>
                                <p:cTn id="111" presetID="22" presetClass="entr" presetSubtype="4" fill="hold" nodeType="withEffect">
                                  <p:stCondLst>
                                    <p:cond delay="0"/>
                                  </p:stCondLst>
                                  <p:childTnLst>
                                    <p:set>
                                      <p:cBhvr>
                                        <p:cTn id="112" dur="1" fill="hold">
                                          <p:stCondLst>
                                            <p:cond delay="0"/>
                                          </p:stCondLst>
                                        </p:cTn>
                                        <p:tgtEl>
                                          <p:spTgt spid="3">
                                            <p:txEl>
                                              <p:pRg st="16" end="16"/>
                                            </p:txEl>
                                          </p:spTgt>
                                        </p:tgtEl>
                                        <p:attrNameLst>
                                          <p:attrName>style.visibility</p:attrName>
                                        </p:attrNameLst>
                                      </p:cBhvr>
                                      <p:to>
                                        <p:strVal val="visible"/>
                                      </p:to>
                                    </p:set>
                                    <p:animEffect transition="in" filter="wipe(down)">
                                      <p:cBhvr>
                                        <p:cTn id="113"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7" name="Google Shape;447;p35"/>
          <p:cNvSpPr txBox="1">
            <a:spLocks noGrp="1"/>
          </p:cNvSpPr>
          <p:nvPr>
            <p:ph type="body" idx="1"/>
          </p:nvPr>
        </p:nvSpPr>
        <p:spPr>
          <a:xfrm>
            <a:off x="304800" y="291580"/>
            <a:ext cx="2743200" cy="3297900"/>
          </a:xfrm>
          <a:prstGeom prst="rect">
            <a:avLst/>
          </a:prstGeom>
        </p:spPr>
        <p:txBody>
          <a:bodyPr spcFirstLastPara="1" wrap="square" lIns="0" tIns="0" rIns="0" bIns="0" anchor="t" anchorCtr="0">
            <a:noAutofit/>
          </a:bodyPr>
          <a:lstStyle/>
          <a:p>
            <a:pPr marL="101600" indent="0">
              <a:buNone/>
            </a:pPr>
            <a:r>
              <a:rPr lang="en-US" sz="1400" b="1" dirty="0">
                <a:solidFill>
                  <a:schemeClr val="accent2">
                    <a:lumMod val="75000"/>
                  </a:schemeClr>
                </a:solidFill>
              </a:rPr>
              <a:t>Example 4:</a:t>
            </a:r>
          </a:p>
          <a:p>
            <a:pPr marL="101600" indent="0">
              <a:buNone/>
            </a:pPr>
            <a:endParaRPr lang="en-US" sz="1400" b="1" dirty="0">
              <a:solidFill>
                <a:schemeClr val="accent2">
                  <a:lumMod val="75000"/>
                </a:schemeClr>
              </a:solidFill>
            </a:endParaRPr>
          </a:p>
          <a:p>
            <a:pPr marL="101600" indent="0">
              <a:buNone/>
            </a:pPr>
            <a:r>
              <a:rPr lang="en-US" sz="1400" b="1" dirty="0">
                <a:solidFill>
                  <a:schemeClr val="accent2">
                    <a:lumMod val="75000"/>
                  </a:schemeClr>
                </a:solidFill>
              </a:rPr>
              <a:t>public class </a:t>
            </a:r>
            <a:r>
              <a:rPr lang="en-US" sz="1400" b="1" dirty="0" err="1">
                <a:solidFill>
                  <a:schemeClr val="accent2">
                    <a:lumMod val="75000"/>
                  </a:schemeClr>
                </a:solidFill>
              </a:rPr>
              <a:t>ExampleDoWhile</a:t>
            </a:r>
            <a:r>
              <a:rPr lang="en-US" sz="1400" b="1" dirty="0">
                <a:solidFill>
                  <a:schemeClr val="accent2">
                    <a:lumMod val="75000"/>
                  </a:schemeClr>
                </a:solidFill>
              </a:rPr>
              <a:t>{</a:t>
            </a:r>
          </a:p>
          <a:p>
            <a:pPr marL="101600" indent="0">
              <a:buNone/>
            </a:pPr>
            <a:r>
              <a:rPr lang="en-US" sz="1400" b="1" dirty="0">
                <a:solidFill>
                  <a:schemeClr val="accent2">
                    <a:lumMod val="75000"/>
                  </a:schemeClr>
                </a:solidFill>
              </a:rPr>
              <a:t>public static void main(String </a:t>
            </a:r>
            <a:r>
              <a:rPr lang="en-US" sz="1400" b="1" dirty="0" err="1">
                <a:solidFill>
                  <a:schemeClr val="accent2">
                    <a:lumMod val="75000"/>
                  </a:schemeClr>
                </a:solidFill>
              </a:rPr>
              <a:t>args</a:t>
            </a:r>
            <a:r>
              <a:rPr lang="en-US" sz="1400" b="1" dirty="0">
                <a:solidFill>
                  <a:schemeClr val="accent2">
                    <a:lumMod val="75000"/>
                  </a:schemeClr>
                </a:solidFill>
              </a:rPr>
              <a:t>[]){</a:t>
            </a:r>
          </a:p>
          <a:p>
            <a:pPr marL="101600" indent="0">
              <a:buNone/>
            </a:pPr>
            <a:r>
              <a:rPr lang="en-US" sz="1400" b="1" dirty="0">
                <a:solidFill>
                  <a:schemeClr val="accent2">
                    <a:lumMod val="75000"/>
                  </a:schemeClr>
                </a:solidFill>
              </a:rPr>
              <a:t>do</a:t>
            </a:r>
          </a:p>
          <a:p>
            <a:pPr marL="101600" indent="0">
              <a:buNone/>
            </a:pPr>
            <a:r>
              <a:rPr lang="en-US" sz="1400" b="1" dirty="0">
                <a:solidFill>
                  <a:schemeClr val="accent2">
                    <a:lumMod val="75000"/>
                  </a:schemeClr>
                </a:solidFill>
              </a:rPr>
              <a:t>{</a:t>
            </a:r>
          </a:p>
          <a:p>
            <a:pPr marL="101600" indent="0">
              <a:buNone/>
            </a:pPr>
            <a:r>
              <a:rPr lang="en-US" sz="1400" b="1" dirty="0" err="1">
                <a:solidFill>
                  <a:schemeClr val="accent2">
                    <a:lumMod val="75000"/>
                  </a:schemeClr>
                </a:solidFill>
              </a:rPr>
              <a:t>int</a:t>
            </a:r>
            <a:r>
              <a:rPr lang="en-US" sz="1400" b="1" dirty="0">
                <a:solidFill>
                  <a:schemeClr val="accent2">
                    <a:lumMod val="75000"/>
                  </a:schemeClr>
                </a:solidFill>
              </a:rPr>
              <a:t> x=10;</a:t>
            </a:r>
          </a:p>
          <a:p>
            <a:pPr marL="101600" indent="0">
              <a:buNone/>
            </a:pPr>
            <a:r>
              <a:rPr lang="en-US" sz="1400" b="1" dirty="0">
                <a:solidFill>
                  <a:schemeClr val="accent2">
                    <a:lumMod val="75000"/>
                  </a:schemeClr>
                </a:solidFill>
              </a:rPr>
              <a:t>}while(true);</a:t>
            </a:r>
          </a:p>
          <a:p>
            <a:pPr marL="101600" indent="0">
              <a:buNone/>
            </a:pPr>
            <a:r>
              <a:rPr lang="en-US" sz="1400" b="1" dirty="0">
                <a:solidFill>
                  <a:schemeClr val="accent2">
                    <a:lumMod val="75000"/>
                  </a:schemeClr>
                </a:solidFill>
              </a:rPr>
              <a:t>}}</a:t>
            </a:r>
          </a:p>
          <a:p>
            <a:pPr marL="101600" indent="0">
              <a:buNone/>
            </a:pPr>
            <a:endParaRPr lang="en-US" sz="1400" b="1" dirty="0">
              <a:solidFill>
                <a:schemeClr val="accent2">
                  <a:lumMod val="75000"/>
                </a:schemeClr>
              </a:solidFill>
            </a:endParaRPr>
          </a:p>
          <a:p>
            <a:pPr marL="101600" indent="0">
              <a:buNone/>
            </a:pPr>
            <a:r>
              <a:rPr lang="en-US" sz="1400" b="1" dirty="0">
                <a:solidFill>
                  <a:schemeClr val="accent2">
                    <a:lumMod val="75000"/>
                  </a:schemeClr>
                </a:solidFill>
              </a:rPr>
              <a:t>Output:</a:t>
            </a:r>
          </a:p>
          <a:p>
            <a:pPr marL="101600" indent="0">
              <a:buNone/>
            </a:pPr>
            <a:r>
              <a:rPr lang="en-US" sz="1400" b="1" dirty="0">
                <a:solidFill>
                  <a:schemeClr val="accent2">
                    <a:lumMod val="75000"/>
                  </a:schemeClr>
                </a:solidFill>
              </a:rPr>
              <a:t>Compile successful.</a:t>
            </a:r>
            <a:endParaRPr sz="1400" dirty="0">
              <a:solidFill>
                <a:schemeClr val="accent2">
                  <a:lumMod val="75000"/>
                </a:schemeClr>
              </a:solidFill>
            </a:endParaRPr>
          </a:p>
        </p:txBody>
      </p:sp>
      <p:sp>
        <p:nvSpPr>
          <p:cNvPr id="448" name="Google Shape;448;p35"/>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32</a:t>
            </a:fld>
            <a:endParaRPr/>
          </a:p>
        </p:txBody>
      </p:sp>
      <p:sp>
        <p:nvSpPr>
          <p:cNvPr id="3" name="Rectangle 2"/>
          <p:cNvSpPr/>
          <p:nvPr/>
        </p:nvSpPr>
        <p:spPr>
          <a:xfrm>
            <a:off x="8760562" y="4835723"/>
            <a:ext cx="383438" cy="307777"/>
          </a:xfrm>
          <a:prstGeom prst="rect">
            <a:avLst/>
          </a:prstGeom>
        </p:spPr>
        <p:txBody>
          <a:bodyPr wrap="none">
            <a:spAutoFit/>
          </a:bodyPr>
          <a:lstStyle/>
          <a:p>
            <a:r>
              <a:rPr lang="en-US" dirty="0">
                <a:solidFill>
                  <a:schemeClr val="accent2">
                    <a:lumMod val="75000"/>
                  </a:schemeClr>
                </a:solidFill>
              </a:rPr>
              <a:t>99</a:t>
            </a:r>
          </a:p>
        </p:txBody>
      </p:sp>
      <p:sp>
        <p:nvSpPr>
          <p:cNvPr id="4" name="Rectangle 3"/>
          <p:cNvSpPr/>
          <p:nvPr/>
        </p:nvSpPr>
        <p:spPr>
          <a:xfrm>
            <a:off x="3276600" y="159425"/>
            <a:ext cx="4572000" cy="2031325"/>
          </a:xfrm>
          <a:prstGeom prst="rect">
            <a:avLst/>
          </a:prstGeom>
        </p:spPr>
        <p:txBody>
          <a:bodyPr>
            <a:spAutoFit/>
          </a:bodyPr>
          <a:lstStyle/>
          <a:p>
            <a:r>
              <a:rPr lang="en-US" b="1" dirty="0">
                <a:solidFill>
                  <a:schemeClr val="accent2">
                    <a:lumMod val="75000"/>
                  </a:schemeClr>
                </a:solidFill>
              </a:rPr>
              <a:t>Example 5:</a:t>
            </a:r>
          </a:p>
          <a:p>
            <a:endParaRPr lang="en-US" b="1" dirty="0">
              <a:solidFill>
                <a:schemeClr val="accent2">
                  <a:lumMod val="75000"/>
                </a:schemeClr>
              </a:solidFill>
            </a:endParaRPr>
          </a:p>
          <a:p>
            <a:r>
              <a:rPr lang="en-US" b="1" dirty="0">
                <a:solidFill>
                  <a:schemeClr val="accent2">
                    <a:lumMod val="75000"/>
                  </a:schemeClr>
                </a:solidFill>
              </a:rPr>
              <a:t>public class </a:t>
            </a:r>
            <a:r>
              <a:rPr lang="en-US" b="1" dirty="0" err="1">
                <a:solidFill>
                  <a:schemeClr val="accent2">
                    <a:lumMod val="75000"/>
                  </a:schemeClr>
                </a:solidFill>
              </a:rPr>
              <a:t>ExampleDoWhile</a:t>
            </a:r>
            <a:r>
              <a:rPr lang="en-US" b="1" dirty="0">
                <a:solidFill>
                  <a:schemeClr val="accent2">
                    <a:lumMod val="75000"/>
                  </a:schemeClr>
                </a:solidFill>
              </a:rPr>
              <a:t>{</a:t>
            </a:r>
          </a:p>
          <a:p>
            <a:r>
              <a:rPr lang="en-US" b="1" dirty="0">
                <a:solidFill>
                  <a:schemeClr val="accent2">
                    <a:lumMod val="75000"/>
                  </a:schemeClr>
                </a:solidFill>
              </a:rPr>
              <a:t>public static void main(String </a:t>
            </a:r>
            <a:r>
              <a:rPr lang="en-US" b="1" dirty="0" err="1">
                <a:solidFill>
                  <a:schemeClr val="accent2">
                    <a:lumMod val="75000"/>
                  </a:schemeClr>
                </a:solidFill>
              </a:rPr>
              <a:t>args</a:t>
            </a:r>
            <a:r>
              <a:rPr lang="en-US" b="1" dirty="0">
                <a:solidFill>
                  <a:schemeClr val="accent2">
                    <a:lumMod val="75000"/>
                  </a:schemeClr>
                </a:solidFill>
              </a:rPr>
              <a:t>[]){</a:t>
            </a:r>
          </a:p>
          <a:p>
            <a:r>
              <a:rPr lang="en-US" b="1" dirty="0">
                <a:solidFill>
                  <a:schemeClr val="accent2">
                    <a:lumMod val="75000"/>
                  </a:schemeClr>
                </a:solidFill>
              </a:rPr>
              <a:t>do while(true)</a:t>
            </a:r>
          </a:p>
          <a:p>
            <a:r>
              <a:rPr lang="en-US" b="1" dirty="0" err="1">
                <a:solidFill>
                  <a:schemeClr val="accent2">
                    <a:lumMod val="75000"/>
                  </a:schemeClr>
                </a:solidFill>
              </a:rPr>
              <a:t>System.out.println</a:t>
            </a:r>
            <a:r>
              <a:rPr lang="en-US" b="1" dirty="0">
                <a:solidFill>
                  <a:schemeClr val="accent2">
                    <a:lumMod val="75000"/>
                  </a:schemeClr>
                </a:solidFill>
              </a:rPr>
              <a:t>("hello");</a:t>
            </a:r>
          </a:p>
          <a:p>
            <a:r>
              <a:rPr lang="en-US" b="1" dirty="0">
                <a:solidFill>
                  <a:schemeClr val="accent2">
                    <a:lumMod val="75000"/>
                  </a:schemeClr>
                </a:solidFill>
              </a:rPr>
              <a:t>while(true);</a:t>
            </a:r>
          </a:p>
          <a:p>
            <a:r>
              <a:rPr lang="en-US" b="1" dirty="0">
                <a:solidFill>
                  <a:schemeClr val="accent2">
                    <a:lumMod val="75000"/>
                  </a:schemeClr>
                </a:solidFill>
              </a:rPr>
              <a:t>}}</a:t>
            </a:r>
          </a:p>
          <a:p>
            <a:endParaRPr lang="en-US" b="1" dirty="0">
              <a:solidFill>
                <a:schemeClr val="accent2">
                  <a:lumMod val="75000"/>
                </a:schemeClr>
              </a:solidFill>
            </a:endParaRPr>
          </a:p>
        </p:txBody>
      </p:sp>
      <p:sp>
        <p:nvSpPr>
          <p:cNvPr id="5" name="Rectangle 4"/>
          <p:cNvSpPr/>
          <p:nvPr/>
        </p:nvSpPr>
        <p:spPr>
          <a:xfrm>
            <a:off x="3276600" y="1936527"/>
            <a:ext cx="4572000" cy="523220"/>
          </a:xfrm>
          <a:prstGeom prst="rect">
            <a:avLst/>
          </a:prstGeom>
        </p:spPr>
        <p:txBody>
          <a:bodyPr>
            <a:spAutoFit/>
          </a:bodyPr>
          <a:lstStyle/>
          <a:p>
            <a:r>
              <a:rPr lang="en-US" b="1" dirty="0">
                <a:solidFill>
                  <a:schemeClr val="accent2">
                    <a:lumMod val="75000"/>
                  </a:schemeClr>
                </a:solidFill>
              </a:rPr>
              <a:t>Output:</a:t>
            </a:r>
          </a:p>
          <a:p>
            <a:r>
              <a:rPr lang="en-US" b="1" dirty="0">
                <a:solidFill>
                  <a:schemeClr val="accent2">
                    <a:lumMod val="75000"/>
                  </a:schemeClr>
                </a:solidFill>
              </a:rPr>
              <a:t>Hello (infinite times).</a:t>
            </a:r>
            <a:endParaRPr lang="en-US" dirty="0">
              <a:solidFill>
                <a:schemeClr val="accent2">
                  <a:lumMod val="75000"/>
                </a:schemeClr>
              </a:solidFill>
            </a:endParaRPr>
          </a:p>
        </p:txBody>
      </p:sp>
      <p:sp>
        <p:nvSpPr>
          <p:cNvPr id="6" name="Rectangle 5"/>
          <p:cNvSpPr/>
          <p:nvPr/>
        </p:nvSpPr>
        <p:spPr>
          <a:xfrm>
            <a:off x="2514600" y="2373510"/>
            <a:ext cx="4572000" cy="2677656"/>
          </a:xfrm>
          <a:prstGeom prst="rect">
            <a:avLst/>
          </a:prstGeom>
        </p:spPr>
        <p:txBody>
          <a:bodyPr>
            <a:spAutoFit/>
          </a:bodyPr>
          <a:lstStyle/>
          <a:p>
            <a:r>
              <a:rPr lang="en-US" b="1" dirty="0">
                <a:solidFill>
                  <a:schemeClr val="accent2">
                    <a:lumMod val="75000"/>
                  </a:schemeClr>
                </a:solidFill>
              </a:rPr>
              <a:t>Rearrange the above Example:</a:t>
            </a:r>
          </a:p>
          <a:p>
            <a:endParaRPr lang="en-US" b="1" dirty="0">
              <a:solidFill>
                <a:schemeClr val="accent2">
                  <a:lumMod val="75000"/>
                </a:schemeClr>
              </a:solidFill>
            </a:endParaRPr>
          </a:p>
          <a:p>
            <a:r>
              <a:rPr lang="en-US" b="1" dirty="0">
                <a:solidFill>
                  <a:schemeClr val="accent2">
                    <a:lumMod val="75000"/>
                  </a:schemeClr>
                </a:solidFill>
              </a:rPr>
              <a:t>public class </a:t>
            </a:r>
            <a:r>
              <a:rPr lang="en-US" b="1" dirty="0" err="1">
                <a:solidFill>
                  <a:schemeClr val="accent2">
                    <a:lumMod val="75000"/>
                  </a:schemeClr>
                </a:solidFill>
              </a:rPr>
              <a:t>ExampleDoWhile</a:t>
            </a:r>
            <a:r>
              <a:rPr lang="en-US" b="1" dirty="0">
                <a:solidFill>
                  <a:schemeClr val="accent2">
                    <a:lumMod val="75000"/>
                  </a:schemeClr>
                </a:solidFill>
              </a:rPr>
              <a:t>{</a:t>
            </a:r>
          </a:p>
          <a:p>
            <a:r>
              <a:rPr lang="en-US" b="1" dirty="0">
                <a:solidFill>
                  <a:schemeClr val="accent2">
                    <a:lumMod val="75000"/>
                  </a:schemeClr>
                </a:solidFill>
              </a:rPr>
              <a:t>public static void main(String </a:t>
            </a:r>
            <a:r>
              <a:rPr lang="en-US" b="1" dirty="0" err="1">
                <a:solidFill>
                  <a:schemeClr val="accent2">
                    <a:lumMod val="75000"/>
                  </a:schemeClr>
                </a:solidFill>
              </a:rPr>
              <a:t>args</a:t>
            </a:r>
            <a:r>
              <a:rPr lang="en-US" b="1" dirty="0">
                <a:solidFill>
                  <a:schemeClr val="accent2">
                    <a:lumMod val="75000"/>
                  </a:schemeClr>
                </a:solidFill>
              </a:rPr>
              <a:t>[]){</a:t>
            </a:r>
          </a:p>
          <a:p>
            <a:r>
              <a:rPr lang="en-US" b="1" dirty="0">
                <a:solidFill>
                  <a:schemeClr val="accent2">
                    <a:lumMod val="75000"/>
                  </a:schemeClr>
                </a:solidFill>
              </a:rPr>
              <a:t>do</a:t>
            </a:r>
          </a:p>
          <a:p>
            <a:r>
              <a:rPr lang="en-US" b="1" dirty="0">
                <a:solidFill>
                  <a:schemeClr val="accent2">
                    <a:lumMod val="75000"/>
                  </a:schemeClr>
                </a:solidFill>
              </a:rPr>
              <a:t>while(true)</a:t>
            </a:r>
          </a:p>
          <a:p>
            <a:r>
              <a:rPr lang="en-US" b="1" dirty="0" err="1">
                <a:solidFill>
                  <a:schemeClr val="accent2">
                    <a:lumMod val="75000"/>
                  </a:schemeClr>
                </a:solidFill>
              </a:rPr>
              <a:t>System.out.println</a:t>
            </a:r>
            <a:r>
              <a:rPr lang="en-US" b="1" dirty="0">
                <a:solidFill>
                  <a:schemeClr val="accent2">
                    <a:lumMod val="75000"/>
                  </a:schemeClr>
                </a:solidFill>
              </a:rPr>
              <a:t>("hello");</a:t>
            </a:r>
          </a:p>
          <a:p>
            <a:r>
              <a:rPr lang="en-US" b="1" dirty="0">
                <a:solidFill>
                  <a:schemeClr val="accent2">
                    <a:lumMod val="75000"/>
                  </a:schemeClr>
                </a:solidFill>
              </a:rPr>
              <a:t>while(true);</a:t>
            </a:r>
          </a:p>
          <a:p>
            <a:r>
              <a:rPr lang="en-US" b="1" dirty="0">
                <a:solidFill>
                  <a:schemeClr val="accent2">
                    <a:lumMod val="75000"/>
                  </a:schemeClr>
                </a:solidFill>
              </a:rPr>
              <a:t>}}</a:t>
            </a:r>
          </a:p>
          <a:p>
            <a:endParaRPr lang="en-US" b="1" dirty="0">
              <a:solidFill>
                <a:schemeClr val="accent2">
                  <a:lumMod val="75000"/>
                </a:schemeClr>
              </a:solidFill>
            </a:endParaRPr>
          </a:p>
          <a:p>
            <a:r>
              <a:rPr lang="en-US" b="1" dirty="0">
                <a:solidFill>
                  <a:schemeClr val="accent2">
                    <a:lumMod val="75000"/>
                  </a:schemeClr>
                </a:solidFill>
              </a:rPr>
              <a:t>Output:</a:t>
            </a:r>
          </a:p>
          <a:p>
            <a:r>
              <a:rPr lang="en-US" b="1" dirty="0">
                <a:solidFill>
                  <a:schemeClr val="accent2">
                    <a:lumMod val="75000"/>
                  </a:schemeClr>
                </a:solidFill>
              </a:rPr>
              <a:t>Hello (infinite times).</a:t>
            </a:r>
            <a:endParaRPr lang="en-US" dirty="0">
              <a:solidFill>
                <a:schemeClr val="accent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47">
                                            <p:txEl>
                                              <p:pRg st="10" end="10"/>
                                            </p:txEl>
                                          </p:spTgt>
                                        </p:tgtEl>
                                        <p:attrNameLst>
                                          <p:attrName>style.visibility</p:attrName>
                                        </p:attrNameLst>
                                      </p:cBhvr>
                                      <p:to>
                                        <p:strVal val="visible"/>
                                      </p:to>
                                    </p:set>
                                    <p:animEffect transition="in" filter="fade">
                                      <p:cBhvr>
                                        <p:cTn id="7" dur="1000"/>
                                        <p:tgtEl>
                                          <p:spTgt spid="447">
                                            <p:txEl>
                                              <p:pRg st="10" end="10"/>
                                            </p:txEl>
                                          </p:spTgt>
                                        </p:tgtEl>
                                      </p:cBhvr>
                                    </p:animEffect>
                                    <p:anim calcmode="lin" valueType="num">
                                      <p:cBhvr>
                                        <p:cTn id="8" dur="1000" fill="hold"/>
                                        <p:tgtEl>
                                          <p:spTgt spid="447">
                                            <p:txEl>
                                              <p:pRg st="10" end="10"/>
                                            </p:txEl>
                                          </p:spTgt>
                                        </p:tgtEl>
                                        <p:attrNameLst>
                                          <p:attrName>ppt_x</p:attrName>
                                        </p:attrNameLst>
                                      </p:cBhvr>
                                      <p:tavLst>
                                        <p:tav tm="0">
                                          <p:val>
                                            <p:strVal val="#ppt_x"/>
                                          </p:val>
                                        </p:tav>
                                        <p:tav tm="100000">
                                          <p:val>
                                            <p:strVal val="#ppt_x"/>
                                          </p:val>
                                        </p:tav>
                                      </p:tavLst>
                                    </p:anim>
                                    <p:anim calcmode="lin" valueType="num">
                                      <p:cBhvr>
                                        <p:cTn id="9" dur="1000" fill="hold"/>
                                        <p:tgtEl>
                                          <p:spTgt spid="447">
                                            <p:txEl>
                                              <p:pRg st="10" end="1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47">
                                            <p:txEl>
                                              <p:pRg st="11" end="11"/>
                                            </p:txEl>
                                          </p:spTgt>
                                        </p:tgtEl>
                                        <p:attrNameLst>
                                          <p:attrName>style.visibility</p:attrName>
                                        </p:attrNameLst>
                                      </p:cBhvr>
                                      <p:to>
                                        <p:strVal val="visible"/>
                                      </p:to>
                                    </p:set>
                                    <p:animEffect transition="in" filter="fade">
                                      <p:cBhvr>
                                        <p:cTn id="12" dur="1000"/>
                                        <p:tgtEl>
                                          <p:spTgt spid="447">
                                            <p:txEl>
                                              <p:pRg st="11" end="11"/>
                                            </p:txEl>
                                          </p:spTgt>
                                        </p:tgtEl>
                                      </p:cBhvr>
                                    </p:animEffect>
                                    <p:anim calcmode="lin" valueType="num">
                                      <p:cBhvr>
                                        <p:cTn id="13" dur="1000" fill="hold"/>
                                        <p:tgtEl>
                                          <p:spTgt spid="447">
                                            <p:txEl>
                                              <p:pRg st="11" end="11"/>
                                            </p:txEl>
                                          </p:spTgt>
                                        </p:tgtEl>
                                        <p:attrNameLst>
                                          <p:attrName>ppt_x</p:attrName>
                                        </p:attrNameLst>
                                      </p:cBhvr>
                                      <p:tavLst>
                                        <p:tav tm="0">
                                          <p:val>
                                            <p:strVal val="#ppt_x"/>
                                          </p:val>
                                        </p:tav>
                                        <p:tav tm="100000">
                                          <p:val>
                                            <p:strVal val="#ppt_x"/>
                                          </p:val>
                                        </p:tav>
                                      </p:tavLst>
                                    </p:anim>
                                    <p:anim calcmode="lin" valueType="num">
                                      <p:cBhvr>
                                        <p:cTn id="14" dur="1000" fill="hold"/>
                                        <p:tgtEl>
                                          <p:spTgt spid="447">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1000"/>
                                        <p:tgtEl>
                                          <p:spTgt spid="4">
                                            <p:txEl>
                                              <p:pRg st="0" end="0"/>
                                            </p:txEl>
                                          </p:spTgt>
                                        </p:tgtEl>
                                      </p:cBhvr>
                                    </p:animEffect>
                                    <p:anim calcmode="lin" valueType="num">
                                      <p:cBhvr>
                                        <p:cTn id="20"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1000"/>
                                        <p:tgtEl>
                                          <p:spTgt spid="4">
                                            <p:txEl>
                                              <p:pRg st="2" end="2"/>
                                            </p:txEl>
                                          </p:spTgt>
                                        </p:tgtEl>
                                      </p:cBhvr>
                                    </p:animEffect>
                                    <p:anim calcmode="lin" valueType="num">
                                      <p:cBhvr>
                                        <p:cTn id="2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Effect transition="in" filter="fade">
                                      <p:cBhvr>
                                        <p:cTn id="29" dur="1000"/>
                                        <p:tgtEl>
                                          <p:spTgt spid="4">
                                            <p:txEl>
                                              <p:pRg st="3" end="3"/>
                                            </p:txEl>
                                          </p:spTgt>
                                        </p:tgtEl>
                                      </p:cBhvr>
                                    </p:animEffect>
                                    <p:anim calcmode="lin" valueType="num">
                                      <p:cBhvr>
                                        <p:cTn id="30"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4">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Effect transition="in" filter="fade">
                                      <p:cBhvr>
                                        <p:cTn id="34" dur="1000"/>
                                        <p:tgtEl>
                                          <p:spTgt spid="4">
                                            <p:txEl>
                                              <p:pRg st="4" end="4"/>
                                            </p:txEl>
                                          </p:spTgt>
                                        </p:tgtEl>
                                      </p:cBhvr>
                                    </p:animEffect>
                                    <p:anim calcmode="lin" valueType="num">
                                      <p:cBhvr>
                                        <p:cTn id="35"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4">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animEffect transition="in" filter="fade">
                                      <p:cBhvr>
                                        <p:cTn id="39" dur="1000"/>
                                        <p:tgtEl>
                                          <p:spTgt spid="4">
                                            <p:txEl>
                                              <p:pRg st="5" end="5"/>
                                            </p:txEl>
                                          </p:spTgt>
                                        </p:tgtEl>
                                      </p:cBhvr>
                                    </p:animEffect>
                                    <p:anim calcmode="lin" valueType="num">
                                      <p:cBhvr>
                                        <p:cTn id="40"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4">
                                            <p:txEl>
                                              <p:pRg st="5" end="5"/>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4">
                                            <p:txEl>
                                              <p:pRg st="6" end="6"/>
                                            </p:txEl>
                                          </p:spTgt>
                                        </p:tgtEl>
                                        <p:attrNameLst>
                                          <p:attrName>style.visibility</p:attrName>
                                        </p:attrNameLst>
                                      </p:cBhvr>
                                      <p:to>
                                        <p:strVal val="visible"/>
                                      </p:to>
                                    </p:set>
                                    <p:animEffect transition="in" filter="fade">
                                      <p:cBhvr>
                                        <p:cTn id="44" dur="1000"/>
                                        <p:tgtEl>
                                          <p:spTgt spid="4">
                                            <p:txEl>
                                              <p:pRg st="6" end="6"/>
                                            </p:txEl>
                                          </p:spTgt>
                                        </p:tgtEl>
                                      </p:cBhvr>
                                    </p:animEffect>
                                    <p:anim calcmode="lin" valueType="num">
                                      <p:cBhvr>
                                        <p:cTn id="45"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6" dur="1000" fill="hold"/>
                                        <p:tgtEl>
                                          <p:spTgt spid="4">
                                            <p:txEl>
                                              <p:pRg st="6" end="6"/>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Effect transition="in" filter="fade">
                                      <p:cBhvr>
                                        <p:cTn id="49" dur="1000"/>
                                        <p:tgtEl>
                                          <p:spTgt spid="4">
                                            <p:txEl>
                                              <p:pRg st="7" end="7"/>
                                            </p:txEl>
                                          </p:spTgt>
                                        </p:tgtEl>
                                      </p:cBhvr>
                                    </p:animEffect>
                                    <p:anim calcmode="lin" valueType="num">
                                      <p:cBhvr>
                                        <p:cTn id="50"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5">
                                            <p:txEl>
                                              <p:pRg st="0" end="0"/>
                                            </p:txEl>
                                          </p:spTgt>
                                        </p:tgtEl>
                                        <p:attrNameLst>
                                          <p:attrName>style.visibility</p:attrName>
                                        </p:attrNameLst>
                                      </p:cBhvr>
                                      <p:to>
                                        <p:strVal val="visible"/>
                                      </p:to>
                                    </p:set>
                                    <p:animEffect transition="in" filter="wipe(down)">
                                      <p:cBhvr>
                                        <p:cTn id="56" dur="500"/>
                                        <p:tgtEl>
                                          <p:spTgt spid="5">
                                            <p:txEl>
                                              <p:pRg st="0" end="0"/>
                                            </p:txEl>
                                          </p:spTgt>
                                        </p:tgtEl>
                                      </p:cBhvr>
                                    </p:animEffect>
                                  </p:childTnLst>
                                </p:cTn>
                              </p:par>
                              <p:par>
                                <p:cTn id="57" presetID="22" presetClass="entr" presetSubtype="4" fill="hold" nodeType="withEffect">
                                  <p:stCondLst>
                                    <p:cond delay="0"/>
                                  </p:stCondLst>
                                  <p:childTnLst>
                                    <p:set>
                                      <p:cBhvr>
                                        <p:cTn id="58" dur="1" fill="hold">
                                          <p:stCondLst>
                                            <p:cond delay="0"/>
                                          </p:stCondLst>
                                        </p:cTn>
                                        <p:tgtEl>
                                          <p:spTgt spid="5">
                                            <p:txEl>
                                              <p:pRg st="1" end="1"/>
                                            </p:txEl>
                                          </p:spTgt>
                                        </p:tgtEl>
                                        <p:attrNameLst>
                                          <p:attrName>style.visibility</p:attrName>
                                        </p:attrNameLst>
                                      </p:cBhvr>
                                      <p:to>
                                        <p:strVal val="visible"/>
                                      </p:to>
                                    </p:set>
                                    <p:animEffect transition="in" filter="wipe(down)">
                                      <p:cBhvr>
                                        <p:cTn id="59" dur="500"/>
                                        <p:tgtEl>
                                          <p:spTgt spid="5">
                                            <p:txEl>
                                              <p:pRg st="1" end="1"/>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6">
                                            <p:txEl>
                                              <p:pRg st="0" end="0"/>
                                            </p:txEl>
                                          </p:spTgt>
                                        </p:tgtEl>
                                        <p:attrNameLst>
                                          <p:attrName>style.visibility</p:attrName>
                                        </p:attrNameLst>
                                      </p:cBhvr>
                                      <p:to>
                                        <p:strVal val="visible"/>
                                      </p:to>
                                    </p:set>
                                    <p:animEffect transition="in" filter="fade">
                                      <p:cBhvr>
                                        <p:cTn id="64" dur="1000"/>
                                        <p:tgtEl>
                                          <p:spTgt spid="6">
                                            <p:txEl>
                                              <p:pRg st="0" end="0"/>
                                            </p:txEl>
                                          </p:spTgt>
                                        </p:tgtEl>
                                      </p:cBhvr>
                                    </p:animEffect>
                                    <p:anim calcmode="lin" valueType="num">
                                      <p:cBhvr>
                                        <p:cTn id="6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66" dur="1000" fill="hold"/>
                                        <p:tgtEl>
                                          <p:spTgt spid="6">
                                            <p:txEl>
                                              <p:pRg st="0" end="0"/>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6">
                                            <p:txEl>
                                              <p:pRg st="2" end="2"/>
                                            </p:txEl>
                                          </p:spTgt>
                                        </p:tgtEl>
                                        <p:attrNameLst>
                                          <p:attrName>style.visibility</p:attrName>
                                        </p:attrNameLst>
                                      </p:cBhvr>
                                      <p:to>
                                        <p:strVal val="visible"/>
                                      </p:to>
                                    </p:set>
                                    <p:animEffect transition="in" filter="fade">
                                      <p:cBhvr>
                                        <p:cTn id="69" dur="1000"/>
                                        <p:tgtEl>
                                          <p:spTgt spid="6">
                                            <p:txEl>
                                              <p:pRg st="2" end="2"/>
                                            </p:txEl>
                                          </p:spTgt>
                                        </p:tgtEl>
                                      </p:cBhvr>
                                    </p:animEffect>
                                    <p:anim calcmode="lin" valueType="num">
                                      <p:cBhvr>
                                        <p:cTn id="70"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71" dur="1000" fill="hold"/>
                                        <p:tgtEl>
                                          <p:spTgt spid="6">
                                            <p:txEl>
                                              <p:pRg st="2" end="2"/>
                                            </p:txEl>
                                          </p:spTgt>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6">
                                            <p:txEl>
                                              <p:pRg st="3" end="3"/>
                                            </p:txEl>
                                          </p:spTgt>
                                        </p:tgtEl>
                                        <p:attrNameLst>
                                          <p:attrName>style.visibility</p:attrName>
                                        </p:attrNameLst>
                                      </p:cBhvr>
                                      <p:to>
                                        <p:strVal val="visible"/>
                                      </p:to>
                                    </p:set>
                                    <p:animEffect transition="in" filter="fade">
                                      <p:cBhvr>
                                        <p:cTn id="74" dur="1000"/>
                                        <p:tgtEl>
                                          <p:spTgt spid="6">
                                            <p:txEl>
                                              <p:pRg st="3" end="3"/>
                                            </p:txEl>
                                          </p:spTgt>
                                        </p:tgtEl>
                                      </p:cBhvr>
                                    </p:animEffect>
                                    <p:anim calcmode="lin" valueType="num">
                                      <p:cBhvr>
                                        <p:cTn id="75"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76" dur="1000" fill="hold"/>
                                        <p:tgtEl>
                                          <p:spTgt spid="6">
                                            <p:txEl>
                                              <p:pRg st="3" end="3"/>
                                            </p:txEl>
                                          </p:spTgt>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6">
                                            <p:txEl>
                                              <p:pRg st="4" end="4"/>
                                            </p:txEl>
                                          </p:spTgt>
                                        </p:tgtEl>
                                        <p:attrNameLst>
                                          <p:attrName>style.visibility</p:attrName>
                                        </p:attrNameLst>
                                      </p:cBhvr>
                                      <p:to>
                                        <p:strVal val="visible"/>
                                      </p:to>
                                    </p:set>
                                    <p:animEffect transition="in" filter="fade">
                                      <p:cBhvr>
                                        <p:cTn id="79" dur="1000"/>
                                        <p:tgtEl>
                                          <p:spTgt spid="6">
                                            <p:txEl>
                                              <p:pRg st="4" end="4"/>
                                            </p:txEl>
                                          </p:spTgt>
                                        </p:tgtEl>
                                      </p:cBhvr>
                                    </p:animEffect>
                                    <p:anim calcmode="lin" valueType="num">
                                      <p:cBhvr>
                                        <p:cTn id="80"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81" dur="1000" fill="hold"/>
                                        <p:tgtEl>
                                          <p:spTgt spid="6">
                                            <p:txEl>
                                              <p:pRg st="4" end="4"/>
                                            </p:txEl>
                                          </p:spTgt>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6">
                                            <p:txEl>
                                              <p:pRg st="5" end="5"/>
                                            </p:txEl>
                                          </p:spTgt>
                                        </p:tgtEl>
                                        <p:attrNameLst>
                                          <p:attrName>style.visibility</p:attrName>
                                        </p:attrNameLst>
                                      </p:cBhvr>
                                      <p:to>
                                        <p:strVal val="visible"/>
                                      </p:to>
                                    </p:set>
                                    <p:animEffect transition="in" filter="fade">
                                      <p:cBhvr>
                                        <p:cTn id="84" dur="1000"/>
                                        <p:tgtEl>
                                          <p:spTgt spid="6">
                                            <p:txEl>
                                              <p:pRg st="5" end="5"/>
                                            </p:txEl>
                                          </p:spTgt>
                                        </p:tgtEl>
                                      </p:cBhvr>
                                    </p:animEffect>
                                    <p:anim calcmode="lin" valueType="num">
                                      <p:cBhvr>
                                        <p:cTn id="85"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86" dur="1000" fill="hold"/>
                                        <p:tgtEl>
                                          <p:spTgt spid="6">
                                            <p:txEl>
                                              <p:pRg st="5" end="5"/>
                                            </p:txEl>
                                          </p:spTgt>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6">
                                            <p:txEl>
                                              <p:pRg st="6" end="6"/>
                                            </p:txEl>
                                          </p:spTgt>
                                        </p:tgtEl>
                                        <p:attrNameLst>
                                          <p:attrName>style.visibility</p:attrName>
                                        </p:attrNameLst>
                                      </p:cBhvr>
                                      <p:to>
                                        <p:strVal val="visible"/>
                                      </p:to>
                                    </p:set>
                                    <p:animEffect transition="in" filter="fade">
                                      <p:cBhvr>
                                        <p:cTn id="89" dur="1000"/>
                                        <p:tgtEl>
                                          <p:spTgt spid="6">
                                            <p:txEl>
                                              <p:pRg st="6" end="6"/>
                                            </p:txEl>
                                          </p:spTgt>
                                        </p:tgtEl>
                                      </p:cBhvr>
                                    </p:animEffect>
                                    <p:anim calcmode="lin" valueType="num">
                                      <p:cBhvr>
                                        <p:cTn id="9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91" dur="1000" fill="hold"/>
                                        <p:tgtEl>
                                          <p:spTgt spid="6">
                                            <p:txEl>
                                              <p:pRg st="6" end="6"/>
                                            </p:txEl>
                                          </p:spTgt>
                                        </p:tgtEl>
                                        <p:attrNameLst>
                                          <p:attrName>ppt_y</p:attrName>
                                        </p:attrNameLst>
                                      </p:cBhvr>
                                      <p:tavLst>
                                        <p:tav tm="0">
                                          <p:val>
                                            <p:strVal val="#ppt_y+.1"/>
                                          </p:val>
                                        </p:tav>
                                        <p:tav tm="100000">
                                          <p:val>
                                            <p:strVal val="#ppt_y"/>
                                          </p:val>
                                        </p:tav>
                                      </p:tavLst>
                                    </p:anim>
                                  </p:childTnLst>
                                </p:cTn>
                              </p:par>
                              <p:par>
                                <p:cTn id="92" presetID="42" presetClass="entr" presetSubtype="0" fill="hold" nodeType="withEffect">
                                  <p:stCondLst>
                                    <p:cond delay="0"/>
                                  </p:stCondLst>
                                  <p:childTnLst>
                                    <p:set>
                                      <p:cBhvr>
                                        <p:cTn id="93" dur="1" fill="hold">
                                          <p:stCondLst>
                                            <p:cond delay="0"/>
                                          </p:stCondLst>
                                        </p:cTn>
                                        <p:tgtEl>
                                          <p:spTgt spid="6">
                                            <p:txEl>
                                              <p:pRg st="7" end="7"/>
                                            </p:txEl>
                                          </p:spTgt>
                                        </p:tgtEl>
                                        <p:attrNameLst>
                                          <p:attrName>style.visibility</p:attrName>
                                        </p:attrNameLst>
                                      </p:cBhvr>
                                      <p:to>
                                        <p:strVal val="visible"/>
                                      </p:to>
                                    </p:set>
                                    <p:animEffect transition="in" filter="fade">
                                      <p:cBhvr>
                                        <p:cTn id="94" dur="1000"/>
                                        <p:tgtEl>
                                          <p:spTgt spid="6">
                                            <p:txEl>
                                              <p:pRg st="7" end="7"/>
                                            </p:txEl>
                                          </p:spTgt>
                                        </p:tgtEl>
                                      </p:cBhvr>
                                    </p:animEffect>
                                    <p:anim calcmode="lin" valueType="num">
                                      <p:cBhvr>
                                        <p:cTn id="95"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96" dur="1000" fill="hold"/>
                                        <p:tgtEl>
                                          <p:spTgt spid="6">
                                            <p:txEl>
                                              <p:pRg st="7" end="7"/>
                                            </p:txEl>
                                          </p:spTgt>
                                        </p:tgtEl>
                                        <p:attrNameLst>
                                          <p:attrName>ppt_y</p:attrName>
                                        </p:attrNameLst>
                                      </p:cBhvr>
                                      <p:tavLst>
                                        <p:tav tm="0">
                                          <p:val>
                                            <p:strVal val="#ppt_y+.1"/>
                                          </p:val>
                                        </p:tav>
                                        <p:tav tm="100000">
                                          <p:val>
                                            <p:strVal val="#ppt_y"/>
                                          </p:val>
                                        </p:tav>
                                      </p:tavLst>
                                    </p:anim>
                                  </p:childTnLst>
                                </p:cTn>
                              </p:par>
                              <p:par>
                                <p:cTn id="97" presetID="42" presetClass="entr" presetSubtype="0" fill="hold" nodeType="withEffect">
                                  <p:stCondLst>
                                    <p:cond delay="0"/>
                                  </p:stCondLst>
                                  <p:childTnLst>
                                    <p:set>
                                      <p:cBhvr>
                                        <p:cTn id="98" dur="1" fill="hold">
                                          <p:stCondLst>
                                            <p:cond delay="0"/>
                                          </p:stCondLst>
                                        </p:cTn>
                                        <p:tgtEl>
                                          <p:spTgt spid="6">
                                            <p:txEl>
                                              <p:pRg st="8" end="8"/>
                                            </p:txEl>
                                          </p:spTgt>
                                        </p:tgtEl>
                                        <p:attrNameLst>
                                          <p:attrName>style.visibility</p:attrName>
                                        </p:attrNameLst>
                                      </p:cBhvr>
                                      <p:to>
                                        <p:strVal val="visible"/>
                                      </p:to>
                                    </p:set>
                                    <p:animEffect transition="in" filter="fade">
                                      <p:cBhvr>
                                        <p:cTn id="99" dur="1000"/>
                                        <p:tgtEl>
                                          <p:spTgt spid="6">
                                            <p:txEl>
                                              <p:pRg st="8" end="8"/>
                                            </p:txEl>
                                          </p:spTgt>
                                        </p:tgtEl>
                                      </p:cBhvr>
                                    </p:animEffect>
                                    <p:anim calcmode="lin" valueType="num">
                                      <p:cBhvr>
                                        <p:cTn id="100"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101"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6" presetClass="entr" presetSubtype="16" fill="hold" nodeType="clickEffect">
                                  <p:stCondLst>
                                    <p:cond delay="0"/>
                                  </p:stCondLst>
                                  <p:childTnLst>
                                    <p:set>
                                      <p:cBhvr>
                                        <p:cTn id="105" dur="1" fill="hold">
                                          <p:stCondLst>
                                            <p:cond delay="0"/>
                                          </p:stCondLst>
                                        </p:cTn>
                                        <p:tgtEl>
                                          <p:spTgt spid="6">
                                            <p:txEl>
                                              <p:pRg st="10" end="10"/>
                                            </p:txEl>
                                          </p:spTgt>
                                        </p:tgtEl>
                                        <p:attrNameLst>
                                          <p:attrName>style.visibility</p:attrName>
                                        </p:attrNameLst>
                                      </p:cBhvr>
                                      <p:to>
                                        <p:strVal val="visible"/>
                                      </p:to>
                                    </p:set>
                                    <p:animEffect transition="in" filter="circle(in)">
                                      <p:cBhvr>
                                        <p:cTn id="106" dur="2000"/>
                                        <p:tgtEl>
                                          <p:spTgt spid="6">
                                            <p:txEl>
                                              <p:pRg st="10" end="10"/>
                                            </p:txEl>
                                          </p:spTgt>
                                        </p:tgtEl>
                                      </p:cBhvr>
                                    </p:animEffect>
                                  </p:childTnLst>
                                </p:cTn>
                              </p:par>
                              <p:par>
                                <p:cTn id="107" presetID="6" presetClass="entr" presetSubtype="16" fill="hold" nodeType="withEffect">
                                  <p:stCondLst>
                                    <p:cond delay="0"/>
                                  </p:stCondLst>
                                  <p:childTnLst>
                                    <p:set>
                                      <p:cBhvr>
                                        <p:cTn id="108" dur="1" fill="hold">
                                          <p:stCondLst>
                                            <p:cond delay="0"/>
                                          </p:stCondLst>
                                        </p:cTn>
                                        <p:tgtEl>
                                          <p:spTgt spid="6">
                                            <p:txEl>
                                              <p:pRg st="11" end="11"/>
                                            </p:txEl>
                                          </p:spTgt>
                                        </p:tgtEl>
                                        <p:attrNameLst>
                                          <p:attrName>style.visibility</p:attrName>
                                        </p:attrNameLst>
                                      </p:cBhvr>
                                      <p:to>
                                        <p:strVal val="visible"/>
                                      </p:to>
                                    </p:set>
                                    <p:animEffect transition="in" filter="circle(in)">
                                      <p:cBhvr>
                                        <p:cTn id="109" dur="20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3" name="Text Placeholder 2"/>
          <p:cNvSpPr>
            <a:spLocks noGrp="1"/>
          </p:cNvSpPr>
          <p:nvPr>
            <p:ph type="body" idx="1"/>
          </p:nvPr>
        </p:nvSpPr>
        <p:spPr>
          <a:xfrm>
            <a:off x="304800" y="285750"/>
            <a:ext cx="3200400" cy="4572000"/>
          </a:xfrm>
        </p:spPr>
        <p:txBody>
          <a:bodyPr/>
          <a:lstStyle/>
          <a:p>
            <a:pPr marL="101600" indent="0">
              <a:buNone/>
            </a:pPr>
            <a:r>
              <a:rPr lang="en-US" sz="1400" b="1" dirty="0">
                <a:solidFill>
                  <a:srgbClr val="FFC000"/>
                </a:solidFill>
              </a:rPr>
              <a:t>Example 6:</a:t>
            </a:r>
          </a:p>
          <a:p>
            <a:pPr marL="101600" indent="0">
              <a:buNone/>
            </a:pPr>
            <a:endParaRPr lang="en-US" sz="1400" b="1" dirty="0">
              <a:solidFill>
                <a:srgbClr val="FFC000"/>
              </a:solidFill>
            </a:endParaRPr>
          </a:p>
          <a:p>
            <a:pPr marL="101600" indent="0">
              <a:buNone/>
            </a:pPr>
            <a:r>
              <a:rPr lang="en-US" sz="1400" b="1" dirty="0">
                <a:solidFill>
                  <a:srgbClr val="FFC000"/>
                </a:solidFill>
              </a:rPr>
              <a:t>public class </a:t>
            </a:r>
            <a:r>
              <a:rPr lang="en-US" sz="1400" b="1" dirty="0" err="1">
                <a:solidFill>
                  <a:srgbClr val="FFC000"/>
                </a:solidFill>
              </a:rPr>
              <a:t>ExampleDoWhile</a:t>
            </a:r>
            <a:r>
              <a:rPr lang="en-US" sz="1400" b="1" dirty="0">
                <a:solidFill>
                  <a:srgbClr val="FFC000"/>
                </a:solidFill>
              </a:rPr>
              <a:t>{</a:t>
            </a:r>
          </a:p>
          <a:p>
            <a:pPr marL="101600" indent="0">
              <a:buNone/>
            </a:pPr>
            <a:r>
              <a:rPr lang="en-US" sz="1400" b="1" dirty="0">
                <a:solidFill>
                  <a:srgbClr val="FFC000"/>
                </a:solidFill>
              </a:rPr>
              <a:t>public static void main(String </a:t>
            </a:r>
            <a:r>
              <a:rPr lang="en-US" sz="1400" b="1" dirty="0" err="1">
                <a:solidFill>
                  <a:srgbClr val="FFC000"/>
                </a:solidFill>
              </a:rPr>
              <a:t>args</a:t>
            </a:r>
            <a:r>
              <a:rPr lang="en-US" sz="1400" b="1" dirty="0">
                <a:solidFill>
                  <a:srgbClr val="FFC000"/>
                </a:solidFill>
              </a:rPr>
              <a:t>[]){</a:t>
            </a:r>
          </a:p>
          <a:p>
            <a:pPr marL="101600" indent="0">
              <a:buNone/>
            </a:pPr>
            <a:r>
              <a:rPr lang="en-US" sz="1400" b="1" dirty="0">
                <a:solidFill>
                  <a:srgbClr val="FFC000"/>
                </a:solidFill>
              </a:rPr>
              <a:t>do</a:t>
            </a:r>
          </a:p>
          <a:p>
            <a:pPr marL="101600" indent="0">
              <a:buNone/>
            </a:pPr>
            <a:r>
              <a:rPr lang="en-US" sz="1400" b="1" dirty="0">
                <a:solidFill>
                  <a:srgbClr val="FFC000"/>
                </a:solidFill>
              </a:rPr>
              <a:t>while(true);</a:t>
            </a:r>
          </a:p>
          <a:p>
            <a:pPr marL="101600" indent="0">
              <a:buNone/>
            </a:pPr>
            <a:r>
              <a:rPr lang="en-US" sz="1400" b="1" dirty="0">
                <a:solidFill>
                  <a:srgbClr val="FFC000"/>
                </a:solidFill>
              </a:rPr>
              <a:t>}}</a:t>
            </a:r>
          </a:p>
          <a:p>
            <a:pPr marL="101600" indent="0">
              <a:buNone/>
            </a:pPr>
            <a:endParaRPr lang="en-US" sz="1400" b="1" dirty="0">
              <a:solidFill>
                <a:srgbClr val="FFC000"/>
              </a:solidFill>
            </a:endParaRPr>
          </a:p>
          <a:p>
            <a:pPr marL="101600" indent="0">
              <a:buNone/>
            </a:pPr>
            <a:r>
              <a:rPr lang="en-US" sz="1400" b="1" dirty="0">
                <a:solidFill>
                  <a:srgbClr val="FFC000"/>
                </a:solidFill>
              </a:rPr>
              <a:t>Output:</a:t>
            </a:r>
          </a:p>
          <a:p>
            <a:pPr marL="101600" indent="0">
              <a:buNone/>
            </a:pPr>
            <a:r>
              <a:rPr lang="en-US" sz="1400" b="1" dirty="0">
                <a:solidFill>
                  <a:srgbClr val="FFC000"/>
                </a:solidFill>
              </a:rPr>
              <a:t>Compile time error.</a:t>
            </a:r>
          </a:p>
          <a:p>
            <a:pPr marL="101600" indent="0">
              <a:buNone/>
            </a:pPr>
            <a:r>
              <a:rPr lang="en-US" sz="1400" b="1" dirty="0">
                <a:solidFill>
                  <a:srgbClr val="FFC000"/>
                </a:solidFill>
              </a:rPr>
              <a:t>D:\Java&gt;javac ExampleDoWhile.java</a:t>
            </a:r>
          </a:p>
          <a:p>
            <a:pPr marL="101600" indent="0">
              <a:buNone/>
            </a:pPr>
            <a:r>
              <a:rPr lang="en-US" sz="1400" b="1" dirty="0">
                <a:solidFill>
                  <a:srgbClr val="FFC000"/>
                </a:solidFill>
              </a:rPr>
              <a:t>ExampleDoWhile.java:4: while expected</a:t>
            </a:r>
          </a:p>
          <a:p>
            <a:pPr marL="101600" indent="0">
              <a:buNone/>
            </a:pPr>
            <a:r>
              <a:rPr lang="en-US" sz="1400" b="1" dirty="0">
                <a:solidFill>
                  <a:srgbClr val="FFC000"/>
                </a:solidFill>
              </a:rPr>
              <a:t>while(true);</a:t>
            </a:r>
          </a:p>
          <a:p>
            <a:pPr marL="101600" indent="0">
              <a:buNone/>
            </a:pPr>
            <a:r>
              <a:rPr lang="en-US" sz="1400" b="1" dirty="0">
                <a:solidFill>
                  <a:srgbClr val="FFC000"/>
                </a:solidFill>
              </a:rPr>
              <a:t>ExampleDoWhile.java:5: illegal start of expression</a:t>
            </a:r>
          </a:p>
          <a:p>
            <a:pPr marL="101600" indent="0">
              <a:buNone/>
            </a:pPr>
            <a:r>
              <a:rPr lang="en-US" sz="1400" b="1" dirty="0">
                <a:solidFill>
                  <a:srgbClr val="FFC000"/>
                </a:solidFill>
              </a:rPr>
              <a:t>}</a:t>
            </a:r>
            <a:endParaRPr lang="en-US" sz="1400" dirty="0">
              <a:solidFill>
                <a:srgbClr val="FFC000"/>
              </a:solidFill>
            </a:endParaRPr>
          </a:p>
        </p:txBody>
      </p:sp>
      <p:sp>
        <p:nvSpPr>
          <p:cNvPr id="4" name="TextBox 3"/>
          <p:cNvSpPr txBox="1"/>
          <p:nvPr/>
        </p:nvSpPr>
        <p:spPr>
          <a:xfrm>
            <a:off x="8506408" y="4886650"/>
            <a:ext cx="609600" cy="246221"/>
          </a:xfrm>
          <a:prstGeom prst="rect">
            <a:avLst/>
          </a:prstGeom>
          <a:noFill/>
        </p:spPr>
        <p:txBody>
          <a:bodyPr wrap="square" rtlCol="0">
            <a:spAutoFit/>
          </a:bodyPr>
          <a:lstStyle/>
          <a:p>
            <a:r>
              <a:rPr lang="en-US" sz="1000" dirty="0">
                <a:solidFill>
                  <a:schemeClr val="accent2">
                    <a:lumMod val="75000"/>
                  </a:schemeClr>
                </a:solidFill>
              </a:rPr>
              <a:t>100</a:t>
            </a:r>
          </a:p>
        </p:txBody>
      </p:sp>
      <p:sp>
        <p:nvSpPr>
          <p:cNvPr id="5" name="Rectangle 4"/>
          <p:cNvSpPr/>
          <p:nvPr/>
        </p:nvSpPr>
        <p:spPr>
          <a:xfrm>
            <a:off x="3505200" y="285750"/>
            <a:ext cx="3657600" cy="4401205"/>
          </a:xfrm>
          <a:prstGeom prst="rect">
            <a:avLst/>
          </a:prstGeom>
        </p:spPr>
        <p:txBody>
          <a:bodyPr wrap="square">
            <a:spAutoFit/>
          </a:bodyPr>
          <a:lstStyle/>
          <a:p>
            <a:r>
              <a:rPr lang="en-US" b="1" dirty="0">
                <a:solidFill>
                  <a:srgbClr val="92D050"/>
                </a:solidFill>
              </a:rPr>
              <a:t>Unreachable statement in do while</a:t>
            </a:r>
            <a:r>
              <a:rPr lang="en-US" b="1" dirty="0">
                <a:solidFill>
                  <a:srgbClr val="FFC000"/>
                </a:solidFill>
              </a:rPr>
              <a:t>:</a:t>
            </a:r>
          </a:p>
          <a:p>
            <a:endParaRPr lang="en-US" b="1" dirty="0">
              <a:solidFill>
                <a:srgbClr val="FFC000"/>
              </a:solidFill>
            </a:endParaRPr>
          </a:p>
          <a:p>
            <a:r>
              <a:rPr lang="en-US" b="1" dirty="0">
                <a:solidFill>
                  <a:srgbClr val="FFC000"/>
                </a:solidFill>
              </a:rPr>
              <a:t>Example 7:</a:t>
            </a:r>
          </a:p>
          <a:p>
            <a:endParaRPr lang="en-US" b="1" dirty="0">
              <a:solidFill>
                <a:srgbClr val="FFC000"/>
              </a:solidFill>
            </a:endParaRPr>
          </a:p>
          <a:p>
            <a:r>
              <a:rPr lang="en-US" b="1" dirty="0">
                <a:solidFill>
                  <a:srgbClr val="FFC000"/>
                </a:solidFill>
              </a:rPr>
              <a:t>public class </a:t>
            </a:r>
            <a:r>
              <a:rPr lang="en-US" b="1" dirty="0" err="1">
                <a:solidFill>
                  <a:srgbClr val="FFC000"/>
                </a:solidFill>
              </a:rPr>
              <a:t>ExampleDoWhile</a:t>
            </a:r>
            <a:r>
              <a:rPr lang="en-US" b="1" dirty="0">
                <a:solidFill>
                  <a:srgbClr val="FFC000"/>
                </a:solidFill>
              </a:rPr>
              <a:t>{</a:t>
            </a:r>
          </a:p>
          <a:p>
            <a:r>
              <a:rPr lang="en-US" b="1" dirty="0">
                <a:solidFill>
                  <a:srgbClr val="FFC000"/>
                </a:solidFill>
              </a:rPr>
              <a:t>public static void main(String </a:t>
            </a:r>
            <a:r>
              <a:rPr lang="en-US" b="1" dirty="0" err="1">
                <a:solidFill>
                  <a:srgbClr val="FFC000"/>
                </a:solidFill>
              </a:rPr>
              <a:t>args</a:t>
            </a:r>
            <a:r>
              <a:rPr lang="en-US" b="1" dirty="0">
                <a:solidFill>
                  <a:srgbClr val="FFC000"/>
                </a:solidFill>
              </a:rPr>
              <a:t>[]){</a:t>
            </a:r>
          </a:p>
          <a:p>
            <a:r>
              <a:rPr lang="en-US" b="1" dirty="0">
                <a:solidFill>
                  <a:srgbClr val="FFC000"/>
                </a:solidFill>
              </a:rPr>
              <a:t>do</a:t>
            </a:r>
          </a:p>
          <a:p>
            <a:r>
              <a:rPr lang="en-US" b="1" dirty="0">
                <a:solidFill>
                  <a:srgbClr val="FFC000"/>
                </a:solidFill>
              </a:rPr>
              <a:t>{</a:t>
            </a:r>
          </a:p>
          <a:p>
            <a:r>
              <a:rPr lang="en-US" b="1" dirty="0" err="1">
                <a:solidFill>
                  <a:srgbClr val="FFC000"/>
                </a:solidFill>
              </a:rPr>
              <a:t>System.out.println</a:t>
            </a:r>
            <a:r>
              <a:rPr lang="en-US" b="1" dirty="0">
                <a:solidFill>
                  <a:srgbClr val="FFC000"/>
                </a:solidFill>
              </a:rPr>
              <a:t>("hello");</a:t>
            </a:r>
          </a:p>
          <a:p>
            <a:r>
              <a:rPr lang="en-US" b="1" dirty="0">
                <a:solidFill>
                  <a:srgbClr val="FFC000"/>
                </a:solidFill>
              </a:rPr>
              <a:t>}</a:t>
            </a:r>
          </a:p>
          <a:p>
            <a:r>
              <a:rPr lang="en-US" b="1" dirty="0">
                <a:solidFill>
                  <a:srgbClr val="FFC000"/>
                </a:solidFill>
              </a:rPr>
              <a:t>while(true);</a:t>
            </a:r>
          </a:p>
          <a:p>
            <a:r>
              <a:rPr lang="en-US" b="1" dirty="0" err="1">
                <a:solidFill>
                  <a:srgbClr val="FFC000"/>
                </a:solidFill>
              </a:rPr>
              <a:t>System.out.println</a:t>
            </a:r>
            <a:r>
              <a:rPr lang="en-US" b="1" dirty="0">
                <a:solidFill>
                  <a:srgbClr val="FFC000"/>
                </a:solidFill>
              </a:rPr>
              <a:t>("hi");</a:t>
            </a:r>
          </a:p>
          <a:p>
            <a:r>
              <a:rPr lang="en-US" b="1" dirty="0">
                <a:solidFill>
                  <a:srgbClr val="FFC000"/>
                </a:solidFill>
              </a:rPr>
              <a:t>}}</a:t>
            </a:r>
          </a:p>
          <a:p>
            <a:endParaRPr lang="en-US" b="1" dirty="0">
              <a:solidFill>
                <a:srgbClr val="FFC000"/>
              </a:solidFill>
            </a:endParaRPr>
          </a:p>
          <a:p>
            <a:r>
              <a:rPr lang="en-US" b="1" dirty="0">
                <a:solidFill>
                  <a:srgbClr val="FFC000"/>
                </a:solidFill>
              </a:rPr>
              <a:t>Output:</a:t>
            </a:r>
          </a:p>
          <a:p>
            <a:r>
              <a:rPr lang="en-US" b="1" dirty="0">
                <a:solidFill>
                  <a:srgbClr val="FFC000"/>
                </a:solidFill>
              </a:rPr>
              <a:t>Compile time error.</a:t>
            </a:r>
          </a:p>
          <a:p>
            <a:r>
              <a:rPr lang="en-US" b="1" dirty="0">
                <a:solidFill>
                  <a:srgbClr val="FFC000"/>
                </a:solidFill>
              </a:rPr>
              <a:t>D:\Java&gt;javac ExampleDoWhile.java</a:t>
            </a:r>
          </a:p>
          <a:p>
            <a:r>
              <a:rPr lang="en-US" b="1" dirty="0">
                <a:solidFill>
                  <a:srgbClr val="FFC000"/>
                </a:solidFill>
              </a:rPr>
              <a:t>ExampleDoWhile.java:8: unreachable statement</a:t>
            </a:r>
          </a:p>
          <a:p>
            <a:r>
              <a:rPr lang="en-US" b="1" dirty="0" err="1">
                <a:solidFill>
                  <a:srgbClr val="FFC000"/>
                </a:solidFill>
              </a:rPr>
              <a:t>System.out.println</a:t>
            </a:r>
            <a:r>
              <a:rPr lang="en-US" b="1" dirty="0">
                <a:solidFill>
                  <a:srgbClr val="FFC000"/>
                </a:solidFill>
              </a:rPr>
              <a:t>("hi");</a:t>
            </a:r>
            <a:endParaRPr lang="en-US" dirty="0">
              <a:solidFill>
                <a:srgbClr val="FFC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1000"/>
                                        <p:tgtEl>
                                          <p:spTgt spid="3">
                                            <p:txEl>
                                              <p:pRg st="8" end="8"/>
                                            </p:txEl>
                                          </p:spTgt>
                                        </p:tgtEl>
                                      </p:cBhvr>
                                    </p:animEffect>
                                    <p:anim calcmode="lin" valueType="num">
                                      <p:cBhvr>
                                        <p:cTn id="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1000"/>
                                        <p:tgtEl>
                                          <p:spTgt spid="3">
                                            <p:txEl>
                                              <p:pRg st="9" end="9"/>
                                            </p:txEl>
                                          </p:spTgt>
                                        </p:tgtEl>
                                      </p:cBhvr>
                                    </p:animEffect>
                                    <p:anim calcmode="lin" valueType="num">
                                      <p:cBhvr>
                                        <p:cTn id="1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fade">
                                      <p:cBhvr>
                                        <p:cTn id="17" dur="1000"/>
                                        <p:tgtEl>
                                          <p:spTgt spid="3">
                                            <p:txEl>
                                              <p:pRg st="10" end="10"/>
                                            </p:txEl>
                                          </p:spTgt>
                                        </p:tgtEl>
                                      </p:cBhvr>
                                    </p:animEffect>
                                    <p:anim calcmode="lin" valueType="num">
                                      <p:cBhvr>
                                        <p:cTn id="1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11" end="11"/>
                                            </p:txEl>
                                          </p:spTgt>
                                        </p:tgtEl>
                                        <p:attrNameLst>
                                          <p:attrName>style.visibility</p:attrName>
                                        </p:attrNameLst>
                                      </p:cBhvr>
                                      <p:to>
                                        <p:strVal val="visible"/>
                                      </p:to>
                                    </p:set>
                                    <p:animEffect transition="in" filter="fade">
                                      <p:cBhvr>
                                        <p:cTn id="22" dur="1000"/>
                                        <p:tgtEl>
                                          <p:spTgt spid="3">
                                            <p:txEl>
                                              <p:pRg st="11" end="11"/>
                                            </p:txEl>
                                          </p:spTgt>
                                        </p:tgtEl>
                                      </p:cBhvr>
                                    </p:animEffect>
                                    <p:anim calcmode="lin" valueType="num">
                                      <p:cBhvr>
                                        <p:cTn id="2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animEffect transition="in" filter="fade">
                                      <p:cBhvr>
                                        <p:cTn id="27" dur="1000"/>
                                        <p:tgtEl>
                                          <p:spTgt spid="3">
                                            <p:txEl>
                                              <p:pRg st="12" end="12"/>
                                            </p:txEl>
                                          </p:spTgt>
                                        </p:tgtEl>
                                      </p:cBhvr>
                                    </p:animEffect>
                                    <p:anim calcmode="lin" valueType="num">
                                      <p:cBhvr>
                                        <p:cTn id="2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13" end="13"/>
                                            </p:txEl>
                                          </p:spTgt>
                                        </p:tgtEl>
                                        <p:attrNameLst>
                                          <p:attrName>style.visibility</p:attrName>
                                        </p:attrNameLst>
                                      </p:cBhvr>
                                      <p:to>
                                        <p:strVal val="visible"/>
                                      </p:to>
                                    </p:set>
                                    <p:animEffect transition="in" filter="fade">
                                      <p:cBhvr>
                                        <p:cTn id="32" dur="1000"/>
                                        <p:tgtEl>
                                          <p:spTgt spid="3">
                                            <p:txEl>
                                              <p:pRg st="13" end="13"/>
                                            </p:txEl>
                                          </p:spTgt>
                                        </p:tgtEl>
                                      </p:cBhvr>
                                    </p:animEffect>
                                    <p:anim calcmode="lin" valueType="num">
                                      <p:cBhvr>
                                        <p:cTn id="33"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animEffect transition="in" filter="fade">
                                      <p:cBhvr>
                                        <p:cTn id="37" dur="1000"/>
                                        <p:tgtEl>
                                          <p:spTgt spid="3">
                                            <p:txEl>
                                              <p:pRg st="14" end="14"/>
                                            </p:txEl>
                                          </p:spTgt>
                                        </p:tgtEl>
                                      </p:cBhvr>
                                    </p:animEffect>
                                    <p:anim calcmode="lin" valueType="num">
                                      <p:cBhvr>
                                        <p:cTn id="38"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5">
                                            <p:txEl>
                                              <p:pRg st="2" end="2"/>
                                            </p:txEl>
                                          </p:spTgt>
                                        </p:tgtEl>
                                        <p:attrNameLst>
                                          <p:attrName>style.visibility</p:attrName>
                                        </p:attrNameLst>
                                      </p:cBhvr>
                                      <p:to>
                                        <p:strVal val="visible"/>
                                      </p:to>
                                    </p:set>
                                    <p:animEffect transition="in" filter="fade">
                                      <p:cBhvr>
                                        <p:cTn id="44" dur="1000"/>
                                        <p:tgtEl>
                                          <p:spTgt spid="5">
                                            <p:txEl>
                                              <p:pRg st="2" end="2"/>
                                            </p:txEl>
                                          </p:spTgt>
                                        </p:tgtEl>
                                      </p:cBhvr>
                                    </p:animEffect>
                                    <p:anim calcmode="lin" valueType="num">
                                      <p:cBhvr>
                                        <p:cTn id="4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46" dur="1000" fill="hold"/>
                                        <p:tgtEl>
                                          <p:spTgt spid="5">
                                            <p:txEl>
                                              <p:pRg st="2" end="2"/>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5">
                                            <p:txEl>
                                              <p:pRg st="4" end="4"/>
                                            </p:txEl>
                                          </p:spTgt>
                                        </p:tgtEl>
                                        <p:attrNameLst>
                                          <p:attrName>style.visibility</p:attrName>
                                        </p:attrNameLst>
                                      </p:cBhvr>
                                      <p:to>
                                        <p:strVal val="visible"/>
                                      </p:to>
                                    </p:set>
                                    <p:animEffect transition="in" filter="fade">
                                      <p:cBhvr>
                                        <p:cTn id="49" dur="1000"/>
                                        <p:tgtEl>
                                          <p:spTgt spid="5">
                                            <p:txEl>
                                              <p:pRg st="4" end="4"/>
                                            </p:txEl>
                                          </p:spTgt>
                                        </p:tgtEl>
                                      </p:cBhvr>
                                    </p:animEffect>
                                    <p:anim calcmode="lin" valueType="num">
                                      <p:cBhvr>
                                        <p:cTn id="50"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4" end="4"/>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5">
                                            <p:txEl>
                                              <p:pRg st="5" end="5"/>
                                            </p:txEl>
                                          </p:spTgt>
                                        </p:tgtEl>
                                        <p:attrNameLst>
                                          <p:attrName>style.visibility</p:attrName>
                                        </p:attrNameLst>
                                      </p:cBhvr>
                                      <p:to>
                                        <p:strVal val="visible"/>
                                      </p:to>
                                    </p:set>
                                    <p:animEffect transition="in" filter="fade">
                                      <p:cBhvr>
                                        <p:cTn id="54" dur="1000"/>
                                        <p:tgtEl>
                                          <p:spTgt spid="5">
                                            <p:txEl>
                                              <p:pRg st="5" end="5"/>
                                            </p:txEl>
                                          </p:spTgt>
                                        </p:tgtEl>
                                      </p:cBhvr>
                                    </p:animEffect>
                                    <p:anim calcmode="lin" valueType="num">
                                      <p:cBhvr>
                                        <p:cTn id="55"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56" dur="1000" fill="hold"/>
                                        <p:tgtEl>
                                          <p:spTgt spid="5">
                                            <p:txEl>
                                              <p:pRg st="5" end="5"/>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5">
                                            <p:txEl>
                                              <p:pRg st="6" end="6"/>
                                            </p:txEl>
                                          </p:spTgt>
                                        </p:tgtEl>
                                        <p:attrNameLst>
                                          <p:attrName>style.visibility</p:attrName>
                                        </p:attrNameLst>
                                      </p:cBhvr>
                                      <p:to>
                                        <p:strVal val="visible"/>
                                      </p:to>
                                    </p:set>
                                    <p:animEffect transition="in" filter="fade">
                                      <p:cBhvr>
                                        <p:cTn id="59" dur="1000"/>
                                        <p:tgtEl>
                                          <p:spTgt spid="5">
                                            <p:txEl>
                                              <p:pRg st="6" end="6"/>
                                            </p:txEl>
                                          </p:spTgt>
                                        </p:tgtEl>
                                      </p:cBhvr>
                                    </p:animEffect>
                                    <p:anim calcmode="lin" valueType="num">
                                      <p:cBhvr>
                                        <p:cTn id="60"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61" dur="1000" fill="hold"/>
                                        <p:tgtEl>
                                          <p:spTgt spid="5">
                                            <p:txEl>
                                              <p:pRg st="6" end="6"/>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5">
                                            <p:txEl>
                                              <p:pRg st="7" end="7"/>
                                            </p:txEl>
                                          </p:spTgt>
                                        </p:tgtEl>
                                        <p:attrNameLst>
                                          <p:attrName>style.visibility</p:attrName>
                                        </p:attrNameLst>
                                      </p:cBhvr>
                                      <p:to>
                                        <p:strVal val="visible"/>
                                      </p:to>
                                    </p:set>
                                    <p:animEffect transition="in" filter="fade">
                                      <p:cBhvr>
                                        <p:cTn id="64" dur="1000"/>
                                        <p:tgtEl>
                                          <p:spTgt spid="5">
                                            <p:txEl>
                                              <p:pRg st="7" end="7"/>
                                            </p:txEl>
                                          </p:spTgt>
                                        </p:tgtEl>
                                      </p:cBhvr>
                                    </p:animEffect>
                                    <p:anim calcmode="lin" valueType="num">
                                      <p:cBhvr>
                                        <p:cTn id="65"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66" dur="1000" fill="hold"/>
                                        <p:tgtEl>
                                          <p:spTgt spid="5">
                                            <p:txEl>
                                              <p:pRg st="7" end="7"/>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5">
                                            <p:txEl>
                                              <p:pRg st="8" end="8"/>
                                            </p:txEl>
                                          </p:spTgt>
                                        </p:tgtEl>
                                        <p:attrNameLst>
                                          <p:attrName>style.visibility</p:attrName>
                                        </p:attrNameLst>
                                      </p:cBhvr>
                                      <p:to>
                                        <p:strVal val="visible"/>
                                      </p:to>
                                    </p:set>
                                    <p:animEffect transition="in" filter="fade">
                                      <p:cBhvr>
                                        <p:cTn id="69" dur="1000"/>
                                        <p:tgtEl>
                                          <p:spTgt spid="5">
                                            <p:txEl>
                                              <p:pRg st="8" end="8"/>
                                            </p:txEl>
                                          </p:spTgt>
                                        </p:tgtEl>
                                      </p:cBhvr>
                                    </p:animEffect>
                                    <p:anim calcmode="lin" valueType="num">
                                      <p:cBhvr>
                                        <p:cTn id="70"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71" dur="1000" fill="hold"/>
                                        <p:tgtEl>
                                          <p:spTgt spid="5">
                                            <p:txEl>
                                              <p:pRg st="8" end="8"/>
                                            </p:txEl>
                                          </p:spTgt>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5">
                                            <p:txEl>
                                              <p:pRg st="9" end="9"/>
                                            </p:txEl>
                                          </p:spTgt>
                                        </p:tgtEl>
                                        <p:attrNameLst>
                                          <p:attrName>style.visibility</p:attrName>
                                        </p:attrNameLst>
                                      </p:cBhvr>
                                      <p:to>
                                        <p:strVal val="visible"/>
                                      </p:to>
                                    </p:set>
                                    <p:animEffect transition="in" filter="fade">
                                      <p:cBhvr>
                                        <p:cTn id="74" dur="1000"/>
                                        <p:tgtEl>
                                          <p:spTgt spid="5">
                                            <p:txEl>
                                              <p:pRg st="9" end="9"/>
                                            </p:txEl>
                                          </p:spTgt>
                                        </p:tgtEl>
                                      </p:cBhvr>
                                    </p:animEffect>
                                    <p:anim calcmode="lin" valueType="num">
                                      <p:cBhvr>
                                        <p:cTn id="75"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76" dur="1000" fill="hold"/>
                                        <p:tgtEl>
                                          <p:spTgt spid="5">
                                            <p:txEl>
                                              <p:pRg st="9" end="9"/>
                                            </p:txEl>
                                          </p:spTgt>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5">
                                            <p:txEl>
                                              <p:pRg st="10" end="10"/>
                                            </p:txEl>
                                          </p:spTgt>
                                        </p:tgtEl>
                                        <p:attrNameLst>
                                          <p:attrName>style.visibility</p:attrName>
                                        </p:attrNameLst>
                                      </p:cBhvr>
                                      <p:to>
                                        <p:strVal val="visible"/>
                                      </p:to>
                                    </p:set>
                                    <p:animEffect transition="in" filter="fade">
                                      <p:cBhvr>
                                        <p:cTn id="79" dur="1000"/>
                                        <p:tgtEl>
                                          <p:spTgt spid="5">
                                            <p:txEl>
                                              <p:pRg st="10" end="10"/>
                                            </p:txEl>
                                          </p:spTgt>
                                        </p:tgtEl>
                                      </p:cBhvr>
                                    </p:animEffect>
                                    <p:anim calcmode="lin" valueType="num">
                                      <p:cBhvr>
                                        <p:cTn id="80"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81" dur="1000" fill="hold"/>
                                        <p:tgtEl>
                                          <p:spTgt spid="5">
                                            <p:txEl>
                                              <p:pRg st="10" end="10"/>
                                            </p:txEl>
                                          </p:spTgt>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5">
                                            <p:txEl>
                                              <p:pRg st="11" end="11"/>
                                            </p:txEl>
                                          </p:spTgt>
                                        </p:tgtEl>
                                        <p:attrNameLst>
                                          <p:attrName>style.visibility</p:attrName>
                                        </p:attrNameLst>
                                      </p:cBhvr>
                                      <p:to>
                                        <p:strVal val="visible"/>
                                      </p:to>
                                    </p:set>
                                    <p:animEffect transition="in" filter="fade">
                                      <p:cBhvr>
                                        <p:cTn id="84" dur="1000"/>
                                        <p:tgtEl>
                                          <p:spTgt spid="5">
                                            <p:txEl>
                                              <p:pRg st="11" end="11"/>
                                            </p:txEl>
                                          </p:spTgt>
                                        </p:tgtEl>
                                      </p:cBhvr>
                                    </p:animEffect>
                                    <p:anim calcmode="lin" valueType="num">
                                      <p:cBhvr>
                                        <p:cTn id="85"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5">
                                            <p:txEl>
                                              <p:pRg st="11" end="11"/>
                                            </p:txEl>
                                          </p:spTgt>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5">
                                            <p:txEl>
                                              <p:pRg st="12" end="12"/>
                                            </p:txEl>
                                          </p:spTgt>
                                        </p:tgtEl>
                                        <p:attrNameLst>
                                          <p:attrName>style.visibility</p:attrName>
                                        </p:attrNameLst>
                                      </p:cBhvr>
                                      <p:to>
                                        <p:strVal val="visible"/>
                                      </p:to>
                                    </p:set>
                                    <p:animEffect transition="in" filter="fade">
                                      <p:cBhvr>
                                        <p:cTn id="89" dur="1000"/>
                                        <p:tgtEl>
                                          <p:spTgt spid="5">
                                            <p:txEl>
                                              <p:pRg st="12" end="12"/>
                                            </p:txEl>
                                          </p:spTgt>
                                        </p:tgtEl>
                                      </p:cBhvr>
                                    </p:animEffect>
                                    <p:anim calcmode="lin" valueType="num">
                                      <p:cBhvr>
                                        <p:cTn id="90" dur="1000" fill="hold"/>
                                        <p:tgtEl>
                                          <p:spTgt spid="5">
                                            <p:txEl>
                                              <p:pRg st="12" end="12"/>
                                            </p:txEl>
                                          </p:spTgt>
                                        </p:tgtEl>
                                        <p:attrNameLst>
                                          <p:attrName>ppt_x</p:attrName>
                                        </p:attrNameLst>
                                      </p:cBhvr>
                                      <p:tavLst>
                                        <p:tav tm="0">
                                          <p:val>
                                            <p:strVal val="#ppt_x"/>
                                          </p:val>
                                        </p:tav>
                                        <p:tav tm="100000">
                                          <p:val>
                                            <p:strVal val="#ppt_x"/>
                                          </p:val>
                                        </p:tav>
                                      </p:tavLst>
                                    </p:anim>
                                    <p:anim calcmode="lin" valueType="num">
                                      <p:cBhvr>
                                        <p:cTn id="91" dur="1000" fill="hold"/>
                                        <p:tgtEl>
                                          <p:spTgt spid="5">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1" presetClass="entr" presetSubtype="1" fill="hold" nodeType="clickEffect">
                                  <p:stCondLst>
                                    <p:cond delay="0"/>
                                  </p:stCondLst>
                                  <p:childTnLst>
                                    <p:set>
                                      <p:cBhvr>
                                        <p:cTn id="95" dur="1" fill="hold">
                                          <p:stCondLst>
                                            <p:cond delay="0"/>
                                          </p:stCondLst>
                                        </p:cTn>
                                        <p:tgtEl>
                                          <p:spTgt spid="5">
                                            <p:txEl>
                                              <p:pRg st="14" end="14"/>
                                            </p:txEl>
                                          </p:spTgt>
                                        </p:tgtEl>
                                        <p:attrNameLst>
                                          <p:attrName>style.visibility</p:attrName>
                                        </p:attrNameLst>
                                      </p:cBhvr>
                                      <p:to>
                                        <p:strVal val="visible"/>
                                      </p:to>
                                    </p:set>
                                    <p:animEffect transition="in" filter="wheel(1)">
                                      <p:cBhvr>
                                        <p:cTn id="96" dur="2000"/>
                                        <p:tgtEl>
                                          <p:spTgt spid="5">
                                            <p:txEl>
                                              <p:pRg st="14" end="14"/>
                                            </p:txEl>
                                          </p:spTgt>
                                        </p:tgtEl>
                                      </p:cBhvr>
                                    </p:animEffect>
                                  </p:childTnLst>
                                </p:cTn>
                              </p:par>
                              <p:par>
                                <p:cTn id="97" presetID="21" presetClass="entr" presetSubtype="1" fill="hold" nodeType="withEffect">
                                  <p:stCondLst>
                                    <p:cond delay="0"/>
                                  </p:stCondLst>
                                  <p:childTnLst>
                                    <p:set>
                                      <p:cBhvr>
                                        <p:cTn id="98" dur="1" fill="hold">
                                          <p:stCondLst>
                                            <p:cond delay="0"/>
                                          </p:stCondLst>
                                        </p:cTn>
                                        <p:tgtEl>
                                          <p:spTgt spid="5">
                                            <p:txEl>
                                              <p:pRg st="15" end="15"/>
                                            </p:txEl>
                                          </p:spTgt>
                                        </p:tgtEl>
                                        <p:attrNameLst>
                                          <p:attrName>style.visibility</p:attrName>
                                        </p:attrNameLst>
                                      </p:cBhvr>
                                      <p:to>
                                        <p:strVal val="visible"/>
                                      </p:to>
                                    </p:set>
                                    <p:animEffect transition="in" filter="wheel(1)">
                                      <p:cBhvr>
                                        <p:cTn id="99" dur="2000"/>
                                        <p:tgtEl>
                                          <p:spTgt spid="5">
                                            <p:txEl>
                                              <p:pRg st="15" end="15"/>
                                            </p:txEl>
                                          </p:spTgt>
                                        </p:tgtEl>
                                      </p:cBhvr>
                                    </p:animEffect>
                                  </p:childTnLst>
                                </p:cTn>
                              </p:par>
                              <p:par>
                                <p:cTn id="100" presetID="21" presetClass="entr" presetSubtype="1" fill="hold" nodeType="withEffect">
                                  <p:stCondLst>
                                    <p:cond delay="0"/>
                                  </p:stCondLst>
                                  <p:childTnLst>
                                    <p:set>
                                      <p:cBhvr>
                                        <p:cTn id="101" dur="1" fill="hold">
                                          <p:stCondLst>
                                            <p:cond delay="0"/>
                                          </p:stCondLst>
                                        </p:cTn>
                                        <p:tgtEl>
                                          <p:spTgt spid="5">
                                            <p:txEl>
                                              <p:pRg st="16" end="16"/>
                                            </p:txEl>
                                          </p:spTgt>
                                        </p:tgtEl>
                                        <p:attrNameLst>
                                          <p:attrName>style.visibility</p:attrName>
                                        </p:attrNameLst>
                                      </p:cBhvr>
                                      <p:to>
                                        <p:strVal val="visible"/>
                                      </p:to>
                                    </p:set>
                                    <p:animEffect transition="in" filter="wheel(1)">
                                      <p:cBhvr>
                                        <p:cTn id="102" dur="2000"/>
                                        <p:tgtEl>
                                          <p:spTgt spid="5">
                                            <p:txEl>
                                              <p:pRg st="16" end="16"/>
                                            </p:txEl>
                                          </p:spTgt>
                                        </p:tgtEl>
                                      </p:cBhvr>
                                    </p:animEffect>
                                  </p:childTnLst>
                                </p:cTn>
                              </p:par>
                              <p:par>
                                <p:cTn id="103" presetID="21" presetClass="entr" presetSubtype="1" fill="hold" nodeType="withEffect">
                                  <p:stCondLst>
                                    <p:cond delay="0"/>
                                  </p:stCondLst>
                                  <p:childTnLst>
                                    <p:set>
                                      <p:cBhvr>
                                        <p:cTn id="104" dur="1" fill="hold">
                                          <p:stCondLst>
                                            <p:cond delay="0"/>
                                          </p:stCondLst>
                                        </p:cTn>
                                        <p:tgtEl>
                                          <p:spTgt spid="5">
                                            <p:txEl>
                                              <p:pRg st="17" end="17"/>
                                            </p:txEl>
                                          </p:spTgt>
                                        </p:tgtEl>
                                        <p:attrNameLst>
                                          <p:attrName>style.visibility</p:attrName>
                                        </p:attrNameLst>
                                      </p:cBhvr>
                                      <p:to>
                                        <p:strVal val="visible"/>
                                      </p:to>
                                    </p:set>
                                    <p:animEffect transition="in" filter="wheel(1)">
                                      <p:cBhvr>
                                        <p:cTn id="105" dur="2000"/>
                                        <p:tgtEl>
                                          <p:spTgt spid="5">
                                            <p:txEl>
                                              <p:pRg st="17" end="17"/>
                                            </p:txEl>
                                          </p:spTgt>
                                        </p:tgtEl>
                                      </p:cBhvr>
                                    </p:animEffect>
                                  </p:childTnLst>
                                </p:cTn>
                              </p:par>
                              <p:par>
                                <p:cTn id="106" presetID="21" presetClass="entr" presetSubtype="1" fill="hold" nodeType="withEffect">
                                  <p:stCondLst>
                                    <p:cond delay="0"/>
                                  </p:stCondLst>
                                  <p:childTnLst>
                                    <p:set>
                                      <p:cBhvr>
                                        <p:cTn id="107" dur="1" fill="hold">
                                          <p:stCondLst>
                                            <p:cond delay="0"/>
                                          </p:stCondLst>
                                        </p:cTn>
                                        <p:tgtEl>
                                          <p:spTgt spid="5">
                                            <p:txEl>
                                              <p:pRg st="18" end="18"/>
                                            </p:txEl>
                                          </p:spTgt>
                                        </p:tgtEl>
                                        <p:attrNameLst>
                                          <p:attrName>style.visibility</p:attrName>
                                        </p:attrNameLst>
                                      </p:cBhvr>
                                      <p:to>
                                        <p:strVal val="visible"/>
                                      </p:to>
                                    </p:set>
                                    <p:animEffect transition="in" filter="wheel(1)">
                                      <p:cBhvr>
                                        <p:cTn id="108" dur="2000"/>
                                        <p:tgtEl>
                                          <p:spTgt spid="5">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sp>
        <p:nvSpPr>
          <p:cNvPr id="5" name="Rectangle 4"/>
          <p:cNvSpPr/>
          <p:nvPr/>
        </p:nvSpPr>
        <p:spPr>
          <a:xfrm>
            <a:off x="228600" y="285750"/>
            <a:ext cx="2971800" cy="3539430"/>
          </a:xfrm>
          <a:prstGeom prst="rect">
            <a:avLst/>
          </a:prstGeom>
        </p:spPr>
        <p:txBody>
          <a:bodyPr wrap="square">
            <a:spAutoFit/>
          </a:bodyPr>
          <a:lstStyle/>
          <a:p>
            <a:r>
              <a:rPr lang="en-US" b="1" dirty="0">
                <a:solidFill>
                  <a:srgbClr val="92D050"/>
                </a:solidFill>
              </a:rPr>
              <a:t>Example 8:</a:t>
            </a:r>
          </a:p>
          <a:p>
            <a:endParaRPr lang="en-US" b="1" dirty="0">
              <a:solidFill>
                <a:srgbClr val="92D050"/>
              </a:solidFill>
            </a:endParaRPr>
          </a:p>
          <a:p>
            <a:r>
              <a:rPr lang="en-US" b="1" dirty="0">
                <a:solidFill>
                  <a:srgbClr val="92D050"/>
                </a:solidFill>
              </a:rPr>
              <a:t>public class </a:t>
            </a:r>
            <a:r>
              <a:rPr lang="en-US" b="1" dirty="0" err="1">
                <a:solidFill>
                  <a:srgbClr val="92D050"/>
                </a:solidFill>
              </a:rPr>
              <a:t>ExampleDoWhile</a:t>
            </a:r>
            <a:r>
              <a:rPr lang="en-US" b="1" dirty="0">
                <a:solidFill>
                  <a:srgbClr val="92D050"/>
                </a:solidFill>
              </a:rPr>
              <a:t>{</a:t>
            </a:r>
          </a:p>
          <a:p>
            <a:r>
              <a:rPr lang="en-US" b="1" dirty="0">
                <a:solidFill>
                  <a:srgbClr val="92D050"/>
                </a:solidFill>
              </a:rPr>
              <a:t>public static void main(String </a:t>
            </a:r>
            <a:r>
              <a:rPr lang="en-US" b="1" dirty="0" err="1">
                <a:solidFill>
                  <a:srgbClr val="92D050"/>
                </a:solidFill>
              </a:rPr>
              <a:t>args</a:t>
            </a:r>
            <a:r>
              <a:rPr lang="en-US" b="1" dirty="0">
                <a:solidFill>
                  <a:srgbClr val="92D050"/>
                </a:solidFill>
              </a:rPr>
              <a:t>[]){</a:t>
            </a:r>
          </a:p>
          <a:p>
            <a:r>
              <a:rPr lang="en-US" b="1" dirty="0">
                <a:solidFill>
                  <a:srgbClr val="92D050"/>
                </a:solidFill>
              </a:rPr>
              <a:t>do</a:t>
            </a:r>
          </a:p>
          <a:p>
            <a:r>
              <a:rPr lang="en-US" b="1" dirty="0">
                <a:solidFill>
                  <a:srgbClr val="92D050"/>
                </a:solidFill>
              </a:rPr>
              <a:t>{</a:t>
            </a:r>
          </a:p>
          <a:p>
            <a:r>
              <a:rPr lang="en-US" b="1" dirty="0" err="1">
                <a:solidFill>
                  <a:srgbClr val="92D050"/>
                </a:solidFill>
              </a:rPr>
              <a:t>System.out.println</a:t>
            </a:r>
            <a:r>
              <a:rPr lang="en-US" b="1" dirty="0">
                <a:solidFill>
                  <a:srgbClr val="92D050"/>
                </a:solidFill>
              </a:rPr>
              <a:t>("hello");</a:t>
            </a:r>
          </a:p>
          <a:p>
            <a:r>
              <a:rPr lang="en-US" b="1" dirty="0">
                <a:solidFill>
                  <a:srgbClr val="92D050"/>
                </a:solidFill>
              </a:rPr>
              <a:t>}</a:t>
            </a:r>
          </a:p>
          <a:p>
            <a:r>
              <a:rPr lang="en-US" b="1" dirty="0">
                <a:solidFill>
                  <a:srgbClr val="92D050"/>
                </a:solidFill>
              </a:rPr>
              <a:t>while(false);</a:t>
            </a:r>
          </a:p>
          <a:p>
            <a:r>
              <a:rPr lang="en-US" b="1" dirty="0" err="1">
                <a:solidFill>
                  <a:srgbClr val="92D050"/>
                </a:solidFill>
              </a:rPr>
              <a:t>System.out.println</a:t>
            </a:r>
            <a:r>
              <a:rPr lang="en-US" b="1" dirty="0">
                <a:solidFill>
                  <a:srgbClr val="92D050"/>
                </a:solidFill>
              </a:rPr>
              <a:t>("hi");</a:t>
            </a:r>
          </a:p>
          <a:p>
            <a:r>
              <a:rPr lang="en-US" b="1" dirty="0">
                <a:solidFill>
                  <a:srgbClr val="92D050"/>
                </a:solidFill>
              </a:rPr>
              <a:t>}}</a:t>
            </a:r>
          </a:p>
          <a:p>
            <a:endParaRPr lang="en-US" b="1" dirty="0">
              <a:solidFill>
                <a:srgbClr val="92D050"/>
              </a:solidFill>
            </a:endParaRPr>
          </a:p>
          <a:p>
            <a:r>
              <a:rPr lang="en-US" b="1" dirty="0">
                <a:solidFill>
                  <a:srgbClr val="92D050"/>
                </a:solidFill>
              </a:rPr>
              <a:t>Output:</a:t>
            </a:r>
          </a:p>
          <a:p>
            <a:r>
              <a:rPr lang="en-US" b="1" dirty="0">
                <a:solidFill>
                  <a:srgbClr val="92D050"/>
                </a:solidFill>
              </a:rPr>
              <a:t>Hello</a:t>
            </a:r>
          </a:p>
          <a:p>
            <a:r>
              <a:rPr lang="en-US" b="1" dirty="0">
                <a:solidFill>
                  <a:srgbClr val="92D050"/>
                </a:solidFill>
              </a:rPr>
              <a:t>Hi</a:t>
            </a:r>
            <a:endParaRPr lang="en-US" dirty="0">
              <a:solidFill>
                <a:srgbClr val="92D050"/>
              </a:solidFill>
            </a:endParaRPr>
          </a:p>
        </p:txBody>
      </p:sp>
      <p:sp>
        <p:nvSpPr>
          <p:cNvPr id="6" name="Rectangle 5"/>
          <p:cNvSpPr/>
          <p:nvPr/>
        </p:nvSpPr>
        <p:spPr>
          <a:xfrm>
            <a:off x="3733800" y="420655"/>
            <a:ext cx="3365024" cy="3323987"/>
          </a:xfrm>
          <a:prstGeom prst="rect">
            <a:avLst/>
          </a:prstGeom>
        </p:spPr>
        <p:txBody>
          <a:bodyPr wrap="none">
            <a:spAutoFit/>
          </a:bodyPr>
          <a:lstStyle/>
          <a:p>
            <a:r>
              <a:rPr lang="en-US" b="1" dirty="0">
                <a:solidFill>
                  <a:srgbClr val="92D050"/>
                </a:solidFill>
              </a:rPr>
              <a:t>Example 9:</a:t>
            </a:r>
          </a:p>
          <a:p>
            <a:endParaRPr lang="en-US" b="1" dirty="0">
              <a:solidFill>
                <a:srgbClr val="92D050"/>
              </a:solidFill>
            </a:endParaRPr>
          </a:p>
          <a:p>
            <a:r>
              <a:rPr lang="en-US" b="1" dirty="0">
                <a:solidFill>
                  <a:srgbClr val="92D050"/>
                </a:solidFill>
              </a:rPr>
              <a:t>public class </a:t>
            </a:r>
            <a:r>
              <a:rPr lang="en-US" b="1" dirty="0" err="1">
                <a:solidFill>
                  <a:srgbClr val="92D050"/>
                </a:solidFill>
              </a:rPr>
              <a:t>ExampleDoWhile</a:t>
            </a:r>
            <a:r>
              <a:rPr lang="en-US" b="1" dirty="0">
                <a:solidFill>
                  <a:srgbClr val="92D050"/>
                </a:solidFill>
              </a:rPr>
              <a:t>{</a:t>
            </a:r>
          </a:p>
          <a:p>
            <a:r>
              <a:rPr lang="en-US" b="1" dirty="0">
                <a:solidFill>
                  <a:srgbClr val="92D050"/>
                </a:solidFill>
              </a:rPr>
              <a:t>public static void main(String </a:t>
            </a:r>
            <a:r>
              <a:rPr lang="en-US" b="1" dirty="0" err="1">
                <a:solidFill>
                  <a:srgbClr val="92D050"/>
                </a:solidFill>
              </a:rPr>
              <a:t>args</a:t>
            </a:r>
            <a:r>
              <a:rPr lang="en-US" b="1" dirty="0">
                <a:solidFill>
                  <a:srgbClr val="92D050"/>
                </a:solidFill>
              </a:rPr>
              <a:t>[]){</a:t>
            </a:r>
          </a:p>
          <a:p>
            <a:r>
              <a:rPr lang="en-US" b="1" dirty="0" err="1">
                <a:solidFill>
                  <a:srgbClr val="92D050"/>
                </a:solidFill>
              </a:rPr>
              <a:t>int</a:t>
            </a:r>
            <a:r>
              <a:rPr lang="en-US" b="1" dirty="0">
                <a:solidFill>
                  <a:srgbClr val="92D050"/>
                </a:solidFill>
              </a:rPr>
              <a:t> a=10,b=20;</a:t>
            </a:r>
          </a:p>
          <a:p>
            <a:r>
              <a:rPr lang="en-US" b="1" dirty="0">
                <a:solidFill>
                  <a:srgbClr val="92D050"/>
                </a:solidFill>
              </a:rPr>
              <a:t>do</a:t>
            </a:r>
          </a:p>
          <a:p>
            <a:r>
              <a:rPr lang="en-US" b="1" dirty="0">
                <a:solidFill>
                  <a:srgbClr val="92D050"/>
                </a:solidFill>
              </a:rPr>
              <a:t>{</a:t>
            </a:r>
          </a:p>
          <a:p>
            <a:r>
              <a:rPr lang="en-US" b="1" dirty="0" err="1">
                <a:solidFill>
                  <a:srgbClr val="92D050"/>
                </a:solidFill>
              </a:rPr>
              <a:t>System.out.println</a:t>
            </a:r>
            <a:r>
              <a:rPr lang="en-US" b="1" dirty="0">
                <a:solidFill>
                  <a:srgbClr val="92D050"/>
                </a:solidFill>
              </a:rPr>
              <a:t>("hello");</a:t>
            </a:r>
          </a:p>
          <a:p>
            <a:r>
              <a:rPr lang="en-US" b="1" dirty="0">
                <a:solidFill>
                  <a:srgbClr val="92D050"/>
                </a:solidFill>
              </a:rPr>
              <a:t>}</a:t>
            </a:r>
          </a:p>
          <a:p>
            <a:r>
              <a:rPr lang="en-US" b="1" dirty="0">
                <a:solidFill>
                  <a:srgbClr val="92D050"/>
                </a:solidFill>
              </a:rPr>
              <a:t>while(a&lt;b);</a:t>
            </a:r>
          </a:p>
          <a:p>
            <a:r>
              <a:rPr lang="en-US" b="1" dirty="0" err="1">
                <a:solidFill>
                  <a:srgbClr val="92D050"/>
                </a:solidFill>
              </a:rPr>
              <a:t>System.out.println</a:t>
            </a:r>
            <a:r>
              <a:rPr lang="en-US" b="1" dirty="0">
                <a:solidFill>
                  <a:srgbClr val="92D050"/>
                </a:solidFill>
              </a:rPr>
              <a:t>("hi");</a:t>
            </a:r>
          </a:p>
          <a:p>
            <a:r>
              <a:rPr lang="en-US" b="1" dirty="0">
                <a:solidFill>
                  <a:srgbClr val="92D050"/>
                </a:solidFill>
              </a:rPr>
              <a:t>}}</a:t>
            </a:r>
          </a:p>
          <a:p>
            <a:endParaRPr lang="en-US" b="1" dirty="0">
              <a:solidFill>
                <a:srgbClr val="92D050"/>
              </a:solidFill>
            </a:endParaRPr>
          </a:p>
          <a:p>
            <a:r>
              <a:rPr lang="en-US" b="1" dirty="0">
                <a:solidFill>
                  <a:srgbClr val="92D050"/>
                </a:solidFill>
              </a:rPr>
              <a:t>Output:</a:t>
            </a:r>
          </a:p>
          <a:p>
            <a:r>
              <a:rPr lang="en-US" b="1" dirty="0">
                <a:solidFill>
                  <a:srgbClr val="92D050"/>
                </a:solidFill>
              </a:rPr>
              <a:t>Hello (infinite times).</a:t>
            </a:r>
            <a:endParaRPr lang="en-US" dirty="0">
              <a:solidFill>
                <a:srgbClr val="92D050"/>
              </a:solidFill>
            </a:endParaRPr>
          </a:p>
        </p:txBody>
      </p:sp>
      <p:sp>
        <p:nvSpPr>
          <p:cNvPr id="7" name="TextBox 6"/>
          <p:cNvSpPr txBox="1"/>
          <p:nvPr/>
        </p:nvSpPr>
        <p:spPr>
          <a:xfrm>
            <a:off x="8531290" y="4810839"/>
            <a:ext cx="609600" cy="246221"/>
          </a:xfrm>
          <a:prstGeom prst="rect">
            <a:avLst/>
          </a:prstGeom>
          <a:noFill/>
        </p:spPr>
        <p:txBody>
          <a:bodyPr wrap="square" rtlCol="0">
            <a:spAutoFit/>
          </a:bodyPr>
          <a:lstStyle/>
          <a:p>
            <a:r>
              <a:rPr lang="en-US" sz="1000" dirty="0">
                <a:solidFill>
                  <a:srgbClr val="92D050"/>
                </a:solidFill>
              </a:rPr>
              <a:t>100</a:t>
            </a:r>
          </a:p>
        </p:txBody>
      </p:sp>
    </p:spTree>
    <p:extLst>
      <p:ext uri="{BB962C8B-B14F-4D97-AF65-F5344CB8AC3E}">
        <p14:creationId xmlns:p14="http://schemas.microsoft.com/office/powerpoint/2010/main" val="4126206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2" end="12"/>
                                            </p:txEl>
                                          </p:spTgt>
                                        </p:tgtEl>
                                        <p:attrNameLst>
                                          <p:attrName>style.visibility</p:attrName>
                                        </p:attrNameLst>
                                      </p:cBhvr>
                                      <p:to>
                                        <p:strVal val="visible"/>
                                      </p:to>
                                    </p:set>
                                    <p:animEffect transition="in" filter="fade">
                                      <p:cBhvr>
                                        <p:cTn id="7" dur="1000"/>
                                        <p:tgtEl>
                                          <p:spTgt spid="5">
                                            <p:txEl>
                                              <p:pRg st="12" end="12"/>
                                            </p:txEl>
                                          </p:spTgt>
                                        </p:tgtEl>
                                      </p:cBhvr>
                                    </p:animEffect>
                                    <p:anim calcmode="lin" valueType="num">
                                      <p:cBhvr>
                                        <p:cTn id="8" dur="1000" fill="hold"/>
                                        <p:tgtEl>
                                          <p:spTgt spid="5">
                                            <p:txEl>
                                              <p:pRg st="12" end="12"/>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2" end="1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3" end="13"/>
                                            </p:txEl>
                                          </p:spTgt>
                                        </p:tgtEl>
                                        <p:attrNameLst>
                                          <p:attrName>style.visibility</p:attrName>
                                        </p:attrNameLst>
                                      </p:cBhvr>
                                      <p:to>
                                        <p:strVal val="visible"/>
                                      </p:to>
                                    </p:set>
                                    <p:animEffect transition="in" filter="fade">
                                      <p:cBhvr>
                                        <p:cTn id="12" dur="1000"/>
                                        <p:tgtEl>
                                          <p:spTgt spid="5">
                                            <p:txEl>
                                              <p:pRg st="13" end="13"/>
                                            </p:txEl>
                                          </p:spTgt>
                                        </p:tgtEl>
                                      </p:cBhvr>
                                    </p:animEffect>
                                    <p:anim calcmode="lin" valueType="num">
                                      <p:cBhvr>
                                        <p:cTn id="13" dur="1000" fill="hold"/>
                                        <p:tgtEl>
                                          <p:spTgt spid="5">
                                            <p:txEl>
                                              <p:pRg st="13" end="13"/>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3" end="1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animEffect transition="in" filter="fade">
                                      <p:cBhvr>
                                        <p:cTn id="17" dur="1000"/>
                                        <p:tgtEl>
                                          <p:spTgt spid="5">
                                            <p:txEl>
                                              <p:pRg st="14" end="14"/>
                                            </p:txEl>
                                          </p:spTgt>
                                        </p:tgtEl>
                                      </p:cBhvr>
                                    </p:animEffect>
                                    <p:anim calcmode="lin" valueType="num">
                                      <p:cBhvr>
                                        <p:cTn id="18" dur="1000" fill="hold"/>
                                        <p:tgtEl>
                                          <p:spTgt spid="5">
                                            <p:txEl>
                                              <p:pRg st="14" end="14"/>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fade">
                                      <p:cBhvr>
                                        <p:cTn id="24" dur="1000"/>
                                        <p:tgtEl>
                                          <p:spTgt spid="6">
                                            <p:txEl>
                                              <p:pRg st="0" end="0"/>
                                            </p:txEl>
                                          </p:spTgt>
                                        </p:tgtEl>
                                      </p:cBhvr>
                                    </p:animEffect>
                                    <p:anim calcmode="lin" valueType="num">
                                      <p:cBhvr>
                                        <p:cTn id="2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0" end="0"/>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animEffect transition="in" filter="fade">
                                      <p:cBhvr>
                                        <p:cTn id="29" dur="1000"/>
                                        <p:tgtEl>
                                          <p:spTgt spid="6">
                                            <p:txEl>
                                              <p:pRg st="2" end="2"/>
                                            </p:txEl>
                                          </p:spTgt>
                                        </p:tgtEl>
                                      </p:cBhvr>
                                    </p:animEffect>
                                    <p:anim calcmode="lin" valueType="num">
                                      <p:cBhvr>
                                        <p:cTn id="30"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6">
                                            <p:txEl>
                                              <p:pRg st="2" end="2"/>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6">
                                            <p:txEl>
                                              <p:pRg st="3" end="3"/>
                                            </p:txEl>
                                          </p:spTgt>
                                        </p:tgtEl>
                                        <p:attrNameLst>
                                          <p:attrName>style.visibility</p:attrName>
                                        </p:attrNameLst>
                                      </p:cBhvr>
                                      <p:to>
                                        <p:strVal val="visible"/>
                                      </p:to>
                                    </p:set>
                                    <p:animEffect transition="in" filter="fade">
                                      <p:cBhvr>
                                        <p:cTn id="34" dur="1000"/>
                                        <p:tgtEl>
                                          <p:spTgt spid="6">
                                            <p:txEl>
                                              <p:pRg st="3" end="3"/>
                                            </p:txEl>
                                          </p:spTgt>
                                        </p:tgtEl>
                                      </p:cBhvr>
                                    </p:animEffect>
                                    <p:anim calcmode="lin" valueType="num">
                                      <p:cBhvr>
                                        <p:cTn id="35"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6">
                                            <p:txEl>
                                              <p:pRg st="3" end="3"/>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6">
                                            <p:txEl>
                                              <p:pRg st="4" end="4"/>
                                            </p:txEl>
                                          </p:spTgt>
                                        </p:tgtEl>
                                        <p:attrNameLst>
                                          <p:attrName>style.visibility</p:attrName>
                                        </p:attrNameLst>
                                      </p:cBhvr>
                                      <p:to>
                                        <p:strVal val="visible"/>
                                      </p:to>
                                    </p:set>
                                    <p:animEffect transition="in" filter="fade">
                                      <p:cBhvr>
                                        <p:cTn id="39" dur="1000"/>
                                        <p:tgtEl>
                                          <p:spTgt spid="6">
                                            <p:txEl>
                                              <p:pRg st="4" end="4"/>
                                            </p:txEl>
                                          </p:spTgt>
                                        </p:tgtEl>
                                      </p:cBhvr>
                                    </p:animEffect>
                                    <p:anim calcmode="lin" valueType="num">
                                      <p:cBhvr>
                                        <p:cTn id="40"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41" dur="1000" fill="hold"/>
                                        <p:tgtEl>
                                          <p:spTgt spid="6">
                                            <p:txEl>
                                              <p:pRg st="4" end="4"/>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6">
                                            <p:txEl>
                                              <p:pRg st="5" end="5"/>
                                            </p:txEl>
                                          </p:spTgt>
                                        </p:tgtEl>
                                        <p:attrNameLst>
                                          <p:attrName>style.visibility</p:attrName>
                                        </p:attrNameLst>
                                      </p:cBhvr>
                                      <p:to>
                                        <p:strVal val="visible"/>
                                      </p:to>
                                    </p:set>
                                    <p:animEffect transition="in" filter="fade">
                                      <p:cBhvr>
                                        <p:cTn id="44" dur="1000"/>
                                        <p:tgtEl>
                                          <p:spTgt spid="6">
                                            <p:txEl>
                                              <p:pRg st="5" end="5"/>
                                            </p:txEl>
                                          </p:spTgt>
                                        </p:tgtEl>
                                      </p:cBhvr>
                                    </p:animEffect>
                                    <p:anim calcmode="lin" valueType="num">
                                      <p:cBhvr>
                                        <p:cTn id="45"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6" dur="1000" fill="hold"/>
                                        <p:tgtEl>
                                          <p:spTgt spid="6">
                                            <p:txEl>
                                              <p:pRg st="5" end="5"/>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6">
                                            <p:txEl>
                                              <p:pRg st="6" end="6"/>
                                            </p:txEl>
                                          </p:spTgt>
                                        </p:tgtEl>
                                        <p:attrNameLst>
                                          <p:attrName>style.visibility</p:attrName>
                                        </p:attrNameLst>
                                      </p:cBhvr>
                                      <p:to>
                                        <p:strVal val="visible"/>
                                      </p:to>
                                    </p:set>
                                    <p:animEffect transition="in" filter="fade">
                                      <p:cBhvr>
                                        <p:cTn id="49" dur="1000"/>
                                        <p:tgtEl>
                                          <p:spTgt spid="6">
                                            <p:txEl>
                                              <p:pRg st="6" end="6"/>
                                            </p:txEl>
                                          </p:spTgt>
                                        </p:tgtEl>
                                      </p:cBhvr>
                                    </p:animEffect>
                                    <p:anim calcmode="lin" valueType="num">
                                      <p:cBhvr>
                                        <p:cTn id="5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6">
                                            <p:txEl>
                                              <p:pRg st="6" end="6"/>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6">
                                            <p:txEl>
                                              <p:pRg st="7" end="7"/>
                                            </p:txEl>
                                          </p:spTgt>
                                        </p:tgtEl>
                                        <p:attrNameLst>
                                          <p:attrName>style.visibility</p:attrName>
                                        </p:attrNameLst>
                                      </p:cBhvr>
                                      <p:to>
                                        <p:strVal val="visible"/>
                                      </p:to>
                                    </p:set>
                                    <p:animEffect transition="in" filter="fade">
                                      <p:cBhvr>
                                        <p:cTn id="54" dur="1000"/>
                                        <p:tgtEl>
                                          <p:spTgt spid="6">
                                            <p:txEl>
                                              <p:pRg st="7" end="7"/>
                                            </p:txEl>
                                          </p:spTgt>
                                        </p:tgtEl>
                                      </p:cBhvr>
                                    </p:animEffect>
                                    <p:anim calcmode="lin" valueType="num">
                                      <p:cBhvr>
                                        <p:cTn id="55"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56" dur="1000" fill="hold"/>
                                        <p:tgtEl>
                                          <p:spTgt spid="6">
                                            <p:txEl>
                                              <p:pRg st="7" end="7"/>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6">
                                            <p:txEl>
                                              <p:pRg st="8" end="8"/>
                                            </p:txEl>
                                          </p:spTgt>
                                        </p:tgtEl>
                                        <p:attrNameLst>
                                          <p:attrName>style.visibility</p:attrName>
                                        </p:attrNameLst>
                                      </p:cBhvr>
                                      <p:to>
                                        <p:strVal val="visible"/>
                                      </p:to>
                                    </p:set>
                                    <p:animEffect transition="in" filter="fade">
                                      <p:cBhvr>
                                        <p:cTn id="59" dur="1000"/>
                                        <p:tgtEl>
                                          <p:spTgt spid="6">
                                            <p:txEl>
                                              <p:pRg st="8" end="8"/>
                                            </p:txEl>
                                          </p:spTgt>
                                        </p:tgtEl>
                                      </p:cBhvr>
                                    </p:animEffect>
                                    <p:anim calcmode="lin" valueType="num">
                                      <p:cBhvr>
                                        <p:cTn id="60"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61" dur="1000" fill="hold"/>
                                        <p:tgtEl>
                                          <p:spTgt spid="6">
                                            <p:txEl>
                                              <p:pRg st="8" end="8"/>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6">
                                            <p:txEl>
                                              <p:pRg st="9" end="9"/>
                                            </p:txEl>
                                          </p:spTgt>
                                        </p:tgtEl>
                                        <p:attrNameLst>
                                          <p:attrName>style.visibility</p:attrName>
                                        </p:attrNameLst>
                                      </p:cBhvr>
                                      <p:to>
                                        <p:strVal val="visible"/>
                                      </p:to>
                                    </p:set>
                                    <p:animEffect transition="in" filter="fade">
                                      <p:cBhvr>
                                        <p:cTn id="64" dur="1000"/>
                                        <p:tgtEl>
                                          <p:spTgt spid="6">
                                            <p:txEl>
                                              <p:pRg st="9" end="9"/>
                                            </p:txEl>
                                          </p:spTgt>
                                        </p:tgtEl>
                                      </p:cBhvr>
                                    </p:animEffect>
                                    <p:anim calcmode="lin" valueType="num">
                                      <p:cBhvr>
                                        <p:cTn id="65"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66" dur="1000" fill="hold"/>
                                        <p:tgtEl>
                                          <p:spTgt spid="6">
                                            <p:txEl>
                                              <p:pRg st="9" end="9"/>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6">
                                            <p:txEl>
                                              <p:pRg st="10" end="10"/>
                                            </p:txEl>
                                          </p:spTgt>
                                        </p:tgtEl>
                                        <p:attrNameLst>
                                          <p:attrName>style.visibility</p:attrName>
                                        </p:attrNameLst>
                                      </p:cBhvr>
                                      <p:to>
                                        <p:strVal val="visible"/>
                                      </p:to>
                                    </p:set>
                                    <p:animEffect transition="in" filter="fade">
                                      <p:cBhvr>
                                        <p:cTn id="69" dur="1000"/>
                                        <p:tgtEl>
                                          <p:spTgt spid="6">
                                            <p:txEl>
                                              <p:pRg st="10" end="10"/>
                                            </p:txEl>
                                          </p:spTgt>
                                        </p:tgtEl>
                                      </p:cBhvr>
                                    </p:animEffect>
                                    <p:anim calcmode="lin" valueType="num">
                                      <p:cBhvr>
                                        <p:cTn id="70" dur="1000" fill="hold"/>
                                        <p:tgtEl>
                                          <p:spTgt spid="6">
                                            <p:txEl>
                                              <p:pRg st="10" end="10"/>
                                            </p:txEl>
                                          </p:spTgt>
                                        </p:tgtEl>
                                        <p:attrNameLst>
                                          <p:attrName>ppt_x</p:attrName>
                                        </p:attrNameLst>
                                      </p:cBhvr>
                                      <p:tavLst>
                                        <p:tav tm="0">
                                          <p:val>
                                            <p:strVal val="#ppt_x"/>
                                          </p:val>
                                        </p:tav>
                                        <p:tav tm="100000">
                                          <p:val>
                                            <p:strVal val="#ppt_x"/>
                                          </p:val>
                                        </p:tav>
                                      </p:tavLst>
                                    </p:anim>
                                    <p:anim calcmode="lin" valueType="num">
                                      <p:cBhvr>
                                        <p:cTn id="71" dur="1000" fill="hold"/>
                                        <p:tgtEl>
                                          <p:spTgt spid="6">
                                            <p:txEl>
                                              <p:pRg st="10" end="10"/>
                                            </p:txEl>
                                          </p:spTgt>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6">
                                            <p:txEl>
                                              <p:pRg st="11" end="11"/>
                                            </p:txEl>
                                          </p:spTgt>
                                        </p:tgtEl>
                                        <p:attrNameLst>
                                          <p:attrName>style.visibility</p:attrName>
                                        </p:attrNameLst>
                                      </p:cBhvr>
                                      <p:to>
                                        <p:strVal val="visible"/>
                                      </p:to>
                                    </p:set>
                                    <p:animEffect transition="in" filter="fade">
                                      <p:cBhvr>
                                        <p:cTn id="74" dur="1000"/>
                                        <p:tgtEl>
                                          <p:spTgt spid="6">
                                            <p:txEl>
                                              <p:pRg st="11" end="11"/>
                                            </p:txEl>
                                          </p:spTgt>
                                        </p:tgtEl>
                                      </p:cBhvr>
                                    </p:animEffect>
                                    <p:anim calcmode="lin" valueType="num">
                                      <p:cBhvr>
                                        <p:cTn id="75" dur="1000" fill="hold"/>
                                        <p:tgtEl>
                                          <p:spTgt spid="6">
                                            <p:txEl>
                                              <p:pRg st="11" end="11"/>
                                            </p:txEl>
                                          </p:spTgt>
                                        </p:tgtEl>
                                        <p:attrNameLst>
                                          <p:attrName>ppt_x</p:attrName>
                                        </p:attrNameLst>
                                      </p:cBhvr>
                                      <p:tavLst>
                                        <p:tav tm="0">
                                          <p:val>
                                            <p:strVal val="#ppt_x"/>
                                          </p:val>
                                        </p:tav>
                                        <p:tav tm="100000">
                                          <p:val>
                                            <p:strVal val="#ppt_x"/>
                                          </p:val>
                                        </p:tav>
                                      </p:tavLst>
                                    </p:anim>
                                    <p:anim calcmode="lin" valueType="num">
                                      <p:cBhvr>
                                        <p:cTn id="76" dur="1000" fill="hold"/>
                                        <p:tgtEl>
                                          <p:spTgt spid="6">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6">
                                            <p:txEl>
                                              <p:pRg st="13" end="13"/>
                                            </p:txEl>
                                          </p:spTgt>
                                        </p:tgtEl>
                                        <p:attrNameLst>
                                          <p:attrName>style.visibility</p:attrName>
                                        </p:attrNameLst>
                                      </p:cBhvr>
                                      <p:to>
                                        <p:strVal val="visible"/>
                                      </p:to>
                                    </p:set>
                                    <p:animEffect transition="in" filter="fade">
                                      <p:cBhvr>
                                        <p:cTn id="81" dur="500"/>
                                        <p:tgtEl>
                                          <p:spTgt spid="6">
                                            <p:txEl>
                                              <p:pRg st="13" end="13"/>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6">
                                            <p:txEl>
                                              <p:pRg st="14" end="14"/>
                                            </p:txEl>
                                          </p:spTgt>
                                        </p:tgtEl>
                                        <p:attrNameLst>
                                          <p:attrName>style.visibility</p:attrName>
                                        </p:attrNameLst>
                                      </p:cBhvr>
                                      <p:to>
                                        <p:strVal val="visible"/>
                                      </p:to>
                                    </p:set>
                                    <p:animEffect transition="in" filter="fade">
                                      <p:cBhvr>
                                        <p:cTn id="84" dur="500"/>
                                        <p:tgtEl>
                                          <p:spTgt spid="6">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sp>
        <p:nvSpPr>
          <p:cNvPr id="5" name="Rectangle 4"/>
          <p:cNvSpPr/>
          <p:nvPr/>
        </p:nvSpPr>
        <p:spPr>
          <a:xfrm>
            <a:off x="228600" y="285750"/>
            <a:ext cx="4572000" cy="3539430"/>
          </a:xfrm>
          <a:prstGeom prst="rect">
            <a:avLst/>
          </a:prstGeom>
        </p:spPr>
        <p:txBody>
          <a:bodyPr>
            <a:spAutoFit/>
          </a:bodyPr>
          <a:lstStyle/>
          <a:p>
            <a:r>
              <a:rPr lang="en-US" b="1" dirty="0">
                <a:solidFill>
                  <a:srgbClr val="92D050"/>
                </a:solidFill>
              </a:rPr>
              <a:t>Example 10:</a:t>
            </a:r>
          </a:p>
          <a:p>
            <a:endParaRPr lang="en-US" b="1" dirty="0">
              <a:solidFill>
                <a:srgbClr val="92D050"/>
              </a:solidFill>
            </a:endParaRPr>
          </a:p>
          <a:p>
            <a:r>
              <a:rPr lang="en-US" b="1" dirty="0">
                <a:solidFill>
                  <a:srgbClr val="92D050"/>
                </a:solidFill>
              </a:rPr>
              <a:t>public class </a:t>
            </a:r>
            <a:r>
              <a:rPr lang="en-US" b="1" dirty="0" err="1">
                <a:solidFill>
                  <a:srgbClr val="92D050"/>
                </a:solidFill>
              </a:rPr>
              <a:t>ExampleDoWhile</a:t>
            </a:r>
            <a:r>
              <a:rPr lang="en-US" b="1" dirty="0">
                <a:solidFill>
                  <a:srgbClr val="92D050"/>
                </a:solidFill>
              </a:rPr>
              <a:t>{</a:t>
            </a:r>
          </a:p>
          <a:p>
            <a:r>
              <a:rPr lang="en-US" b="1" dirty="0">
                <a:solidFill>
                  <a:srgbClr val="92D050"/>
                </a:solidFill>
              </a:rPr>
              <a:t>public static void main(String </a:t>
            </a:r>
            <a:r>
              <a:rPr lang="en-US" b="1" dirty="0" err="1">
                <a:solidFill>
                  <a:srgbClr val="92D050"/>
                </a:solidFill>
              </a:rPr>
              <a:t>args</a:t>
            </a:r>
            <a:r>
              <a:rPr lang="en-US" b="1" dirty="0">
                <a:solidFill>
                  <a:srgbClr val="92D050"/>
                </a:solidFill>
              </a:rPr>
              <a:t>[]){</a:t>
            </a:r>
          </a:p>
          <a:p>
            <a:r>
              <a:rPr lang="en-US" b="1" dirty="0" err="1">
                <a:solidFill>
                  <a:srgbClr val="92D050"/>
                </a:solidFill>
              </a:rPr>
              <a:t>int</a:t>
            </a:r>
            <a:r>
              <a:rPr lang="en-US" b="1" dirty="0">
                <a:solidFill>
                  <a:srgbClr val="92D050"/>
                </a:solidFill>
              </a:rPr>
              <a:t> a=10,b=20;</a:t>
            </a:r>
          </a:p>
          <a:p>
            <a:r>
              <a:rPr lang="en-US" b="1" dirty="0">
                <a:solidFill>
                  <a:srgbClr val="92D050"/>
                </a:solidFill>
              </a:rPr>
              <a:t>do</a:t>
            </a:r>
          </a:p>
          <a:p>
            <a:r>
              <a:rPr lang="en-US" b="1" dirty="0">
                <a:solidFill>
                  <a:srgbClr val="92D050"/>
                </a:solidFill>
              </a:rPr>
              <a:t>{</a:t>
            </a:r>
          </a:p>
          <a:p>
            <a:r>
              <a:rPr lang="en-US" b="1" dirty="0" err="1">
                <a:solidFill>
                  <a:srgbClr val="92D050"/>
                </a:solidFill>
              </a:rPr>
              <a:t>System.out.println</a:t>
            </a:r>
            <a:r>
              <a:rPr lang="en-US" b="1" dirty="0">
                <a:solidFill>
                  <a:srgbClr val="92D050"/>
                </a:solidFill>
              </a:rPr>
              <a:t>("hello");</a:t>
            </a:r>
          </a:p>
          <a:p>
            <a:r>
              <a:rPr lang="en-US" b="1" dirty="0">
                <a:solidFill>
                  <a:srgbClr val="92D050"/>
                </a:solidFill>
              </a:rPr>
              <a:t>}</a:t>
            </a:r>
          </a:p>
          <a:p>
            <a:r>
              <a:rPr lang="en-US" b="1" dirty="0">
                <a:solidFill>
                  <a:srgbClr val="92D050"/>
                </a:solidFill>
              </a:rPr>
              <a:t>while(a&gt;b);</a:t>
            </a:r>
          </a:p>
          <a:p>
            <a:r>
              <a:rPr lang="en-US" b="1" dirty="0" err="1">
                <a:solidFill>
                  <a:srgbClr val="92D050"/>
                </a:solidFill>
              </a:rPr>
              <a:t>System.out.println</a:t>
            </a:r>
            <a:r>
              <a:rPr lang="en-US" b="1" dirty="0">
                <a:solidFill>
                  <a:srgbClr val="92D050"/>
                </a:solidFill>
              </a:rPr>
              <a:t>("hi");</a:t>
            </a:r>
          </a:p>
          <a:p>
            <a:r>
              <a:rPr lang="en-US" b="1" dirty="0">
                <a:solidFill>
                  <a:srgbClr val="92D050"/>
                </a:solidFill>
              </a:rPr>
              <a:t>}}</a:t>
            </a:r>
          </a:p>
          <a:p>
            <a:endParaRPr lang="en-US" b="1" dirty="0">
              <a:solidFill>
                <a:srgbClr val="92D050"/>
              </a:solidFill>
            </a:endParaRPr>
          </a:p>
          <a:p>
            <a:r>
              <a:rPr lang="en-US" b="1" dirty="0">
                <a:solidFill>
                  <a:srgbClr val="92D050"/>
                </a:solidFill>
              </a:rPr>
              <a:t>Output:</a:t>
            </a:r>
          </a:p>
          <a:p>
            <a:r>
              <a:rPr lang="en-US" b="1" dirty="0">
                <a:solidFill>
                  <a:srgbClr val="92D050"/>
                </a:solidFill>
              </a:rPr>
              <a:t>Hello</a:t>
            </a:r>
          </a:p>
          <a:p>
            <a:r>
              <a:rPr lang="en-US" b="1" dirty="0">
                <a:solidFill>
                  <a:srgbClr val="92D050"/>
                </a:solidFill>
              </a:rPr>
              <a:t>Hi</a:t>
            </a:r>
            <a:endParaRPr lang="en-US" dirty="0">
              <a:solidFill>
                <a:srgbClr val="92D050"/>
              </a:solidFill>
            </a:endParaRPr>
          </a:p>
        </p:txBody>
      </p:sp>
      <p:sp>
        <p:nvSpPr>
          <p:cNvPr id="6" name="TextBox 5"/>
          <p:cNvSpPr txBox="1"/>
          <p:nvPr/>
        </p:nvSpPr>
        <p:spPr>
          <a:xfrm>
            <a:off x="8763000" y="4894734"/>
            <a:ext cx="381000" cy="230832"/>
          </a:xfrm>
          <a:prstGeom prst="rect">
            <a:avLst/>
          </a:prstGeom>
          <a:noFill/>
        </p:spPr>
        <p:txBody>
          <a:bodyPr wrap="square" rtlCol="0">
            <a:spAutoFit/>
          </a:bodyPr>
          <a:lstStyle/>
          <a:p>
            <a:r>
              <a:rPr lang="en-US" sz="900" dirty="0">
                <a:solidFill>
                  <a:srgbClr val="92D050"/>
                </a:solidFill>
              </a:rPr>
              <a:t>101</a:t>
            </a:r>
          </a:p>
        </p:txBody>
      </p:sp>
      <p:sp>
        <p:nvSpPr>
          <p:cNvPr id="7" name="Rectangle 6"/>
          <p:cNvSpPr/>
          <p:nvPr/>
        </p:nvSpPr>
        <p:spPr>
          <a:xfrm>
            <a:off x="3505200" y="285750"/>
            <a:ext cx="3581400" cy="4185761"/>
          </a:xfrm>
          <a:prstGeom prst="rect">
            <a:avLst/>
          </a:prstGeom>
        </p:spPr>
        <p:txBody>
          <a:bodyPr wrap="square">
            <a:spAutoFit/>
          </a:bodyPr>
          <a:lstStyle/>
          <a:p>
            <a:r>
              <a:rPr lang="en-US" b="1" dirty="0">
                <a:solidFill>
                  <a:srgbClr val="92D050"/>
                </a:solidFill>
              </a:rPr>
              <a:t>Example 11:</a:t>
            </a:r>
          </a:p>
          <a:p>
            <a:endParaRPr lang="en-US" b="1" dirty="0">
              <a:solidFill>
                <a:srgbClr val="92D050"/>
              </a:solidFill>
            </a:endParaRPr>
          </a:p>
          <a:p>
            <a:r>
              <a:rPr lang="en-US" b="1" dirty="0">
                <a:solidFill>
                  <a:srgbClr val="92D050"/>
                </a:solidFill>
              </a:rPr>
              <a:t>public class </a:t>
            </a:r>
            <a:r>
              <a:rPr lang="en-US" b="1" dirty="0" err="1">
                <a:solidFill>
                  <a:srgbClr val="92D050"/>
                </a:solidFill>
              </a:rPr>
              <a:t>ExampleDoWhile</a:t>
            </a:r>
            <a:r>
              <a:rPr lang="en-US" b="1" dirty="0">
                <a:solidFill>
                  <a:srgbClr val="92D050"/>
                </a:solidFill>
              </a:rPr>
              <a:t>{</a:t>
            </a:r>
          </a:p>
          <a:p>
            <a:r>
              <a:rPr lang="en-US" b="1" dirty="0">
                <a:solidFill>
                  <a:srgbClr val="92D050"/>
                </a:solidFill>
              </a:rPr>
              <a:t>public static void main(String </a:t>
            </a:r>
            <a:r>
              <a:rPr lang="en-US" b="1" dirty="0" err="1">
                <a:solidFill>
                  <a:srgbClr val="92D050"/>
                </a:solidFill>
              </a:rPr>
              <a:t>args</a:t>
            </a:r>
            <a:r>
              <a:rPr lang="en-US" b="1" dirty="0">
                <a:solidFill>
                  <a:srgbClr val="92D050"/>
                </a:solidFill>
              </a:rPr>
              <a:t>[]){</a:t>
            </a:r>
          </a:p>
          <a:p>
            <a:r>
              <a:rPr lang="en-US" b="1" dirty="0">
                <a:solidFill>
                  <a:srgbClr val="92D050"/>
                </a:solidFill>
              </a:rPr>
              <a:t>final </a:t>
            </a:r>
            <a:r>
              <a:rPr lang="en-US" b="1" dirty="0" err="1">
                <a:solidFill>
                  <a:srgbClr val="92D050"/>
                </a:solidFill>
              </a:rPr>
              <a:t>int</a:t>
            </a:r>
            <a:r>
              <a:rPr lang="en-US" b="1" dirty="0">
                <a:solidFill>
                  <a:srgbClr val="92D050"/>
                </a:solidFill>
              </a:rPr>
              <a:t> a=10,b=20;</a:t>
            </a:r>
          </a:p>
          <a:p>
            <a:r>
              <a:rPr lang="en-US" b="1" dirty="0">
                <a:solidFill>
                  <a:srgbClr val="92D050"/>
                </a:solidFill>
              </a:rPr>
              <a:t>do</a:t>
            </a:r>
          </a:p>
          <a:p>
            <a:r>
              <a:rPr lang="en-US" b="1" dirty="0">
                <a:solidFill>
                  <a:srgbClr val="92D050"/>
                </a:solidFill>
              </a:rPr>
              <a:t>{</a:t>
            </a:r>
          </a:p>
          <a:p>
            <a:r>
              <a:rPr lang="en-US" b="1" dirty="0" err="1">
                <a:solidFill>
                  <a:srgbClr val="92D050"/>
                </a:solidFill>
              </a:rPr>
              <a:t>System.out.println</a:t>
            </a:r>
            <a:r>
              <a:rPr lang="en-US" b="1" dirty="0">
                <a:solidFill>
                  <a:srgbClr val="92D050"/>
                </a:solidFill>
              </a:rPr>
              <a:t>("hello");</a:t>
            </a:r>
          </a:p>
          <a:p>
            <a:r>
              <a:rPr lang="en-US" b="1" dirty="0">
                <a:solidFill>
                  <a:srgbClr val="92D050"/>
                </a:solidFill>
              </a:rPr>
              <a:t>}</a:t>
            </a:r>
          </a:p>
          <a:p>
            <a:r>
              <a:rPr lang="en-US" b="1" dirty="0">
                <a:solidFill>
                  <a:srgbClr val="92D050"/>
                </a:solidFill>
              </a:rPr>
              <a:t>while(a&lt;b);</a:t>
            </a:r>
          </a:p>
          <a:p>
            <a:r>
              <a:rPr lang="en-US" b="1" dirty="0" err="1">
                <a:solidFill>
                  <a:srgbClr val="92D050"/>
                </a:solidFill>
              </a:rPr>
              <a:t>System.out.println</a:t>
            </a:r>
            <a:r>
              <a:rPr lang="en-US" b="1" dirty="0">
                <a:solidFill>
                  <a:srgbClr val="92D050"/>
                </a:solidFill>
              </a:rPr>
              <a:t>("hi");</a:t>
            </a:r>
          </a:p>
          <a:p>
            <a:r>
              <a:rPr lang="en-US" b="1" dirty="0">
                <a:solidFill>
                  <a:srgbClr val="92D050"/>
                </a:solidFill>
              </a:rPr>
              <a:t>}}</a:t>
            </a:r>
          </a:p>
          <a:p>
            <a:endParaRPr lang="en-US" b="1" dirty="0">
              <a:solidFill>
                <a:srgbClr val="92D050"/>
              </a:solidFill>
            </a:endParaRPr>
          </a:p>
          <a:p>
            <a:r>
              <a:rPr lang="en-US" b="1" dirty="0">
                <a:solidFill>
                  <a:srgbClr val="92D050"/>
                </a:solidFill>
              </a:rPr>
              <a:t>Output:</a:t>
            </a:r>
          </a:p>
          <a:p>
            <a:r>
              <a:rPr lang="en-US" b="1" dirty="0">
                <a:solidFill>
                  <a:srgbClr val="92D050"/>
                </a:solidFill>
              </a:rPr>
              <a:t>Compile time error.</a:t>
            </a:r>
          </a:p>
          <a:p>
            <a:r>
              <a:rPr lang="en-US" b="1" dirty="0">
                <a:solidFill>
                  <a:srgbClr val="92D050"/>
                </a:solidFill>
              </a:rPr>
              <a:t>D:\Java&gt;javac ExampleDoWhile.java</a:t>
            </a:r>
          </a:p>
          <a:p>
            <a:r>
              <a:rPr lang="en-US" b="1" dirty="0">
                <a:solidFill>
                  <a:srgbClr val="92D050"/>
                </a:solidFill>
              </a:rPr>
              <a:t>ExampleDoWhile.java:9: unreachable statement</a:t>
            </a:r>
          </a:p>
          <a:p>
            <a:r>
              <a:rPr lang="en-US" b="1" dirty="0" err="1">
                <a:solidFill>
                  <a:srgbClr val="92D050"/>
                </a:solidFill>
              </a:rPr>
              <a:t>System.out.println</a:t>
            </a:r>
            <a:r>
              <a:rPr lang="en-US" b="1" dirty="0">
                <a:solidFill>
                  <a:srgbClr val="92D050"/>
                </a:solidFill>
              </a:rPr>
              <a:t>("hi");</a:t>
            </a:r>
            <a:endParaRPr lang="en-US" dirty="0">
              <a:solidFill>
                <a:srgbClr val="92D050"/>
              </a:solidFill>
            </a:endParaRPr>
          </a:p>
        </p:txBody>
      </p:sp>
    </p:spTree>
    <p:extLst>
      <p:ext uri="{BB962C8B-B14F-4D97-AF65-F5344CB8AC3E}">
        <p14:creationId xmlns:p14="http://schemas.microsoft.com/office/powerpoint/2010/main" val="1343646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1000"/>
                                        <p:tgtEl>
                                          <p:spTgt spid="7">
                                            <p:txEl>
                                              <p:pRg st="2" end="2"/>
                                            </p:txEl>
                                          </p:spTgt>
                                        </p:tgtEl>
                                      </p:cBhvr>
                                    </p:animEffect>
                                    <p:anim calcmode="lin" valueType="num">
                                      <p:cBhvr>
                                        <p:cTn id="13"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1000"/>
                                        <p:tgtEl>
                                          <p:spTgt spid="7">
                                            <p:txEl>
                                              <p:pRg st="3" end="3"/>
                                            </p:txEl>
                                          </p:spTgt>
                                        </p:tgtEl>
                                      </p:cBhvr>
                                    </p:animEffect>
                                    <p:anim calcmode="lin" valueType="num">
                                      <p:cBhvr>
                                        <p:cTn id="18"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1000"/>
                                        <p:tgtEl>
                                          <p:spTgt spid="7">
                                            <p:txEl>
                                              <p:pRg st="4" end="4"/>
                                            </p:txEl>
                                          </p:spTgt>
                                        </p:tgtEl>
                                      </p:cBhvr>
                                    </p:animEffect>
                                    <p:anim calcmode="lin" valueType="num">
                                      <p:cBhvr>
                                        <p:cTn id="2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1000"/>
                                        <p:tgtEl>
                                          <p:spTgt spid="7">
                                            <p:txEl>
                                              <p:pRg st="5" end="5"/>
                                            </p:txEl>
                                          </p:spTgt>
                                        </p:tgtEl>
                                      </p:cBhvr>
                                    </p:animEffect>
                                    <p:anim calcmode="lin" valueType="num">
                                      <p:cBhvr>
                                        <p:cTn id="28"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7">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fade">
                                      <p:cBhvr>
                                        <p:cTn id="32" dur="1000"/>
                                        <p:tgtEl>
                                          <p:spTgt spid="7">
                                            <p:txEl>
                                              <p:pRg st="6" end="6"/>
                                            </p:txEl>
                                          </p:spTgt>
                                        </p:tgtEl>
                                      </p:cBhvr>
                                    </p:animEffect>
                                    <p:anim calcmode="lin" valueType="num">
                                      <p:cBhvr>
                                        <p:cTn id="33"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7">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fade">
                                      <p:cBhvr>
                                        <p:cTn id="37" dur="1000"/>
                                        <p:tgtEl>
                                          <p:spTgt spid="7">
                                            <p:txEl>
                                              <p:pRg st="7" end="7"/>
                                            </p:txEl>
                                          </p:spTgt>
                                        </p:tgtEl>
                                      </p:cBhvr>
                                    </p:animEffect>
                                    <p:anim calcmode="lin" valueType="num">
                                      <p:cBhvr>
                                        <p:cTn id="38"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7">
                                            <p:txEl>
                                              <p:pRg st="7" end="7"/>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7">
                                            <p:txEl>
                                              <p:pRg st="8" end="8"/>
                                            </p:txEl>
                                          </p:spTgt>
                                        </p:tgtEl>
                                        <p:attrNameLst>
                                          <p:attrName>style.visibility</p:attrName>
                                        </p:attrNameLst>
                                      </p:cBhvr>
                                      <p:to>
                                        <p:strVal val="visible"/>
                                      </p:to>
                                    </p:set>
                                    <p:animEffect transition="in" filter="fade">
                                      <p:cBhvr>
                                        <p:cTn id="42" dur="1000"/>
                                        <p:tgtEl>
                                          <p:spTgt spid="7">
                                            <p:txEl>
                                              <p:pRg st="8" end="8"/>
                                            </p:txEl>
                                          </p:spTgt>
                                        </p:tgtEl>
                                      </p:cBhvr>
                                    </p:animEffect>
                                    <p:anim calcmode="lin" valueType="num">
                                      <p:cBhvr>
                                        <p:cTn id="43"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8" end="8"/>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7">
                                            <p:txEl>
                                              <p:pRg st="9" end="9"/>
                                            </p:txEl>
                                          </p:spTgt>
                                        </p:tgtEl>
                                        <p:attrNameLst>
                                          <p:attrName>style.visibility</p:attrName>
                                        </p:attrNameLst>
                                      </p:cBhvr>
                                      <p:to>
                                        <p:strVal val="visible"/>
                                      </p:to>
                                    </p:set>
                                    <p:animEffect transition="in" filter="fade">
                                      <p:cBhvr>
                                        <p:cTn id="47" dur="1000"/>
                                        <p:tgtEl>
                                          <p:spTgt spid="7">
                                            <p:txEl>
                                              <p:pRg st="9" end="9"/>
                                            </p:txEl>
                                          </p:spTgt>
                                        </p:tgtEl>
                                      </p:cBhvr>
                                    </p:animEffect>
                                    <p:anim calcmode="lin" valueType="num">
                                      <p:cBhvr>
                                        <p:cTn id="48"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49" dur="1000" fill="hold"/>
                                        <p:tgtEl>
                                          <p:spTgt spid="7">
                                            <p:txEl>
                                              <p:pRg st="9" end="9"/>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7">
                                            <p:txEl>
                                              <p:pRg st="10" end="10"/>
                                            </p:txEl>
                                          </p:spTgt>
                                        </p:tgtEl>
                                        <p:attrNameLst>
                                          <p:attrName>style.visibility</p:attrName>
                                        </p:attrNameLst>
                                      </p:cBhvr>
                                      <p:to>
                                        <p:strVal val="visible"/>
                                      </p:to>
                                    </p:set>
                                    <p:animEffect transition="in" filter="fade">
                                      <p:cBhvr>
                                        <p:cTn id="52" dur="1000"/>
                                        <p:tgtEl>
                                          <p:spTgt spid="7">
                                            <p:txEl>
                                              <p:pRg st="10" end="10"/>
                                            </p:txEl>
                                          </p:spTgt>
                                        </p:tgtEl>
                                      </p:cBhvr>
                                    </p:animEffect>
                                    <p:anim calcmode="lin" valueType="num">
                                      <p:cBhvr>
                                        <p:cTn id="53"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54"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7">
                                            <p:txEl>
                                              <p:pRg st="11" end="11"/>
                                            </p:txEl>
                                          </p:spTgt>
                                        </p:tgtEl>
                                        <p:attrNameLst>
                                          <p:attrName>style.visibility</p:attrName>
                                        </p:attrNameLst>
                                      </p:cBhvr>
                                      <p:to>
                                        <p:strVal val="visible"/>
                                      </p:to>
                                    </p:set>
                                    <p:animEffect transition="in" filter="fade">
                                      <p:cBhvr>
                                        <p:cTn id="57" dur="1000"/>
                                        <p:tgtEl>
                                          <p:spTgt spid="7">
                                            <p:txEl>
                                              <p:pRg st="11" end="11"/>
                                            </p:txEl>
                                          </p:spTgt>
                                        </p:tgtEl>
                                      </p:cBhvr>
                                    </p:animEffect>
                                    <p:anim calcmode="lin" valueType="num">
                                      <p:cBhvr>
                                        <p:cTn id="58" dur="1000" fill="hold"/>
                                        <p:tgtEl>
                                          <p:spTgt spid="7">
                                            <p:txEl>
                                              <p:pRg st="11" end="11"/>
                                            </p:txEl>
                                          </p:spTgt>
                                        </p:tgtEl>
                                        <p:attrNameLst>
                                          <p:attrName>ppt_x</p:attrName>
                                        </p:attrNameLst>
                                      </p:cBhvr>
                                      <p:tavLst>
                                        <p:tav tm="0">
                                          <p:val>
                                            <p:strVal val="#ppt_x"/>
                                          </p:val>
                                        </p:tav>
                                        <p:tav tm="100000">
                                          <p:val>
                                            <p:strVal val="#ppt_x"/>
                                          </p:val>
                                        </p:tav>
                                      </p:tavLst>
                                    </p:anim>
                                    <p:anim calcmode="lin" valueType="num">
                                      <p:cBhvr>
                                        <p:cTn id="59" dur="1000" fill="hold"/>
                                        <p:tgtEl>
                                          <p:spTgt spid="7">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1" presetClass="entr" presetSubtype="1" fill="hold" nodeType="clickEffect">
                                  <p:stCondLst>
                                    <p:cond delay="0"/>
                                  </p:stCondLst>
                                  <p:childTnLst>
                                    <p:set>
                                      <p:cBhvr>
                                        <p:cTn id="63" dur="1" fill="hold">
                                          <p:stCondLst>
                                            <p:cond delay="0"/>
                                          </p:stCondLst>
                                        </p:cTn>
                                        <p:tgtEl>
                                          <p:spTgt spid="7">
                                            <p:txEl>
                                              <p:pRg st="13" end="13"/>
                                            </p:txEl>
                                          </p:spTgt>
                                        </p:tgtEl>
                                        <p:attrNameLst>
                                          <p:attrName>style.visibility</p:attrName>
                                        </p:attrNameLst>
                                      </p:cBhvr>
                                      <p:to>
                                        <p:strVal val="visible"/>
                                      </p:to>
                                    </p:set>
                                    <p:animEffect transition="in" filter="wheel(1)">
                                      <p:cBhvr>
                                        <p:cTn id="64" dur="2000"/>
                                        <p:tgtEl>
                                          <p:spTgt spid="7">
                                            <p:txEl>
                                              <p:pRg st="13" end="13"/>
                                            </p:txEl>
                                          </p:spTgt>
                                        </p:tgtEl>
                                      </p:cBhvr>
                                    </p:animEffect>
                                  </p:childTnLst>
                                </p:cTn>
                              </p:par>
                              <p:par>
                                <p:cTn id="65" presetID="21" presetClass="entr" presetSubtype="1" fill="hold" nodeType="withEffect">
                                  <p:stCondLst>
                                    <p:cond delay="0"/>
                                  </p:stCondLst>
                                  <p:childTnLst>
                                    <p:set>
                                      <p:cBhvr>
                                        <p:cTn id="66" dur="1" fill="hold">
                                          <p:stCondLst>
                                            <p:cond delay="0"/>
                                          </p:stCondLst>
                                        </p:cTn>
                                        <p:tgtEl>
                                          <p:spTgt spid="7">
                                            <p:txEl>
                                              <p:pRg st="14" end="14"/>
                                            </p:txEl>
                                          </p:spTgt>
                                        </p:tgtEl>
                                        <p:attrNameLst>
                                          <p:attrName>style.visibility</p:attrName>
                                        </p:attrNameLst>
                                      </p:cBhvr>
                                      <p:to>
                                        <p:strVal val="visible"/>
                                      </p:to>
                                    </p:set>
                                    <p:animEffect transition="in" filter="wheel(1)">
                                      <p:cBhvr>
                                        <p:cTn id="67" dur="2000"/>
                                        <p:tgtEl>
                                          <p:spTgt spid="7">
                                            <p:txEl>
                                              <p:pRg st="14" end="14"/>
                                            </p:txEl>
                                          </p:spTgt>
                                        </p:tgtEl>
                                      </p:cBhvr>
                                    </p:animEffect>
                                  </p:childTnLst>
                                </p:cTn>
                              </p:par>
                              <p:par>
                                <p:cTn id="68" presetID="21" presetClass="entr" presetSubtype="1" fill="hold" nodeType="withEffect">
                                  <p:stCondLst>
                                    <p:cond delay="0"/>
                                  </p:stCondLst>
                                  <p:childTnLst>
                                    <p:set>
                                      <p:cBhvr>
                                        <p:cTn id="69" dur="1" fill="hold">
                                          <p:stCondLst>
                                            <p:cond delay="0"/>
                                          </p:stCondLst>
                                        </p:cTn>
                                        <p:tgtEl>
                                          <p:spTgt spid="7">
                                            <p:txEl>
                                              <p:pRg st="15" end="15"/>
                                            </p:txEl>
                                          </p:spTgt>
                                        </p:tgtEl>
                                        <p:attrNameLst>
                                          <p:attrName>style.visibility</p:attrName>
                                        </p:attrNameLst>
                                      </p:cBhvr>
                                      <p:to>
                                        <p:strVal val="visible"/>
                                      </p:to>
                                    </p:set>
                                    <p:animEffect transition="in" filter="wheel(1)">
                                      <p:cBhvr>
                                        <p:cTn id="70" dur="2000"/>
                                        <p:tgtEl>
                                          <p:spTgt spid="7">
                                            <p:txEl>
                                              <p:pRg st="15" end="15"/>
                                            </p:txEl>
                                          </p:spTgt>
                                        </p:tgtEl>
                                      </p:cBhvr>
                                    </p:animEffect>
                                  </p:childTnLst>
                                </p:cTn>
                              </p:par>
                              <p:par>
                                <p:cTn id="71" presetID="21" presetClass="entr" presetSubtype="1" fill="hold" nodeType="withEffect">
                                  <p:stCondLst>
                                    <p:cond delay="0"/>
                                  </p:stCondLst>
                                  <p:childTnLst>
                                    <p:set>
                                      <p:cBhvr>
                                        <p:cTn id="72" dur="1" fill="hold">
                                          <p:stCondLst>
                                            <p:cond delay="0"/>
                                          </p:stCondLst>
                                        </p:cTn>
                                        <p:tgtEl>
                                          <p:spTgt spid="7">
                                            <p:txEl>
                                              <p:pRg st="16" end="16"/>
                                            </p:txEl>
                                          </p:spTgt>
                                        </p:tgtEl>
                                        <p:attrNameLst>
                                          <p:attrName>style.visibility</p:attrName>
                                        </p:attrNameLst>
                                      </p:cBhvr>
                                      <p:to>
                                        <p:strVal val="visible"/>
                                      </p:to>
                                    </p:set>
                                    <p:animEffect transition="in" filter="wheel(1)">
                                      <p:cBhvr>
                                        <p:cTn id="73" dur="2000"/>
                                        <p:tgtEl>
                                          <p:spTgt spid="7">
                                            <p:txEl>
                                              <p:pRg st="16" end="16"/>
                                            </p:txEl>
                                          </p:spTgt>
                                        </p:tgtEl>
                                      </p:cBhvr>
                                    </p:animEffect>
                                  </p:childTnLst>
                                </p:cTn>
                              </p:par>
                              <p:par>
                                <p:cTn id="74" presetID="21" presetClass="entr" presetSubtype="1" fill="hold" nodeType="withEffect">
                                  <p:stCondLst>
                                    <p:cond delay="0"/>
                                  </p:stCondLst>
                                  <p:childTnLst>
                                    <p:set>
                                      <p:cBhvr>
                                        <p:cTn id="75" dur="1" fill="hold">
                                          <p:stCondLst>
                                            <p:cond delay="0"/>
                                          </p:stCondLst>
                                        </p:cTn>
                                        <p:tgtEl>
                                          <p:spTgt spid="7">
                                            <p:txEl>
                                              <p:pRg st="17" end="17"/>
                                            </p:txEl>
                                          </p:spTgt>
                                        </p:tgtEl>
                                        <p:attrNameLst>
                                          <p:attrName>style.visibility</p:attrName>
                                        </p:attrNameLst>
                                      </p:cBhvr>
                                      <p:to>
                                        <p:strVal val="visible"/>
                                      </p:to>
                                    </p:set>
                                    <p:animEffect transition="in" filter="wheel(1)">
                                      <p:cBhvr>
                                        <p:cTn id="76" dur="2000"/>
                                        <p:tgtEl>
                                          <p:spTgt spid="7">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sp>
        <p:nvSpPr>
          <p:cNvPr id="5" name="Rectangle 4"/>
          <p:cNvSpPr/>
          <p:nvPr/>
        </p:nvSpPr>
        <p:spPr>
          <a:xfrm>
            <a:off x="304800" y="285750"/>
            <a:ext cx="3124200" cy="4185761"/>
          </a:xfrm>
          <a:prstGeom prst="rect">
            <a:avLst/>
          </a:prstGeom>
        </p:spPr>
        <p:txBody>
          <a:bodyPr wrap="square">
            <a:spAutoFit/>
          </a:bodyPr>
          <a:lstStyle/>
          <a:p>
            <a:r>
              <a:rPr lang="en-US" b="1" dirty="0">
                <a:solidFill>
                  <a:srgbClr val="92D050"/>
                </a:solidFill>
              </a:rPr>
              <a:t>Example 12:</a:t>
            </a:r>
          </a:p>
          <a:p>
            <a:r>
              <a:rPr lang="en-US" b="1" dirty="0">
                <a:solidFill>
                  <a:srgbClr val="92D050"/>
                </a:solidFill>
              </a:rPr>
              <a:t>public class </a:t>
            </a:r>
            <a:r>
              <a:rPr lang="en-US" b="1" dirty="0" err="1">
                <a:solidFill>
                  <a:srgbClr val="92D050"/>
                </a:solidFill>
              </a:rPr>
              <a:t>ExampleDoWhile</a:t>
            </a:r>
            <a:r>
              <a:rPr lang="en-US" b="1" dirty="0">
                <a:solidFill>
                  <a:srgbClr val="92D050"/>
                </a:solidFill>
              </a:rPr>
              <a:t>{</a:t>
            </a:r>
          </a:p>
          <a:p>
            <a:r>
              <a:rPr lang="en-US" b="1" dirty="0">
                <a:solidFill>
                  <a:srgbClr val="92D050"/>
                </a:solidFill>
              </a:rPr>
              <a:t>public static void main(String </a:t>
            </a:r>
            <a:r>
              <a:rPr lang="en-US" b="1" dirty="0" err="1">
                <a:solidFill>
                  <a:srgbClr val="92D050"/>
                </a:solidFill>
              </a:rPr>
              <a:t>args</a:t>
            </a:r>
            <a:r>
              <a:rPr lang="en-US" b="1" dirty="0">
                <a:solidFill>
                  <a:srgbClr val="92D050"/>
                </a:solidFill>
              </a:rPr>
              <a:t>[]){</a:t>
            </a:r>
          </a:p>
          <a:p>
            <a:r>
              <a:rPr lang="en-US" b="1" dirty="0">
                <a:solidFill>
                  <a:srgbClr val="92D050"/>
                </a:solidFill>
              </a:rPr>
              <a:t>final </a:t>
            </a:r>
            <a:r>
              <a:rPr lang="en-US" b="1" dirty="0" err="1">
                <a:solidFill>
                  <a:srgbClr val="92D050"/>
                </a:solidFill>
              </a:rPr>
              <a:t>int</a:t>
            </a:r>
            <a:r>
              <a:rPr lang="en-US" b="1" dirty="0">
                <a:solidFill>
                  <a:srgbClr val="92D050"/>
                </a:solidFill>
              </a:rPr>
              <a:t> a=10,b=20;</a:t>
            </a:r>
          </a:p>
          <a:p>
            <a:r>
              <a:rPr lang="en-US" b="1" dirty="0">
                <a:solidFill>
                  <a:srgbClr val="92D050"/>
                </a:solidFill>
              </a:rPr>
              <a:t>do</a:t>
            </a:r>
          </a:p>
          <a:p>
            <a:r>
              <a:rPr lang="en-US" b="1" dirty="0">
                <a:solidFill>
                  <a:srgbClr val="92D050"/>
                </a:solidFill>
              </a:rPr>
              <a:t>{</a:t>
            </a:r>
          </a:p>
          <a:p>
            <a:r>
              <a:rPr lang="en-US" b="1" dirty="0" err="1">
                <a:solidFill>
                  <a:srgbClr val="92D050"/>
                </a:solidFill>
              </a:rPr>
              <a:t>System.out.println</a:t>
            </a:r>
            <a:r>
              <a:rPr lang="en-US" b="1" dirty="0">
                <a:solidFill>
                  <a:srgbClr val="92D050"/>
                </a:solidFill>
              </a:rPr>
              <a:t>("hello");</a:t>
            </a:r>
          </a:p>
          <a:p>
            <a:r>
              <a:rPr lang="en-US" b="1" dirty="0">
                <a:solidFill>
                  <a:srgbClr val="92D050"/>
                </a:solidFill>
              </a:rPr>
              <a:t>}</a:t>
            </a:r>
          </a:p>
          <a:p>
            <a:r>
              <a:rPr lang="en-US" b="1" dirty="0">
                <a:solidFill>
                  <a:srgbClr val="92D050"/>
                </a:solidFill>
              </a:rPr>
              <a:t>while(a&gt;b);</a:t>
            </a:r>
          </a:p>
          <a:p>
            <a:r>
              <a:rPr lang="en-US" b="1" dirty="0" err="1">
                <a:solidFill>
                  <a:srgbClr val="92D050"/>
                </a:solidFill>
              </a:rPr>
              <a:t>System.out.println</a:t>
            </a:r>
            <a:r>
              <a:rPr lang="en-US" b="1" dirty="0">
                <a:solidFill>
                  <a:srgbClr val="92D050"/>
                </a:solidFill>
              </a:rPr>
              <a:t>("hi");</a:t>
            </a:r>
          </a:p>
          <a:p>
            <a:r>
              <a:rPr lang="en-US" b="1" dirty="0">
                <a:solidFill>
                  <a:srgbClr val="92D050"/>
                </a:solidFill>
              </a:rPr>
              <a:t>}}</a:t>
            </a:r>
          </a:p>
          <a:p>
            <a:endParaRPr lang="en-US" b="1" dirty="0">
              <a:solidFill>
                <a:srgbClr val="92D050"/>
              </a:solidFill>
            </a:endParaRPr>
          </a:p>
          <a:p>
            <a:r>
              <a:rPr lang="en-US" b="1" dirty="0">
                <a:solidFill>
                  <a:srgbClr val="92D050"/>
                </a:solidFill>
              </a:rPr>
              <a:t>Output:</a:t>
            </a:r>
          </a:p>
          <a:p>
            <a:r>
              <a:rPr lang="en-US" b="1" dirty="0">
                <a:solidFill>
                  <a:srgbClr val="92D050"/>
                </a:solidFill>
              </a:rPr>
              <a:t>D:\Java&gt;javac ExampleDoWhile.java</a:t>
            </a:r>
          </a:p>
          <a:p>
            <a:r>
              <a:rPr lang="en-US" b="1" dirty="0">
                <a:solidFill>
                  <a:srgbClr val="92D050"/>
                </a:solidFill>
              </a:rPr>
              <a:t>D:\Java&gt;java </a:t>
            </a:r>
            <a:r>
              <a:rPr lang="en-US" b="1" dirty="0" err="1">
                <a:solidFill>
                  <a:srgbClr val="92D050"/>
                </a:solidFill>
              </a:rPr>
              <a:t>ExampleDoWhile</a:t>
            </a:r>
            <a:endParaRPr lang="en-US" b="1" dirty="0">
              <a:solidFill>
                <a:srgbClr val="92D050"/>
              </a:solidFill>
            </a:endParaRPr>
          </a:p>
          <a:p>
            <a:r>
              <a:rPr lang="en-US" b="1" dirty="0">
                <a:solidFill>
                  <a:srgbClr val="92D050"/>
                </a:solidFill>
              </a:rPr>
              <a:t>Hello</a:t>
            </a:r>
          </a:p>
          <a:p>
            <a:r>
              <a:rPr lang="en-US" b="1" dirty="0">
                <a:solidFill>
                  <a:srgbClr val="92D050"/>
                </a:solidFill>
              </a:rPr>
              <a:t>Hi</a:t>
            </a:r>
            <a:endParaRPr lang="en-US" dirty="0">
              <a:solidFill>
                <a:srgbClr val="92D050"/>
              </a:solidFill>
            </a:endParaRPr>
          </a:p>
        </p:txBody>
      </p:sp>
      <p:sp>
        <p:nvSpPr>
          <p:cNvPr id="6" name="Rectangle 5"/>
          <p:cNvSpPr/>
          <p:nvPr/>
        </p:nvSpPr>
        <p:spPr>
          <a:xfrm>
            <a:off x="8630074" y="4835723"/>
            <a:ext cx="482824" cy="307777"/>
          </a:xfrm>
          <a:prstGeom prst="rect">
            <a:avLst/>
          </a:prstGeom>
        </p:spPr>
        <p:txBody>
          <a:bodyPr wrap="none">
            <a:spAutoFit/>
          </a:bodyPr>
          <a:lstStyle/>
          <a:p>
            <a:r>
              <a:rPr lang="en-US" dirty="0">
                <a:solidFill>
                  <a:srgbClr val="92D050"/>
                </a:solidFill>
              </a:rPr>
              <a:t>101</a:t>
            </a:r>
          </a:p>
        </p:txBody>
      </p:sp>
      <p:sp>
        <p:nvSpPr>
          <p:cNvPr id="7" name="Rectangle 6"/>
          <p:cNvSpPr/>
          <p:nvPr/>
        </p:nvSpPr>
        <p:spPr>
          <a:xfrm>
            <a:off x="3733800" y="285750"/>
            <a:ext cx="1018227" cy="307777"/>
          </a:xfrm>
          <a:prstGeom prst="rect">
            <a:avLst/>
          </a:prstGeom>
        </p:spPr>
        <p:txBody>
          <a:bodyPr wrap="none">
            <a:spAutoFit/>
          </a:bodyPr>
          <a:lstStyle/>
          <a:p>
            <a:r>
              <a:rPr lang="en-US" b="1" dirty="0">
                <a:solidFill>
                  <a:schemeClr val="accent1"/>
                </a:solidFill>
              </a:rPr>
              <a:t>For Loop</a:t>
            </a:r>
            <a:r>
              <a:rPr lang="en-US" b="1" dirty="0"/>
              <a:t>:</a:t>
            </a:r>
            <a:endParaRPr lang="en-US" dirty="0"/>
          </a:p>
        </p:txBody>
      </p:sp>
      <p:sp>
        <p:nvSpPr>
          <p:cNvPr id="8" name="Rectangle 7"/>
          <p:cNvSpPr/>
          <p:nvPr/>
        </p:nvSpPr>
        <p:spPr>
          <a:xfrm>
            <a:off x="3200400" y="666750"/>
            <a:ext cx="3886200" cy="1169551"/>
          </a:xfrm>
          <a:prstGeom prst="rect">
            <a:avLst/>
          </a:prstGeom>
        </p:spPr>
        <p:txBody>
          <a:bodyPr wrap="square">
            <a:spAutoFit/>
          </a:bodyPr>
          <a:lstStyle/>
          <a:p>
            <a:r>
              <a:rPr lang="en-US" b="1" dirty="0">
                <a:solidFill>
                  <a:srgbClr val="92D050"/>
                </a:solidFill>
              </a:rPr>
              <a:t>This is the most commonly used loop and best suitable if we know the no of iterations in</a:t>
            </a:r>
          </a:p>
          <a:p>
            <a:r>
              <a:rPr lang="en-US" b="1" dirty="0">
                <a:solidFill>
                  <a:srgbClr val="92D050"/>
                </a:solidFill>
              </a:rPr>
              <a:t>advance.</a:t>
            </a:r>
          </a:p>
          <a:p>
            <a:r>
              <a:rPr lang="en-US" b="1" dirty="0">
                <a:solidFill>
                  <a:srgbClr val="92D050"/>
                </a:solidFill>
              </a:rPr>
              <a:t>Syntax:</a:t>
            </a:r>
            <a:endParaRPr lang="en-US" dirty="0">
              <a:solidFill>
                <a:srgbClr val="92D05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1" y="1836301"/>
            <a:ext cx="4038600" cy="1649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3200400" y="3562350"/>
            <a:ext cx="3810000" cy="954107"/>
          </a:xfrm>
          <a:prstGeom prst="rect">
            <a:avLst/>
          </a:prstGeom>
        </p:spPr>
        <p:txBody>
          <a:bodyPr wrap="square">
            <a:spAutoFit/>
          </a:bodyPr>
          <a:lstStyle/>
          <a:p>
            <a:r>
              <a:rPr lang="en-US" b="1" dirty="0">
                <a:solidFill>
                  <a:srgbClr val="92D050"/>
                </a:solidFill>
              </a:rPr>
              <a:t>Curly braces are optional and without curly braces we can take only one statement which should not be declarative statement.</a:t>
            </a:r>
            <a:endParaRPr lang="en-US" dirty="0">
              <a:solidFill>
                <a:srgbClr val="92D050"/>
              </a:solidFill>
            </a:endParaRPr>
          </a:p>
        </p:txBody>
      </p:sp>
    </p:spTree>
    <p:extLst>
      <p:ext uri="{BB962C8B-B14F-4D97-AF65-F5344CB8AC3E}">
        <p14:creationId xmlns:p14="http://schemas.microsoft.com/office/powerpoint/2010/main" val="3333513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2" end="12"/>
                                            </p:txEl>
                                          </p:spTgt>
                                        </p:tgtEl>
                                        <p:attrNameLst>
                                          <p:attrName>style.visibility</p:attrName>
                                        </p:attrNameLst>
                                      </p:cBhvr>
                                      <p:to>
                                        <p:strVal val="visible"/>
                                      </p:to>
                                    </p:set>
                                    <p:animEffect transition="in" filter="fade">
                                      <p:cBhvr>
                                        <p:cTn id="7" dur="1000"/>
                                        <p:tgtEl>
                                          <p:spTgt spid="5">
                                            <p:txEl>
                                              <p:pRg st="12" end="12"/>
                                            </p:txEl>
                                          </p:spTgt>
                                        </p:tgtEl>
                                      </p:cBhvr>
                                    </p:animEffect>
                                    <p:anim calcmode="lin" valueType="num">
                                      <p:cBhvr>
                                        <p:cTn id="8" dur="1000" fill="hold"/>
                                        <p:tgtEl>
                                          <p:spTgt spid="5">
                                            <p:txEl>
                                              <p:pRg st="12" end="12"/>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2" end="1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3" end="13"/>
                                            </p:txEl>
                                          </p:spTgt>
                                        </p:tgtEl>
                                        <p:attrNameLst>
                                          <p:attrName>style.visibility</p:attrName>
                                        </p:attrNameLst>
                                      </p:cBhvr>
                                      <p:to>
                                        <p:strVal val="visible"/>
                                      </p:to>
                                    </p:set>
                                    <p:animEffect transition="in" filter="fade">
                                      <p:cBhvr>
                                        <p:cTn id="12" dur="1000"/>
                                        <p:tgtEl>
                                          <p:spTgt spid="5">
                                            <p:txEl>
                                              <p:pRg st="13" end="13"/>
                                            </p:txEl>
                                          </p:spTgt>
                                        </p:tgtEl>
                                      </p:cBhvr>
                                    </p:animEffect>
                                    <p:anim calcmode="lin" valueType="num">
                                      <p:cBhvr>
                                        <p:cTn id="13" dur="1000" fill="hold"/>
                                        <p:tgtEl>
                                          <p:spTgt spid="5">
                                            <p:txEl>
                                              <p:pRg st="13" end="13"/>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3" end="1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animEffect transition="in" filter="fade">
                                      <p:cBhvr>
                                        <p:cTn id="17" dur="1000"/>
                                        <p:tgtEl>
                                          <p:spTgt spid="5">
                                            <p:txEl>
                                              <p:pRg st="14" end="14"/>
                                            </p:txEl>
                                          </p:spTgt>
                                        </p:tgtEl>
                                      </p:cBhvr>
                                    </p:animEffect>
                                    <p:anim calcmode="lin" valueType="num">
                                      <p:cBhvr>
                                        <p:cTn id="18" dur="1000" fill="hold"/>
                                        <p:tgtEl>
                                          <p:spTgt spid="5">
                                            <p:txEl>
                                              <p:pRg st="14" end="14"/>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14" end="1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15" end="15"/>
                                            </p:txEl>
                                          </p:spTgt>
                                        </p:tgtEl>
                                        <p:attrNameLst>
                                          <p:attrName>style.visibility</p:attrName>
                                        </p:attrNameLst>
                                      </p:cBhvr>
                                      <p:to>
                                        <p:strVal val="visible"/>
                                      </p:to>
                                    </p:set>
                                    <p:animEffect transition="in" filter="fade">
                                      <p:cBhvr>
                                        <p:cTn id="22" dur="1000"/>
                                        <p:tgtEl>
                                          <p:spTgt spid="5">
                                            <p:txEl>
                                              <p:pRg st="15" end="15"/>
                                            </p:txEl>
                                          </p:spTgt>
                                        </p:tgtEl>
                                      </p:cBhvr>
                                    </p:animEffect>
                                    <p:anim calcmode="lin" valueType="num">
                                      <p:cBhvr>
                                        <p:cTn id="23" dur="1000" fill="hold"/>
                                        <p:tgtEl>
                                          <p:spTgt spid="5">
                                            <p:txEl>
                                              <p:pRg st="15" end="15"/>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15" end="1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
                                            <p:txEl>
                                              <p:pRg st="16" end="16"/>
                                            </p:txEl>
                                          </p:spTgt>
                                        </p:tgtEl>
                                        <p:attrNameLst>
                                          <p:attrName>style.visibility</p:attrName>
                                        </p:attrNameLst>
                                      </p:cBhvr>
                                      <p:to>
                                        <p:strVal val="visible"/>
                                      </p:to>
                                    </p:set>
                                    <p:animEffect transition="in" filter="fade">
                                      <p:cBhvr>
                                        <p:cTn id="27" dur="1000"/>
                                        <p:tgtEl>
                                          <p:spTgt spid="5">
                                            <p:txEl>
                                              <p:pRg st="16" end="16"/>
                                            </p:txEl>
                                          </p:spTgt>
                                        </p:tgtEl>
                                      </p:cBhvr>
                                    </p:animEffect>
                                    <p:anim calcmode="lin" valueType="num">
                                      <p:cBhvr>
                                        <p:cTn id="28" dur="1000" fill="hold"/>
                                        <p:tgtEl>
                                          <p:spTgt spid="5">
                                            <p:txEl>
                                              <p:pRg st="16" end="16"/>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7">
                                            <p:txEl>
                                              <p:pRg st="0" end="0"/>
                                            </p:txEl>
                                          </p:spTgt>
                                        </p:tgtEl>
                                        <p:attrNameLst>
                                          <p:attrName>style.visibility</p:attrName>
                                        </p:attrNameLst>
                                      </p:cBhvr>
                                      <p:to>
                                        <p:strVal val="visible"/>
                                      </p:to>
                                    </p:set>
                                    <p:animEffect transition="in" filter="barn(inVertical)">
                                      <p:cBhvr>
                                        <p:cTn id="34" dur="500"/>
                                        <p:tgtEl>
                                          <p:spTgt spid="7">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barn(inVertical)">
                                      <p:cBhvr>
                                        <p:cTn id="39" dur="5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1026"/>
                                        </p:tgtEl>
                                        <p:attrNameLst>
                                          <p:attrName>style.visibility</p:attrName>
                                        </p:attrNameLst>
                                      </p:cBhvr>
                                      <p:to>
                                        <p:strVal val="visible"/>
                                      </p:to>
                                    </p:set>
                                    <p:animEffect transition="in" filter="wipe(down)">
                                      <p:cBhvr>
                                        <p:cTn id="44" dur="500"/>
                                        <p:tgtEl>
                                          <p:spTgt spid="1026"/>
                                        </p:tgtEl>
                                      </p:cBhvr>
                                    </p:animEffect>
                                  </p:childTnLst>
                                </p:cTn>
                              </p:par>
                            </p:childTnLst>
                          </p:cTn>
                        </p:par>
                      </p:childTnLst>
                    </p:cTn>
                  </p:par>
                  <p:par>
                    <p:cTn id="45" fill="hold">
                      <p:stCondLst>
                        <p:cond delay="indefinite"/>
                      </p:stCondLst>
                      <p:childTnLst>
                        <p:par>
                          <p:cTn id="46" fill="hold">
                            <p:stCondLst>
                              <p:cond delay="0"/>
                            </p:stCondLst>
                            <p:childTnLst>
                              <p:par>
                                <p:cTn id="47" presetID="21" presetClass="entr" presetSubtype="1"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wheel(1)">
                                      <p:cBhvr>
                                        <p:cTn id="49"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37"/>
          <p:cNvSpPr txBox="1">
            <a:spLocks noGrp="1"/>
          </p:cNvSpPr>
          <p:nvPr>
            <p:ph type="ctrTitle"/>
          </p:nvPr>
        </p:nvSpPr>
        <p:spPr>
          <a:xfrm>
            <a:off x="2332650" y="1867225"/>
            <a:ext cx="4478700" cy="1007700"/>
          </a:xfrm>
          <a:prstGeom prst="rect">
            <a:avLst/>
          </a:prstGeom>
        </p:spPr>
        <p:txBody>
          <a:bodyPr spcFirstLastPara="1" wrap="square" lIns="0" tIns="0" rIns="0" bIns="0" anchor="t" anchorCtr="0">
            <a:noAutofit/>
          </a:bodyPr>
          <a:lstStyle/>
          <a:p>
            <a:pPr lvl="0"/>
            <a:br>
              <a:rPr lang="en" dirty="0"/>
            </a:br>
            <a:r>
              <a:rPr lang="en-US" b="1" dirty="0" err="1">
                <a:solidFill>
                  <a:schemeClr val="accent5"/>
                </a:solidFill>
              </a:rPr>
              <a:t>Initilizationsection</a:t>
            </a:r>
            <a:endParaRPr dirty="0">
              <a:solidFill>
                <a:schemeClr val="accent5"/>
              </a:solidFill>
            </a:endParaRPr>
          </a:p>
        </p:txBody>
      </p:sp>
      <p:sp>
        <p:nvSpPr>
          <p:cNvPr id="462" name="Google Shape;462;p37"/>
          <p:cNvSpPr txBox="1">
            <a:spLocks noGrp="1"/>
          </p:cNvSpPr>
          <p:nvPr>
            <p:ph type="subTitle" idx="1"/>
          </p:nvPr>
        </p:nvSpPr>
        <p:spPr>
          <a:xfrm>
            <a:off x="2332650" y="2971775"/>
            <a:ext cx="4478700" cy="304500"/>
          </a:xfrm>
          <a:prstGeom prst="rect">
            <a:avLst/>
          </a:prstGeom>
        </p:spPr>
        <p:txBody>
          <a:bodyPr spcFirstLastPara="1" wrap="square" lIns="0" tIns="0" rIns="0" bIns="0" anchor="t" anchorCtr="0">
            <a:noAutofit/>
          </a:bodyPr>
          <a:lstStyle/>
          <a:p>
            <a:pPr marL="0" lvl="0" indent="0" algn="ctr" rtl="0">
              <a:spcBef>
                <a:spcPts val="0"/>
              </a:spcBef>
              <a:spcAft>
                <a:spcPts val="800"/>
              </a:spcAft>
              <a:buNone/>
            </a:pPr>
            <a:endParaRPr dirty="0">
              <a:solidFill>
                <a:schemeClr val="accent6"/>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7150"/>
            <a:ext cx="8534400" cy="838200"/>
          </a:xfrm>
        </p:spPr>
        <p:txBody>
          <a:bodyPr/>
          <a:lstStyle/>
          <a:p>
            <a:r>
              <a:rPr lang="en-US" sz="1400" b="1" dirty="0"/>
              <a:t>This section will be executed only once.</a:t>
            </a:r>
            <a:br>
              <a:rPr lang="en-US" sz="1400" b="1" dirty="0"/>
            </a:br>
            <a:r>
              <a:rPr lang="en-US" sz="1400" b="1" dirty="0"/>
              <a:t>Here usually we can declare loop variables and we will perform initialization.</a:t>
            </a:r>
            <a:br>
              <a:rPr lang="en-US" sz="1400" b="1" dirty="0"/>
            </a:br>
            <a:r>
              <a:rPr lang="en-US" sz="1400" b="1" dirty="0"/>
              <a:t>We can declare multiple variables but should be of the same type and we can't declare</a:t>
            </a:r>
            <a:br>
              <a:rPr lang="en-US" sz="1400" b="1" dirty="0"/>
            </a:br>
            <a:r>
              <a:rPr lang="en-US" sz="1400" b="1" dirty="0"/>
              <a:t>different type of variables.</a:t>
            </a:r>
            <a:endParaRPr lang="en-US" sz="1400" dirty="0"/>
          </a:p>
        </p:txBody>
      </p:sp>
      <p:sp>
        <p:nvSpPr>
          <p:cNvPr id="3" name="Text Placeholder 2"/>
          <p:cNvSpPr>
            <a:spLocks noGrp="1"/>
          </p:cNvSpPr>
          <p:nvPr>
            <p:ph type="body" idx="1"/>
          </p:nvPr>
        </p:nvSpPr>
        <p:spPr>
          <a:xfrm>
            <a:off x="1524000" y="1352550"/>
            <a:ext cx="2509800" cy="2889300"/>
          </a:xfrm>
        </p:spPr>
        <p:txBody>
          <a:bodyPr/>
          <a:lstStyle/>
          <a:p>
            <a:pPr marL="101600" indent="0">
              <a:buNone/>
            </a:pPr>
            <a:r>
              <a:rPr lang="en-US" sz="1400" b="1" dirty="0">
                <a:solidFill>
                  <a:srgbClr val="FFC000"/>
                </a:solidFill>
              </a:rPr>
              <a:t>Example:</a:t>
            </a:r>
          </a:p>
          <a:p>
            <a:pPr marL="101600" indent="0">
              <a:buNone/>
            </a:pPr>
            <a:r>
              <a:rPr lang="en-US" sz="1400" b="1" dirty="0">
                <a:solidFill>
                  <a:srgbClr val="FFC000"/>
                </a:solidFill>
              </a:rPr>
              <a:t>int i=0,j=0; valid</a:t>
            </a:r>
          </a:p>
          <a:p>
            <a:pPr marL="101600" indent="0">
              <a:buNone/>
            </a:pPr>
            <a:r>
              <a:rPr lang="en-US" sz="1400" b="1" dirty="0">
                <a:solidFill>
                  <a:srgbClr val="FFC000"/>
                </a:solidFill>
              </a:rPr>
              <a:t>int i=0,Boolean b=true; invalid</a:t>
            </a:r>
          </a:p>
          <a:p>
            <a:pPr marL="101600" indent="0">
              <a:buNone/>
            </a:pPr>
            <a:r>
              <a:rPr lang="en-US" sz="1400" b="1" dirty="0">
                <a:solidFill>
                  <a:srgbClr val="FFC000"/>
                </a:solidFill>
              </a:rPr>
              <a:t>int i=0,int j=0; invalid</a:t>
            </a:r>
          </a:p>
          <a:p>
            <a:pPr marL="101600" indent="0">
              <a:buNone/>
            </a:pPr>
            <a:r>
              <a:rPr lang="en-US" sz="1400" b="1" dirty="0">
                <a:solidFill>
                  <a:srgbClr val="FFC000"/>
                </a:solidFill>
              </a:rPr>
              <a:t>In initialization section we can take any valid java statement including "</a:t>
            </a:r>
            <a:r>
              <a:rPr lang="en-US" sz="1400" b="1" dirty="0" err="1">
                <a:solidFill>
                  <a:srgbClr val="FFC000"/>
                </a:solidFill>
              </a:rPr>
              <a:t>s.o.p</a:t>
            </a:r>
            <a:r>
              <a:rPr lang="en-US" sz="1400" b="1" dirty="0">
                <a:solidFill>
                  <a:srgbClr val="FFC000"/>
                </a:solidFill>
              </a:rPr>
              <a:t>" also.</a:t>
            </a:r>
          </a:p>
          <a:p>
            <a:pPr marL="101600" indent="0">
              <a:buNone/>
            </a:pPr>
            <a:r>
              <a:rPr lang="en-US" sz="1400" b="1" dirty="0">
                <a:solidFill>
                  <a:srgbClr val="FFC000"/>
                </a:solidFill>
              </a:rPr>
              <a:t>Example 1:</a:t>
            </a:r>
          </a:p>
          <a:p>
            <a:pPr marL="101600" indent="0">
              <a:buNone/>
            </a:pPr>
            <a:r>
              <a:rPr lang="en-US" sz="1400" b="1" dirty="0">
                <a:solidFill>
                  <a:srgbClr val="FFC000"/>
                </a:solidFill>
              </a:rPr>
              <a:t>public class </a:t>
            </a:r>
            <a:r>
              <a:rPr lang="en-US" sz="1400" b="1" dirty="0" err="1">
                <a:solidFill>
                  <a:srgbClr val="FFC000"/>
                </a:solidFill>
              </a:rPr>
              <a:t>ExampleFor</a:t>
            </a:r>
            <a:r>
              <a:rPr lang="en-US" sz="1400" b="1" dirty="0">
                <a:solidFill>
                  <a:srgbClr val="FFC000"/>
                </a:solidFill>
              </a:rPr>
              <a:t>{</a:t>
            </a:r>
          </a:p>
          <a:p>
            <a:pPr marL="101600" indent="0">
              <a:buNone/>
            </a:pPr>
            <a:r>
              <a:rPr lang="en-US" sz="1400" b="1" dirty="0">
                <a:solidFill>
                  <a:srgbClr val="FFC000"/>
                </a:solidFill>
              </a:rPr>
              <a:t>public static void main(String </a:t>
            </a:r>
            <a:r>
              <a:rPr lang="en-US" sz="1400" b="1" dirty="0" err="1">
                <a:solidFill>
                  <a:srgbClr val="FFC000"/>
                </a:solidFill>
              </a:rPr>
              <a:t>args</a:t>
            </a:r>
            <a:r>
              <a:rPr lang="en-US" sz="1400" b="1" dirty="0">
                <a:solidFill>
                  <a:srgbClr val="FFC000"/>
                </a:solidFill>
              </a:rPr>
              <a:t>[]){</a:t>
            </a:r>
          </a:p>
          <a:p>
            <a:pPr marL="101600" indent="0">
              <a:buNone/>
            </a:pPr>
            <a:r>
              <a:rPr lang="en-US" sz="1400" b="1" dirty="0" err="1">
                <a:solidFill>
                  <a:srgbClr val="FFC000"/>
                </a:solidFill>
              </a:rPr>
              <a:t>int</a:t>
            </a:r>
            <a:r>
              <a:rPr lang="en-US" sz="1400" b="1" dirty="0">
                <a:solidFill>
                  <a:srgbClr val="FFC000"/>
                </a:solidFill>
              </a:rPr>
              <a:t> i=0;</a:t>
            </a:r>
            <a:endParaRPr lang="en-US" sz="1400" dirty="0">
              <a:solidFill>
                <a:srgbClr val="FFC000"/>
              </a:solidFill>
            </a:endParaRPr>
          </a:p>
        </p:txBody>
      </p:sp>
      <p:sp>
        <p:nvSpPr>
          <p:cNvPr id="4" name="Text Placeholder 3"/>
          <p:cNvSpPr>
            <a:spLocks noGrp="1"/>
          </p:cNvSpPr>
          <p:nvPr>
            <p:ph type="body" idx="2"/>
          </p:nvPr>
        </p:nvSpPr>
        <p:spPr>
          <a:xfrm>
            <a:off x="4648200" y="971550"/>
            <a:ext cx="2509800" cy="2889300"/>
          </a:xfrm>
        </p:spPr>
        <p:txBody>
          <a:bodyPr/>
          <a:lstStyle/>
          <a:p>
            <a:pPr marL="101600" indent="0">
              <a:buNone/>
            </a:pPr>
            <a:r>
              <a:rPr lang="en-US" sz="1400" b="1" dirty="0">
                <a:solidFill>
                  <a:srgbClr val="FFC000"/>
                </a:solidFill>
              </a:rPr>
              <a:t>for(</a:t>
            </a:r>
            <a:r>
              <a:rPr lang="en-US" sz="1400" b="1" dirty="0" err="1">
                <a:solidFill>
                  <a:srgbClr val="FFC000"/>
                </a:solidFill>
              </a:rPr>
              <a:t>System.out.println</a:t>
            </a:r>
            <a:r>
              <a:rPr lang="en-US" sz="1400" b="1" dirty="0">
                <a:solidFill>
                  <a:srgbClr val="FFC000"/>
                </a:solidFill>
              </a:rPr>
              <a:t>("hello r u sleeping?");i&lt;3;i++){</a:t>
            </a:r>
          </a:p>
          <a:p>
            <a:pPr marL="101600" indent="0">
              <a:buNone/>
            </a:pPr>
            <a:r>
              <a:rPr lang="en-US" sz="1400" b="1" dirty="0" err="1">
                <a:solidFill>
                  <a:srgbClr val="FFC000"/>
                </a:solidFill>
              </a:rPr>
              <a:t>System.out.println</a:t>
            </a:r>
            <a:r>
              <a:rPr lang="en-US" sz="1400" b="1" dirty="0">
                <a:solidFill>
                  <a:srgbClr val="FFC000"/>
                </a:solidFill>
              </a:rPr>
              <a:t>("no boss, u only sleeping");</a:t>
            </a:r>
          </a:p>
          <a:p>
            <a:pPr marL="101600" indent="0">
              <a:buNone/>
            </a:pPr>
            <a:r>
              <a:rPr lang="en-US" sz="1400" b="1" dirty="0">
                <a:solidFill>
                  <a:srgbClr val="FFC000"/>
                </a:solidFill>
              </a:rPr>
              <a:t>}}}</a:t>
            </a:r>
          </a:p>
          <a:p>
            <a:pPr marL="101600" indent="0">
              <a:buNone/>
            </a:pPr>
            <a:endParaRPr lang="en-US" sz="1400" b="1" dirty="0">
              <a:solidFill>
                <a:srgbClr val="FFC000"/>
              </a:solidFill>
            </a:endParaRPr>
          </a:p>
          <a:p>
            <a:pPr marL="101600" indent="0">
              <a:buNone/>
            </a:pPr>
            <a:r>
              <a:rPr lang="en-US" sz="1400" b="1" dirty="0">
                <a:solidFill>
                  <a:srgbClr val="FFC000"/>
                </a:solidFill>
              </a:rPr>
              <a:t>Output:</a:t>
            </a:r>
          </a:p>
          <a:p>
            <a:pPr marL="101600" indent="0">
              <a:buNone/>
            </a:pPr>
            <a:r>
              <a:rPr lang="en-US" sz="1400" b="1" dirty="0">
                <a:solidFill>
                  <a:srgbClr val="FFC000"/>
                </a:solidFill>
              </a:rPr>
              <a:t>D:\Java&gt;javac ExampleFor.java</a:t>
            </a:r>
          </a:p>
          <a:p>
            <a:pPr marL="101600" indent="0">
              <a:buNone/>
            </a:pPr>
            <a:r>
              <a:rPr lang="en-US" sz="1400" b="1" dirty="0">
                <a:solidFill>
                  <a:srgbClr val="FFC000"/>
                </a:solidFill>
              </a:rPr>
              <a:t>D:\Java&gt;java </a:t>
            </a:r>
            <a:r>
              <a:rPr lang="en-US" sz="1400" b="1" dirty="0" err="1">
                <a:solidFill>
                  <a:srgbClr val="FFC000"/>
                </a:solidFill>
              </a:rPr>
              <a:t>ExampleFor</a:t>
            </a:r>
            <a:endParaRPr lang="en-US" sz="1400" b="1" dirty="0">
              <a:solidFill>
                <a:srgbClr val="FFC000"/>
              </a:solidFill>
            </a:endParaRPr>
          </a:p>
          <a:p>
            <a:pPr marL="101600" indent="0">
              <a:buNone/>
            </a:pPr>
            <a:r>
              <a:rPr lang="en-US" sz="1400" b="1">
                <a:solidFill>
                  <a:srgbClr val="FFC000"/>
                </a:solidFill>
              </a:rPr>
              <a:t>Hello r u sleeping?</a:t>
            </a:r>
            <a:endParaRPr lang="en-US" sz="1400" b="1" dirty="0">
              <a:solidFill>
                <a:srgbClr val="FFC000"/>
              </a:solidFill>
            </a:endParaRPr>
          </a:p>
          <a:p>
            <a:pPr marL="101600" indent="0">
              <a:buNone/>
            </a:pPr>
            <a:r>
              <a:rPr lang="en-US" sz="1400" b="1" dirty="0">
                <a:solidFill>
                  <a:srgbClr val="FFC000"/>
                </a:solidFill>
              </a:rPr>
              <a:t>No boss, u only sleeping</a:t>
            </a:r>
          </a:p>
          <a:p>
            <a:pPr marL="101600" indent="0">
              <a:buNone/>
            </a:pPr>
            <a:r>
              <a:rPr lang="en-US" sz="1400" b="1" dirty="0">
                <a:solidFill>
                  <a:srgbClr val="FFC000"/>
                </a:solidFill>
              </a:rPr>
              <a:t>No boss, u only sleeping</a:t>
            </a:r>
          </a:p>
          <a:p>
            <a:pPr marL="101600" indent="0">
              <a:buNone/>
            </a:pPr>
            <a:r>
              <a:rPr lang="en-US" sz="1400" b="1" dirty="0">
                <a:solidFill>
                  <a:srgbClr val="FFC000"/>
                </a:solidFill>
              </a:rPr>
              <a:t>No boss, u only sleeping</a:t>
            </a:r>
            <a:endParaRPr lang="en-US" sz="1400" dirty="0">
              <a:solidFill>
                <a:srgbClr val="FFC000"/>
              </a:solidFill>
            </a:endParaRPr>
          </a:p>
        </p:txBody>
      </p:sp>
      <p:sp>
        <p:nvSpPr>
          <p:cNvPr id="5" name="Slide Number Placeholder 4"/>
          <p:cNvSpPr>
            <a:spLocks noGrp="1"/>
          </p:cNvSpPr>
          <p:nvPr>
            <p:ph type="sldNum" idx="12"/>
          </p:nvPr>
        </p:nvSpPr>
        <p:spPr>
          <a:xfrm>
            <a:off x="8595300" y="4777503"/>
            <a:ext cx="548700" cy="393600"/>
          </a:xfrm>
        </p:spPr>
        <p:txBody>
          <a:bodyPr/>
          <a:lstStyle/>
          <a:p>
            <a:pPr marL="0" lvl="0" indent="0" algn="r" rtl="0">
              <a:spcBef>
                <a:spcPts val="0"/>
              </a:spcBef>
              <a:spcAft>
                <a:spcPts val="0"/>
              </a:spcAft>
              <a:buNone/>
            </a:pPr>
            <a:r>
              <a:rPr lang="en" dirty="0"/>
              <a:t>102</a:t>
            </a:r>
          </a:p>
        </p:txBody>
      </p:sp>
    </p:spTree>
    <p:extLst>
      <p:ext uri="{BB962C8B-B14F-4D97-AF65-F5344CB8AC3E}">
        <p14:creationId xmlns:p14="http://schemas.microsoft.com/office/powerpoint/2010/main" val="3858764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1000"/>
                                        <p:tgtEl>
                                          <p:spTgt spid="3">
                                            <p:txEl>
                                              <p:pRg st="6" end="6"/>
                                            </p:txEl>
                                          </p:spTgt>
                                        </p:tgtEl>
                                      </p:cBhvr>
                                    </p:animEffect>
                                    <p:anim calcmode="lin" valueType="num">
                                      <p:cBhvr>
                                        <p:cTn id="1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1000"/>
                                        <p:tgtEl>
                                          <p:spTgt spid="3">
                                            <p:txEl>
                                              <p:pRg st="7" end="7"/>
                                            </p:txEl>
                                          </p:spTgt>
                                        </p:tgtEl>
                                      </p:cBhvr>
                                    </p:animEffect>
                                    <p:anim calcmode="lin" valueType="num">
                                      <p:cBhvr>
                                        <p:cTn id="1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1000"/>
                                        <p:tgtEl>
                                          <p:spTgt spid="3">
                                            <p:txEl>
                                              <p:pRg st="8" end="8"/>
                                            </p:txEl>
                                          </p:spTgt>
                                        </p:tgtEl>
                                      </p:cBhvr>
                                    </p:animEffect>
                                    <p:anim calcmode="lin" valueType="num">
                                      <p:cBhvr>
                                        <p:cTn id="2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animEffect transition="in" filter="wheel(1)">
                                      <p:cBhvr>
                                        <p:cTn id="29" dur="2000"/>
                                        <p:tgtEl>
                                          <p:spTgt spid="4">
                                            <p:txEl>
                                              <p:pRg st="0" end="0"/>
                                            </p:txEl>
                                          </p:spTgt>
                                        </p:tgtEl>
                                      </p:cBhvr>
                                    </p:animEffect>
                                  </p:childTnLst>
                                </p:cTn>
                              </p:par>
                              <p:par>
                                <p:cTn id="30" presetID="21" presetClass="entr" presetSubtype="1" fill="hold" nodeType="with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Effect transition="in" filter="wheel(1)">
                                      <p:cBhvr>
                                        <p:cTn id="32" dur="2000"/>
                                        <p:tgtEl>
                                          <p:spTgt spid="4">
                                            <p:txEl>
                                              <p:pRg st="1" end="1"/>
                                            </p:txEl>
                                          </p:spTgt>
                                        </p:tgtEl>
                                      </p:cBhvr>
                                    </p:animEffect>
                                  </p:childTnLst>
                                </p:cTn>
                              </p:par>
                              <p:par>
                                <p:cTn id="33" presetID="21" presetClass="entr" presetSubtype="1" fill="hold" nodeType="with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animEffect transition="in" filter="wheel(1)">
                                      <p:cBhvr>
                                        <p:cTn id="35" dur="2000"/>
                                        <p:tgtEl>
                                          <p:spTgt spid="4">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4">
                                            <p:txEl>
                                              <p:pRg st="4" end="4"/>
                                            </p:txEl>
                                          </p:spTgt>
                                        </p:tgtEl>
                                        <p:attrNameLst>
                                          <p:attrName>style.visibility</p:attrName>
                                        </p:attrNameLst>
                                      </p:cBhvr>
                                      <p:to>
                                        <p:strVal val="visible"/>
                                      </p:to>
                                    </p:set>
                                    <p:animEffect transition="in" filter="wipe(down)">
                                      <p:cBhvr>
                                        <p:cTn id="40" dur="500"/>
                                        <p:tgtEl>
                                          <p:spTgt spid="4">
                                            <p:txEl>
                                              <p:pRg st="4" end="4"/>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animEffect transition="in" filter="wipe(down)">
                                      <p:cBhvr>
                                        <p:cTn id="43" dur="500"/>
                                        <p:tgtEl>
                                          <p:spTgt spid="4">
                                            <p:txEl>
                                              <p:pRg st="5" end="5"/>
                                            </p:txEl>
                                          </p:spTgt>
                                        </p:tgtEl>
                                      </p:cBhvr>
                                    </p:animEffect>
                                  </p:childTnLst>
                                </p:cTn>
                              </p:par>
                              <p:par>
                                <p:cTn id="44" presetID="22" presetClass="entr" presetSubtype="4" fill="hold" nodeType="withEffect">
                                  <p:stCondLst>
                                    <p:cond delay="0"/>
                                  </p:stCondLst>
                                  <p:childTnLst>
                                    <p:set>
                                      <p:cBhvr>
                                        <p:cTn id="45" dur="1" fill="hold">
                                          <p:stCondLst>
                                            <p:cond delay="0"/>
                                          </p:stCondLst>
                                        </p:cTn>
                                        <p:tgtEl>
                                          <p:spTgt spid="4">
                                            <p:txEl>
                                              <p:pRg st="6" end="6"/>
                                            </p:txEl>
                                          </p:spTgt>
                                        </p:tgtEl>
                                        <p:attrNameLst>
                                          <p:attrName>style.visibility</p:attrName>
                                        </p:attrNameLst>
                                      </p:cBhvr>
                                      <p:to>
                                        <p:strVal val="visible"/>
                                      </p:to>
                                    </p:set>
                                    <p:animEffect transition="in" filter="wipe(down)">
                                      <p:cBhvr>
                                        <p:cTn id="46" dur="500"/>
                                        <p:tgtEl>
                                          <p:spTgt spid="4">
                                            <p:txEl>
                                              <p:pRg st="6" end="6"/>
                                            </p:txEl>
                                          </p:spTgt>
                                        </p:tgtEl>
                                      </p:cBhvr>
                                    </p:animEffect>
                                  </p:childTnLst>
                                </p:cTn>
                              </p:par>
                              <p:par>
                                <p:cTn id="47" presetID="22" presetClass="entr" presetSubtype="4" fill="hold" nodeType="with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Effect transition="in" filter="wipe(down)">
                                      <p:cBhvr>
                                        <p:cTn id="49" dur="500"/>
                                        <p:tgtEl>
                                          <p:spTgt spid="4">
                                            <p:txEl>
                                              <p:pRg st="7" end="7"/>
                                            </p:txEl>
                                          </p:spTgt>
                                        </p:tgtEl>
                                      </p:cBhvr>
                                    </p:animEffect>
                                  </p:childTnLst>
                                </p:cTn>
                              </p:par>
                              <p:par>
                                <p:cTn id="50" presetID="22" presetClass="entr" presetSubtype="4" fill="hold" nodeType="withEffect">
                                  <p:stCondLst>
                                    <p:cond delay="0"/>
                                  </p:stCondLst>
                                  <p:childTnLst>
                                    <p:set>
                                      <p:cBhvr>
                                        <p:cTn id="51" dur="1" fill="hold">
                                          <p:stCondLst>
                                            <p:cond delay="0"/>
                                          </p:stCondLst>
                                        </p:cTn>
                                        <p:tgtEl>
                                          <p:spTgt spid="4">
                                            <p:txEl>
                                              <p:pRg st="8" end="8"/>
                                            </p:txEl>
                                          </p:spTgt>
                                        </p:tgtEl>
                                        <p:attrNameLst>
                                          <p:attrName>style.visibility</p:attrName>
                                        </p:attrNameLst>
                                      </p:cBhvr>
                                      <p:to>
                                        <p:strVal val="visible"/>
                                      </p:to>
                                    </p:set>
                                    <p:animEffect transition="in" filter="wipe(down)">
                                      <p:cBhvr>
                                        <p:cTn id="52" dur="500"/>
                                        <p:tgtEl>
                                          <p:spTgt spid="4">
                                            <p:txEl>
                                              <p:pRg st="8" end="8"/>
                                            </p:txEl>
                                          </p:spTgt>
                                        </p:tgtEl>
                                      </p:cBhvr>
                                    </p:animEffect>
                                  </p:childTnLst>
                                </p:cTn>
                              </p:par>
                              <p:par>
                                <p:cTn id="53" presetID="22" presetClass="entr" presetSubtype="4" fill="hold" nodeType="withEffect">
                                  <p:stCondLst>
                                    <p:cond delay="0"/>
                                  </p:stCondLst>
                                  <p:childTnLst>
                                    <p:set>
                                      <p:cBhvr>
                                        <p:cTn id="54" dur="1" fill="hold">
                                          <p:stCondLst>
                                            <p:cond delay="0"/>
                                          </p:stCondLst>
                                        </p:cTn>
                                        <p:tgtEl>
                                          <p:spTgt spid="4">
                                            <p:txEl>
                                              <p:pRg st="9" end="9"/>
                                            </p:txEl>
                                          </p:spTgt>
                                        </p:tgtEl>
                                        <p:attrNameLst>
                                          <p:attrName>style.visibility</p:attrName>
                                        </p:attrNameLst>
                                      </p:cBhvr>
                                      <p:to>
                                        <p:strVal val="visible"/>
                                      </p:to>
                                    </p:set>
                                    <p:animEffect transition="in" filter="wipe(down)">
                                      <p:cBhvr>
                                        <p:cTn id="55" dur="500"/>
                                        <p:tgtEl>
                                          <p:spTgt spid="4">
                                            <p:txEl>
                                              <p:pRg st="9" end="9"/>
                                            </p:txEl>
                                          </p:spTgt>
                                        </p:tgtEl>
                                      </p:cBhvr>
                                    </p:animEffect>
                                  </p:childTnLst>
                                </p:cTn>
                              </p:par>
                              <p:par>
                                <p:cTn id="56" presetID="22" presetClass="entr" presetSubtype="4" fill="hold" nodeType="withEffect">
                                  <p:stCondLst>
                                    <p:cond delay="0"/>
                                  </p:stCondLst>
                                  <p:childTnLst>
                                    <p:set>
                                      <p:cBhvr>
                                        <p:cTn id="57" dur="1" fill="hold">
                                          <p:stCondLst>
                                            <p:cond delay="0"/>
                                          </p:stCondLst>
                                        </p:cTn>
                                        <p:tgtEl>
                                          <p:spTgt spid="4">
                                            <p:txEl>
                                              <p:pRg st="10" end="10"/>
                                            </p:txEl>
                                          </p:spTgt>
                                        </p:tgtEl>
                                        <p:attrNameLst>
                                          <p:attrName>style.visibility</p:attrName>
                                        </p:attrNameLst>
                                      </p:cBhvr>
                                      <p:to>
                                        <p:strVal val="visible"/>
                                      </p:to>
                                    </p:set>
                                    <p:animEffect transition="in" filter="wipe(down)">
                                      <p:cBhvr>
                                        <p:cTn id="58"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chemeClr val="accent3"/>
                </a:solidFill>
              </a:rPr>
              <a:t>Conditional check</a:t>
            </a:r>
            <a:endParaRPr lang="en-US" dirty="0">
              <a:solidFill>
                <a:schemeClr val="accent3"/>
              </a:solidFill>
            </a:endParaRPr>
          </a:p>
        </p:txBody>
      </p:sp>
    </p:spTree>
    <p:extLst>
      <p:ext uri="{BB962C8B-B14F-4D97-AF65-F5344CB8AC3E}">
        <p14:creationId xmlns:p14="http://schemas.microsoft.com/office/powerpoint/2010/main" val="3903844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8"/>
          <p:cNvSpPr txBox="1">
            <a:spLocks noGrp="1"/>
          </p:cNvSpPr>
          <p:nvPr>
            <p:ph type="body" idx="1"/>
          </p:nvPr>
        </p:nvSpPr>
        <p:spPr>
          <a:xfrm>
            <a:off x="1821650" y="1014450"/>
            <a:ext cx="3672000" cy="3114600"/>
          </a:xfrm>
          <a:prstGeom prst="rect">
            <a:avLst/>
          </a:prstGeom>
        </p:spPr>
        <p:txBody>
          <a:bodyPr spcFirstLastPara="1" wrap="square" lIns="0" tIns="0" rIns="0" bIns="0" anchor="ctr" anchorCtr="0">
            <a:noAutofit/>
          </a:bodyPr>
          <a:lstStyle/>
          <a:p>
            <a:pPr marL="0" lvl="0" indent="0">
              <a:spcAft>
                <a:spcPts val="800"/>
              </a:spcAft>
              <a:buNone/>
            </a:pPr>
            <a:r>
              <a:rPr lang="en-US" sz="2800" b="1" i="0" dirty="0">
                <a:solidFill>
                  <a:schemeClr val="accent3">
                    <a:lumMod val="75000"/>
                  </a:schemeClr>
                </a:solidFill>
              </a:rPr>
              <a:t>Selection statements</a:t>
            </a:r>
          </a:p>
          <a:p>
            <a:pPr marL="0" lvl="0" indent="0">
              <a:spcAft>
                <a:spcPts val="800"/>
              </a:spcAft>
              <a:buNone/>
            </a:pPr>
            <a:r>
              <a:rPr lang="en-US" b="1" i="0" dirty="0">
                <a:solidFill>
                  <a:schemeClr val="accent2"/>
                </a:solidFill>
              </a:rPr>
              <a:t>if-else</a:t>
            </a:r>
            <a:endParaRPr dirty="0">
              <a:solidFill>
                <a:schemeClr val="accent2"/>
              </a:solidFill>
            </a:endParaRPr>
          </a:p>
        </p:txBody>
      </p:sp>
      <p:sp>
        <p:nvSpPr>
          <p:cNvPr id="257" name="Google Shape;257;p18"/>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1871082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56">
                                            <p:txEl>
                                              <p:pRg st="0" end="0"/>
                                            </p:txEl>
                                          </p:spTgt>
                                        </p:tgtEl>
                                        <p:attrNameLst>
                                          <p:attrName>style.visibility</p:attrName>
                                        </p:attrNameLst>
                                      </p:cBhvr>
                                      <p:to>
                                        <p:strVal val="visible"/>
                                      </p:to>
                                    </p:set>
                                    <p:animEffect transition="in" filter="barn(inVertical)">
                                      <p:cBhvr>
                                        <p:cTn id="7" dur="500"/>
                                        <p:tgtEl>
                                          <p:spTgt spid="25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40</a:t>
            </a:fld>
            <a:endParaRPr lang="en"/>
          </a:p>
        </p:txBody>
      </p:sp>
      <p:sp>
        <p:nvSpPr>
          <p:cNvPr id="5" name="TextBox 4"/>
          <p:cNvSpPr txBox="1"/>
          <p:nvPr/>
        </p:nvSpPr>
        <p:spPr>
          <a:xfrm>
            <a:off x="8610600" y="4912668"/>
            <a:ext cx="533400" cy="230832"/>
          </a:xfrm>
          <a:prstGeom prst="rect">
            <a:avLst/>
          </a:prstGeom>
          <a:noFill/>
        </p:spPr>
        <p:txBody>
          <a:bodyPr wrap="square" rtlCol="0">
            <a:spAutoFit/>
          </a:bodyPr>
          <a:lstStyle/>
          <a:p>
            <a:r>
              <a:rPr lang="en-US" sz="900" dirty="0">
                <a:solidFill>
                  <a:schemeClr val="accent3"/>
                </a:solidFill>
              </a:rPr>
              <a:t>103</a:t>
            </a:r>
          </a:p>
        </p:txBody>
      </p:sp>
      <p:sp>
        <p:nvSpPr>
          <p:cNvPr id="6" name="Rectangle 5"/>
          <p:cNvSpPr/>
          <p:nvPr/>
        </p:nvSpPr>
        <p:spPr>
          <a:xfrm>
            <a:off x="228600" y="133350"/>
            <a:ext cx="6858000" cy="738664"/>
          </a:xfrm>
          <a:prstGeom prst="rect">
            <a:avLst/>
          </a:prstGeom>
        </p:spPr>
        <p:txBody>
          <a:bodyPr wrap="square">
            <a:spAutoFit/>
          </a:bodyPr>
          <a:lstStyle/>
          <a:p>
            <a:r>
              <a:rPr lang="en-US" b="1" dirty="0">
                <a:solidFill>
                  <a:schemeClr val="accent1"/>
                </a:solidFill>
              </a:rPr>
              <a:t>We can take any java expression but should be of the type Boolean.</a:t>
            </a:r>
          </a:p>
          <a:p>
            <a:r>
              <a:rPr lang="en-US" b="1" dirty="0">
                <a:solidFill>
                  <a:schemeClr val="accent1"/>
                </a:solidFill>
              </a:rPr>
              <a:t>Conditional expression is optional and if we are not taking any expression compiler will place true.</a:t>
            </a:r>
            <a:endParaRPr lang="en-US" dirty="0">
              <a:solidFill>
                <a:schemeClr val="accent1"/>
              </a:solidFill>
            </a:endParaRPr>
          </a:p>
        </p:txBody>
      </p:sp>
      <p:sp>
        <p:nvSpPr>
          <p:cNvPr id="7" name="Rectangle 6"/>
          <p:cNvSpPr/>
          <p:nvPr/>
        </p:nvSpPr>
        <p:spPr>
          <a:xfrm>
            <a:off x="262812" y="868572"/>
            <a:ext cx="3038011" cy="307777"/>
          </a:xfrm>
          <a:prstGeom prst="rect">
            <a:avLst/>
          </a:prstGeom>
        </p:spPr>
        <p:txBody>
          <a:bodyPr wrap="none">
            <a:spAutoFit/>
          </a:bodyPr>
          <a:lstStyle/>
          <a:p>
            <a:r>
              <a:rPr lang="en-US" b="1" dirty="0">
                <a:solidFill>
                  <a:schemeClr val="accent3"/>
                </a:solidFill>
              </a:rPr>
              <a:t>Increment and decrement section</a:t>
            </a:r>
            <a:endParaRPr lang="en-US" dirty="0">
              <a:solidFill>
                <a:schemeClr val="accent3"/>
              </a:solidFill>
            </a:endParaRPr>
          </a:p>
        </p:txBody>
      </p:sp>
      <p:sp>
        <p:nvSpPr>
          <p:cNvPr id="8" name="Rectangle 7"/>
          <p:cNvSpPr/>
          <p:nvPr/>
        </p:nvSpPr>
        <p:spPr>
          <a:xfrm>
            <a:off x="262812" y="1176349"/>
            <a:ext cx="3470988" cy="2246769"/>
          </a:xfrm>
          <a:prstGeom prst="rect">
            <a:avLst/>
          </a:prstGeom>
        </p:spPr>
        <p:txBody>
          <a:bodyPr wrap="square">
            <a:spAutoFit/>
          </a:bodyPr>
          <a:lstStyle/>
          <a:p>
            <a:r>
              <a:rPr lang="en-US" b="1" dirty="0">
                <a:solidFill>
                  <a:schemeClr val="accent2"/>
                </a:solidFill>
              </a:rPr>
              <a:t>Here we can take any java statement including </a:t>
            </a:r>
            <a:r>
              <a:rPr lang="en-US" b="1" dirty="0" err="1">
                <a:solidFill>
                  <a:schemeClr val="accent2"/>
                </a:solidFill>
              </a:rPr>
              <a:t>s.o.p</a:t>
            </a:r>
            <a:r>
              <a:rPr lang="en-US" b="1" dirty="0">
                <a:solidFill>
                  <a:schemeClr val="accent2"/>
                </a:solidFill>
              </a:rPr>
              <a:t> also.</a:t>
            </a:r>
          </a:p>
          <a:p>
            <a:r>
              <a:rPr lang="en-US" b="1" dirty="0">
                <a:solidFill>
                  <a:schemeClr val="accent2"/>
                </a:solidFill>
              </a:rPr>
              <a:t>Example:</a:t>
            </a:r>
          </a:p>
          <a:p>
            <a:r>
              <a:rPr lang="en-US" b="1" dirty="0">
                <a:solidFill>
                  <a:schemeClr val="accent2"/>
                </a:solidFill>
              </a:rPr>
              <a:t>public class </a:t>
            </a:r>
            <a:r>
              <a:rPr lang="en-US" b="1" dirty="0" err="1">
                <a:solidFill>
                  <a:schemeClr val="accent2"/>
                </a:solidFill>
              </a:rPr>
              <a:t>ExampleFor</a:t>
            </a:r>
            <a:r>
              <a:rPr lang="en-US" b="1" dirty="0">
                <a:solidFill>
                  <a:schemeClr val="accent2"/>
                </a:solidFill>
              </a:rPr>
              <a:t>{</a:t>
            </a:r>
          </a:p>
          <a:p>
            <a:r>
              <a:rPr lang="en-US" b="1" dirty="0">
                <a:solidFill>
                  <a:schemeClr val="accent2"/>
                </a:solidFill>
              </a:rPr>
              <a:t>public static void main(String </a:t>
            </a:r>
            <a:r>
              <a:rPr lang="en-US" b="1" dirty="0" err="1">
                <a:solidFill>
                  <a:schemeClr val="accent2"/>
                </a:solidFill>
              </a:rPr>
              <a:t>args</a:t>
            </a:r>
            <a:r>
              <a:rPr lang="en-US" b="1" dirty="0">
                <a:solidFill>
                  <a:schemeClr val="accent2"/>
                </a:solidFill>
              </a:rPr>
              <a:t>[]){</a:t>
            </a:r>
          </a:p>
          <a:p>
            <a:r>
              <a:rPr lang="en-US" b="1" dirty="0" err="1">
                <a:solidFill>
                  <a:schemeClr val="accent2"/>
                </a:solidFill>
              </a:rPr>
              <a:t>int</a:t>
            </a:r>
            <a:r>
              <a:rPr lang="en-US" b="1" dirty="0">
                <a:solidFill>
                  <a:schemeClr val="accent2"/>
                </a:solidFill>
              </a:rPr>
              <a:t> i=0;</a:t>
            </a:r>
          </a:p>
          <a:p>
            <a:r>
              <a:rPr lang="en-US" b="1" dirty="0">
                <a:solidFill>
                  <a:schemeClr val="accent2"/>
                </a:solidFill>
              </a:rPr>
              <a:t>for(</a:t>
            </a:r>
            <a:r>
              <a:rPr lang="en-US" b="1" dirty="0" err="1">
                <a:solidFill>
                  <a:schemeClr val="accent2"/>
                </a:solidFill>
              </a:rPr>
              <a:t>System.out.println</a:t>
            </a:r>
            <a:r>
              <a:rPr lang="en-US" b="1" dirty="0">
                <a:solidFill>
                  <a:schemeClr val="accent2"/>
                </a:solidFill>
              </a:rPr>
              <a:t>("hello");i&lt;3;System.out.println("hi")){</a:t>
            </a:r>
          </a:p>
          <a:p>
            <a:r>
              <a:rPr lang="en-US" b="1" dirty="0">
                <a:solidFill>
                  <a:schemeClr val="accent2"/>
                </a:solidFill>
              </a:rPr>
              <a:t>i++;</a:t>
            </a:r>
          </a:p>
          <a:p>
            <a:r>
              <a:rPr lang="en-US" b="1" dirty="0">
                <a:solidFill>
                  <a:schemeClr val="accent2"/>
                </a:solidFill>
              </a:rPr>
              <a:t>}}}</a:t>
            </a:r>
          </a:p>
        </p:txBody>
      </p:sp>
      <p:sp>
        <p:nvSpPr>
          <p:cNvPr id="9" name="Rectangle 8"/>
          <p:cNvSpPr/>
          <p:nvPr/>
        </p:nvSpPr>
        <p:spPr>
          <a:xfrm>
            <a:off x="3810000" y="1022460"/>
            <a:ext cx="3276600" cy="2246769"/>
          </a:xfrm>
          <a:prstGeom prst="rect">
            <a:avLst/>
          </a:prstGeom>
        </p:spPr>
        <p:txBody>
          <a:bodyPr wrap="square">
            <a:spAutoFit/>
          </a:bodyPr>
          <a:lstStyle/>
          <a:p>
            <a:r>
              <a:rPr lang="en-US" b="1" dirty="0">
                <a:solidFill>
                  <a:schemeClr val="accent2"/>
                </a:solidFill>
              </a:rPr>
              <a:t>Output:</a:t>
            </a:r>
          </a:p>
          <a:p>
            <a:r>
              <a:rPr lang="en-US" b="1" dirty="0">
                <a:solidFill>
                  <a:schemeClr val="accent2"/>
                </a:solidFill>
              </a:rPr>
              <a:t>D:\Java&gt;javac ExampleFor.java</a:t>
            </a:r>
          </a:p>
          <a:p>
            <a:r>
              <a:rPr lang="en-US" b="1" dirty="0">
                <a:solidFill>
                  <a:schemeClr val="accent2"/>
                </a:solidFill>
              </a:rPr>
              <a:t>D:\Java&gt;java </a:t>
            </a:r>
            <a:r>
              <a:rPr lang="en-US" b="1" dirty="0" err="1">
                <a:solidFill>
                  <a:schemeClr val="accent2"/>
                </a:solidFill>
              </a:rPr>
              <a:t>ExampleFor</a:t>
            </a:r>
            <a:endParaRPr lang="en-US" b="1" dirty="0">
              <a:solidFill>
                <a:schemeClr val="accent2"/>
              </a:solidFill>
            </a:endParaRPr>
          </a:p>
          <a:p>
            <a:r>
              <a:rPr lang="en-US" b="1" dirty="0">
                <a:solidFill>
                  <a:schemeClr val="accent2"/>
                </a:solidFill>
              </a:rPr>
              <a:t>Hello</a:t>
            </a:r>
          </a:p>
          <a:p>
            <a:r>
              <a:rPr lang="en-US" b="1" dirty="0">
                <a:solidFill>
                  <a:schemeClr val="accent2"/>
                </a:solidFill>
              </a:rPr>
              <a:t>Hi</a:t>
            </a:r>
          </a:p>
          <a:p>
            <a:r>
              <a:rPr lang="en-US" b="1" dirty="0">
                <a:solidFill>
                  <a:schemeClr val="accent2"/>
                </a:solidFill>
              </a:rPr>
              <a:t>Hi</a:t>
            </a:r>
          </a:p>
          <a:p>
            <a:r>
              <a:rPr lang="en-US" b="1" dirty="0">
                <a:solidFill>
                  <a:schemeClr val="accent2"/>
                </a:solidFill>
              </a:rPr>
              <a:t>Hi</a:t>
            </a:r>
          </a:p>
          <a:p>
            <a:r>
              <a:rPr lang="en-US" b="1" dirty="0">
                <a:solidFill>
                  <a:schemeClr val="accent2"/>
                </a:solidFill>
              </a:rPr>
              <a:t>All 3 parts of for loop are independent of each other and all optional.</a:t>
            </a:r>
            <a:endParaRPr lang="en-US" dirty="0">
              <a:solidFill>
                <a:schemeClr val="accent2"/>
              </a:solidFill>
            </a:endParaRPr>
          </a:p>
        </p:txBody>
      </p:sp>
    </p:spTree>
    <p:extLst>
      <p:ext uri="{BB962C8B-B14F-4D97-AF65-F5344CB8AC3E}">
        <p14:creationId xmlns:p14="http://schemas.microsoft.com/office/powerpoint/2010/main" val="2912569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285750"/>
            <a:ext cx="4572000" cy="2031325"/>
          </a:xfrm>
          <a:prstGeom prst="rect">
            <a:avLst/>
          </a:prstGeom>
        </p:spPr>
        <p:txBody>
          <a:bodyPr>
            <a:spAutoFit/>
          </a:bodyPr>
          <a:lstStyle/>
          <a:p>
            <a:r>
              <a:rPr lang="en-US" b="1" dirty="0">
                <a:solidFill>
                  <a:schemeClr val="accent2"/>
                </a:solidFill>
              </a:rPr>
              <a:t>Example:</a:t>
            </a:r>
          </a:p>
          <a:p>
            <a:r>
              <a:rPr lang="en-US" b="1" dirty="0">
                <a:solidFill>
                  <a:schemeClr val="accent2"/>
                </a:solidFill>
              </a:rPr>
              <a:t>public class </a:t>
            </a:r>
            <a:r>
              <a:rPr lang="en-US" b="1" dirty="0" err="1">
                <a:solidFill>
                  <a:schemeClr val="accent2"/>
                </a:solidFill>
              </a:rPr>
              <a:t>ExampleFor</a:t>
            </a:r>
            <a:r>
              <a:rPr lang="en-US" b="1" dirty="0">
                <a:solidFill>
                  <a:schemeClr val="accent2"/>
                </a:solidFill>
              </a:rPr>
              <a:t>{</a:t>
            </a:r>
          </a:p>
          <a:p>
            <a:r>
              <a:rPr lang="en-US" b="1" dirty="0">
                <a:solidFill>
                  <a:schemeClr val="accent2"/>
                </a:solidFill>
              </a:rPr>
              <a:t>public static void main(String </a:t>
            </a:r>
            <a:r>
              <a:rPr lang="en-US" b="1" dirty="0" err="1">
                <a:solidFill>
                  <a:schemeClr val="accent2"/>
                </a:solidFill>
              </a:rPr>
              <a:t>args</a:t>
            </a:r>
            <a:r>
              <a:rPr lang="en-US" b="1" dirty="0">
                <a:solidFill>
                  <a:schemeClr val="accent2"/>
                </a:solidFill>
              </a:rPr>
              <a:t>[]){</a:t>
            </a:r>
          </a:p>
          <a:p>
            <a:r>
              <a:rPr lang="en-US" b="1" dirty="0">
                <a:solidFill>
                  <a:schemeClr val="accent2"/>
                </a:solidFill>
              </a:rPr>
              <a:t>for(;;){</a:t>
            </a:r>
          </a:p>
          <a:p>
            <a:r>
              <a:rPr lang="en-US" b="1" dirty="0" err="1">
                <a:solidFill>
                  <a:schemeClr val="accent2"/>
                </a:solidFill>
              </a:rPr>
              <a:t>System.out.println</a:t>
            </a:r>
            <a:r>
              <a:rPr lang="en-US" b="1" dirty="0">
                <a:solidFill>
                  <a:schemeClr val="accent2"/>
                </a:solidFill>
              </a:rPr>
              <a:t>("hello");</a:t>
            </a:r>
          </a:p>
          <a:p>
            <a:r>
              <a:rPr lang="en-US" b="1" dirty="0">
                <a:solidFill>
                  <a:schemeClr val="accent2"/>
                </a:solidFill>
              </a:rPr>
              <a:t>}}}</a:t>
            </a:r>
          </a:p>
          <a:p>
            <a:endParaRPr lang="en-US" b="1" dirty="0">
              <a:solidFill>
                <a:schemeClr val="accent2"/>
              </a:solidFill>
            </a:endParaRPr>
          </a:p>
          <a:p>
            <a:r>
              <a:rPr lang="en-US" b="1" dirty="0">
                <a:solidFill>
                  <a:schemeClr val="accent2"/>
                </a:solidFill>
              </a:rPr>
              <a:t>Output:</a:t>
            </a:r>
          </a:p>
          <a:p>
            <a:r>
              <a:rPr lang="en-US" b="1" dirty="0">
                <a:solidFill>
                  <a:schemeClr val="accent2"/>
                </a:solidFill>
              </a:rPr>
              <a:t>Hello (infinite times).</a:t>
            </a:r>
            <a:endParaRPr lang="en-US" dirty="0">
              <a:solidFill>
                <a:schemeClr val="accent2"/>
              </a:solidFill>
            </a:endParaRPr>
          </a:p>
        </p:txBody>
      </p:sp>
      <p:sp>
        <p:nvSpPr>
          <p:cNvPr id="6" name="Rectangle 5"/>
          <p:cNvSpPr/>
          <p:nvPr/>
        </p:nvSpPr>
        <p:spPr>
          <a:xfrm>
            <a:off x="152400" y="2336130"/>
            <a:ext cx="3429000" cy="954107"/>
          </a:xfrm>
          <a:prstGeom prst="rect">
            <a:avLst/>
          </a:prstGeom>
        </p:spPr>
        <p:txBody>
          <a:bodyPr wrap="square">
            <a:spAutoFit/>
          </a:bodyPr>
          <a:lstStyle/>
          <a:p>
            <a:r>
              <a:rPr lang="en-US" b="1" dirty="0">
                <a:solidFill>
                  <a:schemeClr val="accent1"/>
                </a:solidFill>
              </a:rPr>
              <a:t>Curly braces are optional and without curly braces we can take exactly one statement and it should not be declarative statement.</a:t>
            </a:r>
            <a:endParaRPr lang="en-US" dirty="0">
              <a:solidFill>
                <a:schemeClr val="accent1"/>
              </a:solidFill>
            </a:endParaRPr>
          </a:p>
        </p:txBody>
      </p:sp>
      <p:sp>
        <p:nvSpPr>
          <p:cNvPr id="7" name="TextBox 6"/>
          <p:cNvSpPr txBox="1"/>
          <p:nvPr/>
        </p:nvSpPr>
        <p:spPr>
          <a:xfrm>
            <a:off x="8458200" y="4920379"/>
            <a:ext cx="685800" cy="261610"/>
          </a:xfrm>
          <a:prstGeom prst="rect">
            <a:avLst/>
          </a:prstGeom>
          <a:noFill/>
        </p:spPr>
        <p:txBody>
          <a:bodyPr wrap="square" rtlCol="0">
            <a:spAutoFit/>
          </a:bodyPr>
          <a:lstStyle/>
          <a:p>
            <a:r>
              <a:rPr lang="en-US" sz="1100" dirty="0">
                <a:solidFill>
                  <a:schemeClr val="accent3"/>
                </a:solidFill>
              </a:rPr>
              <a:t>103</a:t>
            </a:r>
          </a:p>
        </p:txBody>
      </p:sp>
      <p:sp>
        <p:nvSpPr>
          <p:cNvPr id="8" name="Rectangle 7"/>
          <p:cNvSpPr/>
          <p:nvPr/>
        </p:nvSpPr>
        <p:spPr>
          <a:xfrm>
            <a:off x="3743131" y="285750"/>
            <a:ext cx="3135795" cy="307777"/>
          </a:xfrm>
          <a:prstGeom prst="rect">
            <a:avLst/>
          </a:prstGeom>
        </p:spPr>
        <p:txBody>
          <a:bodyPr wrap="none">
            <a:spAutoFit/>
          </a:bodyPr>
          <a:lstStyle/>
          <a:p>
            <a:r>
              <a:rPr lang="en-US" b="1" dirty="0">
                <a:solidFill>
                  <a:schemeClr val="accent3"/>
                </a:solidFill>
              </a:rPr>
              <a:t>Unreachable statement in for loop:</a:t>
            </a:r>
            <a:endParaRPr lang="en-US" dirty="0">
              <a:solidFill>
                <a:schemeClr val="accent3"/>
              </a:solidFill>
            </a:endParaRPr>
          </a:p>
        </p:txBody>
      </p:sp>
      <p:sp>
        <p:nvSpPr>
          <p:cNvPr id="9" name="Rectangle 8"/>
          <p:cNvSpPr/>
          <p:nvPr/>
        </p:nvSpPr>
        <p:spPr>
          <a:xfrm>
            <a:off x="3743131" y="593527"/>
            <a:ext cx="4572000" cy="3108543"/>
          </a:xfrm>
          <a:prstGeom prst="rect">
            <a:avLst/>
          </a:prstGeom>
        </p:spPr>
        <p:txBody>
          <a:bodyPr>
            <a:spAutoFit/>
          </a:bodyPr>
          <a:lstStyle/>
          <a:p>
            <a:r>
              <a:rPr lang="en-US" b="1" dirty="0">
                <a:solidFill>
                  <a:schemeClr val="accent2"/>
                </a:solidFill>
              </a:rPr>
              <a:t>Example 1:</a:t>
            </a:r>
          </a:p>
          <a:p>
            <a:r>
              <a:rPr lang="en-US" b="1" dirty="0">
                <a:solidFill>
                  <a:schemeClr val="accent2"/>
                </a:solidFill>
              </a:rPr>
              <a:t>public class </a:t>
            </a:r>
            <a:r>
              <a:rPr lang="en-US" b="1" dirty="0" err="1">
                <a:solidFill>
                  <a:schemeClr val="accent2"/>
                </a:solidFill>
              </a:rPr>
              <a:t>ExampleFor</a:t>
            </a:r>
            <a:r>
              <a:rPr lang="en-US" b="1" dirty="0">
                <a:solidFill>
                  <a:schemeClr val="accent2"/>
                </a:solidFill>
              </a:rPr>
              <a:t>{</a:t>
            </a:r>
          </a:p>
          <a:p>
            <a:r>
              <a:rPr lang="en-US" b="1" dirty="0">
                <a:solidFill>
                  <a:schemeClr val="accent2"/>
                </a:solidFill>
              </a:rPr>
              <a:t>public static void main(String </a:t>
            </a:r>
            <a:r>
              <a:rPr lang="en-US" b="1" dirty="0" err="1">
                <a:solidFill>
                  <a:schemeClr val="accent2"/>
                </a:solidFill>
              </a:rPr>
              <a:t>args</a:t>
            </a:r>
            <a:r>
              <a:rPr lang="en-US" b="1" dirty="0">
                <a:solidFill>
                  <a:schemeClr val="accent2"/>
                </a:solidFill>
              </a:rPr>
              <a:t>[]){</a:t>
            </a:r>
          </a:p>
          <a:p>
            <a:r>
              <a:rPr lang="en-US" b="1" dirty="0">
                <a:solidFill>
                  <a:schemeClr val="accent2"/>
                </a:solidFill>
              </a:rPr>
              <a:t>for(</a:t>
            </a:r>
            <a:r>
              <a:rPr lang="en-US" b="1" dirty="0" err="1">
                <a:solidFill>
                  <a:schemeClr val="accent2"/>
                </a:solidFill>
              </a:rPr>
              <a:t>int</a:t>
            </a:r>
            <a:r>
              <a:rPr lang="en-US" b="1" dirty="0">
                <a:solidFill>
                  <a:schemeClr val="accent2"/>
                </a:solidFill>
              </a:rPr>
              <a:t> i=0;true;i++){</a:t>
            </a:r>
          </a:p>
          <a:p>
            <a:r>
              <a:rPr lang="en-US" b="1" dirty="0" err="1">
                <a:solidFill>
                  <a:schemeClr val="accent2"/>
                </a:solidFill>
              </a:rPr>
              <a:t>System.out.println</a:t>
            </a:r>
            <a:r>
              <a:rPr lang="en-US" b="1" dirty="0">
                <a:solidFill>
                  <a:schemeClr val="accent2"/>
                </a:solidFill>
              </a:rPr>
              <a:t>("hello");</a:t>
            </a:r>
          </a:p>
          <a:p>
            <a:r>
              <a:rPr lang="en-US" b="1" dirty="0">
                <a:solidFill>
                  <a:schemeClr val="accent2"/>
                </a:solidFill>
              </a:rPr>
              <a:t>}</a:t>
            </a:r>
          </a:p>
          <a:p>
            <a:r>
              <a:rPr lang="en-US" b="1" dirty="0" err="1">
                <a:solidFill>
                  <a:schemeClr val="accent2"/>
                </a:solidFill>
              </a:rPr>
              <a:t>System.out.println</a:t>
            </a:r>
            <a:r>
              <a:rPr lang="en-US" b="1" dirty="0">
                <a:solidFill>
                  <a:schemeClr val="accent2"/>
                </a:solidFill>
              </a:rPr>
              <a:t>("hi");</a:t>
            </a:r>
          </a:p>
          <a:p>
            <a:r>
              <a:rPr lang="en-US" b="1" dirty="0">
                <a:solidFill>
                  <a:schemeClr val="accent2"/>
                </a:solidFill>
              </a:rPr>
              <a:t>}}</a:t>
            </a:r>
          </a:p>
          <a:p>
            <a:endParaRPr lang="en-US" b="1" dirty="0">
              <a:solidFill>
                <a:schemeClr val="accent2"/>
              </a:solidFill>
            </a:endParaRPr>
          </a:p>
          <a:p>
            <a:r>
              <a:rPr lang="en-US" b="1" dirty="0">
                <a:solidFill>
                  <a:schemeClr val="accent2"/>
                </a:solidFill>
              </a:rPr>
              <a:t>Output:</a:t>
            </a:r>
          </a:p>
          <a:p>
            <a:r>
              <a:rPr lang="en-US" b="1" dirty="0">
                <a:solidFill>
                  <a:schemeClr val="accent2"/>
                </a:solidFill>
              </a:rPr>
              <a:t>Compile time error.</a:t>
            </a:r>
          </a:p>
          <a:p>
            <a:r>
              <a:rPr lang="en-US" b="1" dirty="0">
                <a:solidFill>
                  <a:schemeClr val="accent2"/>
                </a:solidFill>
              </a:rPr>
              <a:t>D:\Java&gt;javac ExampleFor.java</a:t>
            </a:r>
          </a:p>
          <a:p>
            <a:r>
              <a:rPr lang="en-US" b="1" dirty="0">
                <a:solidFill>
                  <a:schemeClr val="accent2"/>
                </a:solidFill>
              </a:rPr>
              <a:t>ExampleFor.java:6: unreachable statement</a:t>
            </a:r>
          </a:p>
          <a:p>
            <a:r>
              <a:rPr lang="en-US" b="1" dirty="0" err="1">
                <a:solidFill>
                  <a:schemeClr val="accent2"/>
                </a:solidFill>
              </a:rPr>
              <a:t>System.out.println</a:t>
            </a:r>
            <a:r>
              <a:rPr lang="en-US" b="1" dirty="0">
                <a:solidFill>
                  <a:schemeClr val="accent2"/>
                </a:solidFill>
              </a:rPr>
              <a:t>("hi");</a:t>
            </a:r>
            <a:endParaRPr lang="en-US" dirty="0">
              <a:solidFill>
                <a:schemeClr val="accent2"/>
              </a:solidFill>
            </a:endParaRPr>
          </a:p>
        </p:txBody>
      </p:sp>
    </p:spTree>
    <p:extLst>
      <p:ext uri="{BB962C8B-B14F-4D97-AF65-F5344CB8AC3E}">
        <p14:creationId xmlns:p14="http://schemas.microsoft.com/office/powerpoint/2010/main" val="130377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Effect transition="in" filter="fade">
                                      <p:cBhvr>
                                        <p:cTn id="14" dur="1000"/>
                                        <p:tgtEl>
                                          <p:spTgt spid="9">
                                            <p:txEl>
                                              <p:pRg st="0" end="0"/>
                                            </p:txEl>
                                          </p:spTgt>
                                        </p:tgtEl>
                                      </p:cBhvr>
                                    </p:animEffect>
                                    <p:anim calcmode="lin" valueType="num">
                                      <p:cBhvr>
                                        <p:cTn id="15"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animEffect transition="in" filter="fade">
                                      <p:cBhvr>
                                        <p:cTn id="19" dur="1000"/>
                                        <p:tgtEl>
                                          <p:spTgt spid="9">
                                            <p:txEl>
                                              <p:pRg st="1" end="1"/>
                                            </p:txEl>
                                          </p:spTgt>
                                        </p:tgtEl>
                                      </p:cBhvr>
                                    </p:animEffect>
                                    <p:anim calcmode="lin" valueType="num">
                                      <p:cBhvr>
                                        <p:cTn id="20"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9">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9">
                                            <p:txEl>
                                              <p:pRg st="2" end="2"/>
                                            </p:txEl>
                                          </p:spTgt>
                                        </p:tgtEl>
                                        <p:attrNameLst>
                                          <p:attrName>style.visibility</p:attrName>
                                        </p:attrNameLst>
                                      </p:cBhvr>
                                      <p:to>
                                        <p:strVal val="visible"/>
                                      </p:to>
                                    </p:set>
                                    <p:animEffect transition="in" filter="fade">
                                      <p:cBhvr>
                                        <p:cTn id="24" dur="1000"/>
                                        <p:tgtEl>
                                          <p:spTgt spid="9">
                                            <p:txEl>
                                              <p:pRg st="2" end="2"/>
                                            </p:txEl>
                                          </p:spTgt>
                                        </p:tgtEl>
                                      </p:cBhvr>
                                    </p:animEffect>
                                    <p:anim calcmode="lin" valueType="num">
                                      <p:cBhvr>
                                        <p:cTn id="25"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9">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9">
                                            <p:txEl>
                                              <p:pRg st="3" end="3"/>
                                            </p:txEl>
                                          </p:spTgt>
                                        </p:tgtEl>
                                        <p:attrNameLst>
                                          <p:attrName>style.visibility</p:attrName>
                                        </p:attrNameLst>
                                      </p:cBhvr>
                                      <p:to>
                                        <p:strVal val="visible"/>
                                      </p:to>
                                    </p:set>
                                    <p:animEffect transition="in" filter="fade">
                                      <p:cBhvr>
                                        <p:cTn id="29" dur="1000"/>
                                        <p:tgtEl>
                                          <p:spTgt spid="9">
                                            <p:txEl>
                                              <p:pRg st="3" end="3"/>
                                            </p:txEl>
                                          </p:spTgt>
                                        </p:tgtEl>
                                      </p:cBhvr>
                                    </p:animEffect>
                                    <p:anim calcmode="lin" valueType="num">
                                      <p:cBhvr>
                                        <p:cTn id="30"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9">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9">
                                            <p:txEl>
                                              <p:pRg st="4" end="4"/>
                                            </p:txEl>
                                          </p:spTgt>
                                        </p:tgtEl>
                                        <p:attrNameLst>
                                          <p:attrName>style.visibility</p:attrName>
                                        </p:attrNameLst>
                                      </p:cBhvr>
                                      <p:to>
                                        <p:strVal val="visible"/>
                                      </p:to>
                                    </p:set>
                                    <p:animEffect transition="in" filter="fade">
                                      <p:cBhvr>
                                        <p:cTn id="34" dur="1000"/>
                                        <p:tgtEl>
                                          <p:spTgt spid="9">
                                            <p:txEl>
                                              <p:pRg st="4" end="4"/>
                                            </p:txEl>
                                          </p:spTgt>
                                        </p:tgtEl>
                                      </p:cBhvr>
                                    </p:animEffect>
                                    <p:anim calcmode="lin" valueType="num">
                                      <p:cBhvr>
                                        <p:cTn id="35"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9">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9">
                                            <p:txEl>
                                              <p:pRg st="5" end="5"/>
                                            </p:txEl>
                                          </p:spTgt>
                                        </p:tgtEl>
                                        <p:attrNameLst>
                                          <p:attrName>style.visibility</p:attrName>
                                        </p:attrNameLst>
                                      </p:cBhvr>
                                      <p:to>
                                        <p:strVal val="visible"/>
                                      </p:to>
                                    </p:set>
                                    <p:animEffect transition="in" filter="fade">
                                      <p:cBhvr>
                                        <p:cTn id="39" dur="1000"/>
                                        <p:tgtEl>
                                          <p:spTgt spid="9">
                                            <p:txEl>
                                              <p:pRg st="5" end="5"/>
                                            </p:txEl>
                                          </p:spTgt>
                                        </p:tgtEl>
                                      </p:cBhvr>
                                    </p:animEffect>
                                    <p:anim calcmode="lin" valueType="num">
                                      <p:cBhvr>
                                        <p:cTn id="40" dur="10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9">
                                            <p:txEl>
                                              <p:pRg st="5" end="5"/>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9">
                                            <p:txEl>
                                              <p:pRg st="6" end="6"/>
                                            </p:txEl>
                                          </p:spTgt>
                                        </p:tgtEl>
                                        <p:attrNameLst>
                                          <p:attrName>style.visibility</p:attrName>
                                        </p:attrNameLst>
                                      </p:cBhvr>
                                      <p:to>
                                        <p:strVal val="visible"/>
                                      </p:to>
                                    </p:set>
                                    <p:animEffect transition="in" filter="fade">
                                      <p:cBhvr>
                                        <p:cTn id="44" dur="1000"/>
                                        <p:tgtEl>
                                          <p:spTgt spid="9">
                                            <p:txEl>
                                              <p:pRg st="6" end="6"/>
                                            </p:txEl>
                                          </p:spTgt>
                                        </p:tgtEl>
                                      </p:cBhvr>
                                    </p:animEffect>
                                    <p:anim calcmode="lin" valueType="num">
                                      <p:cBhvr>
                                        <p:cTn id="45" dur="100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46" dur="1000" fill="hold"/>
                                        <p:tgtEl>
                                          <p:spTgt spid="9">
                                            <p:txEl>
                                              <p:pRg st="6" end="6"/>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9">
                                            <p:txEl>
                                              <p:pRg st="7" end="7"/>
                                            </p:txEl>
                                          </p:spTgt>
                                        </p:tgtEl>
                                        <p:attrNameLst>
                                          <p:attrName>style.visibility</p:attrName>
                                        </p:attrNameLst>
                                      </p:cBhvr>
                                      <p:to>
                                        <p:strVal val="visible"/>
                                      </p:to>
                                    </p:set>
                                    <p:animEffect transition="in" filter="fade">
                                      <p:cBhvr>
                                        <p:cTn id="49" dur="1000"/>
                                        <p:tgtEl>
                                          <p:spTgt spid="9">
                                            <p:txEl>
                                              <p:pRg st="7" end="7"/>
                                            </p:txEl>
                                          </p:spTgt>
                                        </p:tgtEl>
                                      </p:cBhvr>
                                    </p:animEffect>
                                    <p:anim calcmode="lin" valueType="num">
                                      <p:cBhvr>
                                        <p:cTn id="50" dur="1000" fill="hold"/>
                                        <p:tgtEl>
                                          <p:spTgt spid="9">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9">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1" presetClass="entr" presetSubtype="1" fill="hold" nodeType="clickEffect">
                                  <p:stCondLst>
                                    <p:cond delay="0"/>
                                  </p:stCondLst>
                                  <p:childTnLst>
                                    <p:set>
                                      <p:cBhvr>
                                        <p:cTn id="55" dur="1" fill="hold">
                                          <p:stCondLst>
                                            <p:cond delay="0"/>
                                          </p:stCondLst>
                                        </p:cTn>
                                        <p:tgtEl>
                                          <p:spTgt spid="9">
                                            <p:txEl>
                                              <p:pRg st="9" end="9"/>
                                            </p:txEl>
                                          </p:spTgt>
                                        </p:tgtEl>
                                        <p:attrNameLst>
                                          <p:attrName>style.visibility</p:attrName>
                                        </p:attrNameLst>
                                      </p:cBhvr>
                                      <p:to>
                                        <p:strVal val="visible"/>
                                      </p:to>
                                    </p:set>
                                    <p:animEffect transition="in" filter="wheel(1)">
                                      <p:cBhvr>
                                        <p:cTn id="56" dur="2000"/>
                                        <p:tgtEl>
                                          <p:spTgt spid="9">
                                            <p:txEl>
                                              <p:pRg st="9" end="9"/>
                                            </p:txEl>
                                          </p:spTgt>
                                        </p:tgtEl>
                                      </p:cBhvr>
                                    </p:animEffect>
                                  </p:childTnLst>
                                </p:cTn>
                              </p:par>
                              <p:par>
                                <p:cTn id="57" presetID="21" presetClass="entr" presetSubtype="1" fill="hold" nodeType="withEffect">
                                  <p:stCondLst>
                                    <p:cond delay="0"/>
                                  </p:stCondLst>
                                  <p:childTnLst>
                                    <p:set>
                                      <p:cBhvr>
                                        <p:cTn id="58" dur="1" fill="hold">
                                          <p:stCondLst>
                                            <p:cond delay="0"/>
                                          </p:stCondLst>
                                        </p:cTn>
                                        <p:tgtEl>
                                          <p:spTgt spid="9">
                                            <p:txEl>
                                              <p:pRg st="10" end="10"/>
                                            </p:txEl>
                                          </p:spTgt>
                                        </p:tgtEl>
                                        <p:attrNameLst>
                                          <p:attrName>style.visibility</p:attrName>
                                        </p:attrNameLst>
                                      </p:cBhvr>
                                      <p:to>
                                        <p:strVal val="visible"/>
                                      </p:to>
                                    </p:set>
                                    <p:animEffect transition="in" filter="wheel(1)">
                                      <p:cBhvr>
                                        <p:cTn id="59" dur="2000"/>
                                        <p:tgtEl>
                                          <p:spTgt spid="9">
                                            <p:txEl>
                                              <p:pRg st="10" end="10"/>
                                            </p:txEl>
                                          </p:spTgt>
                                        </p:tgtEl>
                                      </p:cBhvr>
                                    </p:animEffect>
                                  </p:childTnLst>
                                </p:cTn>
                              </p:par>
                              <p:par>
                                <p:cTn id="60" presetID="21" presetClass="entr" presetSubtype="1" fill="hold" nodeType="withEffect">
                                  <p:stCondLst>
                                    <p:cond delay="0"/>
                                  </p:stCondLst>
                                  <p:childTnLst>
                                    <p:set>
                                      <p:cBhvr>
                                        <p:cTn id="61" dur="1" fill="hold">
                                          <p:stCondLst>
                                            <p:cond delay="0"/>
                                          </p:stCondLst>
                                        </p:cTn>
                                        <p:tgtEl>
                                          <p:spTgt spid="9">
                                            <p:txEl>
                                              <p:pRg st="11" end="11"/>
                                            </p:txEl>
                                          </p:spTgt>
                                        </p:tgtEl>
                                        <p:attrNameLst>
                                          <p:attrName>style.visibility</p:attrName>
                                        </p:attrNameLst>
                                      </p:cBhvr>
                                      <p:to>
                                        <p:strVal val="visible"/>
                                      </p:to>
                                    </p:set>
                                    <p:animEffect transition="in" filter="wheel(1)">
                                      <p:cBhvr>
                                        <p:cTn id="62" dur="2000"/>
                                        <p:tgtEl>
                                          <p:spTgt spid="9">
                                            <p:txEl>
                                              <p:pRg st="11" end="11"/>
                                            </p:txEl>
                                          </p:spTgt>
                                        </p:tgtEl>
                                      </p:cBhvr>
                                    </p:animEffect>
                                  </p:childTnLst>
                                </p:cTn>
                              </p:par>
                              <p:par>
                                <p:cTn id="63" presetID="21" presetClass="entr" presetSubtype="1" fill="hold" nodeType="withEffect">
                                  <p:stCondLst>
                                    <p:cond delay="0"/>
                                  </p:stCondLst>
                                  <p:childTnLst>
                                    <p:set>
                                      <p:cBhvr>
                                        <p:cTn id="64" dur="1" fill="hold">
                                          <p:stCondLst>
                                            <p:cond delay="0"/>
                                          </p:stCondLst>
                                        </p:cTn>
                                        <p:tgtEl>
                                          <p:spTgt spid="9">
                                            <p:txEl>
                                              <p:pRg st="12" end="12"/>
                                            </p:txEl>
                                          </p:spTgt>
                                        </p:tgtEl>
                                        <p:attrNameLst>
                                          <p:attrName>style.visibility</p:attrName>
                                        </p:attrNameLst>
                                      </p:cBhvr>
                                      <p:to>
                                        <p:strVal val="visible"/>
                                      </p:to>
                                    </p:set>
                                    <p:animEffect transition="in" filter="wheel(1)">
                                      <p:cBhvr>
                                        <p:cTn id="65" dur="2000"/>
                                        <p:tgtEl>
                                          <p:spTgt spid="9">
                                            <p:txEl>
                                              <p:pRg st="12" end="12"/>
                                            </p:txEl>
                                          </p:spTgt>
                                        </p:tgtEl>
                                      </p:cBhvr>
                                    </p:animEffect>
                                  </p:childTnLst>
                                </p:cTn>
                              </p:par>
                              <p:par>
                                <p:cTn id="66" presetID="21" presetClass="entr" presetSubtype="1" fill="hold" nodeType="withEffect">
                                  <p:stCondLst>
                                    <p:cond delay="0"/>
                                  </p:stCondLst>
                                  <p:childTnLst>
                                    <p:set>
                                      <p:cBhvr>
                                        <p:cTn id="67" dur="1" fill="hold">
                                          <p:stCondLst>
                                            <p:cond delay="0"/>
                                          </p:stCondLst>
                                        </p:cTn>
                                        <p:tgtEl>
                                          <p:spTgt spid="9">
                                            <p:txEl>
                                              <p:pRg st="13" end="13"/>
                                            </p:txEl>
                                          </p:spTgt>
                                        </p:tgtEl>
                                        <p:attrNameLst>
                                          <p:attrName>style.visibility</p:attrName>
                                        </p:attrNameLst>
                                      </p:cBhvr>
                                      <p:to>
                                        <p:strVal val="visible"/>
                                      </p:to>
                                    </p:set>
                                    <p:animEffect transition="in" filter="wheel(1)">
                                      <p:cBhvr>
                                        <p:cTn id="68" dur="2000"/>
                                        <p:tgtEl>
                                          <p:spTgt spid="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752892" y="4894734"/>
            <a:ext cx="381000" cy="230832"/>
          </a:xfrm>
          <a:prstGeom prst="rect">
            <a:avLst/>
          </a:prstGeom>
          <a:noFill/>
        </p:spPr>
        <p:txBody>
          <a:bodyPr wrap="square" rtlCol="0">
            <a:spAutoFit/>
          </a:bodyPr>
          <a:lstStyle/>
          <a:p>
            <a:r>
              <a:rPr lang="en-US" sz="900" dirty="0">
                <a:solidFill>
                  <a:schemeClr val="accent2"/>
                </a:solidFill>
              </a:rPr>
              <a:t>104</a:t>
            </a:r>
          </a:p>
        </p:txBody>
      </p:sp>
      <p:sp>
        <p:nvSpPr>
          <p:cNvPr id="6" name="Rectangle 5"/>
          <p:cNvSpPr/>
          <p:nvPr/>
        </p:nvSpPr>
        <p:spPr>
          <a:xfrm>
            <a:off x="228600" y="146506"/>
            <a:ext cx="3823483" cy="3108543"/>
          </a:xfrm>
          <a:prstGeom prst="rect">
            <a:avLst/>
          </a:prstGeom>
        </p:spPr>
        <p:txBody>
          <a:bodyPr wrap="none">
            <a:spAutoFit/>
          </a:bodyPr>
          <a:lstStyle/>
          <a:p>
            <a:r>
              <a:rPr lang="en-US" b="1" dirty="0">
                <a:solidFill>
                  <a:schemeClr val="accent2"/>
                </a:solidFill>
              </a:rPr>
              <a:t>Example 2:</a:t>
            </a:r>
          </a:p>
          <a:p>
            <a:r>
              <a:rPr lang="en-US" b="1" dirty="0">
                <a:solidFill>
                  <a:schemeClr val="accent2"/>
                </a:solidFill>
              </a:rPr>
              <a:t>public class </a:t>
            </a:r>
            <a:r>
              <a:rPr lang="en-US" b="1" dirty="0" err="1">
                <a:solidFill>
                  <a:schemeClr val="accent2"/>
                </a:solidFill>
              </a:rPr>
              <a:t>ExampleFor</a:t>
            </a:r>
            <a:r>
              <a:rPr lang="en-US" b="1" dirty="0">
                <a:solidFill>
                  <a:schemeClr val="accent2"/>
                </a:solidFill>
              </a:rPr>
              <a:t>{</a:t>
            </a:r>
          </a:p>
          <a:p>
            <a:r>
              <a:rPr lang="en-US" b="1" dirty="0">
                <a:solidFill>
                  <a:schemeClr val="accent2"/>
                </a:solidFill>
              </a:rPr>
              <a:t>public static void main(String </a:t>
            </a:r>
            <a:r>
              <a:rPr lang="en-US" b="1" dirty="0" err="1">
                <a:solidFill>
                  <a:schemeClr val="accent2"/>
                </a:solidFill>
              </a:rPr>
              <a:t>args</a:t>
            </a:r>
            <a:r>
              <a:rPr lang="en-US" b="1" dirty="0">
                <a:solidFill>
                  <a:schemeClr val="accent2"/>
                </a:solidFill>
              </a:rPr>
              <a:t>[]){</a:t>
            </a:r>
          </a:p>
          <a:p>
            <a:r>
              <a:rPr lang="en-US" b="1" dirty="0">
                <a:solidFill>
                  <a:schemeClr val="accent2"/>
                </a:solidFill>
              </a:rPr>
              <a:t>for(</a:t>
            </a:r>
            <a:r>
              <a:rPr lang="en-US" b="1" dirty="0" err="1">
                <a:solidFill>
                  <a:schemeClr val="accent2"/>
                </a:solidFill>
              </a:rPr>
              <a:t>int</a:t>
            </a:r>
            <a:r>
              <a:rPr lang="en-US" b="1" dirty="0">
                <a:solidFill>
                  <a:schemeClr val="accent2"/>
                </a:solidFill>
              </a:rPr>
              <a:t> i=0;false;i++){</a:t>
            </a:r>
          </a:p>
          <a:p>
            <a:r>
              <a:rPr lang="en-US" b="1" dirty="0" err="1">
                <a:solidFill>
                  <a:schemeClr val="accent2"/>
                </a:solidFill>
              </a:rPr>
              <a:t>System.out.println</a:t>
            </a:r>
            <a:r>
              <a:rPr lang="en-US" b="1" dirty="0">
                <a:solidFill>
                  <a:schemeClr val="accent2"/>
                </a:solidFill>
              </a:rPr>
              <a:t>("hello");</a:t>
            </a:r>
          </a:p>
          <a:p>
            <a:r>
              <a:rPr lang="en-US" b="1" dirty="0">
                <a:solidFill>
                  <a:schemeClr val="accent2"/>
                </a:solidFill>
              </a:rPr>
              <a:t>}</a:t>
            </a:r>
          </a:p>
          <a:p>
            <a:r>
              <a:rPr lang="en-US" b="1" dirty="0" err="1">
                <a:solidFill>
                  <a:schemeClr val="accent2"/>
                </a:solidFill>
              </a:rPr>
              <a:t>System.out.println</a:t>
            </a:r>
            <a:r>
              <a:rPr lang="en-US" b="1" dirty="0">
                <a:solidFill>
                  <a:schemeClr val="accent2"/>
                </a:solidFill>
              </a:rPr>
              <a:t>("hi");</a:t>
            </a:r>
          </a:p>
          <a:p>
            <a:r>
              <a:rPr lang="en-US" b="1" dirty="0">
                <a:solidFill>
                  <a:schemeClr val="accent2"/>
                </a:solidFill>
              </a:rPr>
              <a:t>}}</a:t>
            </a:r>
          </a:p>
          <a:p>
            <a:endParaRPr lang="en-US" b="1" dirty="0">
              <a:solidFill>
                <a:schemeClr val="accent2"/>
              </a:solidFill>
            </a:endParaRPr>
          </a:p>
          <a:p>
            <a:r>
              <a:rPr lang="en-US" b="1" dirty="0">
                <a:solidFill>
                  <a:schemeClr val="accent2"/>
                </a:solidFill>
              </a:rPr>
              <a:t>Output:</a:t>
            </a:r>
          </a:p>
          <a:p>
            <a:r>
              <a:rPr lang="en-US" b="1" dirty="0">
                <a:solidFill>
                  <a:schemeClr val="accent2"/>
                </a:solidFill>
              </a:rPr>
              <a:t>Compile time error.</a:t>
            </a:r>
          </a:p>
          <a:p>
            <a:r>
              <a:rPr lang="en-US" b="1" dirty="0">
                <a:solidFill>
                  <a:schemeClr val="accent2"/>
                </a:solidFill>
              </a:rPr>
              <a:t>D:\Java&gt;javac ExampleFor.java</a:t>
            </a:r>
          </a:p>
          <a:p>
            <a:r>
              <a:rPr lang="en-US" b="1" dirty="0">
                <a:solidFill>
                  <a:schemeClr val="accent2"/>
                </a:solidFill>
              </a:rPr>
              <a:t>ExampleFor.java:3: unreachable statement</a:t>
            </a:r>
          </a:p>
          <a:p>
            <a:r>
              <a:rPr lang="en-US" b="1" dirty="0">
                <a:solidFill>
                  <a:schemeClr val="accent2"/>
                </a:solidFill>
              </a:rPr>
              <a:t>for(</a:t>
            </a:r>
            <a:r>
              <a:rPr lang="en-US" b="1" dirty="0" err="1">
                <a:solidFill>
                  <a:schemeClr val="accent2"/>
                </a:solidFill>
              </a:rPr>
              <a:t>int</a:t>
            </a:r>
            <a:r>
              <a:rPr lang="en-US" b="1" dirty="0">
                <a:solidFill>
                  <a:schemeClr val="accent2"/>
                </a:solidFill>
              </a:rPr>
              <a:t> i=0;false;i++){</a:t>
            </a:r>
            <a:endParaRPr lang="en-US" dirty="0">
              <a:solidFill>
                <a:schemeClr val="accent2"/>
              </a:solidFill>
            </a:endParaRPr>
          </a:p>
        </p:txBody>
      </p:sp>
      <p:sp>
        <p:nvSpPr>
          <p:cNvPr id="7" name="Rectangle 6"/>
          <p:cNvSpPr/>
          <p:nvPr/>
        </p:nvSpPr>
        <p:spPr>
          <a:xfrm>
            <a:off x="4156010" y="361950"/>
            <a:ext cx="4572000" cy="1169551"/>
          </a:xfrm>
          <a:prstGeom prst="rect">
            <a:avLst/>
          </a:prstGeom>
        </p:spPr>
        <p:txBody>
          <a:bodyPr>
            <a:spAutoFit/>
          </a:bodyPr>
          <a:lstStyle/>
          <a:p>
            <a:r>
              <a:rPr lang="en-US" b="1" dirty="0">
                <a:solidFill>
                  <a:schemeClr val="accent2"/>
                </a:solidFill>
              </a:rPr>
              <a:t>Output:</a:t>
            </a:r>
          </a:p>
          <a:p>
            <a:r>
              <a:rPr lang="en-US" b="1" dirty="0">
                <a:solidFill>
                  <a:schemeClr val="accent2"/>
                </a:solidFill>
              </a:rPr>
              <a:t>Compile time error.</a:t>
            </a:r>
          </a:p>
          <a:p>
            <a:r>
              <a:rPr lang="en-US" b="1" dirty="0">
                <a:solidFill>
                  <a:schemeClr val="accent2"/>
                </a:solidFill>
              </a:rPr>
              <a:t>D:\Java&gt;javac ExampleFor.java</a:t>
            </a:r>
          </a:p>
          <a:p>
            <a:r>
              <a:rPr lang="en-US" b="1" dirty="0">
                <a:solidFill>
                  <a:schemeClr val="accent2"/>
                </a:solidFill>
              </a:rPr>
              <a:t>ExampleFor.java:6: unreachable statement</a:t>
            </a:r>
          </a:p>
          <a:p>
            <a:r>
              <a:rPr lang="en-US" b="1" dirty="0" err="1">
                <a:solidFill>
                  <a:schemeClr val="accent2"/>
                </a:solidFill>
              </a:rPr>
              <a:t>System.out.println</a:t>
            </a:r>
            <a:r>
              <a:rPr lang="en-US" b="1" dirty="0">
                <a:solidFill>
                  <a:schemeClr val="accent2"/>
                </a:solidFill>
              </a:rPr>
              <a:t>("hi");</a:t>
            </a:r>
            <a:endParaRPr lang="en-US" dirty="0">
              <a:solidFill>
                <a:schemeClr val="accent2"/>
              </a:solidFill>
            </a:endParaRPr>
          </a:p>
        </p:txBody>
      </p:sp>
      <p:sp>
        <p:nvSpPr>
          <p:cNvPr id="8" name="Rectangle 7"/>
          <p:cNvSpPr/>
          <p:nvPr/>
        </p:nvSpPr>
        <p:spPr>
          <a:xfrm>
            <a:off x="228600" y="3194268"/>
            <a:ext cx="4572000" cy="1815882"/>
          </a:xfrm>
          <a:prstGeom prst="rect">
            <a:avLst/>
          </a:prstGeom>
        </p:spPr>
        <p:txBody>
          <a:bodyPr>
            <a:spAutoFit/>
          </a:bodyPr>
          <a:lstStyle/>
          <a:p>
            <a:r>
              <a:rPr lang="en-US" b="1" dirty="0">
                <a:solidFill>
                  <a:schemeClr val="accent2"/>
                </a:solidFill>
              </a:rPr>
              <a:t>Example 3:</a:t>
            </a:r>
          </a:p>
          <a:p>
            <a:r>
              <a:rPr lang="en-US" b="1" dirty="0">
                <a:solidFill>
                  <a:schemeClr val="accent2"/>
                </a:solidFill>
              </a:rPr>
              <a:t>public class </a:t>
            </a:r>
            <a:r>
              <a:rPr lang="en-US" b="1" dirty="0" err="1">
                <a:solidFill>
                  <a:schemeClr val="accent2"/>
                </a:solidFill>
              </a:rPr>
              <a:t>ExampleFor</a:t>
            </a:r>
            <a:r>
              <a:rPr lang="en-US" b="1" dirty="0">
                <a:solidFill>
                  <a:schemeClr val="accent2"/>
                </a:solidFill>
              </a:rPr>
              <a:t>{</a:t>
            </a:r>
          </a:p>
          <a:p>
            <a:r>
              <a:rPr lang="en-US" b="1" dirty="0">
                <a:solidFill>
                  <a:schemeClr val="accent2"/>
                </a:solidFill>
              </a:rPr>
              <a:t>public static void main(String </a:t>
            </a:r>
            <a:r>
              <a:rPr lang="en-US" b="1" dirty="0" err="1">
                <a:solidFill>
                  <a:schemeClr val="accent2"/>
                </a:solidFill>
              </a:rPr>
              <a:t>args</a:t>
            </a:r>
            <a:r>
              <a:rPr lang="en-US" b="1" dirty="0">
                <a:solidFill>
                  <a:schemeClr val="accent2"/>
                </a:solidFill>
              </a:rPr>
              <a:t>[]){</a:t>
            </a:r>
          </a:p>
          <a:p>
            <a:r>
              <a:rPr lang="en-US" b="1" dirty="0">
                <a:solidFill>
                  <a:schemeClr val="accent2"/>
                </a:solidFill>
              </a:rPr>
              <a:t>for(</a:t>
            </a:r>
            <a:r>
              <a:rPr lang="en-US" b="1" dirty="0" err="1">
                <a:solidFill>
                  <a:schemeClr val="accent2"/>
                </a:solidFill>
              </a:rPr>
              <a:t>int</a:t>
            </a:r>
            <a:r>
              <a:rPr lang="en-US" b="1" dirty="0">
                <a:solidFill>
                  <a:schemeClr val="accent2"/>
                </a:solidFill>
              </a:rPr>
              <a:t> i=0;;i++){</a:t>
            </a:r>
          </a:p>
          <a:p>
            <a:r>
              <a:rPr lang="en-US" b="1" dirty="0" err="1">
                <a:solidFill>
                  <a:schemeClr val="accent2"/>
                </a:solidFill>
              </a:rPr>
              <a:t>System.out.println</a:t>
            </a:r>
            <a:r>
              <a:rPr lang="en-US" b="1" dirty="0">
                <a:solidFill>
                  <a:schemeClr val="accent2"/>
                </a:solidFill>
              </a:rPr>
              <a:t>("hello");</a:t>
            </a:r>
          </a:p>
          <a:p>
            <a:r>
              <a:rPr lang="en-US" b="1" dirty="0">
                <a:solidFill>
                  <a:schemeClr val="accent2"/>
                </a:solidFill>
              </a:rPr>
              <a:t>}</a:t>
            </a:r>
          </a:p>
          <a:p>
            <a:r>
              <a:rPr lang="en-US" b="1" dirty="0" err="1">
                <a:solidFill>
                  <a:schemeClr val="accent2"/>
                </a:solidFill>
              </a:rPr>
              <a:t>System.out.println</a:t>
            </a:r>
            <a:r>
              <a:rPr lang="en-US" b="1" dirty="0">
                <a:solidFill>
                  <a:schemeClr val="accent2"/>
                </a:solidFill>
              </a:rPr>
              <a:t>("hi");</a:t>
            </a:r>
          </a:p>
          <a:p>
            <a:r>
              <a:rPr lang="en-US" b="1" dirty="0">
                <a:solidFill>
                  <a:schemeClr val="accent2"/>
                </a:solidFill>
              </a:rPr>
              <a:t>}}</a:t>
            </a:r>
            <a:endParaRPr lang="en-US" dirty="0"/>
          </a:p>
        </p:txBody>
      </p:sp>
      <p:sp>
        <p:nvSpPr>
          <p:cNvPr id="9" name="Rectangle 8"/>
          <p:cNvSpPr/>
          <p:nvPr/>
        </p:nvSpPr>
        <p:spPr>
          <a:xfrm>
            <a:off x="3991434" y="1547198"/>
            <a:ext cx="3018966" cy="3108543"/>
          </a:xfrm>
          <a:prstGeom prst="rect">
            <a:avLst/>
          </a:prstGeom>
        </p:spPr>
        <p:txBody>
          <a:bodyPr wrap="square">
            <a:spAutoFit/>
          </a:bodyPr>
          <a:lstStyle/>
          <a:p>
            <a:r>
              <a:rPr lang="en-US" b="1" dirty="0">
                <a:solidFill>
                  <a:schemeClr val="accent2"/>
                </a:solidFill>
              </a:rPr>
              <a:t>Example 4:</a:t>
            </a:r>
          </a:p>
          <a:p>
            <a:endParaRPr lang="en-US" b="1" dirty="0">
              <a:solidFill>
                <a:schemeClr val="accent2"/>
              </a:solidFill>
            </a:endParaRPr>
          </a:p>
          <a:p>
            <a:r>
              <a:rPr lang="en-US" b="1" dirty="0">
                <a:solidFill>
                  <a:schemeClr val="accent2"/>
                </a:solidFill>
              </a:rPr>
              <a:t>public class </a:t>
            </a:r>
            <a:r>
              <a:rPr lang="en-US" b="1" dirty="0" err="1">
                <a:solidFill>
                  <a:schemeClr val="accent2"/>
                </a:solidFill>
              </a:rPr>
              <a:t>ExampleFor</a:t>
            </a:r>
            <a:r>
              <a:rPr lang="en-US" b="1" dirty="0">
                <a:solidFill>
                  <a:schemeClr val="accent2"/>
                </a:solidFill>
              </a:rPr>
              <a:t>{</a:t>
            </a:r>
          </a:p>
          <a:p>
            <a:r>
              <a:rPr lang="en-US" b="1" dirty="0">
                <a:solidFill>
                  <a:schemeClr val="accent2"/>
                </a:solidFill>
              </a:rPr>
              <a:t>public static void main(String </a:t>
            </a:r>
            <a:r>
              <a:rPr lang="en-US" b="1" dirty="0" err="1">
                <a:solidFill>
                  <a:schemeClr val="accent2"/>
                </a:solidFill>
              </a:rPr>
              <a:t>args</a:t>
            </a:r>
            <a:r>
              <a:rPr lang="en-US" b="1" dirty="0">
                <a:solidFill>
                  <a:schemeClr val="accent2"/>
                </a:solidFill>
              </a:rPr>
              <a:t>[]){</a:t>
            </a:r>
          </a:p>
          <a:p>
            <a:r>
              <a:rPr lang="en-US" b="1" dirty="0" err="1">
                <a:solidFill>
                  <a:schemeClr val="accent2"/>
                </a:solidFill>
              </a:rPr>
              <a:t>int</a:t>
            </a:r>
            <a:r>
              <a:rPr lang="en-US" b="1" dirty="0">
                <a:solidFill>
                  <a:schemeClr val="accent2"/>
                </a:solidFill>
              </a:rPr>
              <a:t> a=10,b=20;</a:t>
            </a:r>
          </a:p>
          <a:p>
            <a:r>
              <a:rPr lang="en-US" b="1" dirty="0">
                <a:solidFill>
                  <a:schemeClr val="accent2"/>
                </a:solidFill>
              </a:rPr>
              <a:t>for(</a:t>
            </a:r>
            <a:r>
              <a:rPr lang="en-US" b="1" dirty="0" err="1">
                <a:solidFill>
                  <a:schemeClr val="accent2"/>
                </a:solidFill>
              </a:rPr>
              <a:t>int</a:t>
            </a:r>
            <a:r>
              <a:rPr lang="en-US" b="1" dirty="0">
                <a:solidFill>
                  <a:schemeClr val="accent2"/>
                </a:solidFill>
              </a:rPr>
              <a:t> i=0;a&lt;</a:t>
            </a:r>
            <a:r>
              <a:rPr lang="en-US" b="1" dirty="0" err="1">
                <a:solidFill>
                  <a:schemeClr val="accent2"/>
                </a:solidFill>
              </a:rPr>
              <a:t>b;i</a:t>
            </a:r>
            <a:r>
              <a:rPr lang="en-US" b="1" dirty="0">
                <a:solidFill>
                  <a:schemeClr val="accent2"/>
                </a:solidFill>
              </a:rPr>
              <a:t>++){</a:t>
            </a:r>
          </a:p>
          <a:p>
            <a:r>
              <a:rPr lang="en-US" b="1" dirty="0" err="1">
                <a:solidFill>
                  <a:schemeClr val="accent2"/>
                </a:solidFill>
              </a:rPr>
              <a:t>System.out.println</a:t>
            </a:r>
            <a:r>
              <a:rPr lang="en-US" b="1" dirty="0">
                <a:solidFill>
                  <a:schemeClr val="accent2"/>
                </a:solidFill>
              </a:rPr>
              <a:t>("hello");</a:t>
            </a:r>
          </a:p>
          <a:p>
            <a:r>
              <a:rPr lang="en-US" b="1" dirty="0">
                <a:solidFill>
                  <a:schemeClr val="accent2"/>
                </a:solidFill>
              </a:rPr>
              <a:t>}</a:t>
            </a:r>
          </a:p>
          <a:p>
            <a:r>
              <a:rPr lang="en-US" b="1" dirty="0" err="1">
                <a:solidFill>
                  <a:schemeClr val="accent2"/>
                </a:solidFill>
              </a:rPr>
              <a:t>System.out.println</a:t>
            </a:r>
            <a:r>
              <a:rPr lang="en-US" b="1" dirty="0">
                <a:solidFill>
                  <a:schemeClr val="accent2"/>
                </a:solidFill>
              </a:rPr>
              <a:t>("hi");</a:t>
            </a:r>
          </a:p>
          <a:p>
            <a:r>
              <a:rPr lang="en-US" b="1" dirty="0">
                <a:solidFill>
                  <a:schemeClr val="accent2"/>
                </a:solidFill>
              </a:rPr>
              <a:t>}}</a:t>
            </a:r>
          </a:p>
          <a:p>
            <a:endParaRPr lang="en-US" b="1" dirty="0">
              <a:solidFill>
                <a:schemeClr val="accent2"/>
              </a:solidFill>
            </a:endParaRPr>
          </a:p>
          <a:p>
            <a:r>
              <a:rPr lang="en-US" b="1" dirty="0">
                <a:solidFill>
                  <a:schemeClr val="accent2"/>
                </a:solidFill>
              </a:rPr>
              <a:t>Output:</a:t>
            </a:r>
          </a:p>
          <a:p>
            <a:r>
              <a:rPr lang="en-US" b="1" dirty="0">
                <a:solidFill>
                  <a:schemeClr val="accent2"/>
                </a:solidFill>
              </a:rPr>
              <a:t>Hello (infinite times).</a:t>
            </a:r>
            <a:endParaRPr lang="en-US" dirty="0">
              <a:solidFill>
                <a:schemeClr val="accent2"/>
              </a:solidFill>
            </a:endParaRPr>
          </a:p>
        </p:txBody>
      </p:sp>
    </p:spTree>
    <p:extLst>
      <p:ext uri="{BB962C8B-B14F-4D97-AF65-F5344CB8AC3E}">
        <p14:creationId xmlns:p14="http://schemas.microsoft.com/office/powerpoint/2010/main" val="439068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9" end="9"/>
                                            </p:txEl>
                                          </p:spTgt>
                                        </p:tgtEl>
                                        <p:attrNameLst>
                                          <p:attrName>style.visibility</p:attrName>
                                        </p:attrNameLst>
                                      </p:cBhvr>
                                      <p:to>
                                        <p:strVal val="visible"/>
                                      </p:to>
                                    </p:set>
                                    <p:animEffect transition="in" filter="fade">
                                      <p:cBhvr>
                                        <p:cTn id="7" dur="1000"/>
                                        <p:tgtEl>
                                          <p:spTgt spid="6">
                                            <p:txEl>
                                              <p:pRg st="9" end="9"/>
                                            </p:txEl>
                                          </p:spTgt>
                                        </p:tgtEl>
                                      </p:cBhvr>
                                    </p:animEffect>
                                    <p:anim calcmode="lin" valueType="num">
                                      <p:cBhvr>
                                        <p:cTn id="8"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9" end="9"/>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10" end="10"/>
                                            </p:txEl>
                                          </p:spTgt>
                                        </p:tgtEl>
                                        <p:attrNameLst>
                                          <p:attrName>style.visibility</p:attrName>
                                        </p:attrNameLst>
                                      </p:cBhvr>
                                      <p:to>
                                        <p:strVal val="visible"/>
                                      </p:to>
                                    </p:set>
                                    <p:animEffect transition="in" filter="fade">
                                      <p:cBhvr>
                                        <p:cTn id="12" dur="1000"/>
                                        <p:tgtEl>
                                          <p:spTgt spid="6">
                                            <p:txEl>
                                              <p:pRg st="10" end="10"/>
                                            </p:txEl>
                                          </p:spTgt>
                                        </p:tgtEl>
                                      </p:cBhvr>
                                    </p:animEffect>
                                    <p:anim calcmode="lin" valueType="num">
                                      <p:cBhvr>
                                        <p:cTn id="13" dur="1000" fill="hold"/>
                                        <p:tgtEl>
                                          <p:spTgt spid="6">
                                            <p:txEl>
                                              <p:pRg st="10" end="1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10" end="1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xEl>
                                              <p:pRg st="11" end="11"/>
                                            </p:txEl>
                                          </p:spTgt>
                                        </p:tgtEl>
                                        <p:attrNameLst>
                                          <p:attrName>style.visibility</p:attrName>
                                        </p:attrNameLst>
                                      </p:cBhvr>
                                      <p:to>
                                        <p:strVal val="visible"/>
                                      </p:to>
                                    </p:set>
                                    <p:animEffect transition="in" filter="fade">
                                      <p:cBhvr>
                                        <p:cTn id="17" dur="1000"/>
                                        <p:tgtEl>
                                          <p:spTgt spid="6">
                                            <p:txEl>
                                              <p:pRg st="11" end="11"/>
                                            </p:txEl>
                                          </p:spTgt>
                                        </p:tgtEl>
                                      </p:cBhvr>
                                    </p:animEffect>
                                    <p:anim calcmode="lin" valueType="num">
                                      <p:cBhvr>
                                        <p:cTn id="18" dur="1000" fill="hold"/>
                                        <p:tgtEl>
                                          <p:spTgt spid="6">
                                            <p:txEl>
                                              <p:pRg st="11" end="11"/>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11" end="1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
                                            <p:txEl>
                                              <p:pRg st="12" end="12"/>
                                            </p:txEl>
                                          </p:spTgt>
                                        </p:tgtEl>
                                        <p:attrNameLst>
                                          <p:attrName>style.visibility</p:attrName>
                                        </p:attrNameLst>
                                      </p:cBhvr>
                                      <p:to>
                                        <p:strVal val="visible"/>
                                      </p:to>
                                    </p:set>
                                    <p:animEffect transition="in" filter="fade">
                                      <p:cBhvr>
                                        <p:cTn id="22" dur="1000"/>
                                        <p:tgtEl>
                                          <p:spTgt spid="6">
                                            <p:txEl>
                                              <p:pRg st="12" end="12"/>
                                            </p:txEl>
                                          </p:spTgt>
                                        </p:tgtEl>
                                      </p:cBhvr>
                                    </p:animEffect>
                                    <p:anim calcmode="lin" valueType="num">
                                      <p:cBhvr>
                                        <p:cTn id="23" dur="1000" fill="hold"/>
                                        <p:tgtEl>
                                          <p:spTgt spid="6">
                                            <p:txEl>
                                              <p:pRg st="12" end="12"/>
                                            </p:txEl>
                                          </p:spTgt>
                                        </p:tgtEl>
                                        <p:attrNameLst>
                                          <p:attrName>ppt_x</p:attrName>
                                        </p:attrNameLst>
                                      </p:cBhvr>
                                      <p:tavLst>
                                        <p:tav tm="0">
                                          <p:val>
                                            <p:strVal val="#ppt_x"/>
                                          </p:val>
                                        </p:tav>
                                        <p:tav tm="100000">
                                          <p:val>
                                            <p:strVal val="#ppt_x"/>
                                          </p:val>
                                        </p:tav>
                                      </p:tavLst>
                                    </p:anim>
                                    <p:anim calcmode="lin" valueType="num">
                                      <p:cBhvr>
                                        <p:cTn id="24" dur="1000" fill="hold"/>
                                        <p:tgtEl>
                                          <p:spTgt spid="6">
                                            <p:txEl>
                                              <p:pRg st="12" end="1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6">
                                            <p:txEl>
                                              <p:pRg st="13" end="13"/>
                                            </p:txEl>
                                          </p:spTgt>
                                        </p:tgtEl>
                                        <p:attrNameLst>
                                          <p:attrName>style.visibility</p:attrName>
                                        </p:attrNameLst>
                                      </p:cBhvr>
                                      <p:to>
                                        <p:strVal val="visible"/>
                                      </p:to>
                                    </p:set>
                                    <p:animEffect transition="in" filter="fade">
                                      <p:cBhvr>
                                        <p:cTn id="27" dur="1000"/>
                                        <p:tgtEl>
                                          <p:spTgt spid="6">
                                            <p:txEl>
                                              <p:pRg st="13" end="13"/>
                                            </p:txEl>
                                          </p:spTgt>
                                        </p:tgtEl>
                                      </p:cBhvr>
                                    </p:animEffect>
                                    <p:anim calcmode="lin" valueType="num">
                                      <p:cBhvr>
                                        <p:cTn id="28" dur="1000" fill="hold"/>
                                        <p:tgtEl>
                                          <p:spTgt spid="6">
                                            <p:txEl>
                                              <p:pRg st="13" end="13"/>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8">
                                            <p:txEl>
                                              <p:pRg st="0" end="0"/>
                                            </p:txEl>
                                          </p:spTgt>
                                        </p:tgtEl>
                                        <p:attrNameLst>
                                          <p:attrName>style.visibility</p:attrName>
                                        </p:attrNameLst>
                                      </p:cBhvr>
                                      <p:to>
                                        <p:strVal val="visible"/>
                                      </p:to>
                                    </p:set>
                                    <p:animEffect transition="in" filter="fade">
                                      <p:cBhvr>
                                        <p:cTn id="34" dur="1000"/>
                                        <p:tgtEl>
                                          <p:spTgt spid="8">
                                            <p:txEl>
                                              <p:pRg st="0" end="0"/>
                                            </p:txEl>
                                          </p:spTgt>
                                        </p:tgtEl>
                                      </p:cBhvr>
                                    </p:animEffect>
                                    <p:anim calcmode="lin" valueType="num">
                                      <p:cBhvr>
                                        <p:cTn id="35"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0" end="0"/>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8">
                                            <p:txEl>
                                              <p:pRg st="1" end="1"/>
                                            </p:txEl>
                                          </p:spTgt>
                                        </p:tgtEl>
                                        <p:attrNameLst>
                                          <p:attrName>style.visibility</p:attrName>
                                        </p:attrNameLst>
                                      </p:cBhvr>
                                      <p:to>
                                        <p:strVal val="visible"/>
                                      </p:to>
                                    </p:set>
                                    <p:animEffect transition="in" filter="fade">
                                      <p:cBhvr>
                                        <p:cTn id="39" dur="1000"/>
                                        <p:tgtEl>
                                          <p:spTgt spid="8">
                                            <p:txEl>
                                              <p:pRg st="1" end="1"/>
                                            </p:txEl>
                                          </p:spTgt>
                                        </p:tgtEl>
                                      </p:cBhvr>
                                    </p:animEffect>
                                    <p:anim calcmode="lin" valueType="num">
                                      <p:cBhvr>
                                        <p:cTn id="40"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41" dur="1000" fill="hold"/>
                                        <p:tgtEl>
                                          <p:spTgt spid="8">
                                            <p:txEl>
                                              <p:pRg st="1" end="1"/>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8">
                                            <p:txEl>
                                              <p:pRg st="2" end="2"/>
                                            </p:txEl>
                                          </p:spTgt>
                                        </p:tgtEl>
                                        <p:attrNameLst>
                                          <p:attrName>style.visibility</p:attrName>
                                        </p:attrNameLst>
                                      </p:cBhvr>
                                      <p:to>
                                        <p:strVal val="visible"/>
                                      </p:to>
                                    </p:set>
                                    <p:animEffect transition="in" filter="fade">
                                      <p:cBhvr>
                                        <p:cTn id="44" dur="1000"/>
                                        <p:tgtEl>
                                          <p:spTgt spid="8">
                                            <p:txEl>
                                              <p:pRg st="2" end="2"/>
                                            </p:txEl>
                                          </p:spTgt>
                                        </p:tgtEl>
                                      </p:cBhvr>
                                    </p:animEffect>
                                    <p:anim calcmode="lin" valueType="num">
                                      <p:cBhvr>
                                        <p:cTn id="45"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46" dur="1000" fill="hold"/>
                                        <p:tgtEl>
                                          <p:spTgt spid="8">
                                            <p:txEl>
                                              <p:pRg st="2" end="2"/>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8">
                                            <p:txEl>
                                              <p:pRg st="3" end="3"/>
                                            </p:txEl>
                                          </p:spTgt>
                                        </p:tgtEl>
                                        <p:attrNameLst>
                                          <p:attrName>style.visibility</p:attrName>
                                        </p:attrNameLst>
                                      </p:cBhvr>
                                      <p:to>
                                        <p:strVal val="visible"/>
                                      </p:to>
                                    </p:set>
                                    <p:animEffect transition="in" filter="fade">
                                      <p:cBhvr>
                                        <p:cTn id="49" dur="1000"/>
                                        <p:tgtEl>
                                          <p:spTgt spid="8">
                                            <p:txEl>
                                              <p:pRg st="3" end="3"/>
                                            </p:txEl>
                                          </p:spTgt>
                                        </p:tgtEl>
                                      </p:cBhvr>
                                    </p:animEffect>
                                    <p:anim calcmode="lin" valueType="num">
                                      <p:cBhvr>
                                        <p:cTn id="50"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51" dur="1000" fill="hold"/>
                                        <p:tgtEl>
                                          <p:spTgt spid="8">
                                            <p:txEl>
                                              <p:pRg st="3" end="3"/>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8">
                                            <p:txEl>
                                              <p:pRg st="4" end="4"/>
                                            </p:txEl>
                                          </p:spTgt>
                                        </p:tgtEl>
                                        <p:attrNameLst>
                                          <p:attrName>style.visibility</p:attrName>
                                        </p:attrNameLst>
                                      </p:cBhvr>
                                      <p:to>
                                        <p:strVal val="visible"/>
                                      </p:to>
                                    </p:set>
                                    <p:animEffect transition="in" filter="fade">
                                      <p:cBhvr>
                                        <p:cTn id="54" dur="1000"/>
                                        <p:tgtEl>
                                          <p:spTgt spid="8">
                                            <p:txEl>
                                              <p:pRg st="4" end="4"/>
                                            </p:txEl>
                                          </p:spTgt>
                                        </p:tgtEl>
                                      </p:cBhvr>
                                    </p:animEffect>
                                    <p:anim calcmode="lin" valueType="num">
                                      <p:cBhvr>
                                        <p:cTn id="55"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56" dur="1000" fill="hold"/>
                                        <p:tgtEl>
                                          <p:spTgt spid="8">
                                            <p:txEl>
                                              <p:pRg st="4" end="4"/>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8">
                                            <p:txEl>
                                              <p:pRg st="5" end="5"/>
                                            </p:txEl>
                                          </p:spTgt>
                                        </p:tgtEl>
                                        <p:attrNameLst>
                                          <p:attrName>style.visibility</p:attrName>
                                        </p:attrNameLst>
                                      </p:cBhvr>
                                      <p:to>
                                        <p:strVal val="visible"/>
                                      </p:to>
                                    </p:set>
                                    <p:animEffect transition="in" filter="fade">
                                      <p:cBhvr>
                                        <p:cTn id="59" dur="1000"/>
                                        <p:tgtEl>
                                          <p:spTgt spid="8">
                                            <p:txEl>
                                              <p:pRg st="5" end="5"/>
                                            </p:txEl>
                                          </p:spTgt>
                                        </p:tgtEl>
                                      </p:cBhvr>
                                    </p:animEffect>
                                    <p:anim calcmode="lin" valueType="num">
                                      <p:cBhvr>
                                        <p:cTn id="60"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61" dur="1000" fill="hold"/>
                                        <p:tgtEl>
                                          <p:spTgt spid="8">
                                            <p:txEl>
                                              <p:pRg st="5" end="5"/>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8">
                                            <p:txEl>
                                              <p:pRg st="6" end="6"/>
                                            </p:txEl>
                                          </p:spTgt>
                                        </p:tgtEl>
                                        <p:attrNameLst>
                                          <p:attrName>style.visibility</p:attrName>
                                        </p:attrNameLst>
                                      </p:cBhvr>
                                      <p:to>
                                        <p:strVal val="visible"/>
                                      </p:to>
                                    </p:set>
                                    <p:animEffect transition="in" filter="fade">
                                      <p:cBhvr>
                                        <p:cTn id="64" dur="1000"/>
                                        <p:tgtEl>
                                          <p:spTgt spid="8">
                                            <p:txEl>
                                              <p:pRg st="6" end="6"/>
                                            </p:txEl>
                                          </p:spTgt>
                                        </p:tgtEl>
                                      </p:cBhvr>
                                    </p:animEffect>
                                    <p:anim calcmode="lin" valueType="num">
                                      <p:cBhvr>
                                        <p:cTn id="65"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66" dur="1000" fill="hold"/>
                                        <p:tgtEl>
                                          <p:spTgt spid="8">
                                            <p:txEl>
                                              <p:pRg st="6" end="6"/>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8">
                                            <p:txEl>
                                              <p:pRg st="7" end="7"/>
                                            </p:txEl>
                                          </p:spTgt>
                                        </p:tgtEl>
                                        <p:attrNameLst>
                                          <p:attrName>style.visibility</p:attrName>
                                        </p:attrNameLst>
                                      </p:cBhvr>
                                      <p:to>
                                        <p:strVal val="visible"/>
                                      </p:to>
                                    </p:set>
                                    <p:animEffect transition="in" filter="fade">
                                      <p:cBhvr>
                                        <p:cTn id="69" dur="1000"/>
                                        <p:tgtEl>
                                          <p:spTgt spid="8">
                                            <p:txEl>
                                              <p:pRg st="7" end="7"/>
                                            </p:txEl>
                                          </p:spTgt>
                                        </p:tgtEl>
                                      </p:cBhvr>
                                    </p:animEffect>
                                    <p:anim calcmode="lin" valueType="num">
                                      <p:cBhvr>
                                        <p:cTn id="70"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71"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1" presetClass="entr" presetSubtype="1" fill="hold" nodeType="clickEffect">
                                  <p:stCondLst>
                                    <p:cond delay="0"/>
                                  </p:stCondLst>
                                  <p:childTnLst>
                                    <p:set>
                                      <p:cBhvr>
                                        <p:cTn id="75" dur="1" fill="hold">
                                          <p:stCondLst>
                                            <p:cond delay="0"/>
                                          </p:stCondLst>
                                        </p:cTn>
                                        <p:tgtEl>
                                          <p:spTgt spid="7">
                                            <p:txEl>
                                              <p:pRg st="0" end="0"/>
                                            </p:txEl>
                                          </p:spTgt>
                                        </p:tgtEl>
                                        <p:attrNameLst>
                                          <p:attrName>style.visibility</p:attrName>
                                        </p:attrNameLst>
                                      </p:cBhvr>
                                      <p:to>
                                        <p:strVal val="visible"/>
                                      </p:to>
                                    </p:set>
                                    <p:animEffect transition="in" filter="wheel(1)">
                                      <p:cBhvr>
                                        <p:cTn id="76" dur="2000"/>
                                        <p:tgtEl>
                                          <p:spTgt spid="7">
                                            <p:txEl>
                                              <p:pRg st="0" end="0"/>
                                            </p:txEl>
                                          </p:spTgt>
                                        </p:tgtEl>
                                      </p:cBhvr>
                                    </p:animEffect>
                                  </p:childTnLst>
                                </p:cTn>
                              </p:par>
                              <p:par>
                                <p:cTn id="77" presetID="21" presetClass="entr" presetSubtype="1" fill="hold" nodeType="withEffect">
                                  <p:stCondLst>
                                    <p:cond delay="0"/>
                                  </p:stCondLst>
                                  <p:childTnLst>
                                    <p:set>
                                      <p:cBhvr>
                                        <p:cTn id="78" dur="1" fill="hold">
                                          <p:stCondLst>
                                            <p:cond delay="0"/>
                                          </p:stCondLst>
                                        </p:cTn>
                                        <p:tgtEl>
                                          <p:spTgt spid="7">
                                            <p:txEl>
                                              <p:pRg st="1" end="1"/>
                                            </p:txEl>
                                          </p:spTgt>
                                        </p:tgtEl>
                                        <p:attrNameLst>
                                          <p:attrName>style.visibility</p:attrName>
                                        </p:attrNameLst>
                                      </p:cBhvr>
                                      <p:to>
                                        <p:strVal val="visible"/>
                                      </p:to>
                                    </p:set>
                                    <p:animEffect transition="in" filter="wheel(1)">
                                      <p:cBhvr>
                                        <p:cTn id="79" dur="2000"/>
                                        <p:tgtEl>
                                          <p:spTgt spid="7">
                                            <p:txEl>
                                              <p:pRg st="1" end="1"/>
                                            </p:txEl>
                                          </p:spTgt>
                                        </p:tgtEl>
                                      </p:cBhvr>
                                    </p:animEffect>
                                  </p:childTnLst>
                                </p:cTn>
                              </p:par>
                              <p:par>
                                <p:cTn id="80" presetID="21" presetClass="entr" presetSubtype="1" fill="hold" nodeType="withEffect">
                                  <p:stCondLst>
                                    <p:cond delay="0"/>
                                  </p:stCondLst>
                                  <p:childTnLst>
                                    <p:set>
                                      <p:cBhvr>
                                        <p:cTn id="81" dur="1" fill="hold">
                                          <p:stCondLst>
                                            <p:cond delay="0"/>
                                          </p:stCondLst>
                                        </p:cTn>
                                        <p:tgtEl>
                                          <p:spTgt spid="7">
                                            <p:txEl>
                                              <p:pRg st="2" end="2"/>
                                            </p:txEl>
                                          </p:spTgt>
                                        </p:tgtEl>
                                        <p:attrNameLst>
                                          <p:attrName>style.visibility</p:attrName>
                                        </p:attrNameLst>
                                      </p:cBhvr>
                                      <p:to>
                                        <p:strVal val="visible"/>
                                      </p:to>
                                    </p:set>
                                    <p:animEffect transition="in" filter="wheel(1)">
                                      <p:cBhvr>
                                        <p:cTn id="82" dur="2000"/>
                                        <p:tgtEl>
                                          <p:spTgt spid="7">
                                            <p:txEl>
                                              <p:pRg st="2" end="2"/>
                                            </p:txEl>
                                          </p:spTgt>
                                        </p:tgtEl>
                                      </p:cBhvr>
                                    </p:animEffect>
                                  </p:childTnLst>
                                </p:cTn>
                              </p:par>
                              <p:par>
                                <p:cTn id="83" presetID="21" presetClass="entr" presetSubtype="1" fill="hold" nodeType="withEffect">
                                  <p:stCondLst>
                                    <p:cond delay="0"/>
                                  </p:stCondLst>
                                  <p:childTnLst>
                                    <p:set>
                                      <p:cBhvr>
                                        <p:cTn id="84" dur="1" fill="hold">
                                          <p:stCondLst>
                                            <p:cond delay="0"/>
                                          </p:stCondLst>
                                        </p:cTn>
                                        <p:tgtEl>
                                          <p:spTgt spid="7">
                                            <p:txEl>
                                              <p:pRg st="3" end="3"/>
                                            </p:txEl>
                                          </p:spTgt>
                                        </p:tgtEl>
                                        <p:attrNameLst>
                                          <p:attrName>style.visibility</p:attrName>
                                        </p:attrNameLst>
                                      </p:cBhvr>
                                      <p:to>
                                        <p:strVal val="visible"/>
                                      </p:to>
                                    </p:set>
                                    <p:animEffect transition="in" filter="wheel(1)">
                                      <p:cBhvr>
                                        <p:cTn id="85" dur="2000"/>
                                        <p:tgtEl>
                                          <p:spTgt spid="7">
                                            <p:txEl>
                                              <p:pRg st="3" end="3"/>
                                            </p:txEl>
                                          </p:spTgt>
                                        </p:tgtEl>
                                      </p:cBhvr>
                                    </p:animEffect>
                                  </p:childTnLst>
                                </p:cTn>
                              </p:par>
                              <p:par>
                                <p:cTn id="86" presetID="21" presetClass="entr" presetSubtype="1" fill="hold" nodeType="withEffect">
                                  <p:stCondLst>
                                    <p:cond delay="0"/>
                                  </p:stCondLst>
                                  <p:childTnLst>
                                    <p:set>
                                      <p:cBhvr>
                                        <p:cTn id="87" dur="1" fill="hold">
                                          <p:stCondLst>
                                            <p:cond delay="0"/>
                                          </p:stCondLst>
                                        </p:cTn>
                                        <p:tgtEl>
                                          <p:spTgt spid="7">
                                            <p:txEl>
                                              <p:pRg st="4" end="4"/>
                                            </p:txEl>
                                          </p:spTgt>
                                        </p:tgtEl>
                                        <p:attrNameLst>
                                          <p:attrName>style.visibility</p:attrName>
                                        </p:attrNameLst>
                                      </p:cBhvr>
                                      <p:to>
                                        <p:strVal val="visible"/>
                                      </p:to>
                                    </p:set>
                                    <p:animEffect transition="in" filter="wheel(1)">
                                      <p:cBhvr>
                                        <p:cTn id="88" dur="2000"/>
                                        <p:tgtEl>
                                          <p:spTgt spid="7">
                                            <p:txEl>
                                              <p:pRg st="4" end="4"/>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42" presetClass="entr" presetSubtype="0" fill="hold" nodeType="clickEffect">
                                  <p:stCondLst>
                                    <p:cond delay="0"/>
                                  </p:stCondLst>
                                  <p:childTnLst>
                                    <p:set>
                                      <p:cBhvr>
                                        <p:cTn id="92" dur="1" fill="hold">
                                          <p:stCondLst>
                                            <p:cond delay="0"/>
                                          </p:stCondLst>
                                        </p:cTn>
                                        <p:tgtEl>
                                          <p:spTgt spid="9">
                                            <p:txEl>
                                              <p:pRg st="0" end="0"/>
                                            </p:txEl>
                                          </p:spTgt>
                                        </p:tgtEl>
                                        <p:attrNameLst>
                                          <p:attrName>style.visibility</p:attrName>
                                        </p:attrNameLst>
                                      </p:cBhvr>
                                      <p:to>
                                        <p:strVal val="visible"/>
                                      </p:to>
                                    </p:set>
                                    <p:animEffect transition="in" filter="fade">
                                      <p:cBhvr>
                                        <p:cTn id="93" dur="1000"/>
                                        <p:tgtEl>
                                          <p:spTgt spid="9">
                                            <p:txEl>
                                              <p:pRg st="0" end="0"/>
                                            </p:txEl>
                                          </p:spTgt>
                                        </p:tgtEl>
                                      </p:cBhvr>
                                    </p:animEffect>
                                    <p:anim calcmode="lin" valueType="num">
                                      <p:cBhvr>
                                        <p:cTn id="94"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5" dur="1000" fill="hold"/>
                                        <p:tgtEl>
                                          <p:spTgt spid="9">
                                            <p:txEl>
                                              <p:pRg st="0" end="0"/>
                                            </p:txEl>
                                          </p:spTgt>
                                        </p:tgtEl>
                                        <p:attrNameLst>
                                          <p:attrName>ppt_y</p:attrName>
                                        </p:attrNameLst>
                                      </p:cBhvr>
                                      <p:tavLst>
                                        <p:tav tm="0">
                                          <p:val>
                                            <p:strVal val="#ppt_y+.1"/>
                                          </p:val>
                                        </p:tav>
                                        <p:tav tm="100000">
                                          <p:val>
                                            <p:strVal val="#ppt_y"/>
                                          </p:val>
                                        </p:tav>
                                      </p:tavLst>
                                    </p:anim>
                                  </p:childTnLst>
                                </p:cTn>
                              </p:par>
                              <p:par>
                                <p:cTn id="96" presetID="42" presetClass="entr" presetSubtype="0" fill="hold" nodeType="withEffect">
                                  <p:stCondLst>
                                    <p:cond delay="0"/>
                                  </p:stCondLst>
                                  <p:childTnLst>
                                    <p:set>
                                      <p:cBhvr>
                                        <p:cTn id="97" dur="1" fill="hold">
                                          <p:stCondLst>
                                            <p:cond delay="0"/>
                                          </p:stCondLst>
                                        </p:cTn>
                                        <p:tgtEl>
                                          <p:spTgt spid="9">
                                            <p:txEl>
                                              <p:pRg st="2" end="2"/>
                                            </p:txEl>
                                          </p:spTgt>
                                        </p:tgtEl>
                                        <p:attrNameLst>
                                          <p:attrName>style.visibility</p:attrName>
                                        </p:attrNameLst>
                                      </p:cBhvr>
                                      <p:to>
                                        <p:strVal val="visible"/>
                                      </p:to>
                                    </p:set>
                                    <p:animEffect transition="in" filter="fade">
                                      <p:cBhvr>
                                        <p:cTn id="98" dur="1000"/>
                                        <p:tgtEl>
                                          <p:spTgt spid="9">
                                            <p:txEl>
                                              <p:pRg st="2" end="2"/>
                                            </p:txEl>
                                          </p:spTgt>
                                        </p:tgtEl>
                                      </p:cBhvr>
                                    </p:animEffect>
                                    <p:anim calcmode="lin" valueType="num">
                                      <p:cBhvr>
                                        <p:cTn id="99"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100" dur="1000" fill="hold"/>
                                        <p:tgtEl>
                                          <p:spTgt spid="9">
                                            <p:txEl>
                                              <p:pRg st="2" end="2"/>
                                            </p:txEl>
                                          </p:spTgt>
                                        </p:tgtEl>
                                        <p:attrNameLst>
                                          <p:attrName>ppt_y</p:attrName>
                                        </p:attrNameLst>
                                      </p:cBhvr>
                                      <p:tavLst>
                                        <p:tav tm="0">
                                          <p:val>
                                            <p:strVal val="#ppt_y+.1"/>
                                          </p:val>
                                        </p:tav>
                                        <p:tav tm="100000">
                                          <p:val>
                                            <p:strVal val="#ppt_y"/>
                                          </p:val>
                                        </p:tav>
                                      </p:tavLst>
                                    </p:anim>
                                  </p:childTnLst>
                                </p:cTn>
                              </p:par>
                              <p:par>
                                <p:cTn id="101" presetID="42" presetClass="entr" presetSubtype="0" fill="hold" nodeType="withEffect">
                                  <p:stCondLst>
                                    <p:cond delay="0"/>
                                  </p:stCondLst>
                                  <p:childTnLst>
                                    <p:set>
                                      <p:cBhvr>
                                        <p:cTn id="102" dur="1" fill="hold">
                                          <p:stCondLst>
                                            <p:cond delay="0"/>
                                          </p:stCondLst>
                                        </p:cTn>
                                        <p:tgtEl>
                                          <p:spTgt spid="9">
                                            <p:txEl>
                                              <p:pRg st="3" end="3"/>
                                            </p:txEl>
                                          </p:spTgt>
                                        </p:tgtEl>
                                        <p:attrNameLst>
                                          <p:attrName>style.visibility</p:attrName>
                                        </p:attrNameLst>
                                      </p:cBhvr>
                                      <p:to>
                                        <p:strVal val="visible"/>
                                      </p:to>
                                    </p:set>
                                    <p:animEffect transition="in" filter="fade">
                                      <p:cBhvr>
                                        <p:cTn id="103" dur="1000"/>
                                        <p:tgtEl>
                                          <p:spTgt spid="9">
                                            <p:txEl>
                                              <p:pRg st="3" end="3"/>
                                            </p:txEl>
                                          </p:spTgt>
                                        </p:tgtEl>
                                      </p:cBhvr>
                                    </p:animEffect>
                                    <p:anim calcmode="lin" valueType="num">
                                      <p:cBhvr>
                                        <p:cTn id="104"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105" dur="1000" fill="hold"/>
                                        <p:tgtEl>
                                          <p:spTgt spid="9">
                                            <p:txEl>
                                              <p:pRg st="3" end="3"/>
                                            </p:txEl>
                                          </p:spTgt>
                                        </p:tgtEl>
                                        <p:attrNameLst>
                                          <p:attrName>ppt_y</p:attrName>
                                        </p:attrNameLst>
                                      </p:cBhvr>
                                      <p:tavLst>
                                        <p:tav tm="0">
                                          <p:val>
                                            <p:strVal val="#ppt_y+.1"/>
                                          </p:val>
                                        </p:tav>
                                        <p:tav tm="100000">
                                          <p:val>
                                            <p:strVal val="#ppt_y"/>
                                          </p:val>
                                        </p:tav>
                                      </p:tavLst>
                                    </p:anim>
                                  </p:childTnLst>
                                </p:cTn>
                              </p:par>
                              <p:par>
                                <p:cTn id="106" presetID="42" presetClass="entr" presetSubtype="0" fill="hold" nodeType="withEffect">
                                  <p:stCondLst>
                                    <p:cond delay="0"/>
                                  </p:stCondLst>
                                  <p:childTnLst>
                                    <p:set>
                                      <p:cBhvr>
                                        <p:cTn id="107" dur="1" fill="hold">
                                          <p:stCondLst>
                                            <p:cond delay="0"/>
                                          </p:stCondLst>
                                        </p:cTn>
                                        <p:tgtEl>
                                          <p:spTgt spid="9">
                                            <p:txEl>
                                              <p:pRg st="4" end="4"/>
                                            </p:txEl>
                                          </p:spTgt>
                                        </p:tgtEl>
                                        <p:attrNameLst>
                                          <p:attrName>style.visibility</p:attrName>
                                        </p:attrNameLst>
                                      </p:cBhvr>
                                      <p:to>
                                        <p:strVal val="visible"/>
                                      </p:to>
                                    </p:set>
                                    <p:animEffect transition="in" filter="fade">
                                      <p:cBhvr>
                                        <p:cTn id="108" dur="1000"/>
                                        <p:tgtEl>
                                          <p:spTgt spid="9">
                                            <p:txEl>
                                              <p:pRg st="4" end="4"/>
                                            </p:txEl>
                                          </p:spTgt>
                                        </p:tgtEl>
                                      </p:cBhvr>
                                    </p:animEffect>
                                    <p:anim calcmode="lin" valueType="num">
                                      <p:cBhvr>
                                        <p:cTn id="109"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110" dur="1000" fill="hold"/>
                                        <p:tgtEl>
                                          <p:spTgt spid="9">
                                            <p:txEl>
                                              <p:pRg st="4" end="4"/>
                                            </p:txEl>
                                          </p:spTgt>
                                        </p:tgtEl>
                                        <p:attrNameLst>
                                          <p:attrName>ppt_y</p:attrName>
                                        </p:attrNameLst>
                                      </p:cBhvr>
                                      <p:tavLst>
                                        <p:tav tm="0">
                                          <p:val>
                                            <p:strVal val="#ppt_y+.1"/>
                                          </p:val>
                                        </p:tav>
                                        <p:tav tm="100000">
                                          <p:val>
                                            <p:strVal val="#ppt_y"/>
                                          </p:val>
                                        </p:tav>
                                      </p:tavLst>
                                    </p:anim>
                                  </p:childTnLst>
                                </p:cTn>
                              </p:par>
                              <p:par>
                                <p:cTn id="111" presetID="42" presetClass="entr" presetSubtype="0" fill="hold" nodeType="withEffect">
                                  <p:stCondLst>
                                    <p:cond delay="0"/>
                                  </p:stCondLst>
                                  <p:childTnLst>
                                    <p:set>
                                      <p:cBhvr>
                                        <p:cTn id="112" dur="1" fill="hold">
                                          <p:stCondLst>
                                            <p:cond delay="0"/>
                                          </p:stCondLst>
                                        </p:cTn>
                                        <p:tgtEl>
                                          <p:spTgt spid="9">
                                            <p:txEl>
                                              <p:pRg st="5" end="5"/>
                                            </p:txEl>
                                          </p:spTgt>
                                        </p:tgtEl>
                                        <p:attrNameLst>
                                          <p:attrName>style.visibility</p:attrName>
                                        </p:attrNameLst>
                                      </p:cBhvr>
                                      <p:to>
                                        <p:strVal val="visible"/>
                                      </p:to>
                                    </p:set>
                                    <p:animEffect transition="in" filter="fade">
                                      <p:cBhvr>
                                        <p:cTn id="113" dur="1000"/>
                                        <p:tgtEl>
                                          <p:spTgt spid="9">
                                            <p:txEl>
                                              <p:pRg st="5" end="5"/>
                                            </p:txEl>
                                          </p:spTgt>
                                        </p:tgtEl>
                                      </p:cBhvr>
                                    </p:animEffect>
                                    <p:anim calcmode="lin" valueType="num">
                                      <p:cBhvr>
                                        <p:cTn id="114" dur="10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115" dur="1000" fill="hold"/>
                                        <p:tgtEl>
                                          <p:spTgt spid="9">
                                            <p:txEl>
                                              <p:pRg st="5" end="5"/>
                                            </p:txEl>
                                          </p:spTgt>
                                        </p:tgtEl>
                                        <p:attrNameLst>
                                          <p:attrName>ppt_y</p:attrName>
                                        </p:attrNameLst>
                                      </p:cBhvr>
                                      <p:tavLst>
                                        <p:tav tm="0">
                                          <p:val>
                                            <p:strVal val="#ppt_y+.1"/>
                                          </p:val>
                                        </p:tav>
                                        <p:tav tm="100000">
                                          <p:val>
                                            <p:strVal val="#ppt_y"/>
                                          </p:val>
                                        </p:tav>
                                      </p:tavLst>
                                    </p:anim>
                                  </p:childTnLst>
                                </p:cTn>
                              </p:par>
                              <p:par>
                                <p:cTn id="116" presetID="42" presetClass="entr" presetSubtype="0" fill="hold" nodeType="withEffect">
                                  <p:stCondLst>
                                    <p:cond delay="0"/>
                                  </p:stCondLst>
                                  <p:childTnLst>
                                    <p:set>
                                      <p:cBhvr>
                                        <p:cTn id="117" dur="1" fill="hold">
                                          <p:stCondLst>
                                            <p:cond delay="0"/>
                                          </p:stCondLst>
                                        </p:cTn>
                                        <p:tgtEl>
                                          <p:spTgt spid="9">
                                            <p:txEl>
                                              <p:pRg st="6" end="6"/>
                                            </p:txEl>
                                          </p:spTgt>
                                        </p:tgtEl>
                                        <p:attrNameLst>
                                          <p:attrName>style.visibility</p:attrName>
                                        </p:attrNameLst>
                                      </p:cBhvr>
                                      <p:to>
                                        <p:strVal val="visible"/>
                                      </p:to>
                                    </p:set>
                                    <p:animEffect transition="in" filter="fade">
                                      <p:cBhvr>
                                        <p:cTn id="118" dur="1000"/>
                                        <p:tgtEl>
                                          <p:spTgt spid="9">
                                            <p:txEl>
                                              <p:pRg st="6" end="6"/>
                                            </p:txEl>
                                          </p:spTgt>
                                        </p:tgtEl>
                                      </p:cBhvr>
                                    </p:animEffect>
                                    <p:anim calcmode="lin" valueType="num">
                                      <p:cBhvr>
                                        <p:cTn id="119" dur="100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120" dur="1000" fill="hold"/>
                                        <p:tgtEl>
                                          <p:spTgt spid="9">
                                            <p:txEl>
                                              <p:pRg st="6" end="6"/>
                                            </p:txEl>
                                          </p:spTgt>
                                        </p:tgtEl>
                                        <p:attrNameLst>
                                          <p:attrName>ppt_y</p:attrName>
                                        </p:attrNameLst>
                                      </p:cBhvr>
                                      <p:tavLst>
                                        <p:tav tm="0">
                                          <p:val>
                                            <p:strVal val="#ppt_y+.1"/>
                                          </p:val>
                                        </p:tav>
                                        <p:tav tm="100000">
                                          <p:val>
                                            <p:strVal val="#ppt_y"/>
                                          </p:val>
                                        </p:tav>
                                      </p:tavLst>
                                    </p:anim>
                                  </p:childTnLst>
                                </p:cTn>
                              </p:par>
                              <p:par>
                                <p:cTn id="121" presetID="42" presetClass="entr" presetSubtype="0" fill="hold" nodeType="withEffect">
                                  <p:stCondLst>
                                    <p:cond delay="0"/>
                                  </p:stCondLst>
                                  <p:childTnLst>
                                    <p:set>
                                      <p:cBhvr>
                                        <p:cTn id="122" dur="1" fill="hold">
                                          <p:stCondLst>
                                            <p:cond delay="0"/>
                                          </p:stCondLst>
                                        </p:cTn>
                                        <p:tgtEl>
                                          <p:spTgt spid="9">
                                            <p:txEl>
                                              <p:pRg st="7" end="7"/>
                                            </p:txEl>
                                          </p:spTgt>
                                        </p:tgtEl>
                                        <p:attrNameLst>
                                          <p:attrName>style.visibility</p:attrName>
                                        </p:attrNameLst>
                                      </p:cBhvr>
                                      <p:to>
                                        <p:strVal val="visible"/>
                                      </p:to>
                                    </p:set>
                                    <p:animEffect transition="in" filter="fade">
                                      <p:cBhvr>
                                        <p:cTn id="123" dur="1000"/>
                                        <p:tgtEl>
                                          <p:spTgt spid="9">
                                            <p:txEl>
                                              <p:pRg st="7" end="7"/>
                                            </p:txEl>
                                          </p:spTgt>
                                        </p:tgtEl>
                                      </p:cBhvr>
                                    </p:animEffect>
                                    <p:anim calcmode="lin" valueType="num">
                                      <p:cBhvr>
                                        <p:cTn id="124" dur="1000" fill="hold"/>
                                        <p:tgtEl>
                                          <p:spTgt spid="9">
                                            <p:txEl>
                                              <p:pRg st="7" end="7"/>
                                            </p:txEl>
                                          </p:spTgt>
                                        </p:tgtEl>
                                        <p:attrNameLst>
                                          <p:attrName>ppt_x</p:attrName>
                                        </p:attrNameLst>
                                      </p:cBhvr>
                                      <p:tavLst>
                                        <p:tav tm="0">
                                          <p:val>
                                            <p:strVal val="#ppt_x"/>
                                          </p:val>
                                        </p:tav>
                                        <p:tav tm="100000">
                                          <p:val>
                                            <p:strVal val="#ppt_x"/>
                                          </p:val>
                                        </p:tav>
                                      </p:tavLst>
                                    </p:anim>
                                    <p:anim calcmode="lin" valueType="num">
                                      <p:cBhvr>
                                        <p:cTn id="125" dur="1000" fill="hold"/>
                                        <p:tgtEl>
                                          <p:spTgt spid="9">
                                            <p:txEl>
                                              <p:pRg st="7" end="7"/>
                                            </p:txEl>
                                          </p:spTgt>
                                        </p:tgtEl>
                                        <p:attrNameLst>
                                          <p:attrName>ppt_y</p:attrName>
                                        </p:attrNameLst>
                                      </p:cBhvr>
                                      <p:tavLst>
                                        <p:tav tm="0">
                                          <p:val>
                                            <p:strVal val="#ppt_y+.1"/>
                                          </p:val>
                                        </p:tav>
                                        <p:tav tm="100000">
                                          <p:val>
                                            <p:strVal val="#ppt_y"/>
                                          </p:val>
                                        </p:tav>
                                      </p:tavLst>
                                    </p:anim>
                                  </p:childTnLst>
                                </p:cTn>
                              </p:par>
                              <p:par>
                                <p:cTn id="126" presetID="42" presetClass="entr" presetSubtype="0" fill="hold" nodeType="withEffect">
                                  <p:stCondLst>
                                    <p:cond delay="0"/>
                                  </p:stCondLst>
                                  <p:childTnLst>
                                    <p:set>
                                      <p:cBhvr>
                                        <p:cTn id="127" dur="1" fill="hold">
                                          <p:stCondLst>
                                            <p:cond delay="0"/>
                                          </p:stCondLst>
                                        </p:cTn>
                                        <p:tgtEl>
                                          <p:spTgt spid="9">
                                            <p:txEl>
                                              <p:pRg st="8" end="8"/>
                                            </p:txEl>
                                          </p:spTgt>
                                        </p:tgtEl>
                                        <p:attrNameLst>
                                          <p:attrName>style.visibility</p:attrName>
                                        </p:attrNameLst>
                                      </p:cBhvr>
                                      <p:to>
                                        <p:strVal val="visible"/>
                                      </p:to>
                                    </p:set>
                                    <p:animEffect transition="in" filter="fade">
                                      <p:cBhvr>
                                        <p:cTn id="128" dur="1000"/>
                                        <p:tgtEl>
                                          <p:spTgt spid="9">
                                            <p:txEl>
                                              <p:pRg st="8" end="8"/>
                                            </p:txEl>
                                          </p:spTgt>
                                        </p:tgtEl>
                                      </p:cBhvr>
                                    </p:animEffect>
                                    <p:anim calcmode="lin" valueType="num">
                                      <p:cBhvr>
                                        <p:cTn id="129" dur="1000" fill="hold"/>
                                        <p:tgtEl>
                                          <p:spTgt spid="9">
                                            <p:txEl>
                                              <p:pRg st="8" end="8"/>
                                            </p:txEl>
                                          </p:spTgt>
                                        </p:tgtEl>
                                        <p:attrNameLst>
                                          <p:attrName>ppt_x</p:attrName>
                                        </p:attrNameLst>
                                      </p:cBhvr>
                                      <p:tavLst>
                                        <p:tav tm="0">
                                          <p:val>
                                            <p:strVal val="#ppt_x"/>
                                          </p:val>
                                        </p:tav>
                                        <p:tav tm="100000">
                                          <p:val>
                                            <p:strVal val="#ppt_x"/>
                                          </p:val>
                                        </p:tav>
                                      </p:tavLst>
                                    </p:anim>
                                    <p:anim calcmode="lin" valueType="num">
                                      <p:cBhvr>
                                        <p:cTn id="130" dur="1000" fill="hold"/>
                                        <p:tgtEl>
                                          <p:spTgt spid="9">
                                            <p:txEl>
                                              <p:pRg st="8" end="8"/>
                                            </p:txEl>
                                          </p:spTgt>
                                        </p:tgtEl>
                                        <p:attrNameLst>
                                          <p:attrName>ppt_y</p:attrName>
                                        </p:attrNameLst>
                                      </p:cBhvr>
                                      <p:tavLst>
                                        <p:tav tm="0">
                                          <p:val>
                                            <p:strVal val="#ppt_y+.1"/>
                                          </p:val>
                                        </p:tav>
                                        <p:tav tm="100000">
                                          <p:val>
                                            <p:strVal val="#ppt_y"/>
                                          </p:val>
                                        </p:tav>
                                      </p:tavLst>
                                    </p:anim>
                                  </p:childTnLst>
                                </p:cTn>
                              </p:par>
                              <p:par>
                                <p:cTn id="131" presetID="42" presetClass="entr" presetSubtype="0" fill="hold" nodeType="withEffect">
                                  <p:stCondLst>
                                    <p:cond delay="0"/>
                                  </p:stCondLst>
                                  <p:childTnLst>
                                    <p:set>
                                      <p:cBhvr>
                                        <p:cTn id="132" dur="1" fill="hold">
                                          <p:stCondLst>
                                            <p:cond delay="0"/>
                                          </p:stCondLst>
                                        </p:cTn>
                                        <p:tgtEl>
                                          <p:spTgt spid="9">
                                            <p:txEl>
                                              <p:pRg st="9" end="9"/>
                                            </p:txEl>
                                          </p:spTgt>
                                        </p:tgtEl>
                                        <p:attrNameLst>
                                          <p:attrName>style.visibility</p:attrName>
                                        </p:attrNameLst>
                                      </p:cBhvr>
                                      <p:to>
                                        <p:strVal val="visible"/>
                                      </p:to>
                                    </p:set>
                                    <p:animEffect transition="in" filter="fade">
                                      <p:cBhvr>
                                        <p:cTn id="133" dur="1000"/>
                                        <p:tgtEl>
                                          <p:spTgt spid="9">
                                            <p:txEl>
                                              <p:pRg st="9" end="9"/>
                                            </p:txEl>
                                          </p:spTgt>
                                        </p:tgtEl>
                                      </p:cBhvr>
                                    </p:animEffect>
                                    <p:anim calcmode="lin" valueType="num">
                                      <p:cBhvr>
                                        <p:cTn id="134" dur="1000" fill="hold"/>
                                        <p:tgtEl>
                                          <p:spTgt spid="9">
                                            <p:txEl>
                                              <p:pRg st="9" end="9"/>
                                            </p:txEl>
                                          </p:spTgt>
                                        </p:tgtEl>
                                        <p:attrNameLst>
                                          <p:attrName>ppt_x</p:attrName>
                                        </p:attrNameLst>
                                      </p:cBhvr>
                                      <p:tavLst>
                                        <p:tav tm="0">
                                          <p:val>
                                            <p:strVal val="#ppt_x"/>
                                          </p:val>
                                        </p:tav>
                                        <p:tav tm="100000">
                                          <p:val>
                                            <p:strVal val="#ppt_x"/>
                                          </p:val>
                                        </p:tav>
                                      </p:tavLst>
                                    </p:anim>
                                    <p:anim calcmode="lin" valueType="num">
                                      <p:cBhvr>
                                        <p:cTn id="135" dur="1000" fill="hold"/>
                                        <p:tgtEl>
                                          <p:spTgt spid="9">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22" presetClass="entr" presetSubtype="4" fill="hold" nodeType="clickEffect">
                                  <p:stCondLst>
                                    <p:cond delay="0"/>
                                  </p:stCondLst>
                                  <p:childTnLst>
                                    <p:set>
                                      <p:cBhvr>
                                        <p:cTn id="139" dur="1" fill="hold">
                                          <p:stCondLst>
                                            <p:cond delay="0"/>
                                          </p:stCondLst>
                                        </p:cTn>
                                        <p:tgtEl>
                                          <p:spTgt spid="9">
                                            <p:txEl>
                                              <p:pRg st="11" end="11"/>
                                            </p:txEl>
                                          </p:spTgt>
                                        </p:tgtEl>
                                        <p:attrNameLst>
                                          <p:attrName>style.visibility</p:attrName>
                                        </p:attrNameLst>
                                      </p:cBhvr>
                                      <p:to>
                                        <p:strVal val="visible"/>
                                      </p:to>
                                    </p:set>
                                    <p:animEffect transition="in" filter="wipe(down)">
                                      <p:cBhvr>
                                        <p:cTn id="140" dur="500"/>
                                        <p:tgtEl>
                                          <p:spTgt spid="9">
                                            <p:txEl>
                                              <p:pRg st="11" end="11"/>
                                            </p:txEl>
                                          </p:spTgt>
                                        </p:tgtEl>
                                      </p:cBhvr>
                                    </p:animEffect>
                                  </p:childTnLst>
                                </p:cTn>
                              </p:par>
                              <p:par>
                                <p:cTn id="141" presetID="22" presetClass="entr" presetSubtype="4" fill="hold" nodeType="withEffect">
                                  <p:stCondLst>
                                    <p:cond delay="0"/>
                                  </p:stCondLst>
                                  <p:childTnLst>
                                    <p:set>
                                      <p:cBhvr>
                                        <p:cTn id="142" dur="1" fill="hold">
                                          <p:stCondLst>
                                            <p:cond delay="0"/>
                                          </p:stCondLst>
                                        </p:cTn>
                                        <p:tgtEl>
                                          <p:spTgt spid="9">
                                            <p:txEl>
                                              <p:pRg st="12" end="12"/>
                                            </p:txEl>
                                          </p:spTgt>
                                        </p:tgtEl>
                                        <p:attrNameLst>
                                          <p:attrName>style.visibility</p:attrName>
                                        </p:attrNameLst>
                                      </p:cBhvr>
                                      <p:to>
                                        <p:strVal val="visible"/>
                                      </p:to>
                                    </p:set>
                                    <p:animEffect transition="in" filter="wipe(down)">
                                      <p:cBhvr>
                                        <p:cTn id="143" dur="500"/>
                                        <p:tgtEl>
                                          <p:spTgt spid="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0" y="1428750"/>
            <a:ext cx="3124200" cy="2889300"/>
          </a:xfrm>
        </p:spPr>
        <p:txBody>
          <a:bodyPr/>
          <a:lstStyle/>
          <a:p>
            <a:pPr marL="101600" indent="0">
              <a:buNone/>
            </a:pPr>
            <a:r>
              <a:rPr lang="en-US" sz="1200" b="1" dirty="0">
                <a:solidFill>
                  <a:schemeClr val="accent2"/>
                </a:solidFill>
              </a:rPr>
              <a:t>Example 5:</a:t>
            </a:r>
          </a:p>
          <a:p>
            <a:pPr marL="101600" indent="0">
              <a:buNone/>
            </a:pPr>
            <a:r>
              <a:rPr lang="en-US" sz="1200" b="1" dirty="0">
                <a:solidFill>
                  <a:schemeClr val="accent2"/>
                </a:solidFill>
              </a:rPr>
              <a:t>public class </a:t>
            </a:r>
            <a:r>
              <a:rPr lang="en-US" sz="1200" b="1" dirty="0" err="1">
                <a:solidFill>
                  <a:schemeClr val="accent2"/>
                </a:solidFill>
              </a:rPr>
              <a:t>ExampleFor</a:t>
            </a:r>
            <a:r>
              <a:rPr lang="en-US" sz="1200" b="1" dirty="0">
                <a:solidFill>
                  <a:schemeClr val="accent2"/>
                </a:solidFill>
              </a:rPr>
              <a:t>{</a:t>
            </a:r>
          </a:p>
          <a:p>
            <a:pPr marL="101600" indent="0">
              <a:buNone/>
            </a:pPr>
            <a:r>
              <a:rPr lang="en-US" sz="1200" b="1" dirty="0">
                <a:solidFill>
                  <a:schemeClr val="accent2"/>
                </a:solidFill>
              </a:rPr>
              <a:t>public static void main(String </a:t>
            </a:r>
            <a:r>
              <a:rPr lang="en-US" sz="1200" b="1" dirty="0" err="1">
                <a:solidFill>
                  <a:schemeClr val="accent2"/>
                </a:solidFill>
              </a:rPr>
              <a:t>args</a:t>
            </a:r>
            <a:r>
              <a:rPr lang="en-US" sz="1200" b="1" dirty="0">
                <a:solidFill>
                  <a:schemeClr val="accent2"/>
                </a:solidFill>
              </a:rPr>
              <a:t>[]){</a:t>
            </a:r>
          </a:p>
          <a:p>
            <a:pPr marL="101600" indent="0">
              <a:buNone/>
            </a:pPr>
            <a:r>
              <a:rPr lang="en-US" sz="1200" b="1" dirty="0">
                <a:solidFill>
                  <a:schemeClr val="accent2"/>
                </a:solidFill>
              </a:rPr>
              <a:t>final </a:t>
            </a:r>
            <a:r>
              <a:rPr lang="en-US" sz="1200" b="1" dirty="0" err="1">
                <a:solidFill>
                  <a:schemeClr val="accent2"/>
                </a:solidFill>
              </a:rPr>
              <a:t>int</a:t>
            </a:r>
            <a:r>
              <a:rPr lang="en-US" sz="1200" b="1" dirty="0">
                <a:solidFill>
                  <a:schemeClr val="accent2"/>
                </a:solidFill>
              </a:rPr>
              <a:t> a=10,b=20;</a:t>
            </a:r>
          </a:p>
          <a:p>
            <a:pPr marL="101600" indent="0">
              <a:buNone/>
            </a:pPr>
            <a:r>
              <a:rPr lang="en-US" sz="1200" b="1" dirty="0">
                <a:solidFill>
                  <a:schemeClr val="accent2"/>
                </a:solidFill>
              </a:rPr>
              <a:t>for(</a:t>
            </a:r>
            <a:r>
              <a:rPr lang="en-US" sz="1200" b="1" dirty="0" err="1">
                <a:solidFill>
                  <a:schemeClr val="accent2"/>
                </a:solidFill>
              </a:rPr>
              <a:t>int</a:t>
            </a:r>
            <a:r>
              <a:rPr lang="en-US" sz="1200" b="1" dirty="0">
                <a:solidFill>
                  <a:schemeClr val="accent2"/>
                </a:solidFill>
              </a:rPr>
              <a:t> i=0;a&lt;</a:t>
            </a:r>
            <a:r>
              <a:rPr lang="en-US" sz="1200" b="1" dirty="0" err="1">
                <a:solidFill>
                  <a:schemeClr val="accent2"/>
                </a:solidFill>
              </a:rPr>
              <a:t>b;i</a:t>
            </a:r>
            <a:r>
              <a:rPr lang="en-US" sz="1200" b="1" dirty="0">
                <a:solidFill>
                  <a:schemeClr val="accent2"/>
                </a:solidFill>
              </a:rPr>
              <a:t>++){</a:t>
            </a:r>
          </a:p>
          <a:p>
            <a:pPr marL="101600" indent="0">
              <a:buNone/>
            </a:pPr>
            <a:r>
              <a:rPr lang="en-US" sz="1200" b="1" dirty="0" err="1">
                <a:solidFill>
                  <a:schemeClr val="accent2"/>
                </a:solidFill>
              </a:rPr>
              <a:t>System.out.println</a:t>
            </a:r>
            <a:r>
              <a:rPr lang="en-US" sz="1200" b="1" dirty="0">
                <a:solidFill>
                  <a:schemeClr val="accent2"/>
                </a:solidFill>
              </a:rPr>
              <a:t>("hello");</a:t>
            </a:r>
          </a:p>
          <a:p>
            <a:pPr marL="101600" indent="0">
              <a:buNone/>
            </a:pPr>
            <a:r>
              <a:rPr lang="en-US" sz="1200" b="1" dirty="0">
                <a:solidFill>
                  <a:schemeClr val="accent2"/>
                </a:solidFill>
              </a:rPr>
              <a:t>}</a:t>
            </a:r>
          </a:p>
          <a:p>
            <a:pPr marL="101600" indent="0">
              <a:buNone/>
            </a:pPr>
            <a:r>
              <a:rPr lang="en-US" sz="1200" b="1" dirty="0" err="1">
                <a:solidFill>
                  <a:schemeClr val="accent2"/>
                </a:solidFill>
              </a:rPr>
              <a:t>System.out.println</a:t>
            </a:r>
            <a:r>
              <a:rPr lang="en-US" sz="1200" b="1" dirty="0">
                <a:solidFill>
                  <a:schemeClr val="accent2"/>
                </a:solidFill>
              </a:rPr>
              <a:t>("hi");</a:t>
            </a:r>
          </a:p>
          <a:p>
            <a:pPr marL="101600" indent="0">
              <a:buNone/>
            </a:pPr>
            <a:r>
              <a:rPr lang="en-US" sz="1200" b="1" dirty="0">
                <a:solidFill>
                  <a:schemeClr val="accent2"/>
                </a:solidFill>
              </a:rPr>
              <a:t>}}</a:t>
            </a:r>
          </a:p>
          <a:p>
            <a:pPr marL="101600" indent="0">
              <a:buNone/>
            </a:pPr>
            <a:endParaRPr lang="en-US" sz="1200" b="1" dirty="0">
              <a:solidFill>
                <a:schemeClr val="accent2"/>
              </a:solidFill>
            </a:endParaRPr>
          </a:p>
          <a:p>
            <a:pPr marL="101600" indent="0">
              <a:buNone/>
            </a:pPr>
            <a:r>
              <a:rPr lang="en-US" sz="1200" b="1" dirty="0">
                <a:solidFill>
                  <a:schemeClr val="accent2"/>
                </a:solidFill>
              </a:rPr>
              <a:t>Output:</a:t>
            </a:r>
          </a:p>
          <a:p>
            <a:pPr marL="101600" indent="0">
              <a:buNone/>
            </a:pPr>
            <a:r>
              <a:rPr lang="en-US" sz="1200" b="1" dirty="0">
                <a:solidFill>
                  <a:schemeClr val="accent2"/>
                </a:solidFill>
              </a:rPr>
              <a:t>D:\Java&gt;javac ExampleFor.java</a:t>
            </a:r>
          </a:p>
          <a:p>
            <a:pPr marL="101600" indent="0">
              <a:buNone/>
            </a:pPr>
            <a:r>
              <a:rPr lang="en-US" sz="1200" b="1" dirty="0">
                <a:solidFill>
                  <a:schemeClr val="accent2"/>
                </a:solidFill>
              </a:rPr>
              <a:t>ExampleFor.java:7: unreachable statement</a:t>
            </a:r>
          </a:p>
          <a:p>
            <a:pPr marL="101600" indent="0">
              <a:buNone/>
            </a:pPr>
            <a:r>
              <a:rPr lang="en-US" sz="1200" b="1" dirty="0" err="1">
                <a:solidFill>
                  <a:schemeClr val="accent2"/>
                </a:solidFill>
              </a:rPr>
              <a:t>System.out.println</a:t>
            </a:r>
            <a:r>
              <a:rPr lang="en-US" sz="1200" b="1" dirty="0">
                <a:solidFill>
                  <a:schemeClr val="accent2"/>
                </a:solidFill>
              </a:rPr>
              <a:t>("hi");</a:t>
            </a:r>
            <a:endParaRPr lang="en-US" sz="1200" dirty="0">
              <a:solidFill>
                <a:schemeClr val="accent2"/>
              </a:solidFill>
            </a:endParaRPr>
          </a:p>
        </p:txBody>
      </p:sp>
      <p:sp>
        <p:nvSpPr>
          <p:cNvPr id="4" name="Text Placeholder 3"/>
          <p:cNvSpPr>
            <a:spLocks noGrp="1"/>
          </p:cNvSpPr>
          <p:nvPr>
            <p:ph type="body" idx="2"/>
          </p:nvPr>
        </p:nvSpPr>
        <p:spPr>
          <a:xfrm>
            <a:off x="4572000" y="1047750"/>
            <a:ext cx="2877724" cy="3155150"/>
          </a:xfrm>
        </p:spPr>
        <p:txBody>
          <a:bodyPr/>
          <a:lstStyle/>
          <a:p>
            <a:pPr marL="101600" indent="0">
              <a:buNone/>
            </a:pPr>
            <a:r>
              <a:rPr lang="en-US" sz="1600" b="1" dirty="0">
                <a:solidFill>
                  <a:schemeClr val="accent3"/>
                </a:solidFill>
              </a:rPr>
              <a:t>For each:(Enhanced for loop)</a:t>
            </a:r>
          </a:p>
          <a:p>
            <a:endParaRPr lang="en-US" sz="1200" dirty="0">
              <a:solidFill>
                <a:schemeClr val="accent2"/>
              </a:solidFill>
            </a:endParaRPr>
          </a:p>
          <a:p>
            <a:endParaRPr lang="en-US" sz="1200" dirty="0">
              <a:solidFill>
                <a:schemeClr val="accent2"/>
              </a:solidFill>
            </a:endParaRPr>
          </a:p>
          <a:p>
            <a:r>
              <a:rPr lang="en-US" sz="1400" dirty="0">
                <a:solidFill>
                  <a:schemeClr val="accent2"/>
                </a:solidFill>
              </a:rPr>
              <a:t> </a:t>
            </a:r>
            <a:r>
              <a:rPr lang="en-US" sz="1400" b="1" dirty="0">
                <a:solidFill>
                  <a:schemeClr val="accent2"/>
                </a:solidFill>
              </a:rPr>
              <a:t>For each Introduced in 1.5version.</a:t>
            </a:r>
          </a:p>
          <a:p>
            <a:r>
              <a:rPr lang="en-US" sz="1400" dirty="0">
                <a:solidFill>
                  <a:schemeClr val="accent2"/>
                </a:solidFill>
              </a:rPr>
              <a:t> </a:t>
            </a:r>
            <a:r>
              <a:rPr lang="en-US" sz="1400" b="1" dirty="0">
                <a:solidFill>
                  <a:schemeClr val="accent2"/>
                </a:solidFill>
              </a:rPr>
              <a:t>Best suitable to retrieve the elements of arrays and collections.</a:t>
            </a:r>
            <a:endParaRPr lang="en-US" sz="1400" dirty="0">
              <a:solidFill>
                <a:schemeClr val="accent2"/>
              </a:solidFill>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43</a:t>
            </a:fld>
            <a:endParaRPr lang="en"/>
          </a:p>
        </p:txBody>
      </p:sp>
      <p:sp>
        <p:nvSpPr>
          <p:cNvPr id="6" name="TextBox 5"/>
          <p:cNvSpPr txBox="1"/>
          <p:nvPr/>
        </p:nvSpPr>
        <p:spPr>
          <a:xfrm>
            <a:off x="8579498" y="4947850"/>
            <a:ext cx="609600" cy="276999"/>
          </a:xfrm>
          <a:prstGeom prst="rect">
            <a:avLst/>
          </a:prstGeom>
          <a:noFill/>
        </p:spPr>
        <p:txBody>
          <a:bodyPr wrap="square" rtlCol="0">
            <a:spAutoFit/>
          </a:bodyPr>
          <a:lstStyle/>
          <a:p>
            <a:r>
              <a:rPr lang="en-US" sz="1200" dirty="0">
                <a:solidFill>
                  <a:schemeClr val="accent2"/>
                </a:solidFill>
              </a:rPr>
              <a:t>105</a:t>
            </a:r>
          </a:p>
        </p:txBody>
      </p:sp>
    </p:spTree>
    <p:extLst>
      <p:ext uri="{BB962C8B-B14F-4D97-AF65-F5344CB8AC3E}">
        <p14:creationId xmlns:p14="http://schemas.microsoft.com/office/powerpoint/2010/main" val="27558172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285750"/>
            <a:ext cx="4572000" cy="1384995"/>
          </a:xfrm>
          <a:prstGeom prst="rect">
            <a:avLst/>
          </a:prstGeom>
        </p:spPr>
        <p:txBody>
          <a:bodyPr>
            <a:spAutoFit/>
          </a:bodyPr>
          <a:lstStyle/>
          <a:p>
            <a:r>
              <a:rPr lang="en-US" b="1" dirty="0">
                <a:solidFill>
                  <a:schemeClr val="accent1"/>
                </a:solidFill>
              </a:rPr>
              <a:t>Example 1:</a:t>
            </a:r>
          </a:p>
          <a:p>
            <a:r>
              <a:rPr lang="en-US" b="1" dirty="0">
                <a:solidFill>
                  <a:schemeClr val="accent1"/>
                </a:solidFill>
              </a:rPr>
              <a:t>Write code to print the elements of single dimensional array by normal for loop and</a:t>
            </a:r>
          </a:p>
          <a:p>
            <a:r>
              <a:rPr lang="en-US" b="1" dirty="0">
                <a:solidFill>
                  <a:schemeClr val="accent1"/>
                </a:solidFill>
              </a:rPr>
              <a:t>enhanced for loop.</a:t>
            </a:r>
          </a:p>
          <a:p>
            <a:endParaRPr lang="en-US" b="1" dirty="0">
              <a:solidFill>
                <a:schemeClr val="accent1"/>
              </a:solidFill>
            </a:endParaRPr>
          </a:p>
          <a:p>
            <a:r>
              <a:rPr lang="en-US" b="1" dirty="0">
                <a:solidFill>
                  <a:schemeClr val="accent1"/>
                </a:solidFill>
              </a:rPr>
              <a:t>Example</a:t>
            </a:r>
            <a:r>
              <a:rPr lang="en-US" b="1" dirty="0"/>
              <a: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9" y="1809750"/>
            <a:ext cx="4038601"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8661176" y="4795157"/>
            <a:ext cx="482824" cy="307777"/>
          </a:xfrm>
          <a:prstGeom prst="rect">
            <a:avLst/>
          </a:prstGeom>
        </p:spPr>
        <p:txBody>
          <a:bodyPr wrap="none">
            <a:spAutoFit/>
          </a:bodyPr>
          <a:lstStyle/>
          <a:p>
            <a:r>
              <a:rPr lang="en-US" dirty="0">
                <a:solidFill>
                  <a:schemeClr val="accent2"/>
                </a:solidFill>
              </a:rPr>
              <a:t>105</a:t>
            </a:r>
          </a:p>
        </p:txBody>
      </p:sp>
      <p:sp>
        <p:nvSpPr>
          <p:cNvPr id="7" name="Rectangle 6"/>
          <p:cNvSpPr/>
          <p:nvPr/>
        </p:nvSpPr>
        <p:spPr>
          <a:xfrm>
            <a:off x="4495800" y="254259"/>
            <a:ext cx="4572000" cy="1815882"/>
          </a:xfrm>
          <a:prstGeom prst="rect">
            <a:avLst/>
          </a:prstGeom>
        </p:spPr>
        <p:txBody>
          <a:bodyPr>
            <a:spAutoFit/>
          </a:bodyPr>
          <a:lstStyle/>
          <a:p>
            <a:r>
              <a:rPr lang="en-US" b="1" dirty="0">
                <a:solidFill>
                  <a:schemeClr val="accent1"/>
                </a:solidFill>
              </a:rPr>
              <a:t>Output:</a:t>
            </a:r>
          </a:p>
          <a:p>
            <a:r>
              <a:rPr lang="en-US" b="1" dirty="0">
                <a:solidFill>
                  <a:schemeClr val="accent1"/>
                </a:solidFill>
              </a:rPr>
              <a:t>D:\Java&gt;javac ExampleFor.java</a:t>
            </a:r>
          </a:p>
          <a:p>
            <a:r>
              <a:rPr lang="en-US" b="1" dirty="0">
                <a:solidFill>
                  <a:schemeClr val="accent1"/>
                </a:solidFill>
              </a:rPr>
              <a:t>D:\Java&gt;java </a:t>
            </a:r>
            <a:r>
              <a:rPr lang="en-US" b="1" dirty="0" err="1">
                <a:solidFill>
                  <a:schemeClr val="accent1"/>
                </a:solidFill>
              </a:rPr>
              <a:t>ExampleFor</a:t>
            </a:r>
            <a:endParaRPr lang="en-US" b="1" dirty="0">
              <a:solidFill>
                <a:schemeClr val="accent1"/>
              </a:solidFill>
            </a:endParaRPr>
          </a:p>
          <a:p>
            <a:r>
              <a:rPr lang="en-US" b="1" dirty="0">
                <a:solidFill>
                  <a:schemeClr val="accent1"/>
                </a:solidFill>
              </a:rPr>
              <a:t>10</a:t>
            </a:r>
          </a:p>
          <a:p>
            <a:r>
              <a:rPr lang="en-US" b="1" dirty="0">
                <a:solidFill>
                  <a:schemeClr val="accent1"/>
                </a:solidFill>
              </a:rPr>
              <a:t>20</a:t>
            </a:r>
          </a:p>
          <a:p>
            <a:r>
              <a:rPr lang="en-US" b="1" dirty="0">
                <a:solidFill>
                  <a:schemeClr val="accent1"/>
                </a:solidFill>
              </a:rPr>
              <a:t>30</a:t>
            </a:r>
          </a:p>
          <a:p>
            <a:r>
              <a:rPr lang="en-US" b="1" dirty="0">
                <a:solidFill>
                  <a:schemeClr val="accent1"/>
                </a:solidFill>
              </a:rPr>
              <a:t>40</a:t>
            </a:r>
          </a:p>
          <a:p>
            <a:r>
              <a:rPr lang="en-US" b="1" dirty="0">
                <a:solidFill>
                  <a:schemeClr val="accent1"/>
                </a:solidFill>
              </a:rPr>
              <a:t>50</a:t>
            </a:r>
            <a:endParaRPr lang="en-US" dirty="0">
              <a:solidFill>
                <a:schemeClr val="accent1"/>
              </a:solidFill>
            </a:endParaRPr>
          </a:p>
        </p:txBody>
      </p:sp>
    </p:spTree>
    <p:extLst>
      <p:ext uri="{BB962C8B-B14F-4D97-AF65-F5344CB8AC3E}">
        <p14:creationId xmlns:p14="http://schemas.microsoft.com/office/powerpoint/2010/main" val="3327547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barn(inVertical)">
                                      <p:cBhvr>
                                        <p:cTn id="10" dur="500"/>
                                        <p:tgtEl>
                                          <p:spTgt spid="7">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barn(inVertical)">
                                      <p:cBhvr>
                                        <p:cTn id="13" dur="500"/>
                                        <p:tgtEl>
                                          <p:spTgt spid="7">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barn(inVertical)">
                                      <p:cBhvr>
                                        <p:cTn id="16" dur="500"/>
                                        <p:tgtEl>
                                          <p:spTgt spid="7">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barn(inVertical)">
                                      <p:cBhvr>
                                        <p:cTn id="19" dur="500"/>
                                        <p:tgtEl>
                                          <p:spTgt spid="7">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barn(inVertical)">
                                      <p:cBhvr>
                                        <p:cTn id="22" dur="500"/>
                                        <p:tgtEl>
                                          <p:spTgt spid="7">
                                            <p:txEl>
                                              <p:pRg st="5" end="5"/>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Effect transition="in" filter="barn(inVertical)">
                                      <p:cBhvr>
                                        <p:cTn id="25" dur="500"/>
                                        <p:tgtEl>
                                          <p:spTgt spid="7">
                                            <p:txEl>
                                              <p:pRg st="6" end="6"/>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7">
                                            <p:txEl>
                                              <p:pRg st="7" end="7"/>
                                            </p:txEl>
                                          </p:spTgt>
                                        </p:tgtEl>
                                        <p:attrNameLst>
                                          <p:attrName>style.visibility</p:attrName>
                                        </p:attrNameLst>
                                      </p:cBhvr>
                                      <p:to>
                                        <p:strVal val="visible"/>
                                      </p:to>
                                    </p:set>
                                    <p:animEffect transition="in" filter="barn(inVertical)">
                                      <p:cBhvr>
                                        <p:cTn id="28"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125" y="593124"/>
            <a:ext cx="6167100" cy="835625"/>
          </a:xfrm>
        </p:spPr>
        <p:txBody>
          <a:bodyPr/>
          <a:lstStyle/>
          <a:p>
            <a:r>
              <a:rPr lang="en-US" sz="1400" b="1" dirty="0">
                <a:solidFill>
                  <a:schemeClr val="accent2"/>
                </a:solidFill>
              </a:rPr>
              <a:t>Example 2:</a:t>
            </a:r>
            <a:br>
              <a:rPr lang="en-US" sz="1400" b="1" dirty="0">
                <a:solidFill>
                  <a:schemeClr val="accent2"/>
                </a:solidFill>
              </a:rPr>
            </a:br>
            <a:r>
              <a:rPr lang="en-US" sz="1400" b="1" dirty="0">
                <a:solidFill>
                  <a:schemeClr val="accent2"/>
                </a:solidFill>
              </a:rPr>
              <a:t>Write code to print the elements of 2 dimensional arrays by using normal for loop and</a:t>
            </a:r>
            <a:br>
              <a:rPr lang="en-US" sz="1400" b="1" dirty="0">
                <a:solidFill>
                  <a:schemeClr val="accent2"/>
                </a:solidFill>
              </a:rPr>
            </a:br>
            <a:r>
              <a:rPr lang="en-US" sz="1400" b="1" dirty="0">
                <a:solidFill>
                  <a:schemeClr val="accent2"/>
                </a:solidFill>
              </a:rPr>
              <a:t>enhanced for loop.</a:t>
            </a:r>
            <a:endParaRPr lang="en-US" sz="1400" dirty="0">
              <a:solidFill>
                <a:schemeClr val="accent2"/>
              </a:solidFill>
            </a:endParaRPr>
          </a:p>
        </p:txBody>
      </p:sp>
      <p:sp>
        <p:nvSpPr>
          <p:cNvPr id="3" name="Text Placeholder 2"/>
          <p:cNvSpPr>
            <a:spLocks noGrp="1"/>
          </p:cNvSpPr>
          <p:nvPr>
            <p:ph type="body" idx="1"/>
          </p:nvPr>
        </p:nvSpPr>
        <p:spPr>
          <a:xfrm>
            <a:off x="548125" y="1504950"/>
            <a:ext cx="6167100" cy="3064550"/>
          </a:xfrm>
        </p:spPr>
        <p:txBody>
          <a:bodyPr/>
          <a:lstStyle/>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45</a:t>
            </a:fld>
            <a:endParaRPr lang="e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504950"/>
            <a:ext cx="6188583"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5220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285750"/>
            <a:ext cx="2819400" cy="4283750"/>
          </a:xfrm>
        </p:spPr>
        <p:txBody>
          <a:bodyPr/>
          <a:lstStyle/>
          <a:p>
            <a:pPr marL="101600" indent="0">
              <a:buNone/>
            </a:pPr>
            <a:r>
              <a:rPr lang="en-US" sz="1400" b="1" dirty="0">
                <a:solidFill>
                  <a:schemeClr val="accent1"/>
                </a:solidFill>
              </a:rPr>
              <a:t>Example 3:</a:t>
            </a:r>
          </a:p>
          <a:p>
            <a:pPr marL="101600" indent="0">
              <a:buNone/>
            </a:pPr>
            <a:r>
              <a:rPr lang="en-US" sz="1400" b="1" dirty="0">
                <a:solidFill>
                  <a:schemeClr val="accent1"/>
                </a:solidFill>
              </a:rPr>
              <a:t>Write equivalent code by For Each loop for the following for loop.</a:t>
            </a:r>
          </a:p>
          <a:p>
            <a:pPr marL="101600" indent="0">
              <a:buNone/>
            </a:pPr>
            <a:r>
              <a:rPr lang="en-US" sz="1400" b="1" dirty="0">
                <a:solidFill>
                  <a:schemeClr val="accent1"/>
                </a:solidFill>
              </a:rPr>
              <a:t>public class </a:t>
            </a:r>
            <a:r>
              <a:rPr lang="en-US" sz="1400" b="1" dirty="0" err="1">
                <a:solidFill>
                  <a:schemeClr val="accent1"/>
                </a:solidFill>
              </a:rPr>
              <a:t>ExampleFor</a:t>
            </a:r>
            <a:r>
              <a:rPr lang="en-US" sz="1400" b="1" dirty="0">
                <a:solidFill>
                  <a:schemeClr val="accent1"/>
                </a:solidFill>
              </a:rPr>
              <a:t>{</a:t>
            </a:r>
          </a:p>
          <a:p>
            <a:pPr marL="101600" indent="0">
              <a:buNone/>
            </a:pPr>
            <a:r>
              <a:rPr lang="en-US" sz="1400" b="1" dirty="0">
                <a:solidFill>
                  <a:schemeClr val="accent1"/>
                </a:solidFill>
              </a:rPr>
              <a:t>public static void main(String </a:t>
            </a:r>
            <a:r>
              <a:rPr lang="en-US" sz="1400" b="1" dirty="0" err="1">
                <a:solidFill>
                  <a:schemeClr val="accent1"/>
                </a:solidFill>
              </a:rPr>
              <a:t>args</a:t>
            </a:r>
            <a:r>
              <a:rPr lang="en-US" sz="1400" b="1" dirty="0">
                <a:solidFill>
                  <a:schemeClr val="accent1"/>
                </a:solidFill>
              </a:rPr>
              <a:t>[]){</a:t>
            </a:r>
          </a:p>
          <a:p>
            <a:pPr marL="101600" indent="0">
              <a:buNone/>
            </a:pPr>
            <a:r>
              <a:rPr lang="en-US" sz="1400" b="1" dirty="0">
                <a:solidFill>
                  <a:schemeClr val="accent1"/>
                </a:solidFill>
              </a:rPr>
              <a:t>for(</a:t>
            </a:r>
            <a:r>
              <a:rPr lang="en-US" sz="1400" b="1" dirty="0" err="1">
                <a:solidFill>
                  <a:schemeClr val="accent1"/>
                </a:solidFill>
              </a:rPr>
              <a:t>int</a:t>
            </a:r>
            <a:r>
              <a:rPr lang="en-US" sz="1400" b="1" dirty="0">
                <a:solidFill>
                  <a:schemeClr val="accent1"/>
                </a:solidFill>
              </a:rPr>
              <a:t> i=0;i&lt;10;i++)</a:t>
            </a:r>
          </a:p>
          <a:p>
            <a:pPr marL="101600" indent="0">
              <a:buNone/>
            </a:pPr>
            <a:r>
              <a:rPr lang="en-US" sz="1400" b="1" dirty="0">
                <a:solidFill>
                  <a:schemeClr val="accent1"/>
                </a:solidFill>
              </a:rPr>
              <a:t>{</a:t>
            </a:r>
          </a:p>
          <a:p>
            <a:pPr marL="101600" indent="0">
              <a:buNone/>
            </a:pPr>
            <a:r>
              <a:rPr lang="en-US" sz="1400" b="1" dirty="0" err="1">
                <a:solidFill>
                  <a:schemeClr val="accent1"/>
                </a:solidFill>
              </a:rPr>
              <a:t>System.out.println</a:t>
            </a:r>
            <a:r>
              <a:rPr lang="en-US" sz="1400" b="1" dirty="0">
                <a:solidFill>
                  <a:schemeClr val="accent1"/>
                </a:solidFill>
              </a:rPr>
              <a:t>("hello");</a:t>
            </a:r>
          </a:p>
          <a:p>
            <a:pPr marL="101600" indent="0">
              <a:buNone/>
            </a:pPr>
            <a:r>
              <a:rPr lang="en-US" sz="1400" b="1" dirty="0">
                <a:solidFill>
                  <a:schemeClr val="accent1"/>
                </a:solidFill>
              </a:rPr>
              <a: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46</a:t>
            </a:fld>
            <a:endParaRPr lang="en"/>
          </a:p>
        </p:txBody>
      </p:sp>
      <p:sp>
        <p:nvSpPr>
          <p:cNvPr id="7" name="TextBox 6"/>
          <p:cNvSpPr txBox="1"/>
          <p:nvPr/>
        </p:nvSpPr>
        <p:spPr>
          <a:xfrm>
            <a:off x="8758335" y="4887009"/>
            <a:ext cx="381000" cy="230832"/>
          </a:xfrm>
          <a:prstGeom prst="rect">
            <a:avLst/>
          </a:prstGeom>
          <a:noFill/>
        </p:spPr>
        <p:txBody>
          <a:bodyPr wrap="square" rtlCol="0">
            <a:spAutoFit/>
          </a:bodyPr>
          <a:lstStyle/>
          <a:p>
            <a:r>
              <a:rPr lang="en-US" sz="900" dirty="0">
                <a:solidFill>
                  <a:schemeClr val="accent2"/>
                </a:solidFill>
              </a:rPr>
              <a:t>106</a:t>
            </a:r>
          </a:p>
        </p:txBody>
      </p:sp>
      <p:sp>
        <p:nvSpPr>
          <p:cNvPr id="8" name="Rectangle 7"/>
          <p:cNvSpPr/>
          <p:nvPr/>
        </p:nvSpPr>
        <p:spPr>
          <a:xfrm>
            <a:off x="304800" y="3108968"/>
            <a:ext cx="6858000" cy="1815882"/>
          </a:xfrm>
          <a:prstGeom prst="rect">
            <a:avLst/>
          </a:prstGeom>
        </p:spPr>
        <p:txBody>
          <a:bodyPr wrap="square">
            <a:spAutoFit/>
          </a:bodyPr>
          <a:lstStyle/>
          <a:p>
            <a:r>
              <a:rPr lang="en-US" b="1" dirty="0">
                <a:solidFill>
                  <a:schemeClr val="accent1"/>
                </a:solidFill>
              </a:rPr>
              <a:t>We can't write equivalent for each loop.</a:t>
            </a:r>
          </a:p>
          <a:p>
            <a:r>
              <a:rPr lang="en-US" dirty="0">
                <a:solidFill>
                  <a:schemeClr val="accent1"/>
                </a:solidFill>
              </a:rPr>
              <a:t> </a:t>
            </a:r>
            <a:r>
              <a:rPr lang="en-US" b="1" dirty="0">
                <a:solidFill>
                  <a:schemeClr val="accent1"/>
                </a:solidFill>
              </a:rPr>
              <a:t>For each loop is the more convenient loop to retrieve the elements of arrays and</a:t>
            </a:r>
          </a:p>
          <a:p>
            <a:r>
              <a:rPr lang="en-US" b="1" dirty="0">
                <a:solidFill>
                  <a:schemeClr val="accent1"/>
                </a:solidFill>
              </a:rPr>
              <a:t>collections, but its main limitation is it is not a general purpose loop.</a:t>
            </a:r>
          </a:p>
          <a:p>
            <a:r>
              <a:rPr lang="en-US" dirty="0">
                <a:solidFill>
                  <a:schemeClr val="accent1"/>
                </a:solidFill>
              </a:rPr>
              <a:t> </a:t>
            </a:r>
            <a:r>
              <a:rPr lang="en-US" b="1" dirty="0">
                <a:solidFill>
                  <a:schemeClr val="accent1"/>
                </a:solidFill>
              </a:rPr>
              <a:t>By using normal for loop we can print elements either from left to right or from</a:t>
            </a:r>
          </a:p>
          <a:p>
            <a:r>
              <a:rPr lang="en-US" b="1" dirty="0">
                <a:solidFill>
                  <a:schemeClr val="accent1"/>
                </a:solidFill>
              </a:rPr>
              <a:t>right to left. But using for-each loop we can always print array elements only</a:t>
            </a:r>
          </a:p>
          <a:p>
            <a:r>
              <a:rPr lang="en-US" b="1" dirty="0">
                <a:solidFill>
                  <a:schemeClr val="accent1"/>
                </a:solidFill>
              </a:rPr>
              <a:t>from left to right.</a:t>
            </a:r>
            <a:endParaRPr lang="en-US" dirty="0">
              <a:solidFill>
                <a:schemeClr val="accent1"/>
              </a:solidFill>
            </a:endParaRPr>
          </a:p>
        </p:txBody>
      </p:sp>
      <p:sp>
        <p:nvSpPr>
          <p:cNvPr id="9" name="Rectangle 8"/>
          <p:cNvSpPr/>
          <p:nvPr/>
        </p:nvSpPr>
        <p:spPr>
          <a:xfrm>
            <a:off x="3200400" y="285750"/>
            <a:ext cx="4572000" cy="2893100"/>
          </a:xfrm>
          <a:prstGeom prst="rect">
            <a:avLst/>
          </a:prstGeom>
        </p:spPr>
        <p:txBody>
          <a:bodyPr>
            <a:spAutoFit/>
          </a:bodyPr>
          <a:lstStyle/>
          <a:p>
            <a:pPr marL="101600" indent="0">
              <a:buNone/>
            </a:pPr>
            <a:r>
              <a:rPr lang="en-US" b="1" dirty="0">
                <a:solidFill>
                  <a:schemeClr val="accent1"/>
                </a:solidFill>
              </a:rPr>
              <a:t>Output:</a:t>
            </a:r>
          </a:p>
          <a:p>
            <a:pPr marL="101600" indent="0">
              <a:buNone/>
            </a:pPr>
            <a:r>
              <a:rPr lang="en-US" b="1" dirty="0">
                <a:solidFill>
                  <a:schemeClr val="accent1"/>
                </a:solidFill>
              </a:rPr>
              <a:t>D:\Java&gt;javac ExampleFor1.java</a:t>
            </a:r>
          </a:p>
          <a:p>
            <a:pPr marL="101600" indent="0">
              <a:buNone/>
            </a:pPr>
            <a:r>
              <a:rPr lang="en-US" b="1" dirty="0">
                <a:solidFill>
                  <a:schemeClr val="accent1"/>
                </a:solidFill>
              </a:rPr>
              <a:t>D:\Java&gt;java ExampleFor1</a:t>
            </a:r>
          </a:p>
          <a:p>
            <a:pPr marL="101600" indent="0">
              <a:buNone/>
            </a:pPr>
            <a:r>
              <a:rPr lang="en-US" b="1" dirty="0">
                <a:solidFill>
                  <a:schemeClr val="accent1"/>
                </a:solidFill>
              </a:rPr>
              <a:t>Hello</a:t>
            </a:r>
          </a:p>
          <a:p>
            <a:pPr marL="101600" indent="0">
              <a:buNone/>
            </a:pPr>
            <a:r>
              <a:rPr lang="en-US" b="1" dirty="0">
                <a:solidFill>
                  <a:schemeClr val="accent1"/>
                </a:solidFill>
              </a:rPr>
              <a:t>Hello</a:t>
            </a:r>
          </a:p>
          <a:p>
            <a:pPr marL="101600" indent="0">
              <a:buNone/>
            </a:pPr>
            <a:r>
              <a:rPr lang="en-US" b="1" dirty="0">
                <a:solidFill>
                  <a:schemeClr val="accent1"/>
                </a:solidFill>
              </a:rPr>
              <a:t>Hello</a:t>
            </a:r>
          </a:p>
          <a:p>
            <a:pPr marL="101600" indent="0">
              <a:buNone/>
            </a:pPr>
            <a:r>
              <a:rPr lang="en-US" b="1" dirty="0">
                <a:solidFill>
                  <a:schemeClr val="accent1"/>
                </a:solidFill>
              </a:rPr>
              <a:t>Hello</a:t>
            </a:r>
          </a:p>
          <a:p>
            <a:pPr marL="101600" indent="0">
              <a:buNone/>
            </a:pPr>
            <a:r>
              <a:rPr lang="en-US" b="1" dirty="0">
                <a:solidFill>
                  <a:schemeClr val="accent1"/>
                </a:solidFill>
              </a:rPr>
              <a:t>Hello</a:t>
            </a:r>
          </a:p>
          <a:p>
            <a:pPr marL="101600" indent="0">
              <a:buNone/>
            </a:pPr>
            <a:r>
              <a:rPr lang="en-US" b="1" dirty="0">
                <a:solidFill>
                  <a:schemeClr val="accent1"/>
                </a:solidFill>
              </a:rPr>
              <a:t>Hello</a:t>
            </a:r>
          </a:p>
          <a:p>
            <a:pPr marL="101600" indent="0">
              <a:buNone/>
            </a:pPr>
            <a:r>
              <a:rPr lang="en-US" b="1" dirty="0">
                <a:solidFill>
                  <a:schemeClr val="accent1"/>
                </a:solidFill>
              </a:rPr>
              <a:t>Hello</a:t>
            </a:r>
          </a:p>
          <a:p>
            <a:pPr marL="101600" indent="0">
              <a:buNone/>
            </a:pPr>
            <a:r>
              <a:rPr lang="en-US" b="1" dirty="0">
                <a:solidFill>
                  <a:schemeClr val="accent1"/>
                </a:solidFill>
              </a:rPr>
              <a:t>Hello</a:t>
            </a:r>
          </a:p>
          <a:p>
            <a:pPr marL="101600" indent="0">
              <a:buNone/>
            </a:pPr>
            <a:r>
              <a:rPr lang="en-US" b="1" dirty="0">
                <a:solidFill>
                  <a:schemeClr val="accent1"/>
                </a:solidFill>
              </a:rPr>
              <a:t>Hello</a:t>
            </a:r>
          </a:p>
          <a:p>
            <a:pPr marL="101600" indent="0">
              <a:buNone/>
            </a:pPr>
            <a:r>
              <a:rPr lang="en-US" b="1" dirty="0">
                <a:solidFill>
                  <a:schemeClr val="accent1"/>
                </a:solidFill>
              </a:rPr>
              <a:t>Hello</a:t>
            </a:r>
            <a:endParaRPr lang="en-US" dirty="0">
              <a:solidFill>
                <a:schemeClr val="accent1"/>
              </a:solidFill>
            </a:endParaRPr>
          </a:p>
        </p:txBody>
      </p:sp>
    </p:spTree>
    <p:extLst>
      <p:ext uri="{BB962C8B-B14F-4D97-AF65-F5344CB8AC3E}">
        <p14:creationId xmlns:p14="http://schemas.microsoft.com/office/powerpoint/2010/main" val="3964282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47</a:t>
            </a:fld>
            <a:endParaRPr lang="en"/>
          </a:p>
        </p:txBody>
      </p:sp>
      <p:sp>
        <p:nvSpPr>
          <p:cNvPr id="4" name="Rectangle 3"/>
          <p:cNvSpPr/>
          <p:nvPr/>
        </p:nvSpPr>
        <p:spPr>
          <a:xfrm>
            <a:off x="2286000" y="2310140"/>
            <a:ext cx="4572000" cy="1415772"/>
          </a:xfrm>
          <a:prstGeom prst="rect">
            <a:avLst/>
          </a:prstGeom>
        </p:spPr>
        <p:txBody>
          <a:bodyPr>
            <a:spAutoFit/>
          </a:bodyPr>
          <a:lstStyle/>
          <a:p>
            <a:r>
              <a:rPr lang="en-US" sz="3600" b="1" dirty="0">
                <a:solidFill>
                  <a:schemeClr val="accent1"/>
                </a:solidFill>
              </a:rPr>
              <a:t>Iterator </a:t>
            </a:r>
            <a:r>
              <a:rPr lang="en-US" sz="3600" b="1" dirty="0" err="1">
                <a:solidFill>
                  <a:schemeClr val="accent1"/>
                </a:solidFill>
              </a:rPr>
              <a:t>Vs</a:t>
            </a:r>
            <a:r>
              <a:rPr lang="en-US" sz="3600" b="1" dirty="0">
                <a:solidFill>
                  <a:schemeClr val="accent1"/>
                </a:solidFill>
              </a:rPr>
              <a:t> </a:t>
            </a:r>
            <a:r>
              <a:rPr lang="en-US" sz="3600" b="1" dirty="0" err="1">
                <a:solidFill>
                  <a:schemeClr val="accent1"/>
                </a:solidFill>
              </a:rPr>
              <a:t>Iterable</a:t>
            </a:r>
            <a:r>
              <a:rPr lang="en-US" sz="3600" b="1" dirty="0">
                <a:solidFill>
                  <a:schemeClr val="accent1"/>
                </a:solidFill>
              </a:rPr>
              <a:t>(1.5v)</a:t>
            </a:r>
          </a:p>
          <a:p>
            <a:r>
              <a:rPr lang="en-US" dirty="0"/>
              <a:t></a:t>
            </a:r>
          </a:p>
        </p:txBody>
      </p:sp>
    </p:spTree>
    <p:extLst>
      <p:ext uri="{BB962C8B-B14F-4D97-AF65-F5344CB8AC3E}">
        <p14:creationId xmlns:p14="http://schemas.microsoft.com/office/powerpoint/2010/main" val="33954679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endParaRPr lang="en" dirty="0"/>
          </a:p>
        </p:txBody>
      </p:sp>
      <p:sp>
        <p:nvSpPr>
          <p:cNvPr id="5" name="TextBox 4"/>
          <p:cNvSpPr txBox="1"/>
          <p:nvPr/>
        </p:nvSpPr>
        <p:spPr>
          <a:xfrm>
            <a:off x="8606712" y="4827556"/>
            <a:ext cx="533400" cy="246221"/>
          </a:xfrm>
          <a:prstGeom prst="rect">
            <a:avLst/>
          </a:prstGeom>
          <a:noFill/>
        </p:spPr>
        <p:txBody>
          <a:bodyPr wrap="square" rtlCol="0">
            <a:spAutoFit/>
          </a:bodyPr>
          <a:lstStyle/>
          <a:p>
            <a:r>
              <a:rPr lang="en-US" sz="1000" dirty="0">
                <a:solidFill>
                  <a:schemeClr val="accent1"/>
                </a:solidFill>
              </a:rPr>
              <a:t>107</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47650"/>
            <a:ext cx="4476750"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57200" y="2488453"/>
            <a:ext cx="6400800" cy="2462213"/>
          </a:xfrm>
          <a:prstGeom prst="rect">
            <a:avLst/>
          </a:prstGeom>
        </p:spPr>
        <p:txBody>
          <a:bodyPr wrap="square">
            <a:spAutoFit/>
          </a:bodyPr>
          <a:lstStyle/>
          <a:p>
            <a:r>
              <a:rPr lang="en-US" dirty="0">
                <a:solidFill>
                  <a:schemeClr val="accent1"/>
                </a:solidFill>
              </a:rPr>
              <a:t> </a:t>
            </a:r>
            <a:r>
              <a:rPr lang="en-US" b="1" dirty="0">
                <a:solidFill>
                  <a:schemeClr val="accent1"/>
                </a:solidFill>
              </a:rPr>
              <a:t>The target element in for-each loop should be </a:t>
            </a:r>
            <a:r>
              <a:rPr lang="en-US" b="1" dirty="0" err="1">
                <a:solidFill>
                  <a:schemeClr val="accent1"/>
                </a:solidFill>
              </a:rPr>
              <a:t>Iterable</a:t>
            </a:r>
            <a:r>
              <a:rPr lang="en-US" b="1" dirty="0">
                <a:solidFill>
                  <a:schemeClr val="accent1"/>
                </a:solidFill>
              </a:rPr>
              <a:t> object.</a:t>
            </a:r>
          </a:p>
          <a:p>
            <a:r>
              <a:rPr lang="en-US" dirty="0">
                <a:solidFill>
                  <a:schemeClr val="accent1"/>
                </a:solidFill>
              </a:rPr>
              <a:t> </a:t>
            </a:r>
            <a:r>
              <a:rPr lang="en-US" b="1" dirty="0">
                <a:solidFill>
                  <a:schemeClr val="accent1"/>
                </a:solidFill>
              </a:rPr>
              <a:t>An object is set to be </a:t>
            </a:r>
            <a:r>
              <a:rPr lang="en-US" b="1" dirty="0" err="1">
                <a:solidFill>
                  <a:schemeClr val="accent1"/>
                </a:solidFill>
              </a:rPr>
              <a:t>iterable</a:t>
            </a:r>
            <a:r>
              <a:rPr lang="en-US" b="1" dirty="0">
                <a:solidFill>
                  <a:schemeClr val="accent1"/>
                </a:solidFill>
              </a:rPr>
              <a:t> </a:t>
            </a:r>
            <a:r>
              <a:rPr lang="en-US" b="1" dirty="0" err="1">
                <a:solidFill>
                  <a:schemeClr val="accent1"/>
                </a:solidFill>
              </a:rPr>
              <a:t>iff</a:t>
            </a:r>
            <a:r>
              <a:rPr lang="en-US" b="1" dirty="0">
                <a:solidFill>
                  <a:schemeClr val="accent1"/>
                </a:solidFill>
              </a:rPr>
              <a:t> corresponding class implements</a:t>
            </a:r>
          </a:p>
          <a:p>
            <a:r>
              <a:rPr lang="en-US" b="1" dirty="0" err="1">
                <a:solidFill>
                  <a:schemeClr val="accent1"/>
                </a:solidFill>
              </a:rPr>
              <a:t>java.lang.Iterable</a:t>
            </a:r>
            <a:r>
              <a:rPr lang="en-US" b="1" dirty="0">
                <a:solidFill>
                  <a:schemeClr val="accent1"/>
                </a:solidFill>
              </a:rPr>
              <a:t> interface.</a:t>
            </a:r>
          </a:p>
          <a:p>
            <a:r>
              <a:rPr lang="en-US" dirty="0">
                <a:solidFill>
                  <a:schemeClr val="accent1"/>
                </a:solidFill>
              </a:rPr>
              <a:t> </a:t>
            </a:r>
            <a:r>
              <a:rPr lang="en-US" b="1" dirty="0" err="1">
                <a:solidFill>
                  <a:schemeClr val="accent1"/>
                </a:solidFill>
              </a:rPr>
              <a:t>Iterable</a:t>
            </a:r>
            <a:r>
              <a:rPr lang="en-US" b="1" dirty="0">
                <a:solidFill>
                  <a:schemeClr val="accent1"/>
                </a:solidFill>
              </a:rPr>
              <a:t> interface introduced in 1.5 version and it's contains only one method</a:t>
            </a:r>
          </a:p>
          <a:p>
            <a:r>
              <a:rPr lang="en-US" b="1" dirty="0">
                <a:solidFill>
                  <a:schemeClr val="accent1"/>
                </a:solidFill>
              </a:rPr>
              <a:t>iterator().</a:t>
            </a:r>
          </a:p>
          <a:p>
            <a:endParaRPr lang="en-US" b="1" dirty="0">
              <a:solidFill>
                <a:schemeClr val="accent1"/>
              </a:solidFill>
            </a:endParaRPr>
          </a:p>
          <a:p>
            <a:r>
              <a:rPr lang="en-US" b="1" dirty="0">
                <a:solidFill>
                  <a:schemeClr val="accent1"/>
                </a:solidFill>
              </a:rPr>
              <a:t>Syntax : public Iterator iterator();</a:t>
            </a:r>
          </a:p>
          <a:p>
            <a:endParaRPr lang="en-US" b="1" dirty="0">
              <a:solidFill>
                <a:schemeClr val="accent1"/>
              </a:solidFill>
            </a:endParaRPr>
          </a:p>
          <a:p>
            <a:r>
              <a:rPr lang="en-US" b="1" dirty="0">
                <a:solidFill>
                  <a:schemeClr val="accent1"/>
                </a:solidFill>
              </a:rPr>
              <a:t>Every array class and Collection interface already implements </a:t>
            </a:r>
            <a:r>
              <a:rPr lang="en-US" b="1" dirty="0" err="1">
                <a:solidFill>
                  <a:schemeClr val="accent1"/>
                </a:solidFill>
              </a:rPr>
              <a:t>Iterable</a:t>
            </a:r>
            <a:r>
              <a:rPr lang="en-US" b="1" dirty="0">
                <a:solidFill>
                  <a:schemeClr val="accent1"/>
                </a:solidFill>
              </a:rPr>
              <a:t> interface.</a:t>
            </a:r>
            <a:endParaRPr lang="en-US" dirty="0">
              <a:solidFill>
                <a:schemeClr val="accent1"/>
              </a:solidFill>
            </a:endParaRPr>
          </a:p>
        </p:txBody>
      </p:sp>
    </p:spTree>
    <p:extLst>
      <p:ext uri="{BB962C8B-B14F-4D97-AF65-F5344CB8AC3E}">
        <p14:creationId xmlns:p14="http://schemas.microsoft.com/office/powerpoint/2010/main" val="3146253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anim calcmode="lin" valueType="num">
                                      <p:cBhvr>
                                        <p:cTn id="1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1000"/>
                                        <p:tgtEl>
                                          <p:spTgt spid="6">
                                            <p:txEl>
                                              <p:pRg st="2" end="2"/>
                                            </p:txEl>
                                          </p:spTgt>
                                        </p:tgtEl>
                                      </p:cBhvr>
                                    </p:animEffect>
                                    <p:anim calcmode="lin" valueType="num">
                                      <p:cBhvr>
                                        <p:cTn id="1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1000"/>
                                        <p:tgtEl>
                                          <p:spTgt spid="6">
                                            <p:txEl>
                                              <p:pRg st="3" end="3"/>
                                            </p:txEl>
                                          </p:spTgt>
                                        </p:tgtEl>
                                      </p:cBhvr>
                                    </p:animEffect>
                                    <p:anim calcmode="lin" valueType="num">
                                      <p:cBhvr>
                                        <p:cTn id="23"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6">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1000"/>
                                        <p:tgtEl>
                                          <p:spTgt spid="6">
                                            <p:txEl>
                                              <p:pRg st="4" end="4"/>
                                            </p:txEl>
                                          </p:spTgt>
                                        </p:tgtEl>
                                      </p:cBhvr>
                                    </p:animEffect>
                                    <p:anim calcmode="lin" valueType="num">
                                      <p:cBhvr>
                                        <p:cTn id="28"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6">
                                            <p:txEl>
                                              <p:pRg st="6" end="6"/>
                                            </p:txEl>
                                          </p:spTgt>
                                        </p:tgtEl>
                                        <p:attrNameLst>
                                          <p:attrName>style.visibility</p:attrName>
                                        </p:attrNameLst>
                                      </p:cBhvr>
                                      <p:to>
                                        <p:strVal val="visible"/>
                                      </p:to>
                                    </p:set>
                                    <p:animEffect transition="in" filter="wipe(down)">
                                      <p:cBhvr>
                                        <p:cTn id="34" dur="500"/>
                                        <p:tgtEl>
                                          <p:spTgt spid="6">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anim calcmode="lin" valueType="num">
                                      <p:cBhvr additive="base">
                                        <p:cTn id="39"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49</a:t>
            </a:fld>
            <a:endParaRPr lang="en"/>
          </a:p>
        </p:txBody>
      </p:sp>
      <p:sp>
        <p:nvSpPr>
          <p:cNvPr id="5" name="Rectangle 4"/>
          <p:cNvSpPr/>
          <p:nvPr/>
        </p:nvSpPr>
        <p:spPr>
          <a:xfrm>
            <a:off x="381000" y="285750"/>
            <a:ext cx="4043094" cy="338554"/>
          </a:xfrm>
          <a:prstGeom prst="rect">
            <a:avLst/>
          </a:prstGeom>
        </p:spPr>
        <p:txBody>
          <a:bodyPr wrap="none">
            <a:spAutoFit/>
          </a:bodyPr>
          <a:lstStyle/>
          <a:p>
            <a:r>
              <a:rPr lang="en-US" sz="1600" b="1" dirty="0">
                <a:solidFill>
                  <a:schemeClr val="accent2"/>
                </a:solidFill>
              </a:rPr>
              <a:t>Difference between </a:t>
            </a:r>
            <a:r>
              <a:rPr lang="en-US" sz="1600" b="1" dirty="0" err="1">
                <a:solidFill>
                  <a:schemeClr val="accent2"/>
                </a:solidFill>
              </a:rPr>
              <a:t>Iterable</a:t>
            </a:r>
            <a:r>
              <a:rPr lang="en-US" sz="1600" b="1" dirty="0">
                <a:solidFill>
                  <a:schemeClr val="accent2"/>
                </a:solidFill>
              </a:rPr>
              <a:t> and Iterator</a:t>
            </a:r>
            <a:endParaRPr lang="en-US" sz="1600" dirty="0">
              <a:solidFill>
                <a:schemeClr val="accent2"/>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288845694"/>
              </p:ext>
            </p:extLst>
          </p:nvPr>
        </p:nvGraphicFramePr>
        <p:xfrm>
          <a:off x="533400" y="1123950"/>
          <a:ext cx="6096000" cy="3093720"/>
        </p:xfrm>
        <a:graphic>
          <a:graphicData uri="http://schemas.openxmlformats.org/drawingml/2006/table">
            <a:tbl>
              <a:tblPr firstRow="1" bandRow="1">
                <a:tableStyleId>{9DFB9461-E5AC-47F8-8AA6-5BF79E793501}</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sz="1400" b="1" i="0" u="none" strike="noStrike" cap="none" baseline="0" dirty="0" err="1">
                          <a:solidFill>
                            <a:schemeClr val="accent3"/>
                          </a:solidFill>
                          <a:latin typeface="Arial"/>
                          <a:ea typeface="Arial"/>
                          <a:cs typeface="Arial"/>
                          <a:sym typeface="Arial"/>
                        </a:rPr>
                        <a:t>Iterable</a:t>
                      </a:r>
                      <a:endParaRPr lang="en-US" dirty="0">
                        <a:solidFill>
                          <a:schemeClr val="accent3"/>
                        </a:solidFill>
                      </a:endParaRPr>
                    </a:p>
                  </a:txBody>
                  <a:tcPr/>
                </a:tc>
                <a:tc>
                  <a:txBody>
                    <a:bodyPr/>
                    <a:lstStyle/>
                    <a:p>
                      <a:r>
                        <a:rPr lang="en-US" sz="1400" b="1" i="0" u="none" strike="noStrike" cap="none" baseline="0" dirty="0">
                          <a:solidFill>
                            <a:schemeClr val="accent3"/>
                          </a:solidFill>
                          <a:latin typeface="Arial"/>
                          <a:ea typeface="Arial"/>
                          <a:cs typeface="Arial"/>
                          <a:sym typeface="Arial"/>
                        </a:rPr>
                        <a:t>Iterator</a:t>
                      </a:r>
                      <a:endParaRPr lang="en-US" dirty="0">
                        <a:solidFill>
                          <a:schemeClr val="accent3"/>
                        </a:solidFill>
                      </a:endParaRPr>
                    </a:p>
                  </a:txBody>
                  <a:tcPr/>
                </a:tc>
                <a:extLst>
                  <a:ext uri="{0D108BD9-81ED-4DB2-BD59-A6C34878D82A}">
                    <a16:rowId xmlns:a16="http://schemas.microsoft.com/office/drawing/2014/main" val="10000"/>
                  </a:ext>
                </a:extLst>
              </a:tr>
              <a:tr h="370840">
                <a:tc>
                  <a:txBody>
                    <a:bodyPr/>
                    <a:lstStyle/>
                    <a:p>
                      <a:r>
                        <a:rPr lang="en-US" sz="1400" b="1" i="0" u="none" strike="noStrike" cap="none" baseline="0" dirty="0">
                          <a:solidFill>
                            <a:schemeClr val="accent3"/>
                          </a:solidFill>
                          <a:latin typeface="Arial"/>
                          <a:ea typeface="Arial"/>
                          <a:cs typeface="Arial"/>
                          <a:sym typeface="Arial"/>
                        </a:rPr>
                        <a:t>It is related to </a:t>
                      </a:r>
                      <a:r>
                        <a:rPr lang="en-US" sz="1400" b="1" i="0" u="none" strike="noStrike" cap="none" baseline="0" dirty="0" err="1">
                          <a:solidFill>
                            <a:schemeClr val="accent3"/>
                          </a:solidFill>
                          <a:latin typeface="Arial"/>
                          <a:ea typeface="Arial"/>
                          <a:cs typeface="Arial"/>
                          <a:sym typeface="Arial"/>
                        </a:rPr>
                        <a:t>forEach</a:t>
                      </a:r>
                      <a:r>
                        <a:rPr lang="en-US" sz="1400" b="1" i="0" u="none" strike="noStrike" cap="none" baseline="0" dirty="0">
                          <a:solidFill>
                            <a:schemeClr val="accent3"/>
                          </a:solidFill>
                          <a:latin typeface="Arial"/>
                          <a:ea typeface="Arial"/>
                          <a:cs typeface="Arial"/>
                          <a:sym typeface="Arial"/>
                        </a:rPr>
                        <a:t> loop</a:t>
                      </a:r>
                      <a:endParaRPr lang="en-US" dirty="0">
                        <a:solidFill>
                          <a:schemeClr val="accent3"/>
                        </a:solidFill>
                      </a:endParaRPr>
                    </a:p>
                  </a:txBody>
                  <a:tcPr/>
                </a:tc>
                <a:tc>
                  <a:txBody>
                    <a:bodyPr/>
                    <a:lstStyle/>
                    <a:p>
                      <a:r>
                        <a:rPr lang="en-US" sz="1400" b="1" i="0" u="none" strike="noStrike" cap="none" baseline="0" dirty="0">
                          <a:solidFill>
                            <a:schemeClr val="accent3"/>
                          </a:solidFill>
                          <a:latin typeface="Arial"/>
                          <a:ea typeface="Arial"/>
                          <a:cs typeface="Arial"/>
                          <a:sym typeface="Arial"/>
                        </a:rPr>
                        <a:t>It is related to Collection</a:t>
                      </a:r>
                      <a:endParaRPr lang="en-US" dirty="0">
                        <a:solidFill>
                          <a:schemeClr val="accent3"/>
                        </a:solidFill>
                      </a:endParaRPr>
                    </a:p>
                  </a:txBody>
                  <a:tcPr/>
                </a:tc>
                <a:extLst>
                  <a:ext uri="{0D108BD9-81ED-4DB2-BD59-A6C34878D82A}">
                    <a16:rowId xmlns:a16="http://schemas.microsoft.com/office/drawing/2014/main" val="10001"/>
                  </a:ext>
                </a:extLst>
              </a:tr>
              <a:tr h="370840">
                <a:tc>
                  <a:txBody>
                    <a:bodyPr/>
                    <a:lstStyle/>
                    <a:p>
                      <a:r>
                        <a:rPr lang="en-US" sz="1400" b="1" i="0" u="none" strike="noStrike" cap="none" baseline="0" dirty="0">
                          <a:solidFill>
                            <a:schemeClr val="accent3"/>
                          </a:solidFill>
                          <a:latin typeface="Arial"/>
                          <a:ea typeface="Arial"/>
                          <a:cs typeface="Arial"/>
                          <a:sym typeface="Arial"/>
                        </a:rPr>
                        <a:t>The target element in </a:t>
                      </a:r>
                      <a:r>
                        <a:rPr lang="en-US" sz="1400" b="1" i="0" u="none" strike="noStrike" cap="none" baseline="0" dirty="0" err="1">
                          <a:solidFill>
                            <a:schemeClr val="accent3"/>
                          </a:solidFill>
                          <a:latin typeface="Arial"/>
                          <a:ea typeface="Arial"/>
                          <a:cs typeface="Arial"/>
                          <a:sym typeface="Arial"/>
                        </a:rPr>
                        <a:t>forEach</a:t>
                      </a:r>
                      <a:r>
                        <a:rPr lang="en-US" sz="1400" b="1" i="0" u="none" strike="noStrike" cap="none" baseline="0" dirty="0">
                          <a:solidFill>
                            <a:schemeClr val="accent3"/>
                          </a:solidFill>
                          <a:latin typeface="Arial"/>
                          <a:ea typeface="Arial"/>
                          <a:cs typeface="Arial"/>
                          <a:sym typeface="Arial"/>
                        </a:rPr>
                        <a:t> loop should</a:t>
                      </a:r>
                    </a:p>
                    <a:p>
                      <a:r>
                        <a:rPr lang="en-US" sz="1400" b="1" i="0" u="none" strike="noStrike" cap="none" baseline="0" dirty="0">
                          <a:solidFill>
                            <a:schemeClr val="accent3"/>
                          </a:solidFill>
                          <a:latin typeface="Arial"/>
                          <a:ea typeface="Arial"/>
                          <a:cs typeface="Arial"/>
                          <a:sym typeface="Arial"/>
                        </a:rPr>
                        <a:t>be </a:t>
                      </a:r>
                      <a:r>
                        <a:rPr lang="en-US" sz="1400" b="1" i="0" u="none" strike="noStrike" cap="none" baseline="0" dirty="0" err="1">
                          <a:solidFill>
                            <a:schemeClr val="accent3"/>
                          </a:solidFill>
                          <a:latin typeface="Arial"/>
                          <a:ea typeface="Arial"/>
                          <a:cs typeface="Arial"/>
                          <a:sym typeface="Arial"/>
                        </a:rPr>
                        <a:t>Iterable</a:t>
                      </a:r>
                      <a:endParaRPr lang="en-US" dirty="0">
                        <a:solidFill>
                          <a:schemeClr val="accent3"/>
                        </a:solidFill>
                      </a:endParaRPr>
                    </a:p>
                  </a:txBody>
                  <a:tcPr/>
                </a:tc>
                <a:tc>
                  <a:txBody>
                    <a:bodyPr/>
                    <a:lstStyle/>
                    <a:p>
                      <a:r>
                        <a:rPr lang="en-US" sz="1400" b="1" i="0" u="none" strike="noStrike" cap="none" baseline="0" dirty="0">
                          <a:solidFill>
                            <a:schemeClr val="accent3"/>
                          </a:solidFill>
                          <a:latin typeface="Arial"/>
                          <a:ea typeface="Arial"/>
                          <a:cs typeface="Arial"/>
                          <a:sym typeface="Arial"/>
                        </a:rPr>
                        <a:t>We can use Iterator to get objects one by</a:t>
                      </a:r>
                    </a:p>
                    <a:p>
                      <a:r>
                        <a:rPr lang="en-US" sz="1400" b="1" i="0" u="none" strike="noStrike" cap="none" baseline="0" dirty="0">
                          <a:solidFill>
                            <a:schemeClr val="accent3"/>
                          </a:solidFill>
                          <a:latin typeface="Arial"/>
                          <a:ea typeface="Arial"/>
                          <a:cs typeface="Arial"/>
                          <a:sym typeface="Arial"/>
                        </a:rPr>
                        <a:t>one from the collection</a:t>
                      </a:r>
                      <a:endParaRPr lang="en-US" dirty="0">
                        <a:solidFill>
                          <a:schemeClr val="accent3"/>
                        </a:solidFill>
                      </a:endParaRPr>
                    </a:p>
                  </a:txBody>
                  <a:tcPr/>
                </a:tc>
                <a:extLst>
                  <a:ext uri="{0D108BD9-81ED-4DB2-BD59-A6C34878D82A}">
                    <a16:rowId xmlns:a16="http://schemas.microsoft.com/office/drawing/2014/main" val="10002"/>
                  </a:ext>
                </a:extLst>
              </a:tr>
              <a:tr h="370840">
                <a:tc>
                  <a:txBody>
                    <a:bodyPr/>
                    <a:lstStyle/>
                    <a:p>
                      <a:r>
                        <a:rPr lang="en-US" sz="1400" b="1" i="0" u="none" strike="noStrike" cap="none" baseline="0" dirty="0">
                          <a:solidFill>
                            <a:schemeClr val="accent3"/>
                          </a:solidFill>
                          <a:latin typeface="Arial"/>
                          <a:ea typeface="Arial"/>
                          <a:cs typeface="Arial"/>
                          <a:sym typeface="Arial"/>
                        </a:rPr>
                        <a:t>Iterator present in </a:t>
                      </a:r>
                      <a:r>
                        <a:rPr lang="en-US" sz="1400" b="1" i="0" u="none" strike="noStrike" cap="none" baseline="0" dirty="0" err="1">
                          <a:solidFill>
                            <a:schemeClr val="accent3"/>
                          </a:solidFill>
                          <a:latin typeface="Arial"/>
                          <a:ea typeface="Arial"/>
                          <a:cs typeface="Arial"/>
                          <a:sym typeface="Arial"/>
                        </a:rPr>
                        <a:t>java.lang</a:t>
                      </a:r>
                      <a:r>
                        <a:rPr lang="en-US" sz="1400" b="1" i="0" u="none" strike="noStrike" cap="none" baseline="0" dirty="0">
                          <a:solidFill>
                            <a:schemeClr val="accent3"/>
                          </a:solidFill>
                          <a:latin typeface="Arial"/>
                          <a:ea typeface="Arial"/>
                          <a:cs typeface="Arial"/>
                          <a:sym typeface="Arial"/>
                        </a:rPr>
                        <a:t> package</a:t>
                      </a:r>
                      <a:endParaRPr lang="en-US" dirty="0">
                        <a:solidFill>
                          <a:schemeClr val="accent3"/>
                        </a:solidFill>
                      </a:endParaRPr>
                    </a:p>
                  </a:txBody>
                  <a:tcPr/>
                </a:tc>
                <a:tc>
                  <a:txBody>
                    <a:bodyPr/>
                    <a:lstStyle/>
                    <a:p>
                      <a:r>
                        <a:rPr lang="en-US" sz="1400" b="1" i="0" u="none" strike="noStrike" cap="none" baseline="0" dirty="0">
                          <a:solidFill>
                            <a:schemeClr val="accent3"/>
                          </a:solidFill>
                          <a:latin typeface="Arial"/>
                          <a:ea typeface="Arial"/>
                          <a:cs typeface="Arial"/>
                          <a:sym typeface="Arial"/>
                        </a:rPr>
                        <a:t>Iterator present in </a:t>
                      </a:r>
                      <a:r>
                        <a:rPr lang="en-US" sz="1400" b="1" i="0" u="none" strike="noStrike" cap="none" baseline="0" dirty="0" err="1">
                          <a:solidFill>
                            <a:schemeClr val="accent3"/>
                          </a:solidFill>
                          <a:latin typeface="Arial"/>
                          <a:ea typeface="Arial"/>
                          <a:cs typeface="Arial"/>
                          <a:sym typeface="Arial"/>
                        </a:rPr>
                        <a:t>java.util</a:t>
                      </a:r>
                      <a:r>
                        <a:rPr lang="en-US" sz="1400" b="1" i="0" u="none" strike="noStrike" cap="none" baseline="0" dirty="0">
                          <a:solidFill>
                            <a:schemeClr val="accent3"/>
                          </a:solidFill>
                          <a:latin typeface="Arial"/>
                          <a:ea typeface="Arial"/>
                          <a:cs typeface="Arial"/>
                          <a:sym typeface="Arial"/>
                        </a:rPr>
                        <a:t> package</a:t>
                      </a:r>
                      <a:endParaRPr lang="en-US" dirty="0">
                        <a:solidFill>
                          <a:schemeClr val="accent3"/>
                        </a:solidFill>
                      </a:endParaRPr>
                    </a:p>
                  </a:txBody>
                  <a:tcPr/>
                </a:tc>
                <a:extLst>
                  <a:ext uri="{0D108BD9-81ED-4DB2-BD59-A6C34878D82A}">
                    <a16:rowId xmlns:a16="http://schemas.microsoft.com/office/drawing/2014/main" val="10003"/>
                  </a:ext>
                </a:extLst>
              </a:tr>
              <a:tr h="370840">
                <a:tc>
                  <a:txBody>
                    <a:bodyPr/>
                    <a:lstStyle/>
                    <a:p>
                      <a:r>
                        <a:rPr lang="en-US" sz="1400" b="1" i="0" u="none" strike="noStrike" cap="none" baseline="0" dirty="0">
                          <a:solidFill>
                            <a:schemeClr val="accent3"/>
                          </a:solidFill>
                          <a:latin typeface="Arial"/>
                          <a:ea typeface="Arial"/>
                          <a:cs typeface="Arial"/>
                          <a:sym typeface="Arial"/>
                        </a:rPr>
                        <a:t>contains only one method iterator()</a:t>
                      </a:r>
                      <a:endParaRPr lang="en-US" dirty="0">
                        <a:solidFill>
                          <a:schemeClr val="accent3"/>
                        </a:solidFill>
                      </a:endParaRPr>
                    </a:p>
                  </a:txBody>
                  <a:tcPr/>
                </a:tc>
                <a:tc>
                  <a:txBody>
                    <a:bodyPr/>
                    <a:lstStyle/>
                    <a:p>
                      <a:r>
                        <a:rPr lang="en-US" sz="1400" b="1" i="0" u="none" strike="noStrike" cap="none" baseline="0" dirty="0">
                          <a:solidFill>
                            <a:schemeClr val="accent3"/>
                          </a:solidFill>
                          <a:latin typeface="Arial"/>
                          <a:ea typeface="Arial"/>
                          <a:cs typeface="Arial"/>
                          <a:sym typeface="Arial"/>
                        </a:rPr>
                        <a:t>contains 3 methods </a:t>
                      </a:r>
                      <a:r>
                        <a:rPr lang="en-US" sz="1400" b="1" i="0" u="none" strike="noStrike" cap="none" baseline="0" dirty="0" err="1">
                          <a:solidFill>
                            <a:schemeClr val="accent3"/>
                          </a:solidFill>
                          <a:latin typeface="Arial"/>
                          <a:ea typeface="Arial"/>
                          <a:cs typeface="Arial"/>
                          <a:sym typeface="Arial"/>
                        </a:rPr>
                        <a:t>hasNext</a:t>
                      </a:r>
                      <a:r>
                        <a:rPr lang="en-US" sz="1400" b="1" i="0" u="none" strike="noStrike" cap="none" baseline="0" dirty="0">
                          <a:solidFill>
                            <a:schemeClr val="accent3"/>
                          </a:solidFill>
                          <a:latin typeface="Arial"/>
                          <a:ea typeface="Arial"/>
                          <a:cs typeface="Arial"/>
                          <a:sym typeface="Arial"/>
                        </a:rPr>
                        <a:t>(), next(),</a:t>
                      </a:r>
                    </a:p>
                    <a:p>
                      <a:r>
                        <a:rPr lang="en-US" sz="1400" b="1" i="0" u="none" strike="noStrike" cap="none" baseline="0" dirty="0">
                          <a:solidFill>
                            <a:schemeClr val="accent3"/>
                          </a:solidFill>
                          <a:latin typeface="Arial"/>
                          <a:ea typeface="Arial"/>
                          <a:cs typeface="Arial"/>
                          <a:sym typeface="Arial"/>
                        </a:rPr>
                        <a:t>remove()</a:t>
                      </a:r>
                      <a:endParaRPr lang="en-US" dirty="0">
                        <a:solidFill>
                          <a:schemeClr val="accent3"/>
                        </a:solidFill>
                      </a:endParaRPr>
                    </a:p>
                  </a:txBody>
                  <a:tcPr/>
                </a:tc>
                <a:extLst>
                  <a:ext uri="{0D108BD9-81ED-4DB2-BD59-A6C34878D82A}">
                    <a16:rowId xmlns:a16="http://schemas.microsoft.com/office/drawing/2014/main" val="10004"/>
                  </a:ext>
                </a:extLst>
              </a:tr>
              <a:tr h="370840">
                <a:tc>
                  <a:txBody>
                    <a:bodyPr/>
                    <a:lstStyle/>
                    <a:p>
                      <a:r>
                        <a:rPr lang="en-US" sz="1400" b="1" i="0" u="none" strike="noStrike" cap="none" baseline="0" dirty="0">
                          <a:solidFill>
                            <a:schemeClr val="accent3"/>
                          </a:solidFill>
                          <a:latin typeface="Arial"/>
                          <a:ea typeface="Arial"/>
                          <a:cs typeface="Arial"/>
                          <a:sym typeface="Arial"/>
                        </a:rPr>
                        <a:t>Introduced in 1.5 version</a:t>
                      </a:r>
                      <a:endParaRPr lang="en-US" dirty="0">
                        <a:solidFill>
                          <a:schemeClr val="accent3"/>
                        </a:solidFill>
                      </a:endParaRPr>
                    </a:p>
                  </a:txBody>
                  <a:tcPr/>
                </a:tc>
                <a:tc>
                  <a:txBody>
                    <a:bodyPr/>
                    <a:lstStyle/>
                    <a:p>
                      <a:r>
                        <a:rPr lang="en-US" sz="1400" b="1" i="0" u="none" strike="noStrike" cap="none" baseline="0" dirty="0">
                          <a:solidFill>
                            <a:schemeClr val="accent3"/>
                          </a:solidFill>
                          <a:latin typeface="Arial"/>
                          <a:ea typeface="Arial"/>
                          <a:cs typeface="Arial"/>
                          <a:sym typeface="Arial"/>
                        </a:rPr>
                        <a:t>Introduced in 1.2 version</a:t>
                      </a:r>
                      <a:endParaRPr lang="en-US" dirty="0">
                        <a:solidFill>
                          <a:schemeClr val="accent3"/>
                        </a:solidFill>
                      </a:endParaRPr>
                    </a:p>
                  </a:txBody>
                  <a:tcPr/>
                </a:tc>
                <a:extLst>
                  <a:ext uri="{0D108BD9-81ED-4DB2-BD59-A6C34878D82A}">
                    <a16:rowId xmlns:a16="http://schemas.microsoft.com/office/drawing/2014/main" val="10005"/>
                  </a:ext>
                </a:extLst>
              </a:tr>
            </a:tbl>
          </a:graphicData>
        </a:graphic>
      </p:graphicFrame>
      <p:sp>
        <p:nvSpPr>
          <p:cNvPr id="7" name="Rectangle 6"/>
          <p:cNvSpPr/>
          <p:nvPr/>
        </p:nvSpPr>
        <p:spPr>
          <a:xfrm>
            <a:off x="8661176" y="4835723"/>
            <a:ext cx="396262" cy="246221"/>
          </a:xfrm>
          <a:prstGeom prst="rect">
            <a:avLst/>
          </a:prstGeom>
        </p:spPr>
        <p:txBody>
          <a:bodyPr wrap="none">
            <a:spAutoFit/>
          </a:bodyPr>
          <a:lstStyle/>
          <a:p>
            <a:r>
              <a:rPr lang="en-US" sz="1000" dirty="0">
                <a:solidFill>
                  <a:schemeClr val="accent1"/>
                </a:solidFill>
              </a:rPr>
              <a:t>107</a:t>
            </a:r>
          </a:p>
        </p:txBody>
      </p:sp>
    </p:spTree>
    <p:extLst>
      <p:ext uri="{BB962C8B-B14F-4D97-AF65-F5344CB8AC3E}">
        <p14:creationId xmlns:p14="http://schemas.microsoft.com/office/powerpoint/2010/main" val="4142656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3" name="Text Placeholder 2"/>
          <p:cNvSpPr>
            <a:spLocks noGrp="1"/>
          </p:cNvSpPr>
          <p:nvPr>
            <p:ph type="body" idx="1"/>
          </p:nvPr>
        </p:nvSpPr>
        <p:spPr>
          <a:xfrm>
            <a:off x="381000" y="285750"/>
            <a:ext cx="6334225" cy="4283750"/>
          </a:xfrm>
        </p:spPr>
        <p:txBody>
          <a:bodyPr/>
          <a:lstStyle/>
          <a:p>
            <a:r>
              <a:rPr lang="en-US" b="1" dirty="0">
                <a:solidFill>
                  <a:schemeClr val="accent2"/>
                </a:solidFill>
              </a:rPr>
              <a:t>Syntax</a:t>
            </a:r>
            <a:endParaRPr lang="en-US" b="1" dirty="0"/>
          </a:p>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742950"/>
            <a:ext cx="34290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8760562" y="4860216"/>
            <a:ext cx="383438" cy="307777"/>
          </a:xfrm>
          <a:prstGeom prst="rect">
            <a:avLst/>
          </a:prstGeom>
        </p:spPr>
        <p:txBody>
          <a:bodyPr wrap="none">
            <a:spAutoFit/>
          </a:bodyPr>
          <a:lstStyle/>
          <a:p>
            <a:r>
              <a:rPr lang="en-US" dirty="0">
                <a:solidFill>
                  <a:schemeClr val="accent2"/>
                </a:solidFill>
              </a:rPr>
              <a:t>87</a:t>
            </a:r>
          </a:p>
        </p:txBody>
      </p:sp>
      <p:sp>
        <p:nvSpPr>
          <p:cNvPr id="6" name="Rectangle 5"/>
          <p:cNvSpPr/>
          <p:nvPr/>
        </p:nvSpPr>
        <p:spPr>
          <a:xfrm>
            <a:off x="337456" y="3028950"/>
            <a:ext cx="6520544" cy="523220"/>
          </a:xfrm>
          <a:prstGeom prst="rect">
            <a:avLst/>
          </a:prstGeom>
        </p:spPr>
        <p:txBody>
          <a:bodyPr wrap="square">
            <a:spAutoFit/>
          </a:bodyPr>
          <a:lstStyle/>
          <a:p>
            <a:r>
              <a:rPr lang="en-US" b="1" dirty="0">
                <a:solidFill>
                  <a:srgbClr val="FFC000"/>
                </a:solidFill>
              </a:rPr>
              <a:t>The argument to the if statement should be Boolean by mistake if we are providing any other type we will get "compile time error".</a:t>
            </a:r>
            <a:endParaRPr lang="en-US" dirty="0">
              <a:solidFill>
                <a:srgbClr val="FFC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1000"/>
                                        <p:tgtEl>
                                          <p:spTgt spid="6">
                                            <p:txEl>
                                              <p:pRg st="0" end="0"/>
                                            </p:txEl>
                                          </p:spTgt>
                                        </p:tgtEl>
                                      </p:cBhvr>
                                    </p:animEffect>
                                    <p:anim calcmode="lin" valueType="num">
                                      <p:cBhvr>
                                        <p:cTn id="1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chemeClr val="accent4"/>
                </a:solidFill>
              </a:rPr>
              <a:t>Transfer statements</a:t>
            </a:r>
            <a:endParaRPr lang="en-US" dirty="0">
              <a:solidFill>
                <a:schemeClr val="accent4"/>
              </a:solidFill>
            </a:endParaRPr>
          </a:p>
        </p:txBody>
      </p:sp>
    </p:spTree>
    <p:extLst>
      <p:ext uri="{BB962C8B-B14F-4D97-AF65-F5344CB8AC3E}">
        <p14:creationId xmlns:p14="http://schemas.microsoft.com/office/powerpoint/2010/main" val="19524029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51</a:t>
            </a:fld>
            <a:endParaRPr lang="en"/>
          </a:p>
        </p:txBody>
      </p:sp>
      <p:sp>
        <p:nvSpPr>
          <p:cNvPr id="5" name="Rectangle 4"/>
          <p:cNvSpPr/>
          <p:nvPr/>
        </p:nvSpPr>
        <p:spPr>
          <a:xfrm>
            <a:off x="8661176" y="4835723"/>
            <a:ext cx="482824" cy="307777"/>
          </a:xfrm>
          <a:prstGeom prst="rect">
            <a:avLst/>
          </a:prstGeom>
        </p:spPr>
        <p:txBody>
          <a:bodyPr wrap="none">
            <a:spAutoFit/>
          </a:bodyPr>
          <a:lstStyle/>
          <a:p>
            <a:r>
              <a:rPr lang="en-US" dirty="0">
                <a:solidFill>
                  <a:schemeClr val="accent1"/>
                </a:solidFill>
              </a:rPr>
              <a:t>107</a:t>
            </a:r>
          </a:p>
        </p:txBody>
      </p:sp>
      <p:sp>
        <p:nvSpPr>
          <p:cNvPr id="6" name="Rectangle 5"/>
          <p:cNvSpPr/>
          <p:nvPr/>
        </p:nvSpPr>
        <p:spPr>
          <a:xfrm>
            <a:off x="304800" y="361950"/>
            <a:ext cx="3657600" cy="3323987"/>
          </a:xfrm>
          <a:prstGeom prst="rect">
            <a:avLst/>
          </a:prstGeom>
        </p:spPr>
        <p:txBody>
          <a:bodyPr wrap="square">
            <a:spAutoFit/>
          </a:bodyPr>
          <a:lstStyle/>
          <a:p>
            <a:r>
              <a:rPr lang="en-US" b="1" dirty="0">
                <a:solidFill>
                  <a:schemeClr val="accent1"/>
                </a:solidFill>
              </a:rPr>
              <a:t>Break statement:</a:t>
            </a:r>
          </a:p>
          <a:p>
            <a:endParaRPr lang="en-US" b="1" dirty="0">
              <a:solidFill>
                <a:schemeClr val="accent1"/>
              </a:solidFill>
            </a:endParaRPr>
          </a:p>
          <a:p>
            <a:r>
              <a:rPr lang="en-US" b="1" dirty="0">
                <a:solidFill>
                  <a:schemeClr val="accent1"/>
                </a:solidFill>
              </a:rPr>
              <a:t>We can use break statement in the following cases.</a:t>
            </a:r>
          </a:p>
          <a:p>
            <a:endParaRPr lang="en-US" b="1" dirty="0">
              <a:solidFill>
                <a:schemeClr val="accent1"/>
              </a:solidFill>
            </a:endParaRPr>
          </a:p>
          <a:p>
            <a:r>
              <a:rPr lang="en-US" dirty="0">
                <a:solidFill>
                  <a:schemeClr val="accent1"/>
                </a:solidFill>
              </a:rPr>
              <a:t> </a:t>
            </a:r>
            <a:r>
              <a:rPr lang="en-US" b="1" dirty="0">
                <a:solidFill>
                  <a:schemeClr val="accent1"/>
                </a:solidFill>
              </a:rPr>
              <a:t>Inside switch to stop fall-through.</a:t>
            </a:r>
          </a:p>
          <a:p>
            <a:r>
              <a:rPr lang="en-US" dirty="0">
                <a:solidFill>
                  <a:schemeClr val="accent1"/>
                </a:solidFill>
              </a:rPr>
              <a:t> </a:t>
            </a:r>
            <a:r>
              <a:rPr lang="en-US" b="1" dirty="0">
                <a:solidFill>
                  <a:schemeClr val="accent1"/>
                </a:solidFill>
              </a:rPr>
              <a:t>Inside loops to break the loop based on some condition.</a:t>
            </a:r>
          </a:p>
          <a:p>
            <a:r>
              <a:rPr lang="en-US" dirty="0">
                <a:solidFill>
                  <a:schemeClr val="accent1"/>
                </a:solidFill>
              </a:rPr>
              <a:t> </a:t>
            </a:r>
            <a:r>
              <a:rPr lang="en-US" b="1" dirty="0">
                <a:solidFill>
                  <a:schemeClr val="accent1"/>
                </a:solidFill>
              </a:rPr>
              <a:t>Inside label blocks to break block execution based on some condition.</a:t>
            </a:r>
          </a:p>
          <a:p>
            <a:endParaRPr lang="en-US" b="1" dirty="0">
              <a:solidFill>
                <a:schemeClr val="accent1"/>
              </a:solidFill>
            </a:endParaRPr>
          </a:p>
          <a:p>
            <a:r>
              <a:rPr lang="en-US" b="1" dirty="0">
                <a:solidFill>
                  <a:schemeClr val="accent1"/>
                </a:solidFill>
              </a:rPr>
              <a:t>Inside switch :</a:t>
            </a:r>
          </a:p>
          <a:p>
            <a:endParaRPr lang="en-US" b="1" dirty="0">
              <a:solidFill>
                <a:schemeClr val="accent1"/>
              </a:solidFill>
            </a:endParaRPr>
          </a:p>
          <a:p>
            <a:r>
              <a:rPr lang="en-US" b="1" dirty="0">
                <a:solidFill>
                  <a:schemeClr val="accent1"/>
                </a:solidFill>
              </a:rPr>
              <a:t>We can use break statement inside switch to stop fall-through</a:t>
            </a:r>
            <a:endParaRPr lang="en-US" dirty="0">
              <a:solidFill>
                <a:schemeClr val="accent1"/>
              </a:solidFill>
            </a:endParaRPr>
          </a:p>
        </p:txBody>
      </p:sp>
      <p:sp>
        <p:nvSpPr>
          <p:cNvPr id="8" name="Rectangle 7"/>
          <p:cNvSpPr/>
          <p:nvPr/>
        </p:nvSpPr>
        <p:spPr>
          <a:xfrm>
            <a:off x="3663820" y="254228"/>
            <a:ext cx="4572000" cy="3970318"/>
          </a:xfrm>
          <a:prstGeom prst="rect">
            <a:avLst/>
          </a:prstGeom>
        </p:spPr>
        <p:txBody>
          <a:bodyPr>
            <a:spAutoFit/>
          </a:bodyPr>
          <a:lstStyle/>
          <a:p>
            <a:r>
              <a:rPr lang="en-US" b="1" dirty="0">
                <a:solidFill>
                  <a:schemeClr val="accent1"/>
                </a:solidFill>
              </a:rPr>
              <a:t>Example 1:</a:t>
            </a:r>
          </a:p>
          <a:p>
            <a:endParaRPr lang="en-US" b="1" dirty="0">
              <a:solidFill>
                <a:schemeClr val="accent1"/>
              </a:solidFill>
            </a:endParaRPr>
          </a:p>
          <a:p>
            <a:r>
              <a:rPr lang="en-US" b="1" dirty="0">
                <a:solidFill>
                  <a:schemeClr val="accent1"/>
                </a:solidFill>
              </a:rPr>
              <a:t>class Test{</a:t>
            </a:r>
          </a:p>
          <a:p>
            <a:r>
              <a:rPr lang="en-US" b="1" dirty="0">
                <a:solidFill>
                  <a:schemeClr val="accent1"/>
                </a:solidFill>
              </a:rPr>
              <a:t>public static void main(String </a:t>
            </a:r>
            <a:r>
              <a:rPr lang="en-US" b="1" dirty="0" err="1">
                <a:solidFill>
                  <a:schemeClr val="accent1"/>
                </a:solidFill>
              </a:rPr>
              <a:t>args</a:t>
            </a:r>
            <a:r>
              <a:rPr lang="en-US" b="1" dirty="0">
                <a:solidFill>
                  <a:schemeClr val="accent1"/>
                </a:solidFill>
              </a:rPr>
              <a:t>[]){</a:t>
            </a:r>
          </a:p>
          <a:p>
            <a:r>
              <a:rPr lang="en-US" b="1" dirty="0" err="1">
                <a:solidFill>
                  <a:schemeClr val="accent1"/>
                </a:solidFill>
              </a:rPr>
              <a:t>int</a:t>
            </a:r>
            <a:r>
              <a:rPr lang="en-US" b="1" dirty="0">
                <a:solidFill>
                  <a:schemeClr val="accent1"/>
                </a:solidFill>
              </a:rPr>
              <a:t> x=0;</a:t>
            </a:r>
          </a:p>
          <a:p>
            <a:r>
              <a:rPr lang="en-US" b="1" dirty="0">
                <a:solidFill>
                  <a:schemeClr val="accent1"/>
                </a:solidFill>
              </a:rPr>
              <a:t>switch(x)</a:t>
            </a:r>
          </a:p>
          <a:p>
            <a:r>
              <a:rPr lang="en-US" b="1" dirty="0">
                <a:solidFill>
                  <a:schemeClr val="accent1"/>
                </a:solidFill>
              </a:rPr>
              <a:t>{</a:t>
            </a:r>
          </a:p>
          <a:p>
            <a:r>
              <a:rPr lang="en-US" b="1" dirty="0">
                <a:solidFill>
                  <a:schemeClr val="accent1"/>
                </a:solidFill>
              </a:rPr>
              <a:t>case 0:</a:t>
            </a:r>
          </a:p>
          <a:p>
            <a:r>
              <a:rPr lang="en-US" b="1" dirty="0" err="1">
                <a:solidFill>
                  <a:schemeClr val="accent1"/>
                </a:solidFill>
              </a:rPr>
              <a:t>System.out.println</a:t>
            </a:r>
            <a:r>
              <a:rPr lang="en-US" b="1" dirty="0">
                <a:solidFill>
                  <a:schemeClr val="accent1"/>
                </a:solidFill>
              </a:rPr>
              <a:t>("hello");</a:t>
            </a:r>
          </a:p>
          <a:p>
            <a:r>
              <a:rPr lang="en-US" b="1" dirty="0">
                <a:solidFill>
                  <a:schemeClr val="accent1"/>
                </a:solidFill>
              </a:rPr>
              <a:t>break ;</a:t>
            </a:r>
          </a:p>
          <a:p>
            <a:r>
              <a:rPr lang="en-US" b="1" dirty="0">
                <a:solidFill>
                  <a:schemeClr val="accent1"/>
                </a:solidFill>
              </a:rPr>
              <a:t>case 1:</a:t>
            </a:r>
          </a:p>
          <a:p>
            <a:r>
              <a:rPr lang="en-US" b="1" dirty="0" err="1">
                <a:solidFill>
                  <a:schemeClr val="accent1"/>
                </a:solidFill>
              </a:rPr>
              <a:t>System.out.println</a:t>
            </a:r>
            <a:r>
              <a:rPr lang="en-US" b="1" dirty="0">
                <a:solidFill>
                  <a:schemeClr val="accent1"/>
                </a:solidFill>
              </a:rPr>
              <a:t>("hi");</a:t>
            </a:r>
          </a:p>
          <a:p>
            <a:r>
              <a:rPr lang="en-US" b="1" dirty="0">
                <a:solidFill>
                  <a:schemeClr val="accent1"/>
                </a:solidFill>
              </a:rPr>
              <a:t>}</a:t>
            </a:r>
          </a:p>
          <a:p>
            <a:endParaRPr lang="en-US" b="1" dirty="0">
              <a:solidFill>
                <a:schemeClr val="accent1"/>
              </a:solidFill>
            </a:endParaRPr>
          </a:p>
          <a:p>
            <a:r>
              <a:rPr lang="en-US" b="1" dirty="0">
                <a:solidFill>
                  <a:schemeClr val="accent1"/>
                </a:solidFill>
              </a:rPr>
              <a:t>Output:</a:t>
            </a:r>
          </a:p>
          <a:p>
            <a:r>
              <a:rPr lang="en-US" b="1" dirty="0">
                <a:solidFill>
                  <a:schemeClr val="accent1"/>
                </a:solidFill>
              </a:rPr>
              <a:t>D:\Java&gt;javac Test.java</a:t>
            </a:r>
          </a:p>
          <a:p>
            <a:r>
              <a:rPr lang="en-US" b="1" dirty="0">
                <a:solidFill>
                  <a:schemeClr val="accent1"/>
                </a:solidFill>
              </a:rPr>
              <a:t>D:\Java&gt;java Test</a:t>
            </a:r>
          </a:p>
          <a:p>
            <a:r>
              <a:rPr lang="en-US" b="1" dirty="0">
                <a:solidFill>
                  <a:schemeClr val="accent1"/>
                </a:solidFill>
              </a:rPr>
              <a:t>Hello</a:t>
            </a:r>
            <a:endParaRPr lang="en-US" dirty="0">
              <a:solidFill>
                <a:schemeClr val="accent1"/>
              </a:solidFill>
            </a:endParaRPr>
          </a:p>
        </p:txBody>
      </p:sp>
    </p:spTree>
    <p:extLst>
      <p:ext uri="{BB962C8B-B14F-4D97-AF65-F5344CB8AC3E}">
        <p14:creationId xmlns:p14="http://schemas.microsoft.com/office/powerpoint/2010/main" val="2296986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1000"/>
                                        <p:tgtEl>
                                          <p:spTgt spid="8">
                                            <p:txEl>
                                              <p:pRg st="2" end="2"/>
                                            </p:txEl>
                                          </p:spTgt>
                                        </p:tgtEl>
                                      </p:cBhvr>
                                    </p:animEffect>
                                    <p:anim calcmode="lin" valueType="num">
                                      <p:cBhvr>
                                        <p:cTn id="13"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fade">
                                      <p:cBhvr>
                                        <p:cTn id="17" dur="1000"/>
                                        <p:tgtEl>
                                          <p:spTgt spid="8">
                                            <p:txEl>
                                              <p:pRg st="3" end="3"/>
                                            </p:txEl>
                                          </p:spTgt>
                                        </p:tgtEl>
                                      </p:cBhvr>
                                    </p:animEffect>
                                    <p:anim calcmode="lin" valueType="num">
                                      <p:cBhvr>
                                        <p:cTn id="18"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8">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fade">
                                      <p:cBhvr>
                                        <p:cTn id="22" dur="1000"/>
                                        <p:tgtEl>
                                          <p:spTgt spid="8">
                                            <p:txEl>
                                              <p:pRg st="4" end="4"/>
                                            </p:txEl>
                                          </p:spTgt>
                                        </p:tgtEl>
                                      </p:cBhvr>
                                    </p:animEffect>
                                    <p:anim calcmode="lin" valueType="num">
                                      <p:cBhvr>
                                        <p:cTn id="23"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8">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fade">
                                      <p:cBhvr>
                                        <p:cTn id="27" dur="1000"/>
                                        <p:tgtEl>
                                          <p:spTgt spid="8">
                                            <p:txEl>
                                              <p:pRg st="5" end="5"/>
                                            </p:txEl>
                                          </p:spTgt>
                                        </p:tgtEl>
                                      </p:cBhvr>
                                    </p:animEffect>
                                    <p:anim calcmode="lin" valueType="num">
                                      <p:cBhvr>
                                        <p:cTn id="28"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8">
                                            <p:txEl>
                                              <p:pRg st="6" end="6"/>
                                            </p:txEl>
                                          </p:spTgt>
                                        </p:tgtEl>
                                        <p:attrNameLst>
                                          <p:attrName>style.visibility</p:attrName>
                                        </p:attrNameLst>
                                      </p:cBhvr>
                                      <p:to>
                                        <p:strVal val="visible"/>
                                      </p:to>
                                    </p:set>
                                    <p:animEffect transition="in" filter="fade">
                                      <p:cBhvr>
                                        <p:cTn id="32" dur="1000"/>
                                        <p:tgtEl>
                                          <p:spTgt spid="8">
                                            <p:txEl>
                                              <p:pRg st="6" end="6"/>
                                            </p:txEl>
                                          </p:spTgt>
                                        </p:tgtEl>
                                      </p:cBhvr>
                                    </p:animEffect>
                                    <p:anim calcmode="lin" valueType="num">
                                      <p:cBhvr>
                                        <p:cTn id="33"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8">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8">
                                            <p:txEl>
                                              <p:pRg st="7" end="7"/>
                                            </p:txEl>
                                          </p:spTgt>
                                        </p:tgtEl>
                                        <p:attrNameLst>
                                          <p:attrName>style.visibility</p:attrName>
                                        </p:attrNameLst>
                                      </p:cBhvr>
                                      <p:to>
                                        <p:strVal val="visible"/>
                                      </p:to>
                                    </p:set>
                                    <p:animEffect transition="in" filter="fade">
                                      <p:cBhvr>
                                        <p:cTn id="37" dur="1000"/>
                                        <p:tgtEl>
                                          <p:spTgt spid="8">
                                            <p:txEl>
                                              <p:pRg st="7" end="7"/>
                                            </p:txEl>
                                          </p:spTgt>
                                        </p:tgtEl>
                                      </p:cBhvr>
                                    </p:animEffect>
                                    <p:anim calcmode="lin" valueType="num">
                                      <p:cBhvr>
                                        <p:cTn id="38"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8">
                                            <p:txEl>
                                              <p:pRg st="7" end="7"/>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8">
                                            <p:txEl>
                                              <p:pRg st="8" end="8"/>
                                            </p:txEl>
                                          </p:spTgt>
                                        </p:tgtEl>
                                        <p:attrNameLst>
                                          <p:attrName>style.visibility</p:attrName>
                                        </p:attrNameLst>
                                      </p:cBhvr>
                                      <p:to>
                                        <p:strVal val="visible"/>
                                      </p:to>
                                    </p:set>
                                    <p:animEffect transition="in" filter="fade">
                                      <p:cBhvr>
                                        <p:cTn id="42" dur="1000"/>
                                        <p:tgtEl>
                                          <p:spTgt spid="8">
                                            <p:txEl>
                                              <p:pRg st="8" end="8"/>
                                            </p:txEl>
                                          </p:spTgt>
                                        </p:tgtEl>
                                      </p:cBhvr>
                                    </p:animEffect>
                                    <p:anim calcmode="lin" valueType="num">
                                      <p:cBhvr>
                                        <p:cTn id="43"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8">
                                            <p:txEl>
                                              <p:pRg st="8" end="8"/>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8">
                                            <p:txEl>
                                              <p:pRg st="9" end="9"/>
                                            </p:txEl>
                                          </p:spTgt>
                                        </p:tgtEl>
                                        <p:attrNameLst>
                                          <p:attrName>style.visibility</p:attrName>
                                        </p:attrNameLst>
                                      </p:cBhvr>
                                      <p:to>
                                        <p:strVal val="visible"/>
                                      </p:to>
                                    </p:set>
                                    <p:animEffect transition="in" filter="fade">
                                      <p:cBhvr>
                                        <p:cTn id="47" dur="1000"/>
                                        <p:tgtEl>
                                          <p:spTgt spid="8">
                                            <p:txEl>
                                              <p:pRg st="9" end="9"/>
                                            </p:txEl>
                                          </p:spTgt>
                                        </p:tgtEl>
                                      </p:cBhvr>
                                    </p:animEffect>
                                    <p:anim calcmode="lin" valueType="num">
                                      <p:cBhvr>
                                        <p:cTn id="48" dur="1000" fill="hold"/>
                                        <p:tgtEl>
                                          <p:spTgt spid="8">
                                            <p:txEl>
                                              <p:pRg st="9" end="9"/>
                                            </p:txEl>
                                          </p:spTgt>
                                        </p:tgtEl>
                                        <p:attrNameLst>
                                          <p:attrName>ppt_x</p:attrName>
                                        </p:attrNameLst>
                                      </p:cBhvr>
                                      <p:tavLst>
                                        <p:tav tm="0">
                                          <p:val>
                                            <p:strVal val="#ppt_x"/>
                                          </p:val>
                                        </p:tav>
                                        <p:tav tm="100000">
                                          <p:val>
                                            <p:strVal val="#ppt_x"/>
                                          </p:val>
                                        </p:tav>
                                      </p:tavLst>
                                    </p:anim>
                                    <p:anim calcmode="lin" valueType="num">
                                      <p:cBhvr>
                                        <p:cTn id="49" dur="1000" fill="hold"/>
                                        <p:tgtEl>
                                          <p:spTgt spid="8">
                                            <p:txEl>
                                              <p:pRg st="9" end="9"/>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8">
                                            <p:txEl>
                                              <p:pRg st="10" end="10"/>
                                            </p:txEl>
                                          </p:spTgt>
                                        </p:tgtEl>
                                        <p:attrNameLst>
                                          <p:attrName>style.visibility</p:attrName>
                                        </p:attrNameLst>
                                      </p:cBhvr>
                                      <p:to>
                                        <p:strVal val="visible"/>
                                      </p:to>
                                    </p:set>
                                    <p:animEffect transition="in" filter="fade">
                                      <p:cBhvr>
                                        <p:cTn id="52" dur="1000"/>
                                        <p:tgtEl>
                                          <p:spTgt spid="8">
                                            <p:txEl>
                                              <p:pRg st="10" end="10"/>
                                            </p:txEl>
                                          </p:spTgt>
                                        </p:tgtEl>
                                      </p:cBhvr>
                                    </p:animEffect>
                                    <p:anim calcmode="lin" valueType="num">
                                      <p:cBhvr>
                                        <p:cTn id="53" dur="1000" fill="hold"/>
                                        <p:tgtEl>
                                          <p:spTgt spid="8">
                                            <p:txEl>
                                              <p:pRg st="10" end="10"/>
                                            </p:txEl>
                                          </p:spTgt>
                                        </p:tgtEl>
                                        <p:attrNameLst>
                                          <p:attrName>ppt_x</p:attrName>
                                        </p:attrNameLst>
                                      </p:cBhvr>
                                      <p:tavLst>
                                        <p:tav tm="0">
                                          <p:val>
                                            <p:strVal val="#ppt_x"/>
                                          </p:val>
                                        </p:tav>
                                        <p:tav tm="100000">
                                          <p:val>
                                            <p:strVal val="#ppt_x"/>
                                          </p:val>
                                        </p:tav>
                                      </p:tavLst>
                                    </p:anim>
                                    <p:anim calcmode="lin" valueType="num">
                                      <p:cBhvr>
                                        <p:cTn id="54" dur="1000" fill="hold"/>
                                        <p:tgtEl>
                                          <p:spTgt spid="8">
                                            <p:txEl>
                                              <p:pRg st="10" end="10"/>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8">
                                            <p:txEl>
                                              <p:pRg st="11" end="11"/>
                                            </p:txEl>
                                          </p:spTgt>
                                        </p:tgtEl>
                                        <p:attrNameLst>
                                          <p:attrName>style.visibility</p:attrName>
                                        </p:attrNameLst>
                                      </p:cBhvr>
                                      <p:to>
                                        <p:strVal val="visible"/>
                                      </p:to>
                                    </p:set>
                                    <p:animEffect transition="in" filter="fade">
                                      <p:cBhvr>
                                        <p:cTn id="57" dur="1000"/>
                                        <p:tgtEl>
                                          <p:spTgt spid="8">
                                            <p:txEl>
                                              <p:pRg st="11" end="11"/>
                                            </p:txEl>
                                          </p:spTgt>
                                        </p:tgtEl>
                                      </p:cBhvr>
                                    </p:animEffect>
                                    <p:anim calcmode="lin" valueType="num">
                                      <p:cBhvr>
                                        <p:cTn id="58" dur="1000" fill="hold"/>
                                        <p:tgtEl>
                                          <p:spTgt spid="8">
                                            <p:txEl>
                                              <p:pRg st="11" end="11"/>
                                            </p:txEl>
                                          </p:spTgt>
                                        </p:tgtEl>
                                        <p:attrNameLst>
                                          <p:attrName>ppt_x</p:attrName>
                                        </p:attrNameLst>
                                      </p:cBhvr>
                                      <p:tavLst>
                                        <p:tav tm="0">
                                          <p:val>
                                            <p:strVal val="#ppt_x"/>
                                          </p:val>
                                        </p:tav>
                                        <p:tav tm="100000">
                                          <p:val>
                                            <p:strVal val="#ppt_x"/>
                                          </p:val>
                                        </p:tav>
                                      </p:tavLst>
                                    </p:anim>
                                    <p:anim calcmode="lin" valueType="num">
                                      <p:cBhvr>
                                        <p:cTn id="59" dur="1000" fill="hold"/>
                                        <p:tgtEl>
                                          <p:spTgt spid="8">
                                            <p:txEl>
                                              <p:pRg st="11" end="11"/>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8">
                                            <p:txEl>
                                              <p:pRg st="12" end="12"/>
                                            </p:txEl>
                                          </p:spTgt>
                                        </p:tgtEl>
                                        <p:attrNameLst>
                                          <p:attrName>style.visibility</p:attrName>
                                        </p:attrNameLst>
                                      </p:cBhvr>
                                      <p:to>
                                        <p:strVal val="visible"/>
                                      </p:to>
                                    </p:set>
                                    <p:animEffect transition="in" filter="fade">
                                      <p:cBhvr>
                                        <p:cTn id="62" dur="1000"/>
                                        <p:tgtEl>
                                          <p:spTgt spid="8">
                                            <p:txEl>
                                              <p:pRg st="12" end="12"/>
                                            </p:txEl>
                                          </p:spTgt>
                                        </p:tgtEl>
                                      </p:cBhvr>
                                    </p:animEffect>
                                    <p:anim calcmode="lin" valueType="num">
                                      <p:cBhvr>
                                        <p:cTn id="63" dur="1000" fill="hold"/>
                                        <p:tgtEl>
                                          <p:spTgt spid="8">
                                            <p:txEl>
                                              <p:pRg st="12" end="12"/>
                                            </p:txEl>
                                          </p:spTgt>
                                        </p:tgtEl>
                                        <p:attrNameLst>
                                          <p:attrName>ppt_x</p:attrName>
                                        </p:attrNameLst>
                                      </p:cBhvr>
                                      <p:tavLst>
                                        <p:tav tm="0">
                                          <p:val>
                                            <p:strVal val="#ppt_x"/>
                                          </p:val>
                                        </p:tav>
                                        <p:tav tm="100000">
                                          <p:val>
                                            <p:strVal val="#ppt_x"/>
                                          </p:val>
                                        </p:tav>
                                      </p:tavLst>
                                    </p:anim>
                                    <p:anim calcmode="lin" valueType="num">
                                      <p:cBhvr>
                                        <p:cTn id="64" dur="1000" fill="hold"/>
                                        <p:tgtEl>
                                          <p:spTgt spid="8">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1" presetClass="entr" presetSubtype="1" fill="hold" nodeType="clickEffect">
                                  <p:stCondLst>
                                    <p:cond delay="0"/>
                                  </p:stCondLst>
                                  <p:childTnLst>
                                    <p:set>
                                      <p:cBhvr>
                                        <p:cTn id="68" dur="1" fill="hold">
                                          <p:stCondLst>
                                            <p:cond delay="0"/>
                                          </p:stCondLst>
                                        </p:cTn>
                                        <p:tgtEl>
                                          <p:spTgt spid="8">
                                            <p:txEl>
                                              <p:pRg st="14" end="14"/>
                                            </p:txEl>
                                          </p:spTgt>
                                        </p:tgtEl>
                                        <p:attrNameLst>
                                          <p:attrName>style.visibility</p:attrName>
                                        </p:attrNameLst>
                                      </p:cBhvr>
                                      <p:to>
                                        <p:strVal val="visible"/>
                                      </p:to>
                                    </p:set>
                                    <p:animEffect transition="in" filter="wheel(1)">
                                      <p:cBhvr>
                                        <p:cTn id="69" dur="2000"/>
                                        <p:tgtEl>
                                          <p:spTgt spid="8">
                                            <p:txEl>
                                              <p:pRg st="14" end="14"/>
                                            </p:txEl>
                                          </p:spTgt>
                                        </p:tgtEl>
                                      </p:cBhvr>
                                    </p:animEffect>
                                  </p:childTnLst>
                                </p:cTn>
                              </p:par>
                              <p:par>
                                <p:cTn id="70" presetID="21" presetClass="entr" presetSubtype="1" fill="hold" nodeType="withEffect">
                                  <p:stCondLst>
                                    <p:cond delay="0"/>
                                  </p:stCondLst>
                                  <p:childTnLst>
                                    <p:set>
                                      <p:cBhvr>
                                        <p:cTn id="71" dur="1" fill="hold">
                                          <p:stCondLst>
                                            <p:cond delay="0"/>
                                          </p:stCondLst>
                                        </p:cTn>
                                        <p:tgtEl>
                                          <p:spTgt spid="8">
                                            <p:txEl>
                                              <p:pRg st="15" end="15"/>
                                            </p:txEl>
                                          </p:spTgt>
                                        </p:tgtEl>
                                        <p:attrNameLst>
                                          <p:attrName>style.visibility</p:attrName>
                                        </p:attrNameLst>
                                      </p:cBhvr>
                                      <p:to>
                                        <p:strVal val="visible"/>
                                      </p:to>
                                    </p:set>
                                    <p:animEffect transition="in" filter="wheel(1)">
                                      <p:cBhvr>
                                        <p:cTn id="72" dur="2000"/>
                                        <p:tgtEl>
                                          <p:spTgt spid="8">
                                            <p:txEl>
                                              <p:pRg st="15" end="15"/>
                                            </p:txEl>
                                          </p:spTgt>
                                        </p:tgtEl>
                                      </p:cBhvr>
                                    </p:animEffect>
                                  </p:childTnLst>
                                </p:cTn>
                              </p:par>
                              <p:par>
                                <p:cTn id="73" presetID="21" presetClass="entr" presetSubtype="1" fill="hold" nodeType="withEffect">
                                  <p:stCondLst>
                                    <p:cond delay="0"/>
                                  </p:stCondLst>
                                  <p:childTnLst>
                                    <p:set>
                                      <p:cBhvr>
                                        <p:cTn id="74" dur="1" fill="hold">
                                          <p:stCondLst>
                                            <p:cond delay="0"/>
                                          </p:stCondLst>
                                        </p:cTn>
                                        <p:tgtEl>
                                          <p:spTgt spid="8">
                                            <p:txEl>
                                              <p:pRg st="16" end="16"/>
                                            </p:txEl>
                                          </p:spTgt>
                                        </p:tgtEl>
                                        <p:attrNameLst>
                                          <p:attrName>style.visibility</p:attrName>
                                        </p:attrNameLst>
                                      </p:cBhvr>
                                      <p:to>
                                        <p:strVal val="visible"/>
                                      </p:to>
                                    </p:set>
                                    <p:animEffect transition="in" filter="wheel(1)">
                                      <p:cBhvr>
                                        <p:cTn id="75" dur="2000"/>
                                        <p:tgtEl>
                                          <p:spTgt spid="8">
                                            <p:txEl>
                                              <p:pRg st="16" end="16"/>
                                            </p:txEl>
                                          </p:spTgt>
                                        </p:tgtEl>
                                      </p:cBhvr>
                                    </p:animEffect>
                                  </p:childTnLst>
                                </p:cTn>
                              </p:par>
                              <p:par>
                                <p:cTn id="76" presetID="21" presetClass="entr" presetSubtype="1" fill="hold" nodeType="withEffect">
                                  <p:stCondLst>
                                    <p:cond delay="0"/>
                                  </p:stCondLst>
                                  <p:childTnLst>
                                    <p:set>
                                      <p:cBhvr>
                                        <p:cTn id="77" dur="1" fill="hold">
                                          <p:stCondLst>
                                            <p:cond delay="0"/>
                                          </p:stCondLst>
                                        </p:cTn>
                                        <p:tgtEl>
                                          <p:spTgt spid="8">
                                            <p:txEl>
                                              <p:pRg st="17" end="17"/>
                                            </p:txEl>
                                          </p:spTgt>
                                        </p:tgtEl>
                                        <p:attrNameLst>
                                          <p:attrName>style.visibility</p:attrName>
                                        </p:attrNameLst>
                                      </p:cBhvr>
                                      <p:to>
                                        <p:strVal val="visible"/>
                                      </p:to>
                                    </p:set>
                                    <p:animEffect transition="in" filter="wheel(1)">
                                      <p:cBhvr>
                                        <p:cTn id="78" dur="2000"/>
                                        <p:tgtEl>
                                          <p:spTgt spid="8">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52</a:t>
            </a:fld>
            <a:endParaRPr lang="en"/>
          </a:p>
        </p:txBody>
      </p:sp>
      <p:sp>
        <p:nvSpPr>
          <p:cNvPr id="5" name="Rectangle 4"/>
          <p:cNvSpPr/>
          <p:nvPr/>
        </p:nvSpPr>
        <p:spPr>
          <a:xfrm>
            <a:off x="228600" y="209550"/>
            <a:ext cx="3429000" cy="5047536"/>
          </a:xfrm>
          <a:prstGeom prst="rect">
            <a:avLst/>
          </a:prstGeom>
        </p:spPr>
        <p:txBody>
          <a:bodyPr wrap="square">
            <a:spAutoFit/>
          </a:bodyPr>
          <a:lstStyle/>
          <a:p>
            <a:r>
              <a:rPr lang="en-US" b="1" dirty="0">
                <a:solidFill>
                  <a:schemeClr val="accent1"/>
                </a:solidFill>
              </a:rPr>
              <a:t>Inside loops </a:t>
            </a:r>
            <a:r>
              <a:rPr lang="en-US" b="1" dirty="0">
                <a:solidFill>
                  <a:schemeClr val="accent2">
                    <a:lumMod val="75000"/>
                  </a:schemeClr>
                </a:solidFill>
              </a:rPr>
              <a:t>:</a:t>
            </a:r>
          </a:p>
          <a:p>
            <a:r>
              <a:rPr lang="en-US" b="1" dirty="0">
                <a:solidFill>
                  <a:schemeClr val="accent2">
                    <a:lumMod val="75000"/>
                  </a:schemeClr>
                </a:solidFill>
              </a:rPr>
              <a:t>We can use break statement inside loops to break the loop based on some condition.</a:t>
            </a:r>
          </a:p>
          <a:p>
            <a:endParaRPr lang="en-US" b="1" dirty="0">
              <a:solidFill>
                <a:schemeClr val="accent2">
                  <a:lumMod val="75000"/>
                </a:schemeClr>
              </a:solidFill>
            </a:endParaRPr>
          </a:p>
          <a:p>
            <a:r>
              <a:rPr lang="en-US" b="1" dirty="0">
                <a:solidFill>
                  <a:schemeClr val="accent2">
                    <a:lumMod val="75000"/>
                  </a:schemeClr>
                </a:solidFill>
              </a:rPr>
              <a:t>Example 2:</a:t>
            </a:r>
          </a:p>
          <a:p>
            <a:r>
              <a:rPr lang="en-US" b="1" dirty="0">
                <a:solidFill>
                  <a:schemeClr val="accent2">
                    <a:lumMod val="75000"/>
                  </a:schemeClr>
                </a:solidFill>
              </a:rPr>
              <a:t>class Test{</a:t>
            </a:r>
          </a:p>
          <a:p>
            <a:r>
              <a:rPr lang="en-US" b="1" dirty="0">
                <a:solidFill>
                  <a:schemeClr val="accent2">
                    <a:lumMod val="75000"/>
                  </a:schemeClr>
                </a:solidFill>
              </a:rPr>
              <a:t>public static void main(String </a:t>
            </a:r>
            <a:r>
              <a:rPr lang="en-US" b="1" dirty="0" err="1">
                <a:solidFill>
                  <a:schemeClr val="accent2">
                    <a:lumMod val="75000"/>
                  </a:schemeClr>
                </a:solidFill>
              </a:rPr>
              <a:t>args</a:t>
            </a:r>
            <a:r>
              <a:rPr lang="en-US" b="1" dirty="0">
                <a:solidFill>
                  <a:schemeClr val="accent2">
                    <a:lumMod val="75000"/>
                  </a:schemeClr>
                </a:solidFill>
              </a:rPr>
              <a:t>[]){</a:t>
            </a:r>
          </a:p>
          <a:p>
            <a:r>
              <a:rPr lang="en-US" b="1" dirty="0">
                <a:solidFill>
                  <a:schemeClr val="accent2">
                    <a:lumMod val="75000"/>
                  </a:schemeClr>
                </a:solidFill>
              </a:rPr>
              <a:t>for(</a:t>
            </a:r>
            <a:r>
              <a:rPr lang="en-US" b="1" dirty="0" err="1">
                <a:solidFill>
                  <a:schemeClr val="accent2">
                    <a:lumMod val="75000"/>
                  </a:schemeClr>
                </a:solidFill>
              </a:rPr>
              <a:t>int</a:t>
            </a:r>
            <a:r>
              <a:rPr lang="en-US" b="1" dirty="0">
                <a:solidFill>
                  <a:schemeClr val="accent2">
                    <a:lumMod val="75000"/>
                  </a:schemeClr>
                </a:solidFill>
              </a:rPr>
              <a:t> i=0; i&lt;10; i++) {</a:t>
            </a:r>
          </a:p>
          <a:p>
            <a:r>
              <a:rPr lang="en-US" b="1" dirty="0">
                <a:solidFill>
                  <a:schemeClr val="accent2">
                    <a:lumMod val="75000"/>
                  </a:schemeClr>
                </a:solidFill>
              </a:rPr>
              <a:t>if(i==5)</a:t>
            </a:r>
          </a:p>
          <a:p>
            <a:r>
              <a:rPr lang="en-US" b="1" dirty="0">
                <a:solidFill>
                  <a:schemeClr val="accent2">
                    <a:lumMod val="75000"/>
                  </a:schemeClr>
                </a:solidFill>
              </a:rPr>
              <a:t>break;</a:t>
            </a:r>
          </a:p>
          <a:p>
            <a:r>
              <a:rPr lang="en-US" b="1" dirty="0" err="1">
                <a:solidFill>
                  <a:schemeClr val="accent2">
                    <a:lumMod val="75000"/>
                  </a:schemeClr>
                </a:solidFill>
              </a:rPr>
              <a:t>System.out.println</a:t>
            </a:r>
            <a:r>
              <a:rPr lang="en-US" b="1" dirty="0">
                <a:solidFill>
                  <a:schemeClr val="accent2">
                    <a:lumMod val="75000"/>
                  </a:schemeClr>
                </a:solidFill>
              </a:rPr>
              <a:t>(i);</a:t>
            </a:r>
          </a:p>
          <a:p>
            <a:r>
              <a:rPr lang="en-US" b="1" dirty="0">
                <a:solidFill>
                  <a:schemeClr val="accent2">
                    <a:lumMod val="75000"/>
                  </a:schemeClr>
                </a:solidFill>
              </a:rPr>
              <a:t>}</a:t>
            </a:r>
          </a:p>
          <a:p>
            <a:r>
              <a:rPr lang="en-US" b="1" dirty="0">
                <a:solidFill>
                  <a:schemeClr val="accent2">
                    <a:lumMod val="75000"/>
                  </a:schemeClr>
                </a:solidFill>
              </a:rPr>
              <a:t>}}</a:t>
            </a:r>
          </a:p>
          <a:p>
            <a:endParaRPr lang="en-US" b="1" dirty="0">
              <a:solidFill>
                <a:schemeClr val="accent2">
                  <a:lumMod val="75000"/>
                </a:schemeClr>
              </a:solidFill>
            </a:endParaRPr>
          </a:p>
          <a:p>
            <a:r>
              <a:rPr lang="en-US" b="1" dirty="0">
                <a:solidFill>
                  <a:schemeClr val="accent2">
                    <a:lumMod val="75000"/>
                  </a:schemeClr>
                </a:solidFill>
              </a:rPr>
              <a:t>Output:</a:t>
            </a:r>
          </a:p>
          <a:p>
            <a:r>
              <a:rPr lang="en-US" b="1" dirty="0">
                <a:solidFill>
                  <a:schemeClr val="accent2">
                    <a:lumMod val="75000"/>
                  </a:schemeClr>
                </a:solidFill>
              </a:rPr>
              <a:t>D:\Java&gt;javac Test.java</a:t>
            </a:r>
          </a:p>
          <a:p>
            <a:r>
              <a:rPr lang="en-US" b="1" dirty="0">
                <a:solidFill>
                  <a:schemeClr val="accent2">
                    <a:lumMod val="75000"/>
                  </a:schemeClr>
                </a:solidFill>
              </a:rPr>
              <a:t>D:\Java&gt;java Test</a:t>
            </a:r>
          </a:p>
          <a:p>
            <a:r>
              <a:rPr lang="en-US" b="1" dirty="0">
                <a:solidFill>
                  <a:schemeClr val="accent2">
                    <a:lumMod val="75000"/>
                  </a:schemeClr>
                </a:solidFill>
              </a:rPr>
              <a:t>0</a:t>
            </a:r>
          </a:p>
          <a:p>
            <a:r>
              <a:rPr lang="en-US" b="1" dirty="0">
                <a:solidFill>
                  <a:schemeClr val="accent2">
                    <a:lumMod val="75000"/>
                  </a:schemeClr>
                </a:solidFill>
              </a:rPr>
              <a:t>1</a:t>
            </a:r>
          </a:p>
          <a:p>
            <a:r>
              <a:rPr lang="en-US" b="1" dirty="0">
                <a:solidFill>
                  <a:schemeClr val="accent2">
                    <a:lumMod val="75000"/>
                  </a:schemeClr>
                </a:solidFill>
              </a:rPr>
              <a:t>2</a:t>
            </a:r>
          </a:p>
          <a:p>
            <a:r>
              <a:rPr lang="en-US" b="1" dirty="0">
                <a:solidFill>
                  <a:schemeClr val="accent2">
                    <a:lumMod val="75000"/>
                  </a:schemeClr>
                </a:solidFill>
              </a:rPr>
              <a:t>3</a:t>
            </a:r>
          </a:p>
          <a:p>
            <a:r>
              <a:rPr lang="en-US" b="1" dirty="0">
                <a:solidFill>
                  <a:schemeClr val="accent2">
                    <a:lumMod val="75000"/>
                  </a:schemeClr>
                </a:solidFill>
              </a:rPr>
              <a:t>4</a:t>
            </a:r>
            <a:endParaRPr lang="en-US" dirty="0">
              <a:solidFill>
                <a:schemeClr val="accent2">
                  <a:lumMod val="75000"/>
                </a:schemeClr>
              </a:solidFill>
            </a:endParaRPr>
          </a:p>
        </p:txBody>
      </p:sp>
      <p:sp>
        <p:nvSpPr>
          <p:cNvPr id="6" name="Rectangle 5"/>
          <p:cNvSpPr/>
          <p:nvPr/>
        </p:nvSpPr>
        <p:spPr>
          <a:xfrm>
            <a:off x="3581400" y="209550"/>
            <a:ext cx="3886200" cy="5047536"/>
          </a:xfrm>
          <a:prstGeom prst="rect">
            <a:avLst/>
          </a:prstGeom>
        </p:spPr>
        <p:txBody>
          <a:bodyPr wrap="square">
            <a:spAutoFit/>
          </a:bodyPr>
          <a:lstStyle/>
          <a:p>
            <a:r>
              <a:rPr lang="en-US" b="1" dirty="0">
                <a:solidFill>
                  <a:schemeClr val="accent1"/>
                </a:solidFill>
              </a:rPr>
              <a:t>Inside Labeled block :</a:t>
            </a:r>
          </a:p>
          <a:p>
            <a:r>
              <a:rPr lang="en-US" b="1" dirty="0">
                <a:solidFill>
                  <a:schemeClr val="accent2">
                    <a:lumMod val="75000"/>
                  </a:schemeClr>
                </a:solidFill>
              </a:rPr>
              <a:t>We can use break statement inside label blocks to break block execution based on some condition.</a:t>
            </a:r>
          </a:p>
          <a:p>
            <a:r>
              <a:rPr lang="en-US" b="1" dirty="0">
                <a:solidFill>
                  <a:schemeClr val="accent2">
                    <a:lumMod val="75000"/>
                  </a:schemeClr>
                </a:solidFill>
              </a:rPr>
              <a:t>Example:</a:t>
            </a:r>
          </a:p>
          <a:p>
            <a:r>
              <a:rPr lang="en-US" b="1" dirty="0">
                <a:solidFill>
                  <a:schemeClr val="accent2">
                    <a:lumMod val="75000"/>
                  </a:schemeClr>
                </a:solidFill>
              </a:rPr>
              <a:t>class Test{</a:t>
            </a:r>
          </a:p>
          <a:p>
            <a:r>
              <a:rPr lang="en-US" b="1" dirty="0">
                <a:solidFill>
                  <a:schemeClr val="accent2">
                    <a:lumMod val="75000"/>
                  </a:schemeClr>
                </a:solidFill>
              </a:rPr>
              <a:t>public static void main(String </a:t>
            </a:r>
            <a:r>
              <a:rPr lang="en-US" b="1" dirty="0" err="1">
                <a:solidFill>
                  <a:schemeClr val="accent2">
                    <a:lumMod val="75000"/>
                  </a:schemeClr>
                </a:solidFill>
              </a:rPr>
              <a:t>args</a:t>
            </a:r>
            <a:r>
              <a:rPr lang="en-US" b="1" dirty="0">
                <a:solidFill>
                  <a:schemeClr val="accent2">
                    <a:lumMod val="75000"/>
                  </a:schemeClr>
                </a:solidFill>
              </a:rPr>
              <a:t>[]){</a:t>
            </a:r>
          </a:p>
          <a:p>
            <a:r>
              <a:rPr lang="en-US" b="1" dirty="0" err="1">
                <a:solidFill>
                  <a:schemeClr val="accent2">
                    <a:lumMod val="75000"/>
                  </a:schemeClr>
                </a:solidFill>
              </a:rPr>
              <a:t>int</a:t>
            </a:r>
            <a:r>
              <a:rPr lang="en-US" b="1" dirty="0">
                <a:solidFill>
                  <a:schemeClr val="accent2">
                    <a:lumMod val="75000"/>
                  </a:schemeClr>
                </a:solidFill>
              </a:rPr>
              <a:t> x=10;</a:t>
            </a:r>
          </a:p>
          <a:p>
            <a:r>
              <a:rPr lang="en-US" b="1" dirty="0">
                <a:solidFill>
                  <a:schemeClr val="accent2">
                    <a:lumMod val="75000"/>
                  </a:schemeClr>
                </a:solidFill>
              </a:rPr>
              <a:t>l1 : {</a:t>
            </a:r>
          </a:p>
          <a:p>
            <a:r>
              <a:rPr lang="en-US" b="1" dirty="0" err="1">
                <a:solidFill>
                  <a:schemeClr val="accent2">
                    <a:lumMod val="75000"/>
                  </a:schemeClr>
                </a:solidFill>
              </a:rPr>
              <a:t>System.out.println</a:t>
            </a:r>
            <a:r>
              <a:rPr lang="en-US" b="1" dirty="0">
                <a:solidFill>
                  <a:schemeClr val="accent2">
                    <a:lumMod val="75000"/>
                  </a:schemeClr>
                </a:solidFill>
              </a:rPr>
              <a:t>("begin");</a:t>
            </a:r>
          </a:p>
          <a:p>
            <a:r>
              <a:rPr lang="en-US" b="1" dirty="0">
                <a:solidFill>
                  <a:schemeClr val="accent2">
                    <a:lumMod val="75000"/>
                  </a:schemeClr>
                </a:solidFill>
              </a:rPr>
              <a:t>if(x==10)</a:t>
            </a:r>
          </a:p>
          <a:p>
            <a:r>
              <a:rPr lang="en-US" b="1" dirty="0">
                <a:solidFill>
                  <a:schemeClr val="accent2">
                    <a:lumMod val="75000"/>
                  </a:schemeClr>
                </a:solidFill>
              </a:rPr>
              <a:t>break l1;</a:t>
            </a:r>
          </a:p>
          <a:p>
            <a:r>
              <a:rPr lang="en-US" b="1" dirty="0" err="1">
                <a:solidFill>
                  <a:schemeClr val="accent2">
                    <a:lumMod val="75000"/>
                  </a:schemeClr>
                </a:solidFill>
              </a:rPr>
              <a:t>System.out.println</a:t>
            </a:r>
            <a:r>
              <a:rPr lang="en-US" b="1" dirty="0">
                <a:solidFill>
                  <a:schemeClr val="accent2">
                    <a:lumMod val="75000"/>
                  </a:schemeClr>
                </a:solidFill>
              </a:rPr>
              <a:t>("end");</a:t>
            </a:r>
          </a:p>
          <a:p>
            <a:r>
              <a:rPr lang="en-US" b="1" dirty="0">
                <a:solidFill>
                  <a:schemeClr val="accent2">
                    <a:lumMod val="75000"/>
                  </a:schemeClr>
                </a:solidFill>
              </a:rPr>
              <a:t>}</a:t>
            </a:r>
          </a:p>
          <a:p>
            <a:r>
              <a:rPr lang="en-US" b="1" dirty="0" err="1">
                <a:solidFill>
                  <a:schemeClr val="accent2">
                    <a:lumMod val="75000"/>
                  </a:schemeClr>
                </a:solidFill>
              </a:rPr>
              <a:t>System.out.println</a:t>
            </a:r>
            <a:r>
              <a:rPr lang="en-US" b="1" dirty="0">
                <a:solidFill>
                  <a:schemeClr val="accent2">
                    <a:lumMod val="75000"/>
                  </a:schemeClr>
                </a:solidFill>
              </a:rPr>
              <a:t>("hello");</a:t>
            </a:r>
          </a:p>
          <a:p>
            <a:r>
              <a:rPr lang="en-US" b="1" dirty="0">
                <a:solidFill>
                  <a:schemeClr val="accent2">
                    <a:lumMod val="75000"/>
                  </a:schemeClr>
                </a:solidFill>
              </a:rPr>
              <a:t>}</a:t>
            </a:r>
          </a:p>
          <a:p>
            <a:r>
              <a:rPr lang="en-US" b="1" dirty="0">
                <a:solidFill>
                  <a:schemeClr val="accent2">
                    <a:lumMod val="75000"/>
                  </a:schemeClr>
                </a:solidFill>
              </a:rPr>
              <a:t>}</a:t>
            </a:r>
          </a:p>
          <a:p>
            <a:endParaRPr lang="en-US" b="1" dirty="0">
              <a:solidFill>
                <a:schemeClr val="accent2">
                  <a:lumMod val="75000"/>
                </a:schemeClr>
              </a:solidFill>
            </a:endParaRPr>
          </a:p>
          <a:p>
            <a:r>
              <a:rPr lang="en-US" b="1" dirty="0">
                <a:solidFill>
                  <a:schemeClr val="accent2">
                    <a:lumMod val="75000"/>
                  </a:schemeClr>
                </a:solidFill>
              </a:rPr>
              <a:t>Output:</a:t>
            </a:r>
          </a:p>
          <a:p>
            <a:r>
              <a:rPr lang="en-US" b="1" dirty="0">
                <a:solidFill>
                  <a:schemeClr val="accent2">
                    <a:lumMod val="75000"/>
                  </a:schemeClr>
                </a:solidFill>
              </a:rPr>
              <a:t>D:\Java&gt;javac Test.java</a:t>
            </a:r>
          </a:p>
          <a:p>
            <a:r>
              <a:rPr lang="en-US" b="1" dirty="0">
                <a:solidFill>
                  <a:schemeClr val="accent2">
                    <a:lumMod val="75000"/>
                  </a:schemeClr>
                </a:solidFill>
              </a:rPr>
              <a:t>D:\Java&gt;java Test</a:t>
            </a:r>
          </a:p>
          <a:p>
            <a:r>
              <a:rPr lang="en-US" b="1" dirty="0">
                <a:solidFill>
                  <a:schemeClr val="accent2">
                    <a:lumMod val="75000"/>
                  </a:schemeClr>
                </a:solidFill>
              </a:rPr>
              <a:t>begin</a:t>
            </a:r>
          </a:p>
          <a:p>
            <a:r>
              <a:rPr lang="en-US" b="1" dirty="0">
                <a:solidFill>
                  <a:schemeClr val="accent2">
                    <a:lumMod val="75000"/>
                  </a:schemeClr>
                </a:solidFill>
              </a:rPr>
              <a:t>hello</a:t>
            </a:r>
            <a:endParaRPr lang="en-US" dirty="0">
              <a:solidFill>
                <a:schemeClr val="accent2">
                  <a:lumMod val="75000"/>
                </a:schemeClr>
              </a:solidFill>
            </a:endParaRPr>
          </a:p>
        </p:txBody>
      </p:sp>
      <p:sp>
        <p:nvSpPr>
          <p:cNvPr id="7" name="TextBox 6"/>
          <p:cNvSpPr txBox="1"/>
          <p:nvPr/>
        </p:nvSpPr>
        <p:spPr>
          <a:xfrm>
            <a:off x="8610600" y="4912668"/>
            <a:ext cx="609600" cy="230832"/>
          </a:xfrm>
          <a:prstGeom prst="rect">
            <a:avLst/>
          </a:prstGeom>
          <a:noFill/>
        </p:spPr>
        <p:txBody>
          <a:bodyPr wrap="square" rtlCol="0">
            <a:spAutoFit/>
          </a:bodyPr>
          <a:lstStyle/>
          <a:p>
            <a:r>
              <a:rPr lang="en-US" sz="900" dirty="0">
                <a:solidFill>
                  <a:schemeClr val="accent2">
                    <a:lumMod val="75000"/>
                  </a:schemeClr>
                </a:solidFill>
              </a:rPr>
              <a:t>108</a:t>
            </a:r>
          </a:p>
        </p:txBody>
      </p:sp>
    </p:spTree>
    <p:extLst>
      <p:ext uri="{BB962C8B-B14F-4D97-AF65-F5344CB8AC3E}">
        <p14:creationId xmlns:p14="http://schemas.microsoft.com/office/powerpoint/2010/main" val="1708523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3" end="13"/>
                                            </p:txEl>
                                          </p:spTgt>
                                        </p:tgtEl>
                                        <p:attrNameLst>
                                          <p:attrName>style.visibility</p:attrName>
                                        </p:attrNameLst>
                                      </p:cBhvr>
                                      <p:to>
                                        <p:strVal val="visible"/>
                                      </p:to>
                                    </p:set>
                                    <p:anim calcmode="lin" valueType="num">
                                      <p:cBhvr additive="base">
                                        <p:cTn id="7"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3" end="1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4" end="14"/>
                                            </p:txEl>
                                          </p:spTgt>
                                        </p:tgtEl>
                                        <p:attrNameLst>
                                          <p:attrName>style.visibility</p:attrName>
                                        </p:attrNameLst>
                                      </p:cBhvr>
                                      <p:to>
                                        <p:strVal val="visible"/>
                                      </p:to>
                                    </p:set>
                                    <p:anim calcmode="lin" valueType="num">
                                      <p:cBhvr additive="base">
                                        <p:cTn id="11"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4" end="1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15" end="15"/>
                                            </p:txEl>
                                          </p:spTgt>
                                        </p:tgtEl>
                                        <p:attrNameLst>
                                          <p:attrName>style.visibility</p:attrName>
                                        </p:attrNameLst>
                                      </p:cBhvr>
                                      <p:to>
                                        <p:strVal val="visible"/>
                                      </p:to>
                                    </p:set>
                                    <p:anim calcmode="lin" valueType="num">
                                      <p:cBhvr additive="base">
                                        <p:cTn id="15" dur="500" fill="hold"/>
                                        <p:tgtEl>
                                          <p:spTgt spid="5">
                                            <p:txEl>
                                              <p:pRg st="15" end="1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15" end="1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16" end="16"/>
                                            </p:txEl>
                                          </p:spTgt>
                                        </p:tgtEl>
                                        <p:attrNameLst>
                                          <p:attrName>style.visibility</p:attrName>
                                        </p:attrNameLst>
                                      </p:cBhvr>
                                      <p:to>
                                        <p:strVal val="visible"/>
                                      </p:to>
                                    </p:set>
                                    <p:anim calcmode="lin" valueType="num">
                                      <p:cBhvr additive="base">
                                        <p:cTn id="19" dur="500" fill="hold"/>
                                        <p:tgtEl>
                                          <p:spTgt spid="5">
                                            <p:txEl>
                                              <p:pRg st="16" end="1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6" end="1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anim calcmode="lin" valueType="num">
                                      <p:cBhvr additive="base">
                                        <p:cTn id="23" dur="500" fill="hold"/>
                                        <p:tgtEl>
                                          <p:spTgt spid="5">
                                            <p:txEl>
                                              <p:pRg st="17" end="1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17" end="1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anim calcmode="lin" valueType="num">
                                      <p:cBhvr additive="base">
                                        <p:cTn id="27" dur="500" fill="hold"/>
                                        <p:tgtEl>
                                          <p:spTgt spid="5">
                                            <p:txEl>
                                              <p:pRg st="18" end="1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18" end="1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xEl>
                                              <p:pRg st="19" end="19"/>
                                            </p:txEl>
                                          </p:spTgt>
                                        </p:tgtEl>
                                        <p:attrNameLst>
                                          <p:attrName>style.visibility</p:attrName>
                                        </p:attrNameLst>
                                      </p:cBhvr>
                                      <p:to>
                                        <p:strVal val="visible"/>
                                      </p:to>
                                    </p:set>
                                    <p:anim calcmode="lin" valueType="num">
                                      <p:cBhvr additive="base">
                                        <p:cTn id="31" dur="500" fill="hold"/>
                                        <p:tgtEl>
                                          <p:spTgt spid="5">
                                            <p:txEl>
                                              <p:pRg st="19" end="1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19" end="19"/>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
                                            <p:txEl>
                                              <p:pRg st="20" end="20"/>
                                            </p:txEl>
                                          </p:spTgt>
                                        </p:tgtEl>
                                        <p:attrNameLst>
                                          <p:attrName>style.visibility</p:attrName>
                                        </p:attrNameLst>
                                      </p:cBhvr>
                                      <p:to>
                                        <p:strVal val="visible"/>
                                      </p:to>
                                    </p:set>
                                    <p:anim calcmode="lin" valueType="num">
                                      <p:cBhvr additive="base">
                                        <p:cTn id="35" dur="500" fill="hold"/>
                                        <p:tgtEl>
                                          <p:spTgt spid="5">
                                            <p:txEl>
                                              <p:pRg st="20" end="2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20" end="20"/>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6">
                                            <p:txEl>
                                              <p:pRg st="0" end="0"/>
                                            </p:txEl>
                                          </p:spTgt>
                                        </p:tgtEl>
                                        <p:attrNameLst>
                                          <p:attrName>style.visibility</p:attrName>
                                        </p:attrNameLst>
                                      </p:cBhvr>
                                      <p:to>
                                        <p:strVal val="visible"/>
                                      </p:to>
                                    </p:set>
                                    <p:anim calcmode="lin" valueType="num">
                                      <p:cBhvr additive="base">
                                        <p:cTn id="4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
                                            <p:txEl>
                                              <p:pRg st="0" end="0"/>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6">
                                            <p:txEl>
                                              <p:pRg st="1" end="1"/>
                                            </p:txEl>
                                          </p:spTgt>
                                        </p:tgtEl>
                                        <p:attrNameLst>
                                          <p:attrName>style.visibility</p:attrName>
                                        </p:attrNameLst>
                                      </p:cBhvr>
                                      <p:to>
                                        <p:strVal val="visible"/>
                                      </p:to>
                                    </p:set>
                                    <p:anim calcmode="lin" valueType="num">
                                      <p:cBhvr additive="base">
                                        <p:cTn id="45"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1" end="1"/>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6">
                                            <p:txEl>
                                              <p:pRg st="2" end="2"/>
                                            </p:txEl>
                                          </p:spTgt>
                                        </p:tgtEl>
                                        <p:attrNameLst>
                                          <p:attrName>style.visibility</p:attrName>
                                        </p:attrNameLst>
                                      </p:cBhvr>
                                      <p:to>
                                        <p:strVal val="visible"/>
                                      </p:to>
                                    </p:set>
                                    <p:anim calcmode="lin" valueType="num">
                                      <p:cBhvr additive="base">
                                        <p:cTn id="4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2" end="2"/>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6">
                                            <p:txEl>
                                              <p:pRg st="3" end="3"/>
                                            </p:txEl>
                                          </p:spTgt>
                                        </p:tgtEl>
                                        <p:attrNameLst>
                                          <p:attrName>style.visibility</p:attrName>
                                        </p:attrNameLst>
                                      </p:cBhvr>
                                      <p:to>
                                        <p:strVal val="visible"/>
                                      </p:to>
                                    </p:set>
                                    <p:anim calcmode="lin" valueType="num">
                                      <p:cBhvr additive="base">
                                        <p:cTn id="5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6">
                                            <p:txEl>
                                              <p:pRg st="3" end="3"/>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6">
                                            <p:txEl>
                                              <p:pRg st="4" end="4"/>
                                            </p:txEl>
                                          </p:spTgt>
                                        </p:tgtEl>
                                        <p:attrNameLst>
                                          <p:attrName>style.visibility</p:attrName>
                                        </p:attrNameLst>
                                      </p:cBhvr>
                                      <p:to>
                                        <p:strVal val="visible"/>
                                      </p:to>
                                    </p:set>
                                    <p:anim calcmode="lin" valueType="num">
                                      <p:cBhvr additive="base">
                                        <p:cTn id="5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
                                            <p:txEl>
                                              <p:pRg st="4" end="4"/>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6">
                                            <p:txEl>
                                              <p:pRg st="5" end="5"/>
                                            </p:txEl>
                                          </p:spTgt>
                                        </p:tgtEl>
                                        <p:attrNameLst>
                                          <p:attrName>style.visibility</p:attrName>
                                        </p:attrNameLst>
                                      </p:cBhvr>
                                      <p:to>
                                        <p:strVal val="visible"/>
                                      </p:to>
                                    </p:set>
                                    <p:anim calcmode="lin" valueType="num">
                                      <p:cBhvr additive="base">
                                        <p:cTn id="61"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5" end="5"/>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6">
                                            <p:txEl>
                                              <p:pRg st="6" end="6"/>
                                            </p:txEl>
                                          </p:spTgt>
                                        </p:tgtEl>
                                        <p:attrNameLst>
                                          <p:attrName>style.visibility</p:attrName>
                                        </p:attrNameLst>
                                      </p:cBhvr>
                                      <p:to>
                                        <p:strVal val="visible"/>
                                      </p:to>
                                    </p:set>
                                    <p:anim calcmode="lin" valueType="num">
                                      <p:cBhvr additive="base">
                                        <p:cTn id="65"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6">
                                            <p:txEl>
                                              <p:pRg st="6" end="6"/>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6">
                                            <p:txEl>
                                              <p:pRg st="7" end="7"/>
                                            </p:txEl>
                                          </p:spTgt>
                                        </p:tgtEl>
                                        <p:attrNameLst>
                                          <p:attrName>style.visibility</p:attrName>
                                        </p:attrNameLst>
                                      </p:cBhvr>
                                      <p:to>
                                        <p:strVal val="visible"/>
                                      </p:to>
                                    </p:set>
                                    <p:anim calcmode="lin" valueType="num">
                                      <p:cBhvr additive="base">
                                        <p:cTn id="6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6">
                                            <p:txEl>
                                              <p:pRg st="7" end="7"/>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6">
                                            <p:txEl>
                                              <p:pRg st="8" end="8"/>
                                            </p:txEl>
                                          </p:spTgt>
                                        </p:tgtEl>
                                        <p:attrNameLst>
                                          <p:attrName>style.visibility</p:attrName>
                                        </p:attrNameLst>
                                      </p:cBhvr>
                                      <p:to>
                                        <p:strVal val="visible"/>
                                      </p:to>
                                    </p:set>
                                    <p:anim calcmode="lin" valueType="num">
                                      <p:cBhvr additive="base">
                                        <p:cTn id="73"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6">
                                            <p:txEl>
                                              <p:pRg st="8" end="8"/>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6">
                                            <p:txEl>
                                              <p:pRg st="9" end="9"/>
                                            </p:txEl>
                                          </p:spTgt>
                                        </p:tgtEl>
                                        <p:attrNameLst>
                                          <p:attrName>style.visibility</p:attrName>
                                        </p:attrNameLst>
                                      </p:cBhvr>
                                      <p:to>
                                        <p:strVal val="visible"/>
                                      </p:to>
                                    </p:set>
                                    <p:anim calcmode="lin" valueType="num">
                                      <p:cBhvr additive="base">
                                        <p:cTn id="77"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6">
                                            <p:txEl>
                                              <p:pRg st="9" end="9"/>
                                            </p:txEl>
                                          </p:spTgt>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6">
                                            <p:txEl>
                                              <p:pRg st="10" end="10"/>
                                            </p:txEl>
                                          </p:spTgt>
                                        </p:tgtEl>
                                        <p:attrNameLst>
                                          <p:attrName>style.visibility</p:attrName>
                                        </p:attrNameLst>
                                      </p:cBhvr>
                                      <p:to>
                                        <p:strVal val="visible"/>
                                      </p:to>
                                    </p:set>
                                    <p:anim calcmode="lin" valueType="num">
                                      <p:cBhvr additive="base">
                                        <p:cTn id="81"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6">
                                            <p:txEl>
                                              <p:pRg st="10" end="10"/>
                                            </p:txEl>
                                          </p:spTgt>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6">
                                            <p:txEl>
                                              <p:pRg st="11" end="11"/>
                                            </p:txEl>
                                          </p:spTgt>
                                        </p:tgtEl>
                                        <p:attrNameLst>
                                          <p:attrName>style.visibility</p:attrName>
                                        </p:attrNameLst>
                                      </p:cBhvr>
                                      <p:to>
                                        <p:strVal val="visible"/>
                                      </p:to>
                                    </p:set>
                                    <p:anim calcmode="lin" valueType="num">
                                      <p:cBhvr additive="base">
                                        <p:cTn id="85" dur="500" fill="hold"/>
                                        <p:tgtEl>
                                          <p:spTgt spid="6">
                                            <p:txEl>
                                              <p:pRg st="11" end="11"/>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6">
                                            <p:txEl>
                                              <p:pRg st="11" end="11"/>
                                            </p:txEl>
                                          </p:spTgt>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6">
                                            <p:txEl>
                                              <p:pRg st="12" end="12"/>
                                            </p:txEl>
                                          </p:spTgt>
                                        </p:tgtEl>
                                        <p:attrNameLst>
                                          <p:attrName>style.visibility</p:attrName>
                                        </p:attrNameLst>
                                      </p:cBhvr>
                                      <p:to>
                                        <p:strVal val="visible"/>
                                      </p:to>
                                    </p:set>
                                    <p:anim calcmode="lin" valueType="num">
                                      <p:cBhvr additive="base">
                                        <p:cTn id="89" dur="500" fill="hold"/>
                                        <p:tgtEl>
                                          <p:spTgt spid="6">
                                            <p:txEl>
                                              <p:pRg st="12" end="12"/>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6">
                                            <p:txEl>
                                              <p:pRg st="12" end="12"/>
                                            </p:txEl>
                                          </p:spTgt>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6">
                                            <p:txEl>
                                              <p:pRg st="13" end="13"/>
                                            </p:txEl>
                                          </p:spTgt>
                                        </p:tgtEl>
                                        <p:attrNameLst>
                                          <p:attrName>style.visibility</p:attrName>
                                        </p:attrNameLst>
                                      </p:cBhvr>
                                      <p:to>
                                        <p:strVal val="visible"/>
                                      </p:to>
                                    </p:set>
                                    <p:anim calcmode="lin" valueType="num">
                                      <p:cBhvr additive="base">
                                        <p:cTn id="93" dur="500" fill="hold"/>
                                        <p:tgtEl>
                                          <p:spTgt spid="6">
                                            <p:txEl>
                                              <p:pRg st="13" end="13"/>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6">
                                            <p:txEl>
                                              <p:pRg st="13" end="13"/>
                                            </p:txEl>
                                          </p:spTgt>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6">
                                            <p:txEl>
                                              <p:pRg st="14" end="14"/>
                                            </p:txEl>
                                          </p:spTgt>
                                        </p:tgtEl>
                                        <p:attrNameLst>
                                          <p:attrName>style.visibility</p:attrName>
                                        </p:attrNameLst>
                                      </p:cBhvr>
                                      <p:to>
                                        <p:strVal val="visible"/>
                                      </p:to>
                                    </p:set>
                                    <p:anim calcmode="lin" valueType="num">
                                      <p:cBhvr additive="base">
                                        <p:cTn id="97" dur="500" fill="hold"/>
                                        <p:tgtEl>
                                          <p:spTgt spid="6">
                                            <p:txEl>
                                              <p:pRg st="14" end="14"/>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6">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1" presetClass="entr" presetSubtype="1" fill="hold" nodeType="clickEffect">
                                  <p:stCondLst>
                                    <p:cond delay="0"/>
                                  </p:stCondLst>
                                  <p:childTnLst>
                                    <p:set>
                                      <p:cBhvr>
                                        <p:cTn id="102" dur="1" fill="hold">
                                          <p:stCondLst>
                                            <p:cond delay="0"/>
                                          </p:stCondLst>
                                        </p:cTn>
                                        <p:tgtEl>
                                          <p:spTgt spid="6">
                                            <p:txEl>
                                              <p:pRg st="16" end="16"/>
                                            </p:txEl>
                                          </p:spTgt>
                                        </p:tgtEl>
                                        <p:attrNameLst>
                                          <p:attrName>style.visibility</p:attrName>
                                        </p:attrNameLst>
                                      </p:cBhvr>
                                      <p:to>
                                        <p:strVal val="visible"/>
                                      </p:to>
                                    </p:set>
                                    <p:animEffect transition="in" filter="wheel(1)">
                                      <p:cBhvr>
                                        <p:cTn id="103" dur="2000"/>
                                        <p:tgtEl>
                                          <p:spTgt spid="6">
                                            <p:txEl>
                                              <p:pRg st="16" end="16"/>
                                            </p:txEl>
                                          </p:spTgt>
                                        </p:tgtEl>
                                      </p:cBhvr>
                                    </p:animEffect>
                                  </p:childTnLst>
                                </p:cTn>
                              </p:par>
                              <p:par>
                                <p:cTn id="104" presetID="21" presetClass="entr" presetSubtype="1" fill="hold" nodeType="withEffect">
                                  <p:stCondLst>
                                    <p:cond delay="0"/>
                                  </p:stCondLst>
                                  <p:childTnLst>
                                    <p:set>
                                      <p:cBhvr>
                                        <p:cTn id="105" dur="1" fill="hold">
                                          <p:stCondLst>
                                            <p:cond delay="0"/>
                                          </p:stCondLst>
                                        </p:cTn>
                                        <p:tgtEl>
                                          <p:spTgt spid="6">
                                            <p:txEl>
                                              <p:pRg st="17" end="17"/>
                                            </p:txEl>
                                          </p:spTgt>
                                        </p:tgtEl>
                                        <p:attrNameLst>
                                          <p:attrName>style.visibility</p:attrName>
                                        </p:attrNameLst>
                                      </p:cBhvr>
                                      <p:to>
                                        <p:strVal val="visible"/>
                                      </p:to>
                                    </p:set>
                                    <p:animEffect transition="in" filter="wheel(1)">
                                      <p:cBhvr>
                                        <p:cTn id="106" dur="2000"/>
                                        <p:tgtEl>
                                          <p:spTgt spid="6">
                                            <p:txEl>
                                              <p:pRg st="17" end="17"/>
                                            </p:txEl>
                                          </p:spTgt>
                                        </p:tgtEl>
                                      </p:cBhvr>
                                    </p:animEffect>
                                  </p:childTnLst>
                                </p:cTn>
                              </p:par>
                              <p:par>
                                <p:cTn id="107" presetID="21" presetClass="entr" presetSubtype="1" fill="hold" nodeType="withEffect">
                                  <p:stCondLst>
                                    <p:cond delay="0"/>
                                  </p:stCondLst>
                                  <p:childTnLst>
                                    <p:set>
                                      <p:cBhvr>
                                        <p:cTn id="108" dur="1" fill="hold">
                                          <p:stCondLst>
                                            <p:cond delay="0"/>
                                          </p:stCondLst>
                                        </p:cTn>
                                        <p:tgtEl>
                                          <p:spTgt spid="6">
                                            <p:txEl>
                                              <p:pRg st="18" end="18"/>
                                            </p:txEl>
                                          </p:spTgt>
                                        </p:tgtEl>
                                        <p:attrNameLst>
                                          <p:attrName>style.visibility</p:attrName>
                                        </p:attrNameLst>
                                      </p:cBhvr>
                                      <p:to>
                                        <p:strVal val="visible"/>
                                      </p:to>
                                    </p:set>
                                    <p:animEffect transition="in" filter="wheel(1)">
                                      <p:cBhvr>
                                        <p:cTn id="109" dur="2000"/>
                                        <p:tgtEl>
                                          <p:spTgt spid="6">
                                            <p:txEl>
                                              <p:pRg st="18" end="18"/>
                                            </p:txEl>
                                          </p:spTgt>
                                        </p:tgtEl>
                                      </p:cBhvr>
                                    </p:animEffect>
                                  </p:childTnLst>
                                </p:cTn>
                              </p:par>
                              <p:par>
                                <p:cTn id="110" presetID="21" presetClass="entr" presetSubtype="1" fill="hold" nodeType="withEffect">
                                  <p:stCondLst>
                                    <p:cond delay="0"/>
                                  </p:stCondLst>
                                  <p:childTnLst>
                                    <p:set>
                                      <p:cBhvr>
                                        <p:cTn id="111" dur="1" fill="hold">
                                          <p:stCondLst>
                                            <p:cond delay="0"/>
                                          </p:stCondLst>
                                        </p:cTn>
                                        <p:tgtEl>
                                          <p:spTgt spid="6">
                                            <p:txEl>
                                              <p:pRg st="19" end="19"/>
                                            </p:txEl>
                                          </p:spTgt>
                                        </p:tgtEl>
                                        <p:attrNameLst>
                                          <p:attrName>style.visibility</p:attrName>
                                        </p:attrNameLst>
                                      </p:cBhvr>
                                      <p:to>
                                        <p:strVal val="visible"/>
                                      </p:to>
                                    </p:set>
                                    <p:animEffect transition="in" filter="wheel(1)">
                                      <p:cBhvr>
                                        <p:cTn id="112" dur="2000"/>
                                        <p:tgtEl>
                                          <p:spTgt spid="6">
                                            <p:txEl>
                                              <p:pRg st="19" end="19"/>
                                            </p:txEl>
                                          </p:spTgt>
                                        </p:tgtEl>
                                      </p:cBhvr>
                                    </p:animEffect>
                                  </p:childTnLst>
                                </p:cTn>
                              </p:par>
                              <p:par>
                                <p:cTn id="113" presetID="21" presetClass="entr" presetSubtype="1" fill="hold" nodeType="withEffect">
                                  <p:stCondLst>
                                    <p:cond delay="0"/>
                                  </p:stCondLst>
                                  <p:childTnLst>
                                    <p:set>
                                      <p:cBhvr>
                                        <p:cTn id="114" dur="1" fill="hold">
                                          <p:stCondLst>
                                            <p:cond delay="0"/>
                                          </p:stCondLst>
                                        </p:cTn>
                                        <p:tgtEl>
                                          <p:spTgt spid="6">
                                            <p:txEl>
                                              <p:pRg st="20" end="20"/>
                                            </p:txEl>
                                          </p:spTgt>
                                        </p:tgtEl>
                                        <p:attrNameLst>
                                          <p:attrName>style.visibility</p:attrName>
                                        </p:attrNameLst>
                                      </p:cBhvr>
                                      <p:to>
                                        <p:strVal val="visible"/>
                                      </p:to>
                                    </p:set>
                                    <p:animEffect transition="in" filter="wheel(1)">
                                      <p:cBhvr>
                                        <p:cTn id="115" dur="2000"/>
                                        <p:tgtEl>
                                          <p:spTgt spid="6">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687613" y="4835723"/>
            <a:ext cx="482824" cy="307777"/>
          </a:xfrm>
          <a:prstGeom prst="rect">
            <a:avLst/>
          </a:prstGeom>
        </p:spPr>
        <p:txBody>
          <a:bodyPr wrap="none">
            <a:spAutoFit/>
          </a:bodyPr>
          <a:lstStyle/>
          <a:p>
            <a:r>
              <a:rPr lang="en-US" dirty="0">
                <a:solidFill>
                  <a:schemeClr val="accent2">
                    <a:lumMod val="75000"/>
                  </a:schemeClr>
                </a:solidFill>
              </a:rPr>
              <a:t>108</a:t>
            </a:r>
          </a:p>
        </p:txBody>
      </p:sp>
      <p:sp>
        <p:nvSpPr>
          <p:cNvPr id="6" name="Rectangle 5"/>
          <p:cNvSpPr/>
          <p:nvPr/>
        </p:nvSpPr>
        <p:spPr>
          <a:xfrm>
            <a:off x="228600" y="285750"/>
            <a:ext cx="2971800" cy="954107"/>
          </a:xfrm>
          <a:prstGeom prst="rect">
            <a:avLst/>
          </a:prstGeom>
        </p:spPr>
        <p:txBody>
          <a:bodyPr wrap="square">
            <a:spAutoFit/>
          </a:bodyPr>
          <a:lstStyle/>
          <a:p>
            <a:r>
              <a:rPr lang="en-US" b="1" dirty="0">
                <a:solidFill>
                  <a:schemeClr val="accent2">
                    <a:lumMod val="75000"/>
                  </a:schemeClr>
                </a:solidFill>
              </a:rPr>
              <a:t>These are the only places where we can use break statement. If we are using anywhere else we will get compile time error.</a:t>
            </a:r>
            <a:endParaRPr lang="en-US" dirty="0">
              <a:solidFill>
                <a:schemeClr val="accent2">
                  <a:lumMod val="75000"/>
                </a:schemeClr>
              </a:solidFill>
            </a:endParaRPr>
          </a:p>
        </p:txBody>
      </p:sp>
      <p:sp>
        <p:nvSpPr>
          <p:cNvPr id="7" name="Rectangle 6"/>
          <p:cNvSpPr/>
          <p:nvPr/>
        </p:nvSpPr>
        <p:spPr>
          <a:xfrm>
            <a:off x="152400" y="1340329"/>
            <a:ext cx="3581400" cy="3539430"/>
          </a:xfrm>
          <a:prstGeom prst="rect">
            <a:avLst/>
          </a:prstGeom>
        </p:spPr>
        <p:txBody>
          <a:bodyPr wrap="square">
            <a:spAutoFit/>
          </a:bodyPr>
          <a:lstStyle/>
          <a:p>
            <a:r>
              <a:rPr lang="en-US" b="1" dirty="0">
                <a:solidFill>
                  <a:schemeClr val="accent1"/>
                </a:solidFill>
              </a:rPr>
              <a:t>Example:</a:t>
            </a:r>
          </a:p>
          <a:p>
            <a:r>
              <a:rPr lang="en-US" b="1" dirty="0">
                <a:solidFill>
                  <a:schemeClr val="accent1"/>
                </a:solidFill>
              </a:rPr>
              <a:t>class Test{</a:t>
            </a:r>
          </a:p>
          <a:p>
            <a:r>
              <a:rPr lang="en-US" b="1" dirty="0">
                <a:solidFill>
                  <a:schemeClr val="accent1"/>
                </a:solidFill>
              </a:rPr>
              <a:t>public static void main(String </a:t>
            </a:r>
            <a:r>
              <a:rPr lang="en-US" b="1" dirty="0" err="1">
                <a:solidFill>
                  <a:schemeClr val="accent1"/>
                </a:solidFill>
              </a:rPr>
              <a:t>args</a:t>
            </a:r>
            <a:r>
              <a:rPr lang="en-US" b="1" dirty="0">
                <a:solidFill>
                  <a:schemeClr val="accent1"/>
                </a:solidFill>
              </a:rPr>
              <a:t>[]){</a:t>
            </a:r>
          </a:p>
          <a:p>
            <a:r>
              <a:rPr lang="en-US" b="1" dirty="0" err="1">
                <a:solidFill>
                  <a:schemeClr val="accent1"/>
                </a:solidFill>
              </a:rPr>
              <a:t>int</a:t>
            </a:r>
            <a:r>
              <a:rPr lang="en-US" b="1" dirty="0">
                <a:solidFill>
                  <a:schemeClr val="accent1"/>
                </a:solidFill>
              </a:rPr>
              <a:t> x=10;</a:t>
            </a:r>
          </a:p>
          <a:p>
            <a:r>
              <a:rPr lang="en-US" b="1" dirty="0">
                <a:solidFill>
                  <a:schemeClr val="accent1"/>
                </a:solidFill>
              </a:rPr>
              <a:t>if(x==10)</a:t>
            </a:r>
          </a:p>
          <a:p>
            <a:r>
              <a:rPr lang="en-US" b="1" dirty="0">
                <a:solidFill>
                  <a:schemeClr val="accent1"/>
                </a:solidFill>
              </a:rPr>
              <a:t>break;</a:t>
            </a:r>
          </a:p>
          <a:p>
            <a:r>
              <a:rPr lang="en-US" b="1" dirty="0" err="1">
                <a:solidFill>
                  <a:schemeClr val="accent1"/>
                </a:solidFill>
              </a:rPr>
              <a:t>System.out.println</a:t>
            </a:r>
            <a:r>
              <a:rPr lang="en-US" b="1" dirty="0">
                <a:solidFill>
                  <a:schemeClr val="accent1"/>
                </a:solidFill>
              </a:rPr>
              <a:t>("hello");</a:t>
            </a:r>
          </a:p>
          <a:p>
            <a:r>
              <a:rPr lang="en-US" b="1" dirty="0">
                <a:solidFill>
                  <a:schemeClr val="accent1"/>
                </a:solidFill>
              </a:rPr>
              <a:t>}</a:t>
            </a:r>
          </a:p>
          <a:p>
            <a:r>
              <a:rPr lang="en-US" b="1" dirty="0">
                <a:solidFill>
                  <a:schemeClr val="accent1"/>
                </a:solidFill>
              </a:rPr>
              <a:t>}</a:t>
            </a:r>
          </a:p>
          <a:p>
            <a:endParaRPr lang="en-US" b="1" dirty="0">
              <a:solidFill>
                <a:schemeClr val="accent1"/>
              </a:solidFill>
            </a:endParaRPr>
          </a:p>
          <a:p>
            <a:r>
              <a:rPr lang="en-US" b="1" dirty="0">
                <a:solidFill>
                  <a:schemeClr val="accent1"/>
                </a:solidFill>
              </a:rPr>
              <a:t>Output:</a:t>
            </a:r>
          </a:p>
          <a:p>
            <a:r>
              <a:rPr lang="en-US" b="1" dirty="0">
                <a:solidFill>
                  <a:schemeClr val="accent1"/>
                </a:solidFill>
              </a:rPr>
              <a:t>Compile time error.</a:t>
            </a:r>
          </a:p>
          <a:p>
            <a:r>
              <a:rPr lang="en-US" b="1" dirty="0">
                <a:solidFill>
                  <a:schemeClr val="accent1"/>
                </a:solidFill>
              </a:rPr>
              <a:t>D:\Java&gt;javac Test.java</a:t>
            </a:r>
          </a:p>
          <a:p>
            <a:r>
              <a:rPr lang="en-US" b="1" dirty="0">
                <a:solidFill>
                  <a:schemeClr val="accent1"/>
                </a:solidFill>
              </a:rPr>
              <a:t>Test.java:5: break outside switch or loop</a:t>
            </a:r>
          </a:p>
          <a:p>
            <a:r>
              <a:rPr lang="en-US" b="1" dirty="0">
                <a:solidFill>
                  <a:schemeClr val="accent1"/>
                </a:solidFill>
              </a:rPr>
              <a:t>break;</a:t>
            </a:r>
            <a:endParaRPr lang="en-US" dirty="0">
              <a:solidFill>
                <a:schemeClr val="accent1"/>
              </a:solidFill>
            </a:endParaRPr>
          </a:p>
        </p:txBody>
      </p:sp>
      <p:sp>
        <p:nvSpPr>
          <p:cNvPr id="8" name="Rectangle 7"/>
          <p:cNvSpPr/>
          <p:nvPr/>
        </p:nvSpPr>
        <p:spPr>
          <a:xfrm>
            <a:off x="3498882" y="285749"/>
            <a:ext cx="3740118" cy="1169551"/>
          </a:xfrm>
          <a:prstGeom prst="rect">
            <a:avLst/>
          </a:prstGeom>
        </p:spPr>
        <p:txBody>
          <a:bodyPr wrap="square">
            <a:spAutoFit/>
          </a:bodyPr>
          <a:lstStyle/>
          <a:p>
            <a:r>
              <a:rPr lang="en-US" b="1" dirty="0">
                <a:solidFill>
                  <a:schemeClr val="accent1"/>
                </a:solidFill>
              </a:rPr>
              <a:t>Continue statement</a:t>
            </a:r>
            <a:r>
              <a:rPr lang="en-US" b="1" dirty="0"/>
              <a:t>:</a:t>
            </a:r>
          </a:p>
          <a:p>
            <a:endParaRPr lang="en-US" b="1" dirty="0"/>
          </a:p>
          <a:p>
            <a:r>
              <a:rPr lang="en-US" b="1" dirty="0">
                <a:solidFill>
                  <a:schemeClr val="accent2"/>
                </a:solidFill>
              </a:rPr>
              <a:t>We can use continue statement to skip current iteration and continue for the next</a:t>
            </a:r>
          </a:p>
          <a:p>
            <a:r>
              <a:rPr lang="en-US" b="1" dirty="0">
                <a:solidFill>
                  <a:schemeClr val="accent2"/>
                </a:solidFill>
              </a:rPr>
              <a:t>iteration.</a:t>
            </a:r>
            <a:endParaRPr lang="en-US" dirty="0">
              <a:solidFill>
                <a:schemeClr val="accent2"/>
              </a:solidFill>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9985" y="1388148"/>
            <a:ext cx="3587717"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3352800" y="3236776"/>
            <a:ext cx="4572000" cy="1815882"/>
          </a:xfrm>
          <a:prstGeom prst="rect">
            <a:avLst/>
          </a:prstGeom>
        </p:spPr>
        <p:txBody>
          <a:bodyPr>
            <a:spAutoFit/>
          </a:bodyPr>
          <a:lstStyle/>
          <a:p>
            <a:r>
              <a:rPr lang="en-US" b="1" dirty="0">
                <a:solidFill>
                  <a:schemeClr val="accent2"/>
                </a:solidFill>
              </a:rPr>
              <a:t>Output:</a:t>
            </a:r>
          </a:p>
          <a:p>
            <a:r>
              <a:rPr lang="en-US" b="1" dirty="0">
                <a:solidFill>
                  <a:schemeClr val="accent2"/>
                </a:solidFill>
              </a:rPr>
              <a:t>D:\Java&gt;javac Test.java</a:t>
            </a:r>
          </a:p>
          <a:p>
            <a:r>
              <a:rPr lang="en-US" b="1" dirty="0">
                <a:solidFill>
                  <a:schemeClr val="accent2"/>
                </a:solidFill>
              </a:rPr>
              <a:t>D:\Java&gt;java Test</a:t>
            </a:r>
          </a:p>
          <a:p>
            <a:r>
              <a:rPr lang="en-US" b="1" dirty="0">
                <a:solidFill>
                  <a:schemeClr val="accent2"/>
                </a:solidFill>
              </a:rPr>
              <a:t>1</a:t>
            </a:r>
          </a:p>
          <a:p>
            <a:r>
              <a:rPr lang="en-US" b="1" dirty="0">
                <a:solidFill>
                  <a:schemeClr val="accent2"/>
                </a:solidFill>
              </a:rPr>
              <a:t>3</a:t>
            </a:r>
          </a:p>
          <a:p>
            <a:r>
              <a:rPr lang="en-US" b="1" dirty="0">
                <a:solidFill>
                  <a:schemeClr val="accent2"/>
                </a:solidFill>
              </a:rPr>
              <a:t>5</a:t>
            </a:r>
          </a:p>
          <a:p>
            <a:r>
              <a:rPr lang="en-US" b="1" dirty="0">
                <a:solidFill>
                  <a:schemeClr val="accent2"/>
                </a:solidFill>
              </a:rPr>
              <a:t>7</a:t>
            </a:r>
          </a:p>
          <a:p>
            <a:r>
              <a:rPr lang="en-US" b="1" dirty="0">
                <a:solidFill>
                  <a:schemeClr val="accent2"/>
                </a:solidFill>
              </a:rPr>
              <a:t>9</a:t>
            </a:r>
          </a:p>
        </p:txBody>
      </p:sp>
      <p:sp>
        <p:nvSpPr>
          <p:cNvPr id="10" name="Rectangle 9"/>
          <p:cNvSpPr/>
          <p:nvPr/>
        </p:nvSpPr>
        <p:spPr>
          <a:xfrm>
            <a:off x="7117702" y="762803"/>
            <a:ext cx="2148373" cy="1815882"/>
          </a:xfrm>
          <a:prstGeom prst="rect">
            <a:avLst/>
          </a:prstGeom>
        </p:spPr>
        <p:txBody>
          <a:bodyPr wrap="square">
            <a:spAutoFit/>
          </a:bodyPr>
          <a:lstStyle/>
          <a:p>
            <a:r>
              <a:rPr lang="en-US" b="1" dirty="0">
                <a:solidFill>
                  <a:schemeClr val="accent2"/>
                </a:solidFill>
              </a:rPr>
              <a:t>We can use continue only inside loops if we are using anywhere else we will get compile</a:t>
            </a:r>
          </a:p>
          <a:p>
            <a:r>
              <a:rPr lang="en-US" b="1" dirty="0">
                <a:solidFill>
                  <a:schemeClr val="accent2"/>
                </a:solidFill>
              </a:rPr>
              <a:t>time error saying "continue outside of loop".</a:t>
            </a:r>
            <a:endParaRPr lang="en-US" dirty="0">
              <a:solidFill>
                <a:schemeClr val="accent2"/>
              </a:solidFill>
            </a:endParaRPr>
          </a:p>
        </p:txBody>
      </p:sp>
    </p:spTree>
    <p:extLst>
      <p:ext uri="{BB962C8B-B14F-4D97-AF65-F5344CB8AC3E}">
        <p14:creationId xmlns:p14="http://schemas.microsoft.com/office/powerpoint/2010/main" val="384312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10" end="10"/>
                                            </p:txEl>
                                          </p:spTgt>
                                        </p:tgtEl>
                                        <p:attrNameLst>
                                          <p:attrName>style.visibility</p:attrName>
                                        </p:attrNameLst>
                                      </p:cBhvr>
                                      <p:to>
                                        <p:strVal val="visible"/>
                                      </p:to>
                                    </p:set>
                                    <p:animEffect transition="in" filter="fade">
                                      <p:cBhvr>
                                        <p:cTn id="7" dur="1000"/>
                                        <p:tgtEl>
                                          <p:spTgt spid="7">
                                            <p:txEl>
                                              <p:pRg st="10" end="10"/>
                                            </p:txEl>
                                          </p:spTgt>
                                        </p:tgtEl>
                                      </p:cBhvr>
                                    </p:animEffect>
                                    <p:anim calcmode="lin" valueType="num">
                                      <p:cBhvr>
                                        <p:cTn id="8"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1" end="11"/>
                                            </p:txEl>
                                          </p:spTgt>
                                        </p:tgtEl>
                                        <p:attrNameLst>
                                          <p:attrName>style.visibility</p:attrName>
                                        </p:attrNameLst>
                                      </p:cBhvr>
                                      <p:to>
                                        <p:strVal val="visible"/>
                                      </p:to>
                                    </p:set>
                                    <p:animEffect transition="in" filter="fade">
                                      <p:cBhvr>
                                        <p:cTn id="12" dur="1000"/>
                                        <p:tgtEl>
                                          <p:spTgt spid="7">
                                            <p:txEl>
                                              <p:pRg st="11" end="11"/>
                                            </p:txEl>
                                          </p:spTgt>
                                        </p:tgtEl>
                                      </p:cBhvr>
                                    </p:animEffect>
                                    <p:anim calcmode="lin" valueType="num">
                                      <p:cBhvr>
                                        <p:cTn id="13" dur="1000" fill="hold"/>
                                        <p:tgtEl>
                                          <p:spTgt spid="7">
                                            <p:txEl>
                                              <p:pRg st="11" end="1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1" end="1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12" end="12"/>
                                            </p:txEl>
                                          </p:spTgt>
                                        </p:tgtEl>
                                        <p:attrNameLst>
                                          <p:attrName>style.visibility</p:attrName>
                                        </p:attrNameLst>
                                      </p:cBhvr>
                                      <p:to>
                                        <p:strVal val="visible"/>
                                      </p:to>
                                    </p:set>
                                    <p:animEffect transition="in" filter="fade">
                                      <p:cBhvr>
                                        <p:cTn id="17" dur="1000"/>
                                        <p:tgtEl>
                                          <p:spTgt spid="7">
                                            <p:txEl>
                                              <p:pRg st="12" end="12"/>
                                            </p:txEl>
                                          </p:spTgt>
                                        </p:tgtEl>
                                      </p:cBhvr>
                                    </p:animEffect>
                                    <p:anim calcmode="lin" valueType="num">
                                      <p:cBhvr>
                                        <p:cTn id="18"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12" end="1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xEl>
                                              <p:pRg st="13" end="13"/>
                                            </p:txEl>
                                          </p:spTgt>
                                        </p:tgtEl>
                                        <p:attrNameLst>
                                          <p:attrName>style.visibility</p:attrName>
                                        </p:attrNameLst>
                                      </p:cBhvr>
                                      <p:to>
                                        <p:strVal val="visible"/>
                                      </p:to>
                                    </p:set>
                                    <p:animEffect transition="in" filter="fade">
                                      <p:cBhvr>
                                        <p:cTn id="22" dur="1000"/>
                                        <p:tgtEl>
                                          <p:spTgt spid="7">
                                            <p:txEl>
                                              <p:pRg st="13" end="13"/>
                                            </p:txEl>
                                          </p:spTgt>
                                        </p:tgtEl>
                                      </p:cBhvr>
                                    </p:animEffect>
                                    <p:anim calcmode="lin" valueType="num">
                                      <p:cBhvr>
                                        <p:cTn id="23"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13" end="1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
                                            <p:txEl>
                                              <p:pRg st="14" end="14"/>
                                            </p:txEl>
                                          </p:spTgt>
                                        </p:tgtEl>
                                        <p:attrNameLst>
                                          <p:attrName>style.visibility</p:attrName>
                                        </p:attrNameLst>
                                      </p:cBhvr>
                                      <p:to>
                                        <p:strVal val="visible"/>
                                      </p:to>
                                    </p:set>
                                    <p:animEffect transition="in" filter="fade">
                                      <p:cBhvr>
                                        <p:cTn id="27" dur="1000"/>
                                        <p:tgtEl>
                                          <p:spTgt spid="7">
                                            <p:txEl>
                                              <p:pRg st="14" end="14"/>
                                            </p:txEl>
                                          </p:spTgt>
                                        </p:tgtEl>
                                      </p:cBhvr>
                                    </p:animEffect>
                                    <p:anim calcmode="lin" valueType="num">
                                      <p:cBhvr>
                                        <p:cTn id="28" dur="1000" fill="hold"/>
                                        <p:tgtEl>
                                          <p:spTgt spid="7">
                                            <p:txEl>
                                              <p:pRg st="14" end="14"/>
                                            </p:txEl>
                                          </p:spTgt>
                                        </p:tgtEl>
                                        <p:attrNameLst>
                                          <p:attrName>ppt_x</p:attrName>
                                        </p:attrNameLst>
                                      </p:cBhvr>
                                      <p:tavLst>
                                        <p:tav tm="0">
                                          <p:val>
                                            <p:strVal val="#ppt_x"/>
                                          </p:val>
                                        </p:tav>
                                        <p:tav tm="100000">
                                          <p:val>
                                            <p:strVal val="#ppt_x"/>
                                          </p:val>
                                        </p:tav>
                                      </p:tavLst>
                                    </p:anim>
                                    <p:anim calcmode="lin" valueType="num">
                                      <p:cBhvr>
                                        <p:cTn id="29" dur="1000" fill="hold"/>
                                        <p:tgtEl>
                                          <p:spTgt spid="7">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8">
                                            <p:txEl>
                                              <p:pRg st="0" end="0"/>
                                            </p:txEl>
                                          </p:spTgt>
                                        </p:tgtEl>
                                        <p:attrNameLst>
                                          <p:attrName>style.visibility</p:attrName>
                                        </p:attrNameLst>
                                      </p:cBhvr>
                                      <p:to>
                                        <p:strVal val="visible"/>
                                      </p:to>
                                    </p:set>
                                    <p:animEffect transition="in" filter="wipe(down)">
                                      <p:cBhvr>
                                        <p:cTn id="34" dur="500"/>
                                        <p:tgtEl>
                                          <p:spTgt spid="8">
                                            <p:txEl>
                                              <p:pRg st="0" end="0"/>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8">
                                            <p:txEl>
                                              <p:pRg st="2" end="2"/>
                                            </p:txEl>
                                          </p:spTgt>
                                        </p:tgtEl>
                                        <p:attrNameLst>
                                          <p:attrName>style.visibility</p:attrName>
                                        </p:attrNameLst>
                                      </p:cBhvr>
                                      <p:to>
                                        <p:strVal val="visible"/>
                                      </p:to>
                                    </p:set>
                                    <p:animEffect transition="in" filter="wipe(down)">
                                      <p:cBhvr>
                                        <p:cTn id="37" dur="500"/>
                                        <p:tgtEl>
                                          <p:spTgt spid="8">
                                            <p:txEl>
                                              <p:pRg st="2" end="2"/>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8">
                                            <p:txEl>
                                              <p:pRg st="3" end="3"/>
                                            </p:txEl>
                                          </p:spTgt>
                                        </p:tgtEl>
                                        <p:attrNameLst>
                                          <p:attrName>style.visibility</p:attrName>
                                        </p:attrNameLst>
                                      </p:cBhvr>
                                      <p:to>
                                        <p:strVal val="visible"/>
                                      </p:to>
                                    </p:set>
                                    <p:animEffect transition="in" filter="wipe(down)">
                                      <p:cBhvr>
                                        <p:cTn id="40" dur="500"/>
                                        <p:tgtEl>
                                          <p:spTgt spid="8">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nodeType="clickEffect">
                                  <p:stCondLst>
                                    <p:cond delay="0"/>
                                  </p:stCondLst>
                                  <p:childTnLst>
                                    <p:set>
                                      <p:cBhvr>
                                        <p:cTn id="44" dur="1" fill="hold">
                                          <p:stCondLst>
                                            <p:cond delay="0"/>
                                          </p:stCondLst>
                                        </p:cTn>
                                        <p:tgtEl>
                                          <p:spTgt spid="3075"/>
                                        </p:tgtEl>
                                        <p:attrNameLst>
                                          <p:attrName>style.visibility</p:attrName>
                                        </p:attrNameLst>
                                      </p:cBhvr>
                                      <p:to>
                                        <p:strVal val="visible"/>
                                      </p:to>
                                    </p:set>
                                    <p:animEffect transition="in" filter="circle(in)">
                                      <p:cBhvr>
                                        <p:cTn id="45" dur="2000"/>
                                        <p:tgtEl>
                                          <p:spTgt spid="3075"/>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9">
                                            <p:txEl>
                                              <p:pRg st="0" end="0"/>
                                            </p:txEl>
                                          </p:spTgt>
                                        </p:tgtEl>
                                        <p:attrNameLst>
                                          <p:attrName>style.visibility</p:attrName>
                                        </p:attrNameLst>
                                      </p:cBhvr>
                                      <p:to>
                                        <p:strVal val="visible"/>
                                      </p:to>
                                    </p:set>
                                    <p:animEffect transition="in" filter="fade">
                                      <p:cBhvr>
                                        <p:cTn id="50" dur="1000"/>
                                        <p:tgtEl>
                                          <p:spTgt spid="9">
                                            <p:txEl>
                                              <p:pRg st="0" end="0"/>
                                            </p:txEl>
                                          </p:spTgt>
                                        </p:tgtEl>
                                      </p:cBhvr>
                                    </p:animEffect>
                                    <p:anim calcmode="lin" valueType="num">
                                      <p:cBhvr>
                                        <p:cTn id="51"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52" dur="1000" fill="hold"/>
                                        <p:tgtEl>
                                          <p:spTgt spid="9">
                                            <p:txEl>
                                              <p:pRg st="0" end="0"/>
                                            </p:txEl>
                                          </p:spTgt>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9">
                                            <p:txEl>
                                              <p:pRg st="1" end="1"/>
                                            </p:txEl>
                                          </p:spTgt>
                                        </p:tgtEl>
                                        <p:attrNameLst>
                                          <p:attrName>style.visibility</p:attrName>
                                        </p:attrNameLst>
                                      </p:cBhvr>
                                      <p:to>
                                        <p:strVal val="visible"/>
                                      </p:to>
                                    </p:set>
                                    <p:animEffect transition="in" filter="fade">
                                      <p:cBhvr>
                                        <p:cTn id="55" dur="1000"/>
                                        <p:tgtEl>
                                          <p:spTgt spid="9">
                                            <p:txEl>
                                              <p:pRg st="1" end="1"/>
                                            </p:txEl>
                                          </p:spTgt>
                                        </p:tgtEl>
                                      </p:cBhvr>
                                    </p:animEffect>
                                    <p:anim calcmode="lin" valueType="num">
                                      <p:cBhvr>
                                        <p:cTn id="56"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57" dur="1000" fill="hold"/>
                                        <p:tgtEl>
                                          <p:spTgt spid="9">
                                            <p:txEl>
                                              <p:pRg st="1" end="1"/>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9">
                                            <p:txEl>
                                              <p:pRg st="2" end="2"/>
                                            </p:txEl>
                                          </p:spTgt>
                                        </p:tgtEl>
                                        <p:attrNameLst>
                                          <p:attrName>style.visibility</p:attrName>
                                        </p:attrNameLst>
                                      </p:cBhvr>
                                      <p:to>
                                        <p:strVal val="visible"/>
                                      </p:to>
                                    </p:set>
                                    <p:animEffect transition="in" filter="fade">
                                      <p:cBhvr>
                                        <p:cTn id="60" dur="1000"/>
                                        <p:tgtEl>
                                          <p:spTgt spid="9">
                                            <p:txEl>
                                              <p:pRg st="2" end="2"/>
                                            </p:txEl>
                                          </p:spTgt>
                                        </p:tgtEl>
                                      </p:cBhvr>
                                    </p:animEffect>
                                    <p:anim calcmode="lin" valueType="num">
                                      <p:cBhvr>
                                        <p:cTn id="61"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62" dur="1000" fill="hold"/>
                                        <p:tgtEl>
                                          <p:spTgt spid="9">
                                            <p:txEl>
                                              <p:pRg st="2" end="2"/>
                                            </p:txEl>
                                          </p:spTgt>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9">
                                            <p:txEl>
                                              <p:pRg st="3" end="3"/>
                                            </p:txEl>
                                          </p:spTgt>
                                        </p:tgtEl>
                                        <p:attrNameLst>
                                          <p:attrName>style.visibility</p:attrName>
                                        </p:attrNameLst>
                                      </p:cBhvr>
                                      <p:to>
                                        <p:strVal val="visible"/>
                                      </p:to>
                                    </p:set>
                                    <p:animEffect transition="in" filter="fade">
                                      <p:cBhvr>
                                        <p:cTn id="65" dur="1000"/>
                                        <p:tgtEl>
                                          <p:spTgt spid="9">
                                            <p:txEl>
                                              <p:pRg st="3" end="3"/>
                                            </p:txEl>
                                          </p:spTgt>
                                        </p:tgtEl>
                                      </p:cBhvr>
                                    </p:animEffect>
                                    <p:anim calcmode="lin" valueType="num">
                                      <p:cBhvr>
                                        <p:cTn id="66"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67" dur="1000" fill="hold"/>
                                        <p:tgtEl>
                                          <p:spTgt spid="9">
                                            <p:txEl>
                                              <p:pRg st="3" end="3"/>
                                            </p:txEl>
                                          </p:spTgt>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0"/>
                                  </p:stCondLst>
                                  <p:childTnLst>
                                    <p:set>
                                      <p:cBhvr>
                                        <p:cTn id="69" dur="1" fill="hold">
                                          <p:stCondLst>
                                            <p:cond delay="0"/>
                                          </p:stCondLst>
                                        </p:cTn>
                                        <p:tgtEl>
                                          <p:spTgt spid="9">
                                            <p:txEl>
                                              <p:pRg st="4" end="4"/>
                                            </p:txEl>
                                          </p:spTgt>
                                        </p:tgtEl>
                                        <p:attrNameLst>
                                          <p:attrName>style.visibility</p:attrName>
                                        </p:attrNameLst>
                                      </p:cBhvr>
                                      <p:to>
                                        <p:strVal val="visible"/>
                                      </p:to>
                                    </p:set>
                                    <p:animEffect transition="in" filter="fade">
                                      <p:cBhvr>
                                        <p:cTn id="70" dur="1000"/>
                                        <p:tgtEl>
                                          <p:spTgt spid="9">
                                            <p:txEl>
                                              <p:pRg st="4" end="4"/>
                                            </p:txEl>
                                          </p:spTgt>
                                        </p:tgtEl>
                                      </p:cBhvr>
                                    </p:animEffect>
                                    <p:anim calcmode="lin" valueType="num">
                                      <p:cBhvr>
                                        <p:cTn id="71"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72" dur="1000" fill="hold"/>
                                        <p:tgtEl>
                                          <p:spTgt spid="9">
                                            <p:txEl>
                                              <p:pRg st="4" end="4"/>
                                            </p:txEl>
                                          </p:spTgt>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9">
                                            <p:txEl>
                                              <p:pRg st="5" end="5"/>
                                            </p:txEl>
                                          </p:spTgt>
                                        </p:tgtEl>
                                        <p:attrNameLst>
                                          <p:attrName>style.visibility</p:attrName>
                                        </p:attrNameLst>
                                      </p:cBhvr>
                                      <p:to>
                                        <p:strVal val="visible"/>
                                      </p:to>
                                    </p:set>
                                    <p:animEffect transition="in" filter="fade">
                                      <p:cBhvr>
                                        <p:cTn id="75" dur="1000"/>
                                        <p:tgtEl>
                                          <p:spTgt spid="9">
                                            <p:txEl>
                                              <p:pRg st="5" end="5"/>
                                            </p:txEl>
                                          </p:spTgt>
                                        </p:tgtEl>
                                      </p:cBhvr>
                                    </p:animEffect>
                                    <p:anim calcmode="lin" valueType="num">
                                      <p:cBhvr>
                                        <p:cTn id="76" dur="10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77" dur="1000" fill="hold"/>
                                        <p:tgtEl>
                                          <p:spTgt spid="9">
                                            <p:txEl>
                                              <p:pRg st="5" end="5"/>
                                            </p:txEl>
                                          </p:spTgt>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9">
                                            <p:txEl>
                                              <p:pRg st="6" end="6"/>
                                            </p:txEl>
                                          </p:spTgt>
                                        </p:tgtEl>
                                        <p:attrNameLst>
                                          <p:attrName>style.visibility</p:attrName>
                                        </p:attrNameLst>
                                      </p:cBhvr>
                                      <p:to>
                                        <p:strVal val="visible"/>
                                      </p:to>
                                    </p:set>
                                    <p:animEffect transition="in" filter="fade">
                                      <p:cBhvr>
                                        <p:cTn id="80" dur="1000"/>
                                        <p:tgtEl>
                                          <p:spTgt spid="9">
                                            <p:txEl>
                                              <p:pRg st="6" end="6"/>
                                            </p:txEl>
                                          </p:spTgt>
                                        </p:tgtEl>
                                      </p:cBhvr>
                                    </p:animEffect>
                                    <p:anim calcmode="lin" valueType="num">
                                      <p:cBhvr>
                                        <p:cTn id="81" dur="100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82" dur="1000" fill="hold"/>
                                        <p:tgtEl>
                                          <p:spTgt spid="9">
                                            <p:txEl>
                                              <p:pRg st="6" end="6"/>
                                            </p:txEl>
                                          </p:spTgt>
                                        </p:tgtEl>
                                        <p:attrNameLst>
                                          <p:attrName>ppt_y</p:attrName>
                                        </p:attrNameLst>
                                      </p:cBhvr>
                                      <p:tavLst>
                                        <p:tav tm="0">
                                          <p:val>
                                            <p:strVal val="#ppt_y+.1"/>
                                          </p:val>
                                        </p:tav>
                                        <p:tav tm="100000">
                                          <p:val>
                                            <p:strVal val="#ppt_y"/>
                                          </p:val>
                                        </p:tav>
                                      </p:tavLst>
                                    </p:anim>
                                  </p:childTnLst>
                                </p:cTn>
                              </p:par>
                              <p:par>
                                <p:cTn id="83" presetID="42" presetClass="entr" presetSubtype="0" fill="hold" nodeType="withEffect">
                                  <p:stCondLst>
                                    <p:cond delay="0"/>
                                  </p:stCondLst>
                                  <p:childTnLst>
                                    <p:set>
                                      <p:cBhvr>
                                        <p:cTn id="84" dur="1" fill="hold">
                                          <p:stCondLst>
                                            <p:cond delay="0"/>
                                          </p:stCondLst>
                                        </p:cTn>
                                        <p:tgtEl>
                                          <p:spTgt spid="9">
                                            <p:txEl>
                                              <p:pRg st="7" end="7"/>
                                            </p:txEl>
                                          </p:spTgt>
                                        </p:tgtEl>
                                        <p:attrNameLst>
                                          <p:attrName>style.visibility</p:attrName>
                                        </p:attrNameLst>
                                      </p:cBhvr>
                                      <p:to>
                                        <p:strVal val="visible"/>
                                      </p:to>
                                    </p:set>
                                    <p:animEffect transition="in" filter="fade">
                                      <p:cBhvr>
                                        <p:cTn id="85" dur="1000"/>
                                        <p:tgtEl>
                                          <p:spTgt spid="9">
                                            <p:txEl>
                                              <p:pRg st="7" end="7"/>
                                            </p:txEl>
                                          </p:spTgt>
                                        </p:tgtEl>
                                      </p:cBhvr>
                                    </p:animEffect>
                                    <p:anim calcmode="lin" valueType="num">
                                      <p:cBhvr>
                                        <p:cTn id="86" dur="1000" fill="hold"/>
                                        <p:tgtEl>
                                          <p:spTgt spid="9">
                                            <p:txEl>
                                              <p:pRg st="7" end="7"/>
                                            </p:txEl>
                                          </p:spTgt>
                                        </p:tgtEl>
                                        <p:attrNameLst>
                                          <p:attrName>ppt_x</p:attrName>
                                        </p:attrNameLst>
                                      </p:cBhvr>
                                      <p:tavLst>
                                        <p:tav tm="0">
                                          <p:val>
                                            <p:strVal val="#ppt_x"/>
                                          </p:val>
                                        </p:tav>
                                        <p:tav tm="100000">
                                          <p:val>
                                            <p:strVal val="#ppt_x"/>
                                          </p:val>
                                        </p:tav>
                                      </p:tavLst>
                                    </p:anim>
                                    <p:anim calcmode="lin" valueType="num">
                                      <p:cBhvr>
                                        <p:cTn id="87" dur="1000" fill="hold"/>
                                        <p:tgtEl>
                                          <p:spTgt spid="9">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1" presetClass="entr" presetSubtype="1" fill="hold" grpId="0" nodeType="clickEffect">
                                  <p:stCondLst>
                                    <p:cond delay="0"/>
                                  </p:stCondLst>
                                  <p:childTnLst>
                                    <p:set>
                                      <p:cBhvr>
                                        <p:cTn id="91" dur="1" fill="hold">
                                          <p:stCondLst>
                                            <p:cond delay="0"/>
                                          </p:stCondLst>
                                        </p:cTn>
                                        <p:tgtEl>
                                          <p:spTgt spid="10"/>
                                        </p:tgtEl>
                                        <p:attrNameLst>
                                          <p:attrName>style.visibility</p:attrName>
                                        </p:attrNameLst>
                                      </p:cBhvr>
                                      <p:to>
                                        <p:strVal val="visible"/>
                                      </p:to>
                                    </p:set>
                                    <p:animEffect transition="in" filter="wheel(1)">
                                      <p:cBhvr>
                                        <p:cTn id="9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a:xfrm>
            <a:off x="8587524" y="4755732"/>
            <a:ext cx="548700" cy="393600"/>
          </a:xfrm>
        </p:spPr>
        <p:txBody>
          <a:bodyPr/>
          <a:lstStyle/>
          <a:p>
            <a:pPr marL="0" lvl="0" indent="0" algn="r" rtl="0">
              <a:spcBef>
                <a:spcPts val="0"/>
              </a:spcBef>
              <a:spcAft>
                <a:spcPts val="0"/>
              </a:spcAft>
              <a:buNone/>
            </a:pPr>
            <a:r>
              <a:rPr lang="en" dirty="0">
                <a:solidFill>
                  <a:schemeClr val="accent2"/>
                </a:solidFill>
              </a:rPr>
              <a:t>110</a:t>
            </a:r>
          </a:p>
        </p:txBody>
      </p:sp>
      <p:sp>
        <p:nvSpPr>
          <p:cNvPr id="5" name="Rectangle 4"/>
          <p:cNvSpPr/>
          <p:nvPr/>
        </p:nvSpPr>
        <p:spPr>
          <a:xfrm>
            <a:off x="304800" y="209550"/>
            <a:ext cx="4572000" cy="3754874"/>
          </a:xfrm>
          <a:prstGeom prst="rect">
            <a:avLst/>
          </a:prstGeom>
        </p:spPr>
        <p:txBody>
          <a:bodyPr>
            <a:spAutoFit/>
          </a:bodyPr>
          <a:lstStyle/>
          <a:p>
            <a:r>
              <a:rPr lang="en-US" b="1" dirty="0">
                <a:solidFill>
                  <a:schemeClr val="accent2"/>
                </a:solidFill>
              </a:rPr>
              <a:t>Example:</a:t>
            </a:r>
          </a:p>
          <a:p>
            <a:r>
              <a:rPr lang="en-US" b="1" dirty="0">
                <a:solidFill>
                  <a:schemeClr val="accent2"/>
                </a:solidFill>
              </a:rPr>
              <a:t>class Test</a:t>
            </a:r>
          </a:p>
          <a:p>
            <a:r>
              <a:rPr lang="en-US" b="1" dirty="0">
                <a:solidFill>
                  <a:schemeClr val="accent2"/>
                </a:solidFill>
              </a:rPr>
              <a:t>{</a:t>
            </a:r>
          </a:p>
          <a:p>
            <a:r>
              <a:rPr lang="en-US" b="1" dirty="0">
                <a:solidFill>
                  <a:schemeClr val="accent2"/>
                </a:solidFill>
              </a:rPr>
              <a:t>public static void main(String </a:t>
            </a:r>
            <a:r>
              <a:rPr lang="en-US" b="1" dirty="0" err="1">
                <a:solidFill>
                  <a:schemeClr val="accent2"/>
                </a:solidFill>
              </a:rPr>
              <a:t>args</a:t>
            </a:r>
            <a:r>
              <a:rPr lang="en-US" b="1" dirty="0">
                <a:solidFill>
                  <a:schemeClr val="accent2"/>
                </a:solidFill>
              </a:rPr>
              <a:t>[]){</a:t>
            </a:r>
          </a:p>
          <a:p>
            <a:r>
              <a:rPr lang="en-US" b="1" dirty="0" err="1">
                <a:solidFill>
                  <a:schemeClr val="accent2"/>
                </a:solidFill>
              </a:rPr>
              <a:t>int</a:t>
            </a:r>
            <a:r>
              <a:rPr lang="en-US" b="1" dirty="0">
                <a:solidFill>
                  <a:schemeClr val="accent2"/>
                </a:solidFill>
              </a:rPr>
              <a:t> x=10;</a:t>
            </a:r>
          </a:p>
          <a:p>
            <a:r>
              <a:rPr lang="en-US" b="1" dirty="0">
                <a:solidFill>
                  <a:schemeClr val="accent2"/>
                </a:solidFill>
              </a:rPr>
              <a:t>if(x==10);</a:t>
            </a:r>
          </a:p>
          <a:p>
            <a:r>
              <a:rPr lang="en-US" b="1" dirty="0">
                <a:solidFill>
                  <a:schemeClr val="accent2"/>
                </a:solidFill>
              </a:rPr>
              <a:t>continue;</a:t>
            </a:r>
          </a:p>
          <a:p>
            <a:r>
              <a:rPr lang="en-US" b="1" dirty="0" err="1">
                <a:solidFill>
                  <a:schemeClr val="accent2"/>
                </a:solidFill>
              </a:rPr>
              <a:t>System.out.println</a:t>
            </a:r>
            <a:r>
              <a:rPr lang="en-US" b="1" dirty="0">
                <a:solidFill>
                  <a:schemeClr val="accent2"/>
                </a:solidFill>
              </a:rPr>
              <a:t>("hello");</a:t>
            </a:r>
          </a:p>
          <a:p>
            <a:r>
              <a:rPr lang="en-US" b="1" dirty="0">
                <a:solidFill>
                  <a:schemeClr val="accent2"/>
                </a:solidFill>
              </a:rPr>
              <a:t>}</a:t>
            </a:r>
          </a:p>
          <a:p>
            <a:r>
              <a:rPr lang="en-US" b="1" dirty="0">
                <a:solidFill>
                  <a:schemeClr val="accent2"/>
                </a:solidFill>
              </a:rPr>
              <a:t>}</a:t>
            </a:r>
          </a:p>
          <a:p>
            <a:endParaRPr lang="en-US" b="1" dirty="0">
              <a:solidFill>
                <a:schemeClr val="accent2"/>
              </a:solidFill>
            </a:endParaRPr>
          </a:p>
          <a:p>
            <a:r>
              <a:rPr lang="en-US" b="1" dirty="0">
                <a:solidFill>
                  <a:schemeClr val="accent2"/>
                </a:solidFill>
              </a:rPr>
              <a:t>Output:</a:t>
            </a:r>
          </a:p>
          <a:p>
            <a:r>
              <a:rPr lang="en-US" b="1" dirty="0">
                <a:solidFill>
                  <a:schemeClr val="accent2"/>
                </a:solidFill>
              </a:rPr>
              <a:t>Compile time error.</a:t>
            </a:r>
          </a:p>
          <a:p>
            <a:r>
              <a:rPr lang="en-US" b="1" dirty="0">
                <a:solidFill>
                  <a:schemeClr val="accent2"/>
                </a:solidFill>
              </a:rPr>
              <a:t>D:\Enum&gt;javac Test.java</a:t>
            </a:r>
          </a:p>
          <a:p>
            <a:r>
              <a:rPr lang="en-US" b="1" dirty="0">
                <a:solidFill>
                  <a:schemeClr val="accent2"/>
                </a:solidFill>
              </a:rPr>
              <a:t>Test.java:6: continue outside of loop</a:t>
            </a:r>
          </a:p>
          <a:p>
            <a:r>
              <a:rPr lang="en-US" b="1" dirty="0">
                <a:solidFill>
                  <a:schemeClr val="accent2"/>
                </a:solidFill>
              </a:rPr>
              <a:t>continue;</a:t>
            </a:r>
          </a:p>
          <a:p>
            <a:endParaRPr lang="en-US" dirty="0">
              <a:solidFill>
                <a:schemeClr val="accent2"/>
              </a:solidFill>
            </a:endParaRPr>
          </a:p>
        </p:txBody>
      </p:sp>
      <p:sp>
        <p:nvSpPr>
          <p:cNvPr id="6" name="Rectangle 5"/>
          <p:cNvSpPr/>
          <p:nvPr/>
        </p:nvSpPr>
        <p:spPr>
          <a:xfrm>
            <a:off x="228600" y="3714750"/>
            <a:ext cx="4572000" cy="1169551"/>
          </a:xfrm>
          <a:prstGeom prst="rect">
            <a:avLst/>
          </a:prstGeom>
        </p:spPr>
        <p:txBody>
          <a:bodyPr>
            <a:spAutoFit/>
          </a:bodyPr>
          <a:lstStyle/>
          <a:p>
            <a:r>
              <a:rPr lang="en-US" b="1" dirty="0">
                <a:solidFill>
                  <a:schemeClr val="accent1"/>
                </a:solidFill>
              </a:rPr>
              <a:t>Labeled break and continue statements:</a:t>
            </a:r>
          </a:p>
          <a:p>
            <a:endParaRPr lang="en-US" b="1" dirty="0"/>
          </a:p>
          <a:p>
            <a:r>
              <a:rPr lang="en-US" b="1" dirty="0">
                <a:solidFill>
                  <a:schemeClr val="accent2"/>
                </a:solidFill>
              </a:rPr>
              <a:t>In the nested loops to break (or) continue a particular loop we should go for labeled</a:t>
            </a:r>
          </a:p>
          <a:p>
            <a:r>
              <a:rPr lang="en-US" b="1" dirty="0">
                <a:solidFill>
                  <a:schemeClr val="accent2"/>
                </a:solidFill>
              </a:rPr>
              <a:t>break and continue statements.</a:t>
            </a:r>
            <a:endParaRPr lang="en-US" dirty="0">
              <a:solidFill>
                <a:schemeClr val="accent2"/>
              </a:solidFill>
            </a:endParaRPr>
          </a:p>
        </p:txBody>
      </p:sp>
      <p:sp>
        <p:nvSpPr>
          <p:cNvPr id="7" name="Rectangle 6"/>
          <p:cNvSpPr/>
          <p:nvPr/>
        </p:nvSpPr>
        <p:spPr>
          <a:xfrm>
            <a:off x="4046123" y="285750"/>
            <a:ext cx="830677" cy="307777"/>
          </a:xfrm>
          <a:prstGeom prst="rect">
            <a:avLst/>
          </a:prstGeom>
        </p:spPr>
        <p:txBody>
          <a:bodyPr wrap="none">
            <a:spAutoFit/>
          </a:bodyPr>
          <a:lstStyle/>
          <a:p>
            <a:r>
              <a:rPr lang="en-US" b="1" dirty="0">
                <a:solidFill>
                  <a:schemeClr val="accent1"/>
                </a:solidFill>
              </a:rPr>
              <a:t>Syntax:</a:t>
            </a:r>
            <a:endParaRPr lang="en-US" dirty="0">
              <a:solidFill>
                <a:schemeClr val="accent1"/>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593527"/>
            <a:ext cx="2667000" cy="4111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9168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1" end="11"/>
                                            </p:txEl>
                                          </p:spTgt>
                                        </p:tgtEl>
                                        <p:attrNameLst>
                                          <p:attrName>style.visibility</p:attrName>
                                        </p:attrNameLst>
                                      </p:cBhvr>
                                      <p:to>
                                        <p:strVal val="visible"/>
                                      </p:to>
                                    </p:set>
                                    <p:animEffect transition="in" filter="fade">
                                      <p:cBhvr>
                                        <p:cTn id="7" dur="1000"/>
                                        <p:tgtEl>
                                          <p:spTgt spid="5">
                                            <p:txEl>
                                              <p:pRg st="11" end="11"/>
                                            </p:txEl>
                                          </p:spTgt>
                                        </p:tgtEl>
                                      </p:cBhvr>
                                    </p:animEffect>
                                    <p:anim calcmode="lin" valueType="num">
                                      <p:cBhvr>
                                        <p:cTn id="8"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1" end="1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2" end="12"/>
                                            </p:txEl>
                                          </p:spTgt>
                                        </p:tgtEl>
                                        <p:attrNameLst>
                                          <p:attrName>style.visibility</p:attrName>
                                        </p:attrNameLst>
                                      </p:cBhvr>
                                      <p:to>
                                        <p:strVal val="visible"/>
                                      </p:to>
                                    </p:set>
                                    <p:animEffect transition="in" filter="fade">
                                      <p:cBhvr>
                                        <p:cTn id="12" dur="1000"/>
                                        <p:tgtEl>
                                          <p:spTgt spid="5">
                                            <p:txEl>
                                              <p:pRg st="12" end="12"/>
                                            </p:txEl>
                                          </p:spTgt>
                                        </p:tgtEl>
                                      </p:cBhvr>
                                    </p:animEffect>
                                    <p:anim calcmode="lin" valueType="num">
                                      <p:cBhvr>
                                        <p:cTn id="13" dur="1000" fill="hold"/>
                                        <p:tgtEl>
                                          <p:spTgt spid="5">
                                            <p:txEl>
                                              <p:pRg st="12" end="12"/>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2" end="1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13" end="13"/>
                                            </p:txEl>
                                          </p:spTgt>
                                        </p:tgtEl>
                                        <p:attrNameLst>
                                          <p:attrName>style.visibility</p:attrName>
                                        </p:attrNameLst>
                                      </p:cBhvr>
                                      <p:to>
                                        <p:strVal val="visible"/>
                                      </p:to>
                                    </p:set>
                                    <p:animEffect transition="in" filter="fade">
                                      <p:cBhvr>
                                        <p:cTn id="17" dur="1000"/>
                                        <p:tgtEl>
                                          <p:spTgt spid="5">
                                            <p:txEl>
                                              <p:pRg st="13" end="13"/>
                                            </p:txEl>
                                          </p:spTgt>
                                        </p:tgtEl>
                                      </p:cBhvr>
                                    </p:animEffect>
                                    <p:anim calcmode="lin" valueType="num">
                                      <p:cBhvr>
                                        <p:cTn id="18" dur="1000" fill="hold"/>
                                        <p:tgtEl>
                                          <p:spTgt spid="5">
                                            <p:txEl>
                                              <p:pRg st="13" end="13"/>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13" end="1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14" end="14"/>
                                            </p:txEl>
                                          </p:spTgt>
                                        </p:tgtEl>
                                        <p:attrNameLst>
                                          <p:attrName>style.visibility</p:attrName>
                                        </p:attrNameLst>
                                      </p:cBhvr>
                                      <p:to>
                                        <p:strVal val="visible"/>
                                      </p:to>
                                    </p:set>
                                    <p:animEffect transition="in" filter="fade">
                                      <p:cBhvr>
                                        <p:cTn id="22" dur="1000"/>
                                        <p:tgtEl>
                                          <p:spTgt spid="5">
                                            <p:txEl>
                                              <p:pRg st="14" end="14"/>
                                            </p:txEl>
                                          </p:spTgt>
                                        </p:tgtEl>
                                      </p:cBhvr>
                                    </p:animEffect>
                                    <p:anim calcmode="lin" valueType="num">
                                      <p:cBhvr>
                                        <p:cTn id="23" dur="1000" fill="hold"/>
                                        <p:tgtEl>
                                          <p:spTgt spid="5">
                                            <p:txEl>
                                              <p:pRg st="14" end="14"/>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14" end="1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
                                            <p:txEl>
                                              <p:pRg st="15" end="15"/>
                                            </p:txEl>
                                          </p:spTgt>
                                        </p:tgtEl>
                                        <p:attrNameLst>
                                          <p:attrName>style.visibility</p:attrName>
                                        </p:attrNameLst>
                                      </p:cBhvr>
                                      <p:to>
                                        <p:strVal val="visible"/>
                                      </p:to>
                                    </p:set>
                                    <p:animEffect transition="in" filter="fade">
                                      <p:cBhvr>
                                        <p:cTn id="27" dur="1000"/>
                                        <p:tgtEl>
                                          <p:spTgt spid="5">
                                            <p:txEl>
                                              <p:pRg st="15" end="15"/>
                                            </p:txEl>
                                          </p:spTgt>
                                        </p:tgtEl>
                                      </p:cBhvr>
                                    </p:animEffect>
                                    <p:anim calcmode="lin" valueType="num">
                                      <p:cBhvr>
                                        <p:cTn id="28" dur="1000" fill="hold"/>
                                        <p:tgtEl>
                                          <p:spTgt spid="5">
                                            <p:txEl>
                                              <p:pRg st="15" end="15"/>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barn(inVertical)">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7">
                                            <p:txEl>
                                              <p:pRg st="0" end="0"/>
                                            </p:txEl>
                                          </p:spTgt>
                                        </p:tgtEl>
                                        <p:attrNameLst>
                                          <p:attrName>style.visibility</p:attrName>
                                        </p:attrNameLst>
                                      </p:cBhvr>
                                      <p:to>
                                        <p:strVal val="visible"/>
                                      </p:to>
                                    </p:set>
                                    <p:animEffect transition="in" filter="fade">
                                      <p:cBhvr>
                                        <p:cTn id="39" dur="1000"/>
                                        <p:tgtEl>
                                          <p:spTgt spid="7">
                                            <p:txEl>
                                              <p:pRg st="0" end="0"/>
                                            </p:txEl>
                                          </p:spTgt>
                                        </p:tgtEl>
                                      </p:cBhvr>
                                    </p:animEffect>
                                    <p:anim calcmode="lin" valueType="num">
                                      <p:cBhvr>
                                        <p:cTn id="40"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41"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4098"/>
                                        </p:tgtEl>
                                        <p:attrNameLst>
                                          <p:attrName>style.visibility</p:attrName>
                                        </p:attrNameLst>
                                      </p:cBhvr>
                                      <p:to>
                                        <p:strVal val="visible"/>
                                      </p:to>
                                    </p:set>
                                    <p:animEffect transition="in" filter="wipe(down)">
                                      <p:cBhvr>
                                        <p:cTn id="46"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a:xfrm>
            <a:off x="8595300" y="4749900"/>
            <a:ext cx="548700" cy="393600"/>
          </a:xfrm>
        </p:spPr>
        <p:txBody>
          <a:bodyPr/>
          <a:lstStyle/>
          <a:p>
            <a:pPr marL="0" lvl="0" indent="0" algn="r" rtl="0">
              <a:spcBef>
                <a:spcPts val="0"/>
              </a:spcBef>
              <a:spcAft>
                <a:spcPts val="0"/>
              </a:spcAft>
              <a:buNone/>
            </a:pPr>
            <a:r>
              <a:rPr lang="en" dirty="0">
                <a:solidFill>
                  <a:schemeClr val="accent1"/>
                </a:solidFill>
              </a:rPr>
              <a:t>111</a:t>
            </a:r>
          </a:p>
        </p:txBody>
      </p:sp>
      <p:sp>
        <p:nvSpPr>
          <p:cNvPr id="5" name="Rectangle 4"/>
          <p:cNvSpPr/>
          <p:nvPr/>
        </p:nvSpPr>
        <p:spPr>
          <a:xfrm>
            <a:off x="228600" y="133350"/>
            <a:ext cx="4572000" cy="4401205"/>
          </a:xfrm>
          <a:prstGeom prst="rect">
            <a:avLst/>
          </a:prstGeom>
        </p:spPr>
        <p:txBody>
          <a:bodyPr>
            <a:spAutoFit/>
          </a:bodyPr>
          <a:lstStyle/>
          <a:p>
            <a:r>
              <a:rPr lang="en-US" b="1" dirty="0">
                <a:solidFill>
                  <a:schemeClr val="accent1"/>
                </a:solidFill>
              </a:rPr>
              <a:t>Example:</a:t>
            </a:r>
          </a:p>
          <a:p>
            <a:r>
              <a:rPr lang="en-US" b="1" dirty="0">
                <a:solidFill>
                  <a:schemeClr val="accent1"/>
                </a:solidFill>
              </a:rPr>
              <a:t>class Test</a:t>
            </a:r>
          </a:p>
          <a:p>
            <a:r>
              <a:rPr lang="en-US" b="1" dirty="0">
                <a:solidFill>
                  <a:schemeClr val="accent1"/>
                </a:solidFill>
              </a:rPr>
              <a:t>{</a:t>
            </a:r>
          </a:p>
          <a:p>
            <a:r>
              <a:rPr lang="en-US" b="1" dirty="0">
                <a:solidFill>
                  <a:schemeClr val="accent1"/>
                </a:solidFill>
              </a:rPr>
              <a:t>public static void main(String </a:t>
            </a:r>
            <a:r>
              <a:rPr lang="en-US" b="1" dirty="0" err="1">
                <a:solidFill>
                  <a:schemeClr val="accent1"/>
                </a:solidFill>
              </a:rPr>
              <a:t>args</a:t>
            </a:r>
            <a:r>
              <a:rPr lang="en-US" b="1" dirty="0">
                <a:solidFill>
                  <a:schemeClr val="accent1"/>
                </a:solidFill>
              </a:rPr>
              <a:t>[]){</a:t>
            </a:r>
          </a:p>
          <a:p>
            <a:r>
              <a:rPr lang="en-US" b="1" dirty="0">
                <a:solidFill>
                  <a:schemeClr val="accent1"/>
                </a:solidFill>
              </a:rPr>
              <a:t>l1:</a:t>
            </a:r>
          </a:p>
          <a:p>
            <a:r>
              <a:rPr lang="en-US" b="1" dirty="0">
                <a:solidFill>
                  <a:schemeClr val="accent1"/>
                </a:solidFill>
              </a:rPr>
              <a:t>for(</a:t>
            </a:r>
            <a:r>
              <a:rPr lang="en-US" b="1" dirty="0" err="1">
                <a:solidFill>
                  <a:schemeClr val="accent1"/>
                </a:solidFill>
              </a:rPr>
              <a:t>int</a:t>
            </a:r>
            <a:r>
              <a:rPr lang="en-US" b="1" dirty="0">
                <a:solidFill>
                  <a:schemeClr val="accent1"/>
                </a:solidFill>
              </a:rPr>
              <a:t> i=0;i&lt;3;i++)</a:t>
            </a:r>
          </a:p>
          <a:p>
            <a:r>
              <a:rPr lang="en-US" b="1" dirty="0">
                <a:solidFill>
                  <a:schemeClr val="accent1"/>
                </a:solidFill>
              </a:rPr>
              <a:t>{</a:t>
            </a:r>
          </a:p>
          <a:p>
            <a:r>
              <a:rPr lang="en-US" b="1" dirty="0">
                <a:solidFill>
                  <a:schemeClr val="accent1"/>
                </a:solidFill>
              </a:rPr>
              <a:t>for(</a:t>
            </a:r>
            <a:r>
              <a:rPr lang="en-US" b="1" dirty="0" err="1">
                <a:solidFill>
                  <a:schemeClr val="accent1"/>
                </a:solidFill>
              </a:rPr>
              <a:t>int</a:t>
            </a:r>
            <a:r>
              <a:rPr lang="en-US" b="1" dirty="0">
                <a:solidFill>
                  <a:schemeClr val="accent1"/>
                </a:solidFill>
              </a:rPr>
              <a:t> j=0;j&lt;3;j++)</a:t>
            </a:r>
          </a:p>
          <a:p>
            <a:r>
              <a:rPr lang="en-US" b="1" dirty="0">
                <a:solidFill>
                  <a:schemeClr val="accent1"/>
                </a:solidFill>
              </a:rPr>
              <a:t>{</a:t>
            </a:r>
          </a:p>
          <a:p>
            <a:r>
              <a:rPr lang="en-US" b="1" dirty="0">
                <a:solidFill>
                  <a:schemeClr val="accent1"/>
                </a:solidFill>
              </a:rPr>
              <a:t>if(i==j)</a:t>
            </a:r>
          </a:p>
          <a:p>
            <a:r>
              <a:rPr lang="en-US" b="1" dirty="0">
                <a:solidFill>
                  <a:schemeClr val="accent1"/>
                </a:solidFill>
              </a:rPr>
              <a:t>break;</a:t>
            </a:r>
          </a:p>
          <a:p>
            <a:r>
              <a:rPr lang="en-US" b="1" dirty="0" err="1">
                <a:solidFill>
                  <a:schemeClr val="accent1"/>
                </a:solidFill>
              </a:rPr>
              <a:t>System.out.println</a:t>
            </a:r>
            <a:r>
              <a:rPr lang="en-US" b="1" dirty="0">
                <a:solidFill>
                  <a:schemeClr val="accent1"/>
                </a:solidFill>
              </a:rPr>
              <a:t>(i+"........."+j);</a:t>
            </a:r>
          </a:p>
          <a:p>
            <a:r>
              <a:rPr lang="en-US" b="1" dirty="0">
                <a:solidFill>
                  <a:schemeClr val="accent1"/>
                </a:solidFill>
              </a:rPr>
              <a:t>}</a:t>
            </a:r>
          </a:p>
          <a:p>
            <a:r>
              <a:rPr lang="en-US" b="1" dirty="0">
                <a:solidFill>
                  <a:schemeClr val="accent1"/>
                </a:solidFill>
              </a:rPr>
              <a:t>}</a:t>
            </a:r>
          </a:p>
          <a:p>
            <a:r>
              <a:rPr lang="en-US" b="1" dirty="0">
                <a:solidFill>
                  <a:schemeClr val="accent1"/>
                </a:solidFill>
              </a:rPr>
              <a:t>}</a:t>
            </a:r>
          </a:p>
          <a:p>
            <a:r>
              <a:rPr lang="en-US" b="1" dirty="0">
                <a:solidFill>
                  <a:schemeClr val="accent1"/>
                </a:solidFill>
              </a:rPr>
              <a:t>}</a:t>
            </a:r>
          </a:p>
          <a:p>
            <a:r>
              <a:rPr lang="en-US" b="1" dirty="0">
                <a:solidFill>
                  <a:schemeClr val="accent1"/>
                </a:solidFill>
              </a:rPr>
              <a:t>Break:</a:t>
            </a:r>
          </a:p>
          <a:p>
            <a:r>
              <a:rPr lang="en-US" b="1" dirty="0">
                <a:solidFill>
                  <a:schemeClr val="accent1"/>
                </a:solidFill>
              </a:rPr>
              <a:t>1.........0</a:t>
            </a:r>
          </a:p>
          <a:p>
            <a:r>
              <a:rPr lang="en-US" b="1" dirty="0">
                <a:solidFill>
                  <a:schemeClr val="accent1"/>
                </a:solidFill>
              </a:rPr>
              <a:t>2.........0</a:t>
            </a:r>
          </a:p>
          <a:p>
            <a:r>
              <a:rPr lang="en-US" b="1" dirty="0">
                <a:solidFill>
                  <a:schemeClr val="accent1"/>
                </a:solidFill>
              </a:rPr>
              <a:t>2.........1</a:t>
            </a:r>
            <a:endParaRPr lang="en-US" dirty="0">
              <a:solidFill>
                <a:schemeClr val="accent1"/>
              </a:solidFill>
            </a:endParaRPr>
          </a:p>
        </p:txBody>
      </p:sp>
      <p:sp>
        <p:nvSpPr>
          <p:cNvPr id="6" name="Rectangle 5"/>
          <p:cNvSpPr/>
          <p:nvPr/>
        </p:nvSpPr>
        <p:spPr>
          <a:xfrm>
            <a:off x="3581400" y="285750"/>
            <a:ext cx="4572000" cy="2677656"/>
          </a:xfrm>
          <a:prstGeom prst="rect">
            <a:avLst/>
          </a:prstGeom>
        </p:spPr>
        <p:txBody>
          <a:bodyPr>
            <a:spAutoFit/>
          </a:bodyPr>
          <a:lstStyle/>
          <a:p>
            <a:r>
              <a:rPr lang="en-US" b="1" dirty="0">
                <a:solidFill>
                  <a:schemeClr val="accent1"/>
                </a:solidFill>
              </a:rPr>
              <a:t>Break l1:</a:t>
            </a:r>
          </a:p>
          <a:p>
            <a:r>
              <a:rPr lang="en-US" b="1" dirty="0">
                <a:solidFill>
                  <a:schemeClr val="accent1"/>
                </a:solidFill>
              </a:rPr>
              <a:t>No output.</a:t>
            </a:r>
          </a:p>
          <a:p>
            <a:r>
              <a:rPr lang="en-US" b="1" dirty="0">
                <a:solidFill>
                  <a:schemeClr val="accent1"/>
                </a:solidFill>
              </a:rPr>
              <a:t>Continue:</a:t>
            </a:r>
          </a:p>
          <a:p>
            <a:r>
              <a:rPr lang="en-US" b="1" dirty="0">
                <a:solidFill>
                  <a:schemeClr val="accent1"/>
                </a:solidFill>
              </a:rPr>
              <a:t>0.........1</a:t>
            </a:r>
          </a:p>
          <a:p>
            <a:r>
              <a:rPr lang="en-US" b="1" dirty="0">
                <a:solidFill>
                  <a:schemeClr val="accent1"/>
                </a:solidFill>
              </a:rPr>
              <a:t>0.........2</a:t>
            </a:r>
          </a:p>
          <a:p>
            <a:r>
              <a:rPr lang="en-US" b="1" dirty="0">
                <a:solidFill>
                  <a:schemeClr val="accent1"/>
                </a:solidFill>
              </a:rPr>
              <a:t>1.........0</a:t>
            </a:r>
          </a:p>
          <a:p>
            <a:r>
              <a:rPr lang="en-US" b="1" dirty="0">
                <a:solidFill>
                  <a:schemeClr val="accent1"/>
                </a:solidFill>
              </a:rPr>
              <a:t>1.........2</a:t>
            </a:r>
          </a:p>
          <a:p>
            <a:r>
              <a:rPr lang="en-US" b="1" dirty="0">
                <a:solidFill>
                  <a:schemeClr val="accent1"/>
                </a:solidFill>
              </a:rPr>
              <a:t>2.........0</a:t>
            </a:r>
          </a:p>
          <a:p>
            <a:r>
              <a:rPr lang="en-US" b="1" dirty="0">
                <a:solidFill>
                  <a:schemeClr val="accent1"/>
                </a:solidFill>
              </a:rPr>
              <a:t>2.........1</a:t>
            </a:r>
          </a:p>
          <a:p>
            <a:r>
              <a:rPr lang="en-US" b="1" dirty="0">
                <a:solidFill>
                  <a:schemeClr val="accent1"/>
                </a:solidFill>
              </a:rPr>
              <a:t>Continue l1:</a:t>
            </a:r>
          </a:p>
          <a:p>
            <a:r>
              <a:rPr lang="en-US" b="1" dirty="0">
                <a:solidFill>
                  <a:schemeClr val="accent1"/>
                </a:solidFill>
              </a:rPr>
              <a:t>1.........0</a:t>
            </a:r>
          </a:p>
          <a:p>
            <a:r>
              <a:rPr lang="en-US" b="1" dirty="0">
                <a:solidFill>
                  <a:schemeClr val="accent1"/>
                </a:solidFill>
              </a:rPr>
              <a:t>2.........0</a:t>
            </a:r>
            <a:endParaRPr lang="en-US" dirty="0">
              <a:solidFill>
                <a:schemeClr val="accent1"/>
              </a:solidFill>
            </a:endParaRPr>
          </a:p>
        </p:txBody>
      </p:sp>
      <p:sp>
        <p:nvSpPr>
          <p:cNvPr id="7" name="Rectangle 6"/>
          <p:cNvSpPr/>
          <p:nvPr/>
        </p:nvSpPr>
        <p:spPr>
          <a:xfrm>
            <a:off x="2290665" y="3006207"/>
            <a:ext cx="4572000" cy="523220"/>
          </a:xfrm>
          <a:prstGeom prst="rect">
            <a:avLst/>
          </a:prstGeom>
        </p:spPr>
        <p:txBody>
          <a:bodyPr>
            <a:spAutoFit/>
          </a:bodyPr>
          <a:lstStyle/>
          <a:p>
            <a:r>
              <a:rPr lang="en-US" b="1" dirty="0">
                <a:solidFill>
                  <a:schemeClr val="accent2"/>
                </a:solidFill>
              </a:rPr>
              <a:t>Do-while </a:t>
            </a:r>
            <a:r>
              <a:rPr lang="en-US" b="1" dirty="0" err="1">
                <a:solidFill>
                  <a:schemeClr val="accent2"/>
                </a:solidFill>
              </a:rPr>
              <a:t>vs</a:t>
            </a:r>
            <a:r>
              <a:rPr lang="en-US" b="1" dirty="0">
                <a:solidFill>
                  <a:schemeClr val="accent2"/>
                </a:solidFill>
              </a:rPr>
              <a:t> continue (The most dangerous combination):</a:t>
            </a:r>
            <a:endParaRPr lang="en-US" dirty="0">
              <a:solidFill>
                <a:schemeClr val="accent2"/>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9027" y="314520"/>
            <a:ext cx="2607275" cy="2770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2590800" y="3529427"/>
            <a:ext cx="4572000" cy="1384995"/>
          </a:xfrm>
          <a:prstGeom prst="rect">
            <a:avLst/>
          </a:prstGeom>
        </p:spPr>
        <p:txBody>
          <a:bodyPr>
            <a:spAutoFit/>
          </a:bodyPr>
          <a:lstStyle/>
          <a:p>
            <a:r>
              <a:rPr lang="en-US" b="1" dirty="0">
                <a:solidFill>
                  <a:schemeClr val="accent2"/>
                </a:solidFill>
              </a:rPr>
              <a:t>Output:</a:t>
            </a:r>
          </a:p>
          <a:p>
            <a:r>
              <a:rPr lang="en-US" b="1" dirty="0">
                <a:solidFill>
                  <a:schemeClr val="accent2"/>
                </a:solidFill>
              </a:rPr>
              <a:t>1</a:t>
            </a:r>
          </a:p>
          <a:p>
            <a:r>
              <a:rPr lang="en-US" b="1" dirty="0">
                <a:solidFill>
                  <a:schemeClr val="accent2"/>
                </a:solidFill>
              </a:rPr>
              <a:t>4</a:t>
            </a:r>
          </a:p>
          <a:p>
            <a:r>
              <a:rPr lang="en-US" b="1" dirty="0">
                <a:solidFill>
                  <a:schemeClr val="accent2"/>
                </a:solidFill>
              </a:rPr>
              <a:t>6</a:t>
            </a:r>
          </a:p>
          <a:p>
            <a:r>
              <a:rPr lang="en-US" b="1" dirty="0">
                <a:solidFill>
                  <a:schemeClr val="accent2"/>
                </a:solidFill>
              </a:rPr>
              <a:t>8</a:t>
            </a:r>
          </a:p>
          <a:p>
            <a:r>
              <a:rPr lang="en-US" b="1" dirty="0">
                <a:solidFill>
                  <a:schemeClr val="accent2"/>
                </a:solidFill>
              </a:rPr>
              <a:t>10</a:t>
            </a:r>
            <a:endParaRPr lang="en-US" dirty="0">
              <a:solidFill>
                <a:schemeClr val="accent2"/>
              </a:solidFill>
            </a:endParaRPr>
          </a:p>
        </p:txBody>
      </p:sp>
    </p:spTree>
    <p:extLst>
      <p:ext uri="{BB962C8B-B14F-4D97-AF65-F5344CB8AC3E}">
        <p14:creationId xmlns:p14="http://schemas.microsoft.com/office/powerpoint/2010/main" val="753702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wipe(down)">
                                      <p:cBhvr>
                                        <p:cTn id="12" dur="500"/>
                                        <p:tgtEl>
                                          <p:spTgt spid="512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barn(inVertical)">
                                      <p:cBhvr>
                                        <p:cTn id="17" dur="500"/>
                                        <p:tgtEl>
                                          <p:spTgt spid="8">
                                            <p:txEl>
                                              <p:pRg st="0" end="0"/>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barn(inVertical)">
                                      <p:cBhvr>
                                        <p:cTn id="20" dur="500"/>
                                        <p:tgtEl>
                                          <p:spTgt spid="8">
                                            <p:txEl>
                                              <p:pRg st="1" end="1"/>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animEffect transition="in" filter="barn(inVertical)">
                                      <p:cBhvr>
                                        <p:cTn id="23" dur="500"/>
                                        <p:tgtEl>
                                          <p:spTgt spid="8">
                                            <p:txEl>
                                              <p:pRg st="2" end="2"/>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8">
                                            <p:txEl>
                                              <p:pRg st="3" end="3"/>
                                            </p:txEl>
                                          </p:spTgt>
                                        </p:tgtEl>
                                        <p:attrNameLst>
                                          <p:attrName>style.visibility</p:attrName>
                                        </p:attrNameLst>
                                      </p:cBhvr>
                                      <p:to>
                                        <p:strVal val="visible"/>
                                      </p:to>
                                    </p:set>
                                    <p:animEffect transition="in" filter="barn(inVertical)">
                                      <p:cBhvr>
                                        <p:cTn id="26" dur="500"/>
                                        <p:tgtEl>
                                          <p:spTgt spid="8">
                                            <p:txEl>
                                              <p:pRg st="3" end="3"/>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8">
                                            <p:txEl>
                                              <p:pRg st="4" end="4"/>
                                            </p:txEl>
                                          </p:spTgt>
                                        </p:tgtEl>
                                        <p:attrNameLst>
                                          <p:attrName>style.visibility</p:attrName>
                                        </p:attrNameLst>
                                      </p:cBhvr>
                                      <p:to>
                                        <p:strVal val="visible"/>
                                      </p:to>
                                    </p:set>
                                    <p:animEffect transition="in" filter="barn(inVertical)">
                                      <p:cBhvr>
                                        <p:cTn id="29" dur="500"/>
                                        <p:tgtEl>
                                          <p:spTgt spid="8">
                                            <p:txEl>
                                              <p:pRg st="4" end="4"/>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barn(inVertical)">
                                      <p:cBhvr>
                                        <p:cTn id="3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56</a:t>
            </a:fld>
            <a:endParaRPr lang="en"/>
          </a:p>
        </p:txBody>
      </p:sp>
      <p:sp>
        <p:nvSpPr>
          <p:cNvPr id="5" name="Rectangle 4"/>
          <p:cNvSpPr/>
          <p:nvPr/>
        </p:nvSpPr>
        <p:spPr>
          <a:xfrm>
            <a:off x="228600" y="285750"/>
            <a:ext cx="3962400" cy="4401205"/>
          </a:xfrm>
          <a:prstGeom prst="rect">
            <a:avLst/>
          </a:prstGeom>
        </p:spPr>
        <p:txBody>
          <a:bodyPr wrap="square">
            <a:spAutoFit/>
          </a:bodyPr>
          <a:lstStyle/>
          <a:p>
            <a:r>
              <a:rPr lang="en-US" b="1" dirty="0">
                <a:solidFill>
                  <a:schemeClr val="accent2"/>
                </a:solidFill>
              </a:rPr>
              <a:t>Compiler won't check unreachability in the case of if-else it will check only in loops.</a:t>
            </a:r>
          </a:p>
          <a:p>
            <a:endParaRPr lang="en-US" b="1" dirty="0">
              <a:solidFill>
                <a:schemeClr val="accent2"/>
              </a:solidFill>
            </a:endParaRPr>
          </a:p>
          <a:p>
            <a:r>
              <a:rPr lang="en-US" b="1" dirty="0">
                <a:solidFill>
                  <a:schemeClr val="accent2"/>
                </a:solidFill>
              </a:rPr>
              <a:t>Example 1:</a:t>
            </a:r>
          </a:p>
          <a:p>
            <a:r>
              <a:rPr lang="en-US" b="1" dirty="0">
                <a:solidFill>
                  <a:schemeClr val="accent2"/>
                </a:solidFill>
              </a:rPr>
              <a:t>class Test</a:t>
            </a:r>
          </a:p>
          <a:p>
            <a:r>
              <a:rPr lang="en-US" b="1" dirty="0">
                <a:solidFill>
                  <a:schemeClr val="accent2"/>
                </a:solidFill>
              </a:rPr>
              <a:t>{</a:t>
            </a:r>
          </a:p>
          <a:p>
            <a:r>
              <a:rPr lang="en-US" b="1" dirty="0">
                <a:solidFill>
                  <a:schemeClr val="accent2"/>
                </a:solidFill>
              </a:rPr>
              <a:t>public static void main(String </a:t>
            </a:r>
            <a:r>
              <a:rPr lang="en-US" b="1" dirty="0" err="1">
                <a:solidFill>
                  <a:schemeClr val="accent2"/>
                </a:solidFill>
              </a:rPr>
              <a:t>args</a:t>
            </a:r>
            <a:r>
              <a:rPr lang="en-US" b="1" dirty="0">
                <a:solidFill>
                  <a:schemeClr val="accent2"/>
                </a:solidFill>
              </a:rPr>
              <a:t>[]){</a:t>
            </a:r>
          </a:p>
          <a:p>
            <a:r>
              <a:rPr lang="en-US" b="1" dirty="0">
                <a:solidFill>
                  <a:schemeClr val="accent2"/>
                </a:solidFill>
              </a:rPr>
              <a:t>while(true)</a:t>
            </a:r>
          </a:p>
          <a:p>
            <a:r>
              <a:rPr lang="en-US" b="1" dirty="0">
                <a:solidFill>
                  <a:schemeClr val="accent2"/>
                </a:solidFill>
              </a:rPr>
              <a:t>{</a:t>
            </a:r>
          </a:p>
          <a:p>
            <a:r>
              <a:rPr lang="en-US" b="1" dirty="0" err="1">
                <a:solidFill>
                  <a:schemeClr val="accent2"/>
                </a:solidFill>
              </a:rPr>
              <a:t>System.out.println</a:t>
            </a:r>
            <a:r>
              <a:rPr lang="en-US" b="1" dirty="0">
                <a:solidFill>
                  <a:schemeClr val="accent2"/>
                </a:solidFill>
              </a:rPr>
              <a:t>("hello");</a:t>
            </a:r>
          </a:p>
          <a:p>
            <a:r>
              <a:rPr lang="en-US" b="1" dirty="0">
                <a:solidFill>
                  <a:schemeClr val="accent2"/>
                </a:solidFill>
              </a:rPr>
              <a:t>}</a:t>
            </a:r>
          </a:p>
          <a:p>
            <a:r>
              <a:rPr lang="en-US" b="1" dirty="0" err="1">
                <a:solidFill>
                  <a:schemeClr val="accent2"/>
                </a:solidFill>
              </a:rPr>
              <a:t>System.out.println</a:t>
            </a:r>
            <a:r>
              <a:rPr lang="en-US" b="1" dirty="0">
                <a:solidFill>
                  <a:schemeClr val="accent2"/>
                </a:solidFill>
              </a:rPr>
              <a:t>("hi");</a:t>
            </a:r>
          </a:p>
          <a:p>
            <a:r>
              <a:rPr lang="en-US" b="1" dirty="0">
                <a:solidFill>
                  <a:schemeClr val="accent2"/>
                </a:solidFill>
              </a:rPr>
              <a:t>}</a:t>
            </a:r>
          </a:p>
          <a:p>
            <a:r>
              <a:rPr lang="en-US" b="1" dirty="0">
                <a:solidFill>
                  <a:schemeClr val="accent2"/>
                </a:solidFill>
              </a:rPr>
              <a:t>}</a:t>
            </a:r>
          </a:p>
          <a:p>
            <a:endParaRPr lang="en-US" b="1" dirty="0">
              <a:solidFill>
                <a:schemeClr val="accent2"/>
              </a:solidFill>
            </a:endParaRPr>
          </a:p>
          <a:p>
            <a:r>
              <a:rPr lang="en-US" b="1" dirty="0">
                <a:solidFill>
                  <a:schemeClr val="accent2"/>
                </a:solidFill>
              </a:rPr>
              <a:t>Output:</a:t>
            </a:r>
          </a:p>
          <a:p>
            <a:r>
              <a:rPr lang="en-US" b="1" dirty="0">
                <a:solidFill>
                  <a:schemeClr val="accent2"/>
                </a:solidFill>
              </a:rPr>
              <a:t>Compile time error.</a:t>
            </a:r>
          </a:p>
          <a:p>
            <a:r>
              <a:rPr lang="en-US" b="1" dirty="0">
                <a:solidFill>
                  <a:schemeClr val="accent2"/>
                </a:solidFill>
              </a:rPr>
              <a:t>D:\Enum&gt;javac Test.java</a:t>
            </a:r>
          </a:p>
          <a:p>
            <a:r>
              <a:rPr lang="en-US" b="1" dirty="0">
                <a:solidFill>
                  <a:schemeClr val="accent2"/>
                </a:solidFill>
              </a:rPr>
              <a:t>Test.java:8: unreachable statement</a:t>
            </a:r>
          </a:p>
          <a:p>
            <a:r>
              <a:rPr lang="en-US" b="1" dirty="0" err="1">
                <a:solidFill>
                  <a:schemeClr val="accent2"/>
                </a:solidFill>
              </a:rPr>
              <a:t>System.out.println</a:t>
            </a:r>
            <a:r>
              <a:rPr lang="en-US" b="1" dirty="0">
                <a:solidFill>
                  <a:schemeClr val="accent2"/>
                </a:solidFill>
              </a:rPr>
              <a:t>("hi");</a:t>
            </a:r>
            <a:endParaRPr lang="en-US" dirty="0">
              <a:solidFill>
                <a:schemeClr val="accent2"/>
              </a:solidFill>
            </a:endParaRPr>
          </a:p>
        </p:txBody>
      </p:sp>
      <p:sp>
        <p:nvSpPr>
          <p:cNvPr id="6" name="Rectangle 5"/>
          <p:cNvSpPr/>
          <p:nvPr/>
        </p:nvSpPr>
        <p:spPr>
          <a:xfrm>
            <a:off x="4038600" y="285750"/>
            <a:ext cx="3200400" cy="3539430"/>
          </a:xfrm>
          <a:prstGeom prst="rect">
            <a:avLst/>
          </a:prstGeom>
        </p:spPr>
        <p:txBody>
          <a:bodyPr wrap="square">
            <a:spAutoFit/>
          </a:bodyPr>
          <a:lstStyle/>
          <a:p>
            <a:r>
              <a:rPr lang="en-US" b="1" dirty="0">
                <a:solidFill>
                  <a:schemeClr val="accent2"/>
                </a:solidFill>
              </a:rPr>
              <a:t>Example 2:</a:t>
            </a:r>
          </a:p>
          <a:p>
            <a:r>
              <a:rPr lang="en-US" b="1" dirty="0">
                <a:solidFill>
                  <a:schemeClr val="accent2"/>
                </a:solidFill>
              </a:rPr>
              <a:t>class Test</a:t>
            </a:r>
          </a:p>
          <a:p>
            <a:r>
              <a:rPr lang="en-US" b="1" dirty="0">
                <a:solidFill>
                  <a:schemeClr val="accent2"/>
                </a:solidFill>
              </a:rPr>
              <a:t>{</a:t>
            </a:r>
          </a:p>
          <a:p>
            <a:r>
              <a:rPr lang="en-US" b="1" dirty="0">
                <a:solidFill>
                  <a:schemeClr val="accent2"/>
                </a:solidFill>
              </a:rPr>
              <a:t>public static void main(String </a:t>
            </a:r>
            <a:r>
              <a:rPr lang="en-US" b="1" dirty="0" err="1">
                <a:solidFill>
                  <a:schemeClr val="accent2"/>
                </a:solidFill>
              </a:rPr>
              <a:t>args</a:t>
            </a:r>
            <a:r>
              <a:rPr lang="en-US" b="1" dirty="0">
                <a:solidFill>
                  <a:schemeClr val="accent2"/>
                </a:solidFill>
              </a:rPr>
              <a:t>[]){</a:t>
            </a:r>
          </a:p>
          <a:p>
            <a:r>
              <a:rPr lang="en-US" b="1" dirty="0">
                <a:solidFill>
                  <a:schemeClr val="accent2"/>
                </a:solidFill>
              </a:rPr>
              <a:t>if(true)</a:t>
            </a:r>
          </a:p>
          <a:p>
            <a:r>
              <a:rPr lang="en-US" b="1" dirty="0">
                <a:solidFill>
                  <a:schemeClr val="accent2"/>
                </a:solidFill>
              </a:rPr>
              <a:t>{</a:t>
            </a:r>
          </a:p>
          <a:p>
            <a:r>
              <a:rPr lang="en-US" b="1" dirty="0" err="1">
                <a:solidFill>
                  <a:schemeClr val="accent2"/>
                </a:solidFill>
              </a:rPr>
              <a:t>System.out.println</a:t>
            </a:r>
            <a:r>
              <a:rPr lang="en-US" b="1" dirty="0">
                <a:solidFill>
                  <a:schemeClr val="accent2"/>
                </a:solidFill>
              </a:rPr>
              <a:t>("hello");</a:t>
            </a:r>
          </a:p>
          <a:p>
            <a:r>
              <a:rPr lang="en-US" b="1" dirty="0">
                <a:solidFill>
                  <a:schemeClr val="accent2"/>
                </a:solidFill>
              </a:rPr>
              <a:t>}</a:t>
            </a:r>
          </a:p>
          <a:p>
            <a:r>
              <a:rPr lang="en-US" b="1" dirty="0">
                <a:solidFill>
                  <a:schemeClr val="accent2"/>
                </a:solidFill>
              </a:rPr>
              <a:t>else</a:t>
            </a:r>
          </a:p>
          <a:p>
            <a:r>
              <a:rPr lang="en-US" b="1" dirty="0">
                <a:solidFill>
                  <a:schemeClr val="accent2"/>
                </a:solidFill>
              </a:rPr>
              <a:t>{</a:t>
            </a:r>
          </a:p>
          <a:p>
            <a:r>
              <a:rPr lang="en-US" b="1" dirty="0" err="1">
                <a:solidFill>
                  <a:schemeClr val="accent2"/>
                </a:solidFill>
              </a:rPr>
              <a:t>System.out.println</a:t>
            </a:r>
            <a:r>
              <a:rPr lang="en-US" b="1" dirty="0">
                <a:solidFill>
                  <a:schemeClr val="accent2"/>
                </a:solidFill>
              </a:rPr>
              <a:t>("hi");</a:t>
            </a:r>
          </a:p>
          <a:p>
            <a:r>
              <a:rPr lang="en-US" b="1" dirty="0">
                <a:solidFill>
                  <a:schemeClr val="accent2"/>
                </a:solidFill>
              </a:rPr>
              <a:t>}}}</a:t>
            </a:r>
          </a:p>
          <a:p>
            <a:endParaRPr lang="en-US" b="1" dirty="0">
              <a:solidFill>
                <a:schemeClr val="accent2"/>
              </a:solidFill>
            </a:endParaRPr>
          </a:p>
          <a:p>
            <a:r>
              <a:rPr lang="en-US" b="1" dirty="0">
                <a:solidFill>
                  <a:schemeClr val="accent2"/>
                </a:solidFill>
              </a:rPr>
              <a:t>Output:</a:t>
            </a:r>
          </a:p>
          <a:p>
            <a:r>
              <a:rPr lang="en-US" b="1" dirty="0">
                <a:solidFill>
                  <a:schemeClr val="accent2"/>
                </a:solidFill>
              </a:rPr>
              <a:t>Hello</a:t>
            </a:r>
            <a:endParaRPr lang="en-US" dirty="0">
              <a:solidFill>
                <a:schemeClr val="accent2"/>
              </a:solidFill>
            </a:endParaRPr>
          </a:p>
        </p:txBody>
      </p:sp>
    </p:spTree>
    <p:extLst>
      <p:ext uri="{BB962C8B-B14F-4D97-AF65-F5344CB8AC3E}">
        <p14:creationId xmlns:p14="http://schemas.microsoft.com/office/powerpoint/2010/main" val="320214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14" end="14"/>
                                            </p:txEl>
                                          </p:spTgt>
                                        </p:tgtEl>
                                        <p:attrNameLst>
                                          <p:attrName>style.visibility</p:attrName>
                                        </p:attrNameLst>
                                      </p:cBhvr>
                                      <p:to>
                                        <p:strVal val="visible"/>
                                      </p:to>
                                    </p:set>
                                    <p:animEffect transition="in" filter="barn(inVertical)">
                                      <p:cBhvr>
                                        <p:cTn id="7" dur="500"/>
                                        <p:tgtEl>
                                          <p:spTgt spid="5">
                                            <p:txEl>
                                              <p:pRg st="14" end="14"/>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
                                            <p:txEl>
                                              <p:pRg st="15" end="15"/>
                                            </p:txEl>
                                          </p:spTgt>
                                        </p:tgtEl>
                                        <p:attrNameLst>
                                          <p:attrName>style.visibility</p:attrName>
                                        </p:attrNameLst>
                                      </p:cBhvr>
                                      <p:to>
                                        <p:strVal val="visible"/>
                                      </p:to>
                                    </p:set>
                                    <p:animEffect transition="in" filter="barn(inVertical)">
                                      <p:cBhvr>
                                        <p:cTn id="10" dur="500"/>
                                        <p:tgtEl>
                                          <p:spTgt spid="5">
                                            <p:txEl>
                                              <p:pRg st="15" end="15"/>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5">
                                            <p:txEl>
                                              <p:pRg st="16" end="16"/>
                                            </p:txEl>
                                          </p:spTgt>
                                        </p:tgtEl>
                                        <p:attrNameLst>
                                          <p:attrName>style.visibility</p:attrName>
                                        </p:attrNameLst>
                                      </p:cBhvr>
                                      <p:to>
                                        <p:strVal val="visible"/>
                                      </p:to>
                                    </p:set>
                                    <p:animEffect transition="in" filter="barn(inVertical)">
                                      <p:cBhvr>
                                        <p:cTn id="13" dur="500"/>
                                        <p:tgtEl>
                                          <p:spTgt spid="5">
                                            <p:txEl>
                                              <p:pRg st="16" end="16"/>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5">
                                            <p:txEl>
                                              <p:pRg st="17" end="17"/>
                                            </p:txEl>
                                          </p:spTgt>
                                        </p:tgtEl>
                                        <p:attrNameLst>
                                          <p:attrName>style.visibility</p:attrName>
                                        </p:attrNameLst>
                                      </p:cBhvr>
                                      <p:to>
                                        <p:strVal val="visible"/>
                                      </p:to>
                                    </p:set>
                                    <p:animEffect transition="in" filter="barn(inVertical)">
                                      <p:cBhvr>
                                        <p:cTn id="16" dur="500"/>
                                        <p:tgtEl>
                                          <p:spTgt spid="5">
                                            <p:txEl>
                                              <p:pRg st="17" end="17"/>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5">
                                            <p:txEl>
                                              <p:pRg st="18" end="18"/>
                                            </p:txEl>
                                          </p:spTgt>
                                        </p:tgtEl>
                                        <p:attrNameLst>
                                          <p:attrName>style.visibility</p:attrName>
                                        </p:attrNameLst>
                                      </p:cBhvr>
                                      <p:to>
                                        <p:strVal val="visible"/>
                                      </p:to>
                                    </p:set>
                                    <p:animEffect transition="in" filter="barn(inVertical)">
                                      <p:cBhvr>
                                        <p:cTn id="19" dur="500"/>
                                        <p:tgtEl>
                                          <p:spTgt spid="5">
                                            <p:txEl>
                                              <p:pRg st="18" end="18"/>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barn(inVertical)">
                                      <p:cBhvr>
                                        <p:cTn id="24" dur="500"/>
                                        <p:tgtEl>
                                          <p:spTgt spid="6">
                                            <p:txEl>
                                              <p:pRg st="0" end="0"/>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barn(inVertical)">
                                      <p:cBhvr>
                                        <p:cTn id="27" dur="500"/>
                                        <p:tgtEl>
                                          <p:spTgt spid="6">
                                            <p:txEl>
                                              <p:pRg st="1" end="1"/>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6">
                                            <p:txEl>
                                              <p:pRg st="2" end="2"/>
                                            </p:txEl>
                                          </p:spTgt>
                                        </p:tgtEl>
                                        <p:attrNameLst>
                                          <p:attrName>style.visibility</p:attrName>
                                        </p:attrNameLst>
                                      </p:cBhvr>
                                      <p:to>
                                        <p:strVal val="visible"/>
                                      </p:to>
                                    </p:set>
                                    <p:animEffect transition="in" filter="barn(inVertical)">
                                      <p:cBhvr>
                                        <p:cTn id="30" dur="500"/>
                                        <p:tgtEl>
                                          <p:spTgt spid="6">
                                            <p:txEl>
                                              <p:pRg st="2" end="2"/>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6">
                                            <p:txEl>
                                              <p:pRg st="3" end="3"/>
                                            </p:txEl>
                                          </p:spTgt>
                                        </p:tgtEl>
                                        <p:attrNameLst>
                                          <p:attrName>style.visibility</p:attrName>
                                        </p:attrNameLst>
                                      </p:cBhvr>
                                      <p:to>
                                        <p:strVal val="visible"/>
                                      </p:to>
                                    </p:set>
                                    <p:animEffect transition="in" filter="barn(inVertical)">
                                      <p:cBhvr>
                                        <p:cTn id="33" dur="500"/>
                                        <p:tgtEl>
                                          <p:spTgt spid="6">
                                            <p:txEl>
                                              <p:pRg st="3" end="3"/>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6">
                                            <p:txEl>
                                              <p:pRg st="4" end="4"/>
                                            </p:txEl>
                                          </p:spTgt>
                                        </p:tgtEl>
                                        <p:attrNameLst>
                                          <p:attrName>style.visibility</p:attrName>
                                        </p:attrNameLst>
                                      </p:cBhvr>
                                      <p:to>
                                        <p:strVal val="visible"/>
                                      </p:to>
                                    </p:set>
                                    <p:animEffect transition="in" filter="barn(inVertical)">
                                      <p:cBhvr>
                                        <p:cTn id="36" dur="500"/>
                                        <p:tgtEl>
                                          <p:spTgt spid="6">
                                            <p:txEl>
                                              <p:pRg st="4" end="4"/>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6">
                                            <p:txEl>
                                              <p:pRg st="5" end="5"/>
                                            </p:txEl>
                                          </p:spTgt>
                                        </p:tgtEl>
                                        <p:attrNameLst>
                                          <p:attrName>style.visibility</p:attrName>
                                        </p:attrNameLst>
                                      </p:cBhvr>
                                      <p:to>
                                        <p:strVal val="visible"/>
                                      </p:to>
                                    </p:set>
                                    <p:animEffect transition="in" filter="barn(inVertical)">
                                      <p:cBhvr>
                                        <p:cTn id="39" dur="500"/>
                                        <p:tgtEl>
                                          <p:spTgt spid="6">
                                            <p:txEl>
                                              <p:pRg st="5" end="5"/>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6">
                                            <p:txEl>
                                              <p:pRg st="6" end="6"/>
                                            </p:txEl>
                                          </p:spTgt>
                                        </p:tgtEl>
                                        <p:attrNameLst>
                                          <p:attrName>style.visibility</p:attrName>
                                        </p:attrNameLst>
                                      </p:cBhvr>
                                      <p:to>
                                        <p:strVal val="visible"/>
                                      </p:to>
                                    </p:set>
                                    <p:animEffect transition="in" filter="barn(inVertical)">
                                      <p:cBhvr>
                                        <p:cTn id="42" dur="500"/>
                                        <p:tgtEl>
                                          <p:spTgt spid="6">
                                            <p:txEl>
                                              <p:pRg st="6" end="6"/>
                                            </p:txEl>
                                          </p:spTgt>
                                        </p:tgtEl>
                                      </p:cBhvr>
                                    </p:animEffect>
                                  </p:childTnLst>
                                </p:cTn>
                              </p:par>
                              <p:par>
                                <p:cTn id="43" presetID="16" presetClass="entr" presetSubtype="21" fill="hold" nodeType="withEffect">
                                  <p:stCondLst>
                                    <p:cond delay="0"/>
                                  </p:stCondLst>
                                  <p:childTnLst>
                                    <p:set>
                                      <p:cBhvr>
                                        <p:cTn id="44" dur="1" fill="hold">
                                          <p:stCondLst>
                                            <p:cond delay="0"/>
                                          </p:stCondLst>
                                        </p:cTn>
                                        <p:tgtEl>
                                          <p:spTgt spid="6">
                                            <p:txEl>
                                              <p:pRg st="7" end="7"/>
                                            </p:txEl>
                                          </p:spTgt>
                                        </p:tgtEl>
                                        <p:attrNameLst>
                                          <p:attrName>style.visibility</p:attrName>
                                        </p:attrNameLst>
                                      </p:cBhvr>
                                      <p:to>
                                        <p:strVal val="visible"/>
                                      </p:to>
                                    </p:set>
                                    <p:animEffect transition="in" filter="barn(inVertical)">
                                      <p:cBhvr>
                                        <p:cTn id="45" dur="500"/>
                                        <p:tgtEl>
                                          <p:spTgt spid="6">
                                            <p:txEl>
                                              <p:pRg st="7" end="7"/>
                                            </p:txEl>
                                          </p:spTgt>
                                        </p:tgtEl>
                                      </p:cBhvr>
                                    </p:animEffect>
                                  </p:childTnLst>
                                </p:cTn>
                              </p:par>
                              <p:par>
                                <p:cTn id="46" presetID="16" presetClass="entr" presetSubtype="21" fill="hold" nodeType="withEffect">
                                  <p:stCondLst>
                                    <p:cond delay="0"/>
                                  </p:stCondLst>
                                  <p:childTnLst>
                                    <p:set>
                                      <p:cBhvr>
                                        <p:cTn id="47" dur="1" fill="hold">
                                          <p:stCondLst>
                                            <p:cond delay="0"/>
                                          </p:stCondLst>
                                        </p:cTn>
                                        <p:tgtEl>
                                          <p:spTgt spid="6">
                                            <p:txEl>
                                              <p:pRg st="8" end="8"/>
                                            </p:txEl>
                                          </p:spTgt>
                                        </p:tgtEl>
                                        <p:attrNameLst>
                                          <p:attrName>style.visibility</p:attrName>
                                        </p:attrNameLst>
                                      </p:cBhvr>
                                      <p:to>
                                        <p:strVal val="visible"/>
                                      </p:to>
                                    </p:set>
                                    <p:animEffect transition="in" filter="barn(inVertical)">
                                      <p:cBhvr>
                                        <p:cTn id="48" dur="500"/>
                                        <p:tgtEl>
                                          <p:spTgt spid="6">
                                            <p:txEl>
                                              <p:pRg st="8" end="8"/>
                                            </p:txEl>
                                          </p:spTgt>
                                        </p:tgtEl>
                                      </p:cBhvr>
                                    </p:animEffect>
                                  </p:childTnLst>
                                </p:cTn>
                              </p:par>
                              <p:par>
                                <p:cTn id="49" presetID="16" presetClass="entr" presetSubtype="21" fill="hold" nodeType="withEffect">
                                  <p:stCondLst>
                                    <p:cond delay="0"/>
                                  </p:stCondLst>
                                  <p:childTnLst>
                                    <p:set>
                                      <p:cBhvr>
                                        <p:cTn id="50" dur="1" fill="hold">
                                          <p:stCondLst>
                                            <p:cond delay="0"/>
                                          </p:stCondLst>
                                        </p:cTn>
                                        <p:tgtEl>
                                          <p:spTgt spid="6">
                                            <p:txEl>
                                              <p:pRg st="9" end="9"/>
                                            </p:txEl>
                                          </p:spTgt>
                                        </p:tgtEl>
                                        <p:attrNameLst>
                                          <p:attrName>style.visibility</p:attrName>
                                        </p:attrNameLst>
                                      </p:cBhvr>
                                      <p:to>
                                        <p:strVal val="visible"/>
                                      </p:to>
                                    </p:set>
                                    <p:animEffect transition="in" filter="barn(inVertical)">
                                      <p:cBhvr>
                                        <p:cTn id="51" dur="500"/>
                                        <p:tgtEl>
                                          <p:spTgt spid="6">
                                            <p:txEl>
                                              <p:pRg st="9" end="9"/>
                                            </p:txEl>
                                          </p:spTgt>
                                        </p:tgtEl>
                                      </p:cBhvr>
                                    </p:animEffect>
                                  </p:childTnLst>
                                </p:cTn>
                              </p:par>
                              <p:par>
                                <p:cTn id="52" presetID="16" presetClass="entr" presetSubtype="21" fill="hold" nodeType="withEffect">
                                  <p:stCondLst>
                                    <p:cond delay="0"/>
                                  </p:stCondLst>
                                  <p:childTnLst>
                                    <p:set>
                                      <p:cBhvr>
                                        <p:cTn id="53" dur="1" fill="hold">
                                          <p:stCondLst>
                                            <p:cond delay="0"/>
                                          </p:stCondLst>
                                        </p:cTn>
                                        <p:tgtEl>
                                          <p:spTgt spid="6">
                                            <p:txEl>
                                              <p:pRg st="10" end="10"/>
                                            </p:txEl>
                                          </p:spTgt>
                                        </p:tgtEl>
                                        <p:attrNameLst>
                                          <p:attrName>style.visibility</p:attrName>
                                        </p:attrNameLst>
                                      </p:cBhvr>
                                      <p:to>
                                        <p:strVal val="visible"/>
                                      </p:to>
                                    </p:set>
                                    <p:animEffect transition="in" filter="barn(inVertical)">
                                      <p:cBhvr>
                                        <p:cTn id="54" dur="500"/>
                                        <p:tgtEl>
                                          <p:spTgt spid="6">
                                            <p:txEl>
                                              <p:pRg st="10" end="10"/>
                                            </p:txEl>
                                          </p:spTgt>
                                        </p:tgtEl>
                                      </p:cBhvr>
                                    </p:animEffect>
                                  </p:childTnLst>
                                </p:cTn>
                              </p:par>
                              <p:par>
                                <p:cTn id="55" presetID="16" presetClass="entr" presetSubtype="21" fill="hold" nodeType="withEffect">
                                  <p:stCondLst>
                                    <p:cond delay="0"/>
                                  </p:stCondLst>
                                  <p:childTnLst>
                                    <p:set>
                                      <p:cBhvr>
                                        <p:cTn id="56" dur="1" fill="hold">
                                          <p:stCondLst>
                                            <p:cond delay="0"/>
                                          </p:stCondLst>
                                        </p:cTn>
                                        <p:tgtEl>
                                          <p:spTgt spid="6">
                                            <p:txEl>
                                              <p:pRg st="11" end="11"/>
                                            </p:txEl>
                                          </p:spTgt>
                                        </p:tgtEl>
                                        <p:attrNameLst>
                                          <p:attrName>style.visibility</p:attrName>
                                        </p:attrNameLst>
                                      </p:cBhvr>
                                      <p:to>
                                        <p:strVal val="visible"/>
                                      </p:to>
                                    </p:set>
                                    <p:animEffect transition="in" filter="barn(inVertical)">
                                      <p:cBhvr>
                                        <p:cTn id="57" dur="500"/>
                                        <p:tgtEl>
                                          <p:spTgt spid="6">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6" presetClass="entr" presetSubtype="16" fill="hold" nodeType="clickEffect">
                                  <p:stCondLst>
                                    <p:cond delay="0"/>
                                  </p:stCondLst>
                                  <p:childTnLst>
                                    <p:set>
                                      <p:cBhvr>
                                        <p:cTn id="61" dur="1" fill="hold">
                                          <p:stCondLst>
                                            <p:cond delay="0"/>
                                          </p:stCondLst>
                                        </p:cTn>
                                        <p:tgtEl>
                                          <p:spTgt spid="6">
                                            <p:txEl>
                                              <p:pRg st="13" end="13"/>
                                            </p:txEl>
                                          </p:spTgt>
                                        </p:tgtEl>
                                        <p:attrNameLst>
                                          <p:attrName>style.visibility</p:attrName>
                                        </p:attrNameLst>
                                      </p:cBhvr>
                                      <p:to>
                                        <p:strVal val="visible"/>
                                      </p:to>
                                    </p:set>
                                    <p:animEffect transition="in" filter="circle(in)">
                                      <p:cBhvr>
                                        <p:cTn id="62" dur="2000"/>
                                        <p:tgtEl>
                                          <p:spTgt spid="6">
                                            <p:txEl>
                                              <p:pRg st="13" end="13"/>
                                            </p:txEl>
                                          </p:spTgt>
                                        </p:tgtEl>
                                      </p:cBhvr>
                                    </p:animEffect>
                                  </p:childTnLst>
                                </p:cTn>
                              </p:par>
                              <p:par>
                                <p:cTn id="63" presetID="6" presetClass="entr" presetSubtype="16" fill="hold" nodeType="withEffect">
                                  <p:stCondLst>
                                    <p:cond delay="0"/>
                                  </p:stCondLst>
                                  <p:childTnLst>
                                    <p:set>
                                      <p:cBhvr>
                                        <p:cTn id="64" dur="1" fill="hold">
                                          <p:stCondLst>
                                            <p:cond delay="0"/>
                                          </p:stCondLst>
                                        </p:cTn>
                                        <p:tgtEl>
                                          <p:spTgt spid="6">
                                            <p:txEl>
                                              <p:pRg st="14" end="14"/>
                                            </p:txEl>
                                          </p:spTgt>
                                        </p:tgtEl>
                                        <p:attrNameLst>
                                          <p:attrName>style.visibility</p:attrName>
                                        </p:attrNameLst>
                                      </p:cBhvr>
                                      <p:to>
                                        <p:strVal val="visible"/>
                                      </p:to>
                                    </p:set>
                                    <p:animEffect transition="in" filter="circle(in)">
                                      <p:cBhvr>
                                        <p:cTn id="65" dur="2000"/>
                                        <p:tgtEl>
                                          <p:spTgt spid="6">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101600" indent="0">
              <a:buNone/>
            </a:pPr>
            <a:r>
              <a:rPr lang="en-US" sz="4800" b="1" dirty="0">
                <a:solidFill>
                  <a:schemeClr val="accent3"/>
                </a:solidFill>
              </a:rPr>
              <a:t>THANK YOU</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57</a:t>
            </a:fld>
            <a:endParaRPr lang="en"/>
          </a:p>
        </p:txBody>
      </p:sp>
    </p:spTree>
    <p:extLst>
      <p:ext uri="{BB962C8B-B14F-4D97-AF65-F5344CB8AC3E}">
        <p14:creationId xmlns:p14="http://schemas.microsoft.com/office/powerpoint/2010/main" val="671968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 name="TextBox 1"/>
          <p:cNvSpPr txBox="1"/>
          <p:nvPr/>
        </p:nvSpPr>
        <p:spPr>
          <a:xfrm>
            <a:off x="8610600" y="4821338"/>
            <a:ext cx="533400" cy="307777"/>
          </a:xfrm>
          <a:prstGeom prst="rect">
            <a:avLst/>
          </a:prstGeom>
          <a:noFill/>
        </p:spPr>
        <p:txBody>
          <a:bodyPr wrap="square" rtlCol="0">
            <a:spAutoFit/>
          </a:bodyPr>
          <a:lstStyle/>
          <a:p>
            <a:r>
              <a:rPr lang="en-US" dirty="0">
                <a:solidFill>
                  <a:srgbClr val="FFC000"/>
                </a:solidFill>
              </a:rPr>
              <a:t>88</a:t>
            </a:r>
          </a:p>
        </p:txBody>
      </p:sp>
      <p:sp>
        <p:nvSpPr>
          <p:cNvPr id="4" name="Rectangle 3"/>
          <p:cNvSpPr/>
          <p:nvPr/>
        </p:nvSpPr>
        <p:spPr>
          <a:xfrm>
            <a:off x="2057400" y="285750"/>
            <a:ext cx="5257800" cy="4401205"/>
          </a:xfrm>
          <a:prstGeom prst="rect">
            <a:avLst/>
          </a:prstGeom>
        </p:spPr>
        <p:txBody>
          <a:bodyPr wrap="square">
            <a:spAutoFit/>
          </a:bodyPr>
          <a:lstStyle/>
          <a:p>
            <a:r>
              <a:rPr lang="en-US" b="1" dirty="0">
                <a:solidFill>
                  <a:schemeClr val="accent1"/>
                </a:solidFill>
              </a:rPr>
              <a:t>Example 1:</a:t>
            </a:r>
          </a:p>
          <a:p>
            <a:endParaRPr lang="en-US" b="1" dirty="0">
              <a:solidFill>
                <a:schemeClr val="accent1"/>
              </a:solidFill>
            </a:endParaRPr>
          </a:p>
          <a:p>
            <a:r>
              <a:rPr lang="en-US" b="1" dirty="0">
                <a:solidFill>
                  <a:schemeClr val="accent1"/>
                </a:solidFill>
              </a:rPr>
              <a:t>public class </a:t>
            </a:r>
            <a:r>
              <a:rPr lang="en-US" b="1" dirty="0" err="1">
                <a:solidFill>
                  <a:schemeClr val="accent1"/>
                </a:solidFill>
              </a:rPr>
              <a:t>ExampleIf</a:t>
            </a:r>
            <a:r>
              <a:rPr lang="en-US" b="1" dirty="0">
                <a:solidFill>
                  <a:schemeClr val="accent1"/>
                </a:solidFill>
              </a:rPr>
              <a:t>{</a:t>
            </a:r>
          </a:p>
          <a:p>
            <a:r>
              <a:rPr lang="en-US" b="1" dirty="0">
                <a:solidFill>
                  <a:schemeClr val="accent1"/>
                </a:solidFill>
              </a:rPr>
              <a:t>public static void main(String </a:t>
            </a:r>
            <a:r>
              <a:rPr lang="en-US" b="1" dirty="0" err="1">
                <a:solidFill>
                  <a:schemeClr val="accent1"/>
                </a:solidFill>
              </a:rPr>
              <a:t>args</a:t>
            </a:r>
            <a:r>
              <a:rPr lang="en-US" b="1" dirty="0">
                <a:solidFill>
                  <a:schemeClr val="accent1"/>
                </a:solidFill>
              </a:rPr>
              <a:t>[]){</a:t>
            </a:r>
          </a:p>
          <a:p>
            <a:r>
              <a:rPr lang="en-US" b="1" dirty="0" err="1">
                <a:solidFill>
                  <a:schemeClr val="accent1"/>
                </a:solidFill>
              </a:rPr>
              <a:t>int</a:t>
            </a:r>
            <a:r>
              <a:rPr lang="en-US" b="1" dirty="0">
                <a:solidFill>
                  <a:schemeClr val="accent1"/>
                </a:solidFill>
              </a:rPr>
              <a:t> x=0;</a:t>
            </a:r>
          </a:p>
          <a:p>
            <a:r>
              <a:rPr lang="en-US" b="1" dirty="0">
                <a:solidFill>
                  <a:schemeClr val="accent1"/>
                </a:solidFill>
              </a:rPr>
              <a:t>if(x)</a:t>
            </a:r>
          </a:p>
          <a:p>
            <a:r>
              <a:rPr lang="en-US" b="1" dirty="0">
                <a:solidFill>
                  <a:schemeClr val="accent1"/>
                </a:solidFill>
              </a:rPr>
              <a:t>{</a:t>
            </a:r>
          </a:p>
          <a:p>
            <a:r>
              <a:rPr lang="en-US" b="1" dirty="0" err="1">
                <a:solidFill>
                  <a:schemeClr val="accent1"/>
                </a:solidFill>
              </a:rPr>
              <a:t>System.out.println</a:t>
            </a:r>
            <a:r>
              <a:rPr lang="en-US" b="1" dirty="0">
                <a:solidFill>
                  <a:schemeClr val="accent1"/>
                </a:solidFill>
              </a:rPr>
              <a:t>("hello");</a:t>
            </a:r>
          </a:p>
          <a:p>
            <a:r>
              <a:rPr lang="en-US" b="1" dirty="0">
                <a:solidFill>
                  <a:schemeClr val="accent1"/>
                </a:solidFill>
              </a:rPr>
              <a:t>}else{</a:t>
            </a:r>
          </a:p>
          <a:p>
            <a:r>
              <a:rPr lang="en-US" b="1" dirty="0" err="1">
                <a:solidFill>
                  <a:schemeClr val="accent1"/>
                </a:solidFill>
              </a:rPr>
              <a:t>System.out.println</a:t>
            </a:r>
            <a:r>
              <a:rPr lang="en-US" b="1" dirty="0">
                <a:solidFill>
                  <a:schemeClr val="accent1"/>
                </a:solidFill>
              </a:rPr>
              <a:t>("hi");</a:t>
            </a:r>
          </a:p>
          <a:p>
            <a:r>
              <a:rPr lang="en-US" b="1" dirty="0">
                <a:solidFill>
                  <a:schemeClr val="accent1"/>
                </a:solidFill>
              </a:rPr>
              <a:t>}}}</a:t>
            </a:r>
          </a:p>
          <a:p>
            <a:endParaRPr lang="en-US" b="1" dirty="0">
              <a:solidFill>
                <a:schemeClr val="accent1"/>
              </a:solidFill>
            </a:endParaRPr>
          </a:p>
          <a:p>
            <a:r>
              <a:rPr lang="en-US" b="1" dirty="0">
                <a:solidFill>
                  <a:schemeClr val="accent1"/>
                </a:solidFill>
              </a:rPr>
              <a:t>OUTPUT:</a:t>
            </a:r>
          </a:p>
          <a:p>
            <a:endParaRPr lang="en-US" b="1" dirty="0">
              <a:solidFill>
                <a:schemeClr val="accent1"/>
              </a:solidFill>
            </a:endParaRPr>
          </a:p>
          <a:p>
            <a:r>
              <a:rPr lang="en-US" b="1" dirty="0">
                <a:solidFill>
                  <a:schemeClr val="accent1"/>
                </a:solidFill>
              </a:rPr>
              <a:t>Compile time error:</a:t>
            </a:r>
          </a:p>
          <a:p>
            <a:r>
              <a:rPr lang="en-US" b="1" dirty="0">
                <a:solidFill>
                  <a:schemeClr val="accent1"/>
                </a:solidFill>
              </a:rPr>
              <a:t>D:\Java&gt;javac ExampleIf.java</a:t>
            </a:r>
          </a:p>
          <a:p>
            <a:r>
              <a:rPr lang="en-US" b="1" dirty="0">
                <a:solidFill>
                  <a:schemeClr val="accent1"/>
                </a:solidFill>
              </a:rPr>
              <a:t>ExampleIf.java:4: incompatible types</a:t>
            </a:r>
          </a:p>
          <a:p>
            <a:r>
              <a:rPr lang="en-US" b="1" dirty="0">
                <a:solidFill>
                  <a:schemeClr val="accent1"/>
                </a:solidFill>
              </a:rPr>
              <a:t>found : </a:t>
            </a:r>
            <a:r>
              <a:rPr lang="en-US" b="1" dirty="0" err="1">
                <a:solidFill>
                  <a:schemeClr val="accent1"/>
                </a:solidFill>
              </a:rPr>
              <a:t>int</a:t>
            </a:r>
            <a:endParaRPr lang="en-US" b="1" dirty="0">
              <a:solidFill>
                <a:schemeClr val="accent1"/>
              </a:solidFill>
            </a:endParaRPr>
          </a:p>
          <a:p>
            <a:r>
              <a:rPr lang="en-US" b="1" dirty="0">
                <a:solidFill>
                  <a:schemeClr val="accent1"/>
                </a:solidFill>
              </a:rPr>
              <a:t>required: </a:t>
            </a:r>
            <a:r>
              <a:rPr lang="en-US" b="1" dirty="0" err="1">
                <a:solidFill>
                  <a:schemeClr val="accent1"/>
                </a:solidFill>
              </a:rPr>
              <a:t>boolean</a:t>
            </a:r>
            <a:endParaRPr lang="en-US" b="1" dirty="0">
              <a:solidFill>
                <a:schemeClr val="accent1"/>
              </a:solidFill>
            </a:endParaRPr>
          </a:p>
          <a:p>
            <a:r>
              <a:rPr lang="en-US" b="1" dirty="0">
                <a:solidFill>
                  <a:schemeClr val="accent1"/>
                </a:solidFill>
              </a:rPr>
              <a:t>if(x)</a:t>
            </a:r>
            <a:endParaRPr lang="en-US" dirty="0">
              <a:solidFill>
                <a:schemeClr val="accent1"/>
              </a:solidFill>
            </a:endParaRPr>
          </a:p>
        </p:txBody>
      </p:sp>
      <p:sp>
        <p:nvSpPr>
          <p:cNvPr id="5" name="Rectangle 4"/>
          <p:cNvSpPr/>
          <p:nvPr/>
        </p:nvSpPr>
        <p:spPr>
          <a:xfrm>
            <a:off x="5334000" y="282251"/>
            <a:ext cx="4572000" cy="4616648"/>
          </a:xfrm>
          <a:prstGeom prst="rect">
            <a:avLst/>
          </a:prstGeom>
        </p:spPr>
        <p:txBody>
          <a:bodyPr>
            <a:spAutoFit/>
          </a:bodyPr>
          <a:lstStyle/>
          <a:p>
            <a:r>
              <a:rPr lang="en-US" b="1" dirty="0">
                <a:solidFill>
                  <a:schemeClr val="accent1"/>
                </a:solidFill>
              </a:rPr>
              <a:t>Example 2:</a:t>
            </a:r>
          </a:p>
          <a:p>
            <a:endParaRPr lang="en-US" b="1" dirty="0">
              <a:solidFill>
                <a:schemeClr val="accent1"/>
              </a:solidFill>
            </a:endParaRPr>
          </a:p>
          <a:p>
            <a:r>
              <a:rPr lang="en-US" b="1" dirty="0">
                <a:solidFill>
                  <a:schemeClr val="accent1"/>
                </a:solidFill>
              </a:rPr>
              <a:t>public class </a:t>
            </a:r>
            <a:r>
              <a:rPr lang="en-US" b="1" dirty="0" err="1">
                <a:solidFill>
                  <a:schemeClr val="accent1"/>
                </a:solidFill>
              </a:rPr>
              <a:t>ExampleIf</a:t>
            </a:r>
            <a:r>
              <a:rPr lang="en-US" b="1" dirty="0">
                <a:solidFill>
                  <a:schemeClr val="accent1"/>
                </a:solidFill>
              </a:rPr>
              <a:t>{</a:t>
            </a:r>
          </a:p>
          <a:p>
            <a:r>
              <a:rPr lang="en-US" b="1" dirty="0">
                <a:solidFill>
                  <a:schemeClr val="accent1"/>
                </a:solidFill>
              </a:rPr>
              <a:t>public static void main(String </a:t>
            </a:r>
            <a:r>
              <a:rPr lang="en-US" b="1" dirty="0" err="1">
                <a:solidFill>
                  <a:schemeClr val="accent1"/>
                </a:solidFill>
              </a:rPr>
              <a:t>args</a:t>
            </a:r>
            <a:r>
              <a:rPr lang="en-US" b="1" dirty="0">
                <a:solidFill>
                  <a:schemeClr val="accent1"/>
                </a:solidFill>
              </a:rPr>
              <a:t>[]){</a:t>
            </a:r>
          </a:p>
          <a:p>
            <a:r>
              <a:rPr lang="en-US" b="1" dirty="0" err="1">
                <a:solidFill>
                  <a:schemeClr val="accent1"/>
                </a:solidFill>
              </a:rPr>
              <a:t>int</a:t>
            </a:r>
            <a:r>
              <a:rPr lang="en-US" b="1" dirty="0">
                <a:solidFill>
                  <a:schemeClr val="accent1"/>
                </a:solidFill>
              </a:rPr>
              <a:t> x=10;</a:t>
            </a:r>
          </a:p>
          <a:p>
            <a:r>
              <a:rPr lang="en-US" b="1" dirty="0">
                <a:solidFill>
                  <a:schemeClr val="accent1"/>
                </a:solidFill>
              </a:rPr>
              <a:t>if(x=20)</a:t>
            </a:r>
          </a:p>
          <a:p>
            <a:r>
              <a:rPr lang="en-US" b="1" dirty="0">
                <a:solidFill>
                  <a:schemeClr val="accent1"/>
                </a:solidFill>
              </a:rPr>
              <a:t>{</a:t>
            </a:r>
          </a:p>
          <a:p>
            <a:r>
              <a:rPr lang="en-US" b="1" dirty="0" err="1">
                <a:solidFill>
                  <a:schemeClr val="accent1"/>
                </a:solidFill>
              </a:rPr>
              <a:t>System.out.println</a:t>
            </a:r>
            <a:r>
              <a:rPr lang="en-US" b="1" dirty="0">
                <a:solidFill>
                  <a:schemeClr val="accent1"/>
                </a:solidFill>
              </a:rPr>
              <a:t>("hello");</a:t>
            </a:r>
          </a:p>
          <a:p>
            <a:r>
              <a:rPr lang="en-US" b="1" dirty="0">
                <a:solidFill>
                  <a:schemeClr val="accent1"/>
                </a:solidFill>
              </a:rPr>
              <a:t>}</a:t>
            </a:r>
          </a:p>
          <a:p>
            <a:r>
              <a:rPr lang="en-US" b="1" dirty="0">
                <a:solidFill>
                  <a:schemeClr val="accent1"/>
                </a:solidFill>
              </a:rPr>
              <a:t>else{</a:t>
            </a:r>
          </a:p>
          <a:p>
            <a:r>
              <a:rPr lang="en-US" b="1" dirty="0" err="1">
                <a:solidFill>
                  <a:schemeClr val="accent1"/>
                </a:solidFill>
              </a:rPr>
              <a:t>System.out.println</a:t>
            </a:r>
            <a:r>
              <a:rPr lang="en-US" b="1" dirty="0">
                <a:solidFill>
                  <a:schemeClr val="accent1"/>
                </a:solidFill>
              </a:rPr>
              <a:t>("hi");</a:t>
            </a:r>
          </a:p>
          <a:p>
            <a:r>
              <a:rPr lang="en-US" b="1" dirty="0">
                <a:solidFill>
                  <a:schemeClr val="accent1"/>
                </a:solidFill>
              </a:rPr>
              <a:t>}}}</a:t>
            </a:r>
          </a:p>
          <a:p>
            <a:endParaRPr lang="en-US" b="1" dirty="0">
              <a:solidFill>
                <a:schemeClr val="accent1"/>
              </a:solidFill>
            </a:endParaRPr>
          </a:p>
          <a:p>
            <a:r>
              <a:rPr lang="en-US" b="1" dirty="0">
                <a:solidFill>
                  <a:schemeClr val="accent1"/>
                </a:solidFill>
              </a:rPr>
              <a:t>OUTPUT:</a:t>
            </a:r>
          </a:p>
          <a:p>
            <a:endParaRPr lang="en-US" b="1" dirty="0">
              <a:solidFill>
                <a:schemeClr val="accent1"/>
              </a:solidFill>
            </a:endParaRPr>
          </a:p>
          <a:p>
            <a:r>
              <a:rPr lang="en-US" b="1" dirty="0">
                <a:solidFill>
                  <a:schemeClr val="accent1"/>
                </a:solidFill>
              </a:rPr>
              <a:t>Compile time error</a:t>
            </a:r>
          </a:p>
          <a:p>
            <a:r>
              <a:rPr lang="en-US" b="1" dirty="0">
                <a:solidFill>
                  <a:schemeClr val="accent1"/>
                </a:solidFill>
              </a:rPr>
              <a:t>D:\Java&gt;javac ExampleIf.java</a:t>
            </a:r>
          </a:p>
          <a:p>
            <a:r>
              <a:rPr lang="en-US" b="1" dirty="0">
                <a:solidFill>
                  <a:schemeClr val="accent1"/>
                </a:solidFill>
              </a:rPr>
              <a:t>ExampleIf.java:4: incompatible types</a:t>
            </a:r>
          </a:p>
          <a:p>
            <a:r>
              <a:rPr lang="en-US" b="1" dirty="0">
                <a:solidFill>
                  <a:schemeClr val="accent1"/>
                </a:solidFill>
              </a:rPr>
              <a:t>found : </a:t>
            </a:r>
            <a:r>
              <a:rPr lang="en-US" b="1" dirty="0" err="1">
                <a:solidFill>
                  <a:schemeClr val="accent1"/>
                </a:solidFill>
              </a:rPr>
              <a:t>int</a:t>
            </a:r>
            <a:endParaRPr lang="en-US" b="1" dirty="0">
              <a:solidFill>
                <a:schemeClr val="accent1"/>
              </a:solidFill>
            </a:endParaRPr>
          </a:p>
          <a:p>
            <a:r>
              <a:rPr lang="en-US" b="1" dirty="0">
                <a:solidFill>
                  <a:schemeClr val="accent1"/>
                </a:solidFill>
              </a:rPr>
              <a:t>required: </a:t>
            </a:r>
            <a:r>
              <a:rPr lang="en-US" b="1" dirty="0" err="1">
                <a:solidFill>
                  <a:schemeClr val="accent1"/>
                </a:solidFill>
              </a:rPr>
              <a:t>boolean</a:t>
            </a:r>
            <a:endParaRPr lang="en-US" b="1" dirty="0">
              <a:solidFill>
                <a:schemeClr val="accent1"/>
              </a:solidFill>
            </a:endParaRPr>
          </a:p>
          <a:p>
            <a:r>
              <a:rPr lang="en-US" b="1" dirty="0">
                <a:solidFill>
                  <a:schemeClr val="accent1"/>
                </a:solidFill>
              </a:rPr>
              <a:t>if(x=20)</a:t>
            </a:r>
            <a:endParaRPr lang="en-US" dirty="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4" end="14"/>
                                            </p:txEl>
                                          </p:spTgt>
                                        </p:tgtEl>
                                        <p:attrNameLst>
                                          <p:attrName>style.visibility</p:attrName>
                                        </p:attrNameLst>
                                      </p:cBhvr>
                                      <p:to>
                                        <p:strVal val="visible"/>
                                      </p:to>
                                    </p:set>
                                    <p:animEffect transition="in" filter="fade">
                                      <p:cBhvr>
                                        <p:cTn id="7" dur="1000"/>
                                        <p:tgtEl>
                                          <p:spTgt spid="4">
                                            <p:txEl>
                                              <p:pRg st="14" end="14"/>
                                            </p:txEl>
                                          </p:spTgt>
                                        </p:tgtEl>
                                      </p:cBhvr>
                                    </p:animEffect>
                                    <p:anim calcmode="lin" valueType="num">
                                      <p:cBhvr>
                                        <p:cTn id="8" dur="1000" fill="hold"/>
                                        <p:tgtEl>
                                          <p:spTgt spid="4">
                                            <p:txEl>
                                              <p:pRg st="14" end="14"/>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4" end="1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5" end="15"/>
                                            </p:txEl>
                                          </p:spTgt>
                                        </p:tgtEl>
                                        <p:attrNameLst>
                                          <p:attrName>style.visibility</p:attrName>
                                        </p:attrNameLst>
                                      </p:cBhvr>
                                      <p:to>
                                        <p:strVal val="visible"/>
                                      </p:to>
                                    </p:set>
                                    <p:animEffect transition="in" filter="fade">
                                      <p:cBhvr>
                                        <p:cTn id="12" dur="1000"/>
                                        <p:tgtEl>
                                          <p:spTgt spid="4">
                                            <p:txEl>
                                              <p:pRg st="15" end="15"/>
                                            </p:txEl>
                                          </p:spTgt>
                                        </p:tgtEl>
                                      </p:cBhvr>
                                    </p:animEffect>
                                    <p:anim calcmode="lin" valueType="num">
                                      <p:cBhvr>
                                        <p:cTn id="13" dur="1000" fill="hold"/>
                                        <p:tgtEl>
                                          <p:spTgt spid="4">
                                            <p:txEl>
                                              <p:pRg st="15" end="15"/>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5" end="1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16" end="16"/>
                                            </p:txEl>
                                          </p:spTgt>
                                        </p:tgtEl>
                                        <p:attrNameLst>
                                          <p:attrName>style.visibility</p:attrName>
                                        </p:attrNameLst>
                                      </p:cBhvr>
                                      <p:to>
                                        <p:strVal val="visible"/>
                                      </p:to>
                                    </p:set>
                                    <p:animEffect transition="in" filter="fade">
                                      <p:cBhvr>
                                        <p:cTn id="17" dur="1000"/>
                                        <p:tgtEl>
                                          <p:spTgt spid="4">
                                            <p:txEl>
                                              <p:pRg st="16" end="16"/>
                                            </p:txEl>
                                          </p:spTgt>
                                        </p:tgtEl>
                                      </p:cBhvr>
                                    </p:animEffect>
                                    <p:anim calcmode="lin" valueType="num">
                                      <p:cBhvr>
                                        <p:cTn id="18" dur="1000" fill="hold"/>
                                        <p:tgtEl>
                                          <p:spTgt spid="4">
                                            <p:txEl>
                                              <p:pRg st="16" end="16"/>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16" end="16"/>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17" end="17"/>
                                            </p:txEl>
                                          </p:spTgt>
                                        </p:tgtEl>
                                        <p:attrNameLst>
                                          <p:attrName>style.visibility</p:attrName>
                                        </p:attrNameLst>
                                      </p:cBhvr>
                                      <p:to>
                                        <p:strVal val="visible"/>
                                      </p:to>
                                    </p:set>
                                    <p:animEffect transition="in" filter="fade">
                                      <p:cBhvr>
                                        <p:cTn id="22" dur="1000"/>
                                        <p:tgtEl>
                                          <p:spTgt spid="4">
                                            <p:txEl>
                                              <p:pRg st="17" end="17"/>
                                            </p:txEl>
                                          </p:spTgt>
                                        </p:tgtEl>
                                      </p:cBhvr>
                                    </p:animEffect>
                                    <p:anim calcmode="lin" valueType="num">
                                      <p:cBhvr>
                                        <p:cTn id="23" dur="1000" fill="hold"/>
                                        <p:tgtEl>
                                          <p:spTgt spid="4">
                                            <p:txEl>
                                              <p:pRg st="17" end="17"/>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17" end="17"/>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18" end="18"/>
                                            </p:txEl>
                                          </p:spTgt>
                                        </p:tgtEl>
                                        <p:attrNameLst>
                                          <p:attrName>style.visibility</p:attrName>
                                        </p:attrNameLst>
                                      </p:cBhvr>
                                      <p:to>
                                        <p:strVal val="visible"/>
                                      </p:to>
                                    </p:set>
                                    <p:animEffect transition="in" filter="fade">
                                      <p:cBhvr>
                                        <p:cTn id="27" dur="1000"/>
                                        <p:tgtEl>
                                          <p:spTgt spid="4">
                                            <p:txEl>
                                              <p:pRg st="18" end="18"/>
                                            </p:txEl>
                                          </p:spTgt>
                                        </p:tgtEl>
                                      </p:cBhvr>
                                    </p:animEffect>
                                    <p:anim calcmode="lin" valueType="num">
                                      <p:cBhvr>
                                        <p:cTn id="28" dur="1000" fill="hold"/>
                                        <p:tgtEl>
                                          <p:spTgt spid="4">
                                            <p:txEl>
                                              <p:pRg st="18" end="18"/>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18" end="18"/>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
                                            <p:txEl>
                                              <p:pRg st="19" end="19"/>
                                            </p:txEl>
                                          </p:spTgt>
                                        </p:tgtEl>
                                        <p:attrNameLst>
                                          <p:attrName>style.visibility</p:attrName>
                                        </p:attrNameLst>
                                      </p:cBhvr>
                                      <p:to>
                                        <p:strVal val="visible"/>
                                      </p:to>
                                    </p:set>
                                    <p:animEffect transition="in" filter="fade">
                                      <p:cBhvr>
                                        <p:cTn id="32" dur="1000"/>
                                        <p:tgtEl>
                                          <p:spTgt spid="4">
                                            <p:txEl>
                                              <p:pRg st="19" end="19"/>
                                            </p:txEl>
                                          </p:spTgt>
                                        </p:tgtEl>
                                      </p:cBhvr>
                                    </p:animEffect>
                                    <p:anim calcmode="lin" valueType="num">
                                      <p:cBhvr>
                                        <p:cTn id="33" dur="1000" fill="hold"/>
                                        <p:tgtEl>
                                          <p:spTgt spid="4">
                                            <p:txEl>
                                              <p:pRg st="19" end="19"/>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19" end="19"/>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5">
                                            <p:txEl>
                                              <p:pRg st="0" end="0"/>
                                            </p:txEl>
                                          </p:spTgt>
                                        </p:tgtEl>
                                        <p:attrNameLst>
                                          <p:attrName>style.visibility</p:attrName>
                                        </p:attrNameLst>
                                      </p:cBhvr>
                                      <p:to>
                                        <p:strVal val="visible"/>
                                      </p:to>
                                    </p:set>
                                    <p:animEffect transition="in" filter="fade">
                                      <p:cBhvr>
                                        <p:cTn id="39" dur="1000"/>
                                        <p:tgtEl>
                                          <p:spTgt spid="5">
                                            <p:txEl>
                                              <p:pRg st="0" end="0"/>
                                            </p:txEl>
                                          </p:spTgt>
                                        </p:tgtEl>
                                      </p:cBhvr>
                                    </p:animEffect>
                                    <p:anim calcmode="lin" valueType="num">
                                      <p:cBhvr>
                                        <p:cTn id="40"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41" dur="1000" fill="hold"/>
                                        <p:tgtEl>
                                          <p:spTgt spid="5">
                                            <p:txEl>
                                              <p:pRg st="0" end="0"/>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5">
                                            <p:txEl>
                                              <p:pRg st="2" end="2"/>
                                            </p:txEl>
                                          </p:spTgt>
                                        </p:tgtEl>
                                        <p:attrNameLst>
                                          <p:attrName>style.visibility</p:attrName>
                                        </p:attrNameLst>
                                      </p:cBhvr>
                                      <p:to>
                                        <p:strVal val="visible"/>
                                      </p:to>
                                    </p:set>
                                    <p:animEffect transition="in" filter="fade">
                                      <p:cBhvr>
                                        <p:cTn id="44" dur="1000"/>
                                        <p:tgtEl>
                                          <p:spTgt spid="5">
                                            <p:txEl>
                                              <p:pRg st="2" end="2"/>
                                            </p:txEl>
                                          </p:spTgt>
                                        </p:tgtEl>
                                      </p:cBhvr>
                                    </p:animEffect>
                                    <p:anim calcmode="lin" valueType="num">
                                      <p:cBhvr>
                                        <p:cTn id="4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46" dur="1000" fill="hold"/>
                                        <p:tgtEl>
                                          <p:spTgt spid="5">
                                            <p:txEl>
                                              <p:pRg st="2" end="2"/>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5">
                                            <p:txEl>
                                              <p:pRg st="3" end="3"/>
                                            </p:txEl>
                                          </p:spTgt>
                                        </p:tgtEl>
                                        <p:attrNameLst>
                                          <p:attrName>style.visibility</p:attrName>
                                        </p:attrNameLst>
                                      </p:cBhvr>
                                      <p:to>
                                        <p:strVal val="visible"/>
                                      </p:to>
                                    </p:set>
                                    <p:animEffect transition="in" filter="fade">
                                      <p:cBhvr>
                                        <p:cTn id="49" dur="1000"/>
                                        <p:tgtEl>
                                          <p:spTgt spid="5">
                                            <p:txEl>
                                              <p:pRg st="3" end="3"/>
                                            </p:txEl>
                                          </p:spTgt>
                                        </p:tgtEl>
                                      </p:cBhvr>
                                    </p:animEffect>
                                    <p:anim calcmode="lin" valueType="num">
                                      <p:cBhvr>
                                        <p:cTn id="50"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3" end="3"/>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5">
                                            <p:txEl>
                                              <p:pRg st="4" end="4"/>
                                            </p:txEl>
                                          </p:spTgt>
                                        </p:tgtEl>
                                        <p:attrNameLst>
                                          <p:attrName>style.visibility</p:attrName>
                                        </p:attrNameLst>
                                      </p:cBhvr>
                                      <p:to>
                                        <p:strVal val="visible"/>
                                      </p:to>
                                    </p:set>
                                    <p:animEffect transition="in" filter="fade">
                                      <p:cBhvr>
                                        <p:cTn id="54" dur="1000"/>
                                        <p:tgtEl>
                                          <p:spTgt spid="5">
                                            <p:txEl>
                                              <p:pRg st="4" end="4"/>
                                            </p:txEl>
                                          </p:spTgt>
                                        </p:tgtEl>
                                      </p:cBhvr>
                                    </p:animEffect>
                                    <p:anim calcmode="lin" valueType="num">
                                      <p:cBhvr>
                                        <p:cTn id="55"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56" dur="1000" fill="hold"/>
                                        <p:tgtEl>
                                          <p:spTgt spid="5">
                                            <p:txEl>
                                              <p:pRg st="4" end="4"/>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5">
                                            <p:txEl>
                                              <p:pRg st="5" end="5"/>
                                            </p:txEl>
                                          </p:spTgt>
                                        </p:tgtEl>
                                        <p:attrNameLst>
                                          <p:attrName>style.visibility</p:attrName>
                                        </p:attrNameLst>
                                      </p:cBhvr>
                                      <p:to>
                                        <p:strVal val="visible"/>
                                      </p:to>
                                    </p:set>
                                    <p:animEffect transition="in" filter="fade">
                                      <p:cBhvr>
                                        <p:cTn id="59" dur="1000"/>
                                        <p:tgtEl>
                                          <p:spTgt spid="5">
                                            <p:txEl>
                                              <p:pRg st="5" end="5"/>
                                            </p:txEl>
                                          </p:spTgt>
                                        </p:tgtEl>
                                      </p:cBhvr>
                                    </p:animEffect>
                                    <p:anim calcmode="lin" valueType="num">
                                      <p:cBhvr>
                                        <p:cTn id="60"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61" dur="1000" fill="hold"/>
                                        <p:tgtEl>
                                          <p:spTgt spid="5">
                                            <p:txEl>
                                              <p:pRg st="5" end="5"/>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5">
                                            <p:txEl>
                                              <p:pRg st="6" end="6"/>
                                            </p:txEl>
                                          </p:spTgt>
                                        </p:tgtEl>
                                        <p:attrNameLst>
                                          <p:attrName>style.visibility</p:attrName>
                                        </p:attrNameLst>
                                      </p:cBhvr>
                                      <p:to>
                                        <p:strVal val="visible"/>
                                      </p:to>
                                    </p:set>
                                    <p:animEffect transition="in" filter="fade">
                                      <p:cBhvr>
                                        <p:cTn id="64" dur="1000"/>
                                        <p:tgtEl>
                                          <p:spTgt spid="5">
                                            <p:txEl>
                                              <p:pRg st="6" end="6"/>
                                            </p:txEl>
                                          </p:spTgt>
                                        </p:tgtEl>
                                      </p:cBhvr>
                                    </p:animEffect>
                                    <p:anim calcmode="lin" valueType="num">
                                      <p:cBhvr>
                                        <p:cTn id="65"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66" dur="1000" fill="hold"/>
                                        <p:tgtEl>
                                          <p:spTgt spid="5">
                                            <p:txEl>
                                              <p:pRg st="6" end="6"/>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5">
                                            <p:txEl>
                                              <p:pRg st="7" end="7"/>
                                            </p:txEl>
                                          </p:spTgt>
                                        </p:tgtEl>
                                        <p:attrNameLst>
                                          <p:attrName>style.visibility</p:attrName>
                                        </p:attrNameLst>
                                      </p:cBhvr>
                                      <p:to>
                                        <p:strVal val="visible"/>
                                      </p:to>
                                    </p:set>
                                    <p:animEffect transition="in" filter="fade">
                                      <p:cBhvr>
                                        <p:cTn id="69" dur="1000"/>
                                        <p:tgtEl>
                                          <p:spTgt spid="5">
                                            <p:txEl>
                                              <p:pRg st="7" end="7"/>
                                            </p:txEl>
                                          </p:spTgt>
                                        </p:tgtEl>
                                      </p:cBhvr>
                                    </p:animEffect>
                                    <p:anim calcmode="lin" valueType="num">
                                      <p:cBhvr>
                                        <p:cTn id="70"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71" dur="1000" fill="hold"/>
                                        <p:tgtEl>
                                          <p:spTgt spid="5">
                                            <p:txEl>
                                              <p:pRg st="7" end="7"/>
                                            </p:txEl>
                                          </p:spTgt>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5">
                                            <p:txEl>
                                              <p:pRg st="8" end="8"/>
                                            </p:txEl>
                                          </p:spTgt>
                                        </p:tgtEl>
                                        <p:attrNameLst>
                                          <p:attrName>style.visibility</p:attrName>
                                        </p:attrNameLst>
                                      </p:cBhvr>
                                      <p:to>
                                        <p:strVal val="visible"/>
                                      </p:to>
                                    </p:set>
                                    <p:animEffect transition="in" filter="fade">
                                      <p:cBhvr>
                                        <p:cTn id="74" dur="1000"/>
                                        <p:tgtEl>
                                          <p:spTgt spid="5">
                                            <p:txEl>
                                              <p:pRg st="8" end="8"/>
                                            </p:txEl>
                                          </p:spTgt>
                                        </p:tgtEl>
                                      </p:cBhvr>
                                    </p:animEffect>
                                    <p:anim calcmode="lin" valueType="num">
                                      <p:cBhvr>
                                        <p:cTn id="75"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76" dur="1000" fill="hold"/>
                                        <p:tgtEl>
                                          <p:spTgt spid="5">
                                            <p:txEl>
                                              <p:pRg st="8" end="8"/>
                                            </p:txEl>
                                          </p:spTgt>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5">
                                            <p:txEl>
                                              <p:pRg st="9" end="9"/>
                                            </p:txEl>
                                          </p:spTgt>
                                        </p:tgtEl>
                                        <p:attrNameLst>
                                          <p:attrName>style.visibility</p:attrName>
                                        </p:attrNameLst>
                                      </p:cBhvr>
                                      <p:to>
                                        <p:strVal val="visible"/>
                                      </p:to>
                                    </p:set>
                                    <p:animEffect transition="in" filter="fade">
                                      <p:cBhvr>
                                        <p:cTn id="79" dur="1000"/>
                                        <p:tgtEl>
                                          <p:spTgt spid="5">
                                            <p:txEl>
                                              <p:pRg st="9" end="9"/>
                                            </p:txEl>
                                          </p:spTgt>
                                        </p:tgtEl>
                                      </p:cBhvr>
                                    </p:animEffect>
                                    <p:anim calcmode="lin" valueType="num">
                                      <p:cBhvr>
                                        <p:cTn id="80"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81" dur="1000" fill="hold"/>
                                        <p:tgtEl>
                                          <p:spTgt spid="5">
                                            <p:txEl>
                                              <p:pRg st="9" end="9"/>
                                            </p:txEl>
                                          </p:spTgt>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5">
                                            <p:txEl>
                                              <p:pRg st="10" end="10"/>
                                            </p:txEl>
                                          </p:spTgt>
                                        </p:tgtEl>
                                        <p:attrNameLst>
                                          <p:attrName>style.visibility</p:attrName>
                                        </p:attrNameLst>
                                      </p:cBhvr>
                                      <p:to>
                                        <p:strVal val="visible"/>
                                      </p:to>
                                    </p:set>
                                    <p:animEffect transition="in" filter="fade">
                                      <p:cBhvr>
                                        <p:cTn id="84" dur="1000"/>
                                        <p:tgtEl>
                                          <p:spTgt spid="5">
                                            <p:txEl>
                                              <p:pRg st="10" end="10"/>
                                            </p:txEl>
                                          </p:spTgt>
                                        </p:tgtEl>
                                      </p:cBhvr>
                                    </p:animEffect>
                                    <p:anim calcmode="lin" valueType="num">
                                      <p:cBhvr>
                                        <p:cTn id="85"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86" dur="1000" fill="hold"/>
                                        <p:tgtEl>
                                          <p:spTgt spid="5">
                                            <p:txEl>
                                              <p:pRg st="10" end="10"/>
                                            </p:txEl>
                                          </p:spTgt>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5">
                                            <p:txEl>
                                              <p:pRg st="11" end="11"/>
                                            </p:txEl>
                                          </p:spTgt>
                                        </p:tgtEl>
                                        <p:attrNameLst>
                                          <p:attrName>style.visibility</p:attrName>
                                        </p:attrNameLst>
                                      </p:cBhvr>
                                      <p:to>
                                        <p:strVal val="visible"/>
                                      </p:to>
                                    </p:set>
                                    <p:animEffect transition="in" filter="fade">
                                      <p:cBhvr>
                                        <p:cTn id="89" dur="1000"/>
                                        <p:tgtEl>
                                          <p:spTgt spid="5">
                                            <p:txEl>
                                              <p:pRg st="11" end="11"/>
                                            </p:txEl>
                                          </p:spTgt>
                                        </p:tgtEl>
                                      </p:cBhvr>
                                    </p:animEffect>
                                    <p:anim calcmode="lin" valueType="num">
                                      <p:cBhvr>
                                        <p:cTn id="90"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91" dur="1000" fill="hold"/>
                                        <p:tgtEl>
                                          <p:spTgt spid="5">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1" presetClass="entr" presetSubtype="1" fill="hold" nodeType="clickEffect">
                                  <p:stCondLst>
                                    <p:cond delay="0"/>
                                  </p:stCondLst>
                                  <p:childTnLst>
                                    <p:set>
                                      <p:cBhvr>
                                        <p:cTn id="95" dur="1" fill="hold">
                                          <p:stCondLst>
                                            <p:cond delay="0"/>
                                          </p:stCondLst>
                                        </p:cTn>
                                        <p:tgtEl>
                                          <p:spTgt spid="5">
                                            <p:txEl>
                                              <p:pRg st="13" end="13"/>
                                            </p:txEl>
                                          </p:spTgt>
                                        </p:tgtEl>
                                        <p:attrNameLst>
                                          <p:attrName>style.visibility</p:attrName>
                                        </p:attrNameLst>
                                      </p:cBhvr>
                                      <p:to>
                                        <p:strVal val="visible"/>
                                      </p:to>
                                    </p:set>
                                    <p:animEffect transition="in" filter="wheel(1)">
                                      <p:cBhvr>
                                        <p:cTn id="96" dur="2000"/>
                                        <p:tgtEl>
                                          <p:spTgt spid="5">
                                            <p:txEl>
                                              <p:pRg st="13" end="13"/>
                                            </p:txEl>
                                          </p:spTgt>
                                        </p:tgtEl>
                                      </p:cBhvr>
                                    </p:animEffect>
                                  </p:childTnLst>
                                </p:cTn>
                              </p:par>
                              <p:par>
                                <p:cTn id="97" presetID="21" presetClass="entr" presetSubtype="1" fill="hold" nodeType="withEffect">
                                  <p:stCondLst>
                                    <p:cond delay="0"/>
                                  </p:stCondLst>
                                  <p:childTnLst>
                                    <p:set>
                                      <p:cBhvr>
                                        <p:cTn id="98" dur="1" fill="hold">
                                          <p:stCondLst>
                                            <p:cond delay="0"/>
                                          </p:stCondLst>
                                        </p:cTn>
                                        <p:tgtEl>
                                          <p:spTgt spid="5">
                                            <p:txEl>
                                              <p:pRg st="15" end="15"/>
                                            </p:txEl>
                                          </p:spTgt>
                                        </p:tgtEl>
                                        <p:attrNameLst>
                                          <p:attrName>style.visibility</p:attrName>
                                        </p:attrNameLst>
                                      </p:cBhvr>
                                      <p:to>
                                        <p:strVal val="visible"/>
                                      </p:to>
                                    </p:set>
                                    <p:animEffect transition="in" filter="wheel(1)">
                                      <p:cBhvr>
                                        <p:cTn id="99" dur="2000"/>
                                        <p:tgtEl>
                                          <p:spTgt spid="5">
                                            <p:txEl>
                                              <p:pRg st="15" end="15"/>
                                            </p:txEl>
                                          </p:spTgt>
                                        </p:tgtEl>
                                      </p:cBhvr>
                                    </p:animEffect>
                                  </p:childTnLst>
                                </p:cTn>
                              </p:par>
                              <p:par>
                                <p:cTn id="100" presetID="21" presetClass="entr" presetSubtype="1" fill="hold" nodeType="withEffect">
                                  <p:stCondLst>
                                    <p:cond delay="0"/>
                                  </p:stCondLst>
                                  <p:childTnLst>
                                    <p:set>
                                      <p:cBhvr>
                                        <p:cTn id="101" dur="1" fill="hold">
                                          <p:stCondLst>
                                            <p:cond delay="0"/>
                                          </p:stCondLst>
                                        </p:cTn>
                                        <p:tgtEl>
                                          <p:spTgt spid="5">
                                            <p:txEl>
                                              <p:pRg st="16" end="16"/>
                                            </p:txEl>
                                          </p:spTgt>
                                        </p:tgtEl>
                                        <p:attrNameLst>
                                          <p:attrName>style.visibility</p:attrName>
                                        </p:attrNameLst>
                                      </p:cBhvr>
                                      <p:to>
                                        <p:strVal val="visible"/>
                                      </p:to>
                                    </p:set>
                                    <p:animEffect transition="in" filter="wheel(1)">
                                      <p:cBhvr>
                                        <p:cTn id="102" dur="2000"/>
                                        <p:tgtEl>
                                          <p:spTgt spid="5">
                                            <p:txEl>
                                              <p:pRg st="16" end="16"/>
                                            </p:txEl>
                                          </p:spTgt>
                                        </p:tgtEl>
                                      </p:cBhvr>
                                    </p:animEffect>
                                  </p:childTnLst>
                                </p:cTn>
                              </p:par>
                              <p:par>
                                <p:cTn id="103" presetID="21" presetClass="entr" presetSubtype="1" fill="hold" nodeType="withEffect">
                                  <p:stCondLst>
                                    <p:cond delay="0"/>
                                  </p:stCondLst>
                                  <p:childTnLst>
                                    <p:set>
                                      <p:cBhvr>
                                        <p:cTn id="104" dur="1" fill="hold">
                                          <p:stCondLst>
                                            <p:cond delay="0"/>
                                          </p:stCondLst>
                                        </p:cTn>
                                        <p:tgtEl>
                                          <p:spTgt spid="5">
                                            <p:txEl>
                                              <p:pRg st="17" end="17"/>
                                            </p:txEl>
                                          </p:spTgt>
                                        </p:tgtEl>
                                        <p:attrNameLst>
                                          <p:attrName>style.visibility</p:attrName>
                                        </p:attrNameLst>
                                      </p:cBhvr>
                                      <p:to>
                                        <p:strVal val="visible"/>
                                      </p:to>
                                    </p:set>
                                    <p:animEffect transition="in" filter="wheel(1)">
                                      <p:cBhvr>
                                        <p:cTn id="105" dur="2000"/>
                                        <p:tgtEl>
                                          <p:spTgt spid="5">
                                            <p:txEl>
                                              <p:pRg st="17" end="17"/>
                                            </p:txEl>
                                          </p:spTgt>
                                        </p:tgtEl>
                                      </p:cBhvr>
                                    </p:animEffect>
                                  </p:childTnLst>
                                </p:cTn>
                              </p:par>
                              <p:par>
                                <p:cTn id="106" presetID="21" presetClass="entr" presetSubtype="1" fill="hold" nodeType="withEffect">
                                  <p:stCondLst>
                                    <p:cond delay="0"/>
                                  </p:stCondLst>
                                  <p:childTnLst>
                                    <p:set>
                                      <p:cBhvr>
                                        <p:cTn id="107" dur="1" fill="hold">
                                          <p:stCondLst>
                                            <p:cond delay="0"/>
                                          </p:stCondLst>
                                        </p:cTn>
                                        <p:tgtEl>
                                          <p:spTgt spid="5">
                                            <p:txEl>
                                              <p:pRg st="18" end="18"/>
                                            </p:txEl>
                                          </p:spTgt>
                                        </p:tgtEl>
                                        <p:attrNameLst>
                                          <p:attrName>style.visibility</p:attrName>
                                        </p:attrNameLst>
                                      </p:cBhvr>
                                      <p:to>
                                        <p:strVal val="visible"/>
                                      </p:to>
                                    </p:set>
                                    <p:animEffect transition="in" filter="wheel(1)">
                                      <p:cBhvr>
                                        <p:cTn id="108" dur="2000"/>
                                        <p:tgtEl>
                                          <p:spTgt spid="5">
                                            <p:txEl>
                                              <p:pRg st="18" end="18"/>
                                            </p:txEl>
                                          </p:spTgt>
                                        </p:tgtEl>
                                      </p:cBhvr>
                                    </p:animEffect>
                                  </p:childTnLst>
                                </p:cTn>
                              </p:par>
                              <p:par>
                                <p:cTn id="109" presetID="21" presetClass="entr" presetSubtype="1" fill="hold" nodeType="withEffect">
                                  <p:stCondLst>
                                    <p:cond delay="0"/>
                                  </p:stCondLst>
                                  <p:childTnLst>
                                    <p:set>
                                      <p:cBhvr>
                                        <p:cTn id="110" dur="1" fill="hold">
                                          <p:stCondLst>
                                            <p:cond delay="0"/>
                                          </p:stCondLst>
                                        </p:cTn>
                                        <p:tgtEl>
                                          <p:spTgt spid="5">
                                            <p:txEl>
                                              <p:pRg st="19" end="19"/>
                                            </p:txEl>
                                          </p:spTgt>
                                        </p:tgtEl>
                                        <p:attrNameLst>
                                          <p:attrName>style.visibility</p:attrName>
                                        </p:attrNameLst>
                                      </p:cBhvr>
                                      <p:to>
                                        <p:strVal val="visible"/>
                                      </p:to>
                                    </p:set>
                                    <p:animEffect transition="in" filter="wheel(1)">
                                      <p:cBhvr>
                                        <p:cTn id="111" dur="2000"/>
                                        <p:tgtEl>
                                          <p:spTgt spid="5">
                                            <p:txEl>
                                              <p:pRg st="19" end="19"/>
                                            </p:txEl>
                                          </p:spTgt>
                                        </p:tgtEl>
                                      </p:cBhvr>
                                    </p:animEffect>
                                  </p:childTnLst>
                                </p:cTn>
                              </p:par>
                              <p:par>
                                <p:cTn id="112" presetID="21" presetClass="entr" presetSubtype="1" fill="hold" nodeType="withEffect">
                                  <p:stCondLst>
                                    <p:cond delay="0"/>
                                  </p:stCondLst>
                                  <p:childTnLst>
                                    <p:set>
                                      <p:cBhvr>
                                        <p:cTn id="113" dur="1" fill="hold">
                                          <p:stCondLst>
                                            <p:cond delay="0"/>
                                          </p:stCondLst>
                                        </p:cTn>
                                        <p:tgtEl>
                                          <p:spTgt spid="5">
                                            <p:txEl>
                                              <p:pRg st="20" end="20"/>
                                            </p:txEl>
                                          </p:spTgt>
                                        </p:tgtEl>
                                        <p:attrNameLst>
                                          <p:attrName>style.visibility</p:attrName>
                                        </p:attrNameLst>
                                      </p:cBhvr>
                                      <p:to>
                                        <p:strVal val="visible"/>
                                      </p:to>
                                    </p:set>
                                    <p:animEffect transition="in" filter="wheel(1)">
                                      <p:cBhvr>
                                        <p:cTn id="114" dur="2000"/>
                                        <p:tgtEl>
                                          <p:spTgt spid="5">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 name="Rectangle 1"/>
          <p:cNvSpPr/>
          <p:nvPr/>
        </p:nvSpPr>
        <p:spPr>
          <a:xfrm>
            <a:off x="12441" y="514350"/>
            <a:ext cx="2730759" cy="3539430"/>
          </a:xfrm>
          <a:prstGeom prst="rect">
            <a:avLst/>
          </a:prstGeom>
        </p:spPr>
        <p:txBody>
          <a:bodyPr wrap="square">
            <a:spAutoFit/>
          </a:bodyPr>
          <a:lstStyle/>
          <a:p>
            <a:r>
              <a:rPr lang="en-US" b="1" dirty="0">
                <a:solidFill>
                  <a:srgbClr val="92D050"/>
                </a:solidFill>
              </a:rPr>
              <a:t>Example 3:</a:t>
            </a:r>
          </a:p>
          <a:p>
            <a:endParaRPr lang="en-US" b="1" dirty="0">
              <a:solidFill>
                <a:srgbClr val="92D050"/>
              </a:solidFill>
            </a:endParaRPr>
          </a:p>
          <a:p>
            <a:r>
              <a:rPr lang="en-US" b="1" dirty="0">
                <a:solidFill>
                  <a:srgbClr val="92D050"/>
                </a:solidFill>
              </a:rPr>
              <a:t>public class </a:t>
            </a:r>
            <a:r>
              <a:rPr lang="en-US" b="1" dirty="0" err="1">
                <a:solidFill>
                  <a:srgbClr val="92D050"/>
                </a:solidFill>
              </a:rPr>
              <a:t>ExampleIf</a:t>
            </a:r>
            <a:r>
              <a:rPr lang="en-US" b="1" dirty="0">
                <a:solidFill>
                  <a:srgbClr val="92D050"/>
                </a:solidFill>
              </a:rPr>
              <a:t>{</a:t>
            </a:r>
          </a:p>
          <a:p>
            <a:r>
              <a:rPr lang="en-US" b="1" dirty="0">
                <a:solidFill>
                  <a:srgbClr val="92D050"/>
                </a:solidFill>
              </a:rPr>
              <a:t>public static void main(String </a:t>
            </a:r>
            <a:r>
              <a:rPr lang="en-US" b="1" dirty="0" err="1">
                <a:solidFill>
                  <a:srgbClr val="92D050"/>
                </a:solidFill>
              </a:rPr>
              <a:t>args</a:t>
            </a:r>
            <a:r>
              <a:rPr lang="en-US" b="1" dirty="0">
                <a:solidFill>
                  <a:srgbClr val="92D050"/>
                </a:solidFill>
              </a:rPr>
              <a:t>[]){</a:t>
            </a:r>
          </a:p>
          <a:p>
            <a:r>
              <a:rPr lang="en-US" b="1" dirty="0" err="1">
                <a:solidFill>
                  <a:srgbClr val="92D050"/>
                </a:solidFill>
              </a:rPr>
              <a:t>int</a:t>
            </a:r>
            <a:r>
              <a:rPr lang="en-US" b="1" dirty="0">
                <a:solidFill>
                  <a:srgbClr val="92D050"/>
                </a:solidFill>
              </a:rPr>
              <a:t> x=10;</a:t>
            </a:r>
          </a:p>
          <a:p>
            <a:r>
              <a:rPr lang="en-US" b="1" dirty="0">
                <a:solidFill>
                  <a:srgbClr val="92D050"/>
                </a:solidFill>
              </a:rPr>
              <a:t>if(x==20)</a:t>
            </a:r>
          </a:p>
          <a:p>
            <a:r>
              <a:rPr lang="en-US" b="1" dirty="0">
                <a:solidFill>
                  <a:srgbClr val="92D050"/>
                </a:solidFill>
              </a:rPr>
              <a:t>{</a:t>
            </a:r>
          </a:p>
          <a:p>
            <a:r>
              <a:rPr lang="en-US" b="1" dirty="0" err="1">
                <a:solidFill>
                  <a:srgbClr val="92D050"/>
                </a:solidFill>
              </a:rPr>
              <a:t>System.out.println</a:t>
            </a:r>
            <a:r>
              <a:rPr lang="en-US" b="1" dirty="0">
                <a:solidFill>
                  <a:srgbClr val="92D050"/>
                </a:solidFill>
              </a:rPr>
              <a:t>("hello");</a:t>
            </a:r>
          </a:p>
          <a:p>
            <a:r>
              <a:rPr lang="en-US" b="1" dirty="0">
                <a:solidFill>
                  <a:srgbClr val="92D050"/>
                </a:solidFill>
              </a:rPr>
              <a:t>}else{</a:t>
            </a:r>
          </a:p>
          <a:p>
            <a:r>
              <a:rPr lang="en-US" b="1" dirty="0" err="1">
                <a:solidFill>
                  <a:srgbClr val="92D050"/>
                </a:solidFill>
              </a:rPr>
              <a:t>System.out.println</a:t>
            </a:r>
            <a:r>
              <a:rPr lang="en-US" b="1" dirty="0">
                <a:solidFill>
                  <a:srgbClr val="92D050"/>
                </a:solidFill>
              </a:rPr>
              <a:t>("hi");</a:t>
            </a:r>
          </a:p>
          <a:p>
            <a:r>
              <a:rPr lang="en-US" b="1" dirty="0">
                <a:solidFill>
                  <a:srgbClr val="92D050"/>
                </a:solidFill>
              </a:rPr>
              <a:t>}}}</a:t>
            </a:r>
          </a:p>
          <a:p>
            <a:endParaRPr lang="en-US" b="1" dirty="0">
              <a:solidFill>
                <a:srgbClr val="92D050"/>
              </a:solidFill>
            </a:endParaRPr>
          </a:p>
          <a:p>
            <a:r>
              <a:rPr lang="en-US" b="1" dirty="0">
                <a:solidFill>
                  <a:srgbClr val="92D050"/>
                </a:solidFill>
              </a:rPr>
              <a:t>OUTPUT:</a:t>
            </a:r>
          </a:p>
          <a:p>
            <a:endParaRPr lang="en-US" b="1" dirty="0">
              <a:solidFill>
                <a:srgbClr val="92D050"/>
              </a:solidFill>
            </a:endParaRPr>
          </a:p>
          <a:p>
            <a:r>
              <a:rPr lang="en-US" b="1" dirty="0">
                <a:solidFill>
                  <a:srgbClr val="92D050"/>
                </a:solidFill>
              </a:rPr>
              <a:t>Hi</a:t>
            </a:r>
            <a:endParaRPr lang="en-US" dirty="0">
              <a:solidFill>
                <a:srgbClr val="92D050"/>
              </a:solidFill>
            </a:endParaRPr>
          </a:p>
        </p:txBody>
      </p:sp>
      <p:sp>
        <p:nvSpPr>
          <p:cNvPr id="3" name="Rectangle 2"/>
          <p:cNvSpPr/>
          <p:nvPr/>
        </p:nvSpPr>
        <p:spPr>
          <a:xfrm>
            <a:off x="2743200" y="361950"/>
            <a:ext cx="3505200" cy="3323987"/>
          </a:xfrm>
          <a:prstGeom prst="rect">
            <a:avLst/>
          </a:prstGeom>
        </p:spPr>
        <p:txBody>
          <a:bodyPr wrap="square">
            <a:spAutoFit/>
          </a:bodyPr>
          <a:lstStyle/>
          <a:p>
            <a:r>
              <a:rPr lang="en-US" b="1" dirty="0">
                <a:solidFill>
                  <a:srgbClr val="92D050"/>
                </a:solidFill>
              </a:rPr>
              <a:t>Example 4:</a:t>
            </a:r>
          </a:p>
          <a:p>
            <a:endParaRPr lang="en-US" b="1" dirty="0">
              <a:solidFill>
                <a:srgbClr val="92D050"/>
              </a:solidFill>
            </a:endParaRPr>
          </a:p>
          <a:p>
            <a:r>
              <a:rPr lang="en-US" b="1" dirty="0">
                <a:solidFill>
                  <a:srgbClr val="92D050"/>
                </a:solidFill>
              </a:rPr>
              <a:t>public class </a:t>
            </a:r>
            <a:r>
              <a:rPr lang="en-US" b="1" dirty="0" err="1">
                <a:solidFill>
                  <a:srgbClr val="92D050"/>
                </a:solidFill>
              </a:rPr>
              <a:t>ExampleIf</a:t>
            </a:r>
            <a:r>
              <a:rPr lang="en-US" b="1" dirty="0">
                <a:solidFill>
                  <a:srgbClr val="92D050"/>
                </a:solidFill>
              </a:rPr>
              <a:t>{</a:t>
            </a:r>
          </a:p>
          <a:p>
            <a:r>
              <a:rPr lang="en-US" b="1" dirty="0">
                <a:solidFill>
                  <a:srgbClr val="92D050"/>
                </a:solidFill>
              </a:rPr>
              <a:t>public static void main(String </a:t>
            </a:r>
            <a:r>
              <a:rPr lang="en-US" b="1" dirty="0" err="1">
                <a:solidFill>
                  <a:srgbClr val="92D050"/>
                </a:solidFill>
              </a:rPr>
              <a:t>args</a:t>
            </a:r>
            <a:r>
              <a:rPr lang="en-US" b="1" dirty="0">
                <a:solidFill>
                  <a:srgbClr val="92D050"/>
                </a:solidFill>
              </a:rPr>
              <a:t>[]){</a:t>
            </a:r>
          </a:p>
          <a:p>
            <a:r>
              <a:rPr lang="en-US" b="1" dirty="0" err="1">
                <a:solidFill>
                  <a:srgbClr val="92D050"/>
                </a:solidFill>
              </a:rPr>
              <a:t>boolean</a:t>
            </a:r>
            <a:r>
              <a:rPr lang="en-US" b="1" dirty="0">
                <a:solidFill>
                  <a:srgbClr val="92D050"/>
                </a:solidFill>
              </a:rPr>
              <a:t> b=false;</a:t>
            </a:r>
          </a:p>
          <a:p>
            <a:r>
              <a:rPr lang="en-US" b="1" dirty="0">
                <a:solidFill>
                  <a:srgbClr val="92D050"/>
                </a:solidFill>
              </a:rPr>
              <a:t>if(b=true)</a:t>
            </a:r>
          </a:p>
          <a:p>
            <a:r>
              <a:rPr lang="en-US" b="1" dirty="0">
                <a:solidFill>
                  <a:srgbClr val="92D050"/>
                </a:solidFill>
              </a:rPr>
              <a:t>{</a:t>
            </a:r>
          </a:p>
          <a:p>
            <a:r>
              <a:rPr lang="en-US" b="1" dirty="0" err="1">
                <a:solidFill>
                  <a:srgbClr val="92D050"/>
                </a:solidFill>
              </a:rPr>
              <a:t>System.out.println</a:t>
            </a:r>
            <a:r>
              <a:rPr lang="en-US" b="1" dirty="0">
                <a:solidFill>
                  <a:srgbClr val="92D050"/>
                </a:solidFill>
              </a:rPr>
              <a:t>("hello");</a:t>
            </a:r>
          </a:p>
          <a:p>
            <a:r>
              <a:rPr lang="en-US" b="1" dirty="0">
                <a:solidFill>
                  <a:srgbClr val="92D050"/>
                </a:solidFill>
              </a:rPr>
              <a:t>}else{</a:t>
            </a:r>
          </a:p>
          <a:p>
            <a:r>
              <a:rPr lang="en-US" b="1" dirty="0" err="1">
                <a:solidFill>
                  <a:srgbClr val="92D050"/>
                </a:solidFill>
              </a:rPr>
              <a:t>System.out.println</a:t>
            </a:r>
            <a:r>
              <a:rPr lang="en-US" b="1" dirty="0">
                <a:solidFill>
                  <a:srgbClr val="92D050"/>
                </a:solidFill>
              </a:rPr>
              <a:t>("hi");</a:t>
            </a:r>
          </a:p>
          <a:p>
            <a:r>
              <a:rPr lang="en-US" b="1" dirty="0">
                <a:solidFill>
                  <a:srgbClr val="92D050"/>
                </a:solidFill>
              </a:rPr>
              <a:t>}}}</a:t>
            </a:r>
          </a:p>
          <a:p>
            <a:endParaRPr lang="en-US" b="1" dirty="0">
              <a:solidFill>
                <a:srgbClr val="92D050"/>
              </a:solidFill>
            </a:endParaRPr>
          </a:p>
          <a:p>
            <a:r>
              <a:rPr lang="en-US" b="1" dirty="0">
                <a:solidFill>
                  <a:srgbClr val="92D050"/>
                </a:solidFill>
              </a:rPr>
              <a:t>OUTPUT:</a:t>
            </a:r>
          </a:p>
          <a:p>
            <a:endParaRPr lang="en-US" b="1" dirty="0">
              <a:solidFill>
                <a:srgbClr val="92D050"/>
              </a:solidFill>
            </a:endParaRPr>
          </a:p>
          <a:p>
            <a:r>
              <a:rPr lang="en-US" b="1" dirty="0">
                <a:solidFill>
                  <a:srgbClr val="92D050"/>
                </a:solidFill>
              </a:rPr>
              <a:t>Hello</a:t>
            </a:r>
            <a:endParaRPr lang="en-US" dirty="0">
              <a:solidFill>
                <a:srgbClr val="92D050"/>
              </a:solidFill>
            </a:endParaRPr>
          </a:p>
        </p:txBody>
      </p:sp>
      <p:sp>
        <p:nvSpPr>
          <p:cNvPr id="4" name="Rectangle 3"/>
          <p:cNvSpPr/>
          <p:nvPr/>
        </p:nvSpPr>
        <p:spPr>
          <a:xfrm>
            <a:off x="6172200" y="353919"/>
            <a:ext cx="1130438" cy="307777"/>
          </a:xfrm>
          <a:prstGeom prst="rect">
            <a:avLst/>
          </a:prstGeom>
        </p:spPr>
        <p:txBody>
          <a:bodyPr wrap="none">
            <a:spAutoFit/>
          </a:bodyPr>
          <a:lstStyle/>
          <a:p>
            <a:r>
              <a:rPr lang="en-US" b="1" dirty="0">
                <a:solidFill>
                  <a:srgbClr val="92D050"/>
                </a:solidFill>
              </a:rPr>
              <a:t>Example 5</a:t>
            </a:r>
            <a:r>
              <a:rPr lang="en-US" b="1" dirty="0"/>
              <a:t>:</a:t>
            </a:r>
            <a:endParaRPr lang="en-US" dirty="0"/>
          </a:p>
        </p:txBody>
      </p:sp>
      <p:sp>
        <p:nvSpPr>
          <p:cNvPr id="5" name="Rectangle 4"/>
          <p:cNvSpPr/>
          <p:nvPr/>
        </p:nvSpPr>
        <p:spPr>
          <a:xfrm>
            <a:off x="6019800" y="679580"/>
            <a:ext cx="3048000" cy="2462213"/>
          </a:xfrm>
          <a:prstGeom prst="rect">
            <a:avLst/>
          </a:prstGeom>
        </p:spPr>
        <p:txBody>
          <a:bodyPr wrap="square">
            <a:spAutoFit/>
          </a:bodyPr>
          <a:lstStyle/>
          <a:p>
            <a:r>
              <a:rPr lang="en-US" b="1" dirty="0">
                <a:solidFill>
                  <a:srgbClr val="92D050"/>
                </a:solidFill>
              </a:rPr>
              <a:t>public class </a:t>
            </a:r>
            <a:r>
              <a:rPr lang="en-US" b="1" dirty="0" err="1">
                <a:solidFill>
                  <a:srgbClr val="92D050"/>
                </a:solidFill>
              </a:rPr>
              <a:t>ExampleIf</a:t>
            </a:r>
            <a:r>
              <a:rPr lang="en-US" b="1" dirty="0">
                <a:solidFill>
                  <a:srgbClr val="92D050"/>
                </a:solidFill>
              </a:rPr>
              <a:t>{</a:t>
            </a:r>
          </a:p>
          <a:p>
            <a:r>
              <a:rPr lang="en-US" b="1" dirty="0">
                <a:solidFill>
                  <a:srgbClr val="92D050"/>
                </a:solidFill>
              </a:rPr>
              <a:t>public static void main(String </a:t>
            </a:r>
            <a:r>
              <a:rPr lang="en-US" b="1" dirty="0" err="1">
                <a:solidFill>
                  <a:srgbClr val="92D050"/>
                </a:solidFill>
              </a:rPr>
              <a:t>args</a:t>
            </a:r>
            <a:r>
              <a:rPr lang="en-US" b="1" dirty="0">
                <a:solidFill>
                  <a:srgbClr val="92D050"/>
                </a:solidFill>
              </a:rPr>
              <a:t>[]){</a:t>
            </a:r>
          </a:p>
          <a:p>
            <a:r>
              <a:rPr lang="en-US" b="1" dirty="0" err="1">
                <a:solidFill>
                  <a:srgbClr val="92D050"/>
                </a:solidFill>
              </a:rPr>
              <a:t>boolean</a:t>
            </a:r>
            <a:r>
              <a:rPr lang="en-US" b="1" dirty="0">
                <a:solidFill>
                  <a:srgbClr val="92D050"/>
                </a:solidFill>
              </a:rPr>
              <a:t> b=false;</a:t>
            </a:r>
          </a:p>
          <a:p>
            <a:r>
              <a:rPr lang="en-US" b="1" dirty="0">
                <a:solidFill>
                  <a:srgbClr val="92D050"/>
                </a:solidFill>
              </a:rPr>
              <a:t>if(b==true)</a:t>
            </a:r>
          </a:p>
          <a:p>
            <a:r>
              <a:rPr lang="en-US" b="1" dirty="0">
                <a:solidFill>
                  <a:srgbClr val="92D050"/>
                </a:solidFill>
              </a:rPr>
              <a:t>{</a:t>
            </a:r>
          </a:p>
          <a:p>
            <a:r>
              <a:rPr lang="en-US" b="1" dirty="0" err="1">
                <a:solidFill>
                  <a:srgbClr val="92D050"/>
                </a:solidFill>
              </a:rPr>
              <a:t>System.out.println</a:t>
            </a:r>
            <a:r>
              <a:rPr lang="en-US" b="1" dirty="0">
                <a:solidFill>
                  <a:srgbClr val="92D050"/>
                </a:solidFill>
              </a:rPr>
              <a:t>("hello");</a:t>
            </a:r>
          </a:p>
          <a:p>
            <a:r>
              <a:rPr lang="en-US" b="1" dirty="0">
                <a:solidFill>
                  <a:srgbClr val="92D050"/>
                </a:solidFill>
              </a:rPr>
              <a:t>}else{</a:t>
            </a:r>
          </a:p>
          <a:p>
            <a:r>
              <a:rPr lang="en-US" b="1" dirty="0" err="1">
                <a:solidFill>
                  <a:srgbClr val="92D050"/>
                </a:solidFill>
              </a:rPr>
              <a:t>System.out.println</a:t>
            </a:r>
            <a:r>
              <a:rPr lang="en-US" b="1" dirty="0">
                <a:solidFill>
                  <a:srgbClr val="92D050"/>
                </a:solidFill>
              </a:rPr>
              <a:t>("hi");</a:t>
            </a:r>
          </a:p>
          <a:p>
            <a:r>
              <a:rPr lang="en-US" b="1" dirty="0">
                <a:solidFill>
                  <a:srgbClr val="92D050"/>
                </a:solidFill>
              </a:rPr>
              <a:t>}}}</a:t>
            </a:r>
          </a:p>
          <a:p>
            <a:endParaRPr lang="en-US" b="1" dirty="0">
              <a:solidFill>
                <a:srgbClr val="92D050"/>
              </a:solidFill>
            </a:endParaRPr>
          </a:p>
        </p:txBody>
      </p:sp>
      <p:sp>
        <p:nvSpPr>
          <p:cNvPr id="6" name="Rectangle 5"/>
          <p:cNvSpPr/>
          <p:nvPr/>
        </p:nvSpPr>
        <p:spPr>
          <a:xfrm>
            <a:off x="6019800" y="3028950"/>
            <a:ext cx="4572000" cy="523220"/>
          </a:xfrm>
          <a:prstGeom prst="rect">
            <a:avLst/>
          </a:prstGeom>
        </p:spPr>
        <p:txBody>
          <a:bodyPr>
            <a:spAutoFit/>
          </a:bodyPr>
          <a:lstStyle/>
          <a:p>
            <a:r>
              <a:rPr lang="en-US" b="1" dirty="0">
                <a:solidFill>
                  <a:srgbClr val="92D050"/>
                </a:solidFill>
              </a:rPr>
              <a:t>OUTPUT:</a:t>
            </a:r>
          </a:p>
          <a:p>
            <a:r>
              <a:rPr lang="en-US" b="1" dirty="0">
                <a:solidFill>
                  <a:srgbClr val="92D050"/>
                </a:solidFill>
              </a:rPr>
              <a:t>Hi</a:t>
            </a:r>
            <a:endParaRPr lang="en-US" dirty="0">
              <a:solidFill>
                <a:srgbClr val="92D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2" end="12"/>
                                            </p:txEl>
                                          </p:spTgt>
                                        </p:tgtEl>
                                        <p:attrNameLst>
                                          <p:attrName>style.visibility</p:attrName>
                                        </p:attrNameLst>
                                      </p:cBhvr>
                                      <p:to>
                                        <p:strVal val="visible"/>
                                      </p:to>
                                    </p:set>
                                    <p:animEffect transition="in" filter="fade">
                                      <p:cBhvr>
                                        <p:cTn id="7" dur="1000"/>
                                        <p:tgtEl>
                                          <p:spTgt spid="2">
                                            <p:txEl>
                                              <p:pRg st="12" end="12"/>
                                            </p:txEl>
                                          </p:spTgt>
                                        </p:tgtEl>
                                      </p:cBhvr>
                                    </p:animEffect>
                                    <p:anim calcmode="lin" valueType="num">
                                      <p:cBhvr>
                                        <p:cTn id="8" dur="10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2" end="1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14" end="14"/>
                                            </p:txEl>
                                          </p:spTgt>
                                        </p:tgtEl>
                                        <p:attrNameLst>
                                          <p:attrName>style.visibility</p:attrName>
                                        </p:attrNameLst>
                                      </p:cBhvr>
                                      <p:to>
                                        <p:strVal val="visible"/>
                                      </p:to>
                                    </p:set>
                                    <p:animEffect transition="in" filter="fade">
                                      <p:cBhvr>
                                        <p:cTn id="12" dur="1000"/>
                                        <p:tgtEl>
                                          <p:spTgt spid="2">
                                            <p:txEl>
                                              <p:pRg st="14" end="14"/>
                                            </p:txEl>
                                          </p:spTgt>
                                        </p:tgtEl>
                                      </p:cBhvr>
                                    </p:animEffect>
                                    <p:anim calcmode="lin" valueType="num">
                                      <p:cBhvr>
                                        <p:cTn id="13" dur="1000" fill="hold"/>
                                        <p:tgtEl>
                                          <p:spTgt spid="2">
                                            <p:txEl>
                                              <p:pRg st="14" end="14"/>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barn(inVertical)">
                                      <p:cBhvr>
                                        <p:cTn id="19" dur="500"/>
                                        <p:tgtEl>
                                          <p:spTgt spid="3">
                                            <p:txEl>
                                              <p:pRg st="0" end="0"/>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arn(inVertical)">
                                      <p:cBhvr>
                                        <p:cTn id="25" dur="500"/>
                                        <p:tgtEl>
                                          <p:spTgt spid="3">
                                            <p:txEl>
                                              <p:pRg st="3" end="3"/>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barn(inVertical)">
                                      <p:cBhvr>
                                        <p:cTn id="28" dur="500"/>
                                        <p:tgtEl>
                                          <p:spTgt spid="3">
                                            <p:txEl>
                                              <p:pRg st="4" end="4"/>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barn(inVertical)">
                                      <p:cBhvr>
                                        <p:cTn id="31" dur="500"/>
                                        <p:tgtEl>
                                          <p:spTgt spid="3">
                                            <p:txEl>
                                              <p:pRg st="5" end="5"/>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barn(inVertical)">
                                      <p:cBhvr>
                                        <p:cTn id="34" dur="500"/>
                                        <p:tgtEl>
                                          <p:spTgt spid="3">
                                            <p:txEl>
                                              <p:pRg st="6" end="6"/>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arn(inVertical)">
                                      <p:cBhvr>
                                        <p:cTn id="37" dur="500"/>
                                        <p:tgtEl>
                                          <p:spTgt spid="3">
                                            <p:txEl>
                                              <p:pRg st="7" end="7"/>
                                            </p:txEl>
                                          </p:spTgt>
                                        </p:tgtEl>
                                      </p:cBhvr>
                                    </p:animEffect>
                                  </p:childTnLst>
                                </p:cTn>
                              </p:par>
                              <p:par>
                                <p:cTn id="38" presetID="16" presetClass="entr" presetSubtype="21" fill="hold"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barn(inVertical)">
                                      <p:cBhvr>
                                        <p:cTn id="40" dur="500"/>
                                        <p:tgtEl>
                                          <p:spTgt spid="3">
                                            <p:txEl>
                                              <p:pRg st="8" end="8"/>
                                            </p:txEl>
                                          </p:spTgt>
                                        </p:tgtEl>
                                      </p:cBhvr>
                                    </p:animEffect>
                                  </p:childTnLst>
                                </p:cTn>
                              </p:par>
                              <p:par>
                                <p:cTn id="41" presetID="16" presetClass="entr" presetSubtype="21"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barn(inVertical)">
                                      <p:cBhvr>
                                        <p:cTn id="43" dur="500"/>
                                        <p:tgtEl>
                                          <p:spTgt spid="3">
                                            <p:txEl>
                                              <p:pRg st="9" end="9"/>
                                            </p:txEl>
                                          </p:spTgt>
                                        </p:tgtEl>
                                      </p:cBhvr>
                                    </p:animEffect>
                                  </p:childTnLst>
                                </p:cTn>
                              </p:par>
                              <p:par>
                                <p:cTn id="44" presetID="16" presetClass="entr" presetSubtype="21" fill="hold" nodeType="withEffect">
                                  <p:stCondLst>
                                    <p:cond delay="0"/>
                                  </p:stCondLst>
                                  <p:childTnLst>
                                    <p:set>
                                      <p:cBhvr>
                                        <p:cTn id="45" dur="1" fill="hold">
                                          <p:stCondLst>
                                            <p:cond delay="0"/>
                                          </p:stCondLst>
                                        </p:cTn>
                                        <p:tgtEl>
                                          <p:spTgt spid="3">
                                            <p:txEl>
                                              <p:pRg st="10" end="10"/>
                                            </p:txEl>
                                          </p:spTgt>
                                        </p:tgtEl>
                                        <p:attrNameLst>
                                          <p:attrName>style.visibility</p:attrName>
                                        </p:attrNameLst>
                                      </p:cBhvr>
                                      <p:to>
                                        <p:strVal val="visible"/>
                                      </p:to>
                                    </p:set>
                                    <p:animEffect transition="in" filter="barn(inVertical)">
                                      <p:cBhvr>
                                        <p:cTn id="46" dur="500"/>
                                        <p:tgtEl>
                                          <p:spTgt spid="3">
                                            <p:txEl>
                                              <p:pRg st="10" end="1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Effect transition="in" filter="wipe(down)">
                                      <p:cBhvr>
                                        <p:cTn id="51" dur="500"/>
                                        <p:tgtEl>
                                          <p:spTgt spid="3">
                                            <p:txEl>
                                              <p:pRg st="12" end="12"/>
                                            </p:txEl>
                                          </p:spTgt>
                                        </p:tgtEl>
                                      </p:cBhvr>
                                    </p:animEffect>
                                  </p:childTnLst>
                                </p:cTn>
                              </p:par>
                              <p:par>
                                <p:cTn id="52" presetID="22" presetClass="entr" presetSubtype="4" fill="hold" nodeType="withEffect">
                                  <p:stCondLst>
                                    <p:cond delay="0"/>
                                  </p:stCondLst>
                                  <p:childTnLst>
                                    <p:set>
                                      <p:cBhvr>
                                        <p:cTn id="53" dur="1" fill="hold">
                                          <p:stCondLst>
                                            <p:cond delay="0"/>
                                          </p:stCondLst>
                                        </p:cTn>
                                        <p:tgtEl>
                                          <p:spTgt spid="3">
                                            <p:txEl>
                                              <p:pRg st="14" end="14"/>
                                            </p:txEl>
                                          </p:spTgt>
                                        </p:tgtEl>
                                        <p:attrNameLst>
                                          <p:attrName>style.visibility</p:attrName>
                                        </p:attrNameLst>
                                      </p:cBhvr>
                                      <p:to>
                                        <p:strVal val="visible"/>
                                      </p:to>
                                    </p:set>
                                    <p:animEffect transition="in" filter="wipe(down)">
                                      <p:cBhvr>
                                        <p:cTn id="54" dur="500"/>
                                        <p:tgtEl>
                                          <p:spTgt spid="3">
                                            <p:txEl>
                                              <p:pRg st="14" end="14"/>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4">
                                            <p:txEl>
                                              <p:pRg st="0" end="0"/>
                                            </p:txEl>
                                          </p:spTgt>
                                        </p:tgtEl>
                                        <p:attrNameLst>
                                          <p:attrName>style.visibility</p:attrName>
                                        </p:attrNameLst>
                                      </p:cBhvr>
                                      <p:to>
                                        <p:strVal val="visible"/>
                                      </p:to>
                                    </p:set>
                                    <p:animEffect transition="in" filter="barn(inVertical)">
                                      <p:cBhvr>
                                        <p:cTn id="59" dur="500"/>
                                        <p:tgtEl>
                                          <p:spTgt spid="4">
                                            <p:txEl>
                                              <p:pRg st="0" end="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5">
                                            <p:txEl>
                                              <p:pRg st="0" end="0"/>
                                            </p:txEl>
                                          </p:spTgt>
                                        </p:tgtEl>
                                        <p:attrNameLst>
                                          <p:attrName>style.visibility</p:attrName>
                                        </p:attrNameLst>
                                      </p:cBhvr>
                                      <p:to>
                                        <p:strVal val="visible"/>
                                      </p:to>
                                    </p:set>
                                    <p:anim calcmode="lin" valueType="num">
                                      <p:cBhvr additive="base">
                                        <p:cTn id="64"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5">
                                            <p:txEl>
                                              <p:pRg st="0" end="0"/>
                                            </p:txEl>
                                          </p:spTgt>
                                        </p:tgtEl>
                                        <p:attrNameLst>
                                          <p:attrName>ppt_y</p:attrName>
                                        </p:attrNameLst>
                                      </p:cBhvr>
                                      <p:tavLst>
                                        <p:tav tm="0">
                                          <p:val>
                                            <p:strVal val="1+#ppt_h/2"/>
                                          </p:val>
                                        </p:tav>
                                        <p:tav tm="100000">
                                          <p:val>
                                            <p:strVal val="#ppt_y"/>
                                          </p:val>
                                        </p:tav>
                                      </p:tavLst>
                                    </p:anim>
                                  </p:childTnLst>
                                </p:cTn>
                              </p:par>
                              <p:par>
                                <p:cTn id="66" presetID="2" presetClass="entr" presetSubtype="4" fill="hold" nodeType="withEffect">
                                  <p:stCondLst>
                                    <p:cond delay="0"/>
                                  </p:stCondLst>
                                  <p:childTnLst>
                                    <p:set>
                                      <p:cBhvr>
                                        <p:cTn id="67" dur="1" fill="hold">
                                          <p:stCondLst>
                                            <p:cond delay="0"/>
                                          </p:stCondLst>
                                        </p:cTn>
                                        <p:tgtEl>
                                          <p:spTgt spid="5">
                                            <p:txEl>
                                              <p:pRg st="1" end="1"/>
                                            </p:txEl>
                                          </p:spTgt>
                                        </p:tgtEl>
                                        <p:attrNameLst>
                                          <p:attrName>style.visibility</p:attrName>
                                        </p:attrNameLst>
                                      </p:cBhvr>
                                      <p:to>
                                        <p:strVal val="visible"/>
                                      </p:to>
                                    </p:set>
                                    <p:anim calcmode="lin" valueType="num">
                                      <p:cBhvr additive="base">
                                        <p:cTn id="68"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5">
                                            <p:txEl>
                                              <p:pRg st="1" end="1"/>
                                            </p:txEl>
                                          </p:spTgt>
                                        </p:tgtEl>
                                        <p:attrNameLst>
                                          <p:attrName>ppt_y</p:attrName>
                                        </p:attrNameLst>
                                      </p:cBhvr>
                                      <p:tavLst>
                                        <p:tav tm="0">
                                          <p:val>
                                            <p:strVal val="1+#ppt_h/2"/>
                                          </p:val>
                                        </p:tav>
                                        <p:tav tm="100000">
                                          <p:val>
                                            <p:strVal val="#ppt_y"/>
                                          </p:val>
                                        </p:tav>
                                      </p:tavLst>
                                    </p:anim>
                                  </p:childTnLst>
                                </p:cTn>
                              </p:par>
                              <p:par>
                                <p:cTn id="70" presetID="2" presetClass="entr" presetSubtype="4" fill="hold" nodeType="withEffect">
                                  <p:stCondLst>
                                    <p:cond delay="0"/>
                                  </p:stCondLst>
                                  <p:childTnLst>
                                    <p:set>
                                      <p:cBhvr>
                                        <p:cTn id="71" dur="1" fill="hold">
                                          <p:stCondLst>
                                            <p:cond delay="0"/>
                                          </p:stCondLst>
                                        </p:cTn>
                                        <p:tgtEl>
                                          <p:spTgt spid="5">
                                            <p:txEl>
                                              <p:pRg st="2" end="2"/>
                                            </p:txEl>
                                          </p:spTgt>
                                        </p:tgtEl>
                                        <p:attrNameLst>
                                          <p:attrName>style.visibility</p:attrName>
                                        </p:attrNameLst>
                                      </p:cBhvr>
                                      <p:to>
                                        <p:strVal val="visible"/>
                                      </p:to>
                                    </p:set>
                                    <p:anim calcmode="lin" valueType="num">
                                      <p:cBhvr additive="base">
                                        <p:cTn id="72"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5">
                                            <p:txEl>
                                              <p:pRg st="2" end="2"/>
                                            </p:txEl>
                                          </p:spTgt>
                                        </p:tgtEl>
                                        <p:attrNameLst>
                                          <p:attrName>ppt_y</p:attrName>
                                        </p:attrNameLst>
                                      </p:cBhvr>
                                      <p:tavLst>
                                        <p:tav tm="0">
                                          <p:val>
                                            <p:strVal val="1+#ppt_h/2"/>
                                          </p:val>
                                        </p:tav>
                                        <p:tav tm="100000">
                                          <p:val>
                                            <p:strVal val="#ppt_y"/>
                                          </p:val>
                                        </p:tav>
                                      </p:tavLst>
                                    </p:anim>
                                  </p:childTnLst>
                                </p:cTn>
                              </p:par>
                              <p:par>
                                <p:cTn id="74" presetID="2" presetClass="entr" presetSubtype="4" fill="hold" nodeType="withEffect">
                                  <p:stCondLst>
                                    <p:cond delay="0"/>
                                  </p:stCondLst>
                                  <p:childTnLst>
                                    <p:set>
                                      <p:cBhvr>
                                        <p:cTn id="75" dur="1" fill="hold">
                                          <p:stCondLst>
                                            <p:cond delay="0"/>
                                          </p:stCondLst>
                                        </p:cTn>
                                        <p:tgtEl>
                                          <p:spTgt spid="5">
                                            <p:txEl>
                                              <p:pRg st="3" end="3"/>
                                            </p:txEl>
                                          </p:spTgt>
                                        </p:tgtEl>
                                        <p:attrNameLst>
                                          <p:attrName>style.visibility</p:attrName>
                                        </p:attrNameLst>
                                      </p:cBhvr>
                                      <p:to>
                                        <p:strVal val="visible"/>
                                      </p:to>
                                    </p:set>
                                    <p:anim calcmode="lin" valueType="num">
                                      <p:cBhvr additive="base">
                                        <p:cTn id="76"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5">
                                            <p:txEl>
                                              <p:pRg st="3" end="3"/>
                                            </p:txEl>
                                          </p:spTgt>
                                        </p:tgtEl>
                                        <p:attrNameLst>
                                          <p:attrName>ppt_y</p:attrName>
                                        </p:attrNameLst>
                                      </p:cBhvr>
                                      <p:tavLst>
                                        <p:tav tm="0">
                                          <p:val>
                                            <p:strVal val="1+#ppt_h/2"/>
                                          </p:val>
                                        </p:tav>
                                        <p:tav tm="100000">
                                          <p:val>
                                            <p:strVal val="#ppt_y"/>
                                          </p:val>
                                        </p:tav>
                                      </p:tavLst>
                                    </p:anim>
                                  </p:childTnLst>
                                </p:cTn>
                              </p:par>
                              <p:par>
                                <p:cTn id="78" presetID="2" presetClass="entr" presetSubtype="4" fill="hold" nodeType="withEffect">
                                  <p:stCondLst>
                                    <p:cond delay="0"/>
                                  </p:stCondLst>
                                  <p:childTnLst>
                                    <p:set>
                                      <p:cBhvr>
                                        <p:cTn id="79" dur="1" fill="hold">
                                          <p:stCondLst>
                                            <p:cond delay="0"/>
                                          </p:stCondLst>
                                        </p:cTn>
                                        <p:tgtEl>
                                          <p:spTgt spid="5">
                                            <p:txEl>
                                              <p:pRg st="4" end="4"/>
                                            </p:txEl>
                                          </p:spTgt>
                                        </p:tgtEl>
                                        <p:attrNameLst>
                                          <p:attrName>style.visibility</p:attrName>
                                        </p:attrNameLst>
                                      </p:cBhvr>
                                      <p:to>
                                        <p:strVal val="visible"/>
                                      </p:to>
                                    </p:set>
                                    <p:anim calcmode="lin" valueType="num">
                                      <p:cBhvr additive="base">
                                        <p:cTn id="80"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81" dur="500" fill="hold"/>
                                        <p:tgtEl>
                                          <p:spTgt spid="5">
                                            <p:txEl>
                                              <p:pRg st="4" end="4"/>
                                            </p:txEl>
                                          </p:spTgt>
                                        </p:tgtEl>
                                        <p:attrNameLst>
                                          <p:attrName>ppt_y</p:attrName>
                                        </p:attrNameLst>
                                      </p:cBhvr>
                                      <p:tavLst>
                                        <p:tav tm="0">
                                          <p:val>
                                            <p:strVal val="1+#ppt_h/2"/>
                                          </p:val>
                                        </p:tav>
                                        <p:tav tm="100000">
                                          <p:val>
                                            <p:strVal val="#ppt_y"/>
                                          </p:val>
                                        </p:tav>
                                      </p:tavLst>
                                    </p:anim>
                                  </p:childTnLst>
                                </p:cTn>
                              </p:par>
                              <p:par>
                                <p:cTn id="82" presetID="2" presetClass="entr" presetSubtype="4" fill="hold" nodeType="withEffect">
                                  <p:stCondLst>
                                    <p:cond delay="0"/>
                                  </p:stCondLst>
                                  <p:childTnLst>
                                    <p:set>
                                      <p:cBhvr>
                                        <p:cTn id="83" dur="1" fill="hold">
                                          <p:stCondLst>
                                            <p:cond delay="0"/>
                                          </p:stCondLst>
                                        </p:cTn>
                                        <p:tgtEl>
                                          <p:spTgt spid="5">
                                            <p:txEl>
                                              <p:pRg st="5" end="5"/>
                                            </p:txEl>
                                          </p:spTgt>
                                        </p:tgtEl>
                                        <p:attrNameLst>
                                          <p:attrName>style.visibility</p:attrName>
                                        </p:attrNameLst>
                                      </p:cBhvr>
                                      <p:to>
                                        <p:strVal val="visible"/>
                                      </p:to>
                                    </p:set>
                                    <p:anim calcmode="lin" valueType="num">
                                      <p:cBhvr additive="base">
                                        <p:cTn id="84"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5">
                                            <p:txEl>
                                              <p:pRg st="5" end="5"/>
                                            </p:txEl>
                                          </p:spTgt>
                                        </p:tgtEl>
                                        <p:attrNameLst>
                                          <p:attrName>ppt_y</p:attrName>
                                        </p:attrNameLst>
                                      </p:cBhvr>
                                      <p:tavLst>
                                        <p:tav tm="0">
                                          <p:val>
                                            <p:strVal val="1+#ppt_h/2"/>
                                          </p:val>
                                        </p:tav>
                                        <p:tav tm="100000">
                                          <p:val>
                                            <p:strVal val="#ppt_y"/>
                                          </p:val>
                                        </p:tav>
                                      </p:tavLst>
                                    </p:anim>
                                  </p:childTnLst>
                                </p:cTn>
                              </p:par>
                              <p:par>
                                <p:cTn id="86" presetID="2" presetClass="entr" presetSubtype="4" fill="hold" nodeType="withEffect">
                                  <p:stCondLst>
                                    <p:cond delay="0"/>
                                  </p:stCondLst>
                                  <p:childTnLst>
                                    <p:set>
                                      <p:cBhvr>
                                        <p:cTn id="87" dur="1" fill="hold">
                                          <p:stCondLst>
                                            <p:cond delay="0"/>
                                          </p:stCondLst>
                                        </p:cTn>
                                        <p:tgtEl>
                                          <p:spTgt spid="5">
                                            <p:txEl>
                                              <p:pRg st="6" end="6"/>
                                            </p:txEl>
                                          </p:spTgt>
                                        </p:tgtEl>
                                        <p:attrNameLst>
                                          <p:attrName>style.visibility</p:attrName>
                                        </p:attrNameLst>
                                      </p:cBhvr>
                                      <p:to>
                                        <p:strVal val="visible"/>
                                      </p:to>
                                    </p:set>
                                    <p:anim calcmode="lin" valueType="num">
                                      <p:cBhvr additive="base">
                                        <p:cTn id="88"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89" dur="500" fill="hold"/>
                                        <p:tgtEl>
                                          <p:spTgt spid="5">
                                            <p:txEl>
                                              <p:pRg st="6" end="6"/>
                                            </p:txEl>
                                          </p:spTgt>
                                        </p:tgtEl>
                                        <p:attrNameLst>
                                          <p:attrName>ppt_y</p:attrName>
                                        </p:attrNameLst>
                                      </p:cBhvr>
                                      <p:tavLst>
                                        <p:tav tm="0">
                                          <p:val>
                                            <p:strVal val="1+#ppt_h/2"/>
                                          </p:val>
                                        </p:tav>
                                        <p:tav tm="100000">
                                          <p:val>
                                            <p:strVal val="#ppt_y"/>
                                          </p:val>
                                        </p:tav>
                                      </p:tavLst>
                                    </p:anim>
                                  </p:childTnLst>
                                </p:cTn>
                              </p:par>
                              <p:par>
                                <p:cTn id="90" presetID="2" presetClass="entr" presetSubtype="4" fill="hold" nodeType="withEffect">
                                  <p:stCondLst>
                                    <p:cond delay="0"/>
                                  </p:stCondLst>
                                  <p:childTnLst>
                                    <p:set>
                                      <p:cBhvr>
                                        <p:cTn id="91" dur="1" fill="hold">
                                          <p:stCondLst>
                                            <p:cond delay="0"/>
                                          </p:stCondLst>
                                        </p:cTn>
                                        <p:tgtEl>
                                          <p:spTgt spid="5">
                                            <p:txEl>
                                              <p:pRg st="7" end="7"/>
                                            </p:txEl>
                                          </p:spTgt>
                                        </p:tgtEl>
                                        <p:attrNameLst>
                                          <p:attrName>style.visibility</p:attrName>
                                        </p:attrNameLst>
                                      </p:cBhvr>
                                      <p:to>
                                        <p:strVal val="visible"/>
                                      </p:to>
                                    </p:set>
                                    <p:anim calcmode="lin" valueType="num">
                                      <p:cBhvr additive="base">
                                        <p:cTn id="92"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5">
                                            <p:txEl>
                                              <p:pRg st="7" end="7"/>
                                            </p:txEl>
                                          </p:spTgt>
                                        </p:tgtEl>
                                        <p:attrNameLst>
                                          <p:attrName>ppt_y</p:attrName>
                                        </p:attrNameLst>
                                      </p:cBhvr>
                                      <p:tavLst>
                                        <p:tav tm="0">
                                          <p:val>
                                            <p:strVal val="1+#ppt_h/2"/>
                                          </p:val>
                                        </p:tav>
                                        <p:tav tm="100000">
                                          <p:val>
                                            <p:strVal val="#ppt_y"/>
                                          </p:val>
                                        </p:tav>
                                      </p:tavLst>
                                    </p:anim>
                                  </p:childTnLst>
                                </p:cTn>
                              </p:par>
                              <p:par>
                                <p:cTn id="94" presetID="2" presetClass="entr" presetSubtype="4" fill="hold" nodeType="withEffect">
                                  <p:stCondLst>
                                    <p:cond delay="0"/>
                                  </p:stCondLst>
                                  <p:childTnLst>
                                    <p:set>
                                      <p:cBhvr>
                                        <p:cTn id="95" dur="1" fill="hold">
                                          <p:stCondLst>
                                            <p:cond delay="0"/>
                                          </p:stCondLst>
                                        </p:cTn>
                                        <p:tgtEl>
                                          <p:spTgt spid="5">
                                            <p:txEl>
                                              <p:pRg st="8" end="8"/>
                                            </p:txEl>
                                          </p:spTgt>
                                        </p:tgtEl>
                                        <p:attrNameLst>
                                          <p:attrName>style.visibility</p:attrName>
                                        </p:attrNameLst>
                                      </p:cBhvr>
                                      <p:to>
                                        <p:strVal val="visible"/>
                                      </p:to>
                                    </p:set>
                                    <p:anim calcmode="lin" valueType="num">
                                      <p:cBhvr additive="base">
                                        <p:cTn id="96"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6" presetClass="entr" presetSubtype="16" fill="hold" nodeType="clickEffect">
                                  <p:stCondLst>
                                    <p:cond delay="0"/>
                                  </p:stCondLst>
                                  <p:childTnLst>
                                    <p:set>
                                      <p:cBhvr>
                                        <p:cTn id="101" dur="1" fill="hold">
                                          <p:stCondLst>
                                            <p:cond delay="0"/>
                                          </p:stCondLst>
                                        </p:cTn>
                                        <p:tgtEl>
                                          <p:spTgt spid="6">
                                            <p:txEl>
                                              <p:pRg st="0" end="0"/>
                                            </p:txEl>
                                          </p:spTgt>
                                        </p:tgtEl>
                                        <p:attrNameLst>
                                          <p:attrName>style.visibility</p:attrName>
                                        </p:attrNameLst>
                                      </p:cBhvr>
                                      <p:to>
                                        <p:strVal val="visible"/>
                                      </p:to>
                                    </p:set>
                                    <p:animEffect transition="in" filter="circle(in)">
                                      <p:cBhvr>
                                        <p:cTn id="102" dur="2000"/>
                                        <p:tgtEl>
                                          <p:spTgt spid="6">
                                            <p:txEl>
                                              <p:pRg st="0" end="0"/>
                                            </p:txEl>
                                          </p:spTgt>
                                        </p:tgtEl>
                                      </p:cBhvr>
                                    </p:animEffect>
                                  </p:childTnLst>
                                </p:cTn>
                              </p:par>
                              <p:par>
                                <p:cTn id="103" presetID="6" presetClass="entr" presetSubtype="16" fill="hold" nodeType="withEffect">
                                  <p:stCondLst>
                                    <p:cond delay="0"/>
                                  </p:stCondLst>
                                  <p:childTnLst>
                                    <p:set>
                                      <p:cBhvr>
                                        <p:cTn id="104" dur="1" fill="hold">
                                          <p:stCondLst>
                                            <p:cond delay="0"/>
                                          </p:stCondLst>
                                        </p:cTn>
                                        <p:tgtEl>
                                          <p:spTgt spid="6">
                                            <p:txEl>
                                              <p:pRg st="1" end="1"/>
                                            </p:txEl>
                                          </p:spTgt>
                                        </p:tgtEl>
                                        <p:attrNameLst>
                                          <p:attrName>style.visibility</p:attrName>
                                        </p:attrNameLst>
                                      </p:cBhvr>
                                      <p:to>
                                        <p:strVal val="visible"/>
                                      </p:to>
                                    </p:set>
                                    <p:animEffect transition="in" filter="circle(in)">
                                      <p:cBhvr>
                                        <p:cTn id="105" dur="20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3" name="Rectangle 2"/>
          <p:cNvSpPr/>
          <p:nvPr/>
        </p:nvSpPr>
        <p:spPr>
          <a:xfrm>
            <a:off x="76200" y="133350"/>
            <a:ext cx="4572000" cy="954107"/>
          </a:xfrm>
          <a:prstGeom prst="rect">
            <a:avLst/>
          </a:prstGeom>
        </p:spPr>
        <p:txBody>
          <a:bodyPr>
            <a:spAutoFit/>
          </a:bodyPr>
          <a:lstStyle/>
          <a:p>
            <a:r>
              <a:rPr lang="en-US" b="1" dirty="0">
                <a:solidFill>
                  <a:schemeClr val="accent1"/>
                </a:solidFill>
              </a:rPr>
              <a:t>Both else part and curly braces are optional.</a:t>
            </a:r>
          </a:p>
          <a:p>
            <a:r>
              <a:rPr lang="en-US" b="1" dirty="0">
                <a:solidFill>
                  <a:schemeClr val="accent1"/>
                </a:solidFill>
              </a:rPr>
              <a:t>Without curly braces we can take only one statement under if, but it should not be</a:t>
            </a:r>
          </a:p>
          <a:p>
            <a:r>
              <a:rPr lang="en-US" b="1" dirty="0">
                <a:solidFill>
                  <a:schemeClr val="accent1"/>
                </a:solidFill>
              </a:rPr>
              <a:t>declarative statement.</a:t>
            </a:r>
            <a:endParaRPr lang="en-US" dirty="0">
              <a:solidFill>
                <a:schemeClr val="accent1"/>
              </a:solidFill>
            </a:endParaRPr>
          </a:p>
        </p:txBody>
      </p:sp>
      <p:sp>
        <p:nvSpPr>
          <p:cNvPr id="4" name="Rectangle 3"/>
          <p:cNvSpPr/>
          <p:nvPr/>
        </p:nvSpPr>
        <p:spPr>
          <a:xfrm>
            <a:off x="76200" y="1200150"/>
            <a:ext cx="3352800" cy="2246769"/>
          </a:xfrm>
          <a:prstGeom prst="rect">
            <a:avLst/>
          </a:prstGeom>
        </p:spPr>
        <p:txBody>
          <a:bodyPr wrap="square">
            <a:spAutoFit/>
          </a:bodyPr>
          <a:lstStyle/>
          <a:p>
            <a:r>
              <a:rPr lang="en-US" b="1" dirty="0">
                <a:solidFill>
                  <a:schemeClr val="accent1"/>
                </a:solidFill>
              </a:rPr>
              <a:t>Example 6:</a:t>
            </a:r>
          </a:p>
          <a:p>
            <a:endParaRPr lang="en-US" b="1" dirty="0">
              <a:solidFill>
                <a:schemeClr val="accent1"/>
              </a:solidFill>
            </a:endParaRPr>
          </a:p>
          <a:p>
            <a:r>
              <a:rPr lang="en-US" b="1" dirty="0">
                <a:solidFill>
                  <a:schemeClr val="accent1"/>
                </a:solidFill>
              </a:rPr>
              <a:t>public class </a:t>
            </a:r>
            <a:r>
              <a:rPr lang="en-US" b="1" dirty="0" err="1">
                <a:solidFill>
                  <a:schemeClr val="accent1"/>
                </a:solidFill>
              </a:rPr>
              <a:t>ExampleIf</a:t>
            </a:r>
            <a:r>
              <a:rPr lang="en-US" b="1" dirty="0">
                <a:solidFill>
                  <a:schemeClr val="accent1"/>
                </a:solidFill>
              </a:rPr>
              <a:t>{</a:t>
            </a:r>
          </a:p>
          <a:p>
            <a:r>
              <a:rPr lang="en-US" b="1" dirty="0">
                <a:solidFill>
                  <a:schemeClr val="accent1"/>
                </a:solidFill>
              </a:rPr>
              <a:t>public static void main(String </a:t>
            </a:r>
            <a:r>
              <a:rPr lang="en-US" b="1" dirty="0" err="1">
                <a:solidFill>
                  <a:schemeClr val="accent1"/>
                </a:solidFill>
              </a:rPr>
              <a:t>args</a:t>
            </a:r>
            <a:r>
              <a:rPr lang="en-US" b="1" dirty="0">
                <a:solidFill>
                  <a:schemeClr val="accent1"/>
                </a:solidFill>
              </a:rPr>
              <a:t>[]){</a:t>
            </a:r>
          </a:p>
          <a:p>
            <a:r>
              <a:rPr lang="en-US" b="1" dirty="0">
                <a:solidFill>
                  <a:schemeClr val="accent1"/>
                </a:solidFill>
              </a:rPr>
              <a:t>if(true)</a:t>
            </a:r>
          </a:p>
          <a:p>
            <a:r>
              <a:rPr lang="en-US" b="1" dirty="0" err="1">
                <a:solidFill>
                  <a:schemeClr val="accent1"/>
                </a:solidFill>
              </a:rPr>
              <a:t>System.out.println</a:t>
            </a:r>
            <a:r>
              <a:rPr lang="en-US" b="1" dirty="0">
                <a:solidFill>
                  <a:schemeClr val="accent1"/>
                </a:solidFill>
              </a:rPr>
              <a:t>("hello");</a:t>
            </a:r>
          </a:p>
          <a:p>
            <a:r>
              <a:rPr lang="en-US" b="1" dirty="0">
                <a:solidFill>
                  <a:schemeClr val="accent1"/>
                </a:solidFill>
              </a:rPr>
              <a:t>}}</a:t>
            </a:r>
          </a:p>
          <a:p>
            <a:endParaRPr lang="en-US" b="1" dirty="0">
              <a:solidFill>
                <a:schemeClr val="accent1"/>
              </a:solidFill>
            </a:endParaRPr>
          </a:p>
          <a:p>
            <a:r>
              <a:rPr lang="en-US" b="1" dirty="0">
                <a:solidFill>
                  <a:schemeClr val="accent1"/>
                </a:solidFill>
              </a:rPr>
              <a:t>OUTPUT:</a:t>
            </a:r>
          </a:p>
          <a:p>
            <a:r>
              <a:rPr lang="en-US" b="1" dirty="0">
                <a:solidFill>
                  <a:schemeClr val="accent1"/>
                </a:solidFill>
              </a:rPr>
              <a:t>Hello</a:t>
            </a:r>
            <a:endParaRPr lang="en-US" dirty="0">
              <a:solidFill>
                <a:schemeClr val="accent1"/>
              </a:solidFill>
            </a:endParaRPr>
          </a:p>
        </p:txBody>
      </p:sp>
      <p:sp>
        <p:nvSpPr>
          <p:cNvPr id="5" name="TextBox 4"/>
          <p:cNvSpPr txBox="1"/>
          <p:nvPr/>
        </p:nvSpPr>
        <p:spPr>
          <a:xfrm>
            <a:off x="8652588" y="4835723"/>
            <a:ext cx="762000" cy="307777"/>
          </a:xfrm>
          <a:prstGeom prst="rect">
            <a:avLst/>
          </a:prstGeom>
          <a:noFill/>
        </p:spPr>
        <p:txBody>
          <a:bodyPr wrap="square" rtlCol="0">
            <a:spAutoFit/>
          </a:bodyPr>
          <a:lstStyle/>
          <a:p>
            <a:r>
              <a:rPr lang="en-US" dirty="0">
                <a:solidFill>
                  <a:schemeClr val="accent1"/>
                </a:solidFill>
              </a:rPr>
              <a:t>89</a:t>
            </a:r>
          </a:p>
        </p:txBody>
      </p:sp>
      <p:sp>
        <p:nvSpPr>
          <p:cNvPr id="6" name="Rectangle 5"/>
          <p:cNvSpPr/>
          <p:nvPr/>
        </p:nvSpPr>
        <p:spPr>
          <a:xfrm>
            <a:off x="3962400" y="0"/>
            <a:ext cx="4572000" cy="2031325"/>
          </a:xfrm>
          <a:prstGeom prst="rect">
            <a:avLst/>
          </a:prstGeom>
        </p:spPr>
        <p:txBody>
          <a:bodyPr>
            <a:spAutoFit/>
          </a:bodyPr>
          <a:lstStyle/>
          <a:p>
            <a:r>
              <a:rPr lang="en-US" b="1" dirty="0">
                <a:solidFill>
                  <a:schemeClr val="accent1"/>
                </a:solidFill>
              </a:rPr>
              <a:t>Example 7:</a:t>
            </a:r>
          </a:p>
          <a:p>
            <a:endParaRPr lang="en-US" b="1" dirty="0">
              <a:solidFill>
                <a:schemeClr val="accent1"/>
              </a:solidFill>
            </a:endParaRPr>
          </a:p>
          <a:p>
            <a:r>
              <a:rPr lang="en-US" b="1" dirty="0">
                <a:solidFill>
                  <a:schemeClr val="accent1"/>
                </a:solidFill>
              </a:rPr>
              <a:t>public class </a:t>
            </a:r>
            <a:r>
              <a:rPr lang="en-US" b="1" dirty="0" err="1">
                <a:solidFill>
                  <a:schemeClr val="accent1"/>
                </a:solidFill>
              </a:rPr>
              <a:t>ExampleIf</a:t>
            </a:r>
            <a:r>
              <a:rPr lang="en-US" b="1" dirty="0">
                <a:solidFill>
                  <a:schemeClr val="accent1"/>
                </a:solidFill>
              </a:rPr>
              <a:t>{</a:t>
            </a:r>
          </a:p>
          <a:p>
            <a:r>
              <a:rPr lang="en-US" b="1" dirty="0">
                <a:solidFill>
                  <a:schemeClr val="accent1"/>
                </a:solidFill>
              </a:rPr>
              <a:t>public static void main(String </a:t>
            </a:r>
            <a:r>
              <a:rPr lang="en-US" b="1" dirty="0" err="1">
                <a:solidFill>
                  <a:schemeClr val="accent1"/>
                </a:solidFill>
              </a:rPr>
              <a:t>args</a:t>
            </a:r>
            <a:r>
              <a:rPr lang="en-US" b="1" dirty="0">
                <a:solidFill>
                  <a:schemeClr val="accent1"/>
                </a:solidFill>
              </a:rPr>
              <a:t>[]){</a:t>
            </a:r>
          </a:p>
          <a:p>
            <a:r>
              <a:rPr lang="en-US" b="1" dirty="0">
                <a:solidFill>
                  <a:schemeClr val="accent1"/>
                </a:solidFill>
              </a:rPr>
              <a:t>if(true);</a:t>
            </a:r>
          </a:p>
          <a:p>
            <a:r>
              <a:rPr lang="en-US" b="1" dirty="0">
                <a:solidFill>
                  <a:schemeClr val="accent1"/>
                </a:solidFill>
              </a:rPr>
              <a:t>}}</a:t>
            </a:r>
          </a:p>
          <a:p>
            <a:endParaRPr lang="en-US" b="1" dirty="0">
              <a:solidFill>
                <a:schemeClr val="accent1"/>
              </a:solidFill>
            </a:endParaRPr>
          </a:p>
          <a:p>
            <a:r>
              <a:rPr lang="en-US" b="1" dirty="0">
                <a:solidFill>
                  <a:schemeClr val="accent1"/>
                </a:solidFill>
              </a:rPr>
              <a:t>OUTPUT:</a:t>
            </a:r>
          </a:p>
          <a:p>
            <a:r>
              <a:rPr lang="en-US" b="1" dirty="0">
                <a:solidFill>
                  <a:schemeClr val="accent1"/>
                </a:solidFill>
              </a:rPr>
              <a:t>No output</a:t>
            </a:r>
            <a:endParaRPr lang="en-US" dirty="0">
              <a:solidFill>
                <a:schemeClr val="accent1"/>
              </a:solidFill>
            </a:endParaRPr>
          </a:p>
        </p:txBody>
      </p:sp>
      <p:sp>
        <p:nvSpPr>
          <p:cNvPr id="7" name="Rectangle 6"/>
          <p:cNvSpPr/>
          <p:nvPr/>
        </p:nvSpPr>
        <p:spPr>
          <a:xfrm>
            <a:off x="3733800" y="1942623"/>
            <a:ext cx="3962400" cy="3108543"/>
          </a:xfrm>
          <a:prstGeom prst="rect">
            <a:avLst/>
          </a:prstGeom>
        </p:spPr>
        <p:txBody>
          <a:bodyPr wrap="square">
            <a:spAutoFit/>
          </a:bodyPr>
          <a:lstStyle/>
          <a:p>
            <a:r>
              <a:rPr lang="en-US" b="1" dirty="0">
                <a:solidFill>
                  <a:schemeClr val="accent1"/>
                </a:solidFill>
              </a:rPr>
              <a:t>Example 8:</a:t>
            </a:r>
          </a:p>
          <a:p>
            <a:endParaRPr lang="en-US" b="1" dirty="0">
              <a:solidFill>
                <a:schemeClr val="accent1"/>
              </a:solidFill>
            </a:endParaRPr>
          </a:p>
          <a:p>
            <a:r>
              <a:rPr lang="en-US" b="1" dirty="0">
                <a:solidFill>
                  <a:schemeClr val="accent1"/>
                </a:solidFill>
              </a:rPr>
              <a:t>public class </a:t>
            </a:r>
            <a:r>
              <a:rPr lang="en-US" b="1" dirty="0" err="1">
                <a:solidFill>
                  <a:schemeClr val="accent1"/>
                </a:solidFill>
              </a:rPr>
              <a:t>ExampleIf</a:t>
            </a:r>
            <a:r>
              <a:rPr lang="en-US" b="1" dirty="0">
                <a:solidFill>
                  <a:schemeClr val="accent1"/>
                </a:solidFill>
              </a:rPr>
              <a:t>{</a:t>
            </a:r>
          </a:p>
          <a:p>
            <a:r>
              <a:rPr lang="en-US" b="1" dirty="0">
                <a:solidFill>
                  <a:schemeClr val="accent1"/>
                </a:solidFill>
              </a:rPr>
              <a:t>public static void main(String </a:t>
            </a:r>
            <a:r>
              <a:rPr lang="en-US" b="1" dirty="0" err="1">
                <a:solidFill>
                  <a:schemeClr val="accent1"/>
                </a:solidFill>
              </a:rPr>
              <a:t>args</a:t>
            </a:r>
            <a:r>
              <a:rPr lang="en-US" b="1" dirty="0">
                <a:solidFill>
                  <a:schemeClr val="accent1"/>
                </a:solidFill>
              </a:rPr>
              <a:t>[]){</a:t>
            </a:r>
          </a:p>
          <a:p>
            <a:r>
              <a:rPr lang="en-US" b="1" dirty="0">
                <a:solidFill>
                  <a:schemeClr val="accent1"/>
                </a:solidFill>
              </a:rPr>
              <a:t>if(true)</a:t>
            </a:r>
          </a:p>
          <a:p>
            <a:r>
              <a:rPr lang="en-US" b="1" dirty="0" err="1">
                <a:solidFill>
                  <a:schemeClr val="accent1"/>
                </a:solidFill>
              </a:rPr>
              <a:t>int</a:t>
            </a:r>
            <a:r>
              <a:rPr lang="en-US" b="1" dirty="0">
                <a:solidFill>
                  <a:schemeClr val="accent1"/>
                </a:solidFill>
              </a:rPr>
              <a:t> x=10;</a:t>
            </a:r>
          </a:p>
          <a:p>
            <a:r>
              <a:rPr lang="en-US" b="1" dirty="0">
                <a:solidFill>
                  <a:schemeClr val="accent1"/>
                </a:solidFill>
              </a:rPr>
              <a:t>}}</a:t>
            </a:r>
          </a:p>
          <a:p>
            <a:r>
              <a:rPr lang="en-US" b="1" dirty="0">
                <a:solidFill>
                  <a:schemeClr val="accent1"/>
                </a:solidFill>
              </a:rPr>
              <a:t>OUTPUT:</a:t>
            </a:r>
          </a:p>
          <a:p>
            <a:r>
              <a:rPr lang="en-US" b="1" dirty="0">
                <a:solidFill>
                  <a:schemeClr val="accent1"/>
                </a:solidFill>
              </a:rPr>
              <a:t>Compile time error</a:t>
            </a:r>
          </a:p>
          <a:p>
            <a:r>
              <a:rPr lang="en-US" b="1" dirty="0">
                <a:solidFill>
                  <a:schemeClr val="accent1"/>
                </a:solidFill>
              </a:rPr>
              <a:t>D:\Java&gt;javac ExampleIf.java</a:t>
            </a:r>
          </a:p>
          <a:p>
            <a:r>
              <a:rPr lang="en-US" b="1" dirty="0">
                <a:solidFill>
                  <a:schemeClr val="accent1"/>
                </a:solidFill>
              </a:rPr>
              <a:t>ExampleIf.java:4: '.class' expected</a:t>
            </a:r>
          </a:p>
          <a:p>
            <a:r>
              <a:rPr lang="en-US" b="1" dirty="0" err="1">
                <a:solidFill>
                  <a:schemeClr val="accent1"/>
                </a:solidFill>
              </a:rPr>
              <a:t>int</a:t>
            </a:r>
            <a:r>
              <a:rPr lang="en-US" b="1" dirty="0">
                <a:solidFill>
                  <a:schemeClr val="accent1"/>
                </a:solidFill>
              </a:rPr>
              <a:t> x=10;</a:t>
            </a:r>
          </a:p>
          <a:p>
            <a:r>
              <a:rPr lang="en-US" b="1" dirty="0">
                <a:solidFill>
                  <a:schemeClr val="accent1"/>
                </a:solidFill>
              </a:rPr>
              <a:t>ExampleIf.java:4: not a statement</a:t>
            </a:r>
          </a:p>
          <a:p>
            <a:r>
              <a:rPr lang="en-US" b="1" dirty="0" err="1">
                <a:solidFill>
                  <a:schemeClr val="accent1"/>
                </a:solidFill>
              </a:rPr>
              <a:t>int</a:t>
            </a:r>
            <a:r>
              <a:rPr lang="en-US" b="1" dirty="0">
                <a:solidFill>
                  <a:schemeClr val="accent1"/>
                </a:solidFill>
              </a:rPr>
              <a:t> x=10;</a:t>
            </a:r>
            <a:endParaRPr lang="en-US" dirty="0">
              <a:solidFill>
                <a:schemeClr val="accent1"/>
              </a:solidFill>
            </a:endParaRPr>
          </a:p>
        </p:txBody>
      </p:sp>
    </p:spTree>
    <p:extLst>
      <p:ext uri="{BB962C8B-B14F-4D97-AF65-F5344CB8AC3E}">
        <p14:creationId xmlns:p14="http://schemas.microsoft.com/office/powerpoint/2010/main" val="1003878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1000"/>
                                        <p:tgtEl>
                                          <p:spTgt spid="4">
                                            <p:txEl>
                                              <p:pRg st="2" end="2"/>
                                            </p:txEl>
                                          </p:spTgt>
                                        </p:tgtEl>
                                      </p:cBhvr>
                                    </p:animEffect>
                                    <p:anim calcmode="lin" valueType="num">
                                      <p:cBhvr>
                                        <p:cTn id="1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1000"/>
                                        <p:tgtEl>
                                          <p:spTgt spid="4">
                                            <p:txEl>
                                              <p:pRg st="3" end="3"/>
                                            </p:txEl>
                                          </p:spTgt>
                                        </p:tgtEl>
                                      </p:cBhvr>
                                    </p:animEffect>
                                    <p:anim calcmode="lin" valueType="num">
                                      <p:cBhvr>
                                        <p:cTn id="18"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1000"/>
                                        <p:tgtEl>
                                          <p:spTgt spid="4">
                                            <p:txEl>
                                              <p:pRg st="4" end="4"/>
                                            </p:txEl>
                                          </p:spTgt>
                                        </p:tgtEl>
                                      </p:cBhvr>
                                    </p:animEffect>
                                    <p:anim calcmode="lin" valueType="num">
                                      <p:cBhvr>
                                        <p:cTn id="23"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1000"/>
                                        <p:tgtEl>
                                          <p:spTgt spid="4">
                                            <p:txEl>
                                              <p:pRg st="5" end="5"/>
                                            </p:txEl>
                                          </p:spTgt>
                                        </p:tgtEl>
                                      </p:cBhvr>
                                    </p:animEffect>
                                    <p:anim calcmode="lin" valueType="num">
                                      <p:cBhvr>
                                        <p:cTn id="28"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1000"/>
                                        <p:tgtEl>
                                          <p:spTgt spid="4">
                                            <p:txEl>
                                              <p:pRg st="6" end="6"/>
                                            </p:txEl>
                                          </p:spTgt>
                                        </p:tgtEl>
                                      </p:cBhvr>
                                    </p:animEffect>
                                    <p:anim calcmode="lin" valueType="num">
                                      <p:cBhvr>
                                        <p:cTn id="33"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Effect transition="in" filter="barn(inVertical)">
                                      <p:cBhvr>
                                        <p:cTn id="39" dur="500"/>
                                        <p:tgtEl>
                                          <p:spTgt spid="4">
                                            <p:txEl>
                                              <p:pRg st="8" end="8"/>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4">
                                            <p:txEl>
                                              <p:pRg st="9" end="9"/>
                                            </p:txEl>
                                          </p:spTgt>
                                        </p:tgtEl>
                                        <p:attrNameLst>
                                          <p:attrName>style.visibility</p:attrName>
                                        </p:attrNameLst>
                                      </p:cBhvr>
                                      <p:to>
                                        <p:strVal val="visible"/>
                                      </p:to>
                                    </p:set>
                                    <p:animEffect transition="in" filter="barn(inVertical)">
                                      <p:cBhvr>
                                        <p:cTn id="42" dur="500"/>
                                        <p:tgtEl>
                                          <p:spTgt spid="4">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6">
                                            <p:txEl>
                                              <p:pRg st="0" end="0"/>
                                            </p:txEl>
                                          </p:spTgt>
                                        </p:tgtEl>
                                        <p:attrNameLst>
                                          <p:attrName>style.visibility</p:attrName>
                                        </p:attrNameLst>
                                      </p:cBhvr>
                                      <p:to>
                                        <p:strVal val="visible"/>
                                      </p:to>
                                    </p:set>
                                    <p:animEffect transition="in" filter="circle(in)">
                                      <p:cBhvr>
                                        <p:cTn id="47" dur="2000"/>
                                        <p:tgtEl>
                                          <p:spTgt spid="6">
                                            <p:txEl>
                                              <p:pRg st="0" end="0"/>
                                            </p:txEl>
                                          </p:spTgt>
                                        </p:tgtEl>
                                      </p:cBhvr>
                                    </p:animEffect>
                                  </p:childTnLst>
                                </p:cTn>
                              </p:par>
                              <p:par>
                                <p:cTn id="48" presetID="6" presetClass="entr" presetSubtype="16" fill="hold" nodeType="withEffect">
                                  <p:stCondLst>
                                    <p:cond delay="0"/>
                                  </p:stCondLst>
                                  <p:childTnLst>
                                    <p:set>
                                      <p:cBhvr>
                                        <p:cTn id="49" dur="1" fill="hold">
                                          <p:stCondLst>
                                            <p:cond delay="0"/>
                                          </p:stCondLst>
                                        </p:cTn>
                                        <p:tgtEl>
                                          <p:spTgt spid="6">
                                            <p:txEl>
                                              <p:pRg st="2" end="2"/>
                                            </p:txEl>
                                          </p:spTgt>
                                        </p:tgtEl>
                                        <p:attrNameLst>
                                          <p:attrName>style.visibility</p:attrName>
                                        </p:attrNameLst>
                                      </p:cBhvr>
                                      <p:to>
                                        <p:strVal val="visible"/>
                                      </p:to>
                                    </p:set>
                                    <p:animEffect transition="in" filter="circle(in)">
                                      <p:cBhvr>
                                        <p:cTn id="50" dur="2000"/>
                                        <p:tgtEl>
                                          <p:spTgt spid="6">
                                            <p:txEl>
                                              <p:pRg st="2" end="2"/>
                                            </p:txEl>
                                          </p:spTgt>
                                        </p:tgtEl>
                                      </p:cBhvr>
                                    </p:animEffect>
                                  </p:childTnLst>
                                </p:cTn>
                              </p:par>
                              <p:par>
                                <p:cTn id="51" presetID="6" presetClass="entr" presetSubtype="16" fill="hold" nodeType="withEffect">
                                  <p:stCondLst>
                                    <p:cond delay="0"/>
                                  </p:stCondLst>
                                  <p:childTnLst>
                                    <p:set>
                                      <p:cBhvr>
                                        <p:cTn id="52" dur="1" fill="hold">
                                          <p:stCondLst>
                                            <p:cond delay="0"/>
                                          </p:stCondLst>
                                        </p:cTn>
                                        <p:tgtEl>
                                          <p:spTgt spid="6">
                                            <p:txEl>
                                              <p:pRg st="3" end="3"/>
                                            </p:txEl>
                                          </p:spTgt>
                                        </p:tgtEl>
                                        <p:attrNameLst>
                                          <p:attrName>style.visibility</p:attrName>
                                        </p:attrNameLst>
                                      </p:cBhvr>
                                      <p:to>
                                        <p:strVal val="visible"/>
                                      </p:to>
                                    </p:set>
                                    <p:animEffect transition="in" filter="circle(in)">
                                      <p:cBhvr>
                                        <p:cTn id="53" dur="2000"/>
                                        <p:tgtEl>
                                          <p:spTgt spid="6">
                                            <p:txEl>
                                              <p:pRg st="3" end="3"/>
                                            </p:txEl>
                                          </p:spTgt>
                                        </p:tgtEl>
                                      </p:cBhvr>
                                    </p:animEffect>
                                  </p:childTnLst>
                                </p:cTn>
                              </p:par>
                              <p:par>
                                <p:cTn id="54" presetID="6" presetClass="entr" presetSubtype="16" fill="hold" nodeType="withEffect">
                                  <p:stCondLst>
                                    <p:cond delay="0"/>
                                  </p:stCondLst>
                                  <p:childTnLst>
                                    <p:set>
                                      <p:cBhvr>
                                        <p:cTn id="55" dur="1" fill="hold">
                                          <p:stCondLst>
                                            <p:cond delay="0"/>
                                          </p:stCondLst>
                                        </p:cTn>
                                        <p:tgtEl>
                                          <p:spTgt spid="6">
                                            <p:txEl>
                                              <p:pRg st="4" end="4"/>
                                            </p:txEl>
                                          </p:spTgt>
                                        </p:tgtEl>
                                        <p:attrNameLst>
                                          <p:attrName>style.visibility</p:attrName>
                                        </p:attrNameLst>
                                      </p:cBhvr>
                                      <p:to>
                                        <p:strVal val="visible"/>
                                      </p:to>
                                    </p:set>
                                    <p:animEffect transition="in" filter="circle(in)">
                                      <p:cBhvr>
                                        <p:cTn id="56" dur="2000"/>
                                        <p:tgtEl>
                                          <p:spTgt spid="6">
                                            <p:txEl>
                                              <p:pRg st="4" end="4"/>
                                            </p:txEl>
                                          </p:spTgt>
                                        </p:tgtEl>
                                      </p:cBhvr>
                                    </p:animEffect>
                                  </p:childTnLst>
                                </p:cTn>
                              </p:par>
                              <p:par>
                                <p:cTn id="57" presetID="6" presetClass="entr" presetSubtype="16" fill="hold" nodeType="withEffect">
                                  <p:stCondLst>
                                    <p:cond delay="0"/>
                                  </p:stCondLst>
                                  <p:childTnLst>
                                    <p:set>
                                      <p:cBhvr>
                                        <p:cTn id="58" dur="1" fill="hold">
                                          <p:stCondLst>
                                            <p:cond delay="0"/>
                                          </p:stCondLst>
                                        </p:cTn>
                                        <p:tgtEl>
                                          <p:spTgt spid="6">
                                            <p:txEl>
                                              <p:pRg st="5" end="5"/>
                                            </p:txEl>
                                          </p:spTgt>
                                        </p:tgtEl>
                                        <p:attrNameLst>
                                          <p:attrName>style.visibility</p:attrName>
                                        </p:attrNameLst>
                                      </p:cBhvr>
                                      <p:to>
                                        <p:strVal val="visible"/>
                                      </p:to>
                                    </p:set>
                                    <p:animEffect transition="in" filter="circle(in)">
                                      <p:cBhvr>
                                        <p:cTn id="59" dur="2000"/>
                                        <p:tgtEl>
                                          <p:spTgt spid="6">
                                            <p:txEl>
                                              <p:pRg st="5" end="5"/>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6" presetClass="entr" presetSubtype="16" fill="hold" nodeType="clickEffect">
                                  <p:stCondLst>
                                    <p:cond delay="0"/>
                                  </p:stCondLst>
                                  <p:childTnLst>
                                    <p:set>
                                      <p:cBhvr>
                                        <p:cTn id="63" dur="1" fill="hold">
                                          <p:stCondLst>
                                            <p:cond delay="0"/>
                                          </p:stCondLst>
                                        </p:cTn>
                                        <p:tgtEl>
                                          <p:spTgt spid="6">
                                            <p:txEl>
                                              <p:pRg st="7" end="7"/>
                                            </p:txEl>
                                          </p:spTgt>
                                        </p:tgtEl>
                                        <p:attrNameLst>
                                          <p:attrName>style.visibility</p:attrName>
                                        </p:attrNameLst>
                                      </p:cBhvr>
                                      <p:to>
                                        <p:strVal val="visible"/>
                                      </p:to>
                                    </p:set>
                                    <p:animEffect transition="in" filter="circle(in)">
                                      <p:cBhvr>
                                        <p:cTn id="64" dur="2000"/>
                                        <p:tgtEl>
                                          <p:spTgt spid="6">
                                            <p:txEl>
                                              <p:pRg st="7" end="7"/>
                                            </p:txEl>
                                          </p:spTgt>
                                        </p:tgtEl>
                                      </p:cBhvr>
                                    </p:animEffect>
                                  </p:childTnLst>
                                </p:cTn>
                              </p:par>
                              <p:par>
                                <p:cTn id="65" presetID="6" presetClass="entr" presetSubtype="16" fill="hold" nodeType="withEffect">
                                  <p:stCondLst>
                                    <p:cond delay="0"/>
                                  </p:stCondLst>
                                  <p:childTnLst>
                                    <p:set>
                                      <p:cBhvr>
                                        <p:cTn id="66" dur="1" fill="hold">
                                          <p:stCondLst>
                                            <p:cond delay="0"/>
                                          </p:stCondLst>
                                        </p:cTn>
                                        <p:tgtEl>
                                          <p:spTgt spid="6">
                                            <p:txEl>
                                              <p:pRg st="8" end="8"/>
                                            </p:txEl>
                                          </p:spTgt>
                                        </p:tgtEl>
                                        <p:attrNameLst>
                                          <p:attrName>style.visibility</p:attrName>
                                        </p:attrNameLst>
                                      </p:cBhvr>
                                      <p:to>
                                        <p:strVal val="visible"/>
                                      </p:to>
                                    </p:set>
                                    <p:animEffect transition="in" filter="circle(in)">
                                      <p:cBhvr>
                                        <p:cTn id="67" dur="2000"/>
                                        <p:tgtEl>
                                          <p:spTgt spid="6">
                                            <p:txEl>
                                              <p:pRg st="8" end="8"/>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7">
                                            <p:txEl>
                                              <p:pRg st="0" end="0"/>
                                            </p:txEl>
                                          </p:spTgt>
                                        </p:tgtEl>
                                        <p:attrNameLst>
                                          <p:attrName>style.visibility</p:attrName>
                                        </p:attrNameLst>
                                      </p:cBhvr>
                                      <p:to>
                                        <p:strVal val="visible"/>
                                      </p:to>
                                    </p:set>
                                    <p:animEffect transition="in" filter="wipe(down)">
                                      <p:cBhvr>
                                        <p:cTn id="72" dur="500"/>
                                        <p:tgtEl>
                                          <p:spTgt spid="7">
                                            <p:txEl>
                                              <p:pRg st="0" end="0"/>
                                            </p:txEl>
                                          </p:spTgt>
                                        </p:tgtEl>
                                      </p:cBhvr>
                                    </p:animEffect>
                                  </p:childTnLst>
                                </p:cTn>
                              </p:par>
                              <p:par>
                                <p:cTn id="73" presetID="22" presetClass="entr" presetSubtype="4" fill="hold" nodeType="withEffect">
                                  <p:stCondLst>
                                    <p:cond delay="0"/>
                                  </p:stCondLst>
                                  <p:childTnLst>
                                    <p:set>
                                      <p:cBhvr>
                                        <p:cTn id="74" dur="1" fill="hold">
                                          <p:stCondLst>
                                            <p:cond delay="0"/>
                                          </p:stCondLst>
                                        </p:cTn>
                                        <p:tgtEl>
                                          <p:spTgt spid="7">
                                            <p:txEl>
                                              <p:pRg st="2" end="2"/>
                                            </p:txEl>
                                          </p:spTgt>
                                        </p:tgtEl>
                                        <p:attrNameLst>
                                          <p:attrName>style.visibility</p:attrName>
                                        </p:attrNameLst>
                                      </p:cBhvr>
                                      <p:to>
                                        <p:strVal val="visible"/>
                                      </p:to>
                                    </p:set>
                                    <p:animEffect transition="in" filter="wipe(down)">
                                      <p:cBhvr>
                                        <p:cTn id="75" dur="500"/>
                                        <p:tgtEl>
                                          <p:spTgt spid="7">
                                            <p:txEl>
                                              <p:pRg st="2" end="2"/>
                                            </p:txEl>
                                          </p:spTgt>
                                        </p:tgtEl>
                                      </p:cBhvr>
                                    </p:animEffect>
                                  </p:childTnLst>
                                </p:cTn>
                              </p:par>
                              <p:par>
                                <p:cTn id="76" presetID="22" presetClass="entr" presetSubtype="4" fill="hold" nodeType="withEffect">
                                  <p:stCondLst>
                                    <p:cond delay="0"/>
                                  </p:stCondLst>
                                  <p:childTnLst>
                                    <p:set>
                                      <p:cBhvr>
                                        <p:cTn id="77" dur="1" fill="hold">
                                          <p:stCondLst>
                                            <p:cond delay="0"/>
                                          </p:stCondLst>
                                        </p:cTn>
                                        <p:tgtEl>
                                          <p:spTgt spid="7">
                                            <p:txEl>
                                              <p:pRg st="3" end="3"/>
                                            </p:txEl>
                                          </p:spTgt>
                                        </p:tgtEl>
                                        <p:attrNameLst>
                                          <p:attrName>style.visibility</p:attrName>
                                        </p:attrNameLst>
                                      </p:cBhvr>
                                      <p:to>
                                        <p:strVal val="visible"/>
                                      </p:to>
                                    </p:set>
                                    <p:animEffect transition="in" filter="wipe(down)">
                                      <p:cBhvr>
                                        <p:cTn id="78" dur="500"/>
                                        <p:tgtEl>
                                          <p:spTgt spid="7">
                                            <p:txEl>
                                              <p:pRg st="3" end="3"/>
                                            </p:txEl>
                                          </p:spTgt>
                                        </p:tgtEl>
                                      </p:cBhvr>
                                    </p:animEffect>
                                  </p:childTnLst>
                                </p:cTn>
                              </p:par>
                              <p:par>
                                <p:cTn id="79" presetID="22" presetClass="entr" presetSubtype="4" fill="hold" nodeType="withEffect">
                                  <p:stCondLst>
                                    <p:cond delay="0"/>
                                  </p:stCondLst>
                                  <p:childTnLst>
                                    <p:set>
                                      <p:cBhvr>
                                        <p:cTn id="80" dur="1" fill="hold">
                                          <p:stCondLst>
                                            <p:cond delay="0"/>
                                          </p:stCondLst>
                                        </p:cTn>
                                        <p:tgtEl>
                                          <p:spTgt spid="7">
                                            <p:txEl>
                                              <p:pRg st="4" end="4"/>
                                            </p:txEl>
                                          </p:spTgt>
                                        </p:tgtEl>
                                        <p:attrNameLst>
                                          <p:attrName>style.visibility</p:attrName>
                                        </p:attrNameLst>
                                      </p:cBhvr>
                                      <p:to>
                                        <p:strVal val="visible"/>
                                      </p:to>
                                    </p:set>
                                    <p:animEffect transition="in" filter="wipe(down)">
                                      <p:cBhvr>
                                        <p:cTn id="81" dur="500"/>
                                        <p:tgtEl>
                                          <p:spTgt spid="7">
                                            <p:txEl>
                                              <p:pRg st="4" end="4"/>
                                            </p:txEl>
                                          </p:spTgt>
                                        </p:tgtEl>
                                      </p:cBhvr>
                                    </p:animEffect>
                                  </p:childTnLst>
                                </p:cTn>
                              </p:par>
                              <p:par>
                                <p:cTn id="82" presetID="22" presetClass="entr" presetSubtype="4" fill="hold" nodeType="withEffect">
                                  <p:stCondLst>
                                    <p:cond delay="0"/>
                                  </p:stCondLst>
                                  <p:childTnLst>
                                    <p:set>
                                      <p:cBhvr>
                                        <p:cTn id="83" dur="1" fill="hold">
                                          <p:stCondLst>
                                            <p:cond delay="0"/>
                                          </p:stCondLst>
                                        </p:cTn>
                                        <p:tgtEl>
                                          <p:spTgt spid="7">
                                            <p:txEl>
                                              <p:pRg st="5" end="5"/>
                                            </p:txEl>
                                          </p:spTgt>
                                        </p:tgtEl>
                                        <p:attrNameLst>
                                          <p:attrName>style.visibility</p:attrName>
                                        </p:attrNameLst>
                                      </p:cBhvr>
                                      <p:to>
                                        <p:strVal val="visible"/>
                                      </p:to>
                                    </p:set>
                                    <p:animEffect transition="in" filter="wipe(down)">
                                      <p:cBhvr>
                                        <p:cTn id="84" dur="500"/>
                                        <p:tgtEl>
                                          <p:spTgt spid="7">
                                            <p:txEl>
                                              <p:pRg st="5" end="5"/>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6" presetClass="entr" presetSubtype="16" fill="hold" nodeType="clickEffect">
                                  <p:stCondLst>
                                    <p:cond delay="0"/>
                                  </p:stCondLst>
                                  <p:childTnLst>
                                    <p:set>
                                      <p:cBhvr>
                                        <p:cTn id="88" dur="1" fill="hold">
                                          <p:stCondLst>
                                            <p:cond delay="0"/>
                                          </p:stCondLst>
                                        </p:cTn>
                                        <p:tgtEl>
                                          <p:spTgt spid="7">
                                            <p:txEl>
                                              <p:pRg st="7" end="7"/>
                                            </p:txEl>
                                          </p:spTgt>
                                        </p:tgtEl>
                                        <p:attrNameLst>
                                          <p:attrName>style.visibility</p:attrName>
                                        </p:attrNameLst>
                                      </p:cBhvr>
                                      <p:to>
                                        <p:strVal val="visible"/>
                                      </p:to>
                                    </p:set>
                                    <p:animEffect transition="in" filter="circle(in)">
                                      <p:cBhvr>
                                        <p:cTn id="89" dur="2000"/>
                                        <p:tgtEl>
                                          <p:spTgt spid="7">
                                            <p:txEl>
                                              <p:pRg st="7" end="7"/>
                                            </p:txEl>
                                          </p:spTgt>
                                        </p:tgtEl>
                                      </p:cBhvr>
                                    </p:animEffect>
                                  </p:childTnLst>
                                </p:cTn>
                              </p:par>
                              <p:par>
                                <p:cTn id="90" presetID="6" presetClass="entr" presetSubtype="16" fill="hold" nodeType="withEffect">
                                  <p:stCondLst>
                                    <p:cond delay="0"/>
                                  </p:stCondLst>
                                  <p:childTnLst>
                                    <p:set>
                                      <p:cBhvr>
                                        <p:cTn id="91" dur="1" fill="hold">
                                          <p:stCondLst>
                                            <p:cond delay="0"/>
                                          </p:stCondLst>
                                        </p:cTn>
                                        <p:tgtEl>
                                          <p:spTgt spid="7">
                                            <p:txEl>
                                              <p:pRg st="8" end="8"/>
                                            </p:txEl>
                                          </p:spTgt>
                                        </p:tgtEl>
                                        <p:attrNameLst>
                                          <p:attrName>style.visibility</p:attrName>
                                        </p:attrNameLst>
                                      </p:cBhvr>
                                      <p:to>
                                        <p:strVal val="visible"/>
                                      </p:to>
                                    </p:set>
                                    <p:animEffect transition="in" filter="circle(in)">
                                      <p:cBhvr>
                                        <p:cTn id="92" dur="2000"/>
                                        <p:tgtEl>
                                          <p:spTgt spid="7">
                                            <p:txEl>
                                              <p:pRg st="8" end="8"/>
                                            </p:txEl>
                                          </p:spTgt>
                                        </p:tgtEl>
                                      </p:cBhvr>
                                    </p:animEffect>
                                  </p:childTnLst>
                                </p:cTn>
                              </p:par>
                              <p:par>
                                <p:cTn id="93" presetID="6" presetClass="entr" presetSubtype="16" fill="hold" nodeType="withEffect">
                                  <p:stCondLst>
                                    <p:cond delay="0"/>
                                  </p:stCondLst>
                                  <p:childTnLst>
                                    <p:set>
                                      <p:cBhvr>
                                        <p:cTn id="94" dur="1" fill="hold">
                                          <p:stCondLst>
                                            <p:cond delay="0"/>
                                          </p:stCondLst>
                                        </p:cTn>
                                        <p:tgtEl>
                                          <p:spTgt spid="7">
                                            <p:txEl>
                                              <p:pRg st="9" end="9"/>
                                            </p:txEl>
                                          </p:spTgt>
                                        </p:tgtEl>
                                        <p:attrNameLst>
                                          <p:attrName>style.visibility</p:attrName>
                                        </p:attrNameLst>
                                      </p:cBhvr>
                                      <p:to>
                                        <p:strVal val="visible"/>
                                      </p:to>
                                    </p:set>
                                    <p:animEffect transition="in" filter="circle(in)">
                                      <p:cBhvr>
                                        <p:cTn id="95" dur="2000"/>
                                        <p:tgtEl>
                                          <p:spTgt spid="7">
                                            <p:txEl>
                                              <p:pRg st="9" end="9"/>
                                            </p:txEl>
                                          </p:spTgt>
                                        </p:tgtEl>
                                      </p:cBhvr>
                                    </p:animEffect>
                                  </p:childTnLst>
                                </p:cTn>
                              </p:par>
                              <p:par>
                                <p:cTn id="96" presetID="6" presetClass="entr" presetSubtype="16" fill="hold" nodeType="withEffect">
                                  <p:stCondLst>
                                    <p:cond delay="0"/>
                                  </p:stCondLst>
                                  <p:childTnLst>
                                    <p:set>
                                      <p:cBhvr>
                                        <p:cTn id="97" dur="1" fill="hold">
                                          <p:stCondLst>
                                            <p:cond delay="0"/>
                                          </p:stCondLst>
                                        </p:cTn>
                                        <p:tgtEl>
                                          <p:spTgt spid="7">
                                            <p:txEl>
                                              <p:pRg st="10" end="10"/>
                                            </p:txEl>
                                          </p:spTgt>
                                        </p:tgtEl>
                                        <p:attrNameLst>
                                          <p:attrName>style.visibility</p:attrName>
                                        </p:attrNameLst>
                                      </p:cBhvr>
                                      <p:to>
                                        <p:strVal val="visible"/>
                                      </p:to>
                                    </p:set>
                                    <p:animEffect transition="in" filter="circle(in)">
                                      <p:cBhvr>
                                        <p:cTn id="98" dur="2000"/>
                                        <p:tgtEl>
                                          <p:spTgt spid="7">
                                            <p:txEl>
                                              <p:pRg st="10" end="10"/>
                                            </p:txEl>
                                          </p:spTgt>
                                        </p:tgtEl>
                                      </p:cBhvr>
                                    </p:animEffect>
                                  </p:childTnLst>
                                </p:cTn>
                              </p:par>
                              <p:par>
                                <p:cTn id="99" presetID="6" presetClass="entr" presetSubtype="16" fill="hold" nodeType="withEffect">
                                  <p:stCondLst>
                                    <p:cond delay="0"/>
                                  </p:stCondLst>
                                  <p:childTnLst>
                                    <p:set>
                                      <p:cBhvr>
                                        <p:cTn id="100" dur="1" fill="hold">
                                          <p:stCondLst>
                                            <p:cond delay="0"/>
                                          </p:stCondLst>
                                        </p:cTn>
                                        <p:tgtEl>
                                          <p:spTgt spid="7">
                                            <p:txEl>
                                              <p:pRg st="11" end="11"/>
                                            </p:txEl>
                                          </p:spTgt>
                                        </p:tgtEl>
                                        <p:attrNameLst>
                                          <p:attrName>style.visibility</p:attrName>
                                        </p:attrNameLst>
                                      </p:cBhvr>
                                      <p:to>
                                        <p:strVal val="visible"/>
                                      </p:to>
                                    </p:set>
                                    <p:animEffect transition="in" filter="circle(in)">
                                      <p:cBhvr>
                                        <p:cTn id="101" dur="2000"/>
                                        <p:tgtEl>
                                          <p:spTgt spid="7">
                                            <p:txEl>
                                              <p:pRg st="11" end="11"/>
                                            </p:txEl>
                                          </p:spTgt>
                                        </p:tgtEl>
                                      </p:cBhvr>
                                    </p:animEffect>
                                  </p:childTnLst>
                                </p:cTn>
                              </p:par>
                              <p:par>
                                <p:cTn id="102" presetID="6" presetClass="entr" presetSubtype="16" fill="hold" nodeType="withEffect">
                                  <p:stCondLst>
                                    <p:cond delay="0"/>
                                  </p:stCondLst>
                                  <p:childTnLst>
                                    <p:set>
                                      <p:cBhvr>
                                        <p:cTn id="103" dur="1" fill="hold">
                                          <p:stCondLst>
                                            <p:cond delay="0"/>
                                          </p:stCondLst>
                                        </p:cTn>
                                        <p:tgtEl>
                                          <p:spTgt spid="7">
                                            <p:txEl>
                                              <p:pRg st="12" end="12"/>
                                            </p:txEl>
                                          </p:spTgt>
                                        </p:tgtEl>
                                        <p:attrNameLst>
                                          <p:attrName>style.visibility</p:attrName>
                                        </p:attrNameLst>
                                      </p:cBhvr>
                                      <p:to>
                                        <p:strVal val="visible"/>
                                      </p:to>
                                    </p:set>
                                    <p:animEffect transition="in" filter="circle(in)">
                                      <p:cBhvr>
                                        <p:cTn id="104" dur="2000"/>
                                        <p:tgtEl>
                                          <p:spTgt spid="7">
                                            <p:txEl>
                                              <p:pRg st="12" end="12"/>
                                            </p:txEl>
                                          </p:spTgt>
                                        </p:tgtEl>
                                      </p:cBhvr>
                                    </p:animEffect>
                                  </p:childTnLst>
                                </p:cTn>
                              </p:par>
                              <p:par>
                                <p:cTn id="105" presetID="6" presetClass="entr" presetSubtype="16" fill="hold" nodeType="withEffect">
                                  <p:stCondLst>
                                    <p:cond delay="0"/>
                                  </p:stCondLst>
                                  <p:childTnLst>
                                    <p:set>
                                      <p:cBhvr>
                                        <p:cTn id="106" dur="1" fill="hold">
                                          <p:stCondLst>
                                            <p:cond delay="0"/>
                                          </p:stCondLst>
                                        </p:cTn>
                                        <p:tgtEl>
                                          <p:spTgt spid="7">
                                            <p:txEl>
                                              <p:pRg st="13" end="13"/>
                                            </p:txEl>
                                          </p:spTgt>
                                        </p:tgtEl>
                                        <p:attrNameLst>
                                          <p:attrName>style.visibility</p:attrName>
                                        </p:attrNameLst>
                                      </p:cBhvr>
                                      <p:to>
                                        <p:strVal val="visible"/>
                                      </p:to>
                                    </p:set>
                                    <p:animEffect transition="in" filter="circle(in)">
                                      <p:cBhvr>
                                        <p:cTn id="107" dur="2000"/>
                                        <p:tgtEl>
                                          <p:spTgt spid="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6" name="Google Shape;276;p20"/>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3" name="Text Placeholder 2"/>
          <p:cNvSpPr>
            <a:spLocks noGrp="1"/>
          </p:cNvSpPr>
          <p:nvPr>
            <p:ph type="body" idx="1"/>
          </p:nvPr>
        </p:nvSpPr>
        <p:spPr>
          <a:xfrm>
            <a:off x="1447800" y="1352550"/>
            <a:ext cx="3124200" cy="3429000"/>
          </a:xfrm>
        </p:spPr>
        <p:txBody>
          <a:bodyPr/>
          <a:lstStyle/>
          <a:p>
            <a:r>
              <a:rPr lang="en-US" sz="1200" b="1" dirty="0">
                <a:solidFill>
                  <a:srgbClr val="92D050"/>
                </a:solidFill>
              </a:rPr>
              <a:t>Example 8:</a:t>
            </a:r>
          </a:p>
          <a:p>
            <a:endParaRPr lang="en-US" sz="1200" b="1" dirty="0">
              <a:solidFill>
                <a:srgbClr val="92D050"/>
              </a:solidFill>
            </a:endParaRPr>
          </a:p>
          <a:p>
            <a:r>
              <a:rPr lang="en-US" sz="1200" b="1" dirty="0">
                <a:solidFill>
                  <a:srgbClr val="92D050"/>
                </a:solidFill>
              </a:rPr>
              <a:t>public class </a:t>
            </a:r>
            <a:r>
              <a:rPr lang="en-US" sz="1200" b="1" dirty="0" err="1">
                <a:solidFill>
                  <a:srgbClr val="92D050"/>
                </a:solidFill>
              </a:rPr>
              <a:t>ExampleIf</a:t>
            </a:r>
            <a:r>
              <a:rPr lang="en-US" sz="1200" b="1" dirty="0">
                <a:solidFill>
                  <a:srgbClr val="92D050"/>
                </a:solidFill>
              </a:rPr>
              <a:t>{</a:t>
            </a:r>
          </a:p>
          <a:p>
            <a:r>
              <a:rPr lang="en-US" sz="1200" b="1" dirty="0">
                <a:solidFill>
                  <a:srgbClr val="92D050"/>
                </a:solidFill>
              </a:rPr>
              <a:t>public static void main(String </a:t>
            </a:r>
            <a:r>
              <a:rPr lang="en-US" sz="1200" b="1" dirty="0" err="1">
                <a:solidFill>
                  <a:srgbClr val="92D050"/>
                </a:solidFill>
              </a:rPr>
              <a:t>args</a:t>
            </a:r>
            <a:r>
              <a:rPr lang="en-US" sz="1200" b="1" dirty="0">
                <a:solidFill>
                  <a:srgbClr val="92D050"/>
                </a:solidFill>
              </a:rPr>
              <a:t>[]){</a:t>
            </a:r>
          </a:p>
          <a:p>
            <a:r>
              <a:rPr lang="en-US" sz="1200" b="1" dirty="0">
                <a:solidFill>
                  <a:srgbClr val="92D050"/>
                </a:solidFill>
              </a:rPr>
              <a:t>if(true)</a:t>
            </a:r>
          </a:p>
          <a:p>
            <a:r>
              <a:rPr lang="en-US" sz="1200" b="1" dirty="0" err="1">
                <a:solidFill>
                  <a:srgbClr val="92D050"/>
                </a:solidFill>
              </a:rPr>
              <a:t>int</a:t>
            </a:r>
            <a:r>
              <a:rPr lang="en-US" sz="1200" b="1" dirty="0">
                <a:solidFill>
                  <a:srgbClr val="92D050"/>
                </a:solidFill>
              </a:rPr>
              <a:t> x=10;</a:t>
            </a:r>
          </a:p>
          <a:p>
            <a:r>
              <a:rPr lang="en-US" sz="1200" b="1" dirty="0">
                <a:solidFill>
                  <a:srgbClr val="92D050"/>
                </a:solidFill>
              </a:rPr>
              <a:t>}}</a:t>
            </a:r>
          </a:p>
          <a:p>
            <a:endParaRPr lang="en-US" sz="1200" b="1" dirty="0">
              <a:solidFill>
                <a:srgbClr val="92D050"/>
              </a:solidFill>
            </a:endParaRPr>
          </a:p>
          <a:p>
            <a:r>
              <a:rPr lang="en-US" sz="1200" b="1" dirty="0">
                <a:solidFill>
                  <a:srgbClr val="92D050"/>
                </a:solidFill>
              </a:rPr>
              <a:t>OUTPUT:</a:t>
            </a:r>
          </a:p>
          <a:p>
            <a:endParaRPr lang="en-US" sz="1200" b="1" dirty="0">
              <a:solidFill>
                <a:srgbClr val="92D050"/>
              </a:solidFill>
            </a:endParaRPr>
          </a:p>
          <a:p>
            <a:r>
              <a:rPr lang="en-US" sz="1200" b="1" dirty="0">
                <a:solidFill>
                  <a:srgbClr val="92D050"/>
                </a:solidFill>
              </a:rPr>
              <a:t>Compile time error</a:t>
            </a:r>
          </a:p>
          <a:p>
            <a:r>
              <a:rPr lang="en-US" sz="1200" b="1" dirty="0">
                <a:solidFill>
                  <a:srgbClr val="92D050"/>
                </a:solidFill>
              </a:rPr>
              <a:t>D:\Java&gt;javac ExampleIf.java</a:t>
            </a:r>
          </a:p>
          <a:p>
            <a:r>
              <a:rPr lang="en-US" sz="1200" b="1" dirty="0">
                <a:solidFill>
                  <a:srgbClr val="92D050"/>
                </a:solidFill>
              </a:rPr>
              <a:t>ExampleIf.java:4: '.class' expected</a:t>
            </a:r>
          </a:p>
          <a:p>
            <a:r>
              <a:rPr lang="en-US" sz="1200" b="1" dirty="0" err="1">
                <a:solidFill>
                  <a:srgbClr val="92D050"/>
                </a:solidFill>
              </a:rPr>
              <a:t>int</a:t>
            </a:r>
            <a:r>
              <a:rPr lang="en-US" sz="1200" b="1" dirty="0">
                <a:solidFill>
                  <a:srgbClr val="92D050"/>
                </a:solidFill>
              </a:rPr>
              <a:t> x=10;</a:t>
            </a:r>
          </a:p>
          <a:p>
            <a:r>
              <a:rPr lang="en-US" sz="1200" b="1" dirty="0">
                <a:solidFill>
                  <a:srgbClr val="92D050"/>
                </a:solidFill>
              </a:rPr>
              <a:t>ExampleIf.java:4: not a statement</a:t>
            </a:r>
          </a:p>
          <a:p>
            <a:r>
              <a:rPr lang="en-US" sz="1200" b="1" dirty="0" err="1">
                <a:solidFill>
                  <a:srgbClr val="92D050"/>
                </a:solidFill>
              </a:rPr>
              <a:t>int</a:t>
            </a:r>
            <a:r>
              <a:rPr lang="en-US" sz="1200" b="1" dirty="0">
                <a:solidFill>
                  <a:srgbClr val="92D050"/>
                </a:solidFill>
              </a:rPr>
              <a:t> x=10;</a:t>
            </a:r>
            <a:endParaRPr lang="en-US" sz="1200" dirty="0">
              <a:solidFill>
                <a:srgbClr val="92D050"/>
              </a:solidFill>
            </a:endParaRPr>
          </a:p>
        </p:txBody>
      </p:sp>
      <p:sp>
        <p:nvSpPr>
          <p:cNvPr id="4" name="Text Placeholder 3"/>
          <p:cNvSpPr>
            <a:spLocks noGrp="1"/>
          </p:cNvSpPr>
          <p:nvPr>
            <p:ph type="body" idx="2"/>
          </p:nvPr>
        </p:nvSpPr>
        <p:spPr/>
        <p:txBody>
          <a:bodyPr/>
          <a:lstStyle/>
          <a:p>
            <a:r>
              <a:rPr lang="en-US" sz="1200" b="1" dirty="0">
                <a:solidFill>
                  <a:srgbClr val="92D050"/>
                </a:solidFill>
              </a:rPr>
              <a:t>Example 9:</a:t>
            </a:r>
          </a:p>
          <a:p>
            <a:endParaRPr lang="en-US" sz="1200" b="1" dirty="0">
              <a:solidFill>
                <a:srgbClr val="92D050"/>
              </a:solidFill>
            </a:endParaRPr>
          </a:p>
          <a:p>
            <a:r>
              <a:rPr lang="en-US" sz="1200" b="1" dirty="0">
                <a:solidFill>
                  <a:srgbClr val="92D050"/>
                </a:solidFill>
              </a:rPr>
              <a:t>public class </a:t>
            </a:r>
            <a:r>
              <a:rPr lang="en-US" sz="1200" b="1" dirty="0" err="1">
                <a:solidFill>
                  <a:srgbClr val="92D050"/>
                </a:solidFill>
              </a:rPr>
              <a:t>ExampleIf</a:t>
            </a:r>
            <a:r>
              <a:rPr lang="en-US" sz="1200" b="1" dirty="0">
                <a:solidFill>
                  <a:srgbClr val="92D050"/>
                </a:solidFill>
              </a:rPr>
              <a:t>{</a:t>
            </a:r>
          </a:p>
          <a:p>
            <a:r>
              <a:rPr lang="en-US" sz="1200" b="1" dirty="0">
                <a:solidFill>
                  <a:srgbClr val="92D050"/>
                </a:solidFill>
              </a:rPr>
              <a:t>public static void main(String </a:t>
            </a:r>
            <a:r>
              <a:rPr lang="en-US" sz="1200" b="1" dirty="0" err="1">
                <a:solidFill>
                  <a:srgbClr val="92D050"/>
                </a:solidFill>
              </a:rPr>
              <a:t>args</a:t>
            </a:r>
            <a:r>
              <a:rPr lang="en-US" sz="1200" b="1" dirty="0">
                <a:solidFill>
                  <a:srgbClr val="92D050"/>
                </a:solidFill>
              </a:rPr>
              <a:t>[]){</a:t>
            </a:r>
          </a:p>
          <a:p>
            <a:r>
              <a:rPr lang="en-US" sz="1200" b="1" dirty="0">
                <a:solidFill>
                  <a:srgbClr val="92D050"/>
                </a:solidFill>
              </a:rPr>
              <a:t>if(true){</a:t>
            </a:r>
          </a:p>
          <a:p>
            <a:r>
              <a:rPr lang="en-US" sz="1200" b="1" dirty="0" err="1">
                <a:solidFill>
                  <a:srgbClr val="92D050"/>
                </a:solidFill>
              </a:rPr>
              <a:t>int</a:t>
            </a:r>
            <a:r>
              <a:rPr lang="en-US" sz="1200" b="1" dirty="0">
                <a:solidFill>
                  <a:srgbClr val="92D050"/>
                </a:solidFill>
              </a:rPr>
              <a:t> x=10;</a:t>
            </a:r>
          </a:p>
          <a:p>
            <a:r>
              <a:rPr lang="en-US" sz="1200" b="1" dirty="0">
                <a:solidFill>
                  <a:srgbClr val="92D050"/>
                </a:solidFill>
              </a:rPr>
              <a:t>}}}</a:t>
            </a:r>
          </a:p>
          <a:p>
            <a:endParaRPr lang="en-US" sz="1200" b="1" dirty="0">
              <a:solidFill>
                <a:srgbClr val="92D050"/>
              </a:solidFill>
            </a:endParaRPr>
          </a:p>
          <a:p>
            <a:r>
              <a:rPr lang="en-US" sz="1200" b="1" dirty="0">
                <a:solidFill>
                  <a:srgbClr val="92D050"/>
                </a:solidFill>
              </a:rPr>
              <a:t>OUTPUT:</a:t>
            </a:r>
          </a:p>
          <a:p>
            <a:endParaRPr lang="en-US" sz="1200" b="1" dirty="0">
              <a:solidFill>
                <a:srgbClr val="92D050"/>
              </a:solidFill>
            </a:endParaRPr>
          </a:p>
          <a:p>
            <a:r>
              <a:rPr lang="en-US" sz="1200" b="1" dirty="0">
                <a:solidFill>
                  <a:srgbClr val="92D050"/>
                </a:solidFill>
              </a:rPr>
              <a:t>D:\Java&gt;javac ExampleIf.java</a:t>
            </a:r>
          </a:p>
          <a:p>
            <a:r>
              <a:rPr lang="en-US" sz="1200" b="1" dirty="0">
                <a:solidFill>
                  <a:srgbClr val="92D050"/>
                </a:solidFill>
              </a:rPr>
              <a:t>D:\Java&gt;java </a:t>
            </a:r>
            <a:r>
              <a:rPr lang="en-US" sz="1200" b="1" dirty="0" err="1">
                <a:solidFill>
                  <a:srgbClr val="92D050"/>
                </a:solidFill>
              </a:rPr>
              <a:t>ExampleIf</a:t>
            </a:r>
            <a:endParaRPr lang="en-US" sz="1200" dirty="0">
              <a:solidFill>
                <a:srgbClr val="92D050"/>
              </a:solidFill>
            </a:endParaRPr>
          </a:p>
        </p:txBody>
      </p:sp>
      <p:sp>
        <p:nvSpPr>
          <p:cNvPr id="5" name="Rectangle 4"/>
          <p:cNvSpPr/>
          <p:nvPr/>
        </p:nvSpPr>
        <p:spPr>
          <a:xfrm>
            <a:off x="8610600" y="4835723"/>
            <a:ext cx="312906" cy="230832"/>
          </a:xfrm>
          <a:prstGeom prst="rect">
            <a:avLst/>
          </a:prstGeom>
        </p:spPr>
        <p:txBody>
          <a:bodyPr wrap="none">
            <a:spAutoFit/>
          </a:bodyPr>
          <a:lstStyle/>
          <a:p>
            <a:r>
              <a:rPr lang="en-US" sz="900" dirty="0">
                <a:solidFill>
                  <a:schemeClr val="accent1"/>
                </a:solidFill>
              </a:rPr>
              <a:t>89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1000"/>
                                        <p:tgtEl>
                                          <p:spTgt spid="3">
                                            <p:txEl>
                                              <p:pRg st="8" end="8"/>
                                            </p:txEl>
                                          </p:spTgt>
                                        </p:tgtEl>
                                      </p:cBhvr>
                                    </p:animEffect>
                                    <p:anim calcmode="lin" valueType="num">
                                      <p:cBhvr>
                                        <p:cTn id="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10" end="10"/>
                                            </p:txEl>
                                          </p:spTgt>
                                        </p:tgtEl>
                                        <p:attrNameLst>
                                          <p:attrName>style.visibility</p:attrName>
                                        </p:attrNameLst>
                                      </p:cBhvr>
                                      <p:to>
                                        <p:strVal val="visible"/>
                                      </p:to>
                                    </p:set>
                                    <p:animEffect transition="in" filter="wipe(down)">
                                      <p:cBhvr>
                                        <p:cTn id="14" dur="500"/>
                                        <p:tgtEl>
                                          <p:spTgt spid="3">
                                            <p:txEl>
                                              <p:pRg st="10" end="10"/>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animEffect transition="in" filter="wipe(down)">
                                      <p:cBhvr>
                                        <p:cTn id="17" dur="500"/>
                                        <p:tgtEl>
                                          <p:spTgt spid="3">
                                            <p:txEl>
                                              <p:pRg st="11" end="11"/>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12" end="12"/>
                                            </p:txEl>
                                          </p:spTgt>
                                        </p:tgtEl>
                                        <p:attrNameLst>
                                          <p:attrName>style.visibility</p:attrName>
                                        </p:attrNameLst>
                                      </p:cBhvr>
                                      <p:to>
                                        <p:strVal val="visible"/>
                                      </p:to>
                                    </p:set>
                                    <p:animEffect transition="in" filter="wipe(down)">
                                      <p:cBhvr>
                                        <p:cTn id="20" dur="500"/>
                                        <p:tgtEl>
                                          <p:spTgt spid="3">
                                            <p:txEl>
                                              <p:pRg st="12" end="12"/>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13" end="13"/>
                                            </p:txEl>
                                          </p:spTgt>
                                        </p:tgtEl>
                                        <p:attrNameLst>
                                          <p:attrName>style.visibility</p:attrName>
                                        </p:attrNameLst>
                                      </p:cBhvr>
                                      <p:to>
                                        <p:strVal val="visible"/>
                                      </p:to>
                                    </p:set>
                                    <p:animEffect transition="in" filter="wipe(down)">
                                      <p:cBhvr>
                                        <p:cTn id="23" dur="500"/>
                                        <p:tgtEl>
                                          <p:spTgt spid="3">
                                            <p:txEl>
                                              <p:pRg st="13" end="13"/>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14" end="14"/>
                                            </p:txEl>
                                          </p:spTgt>
                                        </p:tgtEl>
                                        <p:attrNameLst>
                                          <p:attrName>style.visibility</p:attrName>
                                        </p:attrNameLst>
                                      </p:cBhvr>
                                      <p:to>
                                        <p:strVal val="visible"/>
                                      </p:to>
                                    </p:set>
                                    <p:animEffect transition="in" filter="wipe(down)">
                                      <p:cBhvr>
                                        <p:cTn id="26" dur="500"/>
                                        <p:tgtEl>
                                          <p:spTgt spid="3">
                                            <p:txEl>
                                              <p:pRg st="14" end="14"/>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3">
                                            <p:txEl>
                                              <p:pRg st="15" end="15"/>
                                            </p:txEl>
                                          </p:spTgt>
                                        </p:tgtEl>
                                        <p:attrNameLst>
                                          <p:attrName>style.visibility</p:attrName>
                                        </p:attrNameLst>
                                      </p:cBhvr>
                                      <p:to>
                                        <p:strVal val="visible"/>
                                      </p:to>
                                    </p:set>
                                    <p:animEffect transition="in" filter="wipe(down)">
                                      <p:cBhvr>
                                        <p:cTn id="29" dur="500"/>
                                        <p:tgtEl>
                                          <p:spTgt spid="3">
                                            <p:txEl>
                                              <p:pRg st="15" end="1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nodeType="clickEffect">
                                  <p:stCondLst>
                                    <p:cond delay="0"/>
                                  </p:stCondLst>
                                  <p:childTnLst>
                                    <p:set>
                                      <p:cBhvr>
                                        <p:cTn id="33" dur="1" fill="hold">
                                          <p:stCondLst>
                                            <p:cond delay="0"/>
                                          </p:stCondLst>
                                        </p:cTn>
                                        <p:tgtEl>
                                          <p:spTgt spid="4">
                                            <p:txEl>
                                              <p:pRg st="0" end="0"/>
                                            </p:txEl>
                                          </p:spTgt>
                                        </p:tgtEl>
                                        <p:attrNameLst>
                                          <p:attrName>style.visibility</p:attrName>
                                        </p:attrNameLst>
                                      </p:cBhvr>
                                      <p:to>
                                        <p:strVal val="visible"/>
                                      </p:to>
                                    </p:set>
                                    <p:animEffect transition="in" filter="wheel(1)">
                                      <p:cBhvr>
                                        <p:cTn id="34" dur="2000"/>
                                        <p:tgtEl>
                                          <p:spTgt spid="4">
                                            <p:txEl>
                                              <p:pRg st="0" end="0"/>
                                            </p:txEl>
                                          </p:spTgt>
                                        </p:tgtEl>
                                      </p:cBhvr>
                                    </p:animEffect>
                                  </p:childTnLst>
                                </p:cTn>
                              </p:par>
                              <p:par>
                                <p:cTn id="35" presetID="21" presetClass="entr" presetSubtype="1" fill="hold" nodeType="with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Effect transition="in" filter="wheel(1)">
                                      <p:cBhvr>
                                        <p:cTn id="37" dur="2000"/>
                                        <p:tgtEl>
                                          <p:spTgt spid="4">
                                            <p:txEl>
                                              <p:pRg st="2" end="2"/>
                                            </p:txEl>
                                          </p:spTgt>
                                        </p:tgtEl>
                                      </p:cBhvr>
                                    </p:animEffect>
                                  </p:childTnLst>
                                </p:cTn>
                              </p:par>
                              <p:par>
                                <p:cTn id="38" presetID="21" presetClass="entr" presetSubtype="1" fill="hold" nodeType="withEffect">
                                  <p:stCondLst>
                                    <p:cond delay="0"/>
                                  </p:stCondLst>
                                  <p:childTnLst>
                                    <p:set>
                                      <p:cBhvr>
                                        <p:cTn id="39" dur="1" fill="hold">
                                          <p:stCondLst>
                                            <p:cond delay="0"/>
                                          </p:stCondLst>
                                        </p:cTn>
                                        <p:tgtEl>
                                          <p:spTgt spid="4">
                                            <p:txEl>
                                              <p:pRg st="3" end="3"/>
                                            </p:txEl>
                                          </p:spTgt>
                                        </p:tgtEl>
                                        <p:attrNameLst>
                                          <p:attrName>style.visibility</p:attrName>
                                        </p:attrNameLst>
                                      </p:cBhvr>
                                      <p:to>
                                        <p:strVal val="visible"/>
                                      </p:to>
                                    </p:set>
                                    <p:animEffect transition="in" filter="wheel(1)">
                                      <p:cBhvr>
                                        <p:cTn id="40" dur="2000"/>
                                        <p:tgtEl>
                                          <p:spTgt spid="4">
                                            <p:txEl>
                                              <p:pRg st="3" end="3"/>
                                            </p:txEl>
                                          </p:spTgt>
                                        </p:tgtEl>
                                      </p:cBhvr>
                                    </p:animEffect>
                                  </p:childTnLst>
                                </p:cTn>
                              </p:par>
                              <p:par>
                                <p:cTn id="41" presetID="21" presetClass="entr" presetSubtype="1" fill="hold" nodeType="with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animEffect transition="in" filter="wheel(1)">
                                      <p:cBhvr>
                                        <p:cTn id="43" dur="2000"/>
                                        <p:tgtEl>
                                          <p:spTgt spid="4">
                                            <p:txEl>
                                              <p:pRg st="4" end="4"/>
                                            </p:txEl>
                                          </p:spTgt>
                                        </p:tgtEl>
                                      </p:cBhvr>
                                    </p:animEffect>
                                  </p:childTnLst>
                                </p:cTn>
                              </p:par>
                              <p:par>
                                <p:cTn id="44" presetID="21" presetClass="entr" presetSubtype="1" fill="hold" nodeType="withEffect">
                                  <p:stCondLst>
                                    <p:cond delay="0"/>
                                  </p:stCondLst>
                                  <p:childTnLst>
                                    <p:set>
                                      <p:cBhvr>
                                        <p:cTn id="45" dur="1" fill="hold">
                                          <p:stCondLst>
                                            <p:cond delay="0"/>
                                          </p:stCondLst>
                                        </p:cTn>
                                        <p:tgtEl>
                                          <p:spTgt spid="4">
                                            <p:txEl>
                                              <p:pRg st="5" end="5"/>
                                            </p:txEl>
                                          </p:spTgt>
                                        </p:tgtEl>
                                        <p:attrNameLst>
                                          <p:attrName>style.visibility</p:attrName>
                                        </p:attrNameLst>
                                      </p:cBhvr>
                                      <p:to>
                                        <p:strVal val="visible"/>
                                      </p:to>
                                    </p:set>
                                    <p:animEffect transition="in" filter="wheel(1)">
                                      <p:cBhvr>
                                        <p:cTn id="46" dur="2000"/>
                                        <p:tgtEl>
                                          <p:spTgt spid="4">
                                            <p:txEl>
                                              <p:pRg st="5" end="5"/>
                                            </p:txEl>
                                          </p:spTgt>
                                        </p:tgtEl>
                                      </p:cBhvr>
                                    </p:animEffect>
                                  </p:childTnLst>
                                </p:cTn>
                              </p:par>
                              <p:par>
                                <p:cTn id="47" presetID="21" presetClass="entr" presetSubtype="1" fill="hold" nodeType="with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Effect transition="in" filter="wheel(1)">
                                      <p:cBhvr>
                                        <p:cTn id="49" dur="2000"/>
                                        <p:tgtEl>
                                          <p:spTgt spid="4">
                                            <p:txEl>
                                              <p:pRg st="6" end="6"/>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6" presetClass="entr" presetSubtype="16" fill="hold" nodeType="clickEffect">
                                  <p:stCondLst>
                                    <p:cond delay="0"/>
                                  </p:stCondLst>
                                  <p:childTnLst>
                                    <p:set>
                                      <p:cBhvr>
                                        <p:cTn id="53" dur="1" fill="hold">
                                          <p:stCondLst>
                                            <p:cond delay="0"/>
                                          </p:stCondLst>
                                        </p:cTn>
                                        <p:tgtEl>
                                          <p:spTgt spid="4">
                                            <p:txEl>
                                              <p:pRg st="8" end="8"/>
                                            </p:txEl>
                                          </p:spTgt>
                                        </p:tgtEl>
                                        <p:attrNameLst>
                                          <p:attrName>style.visibility</p:attrName>
                                        </p:attrNameLst>
                                      </p:cBhvr>
                                      <p:to>
                                        <p:strVal val="visible"/>
                                      </p:to>
                                    </p:set>
                                    <p:animEffect transition="in" filter="circle(in)">
                                      <p:cBhvr>
                                        <p:cTn id="54" dur="2000"/>
                                        <p:tgtEl>
                                          <p:spTgt spid="4">
                                            <p:txEl>
                                              <p:pRg st="8" end="8"/>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4">
                                            <p:txEl>
                                              <p:pRg st="10" end="10"/>
                                            </p:txEl>
                                          </p:spTgt>
                                        </p:tgtEl>
                                        <p:attrNameLst>
                                          <p:attrName>style.visibility</p:attrName>
                                        </p:attrNameLst>
                                      </p:cBhvr>
                                      <p:to>
                                        <p:strVal val="visible"/>
                                      </p:to>
                                    </p:set>
                                    <p:animEffect transition="in" filter="barn(inVertical)">
                                      <p:cBhvr>
                                        <p:cTn id="59" dur="500"/>
                                        <p:tgtEl>
                                          <p:spTgt spid="4">
                                            <p:txEl>
                                              <p:pRg st="10" end="10"/>
                                            </p:txEl>
                                          </p:spTgt>
                                        </p:tgtEl>
                                      </p:cBhvr>
                                    </p:animEffect>
                                  </p:childTnLst>
                                </p:cTn>
                              </p:par>
                              <p:par>
                                <p:cTn id="60" presetID="16" presetClass="entr" presetSubtype="21" fill="hold" nodeType="withEffect">
                                  <p:stCondLst>
                                    <p:cond delay="0"/>
                                  </p:stCondLst>
                                  <p:childTnLst>
                                    <p:set>
                                      <p:cBhvr>
                                        <p:cTn id="61" dur="1" fill="hold">
                                          <p:stCondLst>
                                            <p:cond delay="0"/>
                                          </p:stCondLst>
                                        </p:cTn>
                                        <p:tgtEl>
                                          <p:spTgt spid="4">
                                            <p:txEl>
                                              <p:pRg st="11" end="11"/>
                                            </p:txEl>
                                          </p:spTgt>
                                        </p:tgtEl>
                                        <p:attrNameLst>
                                          <p:attrName>style.visibility</p:attrName>
                                        </p:attrNameLst>
                                      </p:cBhvr>
                                      <p:to>
                                        <p:strVal val="visible"/>
                                      </p:to>
                                    </p:set>
                                    <p:animEffect transition="in" filter="barn(inVertical)">
                                      <p:cBhvr>
                                        <p:cTn id="62"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sric template">
  <a:themeElements>
    <a:clrScheme name="Custom 347">
      <a:dk1>
        <a:srgbClr val="FFFFFF"/>
      </a:dk1>
      <a:lt1>
        <a:srgbClr val="24272E"/>
      </a:lt1>
      <a:dk2>
        <a:srgbClr val="C6C8D6"/>
      </a:dk2>
      <a:lt2>
        <a:srgbClr val="6B707C"/>
      </a:lt2>
      <a:accent1>
        <a:srgbClr val="FFDD41"/>
      </a:accent1>
      <a:accent2>
        <a:srgbClr val="8CE444"/>
      </a:accent2>
      <a:accent3>
        <a:srgbClr val="5FDEF0"/>
      </a:accent3>
      <a:accent4>
        <a:srgbClr val="7598FF"/>
      </a:accent4>
      <a:accent5>
        <a:srgbClr val="BA64E0"/>
      </a:accent5>
      <a:accent6>
        <a:srgbClr val="FF594C"/>
      </a:accent6>
      <a:hlink>
        <a:srgbClr val="CCDB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340</TotalTime>
  <Words>5331</Words>
  <Application>Microsoft Office PowerPoint</Application>
  <PresentationFormat>On-screen Show (16:9)</PresentationFormat>
  <Paragraphs>1262</Paragraphs>
  <Slides>57</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Calibri</vt:lpstr>
      <vt:lpstr>Walter Turncoat</vt:lpstr>
      <vt:lpstr>Nunito</vt:lpstr>
      <vt:lpstr>Osric template</vt:lpstr>
      <vt:lpstr>Flow of Control</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Initilizationsection</vt:lpstr>
      <vt:lpstr>This section will be executed only once. Here usually we can declare loop variables and we will perform initialization. We can declare multiple variables but should be of the same type and we can't declare different type of variables.</vt:lpstr>
      <vt:lpstr>Conditional check</vt:lpstr>
      <vt:lpstr>PowerPoint Presentation</vt:lpstr>
      <vt:lpstr>PowerPoint Presentation</vt:lpstr>
      <vt:lpstr>PowerPoint Presentation</vt:lpstr>
      <vt:lpstr>PowerPoint Presentation</vt:lpstr>
      <vt:lpstr>PowerPoint Presentation</vt:lpstr>
      <vt:lpstr>Example 2: Write code to print the elements of 2 dimensional arrays by using normal for loop and enhanced for loop.</vt:lpstr>
      <vt:lpstr>PowerPoint Presentation</vt:lpstr>
      <vt:lpstr>PowerPoint Presentation</vt:lpstr>
      <vt:lpstr>PowerPoint Presentation</vt:lpstr>
      <vt:lpstr>PowerPoint Presentation</vt:lpstr>
      <vt:lpstr>Transfer statements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Flow Control</dc:title>
  <dc:creator>DELL</dc:creator>
  <cp:lastModifiedBy>Sreekanth S</cp:lastModifiedBy>
  <cp:revision>47</cp:revision>
  <dcterms:modified xsi:type="dcterms:W3CDTF">2024-05-20T15:51:37Z</dcterms:modified>
</cp:coreProperties>
</file>