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19"/>
  </p:notesMasterIdLst>
  <p:sldIdLst>
    <p:sldId id="256" r:id="rId2"/>
    <p:sldId id="257" r:id="rId3"/>
    <p:sldId id="259" r:id="rId4"/>
    <p:sldId id="258" r:id="rId5"/>
    <p:sldId id="296" r:id="rId6"/>
    <p:sldId id="295" r:id="rId7"/>
    <p:sldId id="297" r:id="rId8"/>
    <p:sldId id="261" r:id="rId9"/>
    <p:sldId id="260" r:id="rId10"/>
    <p:sldId id="298" r:id="rId11"/>
    <p:sldId id="299" r:id="rId12"/>
    <p:sldId id="262" r:id="rId13"/>
    <p:sldId id="263" r:id="rId14"/>
    <p:sldId id="264" r:id="rId15"/>
    <p:sldId id="265" r:id="rId16"/>
    <p:sldId id="300" r:id="rId17"/>
    <p:sldId id="301" r:id="rId18"/>
    <p:sldId id="302" r:id="rId19"/>
    <p:sldId id="266" r:id="rId20"/>
    <p:sldId id="267" r:id="rId21"/>
    <p:sldId id="269" r:id="rId22"/>
    <p:sldId id="268" r:id="rId23"/>
    <p:sldId id="303" r:id="rId24"/>
    <p:sldId id="304" r:id="rId25"/>
    <p:sldId id="305" r:id="rId26"/>
    <p:sldId id="270" r:id="rId27"/>
    <p:sldId id="271" r:id="rId28"/>
    <p:sldId id="306" r:id="rId29"/>
    <p:sldId id="307" r:id="rId30"/>
    <p:sldId id="275" r:id="rId31"/>
    <p:sldId id="272" r:id="rId32"/>
    <p:sldId id="308" r:id="rId33"/>
    <p:sldId id="309" r:id="rId34"/>
    <p:sldId id="310" r:id="rId35"/>
    <p:sldId id="311" r:id="rId36"/>
    <p:sldId id="273" r:id="rId37"/>
    <p:sldId id="312" r:id="rId38"/>
    <p:sldId id="276" r:id="rId39"/>
    <p:sldId id="274" r:id="rId40"/>
    <p:sldId id="313" r:id="rId41"/>
    <p:sldId id="314" r:id="rId42"/>
    <p:sldId id="315" r:id="rId43"/>
    <p:sldId id="316" r:id="rId44"/>
    <p:sldId id="317" r:id="rId45"/>
    <p:sldId id="277" r:id="rId46"/>
    <p:sldId id="278" r:id="rId47"/>
    <p:sldId id="318" r:id="rId48"/>
    <p:sldId id="279" r:id="rId49"/>
    <p:sldId id="280" r:id="rId50"/>
    <p:sldId id="281" r:id="rId51"/>
    <p:sldId id="319" r:id="rId52"/>
    <p:sldId id="320" r:id="rId53"/>
    <p:sldId id="282" r:id="rId54"/>
    <p:sldId id="283" r:id="rId55"/>
    <p:sldId id="321" r:id="rId56"/>
    <p:sldId id="322" r:id="rId57"/>
    <p:sldId id="323" r:id="rId58"/>
    <p:sldId id="324" r:id="rId59"/>
    <p:sldId id="325" r:id="rId60"/>
    <p:sldId id="284" r:id="rId61"/>
    <p:sldId id="326" r:id="rId62"/>
    <p:sldId id="327" r:id="rId63"/>
    <p:sldId id="328" r:id="rId64"/>
    <p:sldId id="329" r:id="rId65"/>
    <p:sldId id="331" r:id="rId66"/>
    <p:sldId id="330" r:id="rId67"/>
    <p:sldId id="332" r:id="rId68"/>
    <p:sldId id="333" r:id="rId69"/>
    <p:sldId id="334" r:id="rId70"/>
    <p:sldId id="335" r:id="rId71"/>
    <p:sldId id="336" r:id="rId72"/>
    <p:sldId id="337" r:id="rId73"/>
    <p:sldId id="338" r:id="rId74"/>
    <p:sldId id="339" r:id="rId75"/>
    <p:sldId id="340" r:id="rId76"/>
    <p:sldId id="341" r:id="rId77"/>
    <p:sldId id="342" r:id="rId78"/>
    <p:sldId id="343" r:id="rId79"/>
    <p:sldId id="344" r:id="rId80"/>
    <p:sldId id="345" r:id="rId81"/>
    <p:sldId id="346" r:id="rId82"/>
    <p:sldId id="347" r:id="rId83"/>
    <p:sldId id="348" r:id="rId84"/>
    <p:sldId id="349" r:id="rId85"/>
    <p:sldId id="350" r:id="rId86"/>
    <p:sldId id="351" r:id="rId87"/>
    <p:sldId id="352" r:id="rId88"/>
    <p:sldId id="353" r:id="rId89"/>
    <p:sldId id="354" r:id="rId90"/>
    <p:sldId id="355" r:id="rId91"/>
    <p:sldId id="356" r:id="rId92"/>
    <p:sldId id="357" r:id="rId93"/>
    <p:sldId id="358" r:id="rId94"/>
    <p:sldId id="359" r:id="rId95"/>
    <p:sldId id="360" r:id="rId96"/>
    <p:sldId id="361" r:id="rId97"/>
    <p:sldId id="362" r:id="rId98"/>
    <p:sldId id="363" r:id="rId99"/>
    <p:sldId id="364" r:id="rId100"/>
    <p:sldId id="365" r:id="rId101"/>
    <p:sldId id="367" r:id="rId102"/>
    <p:sldId id="366" r:id="rId103"/>
    <p:sldId id="368" r:id="rId104"/>
    <p:sldId id="369" r:id="rId105"/>
    <p:sldId id="370" r:id="rId106"/>
    <p:sldId id="371" r:id="rId107"/>
    <p:sldId id="372" r:id="rId108"/>
    <p:sldId id="373" r:id="rId109"/>
    <p:sldId id="374" r:id="rId110"/>
    <p:sldId id="375" r:id="rId111"/>
    <p:sldId id="376" r:id="rId112"/>
    <p:sldId id="377" r:id="rId113"/>
    <p:sldId id="378" r:id="rId114"/>
    <p:sldId id="379" r:id="rId115"/>
    <p:sldId id="380" r:id="rId116"/>
    <p:sldId id="381" r:id="rId117"/>
    <p:sldId id="382" r:id="rId118"/>
  </p:sldIdLst>
  <p:sldSz cx="9144000" cy="5143500" type="screen16x9"/>
  <p:notesSz cx="6858000" cy="9144000"/>
  <p:embeddedFontLst>
    <p:embeddedFont>
      <p:font typeface="Algerian" panose="04020705040A02060702" pitchFamily="82" charset="0"/>
      <p:regular r:id="rId120"/>
    </p:embeddedFont>
    <p:embeddedFont>
      <p:font typeface="Amatic SC" panose="00000500000000000000" pitchFamily="2" charset="-79"/>
      <p:regular r:id="rId121"/>
      <p:bold r:id="rId122"/>
    </p:embeddedFont>
    <p:embeddedFont>
      <p:font typeface="Quicksand" panose="020B0604020202020204" charset="0"/>
      <p:regular r:id="rId123"/>
      <p:bold r:id="rId124"/>
    </p:embeddedFont>
    <p:embeddedFont>
      <p:font typeface="Short Stack" panose="020B0604020202020204" charset="0"/>
      <p:regular r:id="rId1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03CB37-95F9-485E-A174-E9CAC466BC3E}">
  <a:tblStyle styleId="{2B03CB37-95F9-485E-A174-E9CAC466BC3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D57D16-7341-47D1-A7A5-6802A93928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660"/>
  </p:normalViewPr>
  <p:slideViewPr>
    <p:cSldViewPr>
      <p:cViewPr varScale="1">
        <p:scale>
          <a:sx n="102" d="100"/>
          <a:sy n="102" d="100"/>
        </p:scale>
        <p:origin x="917" y="5"/>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4.fntdata"/><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font" Target="fonts/font5.fntdata"/><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1.fntdata"/><Relationship Id="rId125" Type="http://schemas.openxmlformats.org/officeDocument/2006/relationships/font" Target="fonts/font6.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2.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5488255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 name="Google Shape;79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8" name="Google Shape;90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 name="Google Shape;9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8" name="Google Shape;92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ca7d6a32fc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ca7d6a32fc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ca7d6a32fc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ca7d6a32fc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ca7d6a32fc_1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ca7d6a32fc_1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ca7d6a32fc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ca7d6a32fc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ca7d6a32fc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ca7d6a32fc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ca7d6a32fc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ca7d6a32fc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63763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ca7d6a32fc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ca7d6a32fc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ca7d6a32fc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ca7d6a32fc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ca7d6a32fc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ca7d6a32fc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03387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ca7d6a32fc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ca7d6a32fc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03387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ca7d6a32fc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ca7d6a32fc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0338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2"/>
        </a:solidFill>
        <a:effectLst/>
      </p:bgPr>
    </p:bg>
    <p:spTree>
      <p:nvGrpSpPr>
        <p:cNvPr id="1" name="Shape 20"/>
        <p:cNvGrpSpPr/>
        <p:nvPr/>
      </p:nvGrpSpPr>
      <p:grpSpPr>
        <a:xfrm>
          <a:off x="0" y="0"/>
          <a:ext cx="0" cy="0"/>
          <a:chOff x="0" y="0"/>
          <a:chExt cx="0" cy="0"/>
        </a:xfrm>
      </p:grpSpPr>
      <p:sp>
        <p:nvSpPr>
          <p:cNvPr id="21" name="Google Shape;21;p2"/>
          <p:cNvSpPr txBox="1">
            <a:spLocks noGrp="1"/>
          </p:cNvSpPr>
          <p:nvPr>
            <p:ph type="ctrTitle"/>
          </p:nvPr>
        </p:nvSpPr>
        <p:spPr>
          <a:xfrm>
            <a:off x="1886450" y="1639950"/>
            <a:ext cx="5371200" cy="1711200"/>
          </a:xfrm>
          <a:prstGeom prst="rect">
            <a:avLst/>
          </a:prstGeom>
        </p:spPr>
        <p:txBody>
          <a:bodyPr spcFirstLastPara="1" wrap="square" lIns="0" tIns="0" rIns="0" bIns="0" anchor="ctr" anchorCtr="0">
            <a:noAutofit/>
          </a:bodyPr>
          <a:lstStyle>
            <a:lvl1pPr lvl="0" algn="ctr" rtl="0">
              <a:lnSpc>
                <a:spcPct val="80000"/>
              </a:lnSpc>
              <a:spcBef>
                <a:spcPts val="0"/>
              </a:spcBef>
              <a:spcAft>
                <a:spcPts val="0"/>
              </a:spcAft>
              <a:buClr>
                <a:schemeClr val="lt1"/>
              </a:buClr>
              <a:buSzPts val="6000"/>
              <a:buNone/>
              <a:defRPr sz="6000">
                <a:solidFill>
                  <a:schemeClr val="lt1"/>
                </a:solidFill>
              </a:defRPr>
            </a:lvl1pPr>
            <a:lvl2pPr lvl="1" algn="ctr" rtl="0">
              <a:lnSpc>
                <a:spcPct val="80000"/>
              </a:lnSpc>
              <a:spcBef>
                <a:spcPts val="0"/>
              </a:spcBef>
              <a:spcAft>
                <a:spcPts val="0"/>
              </a:spcAft>
              <a:buClr>
                <a:schemeClr val="lt1"/>
              </a:buClr>
              <a:buSzPts val="6000"/>
              <a:buNone/>
              <a:defRPr sz="6000">
                <a:solidFill>
                  <a:schemeClr val="lt1"/>
                </a:solidFill>
              </a:defRPr>
            </a:lvl2pPr>
            <a:lvl3pPr lvl="2" algn="ctr" rtl="0">
              <a:lnSpc>
                <a:spcPct val="80000"/>
              </a:lnSpc>
              <a:spcBef>
                <a:spcPts val="0"/>
              </a:spcBef>
              <a:spcAft>
                <a:spcPts val="0"/>
              </a:spcAft>
              <a:buClr>
                <a:schemeClr val="lt1"/>
              </a:buClr>
              <a:buSzPts val="6000"/>
              <a:buNone/>
              <a:defRPr sz="6000">
                <a:solidFill>
                  <a:schemeClr val="lt1"/>
                </a:solidFill>
              </a:defRPr>
            </a:lvl3pPr>
            <a:lvl4pPr lvl="3" algn="ctr" rtl="0">
              <a:lnSpc>
                <a:spcPct val="80000"/>
              </a:lnSpc>
              <a:spcBef>
                <a:spcPts val="0"/>
              </a:spcBef>
              <a:spcAft>
                <a:spcPts val="0"/>
              </a:spcAft>
              <a:buClr>
                <a:schemeClr val="lt1"/>
              </a:buClr>
              <a:buSzPts val="6000"/>
              <a:buNone/>
              <a:defRPr sz="6000">
                <a:solidFill>
                  <a:schemeClr val="lt1"/>
                </a:solidFill>
              </a:defRPr>
            </a:lvl4pPr>
            <a:lvl5pPr lvl="4" algn="ctr" rtl="0">
              <a:lnSpc>
                <a:spcPct val="80000"/>
              </a:lnSpc>
              <a:spcBef>
                <a:spcPts val="0"/>
              </a:spcBef>
              <a:spcAft>
                <a:spcPts val="0"/>
              </a:spcAft>
              <a:buClr>
                <a:schemeClr val="lt1"/>
              </a:buClr>
              <a:buSzPts val="6000"/>
              <a:buNone/>
              <a:defRPr sz="6000">
                <a:solidFill>
                  <a:schemeClr val="lt1"/>
                </a:solidFill>
              </a:defRPr>
            </a:lvl5pPr>
            <a:lvl6pPr lvl="5" algn="ctr" rtl="0">
              <a:lnSpc>
                <a:spcPct val="80000"/>
              </a:lnSpc>
              <a:spcBef>
                <a:spcPts val="0"/>
              </a:spcBef>
              <a:spcAft>
                <a:spcPts val="0"/>
              </a:spcAft>
              <a:buClr>
                <a:schemeClr val="lt1"/>
              </a:buClr>
              <a:buSzPts val="6000"/>
              <a:buNone/>
              <a:defRPr sz="6000">
                <a:solidFill>
                  <a:schemeClr val="lt1"/>
                </a:solidFill>
              </a:defRPr>
            </a:lvl6pPr>
            <a:lvl7pPr lvl="6" algn="ctr" rtl="0">
              <a:lnSpc>
                <a:spcPct val="80000"/>
              </a:lnSpc>
              <a:spcBef>
                <a:spcPts val="0"/>
              </a:spcBef>
              <a:spcAft>
                <a:spcPts val="0"/>
              </a:spcAft>
              <a:buClr>
                <a:schemeClr val="lt1"/>
              </a:buClr>
              <a:buSzPts val="6000"/>
              <a:buNone/>
              <a:defRPr sz="6000">
                <a:solidFill>
                  <a:schemeClr val="lt1"/>
                </a:solidFill>
              </a:defRPr>
            </a:lvl7pPr>
            <a:lvl8pPr lvl="7" algn="ctr" rtl="0">
              <a:lnSpc>
                <a:spcPct val="80000"/>
              </a:lnSpc>
              <a:spcBef>
                <a:spcPts val="0"/>
              </a:spcBef>
              <a:spcAft>
                <a:spcPts val="0"/>
              </a:spcAft>
              <a:buClr>
                <a:schemeClr val="lt1"/>
              </a:buClr>
              <a:buSzPts val="6000"/>
              <a:buNone/>
              <a:defRPr sz="6000">
                <a:solidFill>
                  <a:schemeClr val="lt1"/>
                </a:solidFill>
              </a:defRPr>
            </a:lvl8pPr>
            <a:lvl9pPr lvl="8" algn="ctr" rtl="0">
              <a:lnSpc>
                <a:spcPct val="80000"/>
              </a:lnSpc>
              <a:spcBef>
                <a:spcPts val="0"/>
              </a:spcBef>
              <a:spcAft>
                <a:spcPts val="0"/>
              </a:spcAft>
              <a:buClr>
                <a:schemeClr val="lt1"/>
              </a:buClr>
              <a:buSzPts val="6000"/>
              <a:buNone/>
              <a:defRPr sz="6000">
                <a:solidFill>
                  <a:schemeClr val="lt1"/>
                </a:solidFill>
              </a:defRPr>
            </a:lvl9pPr>
          </a:lstStyle>
          <a:p>
            <a:endParaRPr/>
          </a:p>
        </p:txBody>
      </p:sp>
      <p:grpSp>
        <p:nvGrpSpPr>
          <p:cNvPr id="22" name="Google Shape;22;p2"/>
          <p:cNvGrpSpPr/>
          <p:nvPr/>
        </p:nvGrpSpPr>
        <p:grpSpPr>
          <a:xfrm>
            <a:off x="-85500" y="-168653"/>
            <a:ext cx="9290344" cy="5426904"/>
            <a:chOff x="-85500" y="-168653"/>
            <a:chExt cx="9290344" cy="5426904"/>
          </a:xfrm>
        </p:grpSpPr>
        <p:grpSp>
          <p:nvGrpSpPr>
            <p:cNvPr id="23" name="Google Shape;23;p2"/>
            <p:cNvGrpSpPr/>
            <p:nvPr/>
          </p:nvGrpSpPr>
          <p:grpSpPr>
            <a:xfrm>
              <a:off x="3870624" y="271731"/>
              <a:ext cx="531017" cy="704779"/>
              <a:chOff x="3870624" y="271731"/>
              <a:chExt cx="531017" cy="704779"/>
            </a:xfrm>
          </p:grpSpPr>
          <p:sp>
            <p:nvSpPr>
              <p:cNvPr id="24" name="Google Shape;24;p2"/>
              <p:cNvSpPr/>
              <p:nvPr/>
            </p:nvSpPr>
            <p:spPr>
              <a:xfrm>
                <a:off x="3870624" y="311200"/>
                <a:ext cx="425807" cy="38584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26" name="Google Shape;26;p2"/>
            <p:cNvGrpSpPr/>
            <p:nvPr/>
          </p:nvGrpSpPr>
          <p:grpSpPr>
            <a:xfrm>
              <a:off x="-85500" y="4299338"/>
              <a:ext cx="612915" cy="585559"/>
              <a:chOff x="8158724" y="4646275"/>
              <a:chExt cx="612915" cy="585559"/>
            </a:xfrm>
          </p:grpSpPr>
          <p:sp>
            <p:nvSpPr>
              <p:cNvPr id="27" name="Google Shape;27;p2"/>
              <p:cNvSpPr/>
              <p:nvPr/>
            </p:nvSpPr>
            <p:spPr>
              <a:xfrm>
                <a:off x="8158724" y="4646275"/>
                <a:ext cx="511423" cy="46343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170373" y="4682299"/>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9" name="Google Shape;29;p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0" name="Google Shape;30;p2"/>
            <p:cNvGrpSpPr/>
            <p:nvPr/>
          </p:nvGrpSpPr>
          <p:grpSpPr>
            <a:xfrm>
              <a:off x="968652" y="3696885"/>
              <a:ext cx="565312" cy="602473"/>
              <a:chOff x="813652" y="3801560"/>
              <a:chExt cx="565312" cy="602473"/>
            </a:xfrm>
          </p:grpSpPr>
          <p:sp>
            <p:nvSpPr>
              <p:cNvPr id="31" name="Google Shape;31;p2"/>
              <p:cNvSpPr/>
              <p:nvPr/>
            </p:nvSpPr>
            <p:spPr>
              <a:xfrm rot="6264782">
                <a:off x="849950" y="3919090"/>
                <a:ext cx="380679" cy="370162"/>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974315">
                <a:off x="996275" y="3825647"/>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 name="Google Shape;33;p2"/>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 name="Google Shape;34;p2"/>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 name="Google Shape;35;p2"/>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 name="Google Shape;36;p2"/>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 name="Google Shape;37;p2"/>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 name="Google Shape;38;p2"/>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9" name="Google Shape;39;p2"/>
            <p:cNvGrpSpPr/>
            <p:nvPr/>
          </p:nvGrpSpPr>
          <p:grpSpPr>
            <a:xfrm>
              <a:off x="5462677" y="4575203"/>
              <a:ext cx="497752" cy="491681"/>
              <a:chOff x="7559440" y="3972390"/>
              <a:chExt cx="497752" cy="491681"/>
            </a:xfrm>
          </p:grpSpPr>
          <p:sp>
            <p:nvSpPr>
              <p:cNvPr id="40" name="Google Shape;40;p2"/>
              <p:cNvSpPr/>
              <p:nvPr/>
            </p:nvSpPr>
            <p:spPr>
              <a:xfrm rot="1226546">
                <a:off x="7692589" y="4106488"/>
                <a:ext cx="320298" cy="311457"/>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9911830">
                <a:off x="7595186" y="4010311"/>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42" name="Google Shape;42;p2"/>
            <p:cNvGrpSpPr/>
            <p:nvPr/>
          </p:nvGrpSpPr>
          <p:grpSpPr>
            <a:xfrm>
              <a:off x="510215" y="271717"/>
              <a:ext cx="557022" cy="619823"/>
              <a:chOff x="510215" y="271717"/>
              <a:chExt cx="557022" cy="619823"/>
            </a:xfrm>
          </p:grpSpPr>
          <p:sp>
            <p:nvSpPr>
              <p:cNvPr id="43" name="Google Shape;43;p2"/>
              <p:cNvSpPr/>
              <p:nvPr/>
            </p:nvSpPr>
            <p:spPr>
              <a:xfrm>
                <a:off x="676827" y="376200"/>
                <a:ext cx="316843" cy="32088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5" name="Google Shape;45;p2"/>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 name="Google Shape;46;p2"/>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 name="Google Shape;47;p2"/>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 name="Google Shape;48;p2"/>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 name="Google Shape;49;p2"/>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 name="Google Shape;50;p2"/>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 name="Google Shape;51;p2"/>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 name="Google Shape;52;p2"/>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3" name="Google Shape;53;p2"/>
            <p:cNvGrpSpPr/>
            <p:nvPr/>
          </p:nvGrpSpPr>
          <p:grpSpPr>
            <a:xfrm rot="891035">
              <a:off x="1165229" y="1691730"/>
              <a:ext cx="657771" cy="386113"/>
              <a:chOff x="1429156" y="1387535"/>
              <a:chExt cx="657769" cy="386112"/>
            </a:xfrm>
          </p:grpSpPr>
          <p:sp>
            <p:nvSpPr>
              <p:cNvPr id="54" name="Google Shape;54;p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 name="Google Shape;55;p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6" name="Google Shape;56;p2"/>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 name="Google Shape;57;p2"/>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8" name="Google Shape;58;p2"/>
            <p:cNvGrpSpPr/>
            <p:nvPr/>
          </p:nvGrpSpPr>
          <p:grpSpPr>
            <a:xfrm>
              <a:off x="346827" y="3411153"/>
              <a:ext cx="376916" cy="455685"/>
              <a:chOff x="1010452" y="1144365"/>
              <a:chExt cx="376916" cy="455685"/>
            </a:xfrm>
          </p:grpSpPr>
          <p:sp>
            <p:nvSpPr>
              <p:cNvPr id="59" name="Google Shape;59;p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 name="Google Shape;60;p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61" name="Google Shape;61;p2"/>
            <p:cNvGrpSpPr/>
            <p:nvPr/>
          </p:nvGrpSpPr>
          <p:grpSpPr>
            <a:xfrm>
              <a:off x="7439637" y="3918577"/>
              <a:ext cx="503800" cy="507307"/>
              <a:chOff x="7439637" y="3918577"/>
              <a:chExt cx="503800" cy="507307"/>
            </a:xfrm>
          </p:grpSpPr>
          <p:sp>
            <p:nvSpPr>
              <p:cNvPr id="62" name="Google Shape;62;p2"/>
              <p:cNvSpPr/>
              <p:nvPr/>
            </p:nvSpPr>
            <p:spPr>
              <a:xfrm>
                <a:off x="7547126" y="4133375"/>
                <a:ext cx="332324"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4" name="Google Shape;64;p2"/>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 name="Google Shape;65;p2"/>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6" name="Google Shape;66;p2"/>
            <p:cNvGrpSpPr/>
            <p:nvPr/>
          </p:nvGrpSpPr>
          <p:grpSpPr>
            <a:xfrm>
              <a:off x="7413193" y="740389"/>
              <a:ext cx="289739" cy="482318"/>
              <a:chOff x="4912930" y="846902"/>
              <a:chExt cx="289739" cy="482318"/>
            </a:xfrm>
          </p:grpSpPr>
          <p:sp>
            <p:nvSpPr>
              <p:cNvPr id="67" name="Google Shape;67;p2"/>
              <p:cNvSpPr/>
              <p:nvPr/>
            </p:nvSpPr>
            <p:spPr>
              <a:xfrm rot="-539734">
                <a:off x="4946894" y="1102828"/>
                <a:ext cx="216728" cy="21074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912930" y="846902"/>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9" name="Google Shape;69;p2"/>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0" name="Google Shape;70;p2"/>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71" name="Google Shape;71;p2"/>
            <p:cNvGrpSpPr/>
            <p:nvPr/>
          </p:nvGrpSpPr>
          <p:grpSpPr>
            <a:xfrm>
              <a:off x="7801268" y="2011644"/>
              <a:ext cx="583849" cy="670195"/>
              <a:chOff x="7801268" y="2011644"/>
              <a:chExt cx="583849" cy="670195"/>
            </a:xfrm>
          </p:grpSpPr>
          <p:sp>
            <p:nvSpPr>
              <p:cNvPr id="72" name="Google Shape;72;p2"/>
              <p:cNvSpPr/>
              <p:nvPr/>
            </p:nvSpPr>
            <p:spPr>
              <a:xfrm rot="6678441">
                <a:off x="7840657" y="2123048"/>
                <a:ext cx="518922" cy="40942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74" name="Google Shape;74;p2"/>
            <p:cNvGrpSpPr/>
            <p:nvPr/>
          </p:nvGrpSpPr>
          <p:grpSpPr>
            <a:xfrm>
              <a:off x="286734" y="1360788"/>
              <a:ext cx="437027" cy="515682"/>
              <a:chOff x="286734" y="1360788"/>
              <a:chExt cx="437027" cy="515682"/>
            </a:xfrm>
          </p:grpSpPr>
          <p:sp>
            <p:nvSpPr>
              <p:cNvPr id="75" name="Google Shape;75;p2"/>
              <p:cNvSpPr/>
              <p:nvPr/>
            </p:nvSpPr>
            <p:spPr>
              <a:xfrm>
                <a:off x="286734" y="1396113"/>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77" name="Google Shape;77;p2"/>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8" name="Google Shape;78;p2"/>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9" name="Google Shape;79;p2"/>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0" name="Google Shape;80;p2"/>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81" name="Google Shape;81;p2"/>
            <p:cNvGrpSpPr/>
            <p:nvPr/>
          </p:nvGrpSpPr>
          <p:grpSpPr>
            <a:xfrm>
              <a:off x="8513660" y="3273951"/>
              <a:ext cx="236955" cy="259508"/>
              <a:chOff x="1624551" y="3569952"/>
              <a:chExt cx="236955" cy="259508"/>
            </a:xfrm>
          </p:grpSpPr>
          <p:sp>
            <p:nvSpPr>
              <p:cNvPr id="82" name="Google Shape;82;p2"/>
              <p:cNvSpPr/>
              <p:nvPr/>
            </p:nvSpPr>
            <p:spPr>
              <a:xfrm>
                <a:off x="1624551" y="3569952"/>
                <a:ext cx="224786" cy="2276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625368" y="3599553"/>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84" name="Google Shape;84;p2"/>
            <p:cNvGrpSpPr/>
            <p:nvPr/>
          </p:nvGrpSpPr>
          <p:grpSpPr>
            <a:xfrm>
              <a:off x="3637530" y="4055057"/>
              <a:ext cx="418773" cy="520154"/>
              <a:chOff x="3637530" y="4055057"/>
              <a:chExt cx="418773" cy="520154"/>
            </a:xfrm>
          </p:grpSpPr>
          <p:sp>
            <p:nvSpPr>
              <p:cNvPr id="85" name="Google Shape;85;p2"/>
              <p:cNvSpPr/>
              <p:nvPr/>
            </p:nvSpPr>
            <p:spPr>
              <a:xfrm rot="5542319">
                <a:off x="3769303" y="4204066"/>
                <a:ext cx="285154" cy="277283"/>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87" name="Google Shape;87;p2"/>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8" name="Google Shape;88;p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9" name="Google Shape;89;p2"/>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0" name="Google Shape;90;p2"/>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1" name="Google Shape;91;p2"/>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2" name="Google Shape;92;p2"/>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3" name="Google Shape;93;p2"/>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94" name="Google Shape;94;p2"/>
            <p:cNvGrpSpPr/>
            <p:nvPr/>
          </p:nvGrpSpPr>
          <p:grpSpPr>
            <a:xfrm>
              <a:off x="6457245" y="4530131"/>
              <a:ext cx="216066" cy="276377"/>
              <a:chOff x="6422295" y="3351500"/>
              <a:chExt cx="252856" cy="323399"/>
            </a:xfrm>
          </p:grpSpPr>
          <p:sp>
            <p:nvSpPr>
              <p:cNvPr id="95" name="Google Shape;95;p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6" name="Google Shape;96;p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97" name="Google Shape;97;p2"/>
            <p:cNvGrpSpPr/>
            <p:nvPr/>
          </p:nvGrpSpPr>
          <p:grpSpPr>
            <a:xfrm>
              <a:off x="2318449" y="604142"/>
              <a:ext cx="332332" cy="346582"/>
              <a:chOff x="2318449" y="604142"/>
              <a:chExt cx="332332" cy="346582"/>
            </a:xfrm>
          </p:grpSpPr>
          <p:sp>
            <p:nvSpPr>
              <p:cNvPr id="98" name="Google Shape;98;p2"/>
              <p:cNvSpPr/>
              <p:nvPr/>
            </p:nvSpPr>
            <p:spPr>
              <a:xfrm>
                <a:off x="2361884" y="604142"/>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00" name="Google Shape;100;p2"/>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01" name="Google Shape;101;p2"/>
            <p:cNvGrpSpPr/>
            <p:nvPr/>
          </p:nvGrpSpPr>
          <p:grpSpPr>
            <a:xfrm>
              <a:off x="1184427" y="4630083"/>
              <a:ext cx="229693" cy="293080"/>
              <a:chOff x="6793660" y="3322411"/>
              <a:chExt cx="268804" cy="342944"/>
            </a:xfrm>
          </p:grpSpPr>
          <p:sp>
            <p:nvSpPr>
              <p:cNvPr id="102" name="Google Shape;102;p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3" name="Google Shape;103;p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4" name="Google Shape;104;p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05" name="Google Shape;105;p2"/>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6" name="Google Shape;106;p2"/>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7" name="Google Shape;107;p2"/>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8" name="Google Shape;108;p2"/>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with pattern">
  <p:cSld name="BLANK_1">
    <p:spTree>
      <p:nvGrpSpPr>
        <p:cNvPr id="1" name="Shape 564"/>
        <p:cNvGrpSpPr/>
        <p:nvPr/>
      </p:nvGrpSpPr>
      <p:grpSpPr>
        <a:xfrm>
          <a:off x="0" y="0"/>
          <a:ext cx="0" cy="0"/>
          <a:chOff x="0" y="0"/>
          <a:chExt cx="0" cy="0"/>
        </a:xfrm>
      </p:grpSpPr>
      <p:grpSp>
        <p:nvGrpSpPr>
          <p:cNvPr id="565" name="Google Shape;565;p11"/>
          <p:cNvGrpSpPr/>
          <p:nvPr/>
        </p:nvGrpSpPr>
        <p:grpSpPr>
          <a:xfrm>
            <a:off x="-45603" y="4341395"/>
            <a:ext cx="9272423" cy="910791"/>
            <a:chOff x="-45603" y="440026"/>
            <a:chExt cx="9272423" cy="910791"/>
          </a:xfrm>
        </p:grpSpPr>
        <p:sp>
          <p:nvSpPr>
            <p:cNvPr id="566" name="Google Shape;566;p11"/>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67" name="Google Shape;567;p11"/>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68" name="Google Shape;568;p11"/>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69" name="Google Shape;569;p11"/>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0" name="Google Shape;570;p11"/>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1" name="Google Shape;571;p11"/>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2" name="Google Shape;572;p11"/>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3" name="Google Shape;573;p11"/>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4" name="Google Shape;574;p11"/>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5" name="Google Shape;575;p11"/>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6" name="Google Shape;576;p11"/>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7" name="Google Shape;577;p11"/>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8" name="Google Shape;578;p11"/>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9" name="Google Shape;579;p11"/>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0" name="Google Shape;580;p11"/>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1" name="Google Shape;581;p11"/>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2" name="Google Shape;582;p11"/>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3" name="Google Shape;583;p11"/>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4" name="Google Shape;584;p11"/>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5" name="Google Shape;585;p11"/>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86" name="Google Shape;586;p11"/>
            <p:cNvGrpSpPr/>
            <p:nvPr/>
          </p:nvGrpSpPr>
          <p:grpSpPr>
            <a:xfrm rot="890855">
              <a:off x="3181660" y="515636"/>
              <a:ext cx="370663" cy="217580"/>
              <a:chOff x="1429156" y="1387535"/>
              <a:chExt cx="657769" cy="386112"/>
            </a:xfrm>
          </p:grpSpPr>
          <p:sp>
            <p:nvSpPr>
              <p:cNvPr id="587" name="Google Shape;587;p11"/>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8" name="Google Shape;588;p11"/>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89" name="Google Shape;589;p11"/>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0" name="Google Shape;590;p11"/>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91" name="Google Shape;591;p11"/>
            <p:cNvGrpSpPr/>
            <p:nvPr/>
          </p:nvGrpSpPr>
          <p:grpSpPr>
            <a:xfrm>
              <a:off x="3707787" y="505390"/>
              <a:ext cx="212392" cy="256778"/>
              <a:chOff x="1010452" y="1144365"/>
              <a:chExt cx="376916" cy="455685"/>
            </a:xfrm>
          </p:grpSpPr>
          <p:sp>
            <p:nvSpPr>
              <p:cNvPr id="592" name="Google Shape;592;p11"/>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3" name="Google Shape;593;p11"/>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94" name="Google Shape;594;p11"/>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5" name="Google Shape;595;p11"/>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6" name="Google Shape;596;p11"/>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7" name="Google Shape;597;p11"/>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8" name="Google Shape;598;p11"/>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9" name="Google Shape;599;p11"/>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0" name="Google Shape;600;p11"/>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1" name="Google Shape;601;p11"/>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2" name="Google Shape;602;p11"/>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3" name="Google Shape;603;p11"/>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4" name="Google Shape;604;p11"/>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5" name="Google Shape;605;p11"/>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6" name="Google Shape;606;p11"/>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7" name="Google Shape;607;p11"/>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8" name="Google Shape;608;p11"/>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9" name="Google Shape;609;p11"/>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0" name="Google Shape;610;p11"/>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1" name="Google Shape;611;p11"/>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2" name="Google Shape;612;p11"/>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3" name="Google Shape;613;p11"/>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14" name="Google Shape;614;p11"/>
            <p:cNvGrpSpPr/>
            <p:nvPr/>
          </p:nvGrpSpPr>
          <p:grpSpPr>
            <a:xfrm>
              <a:off x="7836651" y="987182"/>
              <a:ext cx="121750" cy="155749"/>
              <a:chOff x="6422295" y="3351500"/>
              <a:chExt cx="252856" cy="323399"/>
            </a:xfrm>
          </p:grpSpPr>
          <p:sp>
            <p:nvSpPr>
              <p:cNvPr id="615" name="Google Shape;615;p11"/>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6" name="Google Shape;616;p11"/>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17" name="Google Shape;617;p11"/>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8" name="Google Shape;618;p11"/>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19" name="Google Shape;619;p11"/>
            <p:cNvGrpSpPr/>
            <p:nvPr/>
          </p:nvGrpSpPr>
          <p:grpSpPr>
            <a:xfrm>
              <a:off x="3137402" y="1006079"/>
              <a:ext cx="129429" cy="165162"/>
              <a:chOff x="6793660" y="3322411"/>
              <a:chExt cx="268804" cy="342944"/>
            </a:xfrm>
          </p:grpSpPr>
          <p:sp>
            <p:nvSpPr>
              <p:cNvPr id="620" name="Google Shape;620;p11"/>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1" name="Google Shape;621;p11"/>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2" name="Google Shape;622;p11"/>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23" name="Google Shape;623;p11"/>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4" name="Google Shape;624;p11"/>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25" name="Google Shape;625;p11"/>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with big pattern">
  <p:cSld name="BLANK_1_1">
    <p:spTree>
      <p:nvGrpSpPr>
        <p:cNvPr id="1" name="Shape 626"/>
        <p:cNvGrpSpPr/>
        <p:nvPr/>
      </p:nvGrpSpPr>
      <p:grpSpPr>
        <a:xfrm>
          <a:off x="0" y="0"/>
          <a:ext cx="0" cy="0"/>
          <a:chOff x="0" y="0"/>
          <a:chExt cx="0" cy="0"/>
        </a:xfrm>
      </p:grpSpPr>
      <p:sp>
        <p:nvSpPr>
          <p:cNvPr id="627" name="Google Shape;627;p12"/>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628" name="Google Shape;628;p12"/>
          <p:cNvSpPr/>
          <p:nvPr/>
        </p:nvSpPr>
        <p:spPr>
          <a:xfrm>
            <a:off x="3877329" y="869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9" name="Google Shape;629;p12"/>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0" name="Google Shape;630;p1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1" name="Google Shape;631;p12"/>
          <p:cNvSpPr/>
          <p:nvPr/>
        </p:nvSpPr>
        <p:spPr>
          <a:xfrm rot="-1974315">
            <a:off x="1073775" y="40828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2" name="Google Shape;632;p12"/>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3" name="Google Shape;633;p12"/>
          <p:cNvSpPr/>
          <p:nvPr/>
        </p:nvSpPr>
        <p:spPr>
          <a:xfrm>
            <a:off x="8577162" y="951325"/>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4" name="Google Shape;634;p12"/>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5" name="Google Shape;635;p12"/>
          <p:cNvSpPr/>
          <p:nvPr/>
        </p:nvSpPr>
        <p:spPr>
          <a:xfrm rot="-3375824">
            <a:off x="8529405" y="42317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6" name="Google Shape;636;p12"/>
          <p:cNvSpPr/>
          <p:nvPr/>
        </p:nvSpPr>
        <p:spPr>
          <a:xfrm rot="3011666">
            <a:off x="3176487" y="4336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7" name="Google Shape;637;p12"/>
          <p:cNvSpPr/>
          <p:nvPr/>
        </p:nvSpPr>
        <p:spPr>
          <a:xfrm rot="2196195">
            <a:off x="6620200" y="3736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8" name="Google Shape;638;p12"/>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9" name="Google Shape;639;p12"/>
          <p:cNvSpPr/>
          <p:nvPr/>
        </p:nvSpPr>
        <p:spPr>
          <a:xfrm>
            <a:off x="397765" y="122092"/>
            <a:ext cx="557022" cy="619824"/>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0" name="Google Shape;640;p12"/>
          <p:cNvSpPr/>
          <p:nvPr/>
        </p:nvSpPr>
        <p:spPr>
          <a:xfrm>
            <a:off x="1635736" y="451563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1" name="Google Shape;641;p12"/>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2" name="Google Shape;642;p12"/>
          <p:cNvSpPr/>
          <p:nvPr/>
        </p:nvSpPr>
        <p:spPr>
          <a:xfrm rot="1185294">
            <a:off x="4798350" y="4216901"/>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3" name="Google Shape;643;p12"/>
          <p:cNvSpPr/>
          <p:nvPr/>
        </p:nvSpPr>
        <p:spPr>
          <a:xfrm>
            <a:off x="954787" y="598452"/>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4" name="Google Shape;644;p12"/>
          <p:cNvSpPr/>
          <p:nvPr/>
        </p:nvSpPr>
        <p:spPr>
          <a:xfrm>
            <a:off x="7934146" y="3052342"/>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5" name="Google Shape;645;p12"/>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6" name="Google Shape;646;p12"/>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7" name="Google Shape;647;p12"/>
          <p:cNvSpPr/>
          <p:nvPr/>
        </p:nvSpPr>
        <p:spPr>
          <a:xfrm>
            <a:off x="6114462" y="4565394"/>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48" name="Google Shape;648;p12"/>
          <p:cNvGrpSpPr/>
          <p:nvPr/>
        </p:nvGrpSpPr>
        <p:grpSpPr>
          <a:xfrm rot="-2302891">
            <a:off x="692341" y="1703380"/>
            <a:ext cx="657775" cy="386116"/>
            <a:chOff x="1429156" y="1387535"/>
            <a:chExt cx="657769" cy="386112"/>
          </a:xfrm>
        </p:grpSpPr>
        <p:sp>
          <p:nvSpPr>
            <p:cNvPr id="649" name="Google Shape;649;p1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0" name="Google Shape;650;p1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51" name="Google Shape;651;p12"/>
          <p:cNvSpPr/>
          <p:nvPr/>
        </p:nvSpPr>
        <p:spPr>
          <a:xfrm rot="-1696692">
            <a:off x="7912035" y="1565241"/>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2" name="Google Shape;652;p12"/>
          <p:cNvSpPr/>
          <p:nvPr/>
        </p:nvSpPr>
        <p:spPr>
          <a:xfrm>
            <a:off x="573535" y="2390406"/>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53" name="Google Shape;653;p12"/>
          <p:cNvGrpSpPr/>
          <p:nvPr/>
        </p:nvGrpSpPr>
        <p:grpSpPr>
          <a:xfrm>
            <a:off x="243202" y="3418115"/>
            <a:ext cx="376916" cy="455685"/>
            <a:chOff x="1010452" y="1144365"/>
            <a:chExt cx="376916" cy="455685"/>
          </a:xfrm>
        </p:grpSpPr>
        <p:sp>
          <p:nvSpPr>
            <p:cNvPr id="654" name="Google Shape;654;p1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5" name="Google Shape;655;p1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56" name="Google Shape;656;p12"/>
          <p:cNvSpPr/>
          <p:nvPr/>
        </p:nvSpPr>
        <p:spPr>
          <a:xfrm rot="-1109260">
            <a:off x="7931505" y="391934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7" name="Google Shape;657;p12"/>
          <p:cNvSpPr/>
          <p:nvPr/>
        </p:nvSpPr>
        <p:spPr>
          <a:xfrm>
            <a:off x="6730123" y="37134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8" name="Google Shape;658;p12"/>
          <p:cNvSpPr/>
          <p:nvPr/>
        </p:nvSpPr>
        <p:spPr>
          <a:xfrm rot="1799564">
            <a:off x="7269683"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9" name="Google Shape;659;p12"/>
          <p:cNvSpPr/>
          <p:nvPr/>
        </p:nvSpPr>
        <p:spPr>
          <a:xfrm>
            <a:off x="8073205" y="696414"/>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0" name="Google Shape;660;p12"/>
          <p:cNvSpPr/>
          <p:nvPr/>
        </p:nvSpPr>
        <p:spPr>
          <a:xfrm>
            <a:off x="7347687" y="-80809"/>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1" name="Google Shape;661;p12"/>
          <p:cNvSpPr/>
          <p:nvPr/>
        </p:nvSpPr>
        <p:spPr>
          <a:xfrm>
            <a:off x="4940628" y="97286"/>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2" name="Google Shape;662;p12"/>
          <p:cNvSpPr/>
          <p:nvPr/>
        </p:nvSpPr>
        <p:spPr>
          <a:xfrm rot="-1245048">
            <a:off x="8307364" y="202336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3" name="Google Shape;663;p12"/>
          <p:cNvSpPr/>
          <p:nvPr/>
        </p:nvSpPr>
        <p:spPr>
          <a:xfrm>
            <a:off x="140849" y="1398976"/>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4" name="Google Shape;664;p12"/>
          <p:cNvSpPr/>
          <p:nvPr/>
        </p:nvSpPr>
        <p:spPr>
          <a:xfrm>
            <a:off x="2529725" y="4393751"/>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5" name="Google Shape;665;p12"/>
          <p:cNvSpPr/>
          <p:nvPr/>
        </p:nvSpPr>
        <p:spPr>
          <a:xfrm>
            <a:off x="774575" y="13431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6" name="Google Shape;666;p12"/>
          <p:cNvSpPr/>
          <p:nvPr/>
        </p:nvSpPr>
        <p:spPr>
          <a:xfrm>
            <a:off x="8496852" y="3855727"/>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7" name="Google Shape;667;p12"/>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8" name="Google Shape;668;p12"/>
          <p:cNvSpPr/>
          <p:nvPr/>
        </p:nvSpPr>
        <p:spPr>
          <a:xfrm>
            <a:off x="8748502" y="3358539"/>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9" name="Google Shape;669;p12"/>
          <p:cNvSpPr/>
          <p:nvPr/>
        </p:nvSpPr>
        <p:spPr>
          <a:xfrm rot="9304419">
            <a:off x="3675875" y="4374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0" name="Google Shape;670;p12"/>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1" name="Google Shape;671;p1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2" name="Google Shape;672;p12"/>
          <p:cNvSpPr/>
          <p:nvPr/>
        </p:nvSpPr>
        <p:spPr>
          <a:xfrm>
            <a:off x="1334256" y="146271"/>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3" name="Google Shape;673;p12"/>
          <p:cNvSpPr/>
          <p:nvPr/>
        </p:nvSpPr>
        <p:spPr>
          <a:xfrm>
            <a:off x="7558457" y="39810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4" name="Google Shape;674;p12"/>
          <p:cNvSpPr/>
          <p:nvPr/>
        </p:nvSpPr>
        <p:spPr>
          <a:xfrm>
            <a:off x="527433" y="3050947"/>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5" name="Google Shape;675;p12"/>
          <p:cNvSpPr/>
          <p:nvPr/>
        </p:nvSpPr>
        <p:spPr>
          <a:xfrm>
            <a:off x="8754662" y="277217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6" name="Google Shape;676;p12"/>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77" name="Google Shape;677;p12"/>
          <p:cNvGrpSpPr/>
          <p:nvPr/>
        </p:nvGrpSpPr>
        <p:grpSpPr>
          <a:xfrm>
            <a:off x="6967170" y="4176956"/>
            <a:ext cx="216066" cy="276377"/>
            <a:chOff x="6422295" y="3351500"/>
            <a:chExt cx="252856" cy="323399"/>
          </a:xfrm>
        </p:grpSpPr>
        <p:sp>
          <p:nvSpPr>
            <p:cNvPr id="678" name="Google Shape;678;p1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9" name="Google Shape;679;p1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80" name="Google Shape;680;p12"/>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1" name="Google Shape;681;p12"/>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82" name="Google Shape;682;p12"/>
          <p:cNvGrpSpPr/>
          <p:nvPr/>
        </p:nvGrpSpPr>
        <p:grpSpPr>
          <a:xfrm>
            <a:off x="791252" y="4630083"/>
            <a:ext cx="229693" cy="293080"/>
            <a:chOff x="6793660" y="3322411"/>
            <a:chExt cx="268804" cy="342944"/>
          </a:xfrm>
        </p:grpSpPr>
        <p:sp>
          <p:nvSpPr>
            <p:cNvPr id="683" name="Google Shape;683;p1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4" name="Google Shape;684;p1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5" name="Google Shape;685;p1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86" name="Google Shape;686;p12"/>
          <p:cNvSpPr/>
          <p:nvPr/>
        </p:nvSpPr>
        <p:spPr>
          <a:xfrm>
            <a:off x="4708237" y="588128"/>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7" name="Google Shape;687;p12"/>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8" name="Google Shape;688;p12"/>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9" name="Google Shape;689;p12"/>
          <p:cNvSpPr/>
          <p:nvPr/>
        </p:nvSpPr>
        <p:spPr>
          <a:xfrm rot="-2221343">
            <a:off x="830946" y="3628653"/>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09"/>
        <p:cNvGrpSpPr/>
        <p:nvPr/>
      </p:nvGrpSpPr>
      <p:grpSpPr>
        <a:xfrm>
          <a:off x="0" y="0"/>
          <a:ext cx="0" cy="0"/>
          <a:chOff x="0" y="0"/>
          <a:chExt cx="0" cy="0"/>
        </a:xfrm>
      </p:grpSpPr>
      <p:sp>
        <p:nvSpPr>
          <p:cNvPr id="110" name="Google Shape;110;p3"/>
          <p:cNvSpPr txBox="1">
            <a:spLocks noGrp="1"/>
          </p:cNvSpPr>
          <p:nvPr>
            <p:ph type="ctrTitle"/>
          </p:nvPr>
        </p:nvSpPr>
        <p:spPr>
          <a:xfrm>
            <a:off x="2112400" y="1583350"/>
            <a:ext cx="4919400" cy="11598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1" name="Google Shape;111;p3"/>
          <p:cNvSpPr txBox="1">
            <a:spLocks noGrp="1"/>
          </p:cNvSpPr>
          <p:nvPr>
            <p:ph type="subTitle" idx="1"/>
          </p:nvPr>
        </p:nvSpPr>
        <p:spPr>
          <a:xfrm>
            <a:off x="2112400" y="2840052"/>
            <a:ext cx="4919400" cy="7848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2000"/>
              <a:buNone/>
              <a:defRPr sz="2000">
                <a:solidFill>
                  <a:schemeClr val="dk2"/>
                </a:solidFill>
              </a:defRPr>
            </a:lvl1pPr>
            <a:lvl2pPr lvl="1" algn="ctr" rtl="0">
              <a:spcBef>
                <a:spcPts val="0"/>
              </a:spcBef>
              <a:spcAft>
                <a:spcPts val="0"/>
              </a:spcAft>
              <a:buClr>
                <a:schemeClr val="dk2"/>
              </a:buClr>
              <a:buSzPts val="2000"/>
              <a:buNone/>
              <a:defRPr sz="2000">
                <a:solidFill>
                  <a:schemeClr val="dk2"/>
                </a:solidFill>
              </a:defRPr>
            </a:lvl2pPr>
            <a:lvl3pPr lvl="2" algn="ctr" rtl="0">
              <a:spcBef>
                <a:spcPts val="0"/>
              </a:spcBef>
              <a:spcAft>
                <a:spcPts val="0"/>
              </a:spcAft>
              <a:buClr>
                <a:schemeClr val="dk2"/>
              </a:buClr>
              <a:buSzPts val="2000"/>
              <a:buNone/>
              <a:defRPr sz="2000">
                <a:solidFill>
                  <a:schemeClr val="dk2"/>
                </a:solidFill>
              </a:defRPr>
            </a:lvl3pPr>
            <a:lvl4pPr lvl="3" algn="ctr" rtl="0">
              <a:spcBef>
                <a:spcPts val="0"/>
              </a:spcBef>
              <a:spcAft>
                <a:spcPts val="0"/>
              </a:spcAft>
              <a:buClr>
                <a:schemeClr val="dk2"/>
              </a:buClr>
              <a:buSzPts val="2000"/>
              <a:buNone/>
              <a:defRPr sz="2000">
                <a:solidFill>
                  <a:schemeClr val="dk2"/>
                </a:solidFill>
              </a:defRPr>
            </a:lvl4pPr>
            <a:lvl5pPr lvl="4" algn="ctr" rtl="0">
              <a:spcBef>
                <a:spcPts val="0"/>
              </a:spcBef>
              <a:spcAft>
                <a:spcPts val="0"/>
              </a:spcAft>
              <a:buClr>
                <a:schemeClr val="dk2"/>
              </a:buClr>
              <a:buSzPts val="2000"/>
              <a:buNone/>
              <a:defRPr sz="2000">
                <a:solidFill>
                  <a:schemeClr val="dk2"/>
                </a:solidFill>
              </a:defRPr>
            </a:lvl5pPr>
            <a:lvl6pPr lvl="5" algn="ctr" rtl="0">
              <a:spcBef>
                <a:spcPts val="0"/>
              </a:spcBef>
              <a:spcAft>
                <a:spcPts val="0"/>
              </a:spcAft>
              <a:buClr>
                <a:schemeClr val="dk2"/>
              </a:buClr>
              <a:buSzPts val="2000"/>
              <a:buNone/>
              <a:defRPr sz="2000">
                <a:solidFill>
                  <a:schemeClr val="dk2"/>
                </a:solidFill>
              </a:defRPr>
            </a:lvl6pPr>
            <a:lvl7pPr lvl="6" algn="ctr" rtl="0">
              <a:spcBef>
                <a:spcPts val="0"/>
              </a:spcBef>
              <a:spcAft>
                <a:spcPts val="0"/>
              </a:spcAft>
              <a:buClr>
                <a:schemeClr val="dk2"/>
              </a:buClr>
              <a:buSzPts val="2000"/>
              <a:buNone/>
              <a:defRPr sz="2000">
                <a:solidFill>
                  <a:schemeClr val="dk2"/>
                </a:solidFill>
              </a:defRPr>
            </a:lvl7pPr>
            <a:lvl8pPr lvl="7" algn="ctr" rtl="0">
              <a:spcBef>
                <a:spcPts val="0"/>
              </a:spcBef>
              <a:spcAft>
                <a:spcPts val="0"/>
              </a:spcAft>
              <a:buClr>
                <a:schemeClr val="dk2"/>
              </a:buClr>
              <a:buSzPts val="2000"/>
              <a:buNone/>
              <a:defRPr sz="2000">
                <a:solidFill>
                  <a:schemeClr val="dk2"/>
                </a:solidFill>
              </a:defRPr>
            </a:lvl8pPr>
            <a:lvl9pPr lvl="8" algn="ctr" rtl="0">
              <a:spcBef>
                <a:spcPts val="0"/>
              </a:spcBef>
              <a:spcAft>
                <a:spcPts val="0"/>
              </a:spcAft>
              <a:buClr>
                <a:schemeClr val="dk2"/>
              </a:buClr>
              <a:buSzPts val="2000"/>
              <a:buNone/>
              <a:defRPr sz="2000">
                <a:solidFill>
                  <a:schemeClr val="dk2"/>
                </a:solidFill>
              </a:defRPr>
            </a:lvl9pPr>
          </a:lstStyle>
          <a:p>
            <a:endParaRPr/>
          </a:p>
        </p:txBody>
      </p:sp>
      <p:grpSp>
        <p:nvGrpSpPr>
          <p:cNvPr id="112" name="Google Shape;112;p3"/>
          <p:cNvGrpSpPr/>
          <p:nvPr/>
        </p:nvGrpSpPr>
        <p:grpSpPr>
          <a:xfrm>
            <a:off x="-83913" y="-168653"/>
            <a:ext cx="9288757" cy="5426904"/>
            <a:chOff x="-83913" y="-168653"/>
            <a:chExt cx="9288757" cy="5426904"/>
          </a:xfrm>
        </p:grpSpPr>
        <p:sp>
          <p:nvSpPr>
            <p:cNvPr id="113" name="Google Shape;113;p3"/>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4" name="Google Shape;114;p3"/>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5" name="Google Shape;115;p3"/>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6" name="Google Shape;116;p3"/>
            <p:cNvSpPr/>
            <p:nvPr/>
          </p:nvSpPr>
          <p:spPr>
            <a:xfrm rot="-1974315">
              <a:off x="1151275" y="37209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7" name="Google Shape;117;p3"/>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8" name="Google Shape;118;p3"/>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9" name="Google Shape;119;p3"/>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0" name="Google Shape;120;p3"/>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1" name="Google Shape;121;p3"/>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2" name="Google Shape;122;p3"/>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3" name="Google Shape;123;p3"/>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4" name="Google Shape;124;p3"/>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5" name="Google Shape;125;p3"/>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6" name="Google Shape;126;p3"/>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7" name="Google Shape;127;p3"/>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8" name="Google Shape;128;p3"/>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9" name="Google Shape;129;p3"/>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0" name="Google Shape;130;p3"/>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1" name="Google Shape;131;p3"/>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2" name="Google Shape;132;p3"/>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33" name="Google Shape;133;p3"/>
            <p:cNvGrpSpPr/>
            <p:nvPr/>
          </p:nvGrpSpPr>
          <p:grpSpPr>
            <a:xfrm rot="891035">
              <a:off x="1165229" y="1691730"/>
              <a:ext cx="657771" cy="386113"/>
              <a:chOff x="1429156" y="1387535"/>
              <a:chExt cx="657769" cy="386112"/>
            </a:xfrm>
          </p:grpSpPr>
          <p:sp>
            <p:nvSpPr>
              <p:cNvPr id="134" name="Google Shape;134;p3"/>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5" name="Google Shape;135;p3"/>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36" name="Google Shape;136;p3"/>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7" name="Google Shape;137;p3"/>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38" name="Google Shape;138;p3"/>
            <p:cNvGrpSpPr/>
            <p:nvPr/>
          </p:nvGrpSpPr>
          <p:grpSpPr>
            <a:xfrm>
              <a:off x="346827" y="3411153"/>
              <a:ext cx="376916" cy="455685"/>
              <a:chOff x="1010452" y="1144365"/>
              <a:chExt cx="376916" cy="455685"/>
            </a:xfrm>
          </p:grpSpPr>
          <p:sp>
            <p:nvSpPr>
              <p:cNvPr id="139" name="Google Shape;139;p3"/>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0" name="Google Shape;140;p3"/>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41" name="Google Shape;141;p3"/>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2" name="Google Shape;142;p3"/>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3" name="Google Shape;143;p3"/>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4" name="Google Shape;144;p3"/>
            <p:cNvSpPr/>
            <p:nvPr/>
          </p:nvSpPr>
          <p:spPr>
            <a:xfrm>
              <a:off x="7413193" y="740389"/>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5" name="Google Shape;145;p3"/>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6" name="Google Shape;146;p3"/>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7" name="Google Shape;147;p3"/>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8" name="Google Shape;148;p3"/>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9" name="Google Shape;149;p3"/>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0" name="Google Shape;150;p3"/>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1" name="Google Shape;151;p3"/>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2" name="Google Shape;152;p3"/>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3" name="Google Shape;153;p3"/>
            <p:cNvSpPr/>
            <p:nvPr/>
          </p:nvSpPr>
          <p:spPr>
            <a:xfrm>
              <a:off x="8514477" y="3303552"/>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4" name="Google Shape;154;p3"/>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5" name="Google Shape;155;p3"/>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6" name="Google Shape;156;p3"/>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7" name="Google Shape;157;p3"/>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8" name="Google Shape;158;p3"/>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9" name="Google Shape;159;p3"/>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0" name="Google Shape;160;p3"/>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1" name="Google Shape;161;p3"/>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62" name="Google Shape;162;p3"/>
            <p:cNvGrpSpPr/>
            <p:nvPr/>
          </p:nvGrpSpPr>
          <p:grpSpPr>
            <a:xfrm>
              <a:off x="6457245" y="4530131"/>
              <a:ext cx="216066" cy="276377"/>
              <a:chOff x="6422295" y="3351500"/>
              <a:chExt cx="252856" cy="323399"/>
            </a:xfrm>
          </p:grpSpPr>
          <p:sp>
            <p:nvSpPr>
              <p:cNvPr id="163" name="Google Shape;163;p3"/>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4" name="Google Shape;164;p3"/>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65" name="Google Shape;165;p3"/>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6" name="Google Shape;166;p3"/>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67" name="Google Shape;167;p3"/>
            <p:cNvGrpSpPr/>
            <p:nvPr/>
          </p:nvGrpSpPr>
          <p:grpSpPr>
            <a:xfrm>
              <a:off x="1184427" y="4630083"/>
              <a:ext cx="229693" cy="293080"/>
              <a:chOff x="6793660" y="3322411"/>
              <a:chExt cx="268804" cy="342944"/>
            </a:xfrm>
          </p:grpSpPr>
          <p:sp>
            <p:nvSpPr>
              <p:cNvPr id="168" name="Google Shape;168;p3"/>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9" name="Google Shape;169;p3"/>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0" name="Google Shape;170;p3"/>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71" name="Google Shape;171;p3"/>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2" name="Google Shape;172;p3"/>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3" name="Google Shape;173;p3"/>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4" name="Google Shape;174;p3"/>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5"/>
        </a:solidFill>
        <a:effectLst/>
      </p:bgPr>
    </p:bg>
    <p:spTree>
      <p:nvGrpSpPr>
        <p:cNvPr id="1" name="Shape 175"/>
        <p:cNvGrpSpPr/>
        <p:nvPr/>
      </p:nvGrpSpPr>
      <p:grpSpPr>
        <a:xfrm>
          <a:off x="0" y="0"/>
          <a:ext cx="0" cy="0"/>
          <a:chOff x="0" y="0"/>
          <a:chExt cx="0" cy="0"/>
        </a:xfrm>
      </p:grpSpPr>
      <p:grpSp>
        <p:nvGrpSpPr>
          <p:cNvPr id="176" name="Google Shape;176;p4"/>
          <p:cNvGrpSpPr/>
          <p:nvPr/>
        </p:nvGrpSpPr>
        <p:grpSpPr>
          <a:xfrm>
            <a:off x="-83913" y="-168653"/>
            <a:ext cx="9288757" cy="5426904"/>
            <a:chOff x="-83913" y="-168653"/>
            <a:chExt cx="9288757" cy="5426904"/>
          </a:xfrm>
        </p:grpSpPr>
        <p:sp>
          <p:nvSpPr>
            <p:cNvPr id="177" name="Google Shape;177;p4"/>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8" name="Google Shape;178;p4"/>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9" name="Google Shape;179;p4"/>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0" name="Google Shape;180;p4"/>
            <p:cNvSpPr/>
            <p:nvPr/>
          </p:nvSpPr>
          <p:spPr>
            <a:xfrm rot="-1974315">
              <a:off x="1151275" y="37209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1" name="Google Shape;181;p4"/>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2" name="Google Shape;182;p4"/>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3" name="Google Shape;183;p4"/>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4" name="Google Shape;184;p4"/>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5" name="Google Shape;185;p4"/>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6" name="Google Shape;186;p4"/>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7" name="Google Shape;187;p4"/>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8" name="Google Shape;188;p4"/>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9" name="Google Shape;189;p4"/>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0" name="Google Shape;190;p4"/>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1" name="Google Shape;191;p4"/>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2" name="Google Shape;192;p4"/>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3" name="Google Shape;193;p4"/>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4" name="Google Shape;194;p4"/>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5" name="Google Shape;195;p4"/>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6" name="Google Shape;196;p4"/>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97" name="Google Shape;197;p4"/>
            <p:cNvGrpSpPr/>
            <p:nvPr/>
          </p:nvGrpSpPr>
          <p:grpSpPr>
            <a:xfrm rot="891035">
              <a:off x="1165229" y="1691730"/>
              <a:ext cx="657771" cy="386113"/>
              <a:chOff x="1429156" y="1387535"/>
              <a:chExt cx="657769" cy="386112"/>
            </a:xfrm>
          </p:grpSpPr>
          <p:sp>
            <p:nvSpPr>
              <p:cNvPr id="198" name="Google Shape;198;p4"/>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9" name="Google Shape;199;p4"/>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00" name="Google Shape;200;p4"/>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1" name="Google Shape;201;p4"/>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02" name="Google Shape;202;p4"/>
            <p:cNvGrpSpPr/>
            <p:nvPr/>
          </p:nvGrpSpPr>
          <p:grpSpPr>
            <a:xfrm>
              <a:off x="346827" y="3411153"/>
              <a:ext cx="376916" cy="455685"/>
              <a:chOff x="1010452" y="1144365"/>
              <a:chExt cx="376916" cy="455685"/>
            </a:xfrm>
          </p:grpSpPr>
          <p:sp>
            <p:nvSpPr>
              <p:cNvPr id="203" name="Google Shape;203;p4"/>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4" name="Google Shape;204;p4"/>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05" name="Google Shape;205;p4"/>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6" name="Google Shape;206;p4"/>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7" name="Google Shape;207;p4"/>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8" name="Google Shape;208;p4"/>
            <p:cNvSpPr/>
            <p:nvPr/>
          </p:nvSpPr>
          <p:spPr>
            <a:xfrm>
              <a:off x="7413193" y="740389"/>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9" name="Google Shape;209;p4"/>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0" name="Google Shape;210;p4"/>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1" name="Google Shape;211;p4"/>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2" name="Google Shape;212;p4"/>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3" name="Google Shape;213;p4"/>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4" name="Google Shape;214;p4"/>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5" name="Google Shape;215;p4"/>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6" name="Google Shape;216;p4"/>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7" name="Google Shape;217;p4"/>
            <p:cNvSpPr/>
            <p:nvPr/>
          </p:nvSpPr>
          <p:spPr>
            <a:xfrm>
              <a:off x="8514477" y="3303552"/>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8" name="Google Shape;218;p4"/>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9" name="Google Shape;219;p4"/>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0" name="Google Shape;220;p4"/>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1" name="Google Shape;221;p4"/>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2" name="Google Shape;222;p4"/>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3" name="Google Shape;223;p4"/>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4" name="Google Shape;224;p4"/>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5" name="Google Shape;225;p4"/>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26" name="Google Shape;226;p4"/>
            <p:cNvGrpSpPr/>
            <p:nvPr/>
          </p:nvGrpSpPr>
          <p:grpSpPr>
            <a:xfrm>
              <a:off x="6457245" y="4530131"/>
              <a:ext cx="216066" cy="276377"/>
              <a:chOff x="6422295" y="3351500"/>
              <a:chExt cx="252856" cy="323399"/>
            </a:xfrm>
          </p:grpSpPr>
          <p:sp>
            <p:nvSpPr>
              <p:cNvPr id="227" name="Google Shape;227;p4"/>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8" name="Google Shape;228;p4"/>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29" name="Google Shape;229;p4"/>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0" name="Google Shape;230;p4"/>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31" name="Google Shape;231;p4"/>
            <p:cNvGrpSpPr/>
            <p:nvPr/>
          </p:nvGrpSpPr>
          <p:grpSpPr>
            <a:xfrm>
              <a:off x="1184427" y="4630083"/>
              <a:ext cx="229693" cy="293080"/>
              <a:chOff x="6793660" y="3322411"/>
              <a:chExt cx="268804" cy="342944"/>
            </a:xfrm>
          </p:grpSpPr>
          <p:sp>
            <p:nvSpPr>
              <p:cNvPr id="232" name="Google Shape;232;p4"/>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3" name="Google Shape;233;p4"/>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4" name="Google Shape;234;p4"/>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35" name="Google Shape;235;p4"/>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6" name="Google Shape;236;p4"/>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7" name="Google Shape;237;p4"/>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8" name="Google Shape;238;p4"/>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39" name="Google Shape;239;p4"/>
          <p:cNvSpPr txBox="1">
            <a:spLocks noGrp="1"/>
          </p:cNvSpPr>
          <p:nvPr>
            <p:ph type="body" idx="1"/>
          </p:nvPr>
        </p:nvSpPr>
        <p:spPr>
          <a:xfrm>
            <a:off x="2052200" y="1253925"/>
            <a:ext cx="5039700" cy="2675100"/>
          </a:xfrm>
          <a:prstGeom prst="rect">
            <a:avLst/>
          </a:prstGeom>
        </p:spPr>
        <p:txBody>
          <a:bodyPr spcFirstLastPara="1" wrap="square" lIns="0" tIns="0" rIns="0" bIns="0" anchor="t" anchorCtr="0">
            <a:noAutofit/>
          </a:bodyPr>
          <a:lstStyle>
            <a:lvl1pPr marL="457200" lvl="0"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1pPr>
            <a:lvl2pPr marL="914400" lvl="1"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2pPr>
            <a:lvl3pPr marL="1371600" lvl="2"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3pPr>
            <a:lvl4pPr marL="1828800" lvl="3"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4pPr>
            <a:lvl5pPr marL="2286000" lvl="4"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5pPr>
            <a:lvl6pPr marL="2743200" lvl="5"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6pPr>
            <a:lvl7pPr marL="3200400" lvl="6"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7pPr>
            <a:lvl8pPr marL="3657600" lvl="7"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8pPr>
            <a:lvl9pPr marL="4114800" lvl="8"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9pPr>
          </a:lstStyle>
          <a:p>
            <a:endParaRPr/>
          </a:p>
        </p:txBody>
      </p:sp>
      <p:sp>
        <p:nvSpPr>
          <p:cNvPr id="240" name="Google Shape;240;p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1"/>
        <p:cNvGrpSpPr/>
        <p:nvPr/>
      </p:nvGrpSpPr>
      <p:grpSpPr>
        <a:xfrm>
          <a:off x="0" y="0"/>
          <a:ext cx="0" cy="0"/>
          <a:chOff x="0" y="0"/>
          <a:chExt cx="0" cy="0"/>
        </a:xfrm>
      </p:grpSpPr>
      <p:grpSp>
        <p:nvGrpSpPr>
          <p:cNvPr id="242" name="Google Shape;242;p5"/>
          <p:cNvGrpSpPr/>
          <p:nvPr/>
        </p:nvGrpSpPr>
        <p:grpSpPr>
          <a:xfrm>
            <a:off x="-45603" y="4341395"/>
            <a:ext cx="9272423" cy="910791"/>
            <a:chOff x="-45603" y="440026"/>
            <a:chExt cx="9272423" cy="910791"/>
          </a:xfrm>
        </p:grpSpPr>
        <p:sp>
          <p:nvSpPr>
            <p:cNvPr id="243" name="Google Shape;243;p5"/>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4" name="Google Shape;244;p5"/>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5" name="Google Shape;245;p5"/>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6" name="Google Shape;246;p5"/>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7" name="Google Shape;247;p5"/>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8" name="Google Shape;248;p5"/>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9" name="Google Shape;249;p5"/>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0" name="Google Shape;250;p5"/>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1" name="Google Shape;251;p5"/>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2" name="Google Shape;252;p5"/>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3" name="Google Shape;253;p5"/>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4" name="Google Shape;254;p5"/>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5" name="Google Shape;255;p5"/>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6" name="Google Shape;256;p5"/>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7" name="Google Shape;257;p5"/>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8" name="Google Shape;258;p5"/>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9" name="Google Shape;259;p5"/>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0" name="Google Shape;260;p5"/>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1" name="Google Shape;261;p5"/>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2" name="Google Shape;262;p5"/>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63" name="Google Shape;263;p5"/>
            <p:cNvGrpSpPr/>
            <p:nvPr/>
          </p:nvGrpSpPr>
          <p:grpSpPr>
            <a:xfrm rot="890855">
              <a:off x="3181660" y="515636"/>
              <a:ext cx="370663" cy="217580"/>
              <a:chOff x="1429156" y="1387535"/>
              <a:chExt cx="657769" cy="386112"/>
            </a:xfrm>
          </p:grpSpPr>
          <p:sp>
            <p:nvSpPr>
              <p:cNvPr id="264" name="Google Shape;264;p5"/>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5" name="Google Shape;265;p5"/>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66" name="Google Shape;266;p5"/>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7" name="Google Shape;267;p5"/>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68" name="Google Shape;268;p5"/>
            <p:cNvGrpSpPr/>
            <p:nvPr/>
          </p:nvGrpSpPr>
          <p:grpSpPr>
            <a:xfrm>
              <a:off x="3707787" y="505390"/>
              <a:ext cx="212392" cy="256778"/>
              <a:chOff x="1010452" y="1144365"/>
              <a:chExt cx="376916" cy="455685"/>
            </a:xfrm>
          </p:grpSpPr>
          <p:sp>
            <p:nvSpPr>
              <p:cNvPr id="269" name="Google Shape;269;p5"/>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0" name="Google Shape;270;p5"/>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71" name="Google Shape;271;p5"/>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2" name="Google Shape;272;p5"/>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3" name="Google Shape;273;p5"/>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4" name="Google Shape;274;p5"/>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5" name="Google Shape;275;p5"/>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6" name="Google Shape;276;p5"/>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7" name="Google Shape;277;p5"/>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8" name="Google Shape;278;p5"/>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9" name="Google Shape;279;p5"/>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0" name="Google Shape;280;p5"/>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1" name="Google Shape;281;p5"/>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2" name="Google Shape;282;p5"/>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3" name="Google Shape;283;p5"/>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4" name="Google Shape;284;p5"/>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5" name="Google Shape;285;p5"/>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6" name="Google Shape;286;p5"/>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7" name="Google Shape;287;p5"/>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8" name="Google Shape;288;p5"/>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9" name="Google Shape;289;p5"/>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0" name="Google Shape;290;p5"/>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91" name="Google Shape;291;p5"/>
            <p:cNvGrpSpPr/>
            <p:nvPr/>
          </p:nvGrpSpPr>
          <p:grpSpPr>
            <a:xfrm>
              <a:off x="7836651" y="987182"/>
              <a:ext cx="121750" cy="155749"/>
              <a:chOff x="6422295" y="3351500"/>
              <a:chExt cx="252856" cy="323399"/>
            </a:xfrm>
          </p:grpSpPr>
          <p:sp>
            <p:nvSpPr>
              <p:cNvPr id="292" name="Google Shape;292;p5"/>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3" name="Google Shape;293;p5"/>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94" name="Google Shape;294;p5"/>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5" name="Google Shape;295;p5"/>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96" name="Google Shape;296;p5"/>
            <p:cNvGrpSpPr/>
            <p:nvPr/>
          </p:nvGrpSpPr>
          <p:grpSpPr>
            <a:xfrm>
              <a:off x="3137402" y="1006079"/>
              <a:ext cx="129429" cy="165162"/>
              <a:chOff x="6793660" y="3322411"/>
              <a:chExt cx="268804" cy="342944"/>
            </a:xfrm>
          </p:grpSpPr>
          <p:sp>
            <p:nvSpPr>
              <p:cNvPr id="297" name="Google Shape;297;p5"/>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8" name="Google Shape;298;p5"/>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9" name="Google Shape;299;p5"/>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00" name="Google Shape;300;p5"/>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1" name="Google Shape;301;p5"/>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02" name="Google Shape;302;p5"/>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3" name="Google Shape;303;p5"/>
          <p:cNvSpPr txBox="1">
            <a:spLocks noGrp="1"/>
          </p:cNvSpPr>
          <p:nvPr>
            <p:ph type="body" idx="1"/>
          </p:nvPr>
        </p:nvSpPr>
        <p:spPr>
          <a:xfrm>
            <a:off x="1028375" y="1327952"/>
            <a:ext cx="7087200" cy="2683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a:lvl1pPr>
            <a:lvl2pPr marL="914400" lvl="1" indent="-342900" rtl="0">
              <a:spcBef>
                <a:spcPts val="0"/>
              </a:spcBef>
              <a:spcAft>
                <a:spcPts val="0"/>
              </a:spcAft>
              <a:buSzPts val="1800"/>
              <a:buChar char="✗"/>
              <a:defRPr/>
            </a:lvl2pPr>
            <a:lvl3pPr marL="1371600" lvl="2" indent="-342900" rtl="0">
              <a:spcBef>
                <a:spcPts val="0"/>
              </a:spcBef>
              <a:spcAft>
                <a:spcPts val="0"/>
              </a:spcAft>
              <a:buSzPts val="1800"/>
              <a:buChar char="✗"/>
              <a:defRPr/>
            </a:lvl3pPr>
            <a:lvl4pPr marL="1828800" lvl="3" indent="-342900" rtl="0">
              <a:spcBef>
                <a:spcPts val="0"/>
              </a:spcBef>
              <a:spcAft>
                <a:spcPts val="0"/>
              </a:spcAft>
              <a:buSzPts val="18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304" name="Google Shape;304;p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5"/>
        <p:cNvGrpSpPr/>
        <p:nvPr/>
      </p:nvGrpSpPr>
      <p:grpSpPr>
        <a:xfrm>
          <a:off x="0" y="0"/>
          <a:ext cx="0" cy="0"/>
          <a:chOff x="0" y="0"/>
          <a:chExt cx="0" cy="0"/>
        </a:xfrm>
      </p:grpSpPr>
      <p:grpSp>
        <p:nvGrpSpPr>
          <p:cNvPr id="306" name="Google Shape;306;p6"/>
          <p:cNvGrpSpPr/>
          <p:nvPr/>
        </p:nvGrpSpPr>
        <p:grpSpPr>
          <a:xfrm>
            <a:off x="-45603" y="4341395"/>
            <a:ext cx="9272423" cy="910791"/>
            <a:chOff x="-45603" y="440026"/>
            <a:chExt cx="9272423" cy="910791"/>
          </a:xfrm>
        </p:grpSpPr>
        <p:sp>
          <p:nvSpPr>
            <p:cNvPr id="307" name="Google Shape;307;p6"/>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8" name="Google Shape;308;p6"/>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9" name="Google Shape;309;p6"/>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0" name="Google Shape;310;p6"/>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1" name="Google Shape;311;p6"/>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2" name="Google Shape;312;p6"/>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3" name="Google Shape;313;p6"/>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4" name="Google Shape;314;p6"/>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5" name="Google Shape;315;p6"/>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6" name="Google Shape;316;p6"/>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7" name="Google Shape;317;p6"/>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8" name="Google Shape;318;p6"/>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9" name="Google Shape;319;p6"/>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0" name="Google Shape;320;p6"/>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1" name="Google Shape;321;p6"/>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2" name="Google Shape;322;p6"/>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3" name="Google Shape;323;p6"/>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4" name="Google Shape;324;p6"/>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5" name="Google Shape;325;p6"/>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6" name="Google Shape;326;p6"/>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27" name="Google Shape;327;p6"/>
            <p:cNvGrpSpPr/>
            <p:nvPr/>
          </p:nvGrpSpPr>
          <p:grpSpPr>
            <a:xfrm rot="890855">
              <a:off x="3181660" y="515636"/>
              <a:ext cx="370663" cy="217580"/>
              <a:chOff x="1429156" y="1387535"/>
              <a:chExt cx="657769" cy="386112"/>
            </a:xfrm>
          </p:grpSpPr>
          <p:sp>
            <p:nvSpPr>
              <p:cNvPr id="328" name="Google Shape;328;p6"/>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9" name="Google Shape;329;p6"/>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0" name="Google Shape;330;p6"/>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1" name="Google Shape;331;p6"/>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32" name="Google Shape;332;p6"/>
            <p:cNvGrpSpPr/>
            <p:nvPr/>
          </p:nvGrpSpPr>
          <p:grpSpPr>
            <a:xfrm>
              <a:off x="3707787" y="505390"/>
              <a:ext cx="212392" cy="256778"/>
              <a:chOff x="1010452" y="1144365"/>
              <a:chExt cx="376916" cy="455685"/>
            </a:xfrm>
          </p:grpSpPr>
          <p:sp>
            <p:nvSpPr>
              <p:cNvPr id="333" name="Google Shape;333;p6"/>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4" name="Google Shape;334;p6"/>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5" name="Google Shape;335;p6"/>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6" name="Google Shape;336;p6"/>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7" name="Google Shape;337;p6"/>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8" name="Google Shape;338;p6"/>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9" name="Google Shape;339;p6"/>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0" name="Google Shape;340;p6"/>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1" name="Google Shape;341;p6"/>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2" name="Google Shape;342;p6"/>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3" name="Google Shape;343;p6"/>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4" name="Google Shape;344;p6"/>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5" name="Google Shape;345;p6"/>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6" name="Google Shape;346;p6"/>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7" name="Google Shape;347;p6"/>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8" name="Google Shape;348;p6"/>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9" name="Google Shape;349;p6"/>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0" name="Google Shape;350;p6"/>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1" name="Google Shape;351;p6"/>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2" name="Google Shape;352;p6"/>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3" name="Google Shape;353;p6"/>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4" name="Google Shape;354;p6"/>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55" name="Google Shape;355;p6"/>
            <p:cNvGrpSpPr/>
            <p:nvPr/>
          </p:nvGrpSpPr>
          <p:grpSpPr>
            <a:xfrm>
              <a:off x="7836651" y="987182"/>
              <a:ext cx="121750" cy="155749"/>
              <a:chOff x="6422295" y="3351500"/>
              <a:chExt cx="252856" cy="323399"/>
            </a:xfrm>
          </p:grpSpPr>
          <p:sp>
            <p:nvSpPr>
              <p:cNvPr id="356" name="Google Shape;356;p6"/>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7" name="Google Shape;357;p6"/>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58" name="Google Shape;358;p6"/>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9" name="Google Shape;359;p6"/>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60" name="Google Shape;360;p6"/>
            <p:cNvGrpSpPr/>
            <p:nvPr/>
          </p:nvGrpSpPr>
          <p:grpSpPr>
            <a:xfrm>
              <a:off x="3137402" y="1006079"/>
              <a:ext cx="129429" cy="165162"/>
              <a:chOff x="6793660" y="3322411"/>
              <a:chExt cx="268804" cy="342944"/>
            </a:xfrm>
          </p:grpSpPr>
          <p:sp>
            <p:nvSpPr>
              <p:cNvPr id="361" name="Google Shape;361;p6"/>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2" name="Google Shape;362;p6"/>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3" name="Google Shape;363;p6"/>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64" name="Google Shape;364;p6"/>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5" name="Google Shape;365;p6"/>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66" name="Google Shape;366;p6"/>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7" name="Google Shape;367;p6"/>
          <p:cNvSpPr txBox="1">
            <a:spLocks noGrp="1"/>
          </p:cNvSpPr>
          <p:nvPr>
            <p:ph type="body" idx="1"/>
          </p:nvPr>
        </p:nvSpPr>
        <p:spPr>
          <a:xfrm>
            <a:off x="1028375" y="1404153"/>
            <a:ext cx="3440100" cy="267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68" name="Google Shape;368;p6"/>
          <p:cNvSpPr txBox="1">
            <a:spLocks noGrp="1"/>
          </p:cNvSpPr>
          <p:nvPr>
            <p:ph type="body" idx="2"/>
          </p:nvPr>
        </p:nvSpPr>
        <p:spPr>
          <a:xfrm>
            <a:off x="4675573" y="1404153"/>
            <a:ext cx="3440100" cy="267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69" name="Google Shape;369;p6"/>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70"/>
        <p:cNvGrpSpPr/>
        <p:nvPr/>
      </p:nvGrpSpPr>
      <p:grpSpPr>
        <a:xfrm>
          <a:off x="0" y="0"/>
          <a:ext cx="0" cy="0"/>
          <a:chOff x="0" y="0"/>
          <a:chExt cx="0" cy="0"/>
        </a:xfrm>
      </p:grpSpPr>
      <p:grpSp>
        <p:nvGrpSpPr>
          <p:cNvPr id="371" name="Google Shape;371;p7"/>
          <p:cNvGrpSpPr/>
          <p:nvPr/>
        </p:nvGrpSpPr>
        <p:grpSpPr>
          <a:xfrm>
            <a:off x="-45603" y="4341395"/>
            <a:ext cx="9272423" cy="910791"/>
            <a:chOff x="-45603" y="440026"/>
            <a:chExt cx="9272423" cy="910791"/>
          </a:xfrm>
        </p:grpSpPr>
        <p:sp>
          <p:nvSpPr>
            <p:cNvPr id="372" name="Google Shape;372;p7"/>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3" name="Google Shape;373;p7"/>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4" name="Google Shape;374;p7"/>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5" name="Google Shape;375;p7"/>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6" name="Google Shape;376;p7"/>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7" name="Google Shape;377;p7"/>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8" name="Google Shape;378;p7"/>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9" name="Google Shape;379;p7"/>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0" name="Google Shape;380;p7"/>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1" name="Google Shape;381;p7"/>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2" name="Google Shape;382;p7"/>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3" name="Google Shape;383;p7"/>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4" name="Google Shape;384;p7"/>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5" name="Google Shape;385;p7"/>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6" name="Google Shape;386;p7"/>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7" name="Google Shape;387;p7"/>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8" name="Google Shape;388;p7"/>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9" name="Google Shape;389;p7"/>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0" name="Google Shape;390;p7"/>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1" name="Google Shape;391;p7"/>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92" name="Google Shape;392;p7"/>
            <p:cNvGrpSpPr/>
            <p:nvPr/>
          </p:nvGrpSpPr>
          <p:grpSpPr>
            <a:xfrm rot="890855">
              <a:off x="3181660" y="515636"/>
              <a:ext cx="370663" cy="217580"/>
              <a:chOff x="1429156" y="1387535"/>
              <a:chExt cx="657769" cy="386112"/>
            </a:xfrm>
          </p:grpSpPr>
          <p:sp>
            <p:nvSpPr>
              <p:cNvPr id="393" name="Google Shape;393;p7"/>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4" name="Google Shape;394;p7"/>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95" name="Google Shape;395;p7"/>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6" name="Google Shape;396;p7"/>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97" name="Google Shape;397;p7"/>
            <p:cNvGrpSpPr/>
            <p:nvPr/>
          </p:nvGrpSpPr>
          <p:grpSpPr>
            <a:xfrm>
              <a:off x="3707787" y="505390"/>
              <a:ext cx="212392" cy="256778"/>
              <a:chOff x="1010452" y="1144365"/>
              <a:chExt cx="376916" cy="455685"/>
            </a:xfrm>
          </p:grpSpPr>
          <p:sp>
            <p:nvSpPr>
              <p:cNvPr id="398" name="Google Shape;398;p7"/>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9" name="Google Shape;399;p7"/>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00" name="Google Shape;400;p7"/>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1" name="Google Shape;401;p7"/>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2" name="Google Shape;402;p7"/>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3" name="Google Shape;403;p7"/>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4" name="Google Shape;404;p7"/>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5" name="Google Shape;405;p7"/>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6" name="Google Shape;406;p7"/>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7" name="Google Shape;407;p7"/>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8" name="Google Shape;408;p7"/>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9" name="Google Shape;409;p7"/>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0" name="Google Shape;410;p7"/>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1" name="Google Shape;411;p7"/>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2" name="Google Shape;412;p7"/>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3" name="Google Shape;413;p7"/>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4" name="Google Shape;414;p7"/>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5" name="Google Shape;415;p7"/>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6" name="Google Shape;416;p7"/>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7" name="Google Shape;417;p7"/>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8" name="Google Shape;418;p7"/>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9" name="Google Shape;419;p7"/>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20" name="Google Shape;420;p7"/>
            <p:cNvGrpSpPr/>
            <p:nvPr/>
          </p:nvGrpSpPr>
          <p:grpSpPr>
            <a:xfrm>
              <a:off x="7836651" y="987182"/>
              <a:ext cx="121750" cy="155749"/>
              <a:chOff x="6422295" y="3351500"/>
              <a:chExt cx="252856" cy="323399"/>
            </a:xfrm>
          </p:grpSpPr>
          <p:sp>
            <p:nvSpPr>
              <p:cNvPr id="421" name="Google Shape;421;p7"/>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2" name="Google Shape;422;p7"/>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23" name="Google Shape;423;p7"/>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4" name="Google Shape;424;p7"/>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25" name="Google Shape;425;p7"/>
            <p:cNvGrpSpPr/>
            <p:nvPr/>
          </p:nvGrpSpPr>
          <p:grpSpPr>
            <a:xfrm>
              <a:off x="3137402" y="1006079"/>
              <a:ext cx="129429" cy="165162"/>
              <a:chOff x="6793660" y="3322411"/>
              <a:chExt cx="268804" cy="342944"/>
            </a:xfrm>
          </p:grpSpPr>
          <p:sp>
            <p:nvSpPr>
              <p:cNvPr id="426" name="Google Shape;426;p7"/>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7" name="Google Shape;427;p7"/>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8" name="Google Shape;428;p7"/>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29" name="Google Shape;429;p7"/>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30" name="Google Shape;430;p7"/>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31" name="Google Shape;431;p7"/>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32" name="Google Shape;432;p7"/>
          <p:cNvSpPr txBox="1">
            <a:spLocks noGrp="1"/>
          </p:cNvSpPr>
          <p:nvPr>
            <p:ph type="body" idx="1"/>
          </p:nvPr>
        </p:nvSpPr>
        <p:spPr>
          <a:xfrm>
            <a:off x="1028375" y="1431000"/>
            <a:ext cx="2200500" cy="2657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33" name="Google Shape;433;p7"/>
          <p:cNvSpPr txBox="1">
            <a:spLocks noGrp="1"/>
          </p:cNvSpPr>
          <p:nvPr>
            <p:ph type="body" idx="2"/>
          </p:nvPr>
        </p:nvSpPr>
        <p:spPr>
          <a:xfrm>
            <a:off x="3439718" y="1431000"/>
            <a:ext cx="2200500" cy="2657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34" name="Google Shape;434;p7"/>
          <p:cNvSpPr txBox="1">
            <a:spLocks noGrp="1"/>
          </p:cNvSpPr>
          <p:nvPr>
            <p:ph type="body" idx="3"/>
          </p:nvPr>
        </p:nvSpPr>
        <p:spPr>
          <a:xfrm>
            <a:off x="5851061" y="1431000"/>
            <a:ext cx="2200500" cy="2657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35" name="Google Shape;435;p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6"/>
        <p:cNvGrpSpPr/>
        <p:nvPr/>
      </p:nvGrpSpPr>
      <p:grpSpPr>
        <a:xfrm>
          <a:off x="0" y="0"/>
          <a:ext cx="0" cy="0"/>
          <a:chOff x="0" y="0"/>
          <a:chExt cx="0" cy="0"/>
        </a:xfrm>
      </p:grpSpPr>
      <p:grpSp>
        <p:nvGrpSpPr>
          <p:cNvPr id="437" name="Google Shape;437;p8"/>
          <p:cNvGrpSpPr/>
          <p:nvPr/>
        </p:nvGrpSpPr>
        <p:grpSpPr>
          <a:xfrm>
            <a:off x="-45603" y="4341395"/>
            <a:ext cx="9272423" cy="910791"/>
            <a:chOff x="-45603" y="440026"/>
            <a:chExt cx="9272423" cy="910791"/>
          </a:xfrm>
        </p:grpSpPr>
        <p:sp>
          <p:nvSpPr>
            <p:cNvPr id="438" name="Google Shape;438;p8"/>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39" name="Google Shape;439;p8"/>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0" name="Google Shape;440;p8"/>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1" name="Google Shape;441;p8"/>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2" name="Google Shape;442;p8"/>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3" name="Google Shape;443;p8"/>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4" name="Google Shape;444;p8"/>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5" name="Google Shape;445;p8"/>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6" name="Google Shape;446;p8"/>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7" name="Google Shape;447;p8"/>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8" name="Google Shape;448;p8"/>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9" name="Google Shape;449;p8"/>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0" name="Google Shape;450;p8"/>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1" name="Google Shape;451;p8"/>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2" name="Google Shape;452;p8"/>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3" name="Google Shape;453;p8"/>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4" name="Google Shape;454;p8"/>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5" name="Google Shape;455;p8"/>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6" name="Google Shape;456;p8"/>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7" name="Google Shape;457;p8"/>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58" name="Google Shape;458;p8"/>
            <p:cNvGrpSpPr/>
            <p:nvPr/>
          </p:nvGrpSpPr>
          <p:grpSpPr>
            <a:xfrm rot="890855">
              <a:off x="3181660" y="515636"/>
              <a:ext cx="370663" cy="217580"/>
              <a:chOff x="1429156" y="1387535"/>
              <a:chExt cx="657769" cy="386112"/>
            </a:xfrm>
          </p:grpSpPr>
          <p:sp>
            <p:nvSpPr>
              <p:cNvPr id="459" name="Google Shape;459;p8"/>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0" name="Google Shape;460;p8"/>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61" name="Google Shape;461;p8"/>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2" name="Google Shape;462;p8"/>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63" name="Google Shape;463;p8"/>
            <p:cNvGrpSpPr/>
            <p:nvPr/>
          </p:nvGrpSpPr>
          <p:grpSpPr>
            <a:xfrm>
              <a:off x="3707787" y="505390"/>
              <a:ext cx="212392" cy="256778"/>
              <a:chOff x="1010452" y="1144365"/>
              <a:chExt cx="376916" cy="455685"/>
            </a:xfrm>
          </p:grpSpPr>
          <p:sp>
            <p:nvSpPr>
              <p:cNvPr id="464" name="Google Shape;464;p8"/>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5" name="Google Shape;465;p8"/>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66" name="Google Shape;466;p8"/>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7" name="Google Shape;467;p8"/>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8" name="Google Shape;468;p8"/>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9" name="Google Shape;469;p8"/>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0" name="Google Shape;470;p8"/>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1" name="Google Shape;471;p8"/>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2" name="Google Shape;472;p8"/>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3" name="Google Shape;473;p8"/>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4" name="Google Shape;474;p8"/>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5" name="Google Shape;475;p8"/>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6" name="Google Shape;476;p8"/>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7" name="Google Shape;477;p8"/>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8" name="Google Shape;478;p8"/>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9" name="Google Shape;479;p8"/>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0" name="Google Shape;480;p8"/>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1" name="Google Shape;481;p8"/>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2" name="Google Shape;482;p8"/>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3" name="Google Shape;483;p8"/>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4" name="Google Shape;484;p8"/>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5" name="Google Shape;485;p8"/>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86" name="Google Shape;486;p8"/>
            <p:cNvGrpSpPr/>
            <p:nvPr/>
          </p:nvGrpSpPr>
          <p:grpSpPr>
            <a:xfrm>
              <a:off x="7836651" y="987182"/>
              <a:ext cx="121750" cy="155749"/>
              <a:chOff x="6422295" y="3351500"/>
              <a:chExt cx="252856" cy="323399"/>
            </a:xfrm>
          </p:grpSpPr>
          <p:sp>
            <p:nvSpPr>
              <p:cNvPr id="487" name="Google Shape;487;p8"/>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8" name="Google Shape;488;p8"/>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89" name="Google Shape;489;p8"/>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0" name="Google Shape;490;p8"/>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91" name="Google Shape;491;p8"/>
            <p:cNvGrpSpPr/>
            <p:nvPr/>
          </p:nvGrpSpPr>
          <p:grpSpPr>
            <a:xfrm>
              <a:off x="3137402" y="1006079"/>
              <a:ext cx="129429" cy="165162"/>
              <a:chOff x="6793660" y="3322411"/>
              <a:chExt cx="268804" cy="342944"/>
            </a:xfrm>
          </p:grpSpPr>
          <p:sp>
            <p:nvSpPr>
              <p:cNvPr id="492" name="Google Shape;492;p8"/>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3" name="Google Shape;493;p8"/>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4" name="Google Shape;494;p8"/>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95" name="Google Shape;495;p8"/>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6" name="Google Shape;496;p8"/>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97" name="Google Shape;497;p8"/>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98" name="Google Shape;498;p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9"/>
        <p:cNvGrpSpPr/>
        <p:nvPr/>
      </p:nvGrpSpPr>
      <p:grpSpPr>
        <a:xfrm>
          <a:off x="0" y="0"/>
          <a:ext cx="0" cy="0"/>
          <a:chOff x="0" y="0"/>
          <a:chExt cx="0" cy="0"/>
        </a:xfrm>
      </p:grpSpPr>
      <p:sp>
        <p:nvSpPr>
          <p:cNvPr id="500" name="Google Shape;500;p9"/>
          <p:cNvSpPr txBox="1">
            <a:spLocks noGrp="1"/>
          </p:cNvSpPr>
          <p:nvPr>
            <p:ph type="body" idx="1"/>
          </p:nvPr>
        </p:nvSpPr>
        <p:spPr>
          <a:xfrm>
            <a:off x="1619425" y="4348000"/>
            <a:ext cx="5905200" cy="276900"/>
          </a:xfrm>
          <a:prstGeom prst="rect">
            <a:avLst/>
          </a:prstGeom>
        </p:spPr>
        <p:txBody>
          <a:bodyPr spcFirstLastPara="1" wrap="square" lIns="0" tIns="0" rIns="0" bIns="0" anchor="t" anchorCtr="0">
            <a:noAutofit/>
          </a:bodyPr>
          <a:lstStyle>
            <a:lvl1pPr marL="457200" lvl="0" indent="-228600" algn="ctr" rtl="0">
              <a:spcBef>
                <a:spcPts val="360"/>
              </a:spcBef>
              <a:spcAft>
                <a:spcPts val="0"/>
              </a:spcAft>
              <a:buSzPts val="1400"/>
              <a:buNone/>
              <a:defRPr sz="1400"/>
            </a:lvl1pPr>
          </a:lstStyle>
          <a:p>
            <a:endParaRPr/>
          </a:p>
        </p:txBody>
      </p:sp>
      <p:sp>
        <p:nvSpPr>
          <p:cNvPr id="501" name="Google Shape;501;p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502" name="Google Shape;502;p9"/>
          <p:cNvGrpSpPr/>
          <p:nvPr/>
        </p:nvGrpSpPr>
        <p:grpSpPr>
          <a:xfrm>
            <a:off x="-45603" y="-123258"/>
            <a:ext cx="9272423" cy="910791"/>
            <a:chOff x="-45603" y="440026"/>
            <a:chExt cx="9272423" cy="910791"/>
          </a:xfrm>
        </p:grpSpPr>
        <p:sp>
          <p:nvSpPr>
            <p:cNvPr id="503" name="Google Shape;503;p9"/>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4" name="Google Shape;504;p9"/>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5" name="Google Shape;505;p9"/>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6" name="Google Shape;506;p9"/>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7" name="Google Shape;507;p9"/>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8" name="Google Shape;508;p9"/>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9" name="Google Shape;509;p9"/>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0" name="Google Shape;510;p9"/>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1" name="Google Shape;511;p9"/>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2" name="Google Shape;512;p9"/>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3" name="Google Shape;513;p9"/>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4" name="Google Shape;514;p9"/>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5" name="Google Shape;515;p9"/>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6" name="Google Shape;516;p9"/>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7" name="Google Shape;517;p9"/>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8" name="Google Shape;518;p9"/>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9" name="Google Shape;519;p9"/>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0" name="Google Shape;520;p9"/>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1" name="Google Shape;521;p9"/>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2" name="Google Shape;522;p9"/>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23" name="Google Shape;523;p9"/>
            <p:cNvGrpSpPr/>
            <p:nvPr/>
          </p:nvGrpSpPr>
          <p:grpSpPr>
            <a:xfrm rot="890855">
              <a:off x="3181660" y="515636"/>
              <a:ext cx="370663" cy="217580"/>
              <a:chOff x="1429156" y="1387535"/>
              <a:chExt cx="657769" cy="386112"/>
            </a:xfrm>
          </p:grpSpPr>
          <p:sp>
            <p:nvSpPr>
              <p:cNvPr id="524" name="Google Shape;524;p9"/>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5" name="Google Shape;525;p9"/>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26" name="Google Shape;526;p9"/>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7" name="Google Shape;527;p9"/>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28" name="Google Shape;528;p9"/>
            <p:cNvGrpSpPr/>
            <p:nvPr/>
          </p:nvGrpSpPr>
          <p:grpSpPr>
            <a:xfrm>
              <a:off x="3707787" y="505390"/>
              <a:ext cx="212392" cy="256778"/>
              <a:chOff x="1010452" y="1144365"/>
              <a:chExt cx="376916" cy="455685"/>
            </a:xfrm>
          </p:grpSpPr>
          <p:sp>
            <p:nvSpPr>
              <p:cNvPr id="529" name="Google Shape;529;p9"/>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0" name="Google Shape;530;p9"/>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31" name="Google Shape;531;p9"/>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2" name="Google Shape;532;p9"/>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3" name="Google Shape;533;p9"/>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4" name="Google Shape;534;p9"/>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5" name="Google Shape;535;p9"/>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6" name="Google Shape;536;p9"/>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7" name="Google Shape;537;p9"/>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8" name="Google Shape;538;p9"/>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9" name="Google Shape;539;p9"/>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0" name="Google Shape;540;p9"/>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1" name="Google Shape;541;p9"/>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2" name="Google Shape;542;p9"/>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3" name="Google Shape;543;p9"/>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4" name="Google Shape;544;p9"/>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5" name="Google Shape;545;p9"/>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6" name="Google Shape;546;p9"/>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7" name="Google Shape;547;p9"/>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8" name="Google Shape;548;p9"/>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9" name="Google Shape;549;p9"/>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0" name="Google Shape;550;p9"/>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51" name="Google Shape;551;p9"/>
            <p:cNvGrpSpPr/>
            <p:nvPr/>
          </p:nvGrpSpPr>
          <p:grpSpPr>
            <a:xfrm>
              <a:off x="7836651" y="987182"/>
              <a:ext cx="121750" cy="155749"/>
              <a:chOff x="6422295" y="3351500"/>
              <a:chExt cx="252856" cy="323399"/>
            </a:xfrm>
          </p:grpSpPr>
          <p:sp>
            <p:nvSpPr>
              <p:cNvPr id="552" name="Google Shape;552;p9"/>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3" name="Google Shape;553;p9"/>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54" name="Google Shape;554;p9"/>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5" name="Google Shape;555;p9"/>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56" name="Google Shape;556;p9"/>
            <p:cNvGrpSpPr/>
            <p:nvPr/>
          </p:nvGrpSpPr>
          <p:grpSpPr>
            <a:xfrm>
              <a:off x="3137402" y="1006079"/>
              <a:ext cx="129429" cy="165162"/>
              <a:chOff x="6793660" y="3322411"/>
              <a:chExt cx="268804" cy="342944"/>
            </a:xfrm>
          </p:grpSpPr>
          <p:sp>
            <p:nvSpPr>
              <p:cNvPr id="557" name="Google Shape;557;p9"/>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8" name="Google Shape;558;p9"/>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9" name="Google Shape;559;p9"/>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60" name="Google Shape;560;p9"/>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61" name="Google Shape;561;p9"/>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2"/>
        <p:cNvGrpSpPr/>
        <p:nvPr/>
      </p:nvGrpSpPr>
      <p:grpSpPr>
        <a:xfrm>
          <a:off x="0" y="0"/>
          <a:ext cx="0" cy="0"/>
          <a:chOff x="0" y="0"/>
          <a:chExt cx="0" cy="0"/>
        </a:xfrm>
      </p:grpSpPr>
      <p:sp>
        <p:nvSpPr>
          <p:cNvPr id="563" name="Google Shape;563;p10"/>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0"/>
            <a:ext cx="9144000" cy="5143500"/>
            <a:chOff x="0" y="0"/>
            <a:chExt cx="9144000" cy="5143500"/>
          </a:xfrm>
        </p:grpSpPr>
        <p:pic>
          <p:nvPicPr>
            <p:cNvPr id="7" name="Google Shape;7;p1"/>
            <p:cNvPicPr preferRelativeResize="0"/>
            <p:nvPr/>
          </p:nvPicPr>
          <p:blipFill rotWithShape="1">
            <a:blip r:embed="rId13">
              <a:alphaModFix/>
            </a:blip>
            <a:srcRect/>
            <a:stretch/>
          </p:blipFill>
          <p:spPr>
            <a:xfrm>
              <a:off x="0" y="0"/>
              <a:ext cx="9144000" cy="5143500"/>
            </a:xfrm>
            <a:prstGeom prst="rect">
              <a:avLst/>
            </a:prstGeom>
            <a:noFill/>
            <a:ln>
              <a:noFill/>
            </a:ln>
          </p:spPr>
        </p:pic>
        <p:grpSp>
          <p:nvGrpSpPr>
            <p:cNvPr id="8" name="Google Shape;8;p1"/>
            <p:cNvGrpSpPr/>
            <p:nvPr/>
          </p:nvGrpSpPr>
          <p:grpSpPr>
            <a:xfrm>
              <a:off x="0" y="566400"/>
              <a:ext cx="9144000" cy="4015149"/>
              <a:chOff x="0" y="566400"/>
              <a:chExt cx="9144000" cy="4015149"/>
            </a:xfrm>
          </p:grpSpPr>
          <p:sp>
            <p:nvSpPr>
              <p:cNvPr id="9" name="Google Shape;9;p1"/>
              <p:cNvSpPr/>
              <p:nvPr/>
            </p:nvSpPr>
            <p:spPr>
              <a:xfrm>
                <a:off x="0" y="566400"/>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0" y="1138664"/>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0" y="2283193"/>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0" y="2855457"/>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0" y="3427721"/>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0" y="3999985"/>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0" y="4572249"/>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1710928"/>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 name="Google Shape;17;p1"/>
          <p:cNvSpPr txBox="1">
            <a:spLocks noGrp="1"/>
          </p:cNvSpPr>
          <p:nvPr>
            <p:ph type="title"/>
          </p:nvPr>
        </p:nvSpPr>
        <p:spPr>
          <a:xfrm>
            <a:off x="1028375" y="662026"/>
            <a:ext cx="7087200" cy="550200"/>
          </a:xfrm>
          <a:prstGeom prst="rect">
            <a:avLst/>
          </a:prstGeom>
          <a:noFill/>
          <a:ln>
            <a:noFill/>
          </a:ln>
        </p:spPr>
        <p:txBody>
          <a:bodyPr spcFirstLastPara="1" wrap="square" lIns="0" tIns="0" rIns="0" bIns="0" anchor="b" anchorCtr="0">
            <a:noAutofit/>
          </a:bodyPr>
          <a:lstStyle>
            <a:lvl1pPr lvl="0"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1pPr>
            <a:lvl2pPr lvl="1"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2pPr>
            <a:lvl3pPr lvl="2"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3pPr>
            <a:lvl4pPr lvl="3"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4pPr>
            <a:lvl5pPr lvl="4"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5pPr>
            <a:lvl6pPr lvl="5"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6pPr>
            <a:lvl7pPr lvl="6"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7pPr>
            <a:lvl8pPr lvl="7"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8pPr>
            <a:lvl9pPr lvl="8"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9pPr>
          </a:lstStyle>
          <a:p>
            <a:endParaRPr/>
          </a:p>
        </p:txBody>
      </p:sp>
      <p:sp>
        <p:nvSpPr>
          <p:cNvPr id="18" name="Google Shape;18;p1"/>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lvl1pPr lvl="0" algn="ctr" rtl="0">
              <a:buNone/>
              <a:defRPr sz="1000">
                <a:solidFill>
                  <a:schemeClr val="dk2"/>
                </a:solidFill>
                <a:latin typeface="Quicksand"/>
                <a:ea typeface="Quicksand"/>
                <a:cs typeface="Quicksand"/>
                <a:sym typeface="Quicksand"/>
              </a:defRPr>
            </a:lvl1pPr>
            <a:lvl2pPr lvl="1" algn="ctr" rtl="0">
              <a:buNone/>
              <a:defRPr sz="1000">
                <a:solidFill>
                  <a:schemeClr val="dk2"/>
                </a:solidFill>
                <a:latin typeface="Quicksand"/>
                <a:ea typeface="Quicksand"/>
                <a:cs typeface="Quicksand"/>
                <a:sym typeface="Quicksand"/>
              </a:defRPr>
            </a:lvl2pPr>
            <a:lvl3pPr lvl="2" algn="ctr" rtl="0">
              <a:buNone/>
              <a:defRPr sz="1000">
                <a:solidFill>
                  <a:schemeClr val="dk2"/>
                </a:solidFill>
                <a:latin typeface="Quicksand"/>
                <a:ea typeface="Quicksand"/>
                <a:cs typeface="Quicksand"/>
                <a:sym typeface="Quicksand"/>
              </a:defRPr>
            </a:lvl3pPr>
            <a:lvl4pPr lvl="3" algn="ctr" rtl="0">
              <a:buNone/>
              <a:defRPr sz="1000">
                <a:solidFill>
                  <a:schemeClr val="dk2"/>
                </a:solidFill>
                <a:latin typeface="Quicksand"/>
                <a:ea typeface="Quicksand"/>
                <a:cs typeface="Quicksand"/>
                <a:sym typeface="Quicksand"/>
              </a:defRPr>
            </a:lvl4pPr>
            <a:lvl5pPr lvl="4" algn="ctr" rtl="0">
              <a:buNone/>
              <a:defRPr sz="1000">
                <a:solidFill>
                  <a:schemeClr val="dk2"/>
                </a:solidFill>
                <a:latin typeface="Quicksand"/>
                <a:ea typeface="Quicksand"/>
                <a:cs typeface="Quicksand"/>
                <a:sym typeface="Quicksand"/>
              </a:defRPr>
            </a:lvl5pPr>
            <a:lvl6pPr lvl="5" algn="ctr" rtl="0">
              <a:buNone/>
              <a:defRPr sz="1000">
                <a:solidFill>
                  <a:schemeClr val="dk2"/>
                </a:solidFill>
                <a:latin typeface="Quicksand"/>
                <a:ea typeface="Quicksand"/>
                <a:cs typeface="Quicksand"/>
                <a:sym typeface="Quicksand"/>
              </a:defRPr>
            </a:lvl6pPr>
            <a:lvl7pPr lvl="6" algn="ctr" rtl="0">
              <a:buNone/>
              <a:defRPr sz="1000">
                <a:solidFill>
                  <a:schemeClr val="dk2"/>
                </a:solidFill>
                <a:latin typeface="Quicksand"/>
                <a:ea typeface="Quicksand"/>
                <a:cs typeface="Quicksand"/>
                <a:sym typeface="Quicksand"/>
              </a:defRPr>
            </a:lvl7pPr>
            <a:lvl8pPr lvl="7" algn="ctr" rtl="0">
              <a:buNone/>
              <a:defRPr sz="1000">
                <a:solidFill>
                  <a:schemeClr val="dk2"/>
                </a:solidFill>
                <a:latin typeface="Quicksand"/>
                <a:ea typeface="Quicksand"/>
                <a:cs typeface="Quicksand"/>
                <a:sym typeface="Quicksand"/>
              </a:defRPr>
            </a:lvl8pPr>
            <a:lvl9pPr lvl="8" algn="ctr" rtl="0">
              <a:buNone/>
              <a:defRPr sz="1000">
                <a:solidFill>
                  <a:schemeClr val="dk2"/>
                </a:solidFill>
                <a:latin typeface="Quicksand"/>
                <a:ea typeface="Quicksand"/>
                <a:cs typeface="Quicksand"/>
                <a:sym typeface="Quicksand"/>
              </a:defRPr>
            </a:lvl9pPr>
          </a:lstStyle>
          <a:p>
            <a:pPr marL="0" lvl="0" indent="0" algn="ctr" rtl="0">
              <a:spcBef>
                <a:spcPts val="0"/>
              </a:spcBef>
              <a:spcAft>
                <a:spcPts val="0"/>
              </a:spcAft>
              <a:buNone/>
            </a:pPr>
            <a:fld id="{00000000-1234-1234-1234-123412341234}" type="slidenum">
              <a:rPr lang="en"/>
              <a:t>‹#›</a:t>
            </a:fld>
            <a:endParaRPr/>
          </a:p>
        </p:txBody>
      </p:sp>
      <p:sp>
        <p:nvSpPr>
          <p:cNvPr id="19" name="Google Shape;19;p1"/>
          <p:cNvSpPr txBox="1">
            <a:spLocks noGrp="1"/>
          </p:cNvSpPr>
          <p:nvPr>
            <p:ph type="body" idx="1"/>
          </p:nvPr>
        </p:nvSpPr>
        <p:spPr>
          <a:xfrm>
            <a:off x="1028375" y="1327952"/>
            <a:ext cx="7087200" cy="2683200"/>
          </a:xfrm>
          <a:prstGeom prst="rect">
            <a:avLst/>
          </a:prstGeom>
          <a:noFill/>
          <a:ln>
            <a:noFill/>
          </a:ln>
        </p:spPr>
        <p:txBody>
          <a:bodyPr spcFirstLastPara="1" wrap="square" lIns="0" tIns="0" rIns="0" bIns="0" anchor="t" anchorCtr="0">
            <a:noAutofit/>
          </a:bodyPr>
          <a:lstStyle>
            <a:lvl1pPr marL="457200" lvl="0" indent="-342900" rtl="0">
              <a:lnSpc>
                <a:spcPct val="115000"/>
              </a:lnSpc>
              <a:spcBef>
                <a:spcPts val="60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1pPr>
            <a:lvl2pPr marL="914400" lvl="1"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2pPr>
            <a:lvl3pPr marL="1371600" lvl="2"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3pPr>
            <a:lvl4pPr marL="1828800" lvl="3"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4pPr>
            <a:lvl5pPr marL="2286000" lvl="4"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5pPr>
            <a:lvl6pPr marL="2743200" lvl="5"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6pPr>
            <a:lvl7pPr marL="3200400" lvl="6"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7pPr>
            <a:lvl8pPr marL="3657600" lvl="7"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8pPr>
            <a:lvl9pPr marL="4114800" lvl="8"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13"/>
          <p:cNvSpPr txBox="1">
            <a:spLocks noGrp="1"/>
          </p:cNvSpPr>
          <p:nvPr>
            <p:ph type="ctrTitle"/>
          </p:nvPr>
        </p:nvSpPr>
        <p:spPr>
          <a:xfrm>
            <a:off x="1886450" y="1639950"/>
            <a:ext cx="5371200" cy="1711200"/>
          </a:xfrm>
          <a:prstGeom prst="rect">
            <a:avLst/>
          </a:prstGeom>
        </p:spPr>
        <p:txBody>
          <a:bodyPr spcFirstLastPara="1" wrap="square" lIns="0" tIns="0" rIns="0" bIns="0" anchor="ctr" anchorCtr="0">
            <a:noAutofit/>
          </a:bodyPr>
          <a:lstStyle/>
          <a:p>
            <a:pPr lvl="0"/>
            <a:r>
              <a:rPr lang="en-US" dirty="0"/>
              <a:t>Object Oriented Programming (OOPS)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209550"/>
            <a:ext cx="4572000" cy="1600438"/>
          </a:xfrm>
          <a:prstGeom prst="rect">
            <a:avLst/>
          </a:prstGeom>
        </p:spPr>
        <p:txBody>
          <a:bodyPr>
            <a:spAutoFit/>
          </a:bodyPr>
          <a:lstStyle/>
          <a:p>
            <a:r>
              <a:rPr lang="en-US" b="1" dirty="0"/>
              <a:t>A class is said to be tightly encapsulated if and only if every variable of that class</a:t>
            </a:r>
          </a:p>
          <a:p>
            <a:r>
              <a:rPr lang="en-US" b="1" dirty="0"/>
              <a:t>declared as private. whether the variable has getter and setter methods or not , and</a:t>
            </a:r>
          </a:p>
          <a:p>
            <a:r>
              <a:rPr lang="en-US" b="1" dirty="0"/>
              <a:t>whether these methods declared as public or not, these </a:t>
            </a:r>
            <a:r>
              <a:rPr lang="en-US" b="1" dirty="0" err="1"/>
              <a:t>checkings</a:t>
            </a:r>
            <a:r>
              <a:rPr lang="en-US" b="1" dirty="0"/>
              <a:t> are not required to</a:t>
            </a:r>
          </a:p>
          <a:p>
            <a:r>
              <a:rPr lang="en-US" b="1" dirty="0"/>
              <a:t>perform.</a:t>
            </a:r>
            <a:endParaRPr lang="en-US" dirty="0"/>
          </a:p>
        </p:txBody>
      </p:sp>
      <p:sp>
        <p:nvSpPr>
          <p:cNvPr id="6" name="Rectangle 5"/>
          <p:cNvSpPr/>
          <p:nvPr/>
        </p:nvSpPr>
        <p:spPr>
          <a:xfrm>
            <a:off x="152400" y="1836695"/>
            <a:ext cx="4572000" cy="1815882"/>
          </a:xfrm>
          <a:prstGeom prst="rect">
            <a:avLst/>
          </a:prstGeom>
        </p:spPr>
        <p:txBody>
          <a:bodyPr>
            <a:spAutoFit/>
          </a:bodyPr>
          <a:lstStyle/>
          <a:p>
            <a:r>
              <a:rPr lang="en-US" b="1" dirty="0"/>
              <a:t>Example:</a:t>
            </a:r>
          </a:p>
          <a:p>
            <a:endParaRPr lang="en-US" b="1" dirty="0"/>
          </a:p>
          <a:p>
            <a:r>
              <a:rPr lang="en-US" b="1" dirty="0"/>
              <a:t>class Account {</a:t>
            </a:r>
          </a:p>
          <a:p>
            <a:r>
              <a:rPr lang="en-US" b="1" dirty="0"/>
              <a:t>private double balance;</a:t>
            </a:r>
          </a:p>
          <a:p>
            <a:r>
              <a:rPr lang="en-US" b="1" dirty="0"/>
              <a:t>public double </a:t>
            </a:r>
            <a:r>
              <a:rPr lang="en-US" b="1" dirty="0" err="1"/>
              <a:t>getBalance</a:t>
            </a:r>
            <a:r>
              <a:rPr lang="en-US" b="1" dirty="0"/>
              <a:t>() {</a:t>
            </a:r>
          </a:p>
          <a:p>
            <a:r>
              <a:rPr lang="en-US" b="1" dirty="0"/>
              <a:t>return balance;</a:t>
            </a:r>
          </a:p>
          <a:p>
            <a:r>
              <a:rPr lang="en-US" b="1" dirty="0"/>
              <a:t>}</a:t>
            </a:r>
          </a:p>
          <a:p>
            <a:r>
              <a:rPr lang="en-US" b="1" dirty="0"/>
              <a:t>}</a:t>
            </a:r>
            <a:endParaRPr lang="en-US" dirty="0"/>
          </a:p>
        </p:txBody>
      </p:sp>
      <p:sp>
        <p:nvSpPr>
          <p:cNvPr id="7" name="Rectangle 6"/>
          <p:cNvSpPr/>
          <p:nvPr/>
        </p:nvSpPr>
        <p:spPr>
          <a:xfrm>
            <a:off x="4953000" y="117410"/>
            <a:ext cx="4572000" cy="523220"/>
          </a:xfrm>
          <a:prstGeom prst="rect">
            <a:avLst/>
          </a:prstGeom>
        </p:spPr>
        <p:txBody>
          <a:bodyPr>
            <a:spAutoFit/>
          </a:bodyPr>
          <a:lstStyle/>
          <a:p>
            <a:r>
              <a:rPr lang="en-US" b="1" dirty="0"/>
              <a:t>Which of the following classes are tightly encapsulated?</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946902"/>
            <a:ext cx="2605088" cy="3595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481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100</a:t>
            </a:fld>
            <a:endParaRPr lang="en"/>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074" y="209550"/>
            <a:ext cx="62484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90600" y="3409950"/>
            <a:ext cx="5257800" cy="1169551"/>
          </a:xfrm>
          <a:prstGeom prst="rect">
            <a:avLst/>
          </a:prstGeom>
        </p:spPr>
        <p:txBody>
          <a:bodyPr wrap="square">
            <a:spAutoFit/>
          </a:bodyPr>
          <a:lstStyle/>
          <a:p>
            <a:r>
              <a:rPr lang="en-US" dirty="0">
                <a:solidFill>
                  <a:schemeClr val="accent1">
                    <a:lumMod val="50000"/>
                  </a:schemeClr>
                </a:solidFill>
              </a:rPr>
              <a:t> </a:t>
            </a:r>
            <a:r>
              <a:rPr lang="en-US" b="1" dirty="0">
                <a:solidFill>
                  <a:schemeClr val="accent1">
                    <a:lumMod val="50000"/>
                  </a:schemeClr>
                </a:solidFill>
              </a:rPr>
              <a:t>But from the instance area we can access instance members directly.</a:t>
            </a:r>
          </a:p>
          <a:p>
            <a:r>
              <a:rPr lang="en-US" dirty="0">
                <a:solidFill>
                  <a:schemeClr val="accent1">
                    <a:lumMod val="50000"/>
                  </a:schemeClr>
                </a:solidFill>
              </a:rPr>
              <a:t> </a:t>
            </a:r>
            <a:r>
              <a:rPr lang="en-US" b="1" dirty="0">
                <a:solidFill>
                  <a:schemeClr val="accent1">
                    <a:lumMod val="50000"/>
                  </a:schemeClr>
                </a:solidFill>
              </a:rPr>
              <a:t>Static members we can access from anywhere directly because these are identified already at the time of class loading only.</a:t>
            </a:r>
            <a:endParaRPr lang="en-US" dirty="0">
              <a:solidFill>
                <a:schemeClr val="accent1">
                  <a:lumMod val="50000"/>
                </a:schemeClr>
              </a:solidFill>
            </a:endParaRPr>
          </a:p>
        </p:txBody>
      </p:sp>
    </p:spTree>
    <p:extLst>
      <p:ext uri="{BB962C8B-B14F-4D97-AF65-F5344CB8AC3E}">
        <p14:creationId xmlns:p14="http://schemas.microsoft.com/office/powerpoint/2010/main" val="210418138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38"/>
          <p:cNvSpPr txBox="1">
            <a:spLocks noGrp="1"/>
          </p:cNvSpPr>
          <p:nvPr>
            <p:ph type="ctrTitle"/>
          </p:nvPr>
        </p:nvSpPr>
        <p:spPr>
          <a:xfrm>
            <a:off x="2112400" y="1583350"/>
            <a:ext cx="4919400" cy="1159800"/>
          </a:xfrm>
          <a:prstGeom prst="rect">
            <a:avLst/>
          </a:prstGeom>
        </p:spPr>
        <p:txBody>
          <a:bodyPr spcFirstLastPara="1" wrap="square" lIns="0" tIns="0" rIns="0" bIns="0" anchor="b" anchorCtr="0">
            <a:noAutofit/>
          </a:bodyPr>
          <a:lstStyle/>
          <a:p>
            <a:pPr lvl="0"/>
            <a:br>
              <a:rPr lang="en" dirty="0"/>
            </a:br>
            <a:r>
              <a:rPr lang="en-US" dirty="0"/>
              <a:t>Type casting</a:t>
            </a:r>
            <a:endParaRPr dirty="0"/>
          </a:p>
        </p:txBody>
      </p:sp>
    </p:spTree>
    <p:extLst>
      <p:ext uri="{BB962C8B-B14F-4D97-AF65-F5344CB8AC3E}">
        <p14:creationId xmlns:p14="http://schemas.microsoft.com/office/powerpoint/2010/main" val="26344984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lvl="0"/>
            <a:r>
              <a:rPr lang="en-US" b="1" dirty="0"/>
              <a:t>226</a:t>
            </a:r>
            <a:endParaRPr lang="en" dirty="0"/>
          </a:p>
        </p:txBody>
      </p:sp>
      <p:sp>
        <p:nvSpPr>
          <p:cNvPr id="4" name="Rectangle 3"/>
          <p:cNvSpPr/>
          <p:nvPr/>
        </p:nvSpPr>
        <p:spPr>
          <a:xfrm>
            <a:off x="76200" y="361950"/>
            <a:ext cx="4572000" cy="738664"/>
          </a:xfrm>
          <a:prstGeom prst="rect">
            <a:avLst/>
          </a:prstGeom>
        </p:spPr>
        <p:txBody>
          <a:bodyPr>
            <a:spAutoFit/>
          </a:bodyPr>
          <a:lstStyle/>
          <a:p>
            <a:r>
              <a:rPr lang="en-US" b="1" dirty="0">
                <a:solidFill>
                  <a:schemeClr val="accent1">
                    <a:lumMod val="50000"/>
                  </a:schemeClr>
                </a:solidFill>
              </a:rPr>
              <a:t>Parent class reference can be used to hold Child class object but by using that reference</a:t>
            </a:r>
          </a:p>
          <a:p>
            <a:r>
              <a:rPr lang="en-US" b="1" dirty="0">
                <a:solidFill>
                  <a:schemeClr val="accent1">
                    <a:lumMod val="50000"/>
                  </a:schemeClr>
                </a:solidFill>
              </a:rPr>
              <a:t>we can't call Child specific methods.</a:t>
            </a:r>
            <a:endParaRPr lang="en-US" dirty="0">
              <a:solidFill>
                <a:schemeClr val="accent1">
                  <a:lumMod val="50000"/>
                </a:schemeClr>
              </a:solidFill>
            </a:endParaRPr>
          </a:p>
        </p:txBody>
      </p:sp>
      <p:sp>
        <p:nvSpPr>
          <p:cNvPr id="5" name="Rectangle 4"/>
          <p:cNvSpPr/>
          <p:nvPr/>
        </p:nvSpPr>
        <p:spPr>
          <a:xfrm>
            <a:off x="304800" y="1200150"/>
            <a:ext cx="4572000" cy="1600438"/>
          </a:xfrm>
          <a:prstGeom prst="rect">
            <a:avLst/>
          </a:prstGeom>
        </p:spPr>
        <p:txBody>
          <a:bodyPr>
            <a:spAutoFit/>
          </a:bodyPr>
          <a:lstStyle/>
          <a:p>
            <a:r>
              <a:rPr lang="en-US" b="1" dirty="0">
                <a:solidFill>
                  <a:schemeClr val="accent1">
                    <a:lumMod val="50000"/>
                  </a:schemeClr>
                </a:solidFill>
              </a:rPr>
              <a:t>Example:</a:t>
            </a:r>
          </a:p>
          <a:p>
            <a:r>
              <a:rPr lang="en-US" b="1" dirty="0">
                <a:solidFill>
                  <a:schemeClr val="accent1">
                    <a:lumMod val="50000"/>
                  </a:schemeClr>
                </a:solidFill>
              </a:rPr>
              <a:t>Object o=new String("</a:t>
            </a:r>
            <a:r>
              <a:rPr lang="en-US" b="1" dirty="0" err="1">
                <a:solidFill>
                  <a:schemeClr val="accent1">
                    <a:lumMod val="50000"/>
                  </a:schemeClr>
                </a:solidFill>
              </a:rPr>
              <a:t>ashok</a:t>
            </a:r>
            <a:r>
              <a:rPr lang="en-US" b="1" dirty="0">
                <a:solidFill>
                  <a:schemeClr val="accent1">
                    <a:lumMod val="50000"/>
                  </a:schemeClr>
                </a:solidFill>
              </a:rPr>
              <a:t>");//valid</a:t>
            </a:r>
          </a:p>
          <a:p>
            <a:r>
              <a:rPr lang="en-US" b="1" dirty="0" err="1">
                <a:solidFill>
                  <a:schemeClr val="accent1">
                    <a:lumMod val="50000"/>
                  </a:schemeClr>
                </a:solidFill>
              </a:rPr>
              <a:t>System.out.println</a:t>
            </a:r>
            <a:r>
              <a:rPr lang="en-US" b="1" dirty="0">
                <a:solidFill>
                  <a:schemeClr val="accent1">
                    <a:lumMod val="50000"/>
                  </a:schemeClr>
                </a:solidFill>
              </a:rPr>
              <a:t>(</a:t>
            </a:r>
            <a:r>
              <a:rPr lang="en-US" b="1" dirty="0" err="1">
                <a:solidFill>
                  <a:schemeClr val="accent1">
                    <a:lumMod val="50000"/>
                  </a:schemeClr>
                </a:solidFill>
              </a:rPr>
              <a:t>o.hashCode</a:t>
            </a:r>
            <a:r>
              <a:rPr lang="en-US" b="1" dirty="0">
                <a:solidFill>
                  <a:schemeClr val="accent1">
                    <a:lumMod val="50000"/>
                  </a:schemeClr>
                </a:solidFill>
              </a:rPr>
              <a:t>());//valid</a:t>
            </a:r>
          </a:p>
          <a:p>
            <a:r>
              <a:rPr lang="en-US" b="1" dirty="0" err="1">
                <a:solidFill>
                  <a:schemeClr val="accent1">
                    <a:lumMod val="50000"/>
                  </a:schemeClr>
                </a:solidFill>
              </a:rPr>
              <a:t>System.out.println</a:t>
            </a:r>
            <a:r>
              <a:rPr lang="en-US" b="1" dirty="0">
                <a:solidFill>
                  <a:schemeClr val="accent1">
                    <a:lumMod val="50000"/>
                  </a:schemeClr>
                </a:solidFill>
              </a:rPr>
              <a:t>(</a:t>
            </a:r>
            <a:r>
              <a:rPr lang="en-US" b="1" dirty="0" err="1">
                <a:solidFill>
                  <a:schemeClr val="accent1">
                    <a:lumMod val="50000"/>
                  </a:schemeClr>
                </a:solidFill>
              </a:rPr>
              <a:t>o.length</a:t>
            </a:r>
            <a:r>
              <a:rPr lang="en-US" b="1" dirty="0">
                <a:solidFill>
                  <a:schemeClr val="accent1">
                    <a:lumMod val="50000"/>
                  </a:schemeClr>
                </a:solidFill>
              </a:rPr>
              <a:t>());//</a:t>
            </a:r>
          </a:p>
          <a:p>
            <a:r>
              <a:rPr lang="en-US" b="1" dirty="0" err="1">
                <a:solidFill>
                  <a:schemeClr val="accent1">
                    <a:lumMod val="50000"/>
                  </a:schemeClr>
                </a:solidFill>
              </a:rPr>
              <a:t>C.E:cannot</a:t>
            </a:r>
            <a:r>
              <a:rPr lang="en-US" b="1" dirty="0">
                <a:solidFill>
                  <a:schemeClr val="accent1">
                    <a:lumMod val="50000"/>
                  </a:schemeClr>
                </a:solidFill>
              </a:rPr>
              <a:t> find symbol,</a:t>
            </a:r>
          </a:p>
          <a:p>
            <a:r>
              <a:rPr lang="en-US" b="1" dirty="0">
                <a:solidFill>
                  <a:schemeClr val="accent1">
                    <a:lumMod val="50000"/>
                  </a:schemeClr>
                </a:solidFill>
              </a:rPr>
              <a:t>symbol : method length(),</a:t>
            </a:r>
          </a:p>
          <a:p>
            <a:r>
              <a:rPr lang="en-US" b="1" dirty="0">
                <a:solidFill>
                  <a:schemeClr val="accent1">
                    <a:lumMod val="50000"/>
                  </a:schemeClr>
                </a:solidFill>
              </a:rPr>
              <a:t>location: class </a:t>
            </a:r>
            <a:r>
              <a:rPr lang="en-US" b="1" dirty="0" err="1">
                <a:solidFill>
                  <a:schemeClr val="accent1">
                    <a:lumMod val="50000"/>
                  </a:schemeClr>
                </a:solidFill>
              </a:rPr>
              <a:t>java.lang.Object</a:t>
            </a:r>
            <a:endParaRPr lang="en-US" dirty="0">
              <a:solidFill>
                <a:schemeClr val="accent1">
                  <a:lumMod val="50000"/>
                </a:schemeClr>
              </a:solidFill>
            </a:endParaRPr>
          </a:p>
        </p:txBody>
      </p:sp>
      <p:sp>
        <p:nvSpPr>
          <p:cNvPr id="6" name="Rectangle 5"/>
          <p:cNvSpPr/>
          <p:nvPr/>
        </p:nvSpPr>
        <p:spPr>
          <a:xfrm>
            <a:off x="381000" y="2952750"/>
            <a:ext cx="4572000" cy="1169551"/>
          </a:xfrm>
          <a:prstGeom prst="rect">
            <a:avLst/>
          </a:prstGeom>
        </p:spPr>
        <p:txBody>
          <a:bodyPr>
            <a:spAutoFit/>
          </a:bodyPr>
          <a:lstStyle/>
          <a:p>
            <a:r>
              <a:rPr lang="en-US" b="1" dirty="0">
                <a:solidFill>
                  <a:schemeClr val="accent1">
                    <a:lumMod val="50000"/>
                  </a:schemeClr>
                </a:solidFill>
              </a:rPr>
              <a:t>Similarly we can use interface reference to hold implemented class object.</a:t>
            </a:r>
          </a:p>
          <a:p>
            <a:r>
              <a:rPr lang="en-US" b="1" dirty="0">
                <a:solidFill>
                  <a:schemeClr val="accent1">
                    <a:lumMod val="50000"/>
                  </a:schemeClr>
                </a:solidFill>
              </a:rPr>
              <a:t>Example:</a:t>
            </a:r>
          </a:p>
          <a:p>
            <a:r>
              <a:rPr lang="en-US" b="1" dirty="0">
                <a:solidFill>
                  <a:schemeClr val="accent1">
                    <a:lumMod val="50000"/>
                  </a:schemeClr>
                </a:solidFill>
              </a:rPr>
              <a:t>Runnable r=new Thread();</a:t>
            </a:r>
          </a:p>
          <a:p>
            <a:r>
              <a:rPr lang="en-US" b="1" dirty="0">
                <a:solidFill>
                  <a:schemeClr val="accent1">
                    <a:lumMod val="50000"/>
                  </a:schemeClr>
                </a:solidFill>
              </a:rPr>
              <a:t>Type casting syntax:</a:t>
            </a:r>
            <a:endParaRPr lang="en-US" dirty="0">
              <a:solidFill>
                <a:schemeClr val="accent1">
                  <a:lumMod val="50000"/>
                </a:schemeClr>
              </a:solidFill>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1252" y="339790"/>
            <a:ext cx="4610524"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221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1000"/>
                                        <p:tgtEl>
                                          <p:spTgt spid="11266"/>
                                        </p:tgtEl>
                                      </p:cBhvr>
                                    </p:animEffect>
                                    <p:anim calcmode="lin" valueType="num">
                                      <p:cBhvr>
                                        <p:cTn id="8" dur="1000" fill="hold"/>
                                        <p:tgtEl>
                                          <p:spTgt spid="11266"/>
                                        </p:tgtEl>
                                        <p:attrNameLst>
                                          <p:attrName>ppt_x</p:attrName>
                                        </p:attrNameLst>
                                      </p:cBhvr>
                                      <p:tavLst>
                                        <p:tav tm="0">
                                          <p:val>
                                            <p:strVal val="#ppt_x"/>
                                          </p:val>
                                        </p:tav>
                                        <p:tav tm="100000">
                                          <p:val>
                                            <p:strVal val="#ppt_x"/>
                                          </p:val>
                                        </p:tav>
                                      </p:tavLst>
                                    </p:anim>
                                    <p:anim calcmode="lin" valueType="num">
                                      <p:cBhvr>
                                        <p:cTn id="9" dur="1000" fill="hold"/>
                                        <p:tgtEl>
                                          <p:spTgt spid="112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33350"/>
            <a:ext cx="7087200" cy="550200"/>
          </a:xfrm>
        </p:spPr>
        <p:txBody>
          <a:bodyPr/>
          <a:lstStyle/>
          <a:p>
            <a:r>
              <a:rPr lang="en-US" dirty="0"/>
              <a:t>Compile time checking</a:t>
            </a:r>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103</a:t>
            </a:fld>
            <a:endParaRPr lang="en"/>
          </a:p>
        </p:txBody>
      </p:sp>
      <p:sp>
        <p:nvSpPr>
          <p:cNvPr id="4" name="Rectangle 3"/>
          <p:cNvSpPr/>
          <p:nvPr/>
        </p:nvSpPr>
        <p:spPr>
          <a:xfrm>
            <a:off x="156944" y="817423"/>
            <a:ext cx="4572000" cy="1169551"/>
          </a:xfrm>
          <a:prstGeom prst="rect">
            <a:avLst/>
          </a:prstGeom>
        </p:spPr>
        <p:txBody>
          <a:bodyPr>
            <a:spAutoFit/>
          </a:bodyPr>
          <a:lstStyle/>
          <a:p>
            <a:r>
              <a:rPr lang="en-US" b="1" dirty="0">
                <a:solidFill>
                  <a:schemeClr val="accent3">
                    <a:lumMod val="50000"/>
                  </a:schemeClr>
                </a:solidFill>
              </a:rPr>
              <a:t>Rule 1: The type of "d" and "c" must have some relationship [either Child to Parent</a:t>
            </a:r>
          </a:p>
          <a:p>
            <a:r>
              <a:rPr lang="en-US" b="1" dirty="0">
                <a:solidFill>
                  <a:schemeClr val="accent3">
                    <a:lumMod val="50000"/>
                  </a:schemeClr>
                </a:solidFill>
              </a:rPr>
              <a:t>(or) Parent to Child (or) same type] otherwise we will get compile time error saying inconvertible types</a:t>
            </a:r>
            <a:endParaRPr lang="en-US" dirty="0">
              <a:solidFill>
                <a:schemeClr val="accent3">
                  <a:lumMod val="50000"/>
                </a:schemeClr>
              </a:solidFill>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783" y="2305316"/>
            <a:ext cx="3525417"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52400" y="1997539"/>
            <a:ext cx="1130438" cy="307777"/>
          </a:xfrm>
          <a:prstGeom prst="rect">
            <a:avLst/>
          </a:prstGeom>
        </p:spPr>
        <p:txBody>
          <a:bodyPr wrap="none">
            <a:spAutoFit/>
          </a:bodyPr>
          <a:lstStyle/>
          <a:p>
            <a:r>
              <a:rPr lang="en-US" b="1" dirty="0">
                <a:solidFill>
                  <a:schemeClr val="accent3">
                    <a:lumMod val="50000"/>
                  </a:schemeClr>
                </a:solidFill>
              </a:rPr>
              <a:t>Example 1:</a:t>
            </a:r>
            <a:endParaRPr lang="en-US" dirty="0">
              <a:solidFill>
                <a:schemeClr val="accent3">
                  <a:lumMod val="50000"/>
                </a:schemeClr>
              </a:solidFill>
            </a:endParaRPr>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428750"/>
            <a:ext cx="4343400"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5137219" y="817423"/>
            <a:ext cx="1130438" cy="307777"/>
          </a:xfrm>
          <a:prstGeom prst="rect">
            <a:avLst/>
          </a:prstGeom>
        </p:spPr>
        <p:txBody>
          <a:bodyPr wrap="none">
            <a:spAutoFit/>
          </a:bodyPr>
          <a:lstStyle/>
          <a:p>
            <a:r>
              <a:rPr lang="en-US" b="1" dirty="0">
                <a:solidFill>
                  <a:schemeClr val="accent3">
                    <a:lumMod val="50000"/>
                  </a:schemeClr>
                </a:solidFill>
              </a:rPr>
              <a:t>Example 2:</a:t>
            </a:r>
            <a:endParaRPr lang="en-US" dirty="0">
              <a:solidFill>
                <a:schemeClr val="accent3">
                  <a:lumMod val="50000"/>
                </a:schemeClr>
              </a:solidFill>
            </a:endParaRPr>
          </a:p>
        </p:txBody>
      </p:sp>
    </p:spTree>
    <p:extLst>
      <p:ext uri="{BB962C8B-B14F-4D97-AF65-F5344CB8AC3E}">
        <p14:creationId xmlns:p14="http://schemas.microsoft.com/office/powerpoint/2010/main" val="3724052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1000"/>
                                        <p:tgtEl>
                                          <p:spTgt spid="12290"/>
                                        </p:tgtEl>
                                      </p:cBhvr>
                                    </p:animEffect>
                                    <p:anim calcmode="lin" valueType="num">
                                      <p:cBhvr>
                                        <p:cTn id="8" dur="1000" fill="hold"/>
                                        <p:tgtEl>
                                          <p:spTgt spid="12290"/>
                                        </p:tgtEl>
                                        <p:attrNameLst>
                                          <p:attrName>ppt_x</p:attrName>
                                        </p:attrNameLst>
                                      </p:cBhvr>
                                      <p:tavLst>
                                        <p:tav tm="0">
                                          <p:val>
                                            <p:strVal val="#ppt_x"/>
                                          </p:val>
                                        </p:tav>
                                        <p:tav tm="100000">
                                          <p:val>
                                            <p:strVal val="#ppt_x"/>
                                          </p:val>
                                        </p:tav>
                                      </p:tavLst>
                                    </p:anim>
                                    <p:anim calcmode="lin" valueType="num">
                                      <p:cBhvr>
                                        <p:cTn id="9" dur="1000" fill="hold"/>
                                        <p:tgtEl>
                                          <p:spTgt spid="1229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barn(inVertical)">
                                      <p:cBhvr>
                                        <p:cTn id="14" dur="5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2291"/>
                                        </p:tgtEl>
                                        <p:attrNameLst>
                                          <p:attrName>style.visibility</p:attrName>
                                        </p:attrNameLst>
                                      </p:cBhvr>
                                      <p:to>
                                        <p:strVal val="visible"/>
                                      </p:to>
                                    </p:set>
                                    <p:animEffect transition="in" filter="wipe(down)">
                                      <p:cBhvr>
                                        <p:cTn id="19"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104</a:t>
            </a:fld>
            <a:endParaRPr lang="en"/>
          </a:p>
        </p:txBody>
      </p:sp>
      <p:sp>
        <p:nvSpPr>
          <p:cNvPr id="4" name="Rectangle 3"/>
          <p:cNvSpPr/>
          <p:nvPr/>
        </p:nvSpPr>
        <p:spPr>
          <a:xfrm>
            <a:off x="228600" y="361950"/>
            <a:ext cx="4572000" cy="1384995"/>
          </a:xfrm>
          <a:prstGeom prst="rect">
            <a:avLst/>
          </a:prstGeom>
        </p:spPr>
        <p:txBody>
          <a:bodyPr>
            <a:spAutoFit/>
          </a:bodyPr>
          <a:lstStyle/>
          <a:p>
            <a:r>
              <a:rPr lang="en-US" b="1" dirty="0">
                <a:solidFill>
                  <a:schemeClr val="accent3">
                    <a:lumMod val="50000"/>
                  </a:schemeClr>
                </a:solidFill>
              </a:rPr>
              <a:t>Rule 2: "C" must be either same (or) derived type of "A" otherwise we will get compile</a:t>
            </a:r>
          </a:p>
          <a:p>
            <a:r>
              <a:rPr lang="en-US" b="1" dirty="0">
                <a:solidFill>
                  <a:schemeClr val="accent3">
                    <a:lumMod val="50000"/>
                  </a:schemeClr>
                </a:solidFill>
              </a:rPr>
              <a:t>time error saying incompatible types.</a:t>
            </a:r>
          </a:p>
          <a:p>
            <a:r>
              <a:rPr lang="en-US" b="1" dirty="0">
                <a:solidFill>
                  <a:schemeClr val="accent3">
                    <a:lumMod val="50000"/>
                  </a:schemeClr>
                </a:solidFill>
              </a:rPr>
              <a:t>Found: C</a:t>
            </a:r>
          </a:p>
          <a:p>
            <a:r>
              <a:rPr lang="en-US" b="1" dirty="0">
                <a:solidFill>
                  <a:schemeClr val="accent3">
                    <a:lumMod val="50000"/>
                  </a:schemeClr>
                </a:solidFill>
              </a:rPr>
              <a:t>Required: A</a:t>
            </a:r>
          </a:p>
          <a:p>
            <a:r>
              <a:rPr lang="en-US" b="1" dirty="0">
                <a:solidFill>
                  <a:schemeClr val="accent3">
                    <a:lumMod val="50000"/>
                  </a:schemeClr>
                </a:solidFill>
              </a:rPr>
              <a:t>Example 1:</a:t>
            </a:r>
            <a:endParaRPr lang="en-US" dirty="0">
              <a:solidFill>
                <a:schemeClr val="accent3">
                  <a:lumMod val="50000"/>
                </a:schemeClr>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 y="1740336"/>
            <a:ext cx="383857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8458200" y="4705350"/>
            <a:ext cx="377026" cy="230832"/>
          </a:xfrm>
          <a:prstGeom prst="rect">
            <a:avLst/>
          </a:prstGeom>
        </p:spPr>
        <p:txBody>
          <a:bodyPr wrap="none">
            <a:spAutoFit/>
          </a:bodyPr>
          <a:lstStyle/>
          <a:p>
            <a:r>
              <a:rPr lang="en-US" sz="900" b="1" dirty="0"/>
              <a:t>227</a:t>
            </a:r>
            <a:endParaRPr lang="en-US" sz="900" dirty="0"/>
          </a:p>
        </p:txBody>
      </p:sp>
      <p:sp>
        <p:nvSpPr>
          <p:cNvPr id="6" name="Rectangle 5"/>
          <p:cNvSpPr/>
          <p:nvPr/>
        </p:nvSpPr>
        <p:spPr>
          <a:xfrm>
            <a:off x="5029200" y="361950"/>
            <a:ext cx="1130438" cy="307777"/>
          </a:xfrm>
          <a:prstGeom prst="rect">
            <a:avLst/>
          </a:prstGeom>
        </p:spPr>
        <p:txBody>
          <a:bodyPr wrap="none">
            <a:spAutoFit/>
          </a:bodyPr>
          <a:lstStyle/>
          <a:p>
            <a:r>
              <a:rPr lang="en-US" b="1" dirty="0">
                <a:solidFill>
                  <a:schemeClr val="accent3">
                    <a:lumMod val="50000"/>
                  </a:schemeClr>
                </a:solidFill>
              </a:rPr>
              <a:t>Example 2:</a:t>
            </a:r>
            <a:endParaRPr lang="en-US" dirty="0">
              <a:solidFill>
                <a:schemeClr val="accent3">
                  <a:lumMod val="50000"/>
                </a:schemeClr>
              </a:solidFill>
            </a:endParaRP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0288" y="895350"/>
            <a:ext cx="462915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9193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1000"/>
                                        <p:tgtEl>
                                          <p:spTgt spid="13314"/>
                                        </p:tgtEl>
                                      </p:cBhvr>
                                    </p:animEffect>
                                    <p:anim calcmode="lin" valueType="num">
                                      <p:cBhvr>
                                        <p:cTn id="8" dur="1000" fill="hold"/>
                                        <p:tgtEl>
                                          <p:spTgt spid="13314"/>
                                        </p:tgtEl>
                                        <p:attrNameLst>
                                          <p:attrName>ppt_x</p:attrName>
                                        </p:attrNameLst>
                                      </p:cBhvr>
                                      <p:tavLst>
                                        <p:tav tm="0">
                                          <p:val>
                                            <p:strVal val="#ppt_x"/>
                                          </p:val>
                                        </p:tav>
                                        <p:tav tm="100000">
                                          <p:val>
                                            <p:strVal val="#ppt_x"/>
                                          </p:val>
                                        </p:tav>
                                      </p:tavLst>
                                    </p:anim>
                                    <p:anim calcmode="lin" valueType="num">
                                      <p:cBhvr>
                                        <p:cTn id="9" dur="1000" fill="hold"/>
                                        <p:tgtEl>
                                          <p:spTgt spid="133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wheel(1)">
                                      <p:cBhvr>
                                        <p:cTn id="14" dur="20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3315"/>
                                        </p:tgtEl>
                                        <p:attrNameLst>
                                          <p:attrName>style.visibility</p:attrName>
                                        </p:attrNameLst>
                                      </p:cBhvr>
                                      <p:to>
                                        <p:strVal val="visible"/>
                                      </p:to>
                                    </p:set>
                                    <p:animEffect transition="in" filter="wipe(down)">
                                      <p:cBhvr>
                                        <p:cTn id="19"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105</a:t>
            </a:fld>
            <a:endParaRPr lang="en"/>
          </a:p>
        </p:txBody>
      </p:sp>
      <p:sp>
        <p:nvSpPr>
          <p:cNvPr id="4" name="Rectangle 3"/>
          <p:cNvSpPr/>
          <p:nvPr/>
        </p:nvSpPr>
        <p:spPr>
          <a:xfrm>
            <a:off x="152400" y="361950"/>
            <a:ext cx="4572000" cy="1600438"/>
          </a:xfrm>
          <a:prstGeom prst="rect">
            <a:avLst/>
          </a:prstGeom>
        </p:spPr>
        <p:txBody>
          <a:bodyPr>
            <a:spAutoFit/>
          </a:bodyPr>
          <a:lstStyle/>
          <a:p>
            <a:r>
              <a:rPr lang="en-US" b="1" dirty="0">
                <a:solidFill>
                  <a:schemeClr val="tx2">
                    <a:lumMod val="25000"/>
                  </a:schemeClr>
                </a:solidFill>
              </a:rPr>
              <a:t>Runtime checking :</a:t>
            </a:r>
          </a:p>
          <a:p>
            <a:r>
              <a:rPr lang="en-US" b="1" dirty="0">
                <a:solidFill>
                  <a:schemeClr val="tx2">
                    <a:lumMod val="25000"/>
                  </a:schemeClr>
                </a:solidFill>
              </a:rPr>
              <a:t>The underlying object type of "d" must be either same (or) derived type of "C"</a:t>
            </a:r>
          </a:p>
          <a:p>
            <a:r>
              <a:rPr lang="en-US" b="1" dirty="0">
                <a:solidFill>
                  <a:schemeClr val="tx2">
                    <a:lumMod val="25000"/>
                  </a:schemeClr>
                </a:solidFill>
              </a:rPr>
              <a:t>otherwise we will get runtime exception saying </a:t>
            </a:r>
            <a:r>
              <a:rPr lang="en-US" b="1" dirty="0" err="1">
                <a:solidFill>
                  <a:schemeClr val="tx2">
                    <a:lumMod val="25000"/>
                  </a:schemeClr>
                </a:solidFill>
              </a:rPr>
              <a:t>ClassCastException</a:t>
            </a:r>
            <a:r>
              <a:rPr lang="en-US" b="1" dirty="0">
                <a:solidFill>
                  <a:schemeClr val="tx2">
                    <a:lumMod val="25000"/>
                  </a:schemeClr>
                </a:solidFill>
              </a:rPr>
              <a:t>.</a:t>
            </a:r>
          </a:p>
          <a:p>
            <a:endParaRPr lang="en-US" b="1" dirty="0">
              <a:solidFill>
                <a:schemeClr val="tx2">
                  <a:lumMod val="25000"/>
                </a:schemeClr>
              </a:solidFill>
            </a:endParaRPr>
          </a:p>
          <a:p>
            <a:r>
              <a:rPr lang="en-US" b="1" dirty="0">
                <a:solidFill>
                  <a:schemeClr val="tx2">
                    <a:lumMod val="25000"/>
                  </a:schemeClr>
                </a:solidFill>
              </a:rPr>
              <a:t>Example:</a:t>
            </a:r>
            <a:endParaRPr lang="en-US" dirty="0">
              <a:solidFill>
                <a:schemeClr val="tx2">
                  <a:lumMod val="25000"/>
                </a:schemeClr>
              </a:solidFill>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14550"/>
            <a:ext cx="470535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8305800" y="4705350"/>
            <a:ext cx="357790" cy="215444"/>
          </a:xfrm>
          <a:prstGeom prst="rect">
            <a:avLst/>
          </a:prstGeom>
        </p:spPr>
        <p:txBody>
          <a:bodyPr wrap="none">
            <a:spAutoFit/>
          </a:bodyPr>
          <a:lstStyle/>
          <a:p>
            <a:r>
              <a:rPr lang="en-US" sz="800" b="1" dirty="0"/>
              <a:t>228</a:t>
            </a:r>
            <a:endParaRPr lang="en-US" sz="800" dirty="0"/>
          </a:p>
        </p:txBody>
      </p:sp>
    </p:spTree>
    <p:extLst>
      <p:ext uri="{BB962C8B-B14F-4D97-AF65-F5344CB8AC3E}">
        <p14:creationId xmlns:p14="http://schemas.microsoft.com/office/powerpoint/2010/main" val="364110321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106</a:t>
            </a:fld>
            <a:endParaRPr lang="en"/>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 y="209550"/>
            <a:ext cx="5472113" cy="2502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371600" y="2952750"/>
            <a:ext cx="4572000" cy="1600438"/>
          </a:xfrm>
          <a:prstGeom prst="rect">
            <a:avLst/>
          </a:prstGeom>
        </p:spPr>
        <p:txBody>
          <a:bodyPr>
            <a:spAutoFit/>
          </a:bodyPr>
          <a:lstStyle/>
          <a:p>
            <a:r>
              <a:rPr lang="en-US" b="1" dirty="0">
                <a:solidFill>
                  <a:schemeClr val="tx2">
                    <a:lumMod val="25000"/>
                  </a:schemeClr>
                </a:solidFill>
              </a:rPr>
              <a:t>Base1 b=new Derived2();//valid</a:t>
            </a:r>
          </a:p>
          <a:p>
            <a:r>
              <a:rPr lang="en-US" b="1" dirty="0">
                <a:solidFill>
                  <a:schemeClr val="tx2">
                    <a:lumMod val="25000"/>
                  </a:schemeClr>
                </a:solidFill>
              </a:rPr>
              <a:t>Object o=(Base1)b;//valid</a:t>
            </a:r>
          </a:p>
          <a:p>
            <a:r>
              <a:rPr lang="en-US" b="1" dirty="0">
                <a:solidFill>
                  <a:schemeClr val="tx2">
                    <a:lumMod val="25000"/>
                  </a:schemeClr>
                </a:solidFill>
              </a:rPr>
              <a:t>Object o1=(Base2)o;//invalid</a:t>
            </a:r>
          </a:p>
          <a:p>
            <a:r>
              <a:rPr lang="en-US" b="1" dirty="0">
                <a:solidFill>
                  <a:schemeClr val="tx2">
                    <a:lumMod val="25000"/>
                  </a:schemeClr>
                </a:solidFill>
              </a:rPr>
              <a:t>Object o2=(Base2)b;//invalid</a:t>
            </a:r>
          </a:p>
          <a:p>
            <a:r>
              <a:rPr lang="en-US" b="1" dirty="0">
                <a:solidFill>
                  <a:schemeClr val="tx2">
                    <a:lumMod val="25000"/>
                  </a:schemeClr>
                </a:solidFill>
              </a:rPr>
              <a:t>Base2 b1=(Base1)(new Derived1());//invalid</a:t>
            </a:r>
          </a:p>
          <a:p>
            <a:r>
              <a:rPr lang="en-US" b="1" dirty="0">
                <a:solidFill>
                  <a:schemeClr val="tx2">
                    <a:lumMod val="25000"/>
                  </a:schemeClr>
                </a:solidFill>
              </a:rPr>
              <a:t>Base2 b2=(Base2)(new Derived3());//valid</a:t>
            </a:r>
          </a:p>
          <a:p>
            <a:r>
              <a:rPr lang="en-US" b="1" dirty="0">
                <a:solidFill>
                  <a:schemeClr val="tx2">
                    <a:lumMod val="25000"/>
                  </a:schemeClr>
                </a:solidFill>
              </a:rPr>
              <a:t>Base2 b2=(Base2)(new Derived1());//invalid</a:t>
            </a:r>
            <a:endParaRPr lang="en-US" dirty="0">
              <a:solidFill>
                <a:schemeClr val="tx2">
                  <a:lumMod val="25000"/>
                </a:schemeClr>
              </a:solidFill>
            </a:endParaRPr>
          </a:p>
        </p:txBody>
      </p:sp>
      <p:sp>
        <p:nvSpPr>
          <p:cNvPr id="6" name="Rectangle 5"/>
          <p:cNvSpPr/>
          <p:nvPr/>
        </p:nvSpPr>
        <p:spPr>
          <a:xfrm>
            <a:off x="8534400" y="4629150"/>
            <a:ext cx="377026" cy="230832"/>
          </a:xfrm>
          <a:prstGeom prst="rect">
            <a:avLst/>
          </a:prstGeom>
        </p:spPr>
        <p:txBody>
          <a:bodyPr wrap="none">
            <a:spAutoFit/>
          </a:bodyPr>
          <a:lstStyle/>
          <a:p>
            <a:r>
              <a:rPr lang="en-US" sz="900" b="1" dirty="0"/>
              <a:t>229</a:t>
            </a:r>
            <a:endParaRPr lang="en-US" sz="900" dirty="0"/>
          </a:p>
        </p:txBody>
      </p:sp>
    </p:spTree>
    <p:extLst>
      <p:ext uri="{BB962C8B-B14F-4D97-AF65-F5344CB8AC3E}">
        <p14:creationId xmlns:p14="http://schemas.microsoft.com/office/powerpoint/2010/main" val="183720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inVertical)">
                                      <p:cBhvr>
                                        <p:cTn id="10" dur="500"/>
                                        <p:tgtEl>
                                          <p:spTgt spid="5">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arn(inVertical)">
                                      <p:cBhvr>
                                        <p:cTn id="13" dur="500"/>
                                        <p:tgtEl>
                                          <p:spTgt spid="5">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arn(inVertical)">
                                      <p:cBhvr>
                                        <p:cTn id="16" dur="500"/>
                                        <p:tgtEl>
                                          <p:spTgt spid="5">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arn(inVertical)">
                                      <p:cBhvr>
                                        <p:cTn id="19" dur="500"/>
                                        <p:tgtEl>
                                          <p:spTgt spid="5">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arn(inVertical)">
                                      <p:cBhvr>
                                        <p:cTn id="22" dur="500"/>
                                        <p:tgtEl>
                                          <p:spTgt spid="5">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barn(inVertical)">
                                      <p:cBhvr>
                                        <p:cTn id="25"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107</a:t>
            </a:fld>
            <a:endParaRPr lang="en"/>
          </a:p>
        </p:txBody>
      </p:sp>
      <p:sp>
        <p:nvSpPr>
          <p:cNvPr id="4" name="Rectangle 3"/>
          <p:cNvSpPr/>
          <p:nvPr/>
        </p:nvSpPr>
        <p:spPr>
          <a:xfrm>
            <a:off x="152400" y="361950"/>
            <a:ext cx="4572000" cy="1815882"/>
          </a:xfrm>
          <a:prstGeom prst="rect">
            <a:avLst/>
          </a:prstGeom>
        </p:spPr>
        <p:txBody>
          <a:bodyPr>
            <a:spAutoFit/>
          </a:bodyPr>
          <a:lstStyle/>
          <a:p>
            <a:r>
              <a:rPr lang="en-US" b="1" dirty="0">
                <a:solidFill>
                  <a:schemeClr val="tx2">
                    <a:lumMod val="25000"/>
                  </a:schemeClr>
                </a:solidFill>
              </a:rPr>
              <a:t>Through Type Casting just we are converting the type of object but not object itself that</a:t>
            </a:r>
          </a:p>
          <a:p>
            <a:r>
              <a:rPr lang="en-US" b="1" dirty="0">
                <a:solidFill>
                  <a:schemeClr val="tx2">
                    <a:lumMod val="25000"/>
                  </a:schemeClr>
                </a:solidFill>
              </a:rPr>
              <a:t>is we are performing type casting but not object casting.</a:t>
            </a:r>
          </a:p>
          <a:p>
            <a:r>
              <a:rPr lang="en-US" b="1" dirty="0">
                <a:solidFill>
                  <a:schemeClr val="tx2">
                    <a:lumMod val="25000"/>
                  </a:schemeClr>
                </a:solidFill>
              </a:rPr>
              <a:t>Through Type Casting we are not create any </a:t>
            </a:r>
            <a:r>
              <a:rPr lang="en-US" b="1">
                <a:solidFill>
                  <a:schemeClr val="tx2">
                    <a:lumMod val="25000"/>
                  </a:schemeClr>
                </a:solidFill>
              </a:rPr>
              <a:t>new objects, </a:t>
            </a:r>
            <a:r>
              <a:rPr lang="en-US" b="1" dirty="0">
                <a:solidFill>
                  <a:schemeClr val="tx2">
                    <a:lumMod val="25000"/>
                  </a:schemeClr>
                </a:solidFill>
              </a:rPr>
              <a:t>for the existing objects we are</a:t>
            </a:r>
          </a:p>
          <a:p>
            <a:r>
              <a:rPr lang="en-US" b="1" dirty="0">
                <a:solidFill>
                  <a:schemeClr val="tx2">
                    <a:lumMod val="25000"/>
                  </a:schemeClr>
                </a:solidFill>
              </a:rPr>
              <a:t>providing another type of reference variable(mostly Parent type).</a:t>
            </a:r>
            <a:endParaRPr lang="en-US" dirty="0">
              <a:solidFill>
                <a:schemeClr val="tx2">
                  <a:lumMod val="25000"/>
                </a:schemeClr>
              </a:solidFill>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495550"/>
            <a:ext cx="6815605" cy="20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8534400" y="4604424"/>
            <a:ext cx="377026" cy="230832"/>
          </a:xfrm>
          <a:prstGeom prst="rect">
            <a:avLst/>
          </a:prstGeom>
        </p:spPr>
        <p:txBody>
          <a:bodyPr wrap="none">
            <a:spAutoFit/>
          </a:bodyPr>
          <a:lstStyle/>
          <a:p>
            <a:r>
              <a:rPr lang="en-US" sz="900" b="1" dirty="0"/>
              <a:t>229</a:t>
            </a:r>
            <a:endParaRPr lang="en-US" sz="900" dirty="0"/>
          </a:p>
        </p:txBody>
      </p:sp>
    </p:spTree>
    <p:extLst>
      <p:ext uri="{BB962C8B-B14F-4D97-AF65-F5344CB8AC3E}">
        <p14:creationId xmlns:p14="http://schemas.microsoft.com/office/powerpoint/2010/main" val="341124324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108</a:t>
            </a:fld>
            <a:endParaRPr lang="en"/>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09550"/>
            <a:ext cx="728662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99" y="2952751"/>
            <a:ext cx="7286625" cy="1752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458200" y="4551461"/>
            <a:ext cx="357790" cy="215444"/>
          </a:xfrm>
          <a:prstGeom prst="rect">
            <a:avLst/>
          </a:prstGeom>
        </p:spPr>
        <p:txBody>
          <a:bodyPr wrap="none">
            <a:spAutoFit/>
          </a:bodyPr>
          <a:lstStyle/>
          <a:p>
            <a:r>
              <a:rPr lang="en-US" sz="800" b="1" dirty="0"/>
              <a:t>230</a:t>
            </a:r>
            <a:endParaRPr lang="en-US" sz="800" dirty="0"/>
          </a:p>
        </p:txBody>
      </p:sp>
    </p:spTree>
    <p:extLst>
      <p:ext uri="{BB962C8B-B14F-4D97-AF65-F5344CB8AC3E}">
        <p14:creationId xmlns:p14="http://schemas.microsoft.com/office/powerpoint/2010/main" val="105128116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109</a:t>
            </a:fld>
            <a:endParaRPr lang="en"/>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09550"/>
            <a:ext cx="4845185"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034907" y="971550"/>
            <a:ext cx="3880493" cy="1384995"/>
          </a:xfrm>
          <a:prstGeom prst="rect">
            <a:avLst/>
          </a:prstGeom>
        </p:spPr>
        <p:txBody>
          <a:bodyPr wrap="square">
            <a:spAutoFit/>
          </a:bodyPr>
          <a:lstStyle/>
          <a:p>
            <a:r>
              <a:rPr lang="en-US" b="1" dirty="0">
                <a:solidFill>
                  <a:schemeClr val="tx2">
                    <a:lumMod val="25000"/>
                  </a:schemeClr>
                </a:solidFill>
              </a:rPr>
              <a:t>It is overriding and method resolution is based on runtime object.</a:t>
            </a:r>
          </a:p>
          <a:p>
            <a:r>
              <a:rPr lang="en-US" b="1" dirty="0">
                <a:solidFill>
                  <a:schemeClr val="tx2">
                    <a:lumMod val="25000"/>
                  </a:schemeClr>
                </a:solidFill>
              </a:rPr>
              <a:t>C c=new C();</a:t>
            </a:r>
          </a:p>
          <a:p>
            <a:r>
              <a:rPr lang="en-US" b="1" dirty="0" err="1">
                <a:solidFill>
                  <a:schemeClr val="tx2">
                    <a:lumMod val="25000"/>
                  </a:schemeClr>
                </a:solidFill>
              </a:rPr>
              <a:t>c.methodOne</a:t>
            </a:r>
            <a:r>
              <a:rPr lang="en-US" b="1" dirty="0">
                <a:solidFill>
                  <a:schemeClr val="tx2">
                    <a:lumMod val="25000"/>
                  </a:schemeClr>
                </a:solidFill>
              </a:rPr>
              <a:t>();//c</a:t>
            </a:r>
          </a:p>
          <a:p>
            <a:r>
              <a:rPr lang="en-US" b="1" dirty="0">
                <a:solidFill>
                  <a:schemeClr val="tx2">
                    <a:lumMod val="25000"/>
                  </a:schemeClr>
                </a:solidFill>
              </a:rPr>
              <a:t>((B)c).</a:t>
            </a:r>
            <a:r>
              <a:rPr lang="en-US" b="1" dirty="0" err="1">
                <a:solidFill>
                  <a:schemeClr val="tx2">
                    <a:lumMod val="25000"/>
                  </a:schemeClr>
                </a:solidFill>
              </a:rPr>
              <a:t>methodOne</a:t>
            </a:r>
            <a:r>
              <a:rPr lang="en-US" b="1" dirty="0">
                <a:solidFill>
                  <a:schemeClr val="tx2">
                    <a:lumMod val="25000"/>
                  </a:schemeClr>
                </a:solidFill>
              </a:rPr>
              <a:t>();//c</a:t>
            </a:r>
          </a:p>
          <a:p>
            <a:r>
              <a:rPr lang="en-US" b="1" dirty="0">
                <a:solidFill>
                  <a:schemeClr val="tx2">
                    <a:lumMod val="25000"/>
                  </a:schemeClr>
                </a:solidFill>
              </a:rPr>
              <a:t>((A)((B)c)).</a:t>
            </a:r>
            <a:r>
              <a:rPr lang="en-US" b="1" dirty="0" err="1">
                <a:solidFill>
                  <a:schemeClr val="tx2">
                    <a:lumMod val="25000"/>
                  </a:schemeClr>
                </a:solidFill>
              </a:rPr>
              <a:t>methodOne</a:t>
            </a:r>
            <a:r>
              <a:rPr lang="en-US" b="1" dirty="0">
                <a:solidFill>
                  <a:schemeClr val="tx2">
                    <a:lumMod val="25000"/>
                  </a:schemeClr>
                </a:solidFill>
              </a:rPr>
              <a:t>();//c</a:t>
            </a:r>
            <a:endParaRPr lang="en-US" dirty="0">
              <a:solidFill>
                <a:schemeClr val="tx2">
                  <a:lumMod val="25000"/>
                </a:schemeClr>
              </a:solidFill>
            </a:endParaRPr>
          </a:p>
        </p:txBody>
      </p:sp>
      <p:sp>
        <p:nvSpPr>
          <p:cNvPr id="5" name="Rectangle 4"/>
          <p:cNvSpPr/>
          <p:nvPr/>
        </p:nvSpPr>
        <p:spPr>
          <a:xfrm>
            <a:off x="8450053" y="4552950"/>
            <a:ext cx="377026" cy="230832"/>
          </a:xfrm>
          <a:prstGeom prst="rect">
            <a:avLst/>
          </a:prstGeom>
        </p:spPr>
        <p:txBody>
          <a:bodyPr wrap="none">
            <a:spAutoFit/>
          </a:bodyPr>
          <a:lstStyle/>
          <a:p>
            <a:r>
              <a:rPr lang="en-US" sz="900" b="1" dirty="0"/>
              <a:t>231</a:t>
            </a:r>
            <a:endParaRPr lang="en-US" sz="900" dirty="0"/>
          </a:p>
        </p:txBody>
      </p:sp>
    </p:spTree>
    <p:extLst>
      <p:ext uri="{BB962C8B-B14F-4D97-AF65-F5344CB8AC3E}">
        <p14:creationId xmlns:p14="http://schemas.microsoft.com/office/powerpoint/2010/main" val="713461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209550"/>
            <a:ext cx="4572000" cy="523220"/>
          </a:xfrm>
          <a:prstGeom prst="rect">
            <a:avLst/>
          </a:prstGeom>
        </p:spPr>
        <p:txBody>
          <a:bodyPr>
            <a:spAutoFit/>
          </a:bodyPr>
          <a:lstStyle/>
          <a:p>
            <a:r>
              <a:rPr lang="en-US" b="1" dirty="0"/>
              <a:t>Which of the following classes are tightly encapsulated?</a:t>
            </a:r>
            <a:endParaRPr lang="en-US" dirty="0"/>
          </a:p>
        </p:txBody>
      </p:sp>
      <p:sp>
        <p:nvSpPr>
          <p:cNvPr id="6" name="Rectangle 5"/>
          <p:cNvSpPr/>
          <p:nvPr/>
        </p:nvSpPr>
        <p:spPr>
          <a:xfrm>
            <a:off x="152400" y="819150"/>
            <a:ext cx="4572000" cy="2031325"/>
          </a:xfrm>
          <a:prstGeom prst="rect">
            <a:avLst/>
          </a:prstGeom>
        </p:spPr>
        <p:txBody>
          <a:bodyPr>
            <a:spAutoFit/>
          </a:bodyPr>
          <a:lstStyle/>
          <a:p>
            <a:r>
              <a:rPr lang="en-US" b="1" dirty="0"/>
              <a:t>class A {</a:t>
            </a:r>
          </a:p>
          <a:p>
            <a:r>
              <a:rPr lang="en-US" b="1" dirty="0" err="1"/>
              <a:t>int</a:t>
            </a:r>
            <a:r>
              <a:rPr lang="en-US" b="1" dirty="0"/>
              <a:t> x=10; //not</a:t>
            </a:r>
          </a:p>
          <a:p>
            <a:r>
              <a:rPr lang="en-US" b="1" dirty="0"/>
              <a:t>}</a:t>
            </a:r>
          </a:p>
          <a:p>
            <a:r>
              <a:rPr lang="en-US" b="1" dirty="0"/>
              <a:t>class B extends A {</a:t>
            </a:r>
          </a:p>
          <a:p>
            <a:r>
              <a:rPr lang="en-US" b="1" dirty="0"/>
              <a:t>private </a:t>
            </a:r>
            <a:r>
              <a:rPr lang="en-US" b="1" dirty="0" err="1"/>
              <a:t>int</a:t>
            </a:r>
            <a:r>
              <a:rPr lang="en-US" b="1" dirty="0"/>
              <a:t> y=20; //not</a:t>
            </a:r>
          </a:p>
          <a:p>
            <a:r>
              <a:rPr lang="en-US" b="1" dirty="0"/>
              <a:t>}</a:t>
            </a:r>
          </a:p>
          <a:p>
            <a:r>
              <a:rPr lang="en-US" b="1" dirty="0"/>
              <a:t>class C extends B {</a:t>
            </a:r>
          </a:p>
          <a:p>
            <a:r>
              <a:rPr lang="en-US" b="1" dirty="0"/>
              <a:t>private </a:t>
            </a:r>
            <a:r>
              <a:rPr lang="en-US" b="1" dirty="0" err="1"/>
              <a:t>int</a:t>
            </a:r>
            <a:r>
              <a:rPr lang="en-US" b="1" dirty="0"/>
              <a:t> z=30; //not</a:t>
            </a:r>
          </a:p>
          <a:p>
            <a:r>
              <a:rPr lang="en-US" b="1" dirty="0"/>
              <a:t>}</a:t>
            </a:r>
            <a:endParaRPr lang="en-US" dirty="0"/>
          </a:p>
        </p:txBody>
      </p:sp>
      <p:sp>
        <p:nvSpPr>
          <p:cNvPr id="7" name="Rectangle 6"/>
          <p:cNvSpPr/>
          <p:nvPr/>
        </p:nvSpPr>
        <p:spPr>
          <a:xfrm>
            <a:off x="152400" y="2941082"/>
            <a:ext cx="4038600" cy="738664"/>
          </a:xfrm>
          <a:prstGeom prst="rect">
            <a:avLst/>
          </a:prstGeom>
        </p:spPr>
        <p:txBody>
          <a:bodyPr wrap="square">
            <a:spAutoFit/>
          </a:bodyPr>
          <a:lstStyle/>
          <a:p>
            <a:r>
              <a:rPr lang="en-US" b="1" dirty="0"/>
              <a:t>Note: if the parent class is not tightly encapsulated then no child class is tightly</a:t>
            </a:r>
          </a:p>
          <a:p>
            <a:r>
              <a:rPr lang="en-US" b="1" dirty="0"/>
              <a:t>encapsulated.</a:t>
            </a:r>
            <a:endParaRPr lang="en-US" dirty="0"/>
          </a:p>
        </p:txBody>
      </p:sp>
      <p:sp>
        <p:nvSpPr>
          <p:cNvPr id="8" name="Rectangle 7"/>
          <p:cNvSpPr/>
          <p:nvPr/>
        </p:nvSpPr>
        <p:spPr>
          <a:xfrm>
            <a:off x="8639405" y="4781550"/>
            <a:ext cx="377026" cy="230832"/>
          </a:xfrm>
          <a:prstGeom prst="rect">
            <a:avLst/>
          </a:prstGeom>
        </p:spPr>
        <p:txBody>
          <a:bodyPr wrap="none">
            <a:spAutoFit/>
          </a:bodyPr>
          <a:lstStyle/>
          <a:p>
            <a:r>
              <a:rPr lang="en-US" sz="900" b="1" dirty="0"/>
              <a:t>177</a:t>
            </a:r>
            <a:endParaRPr lang="en-US" sz="900" dirty="0"/>
          </a:p>
        </p:txBody>
      </p:sp>
    </p:spTree>
    <p:extLst>
      <p:ext uri="{BB962C8B-B14F-4D97-AF65-F5344CB8AC3E}">
        <p14:creationId xmlns:p14="http://schemas.microsoft.com/office/powerpoint/2010/main" val="331274559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110</a:t>
            </a:fld>
            <a:endParaRPr lang="en"/>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2268"/>
            <a:ext cx="5343525"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715000" y="514350"/>
            <a:ext cx="3429000" cy="1384995"/>
          </a:xfrm>
          <a:prstGeom prst="rect">
            <a:avLst/>
          </a:prstGeom>
        </p:spPr>
        <p:txBody>
          <a:bodyPr wrap="square">
            <a:spAutoFit/>
          </a:bodyPr>
          <a:lstStyle/>
          <a:p>
            <a:r>
              <a:rPr lang="en-US" b="1" dirty="0">
                <a:solidFill>
                  <a:schemeClr val="tx2">
                    <a:lumMod val="25000"/>
                  </a:schemeClr>
                </a:solidFill>
              </a:rPr>
              <a:t>It is method hiding and method resolution is based on reference type.</a:t>
            </a:r>
          </a:p>
          <a:p>
            <a:r>
              <a:rPr lang="en-US" b="1" dirty="0">
                <a:solidFill>
                  <a:schemeClr val="tx2">
                    <a:lumMod val="25000"/>
                  </a:schemeClr>
                </a:solidFill>
              </a:rPr>
              <a:t>C c=new C();</a:t>
            </a:r>
          </a:p>
          <a:p>
            <a:r>
              <a:rPr lang="en-US" b="1" dirty="0" err="1">
                <a:solidFill>
                  <a:schemeClr val="tx2">
                    <a:lumMod val="25000"/>
                  </a:schemeClr>
                </a:solidFill>
              </a:rPr>
              <a:t>c.methodOne</a:t>
            </a:r>
            <a:r>
              <a:rPr lang="en-US" b="1" dirty="0">
                <a:solidFill>
                  <a:schemeClr val="tx2">
                    <a:lumMod val="25000"/>
                  </a:schemeClr>
                </a:solidFill>
              </a:rPr>
              <a:t>();//C</a:t>
            </a:r>
          </a:p>
          <a:p>
            <a:r>
              <a:rPr lang="en-US" b="1" dirty="0">
                <a:solidFill>
                  <a:schemeClr val="tx2">
                    <a:lumMod val="25000"/>
                  </a:schemeClr>
                </a:solidFill>
              </a:rPr>
              <a:t>((B)c).</a:t>
            </a:r>
            <a:r>
              <a:rPr lang="en-US" b="1" dirty="0" err="1">
                <a:solidFill>
                  <a:schemeClr val="tx2">
                    <a:lumMod val="25000"/>
                  </a:schemeClr>
                </a:solidFill>
              </a:rPr>
              <a:t>methodOne</a:t>
            </a:r>
            <a:r>
              <a:rPr lang="en-US" b="1" dirty="0">
                <a:solidFill>
                  <a:schemeClr val="tx2">
                    <a:lumMod val="25000"/>
                  </a:schemeClr>
                </a:solidFill>
              </a:rPr>
              <a:t>();//B</a:t>
            </a:r>
          </a:p>
          <a:p>
            <a:r>
              <a:rPr lang="en-US" b="1" dirty="0">
                <a:solidFill>
                  <a:schemeClr val="tx2">
                    <a:lumMod val="25000"/>
                  </a:schemeClr>
                </a:solidFill>
              </a:rPr>
              <a:t>((A)((B)c)).</a:t>
            </a:r>
            <a:r>
              <a:rPr lang="en-US" b="1" dirty="0" err="1">
                <a:solidFill>
                  <a:schemeClr val="tx2">
                    <a:lumMod val="25000"/>
                  </a:schemeClr>
                </a:solidFill>
              </a:rPr>
              <a:t>methodOne</a:t>
            </a:r>
            <a:r>
              <a:rPr lang="en-US" b="1" dirty="0">
                <a:solidFill>
                  <a:schemeClr val="tx2">
                    <a:lumMod val="25000"/>
                  </a:schemeClr>
                </a:solidFill>
              </a:rPr>
              <a:t>();//A</a:t>
            </a:r>
            <a:endParaRPr lang="en-US" dirty="0">
              <a:solidFill>
                <a:schemeClr val="tx2">
                  <a:lumMod val="25000"/>
                </a:schemeClr>
              </a:solidFill>
            </a:endParaRPr>
          </a:p>
        </p:txBody>
      </p:sp>
    </p:spTree>
    <p:extLst>
      <p:ext uri="{BB962C8B-B14F-4D97-AF65-F5344CB8AC3E}">
        <p14:creationId xmlns:p14="http://schemas.microsoft.com/office/powerpoint/2010/main" val="362596570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111</a:t>
            </a:fld>
            <a:endParaRPr lang="en"/>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 y="514350"/>
            <a:ext cx="2781300"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534400" y="4400550"/>
            <a:ext cx="396262" cy="246221"/>
          </a:xfrm>
          <a:prstGeom prst="rect">
            <a:avLst/>
          </a:prstGeom>
        </p:spPr>
        <p:txBody>
          <a:bodyPr wrap="none">
            <a:spAutoFit/>
          </a:bodyPr>
          <a:lstStyle/>
          <a:p>
            <a:r>
              <a:rPr lang="en-US" sz="1000" b="1" dirty="0">
                <a:solidFill>
                  <a:schemeClr val="tx2">
                    <a:lumMod val="25000"/>
                  </a:schemeClr>
                </a:solidFill>
              </a:rPr>
              <a:t>232</a:t>
            </a:r>
            <a:endParaRPr lang="en-US" sz="1000" dirty="0">
              <a:solidFill>
                <a:schemeClr val="tx2">
                  <a:lumMod val="25000"/>
                </a:schemeClr>
              </a:solidFill>
            </a:endParaRPr>
          </a:p>
        </p:txBody>
      </p:sp>
      <p:sp>
        <p:nvSpPr>
          <p:cNvPr id="5" name="Rectangle 4"/>
          <p:cNvSpPr/>
          <p:nvPr/>
        </p:nvSpPr>
        <p:spPr>
          <a:xfrm>
            <a:off x="3962400" y="666750"/>
            <a:ext cx="4572000" cy="2246769"/>
          </a:xfrm>
          <a:prstGeom prst="rect">
            <a:avLst/>
          </a:prstGeom>
        </p:spPr>
        <p:txBody>
          <a:bodyPr>
            <a:spAutoFit/>
          </a:bodyPr>
          <a:lstStyle/>
          <a:p>
            <a:r>
              <a:rPr lang="en-US" b="1" dirty="0">
                <a:solidFill>
                  <a:schemeClr val="tx2">
                    <a:lumMod val="25000"/>
                  </a:schemeClr>
                </a:solidFill>
              </a:rPr>
              <a:t>C c=new C();</a:t>
            </a:r>
          </a:p>
          <a:p>
            <a:r>
              <a:rPr lang="en-US" b="1" dirty="0" err="1">
                <a:solidFill>
                  <a:schemeClr val="tx2">
                    <a:lumMod val="25000"/>
                  </a:schemeClr>
                </a:solidFill>
              </a:rPr>
              <a:t>System.out.println</a:t>
            </a:r>
            <a:r>
              <a:rPr lang="en-US" b="1" dirty="0">
                <a:solidFill>
                  <a:schemeClr val="tx2">
                    <a:lumMod val="25000"/>
                  </a:schemeClr>
                </a:solidFill>
              </a:rPr>
              <a:t>(</a:t>
            </a:r>
            <a:r>
              <a:rPr lang="en-US" b="1" dirty="0" err="1">
                <a:solidFill>
                  <a:schemeClr val="tx2">
                    <a:lumMod val="25000"/>
                  </a:schemeClr>
                </a:solidFill>
              </a:rPr>
              <a:t>c.x</a:t>
            </a:r>
            <a:r>
              <a:rPr lang="en-US" b="1" dirty="0">
                <a:solidFill>
                  <a:schemeClr val="tx2">
                    <a:lumMod val="25000"/>
                  </a:schemeClr>
                </a:solidFill>
              </a:rPr>
              <a:t>);//999</a:t>
            </a:r>
          </a:p>
          <a:p>
            <a:r>
              <a:rPr lang="en-US" b="1" dirty="0" err="1">
                <a:solidFill>
                  <a:schemeClr val="tx2">
                    <a:lumMod val="25000"/>
                  </a:schemeClr>
                </a:solidFill>
              </a:rPr>
              <a:t>System.out.println</a:t>
            </a:r>
            <a:r>
              <a:rPr lang="en-US" b="1" dirty="0">
                <a:solidFill>
                  <a:schemeClr val="tx2">
                    <a:lumMod val="25000"/>
                  </a:schemeClr>
                </a:solidFill>
              </a:rPr>
              <a:t>(((B)c).x);//888</a:t>
            </a:r>
          </a:p>
          <a:p>
            <a:r>
              <a:rPr lang="en-US" b="1" dirty="0" err="1">
                <a:solidFill>
                  <a:schemeClr val="tx2">
                    <a:lumMod val="25000"/>
                  </a:schemeClr>
                </a:solidFill>
              </a:rPr>
              <a:t>System.out.println</a:t>
            </a:r>
            <a:r>
              <a:rPr lang="en-US" b="1" dirty="0">
                <a:solidFill>
                  <a:schemeClr val="tx2">
                    <a:lumMod val="25000"/>
                  </a:schemeClr>
                </a:solidFill>
              </a:rPr>
              <a:t>(((A)((B)c)).x);//777</a:t>
            </a:r>
          </a:p>
          <a:p>
            <a:endParaRPr lang="en-US" b="1" dirty="0">
              <a:solidFill>
                <a:schemeClr val="tx2">
                  <a:lumMod val="25000"/>
                </a:schemeClr>
              </a:solidFill>
            </a:endParaRPr>
          </a:p>
          <a:p>
            <a:endParaRPr lang="en-US" b="1" dirty="0">
              <a:solidFill>
                <a:schemeClr val="tx2">
                  <a:lumMod val="25000"/>
                </a:schemeClr>
              </a:solidFill>
            </a:endParaRPr>
          </a:p>
          <a:p>
            <a:r>
              <a:rPr lang="en-US" dirty="0">
                <a:solidFill>
                  <a:schemeClr val="tx2">
                    <a:lumMod val="25000"/>
                  </a:schemeClr>
                </a:solidFill>
              </a:rPr>
              <a:t> </a:t>
            </a:r>
            <a:r>
              <a:rPr lang="en-US" b="1" dirty="0">
                <a:solidFill>
                  <a:schemeClr val="tx2">
                    <a:lumMod val="25000"/>
                  </a:schemeClr>
                </a:solidFill>
              </a:rPr>
              <a:t>Variable resolution is always based on reference type only.</a:t>
            </a:r>
          </a:p>
          <a:p>
            <a:r>
              <a:rPr lang="en-US" dirty="0">
                <a:solidFill>
                  <a:schemeClr val="tx2">
                    <a:lumMod val="25000"/>
                  </a:schemeClr>
                </a:solidFill>
              </a:rPr>
              <a:t> </a:t>
            </a:r>
            <a:r>
              <a:rPr lang="en-US" b="1" dirty="0">
                <a:solidFill>
                  <a:schemeClr val="tx2">
                    <a:lumMod val="25000"/>
                  </a:schemeClr>
                </a:solidFill>
              </a:rPr>
              <a:t>If we are changing variable as static then also we will get the same output.</a:t>
            </a:r>
            <a:endParaRPr lang="en-US" dirty="0">
              <a:solidFill>
                <a:schemeClr val="tx2">
                  <a:lumMod val="25000"/>
                </a:schemeClr>
              </a:solidFill>
            </a:endParaRPr>
          </a:p>
        </p:txBody>
      </p:sp>
    </p:spTree>
    <p:extLst>
      <p:ext uri="{BB962C8B-B14F-4D97-AF65-F5344CB8AC3E}">
        <p14:creationId xmlns:p14="http://schemas.microsoft.com/office/powerpoint/2010/main" val="236224547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38"/>
          <p:cNvSpPr txBox="1">
            <a:spLocks noGrp="1"/>
          </p:cNvSpPr>
          <p:nvPr>
            <p:ph type="ctrTitle"/>
          </p:nvPr>
        </p:nvSpPr>
        <p:spPr>
          <a:xfrm>
            <a:off x="2112400" y="1583350"/>
            <a:ext cx="4919400" cy="1159800"/>
          </a:xfrm>
          <a:prstGeom prst="rect">
            <a:avLst/>
          </a:prstGeom>
        </p:spPr>
        <p:txBody>
          <a:bodyPr spcFirstLastPara="1" wrap="square" lIns="0" tIns="0" rIns="0" bIns="0" anchor="b" anchorCtr="0">
            <a:noAutofit/>
          </a:bodyPr>
          <a:lstStyle/>
          <a:p>
            <a:pPr lvl="0"/>
            <a:br>
              <a:rPr lang="en" dirty="0"/>
            </a:br>
            <a:r>
              <a:rPr lang="en-US" dirty="0"/>
              <a:t>Type casting</a:t>
            </a:r>
            <a:endParaRPr dirty="0"/>
          </a:p>
        </p:txBody>
      </p:sp>
    </p:spTree>
    <p:extLst>
      <p:ext uri="{BB962C8B-B14F-4D97-AF65-F5344CB8AC3E}">
        <p14:creationId xmlns:p14="http://schemas.microsoft.com/office/powerpoint/2010/main" val="401582788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113</a:t>
            </a:fld>
            <a:endParaRPr lang="en"/>
          </a:p>
        </p:txBody>
      </p:sp>
      <p:sp>
        <p:nvSpPr>
          <p:cNvPr id="4" name="Rectangle 3"/>
          <p:cNvSpPr/>
          <p:nvPr/>
        </p:nvSpPr>
        <p:spPr>
          <a:xfrm>
            <a:off x="8534400" y="4400550"/>
            <a:ext cx="396262" cy="246221"/>
          </a:xfrm>
          <a:prstGeom prst="rect">
            <a:avLst/>
          </a:prstGeom>
        </p:spPr>
        <p:txBody>
          <a:bodyPr wrap="none">
            <a:spAutoFit/>
          </a:bodyPr>
          <a:lstStyle/>
          <a:p>
            <a:r>
              <a:rPr lang="en-US" sz="1000" b="1" dirty="0">
                <a:solidFill>
                  <a:schemeClr val="tx2">
                    <a:lumMod val="25000"/>
                  </a:schemeClr>
                </a:solidFill>
              </a:rPr>
              <a:t>233</a:t>
            </a:r>
            <a:endParaRPr lang="en-US" sz="1000" dirty="0">
              <a:solidFill>
                <a:schemeClr val="tx2">
                  <a:lumMod val="25000"/>
                </a:schemeClr>
              </a:solidFill>
            </a:endParaRPr>
          </a:p>
        </p:txBody>
      </p:sp>
      <p:sp>
        <p:nvSpPr>
          <p:cNvPr id="2" name="Rectangle 1"/>
          <p:cNvSpPr/>
          <p:nvPr/>
        </p:nvSpPr>
        <p:spPr>
          <a:xfrm>
            <a:off x="373858" y="536942"/>
            <a:ext cx="4731542" cy="4401205"/>
          </a:xfrm>
          <a:prstGeom prst="rect">
            <a:avLst/>
          </a:prstGeom>
        </p:spPr>
        <p:txBody>
          <a:bodyPr wrap="square">
            <a:spAutoFit/>
          </a:bodyPr>
          <a:lstStyle/>
          <a:p>
            <a:r>
              <a:rPr lang="en-US" b="1" dirty="0">
                <a:solidFill>
                  <a:schemeClr val="tx2">
                    <a:lumMod val="25000"/>
                  </a:schemeClr>
                </a:solidFill>
              </a:rPr>
              <a:t>The degree of dependency between the components is called coupling.</a:t>
            </a:r>
          </a:p>
          <a:p>
            <a:r>
              <a:rPr lang="en-US" b="1" dirty="0">
                <a:solidFill>
                  <a:schemeClr val="tx2">
                    <a:lumMod val="25000"/>
                  </a:schemeClr>
                </a:solidFill>
              </a:rPr>
              <a:t>Example:</a:t>
            </a:r>
          </a:p>
          <a:p>
            <a:r>
              <a:rPr lang="en-US" b="1" dirty="0">
                <a:solidFill>
                  <a:schemeClr val="tx2">
                    <a:lumMod val="25000"/>
                  </a:schemeClr>
                </a:solidFill>
              </a:rPr>
              <a:t>class A</a:t>
            </a:r>
          </a:p>
          <a:p>
            <a:r>
              <a:rPr lang="en-US" b="1" dirty="0">
                <a:solidFill>
                  <a:schemeClr val="tx2">
                    <a:lumMod val="25000"/>
                  </a:schemeClr>
                </a:solidFill>
              </a:rPr>
              <a:t>{</a:t>
            </a:r>
          </a:p>
          <a:p>
            <a:r>
              <a:rPr lang="en-US" b="1" dirty="0">
                <a:solidFill>
                  <a:schemeClr val="tx2">
                    <a:lumMod val="25000"/>
                  </a:schemeClr>
                </a:solidFill>
              </a:rPr>
              <a:t>static </a:t>
            </a:r>
            <a:r>
              <a:rPr lang="en-US" b="1" dirty="0" err="1">
                <a:solidFill>
                  <a:schemeClr val="tx2">
                    <a:lumMod val="25000"/>
                  </a:schemeClr>
                </a:solidFill>
              </a:rPr>
              <a:t>int</a:t>
            </a:r>
            <a:r>
              <a:rPr lang="en-US" b="1" dirty="0">
                <a:solidFill>
                  <a:schemeClr val="tx2">
                    <a:lumMod val="25000"/>
                  </a:schemeClr>
                </a:solidFill>
              </a:rPr>
              <a:t> i=</a:t>
            </a:r>
            <a:r>
              <a:rPr lang="en-US" b="1" dirty="0" err="1">
                <a:solidFill>
                  <a:schemeClr val="tx2">
                    <a:lumMod val="25000"/>
                  </a:schemeClr>
                </a:solidFill>
              </a:rPr>
              <a:t>B.j</a:t>
            </a:r>
            <a:r>
              <a:rPr lang="en-US" b="1" dirty="0">
                <a:solidFill>
                  <a:schemeClr val="tx2">
                    <a:lumMod val="25000"/>
                  </a:schemeClr>
                </a:solidFill>
              </a:rPr>
              <a:t>;</a:t>
            </a:r>
          </a:p>
          <a:p>
            <a:r>
              <a:rPr lang="en-US" b="1" dirty="0">
                <a:solidFill>
                  <a:schemeClr val="tx2">
                    <a:lumMod val="25000"/>
                  </a:schemeClr>
                </a:solidFill>
              </a:rPr>
              <a:t>}</a:t>
            </a:r>
          </a:p>
          <a:p>
            <a:r>
              <a:rPr lang="en-US" b="1" dirty="0">
                <a:solidFill>
                  <a:schemeClr val="tx2">
                    <a:lumMod val="25000"/>
                  </a:schemeClr>
                </a:solidFill>
              </a:rPr>
              <a:t>class B extends A</a:t>
            </a:r>
          </a:p>
          <a:p>
            <a:r>
              <a:rPr lang="en-US" b="1" dirty="0">
                <a:solidFill>
                  <a:schemeClr val="tx2">
                    <a:lumMod val="25000"/>
                  </a:schemeClr>
                </a:solidFill>
              </a:rPr>
              <a:t>{</a:t>
            </a:r>
          </a:p>
          <a:p>
            <a:r>
              <a:rPr lang="en-US" b="1" dirty="0">
                <a:solidFill>
                  <a:schemeClr val="tx2">
                    <a:lumMod val="25000"/>
                  </a:schemeClr>
                </a:solidFill>
              </a:rPr>
              <a:t>static </a:t>
            </a:r>
            <a:r>
              <a:rPr lang="en-US" b="1" dirty="0" err="1">
                <a:solidFill>
                  <a:schemeClr val="tx2">
                    <a:lumMod val="25000"/>
                  </a:schemeClr>
                </a:solidFill>
              </a:rPr>
              <a:t>int</a:t>
            </a:r>
            <a:r>
              <a:rPr lang="en-US" b="1" dirty="0">
                <a:solidFill>
                  <a:schemeClr val="tx2">
                    <a:lumMod val="25000"/>
                  </a:schemeClr>
                </a:solidFill>
              </a:rPr>
              <a:t> j=</a:t>
            </a:r>
            <a:r>
              <a:rPr lang="en-US" b="1" dirty="0" err="1">
                <a:solidFill>
                  <a:schemeClr val="tx2">
                    <a:lumMod val="25000"/>
                  </a:schemeClr>
                </a:solidFill>
              </a:rPr>
              <a:t>C.methodOne</a:t>
            </a:r>
            <a:r>
              <a:rPr lang="en-US" b="1" dirty="0">
                <a:solidFill>
                  <a:schemeClr val="tx2">
                    <a:lumMod val="25000"/>
                  </a:schemeClr>
                </a:solidFill>
              </a:rPr>
              <a:t>();</a:t>
            </a:r>
          </a:p>
          <a:p>
            <a:r>
              <a:rPr lang="en-US" b="1" dirty="0">
                <a:solidFill>
                  <a:schemeClr val="tx2">
                    <a:lumMod val="25000"/>
                  </a:schemeClr>
                </a:solidFill>
              </a:rPr>
              <a:t>}</a:t>
            </a:r>
          </a:p>
          <a:p>
            <a:r>
              <a:rPr lang="en-US" b="1" dirty="0">
                <a:solidFill>
                  <a:schemeClr val="tx2">
                    <a:lumMod val="25000"/>
                  </a:schemeClr>
                </a:solidFill>
              </a:rPr>
              <a:t>class C extends B</a:t>
            </a:r>
          </a:p>
          <a:p>
            <a:r>
              <a:rPr lang="en-US" b="1" dirty="0">
                <a:solidFill>
                  <a:schemeClr val="tx2">
                    <a:lumMod val="25000"/>
                  </a:schemeClr>
                </a:solidFill>
              </a:rPr>
              <a:t>{</a:t>
            </a:r>
          </a:p>
          <a:p>
            <a:r>
              <a:rPr lang="en-US" b="1" dirty="0">
                <a:solidFill>
                  <a:schemeClr val="tx2">
                    <a:lumMod val="25000"/>
                  </a:schemeClr>
                </a:solidFill>
              </a:rPr>
              <a:t>public static </a:t>
            </a:r>
            <a:r>
              <a:rPr lang="en-US" b="1" dirty="0" err="1">
                <a:solidFill>
                  <a:schemeClr val="tx2">
                    <a:lumMod val="25000"/>
                  </a:schemeClr>
                </a:solidFill>
              </a:rPr>
              <a:t>int</a:t>
            </a:r>
            <a:r>
              <a:rPr lang="en-US" b="1" dirty="0">
                <a:solidFill>
                  <a:schemeClr val="tx2">
                    <a:lumMod val="25000"/>
                  </a:schemeClr>
                </a:solidFill>
              </a:rPr>
              <a:t> </a:t>
            </a:r>
            <a:r>
              <a:rPr lang="en-US" b="1" dirty="0" err="1">
                <a:solidFill>
                  <a:schemeClr val="tx2">
                    <a:lumMod val="25000"/>
                  </a:schemeClr>
                </a:solidFill>
              </a:rPr>
              <a:t>methodOne</a:t>
            </a:r>
            <a:r>
              <a:rPr lang="en-US" b="1" dirty="0">
                <a:solidFill>
                  <a:schemeClr val="tx2">
                    <a:lumMod val="25000"/>
                  </a:schemeClr>
                </a:solidFill>
              </a:rPr>
              <a:t>()</a:t>
            </a:r>
          </a:p>
          <a:p>
            <a:r>
              <a:rPr lang="en-US" b="1" dirty="0">
                <a:solidFill>
                  <a:schemeClr val="tx2">
                    <a:lumMod val="25000"/>
                  </a:schemeClr>
                </a:solidFill>
              </a:rPr>
              <a:t>{</a:t>
            </a:r>
          </a:p>
          <a:p>
            <a:r>
              <a:rPr lang="en-US" b="1" dirty="0">
                <a:solidFill>
                  <a:schemeClr val="tx2">
                    <a:lumMod val="25000"/>
                  </a:schemeClr>
                </a:solidFill>
              </a:rPr>
              <a:t>return </a:t>
            </a:r>
            <a:r>
              <a:rPr lang="en-US" b="1" dirty="0" err="1">
                <a:solidFill>
                  <a:schemeClr val="tx2">
                    <a:lumMod val="25000"/>
                  </a:schemeClr>
                </a:solidFill>
              </a:rPr>
              <a:t>D.k</a:t>
            </a:r>
            <a:r>
              <a:rPr lang="en-US" b="1" dirty="0">
                <a:solidFill>
                  <a:schemeClr val="tx2">
                    <a:lumMod val="25000"/>
                  </a:schemeClr>
                </a:solidFill>
              </a:rPr>
              <a:t>;</a:t>
            </a:r>
          </a:p>
          <a:p>
            <a:r>
              <a:rPr lang="en-US" b="1" dirty="0">
                <a:solidFill>
                  <a:schemeClr val="tx2">
                    <a:lumMod val="25000"/>
                  </a:schemeClr>
                </a:solidFill>
              </a:rPr>
              <a:t>}</a:t>
            </a:r>
          </a:p>
          <a:p>
            <a:r>
              <a:rPr lang="en-US" b="1" dirty="0">
                <a:solidFill>
                  <a:schemeClr val="tx2">
                    <a:lumMod val="25000"/>
                  </a:schemeClr>
                </a:solidFill>
              </a:rPr>
              <a:t>}</a:t>
            </a:r>
          </a:p>
          <a:p>
            <a:r>
              <a:rPr lang="en-US" b="1" dirty="0">
                <a:solidFill>
                  <a:schemeClr val="tx2">
                    <a:lumMod val="25000"/>
                  </a:schemeClr>
                </a:solidFill>
              </a:rPr>
              <a:t>class D extends C</a:t>
            </a:r>
          </a:p>
          <a:p>
            <a:r>
              <a:rPr lang="en-US" b="1" dirty="0">
                <a:solidFill>
                  <a:schemeClr val="tx2">
                    <a:lumMod val="25000"/>
                  </a:schemeClr>
                </a:solidFill>
              </a:rPr>
              <a:t>{</a:t>
            </a:r>
          </a:p>
        </p:txBody>
      </p:sp>
      <p:sp>
        <p:nvSpPr>
          <p:cNvPr id="6" name="Rectangle 5"/>
          <p:cNvSpPr/>
          <p:nvPr/>
        </p:nvSpPr>
        <p:spPr>
          <a:xfrm>
            <a:off x="5105400" y="536942"/>
            <a:ext cx="4572000" cy="1384995"/>
          </a:xfrm>
          <a:prstGeom prst="rect">
            <a:avLst/>
          </a:prstGeom>
        </p:spPr>
        <p:txBody>
          <a:bodyPr>
            <a:spAutoFit/>
          </a:bodyPr>
          <a:lstStyle/>
          <a:p>
            <a:r>
              <a:rPr lang="en-US" b="1" dirty="0">
                <a:solidFill>
                  <a:schemeClr val="tx2">
                    <a:lumMod val="25000"/>
                  </a:schemeClr>
                </a:solidFill>
              </a:rPr>
              <a:t>static </a:t>
            </a:r>
            <a:r>
              <a:rPr lang="en-US" b="1" dirty="0" err="1">
                <a:solidFill>
                  <a:schemeClr val="tx2">
                    <a:lumMod val="25000"/>
                  </a:schemeClr>
                </a:solidFill>
              </a:rPr>
              <a:t>int</a:t>
            </a:r>
            <a:r>
              <a:rPr lang="en-US" b="1" dirty="0">
                <a:solidFill>
                  <a:schemeClr val="tx2">
                    <a:lumMod val="25000"/>
                  </a:schemeClr>
                </a:solidFill>
              </a:rPr>
              <a:t> k=10;</a:t>
            </a:r>
          </a:p>
          <a:p>
            <a:r>
              <a:rPr lang="en-US" b="1" dirty="0">
                <a:solidFill>
                  <a:schemeClr val="tx2">
                    <a:lumMod val="25000"/>
                  </a:schemeClr>
                </a:solidFill>
              </a:rPr>
              <a:t>public static void main(String[] </a:t>
            </a:r>
            <a:r>
              <a:rPr lang="en-US" b="1" dirty="0" err="1">
                <a:solidFill>
                  <a:schemeClr val="tx2">
                    <a:lumMod val="25000"/>
                  </a:schemeClr>
                </a:solidFill>
              </a:rPr>
              <a:t>args</a:t>
            </a:r>
            <a:r>
              <a:rPr lang="en-US" b="1" dirty="0">
                <a:solidFill>
                  <a:schemeClr val="tx2">
                    <a:lumMod val="25000"/>
                  </a:schemeClr>
                </a:solidFill>
              </a:rPr>
              <a:t>)</a:t>
            </a:r>
          </a:p>
          <a:p>
            <a:r>
              <a:rPr lang="en-US" b="1" dirty="0">
                <a:solidFill>
                  <a:schemeClr val="tx2">
                    <a:lumMod val="25000"/>
                  </a:schemeClr>
                </a:solidFill>
              </a:rPr>
              <a:t>{</a:t>
            </a:r>
          </a:p>
          <a:p>
            <a:r>
              <a:rPr lang="en-US" b="1" dirty="0">
                <a:solidFill>
                  <a:schemeClr val="tx2">
                    <a:lumMod val="25000"/>
                  </a:schemeClr>
                </a:solidFill>
              </a:rPr>
              <a:t>D d=new D();</a:t>
            </a:r>
          </a:p>
          <a:p>
            <a:r>
              <a:rPr lang="en-US" b="1" dirty="0">
                <a:solidFill>
                  <a:schemeClr val="tx2">
                    <a:lumMod val="25000"/>
                  </a:schemeClr>
                </a:solidFill>
              </a:rPr>
              <a:t>}</a:t>
            </a:r>
          </a:p>
          <a:p>
            <a:r>
              <a:rPr lang="en-US" b="1" dirty="0">
                <a:solidFill>
                  <a:schemeClr val="tx2">
                    <a:lumMod val="25000"/>
                  </a:schemeClr>
                </a:solidFill>
              </a:rPr>
              <a:t>}</a:t>
            </a:r>
            <a:endParaRPr lang="en-US" dirty="0">
              <a:solidFill>
                <a:schemeClr val="tx2">
                  <a:lumMod val="25000"/>
                </a:schemeClr>
              </a:solidFill>
            </a:endParaRPr>
          </a:p>
        </p:txBody>
      </p:sp>
      <p:sp>
        <p:nvSpPr>
          <p:cNvPr id="7" name="Rectangle 6"/>
          <p:cNvSpPr/>
          <p:nvPr/>
        </p:nvSpPr>
        <p:spPr>
          <a:xfrm>
            <a:off x="3581400" y="1999259"/>
            <a:ext cx="4572000" cy="2893100"/>
          </a:xfrm>
          <a:prstGeom prst="rect">
            <a:avLst/>
          </a:prstGeom>
        </p:spPr>
        <p:txBody>
          <a:bodyPr>
            <a:spAutoFit/>
          </a:bodyPr>
          <a:lstStyle/>
          <a:p>
            <a:r>
              <a:rPr lang="en-US" b="1" dirty="0">
                <a:solidFill>
                  <a:schemeClr val="tx2">
                    <a:lumMod val="25000"/>
                  </a:schemeClr>
                </a:solidFill>
              </a:rPr>
              <a:t>The above components are said to be tightly coupled to each other because the</a:t>
            </a:r>
          </a:p>
          <a:p>
            <a:r>
              <a:rPr lang="en-US" b="1" dirty="0">
                <a:solidFill>
                  <a:schemeClr val="tx2">
                    <a:lumMod val="25000"/>
                  </a:schemeClr>
                </a:solidFill>
              </a:rPr>
              <a:t>dependency between the components is more.</a:t>
            </a:r>
          </a:p>
          <a:p>
            <a:r>
              <a:rPr lang="en-US" b="1" dirty="0">
                <a:solidFill>
                  <a:schemeClr val="tx2">
                    <a:lumMod val="25000"/>
                  </a:schemeClr>
                </a:solidFill>
              </a:rPr>
              <a:t>Tightly coupling is not a good programming practice because it has several serious</a:t>
            </a:r>
          </a:p>
          <a:p>
            <a:r>
              <a:rPr lang="en-US" b="1" dirty="0">
                <a:solidFill>
                  <a:schemeClr val="tx2">
                    <a:lumMod val="25000"/>
                  </a:schemeClr>
                </a:solidFill>
              </a:rPr>
              <a:t>disadvantages.</a:t>
            </a:r>
          </a:p>
          <a:p>
            <a:r>
              <a:rPr lang="en-US" b="1" dirty="0">
                <a:solidFill>
                  <a:schemeClr val="tx2">
                    <a:lumMod val="25000"/>
                  </a:schemeClr>
                </a:solidFill>
              </a:rPr>
              <a:t>1. Without effecting remaining components we can't modify any component hence</a:t>
            </a:r>
          </a:p>
          <a:p>
            <a:r>
              <a:rPr lang="en-US" b="1" dirty="0">
                <a:solidFill>
                  <a:schemeClr val="tx2">
                    <a:lumMod val="25000"/>
                  </a:schemeClr>
                </a:solidFill>
              </a:rPr>
              <a:t>enhancement(development) will become difficult.</a:t>
            </a:r>
          </a:p>
          <a:p>
            <a:r>
              <a:rPr lang="en-US" b="1" dirty="0">
                <a:solidFill>
                  <a:schemeClr val="tx2">
                    <a:lumMod val="25000"/>
                  </a:schemeClr>
                </a:solidFill>
              </a:rPr>
              <a:t>2. It reduces maintainability of the application.</a:t>
            </a:r>
          </a:p>
          <a:p>
            <a:r>
              <a:rPr lang="en-US" b="1" dirty="0">
                <a:solidFill>
                  <a:schemeClr val="tx2">
                    <a:lumMod val="25000"/>
                  </a:schemeClr>
                </a:solidFill>
              </a:rPr>
              <a:t>3. It doesn't promote reusability of the code.</a:t>
            </a:r>
          </a:p>
          <a:p>
            <a:r>
              <a:rPr lang="en-US" b="1" dirty="0">
                <a:solidFill>
                  <a:schemeClr val="tx2">
                    <a:lumMod val="25000"/>
                  </a:schemeClr>
                </a:solidFill>
              </a:rPr>
              <a:t>It is always recommended to maintain loosely coupling between the components</a:t>
            </a:r>
            <a:endParaRPr lang="en-US" dirty="0">
              <a:solidFill>
                <a:schemeClr val="tx2">
                  <a:lumMod val="25000"/>
                </a:schemeClr>
              </a:solidFill>
            </a:endParaRPr>
          </a:p>
        </p:txBody>
      </p:sp>
    </p:spTree>
    <p:extLst>
      <p:ext uri="{BB962C8B-B14F-4D97-AF65-F5344CB8AC3E}">
        <p14:creationId xmlns:p14="http://schemas.microsoft.com/office/powerpoint/2010/main" val="416979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1000"/>
                                        <p:tgtEl>
                                          <p:spTgt spid="7">
                                            <p:txEl>
                                              <p:pRg st="2" end="2"/>
                                            </p:txEl>
                                          </p:spTgt>
                                        </p:tgtEl>
                                      </p:cBhvr>
                                    </p:animEffect>
                                    <p:anim calcmode="lin" valueType="num">
                                      <p:cBhvr>
                                        <p:cTn id="1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1000"/>
                                        <p:tgtEl>
                                          <p:spTgt spid="7">
                                            <p:txEl>
                                              <p:pRg st="3" end="3"/>
                                            </p:txEl>
                                          </p:spTgt>
                                        </p:tgtEl>
                                      </p:cBhvr>
                                    </p:animEffect>
                                    <p:anim calcmode="lin" valueType="num">
                                      <p:cBhvr>
                                        <p:cTn id="2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1000"/>
                                        <p:tgtEl>
                                          <p:spTgt spid="7">
                                            <p:txEl>
                                              <p:pRg st="4" end="4"/>
                                            </p:txEl>
                                          </p:spTgt>
                                        </p:tgtEl>
                                      </p:cBhvr>
                                    </p:animEffect>
                                    <p:anim calcmode="lin" valueType="num">
                                      <p:cBhvr>
                                        <p:cTn id="2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1000"/>
                                        <p:tgtEl>
                                          <p:spTgt spid="7">
                                            <p:txEl>
                                              <p:pRg st="5" end="5"/>
                                            </p:txEl>
                                          </p:spTgt>
                                        </p:tgtEl>
                                      </p:cBhvr>
                                    </p:animEffect>
                                    <p:anim calcmode="lin" valueType="num">
                                      <p:cBhvr>
                                        <p:cTn id="3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7">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1000"/>
                                        <p:tgtEl>
                                          <p:spTgt spid="7">
                                            <p:txEl>
                                              <p:pRg st="6" end="6"/>
                                            </p:txEl>
                                          </p:spTgt>
                                        </p:tgtEl>
                                      </p:cBhvr>
                                    </p:animEffect>
                                    <p:anim calcmode="lin" valueType="num">
                                      <p:cBhvr>
                                        <p:cTn id="38"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7">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1000"/>
                                        <p:tgtEl>
                                          <p:spTgt spid="7">
                                            <p:txEl>
                                              <p:pRg st="7" end="7"/>
                                            </p:txEl>
                                          </p:spTgt>
                                        </p:tgtEl>
                                      </p:cBhvr>
                                    </p:animEffect>
                                    <p:anim calcmode="lin" valueType="num">
                                      <p:cBhvr>
                                        <p:cTn id="43"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fade">
                                      <p:cBhvr>
                                        <p:cTn id="47" dur="1000"/>
                                        <p:tgtEl>
                                          <p:spTgt spid="7">
                                            <p:txEl>
                                              <p:pRg st="8" end="8"/>
                                            </p:txEl>
                                          </p:spTgt>
                                        </p:tgtEl>
                                      </p:cBhvr>
                                    </p:animEffect>
                                    <p:anim calcmode="lin" valueType="num">
                                      <p:cBhvr>
                                        <p:cTn id="48"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38"/>
          <p:cNvSpPr txBox="1">
            <a:spLocks noGrp="1"/>
          </p:cNvSpPr>
          <p:nvPr>
            <p:ph type="ctrTitle"/>
          </p:nvPr>
        </p:nvSpPr>
        <p:spPr>
          <a:xfrm>
            <a:off x="2112400" y="1583350"/>
            <a:ext cx="4919400" cy="1159800"/>
          </a:xfrm>
          <a:prstGeom prst="rect">
            <a:avLst/>
          </a:prstGeom>
        </p:spPr>
        <p:txBody>
          <a:bodyPr spcFirstLastPara="1" wrap="square" lIns="0" tIns="0" rIns="0" bIns="0" anchor="b" anchorCtr="0">
            <a:noAutofit/>
          </a:bodyPr>
          <a:lstStyle/>
          <a:p>
            <a:pPr lvl="0"/>
            <a:br>
              <a:rPr lang="en" dirty="0"/>
            </a:br>
            <a:r>
              <a:rPr lang="en-US" dirty="0"/>
              <a:t>Cohesion</a:t>
            </a:r>
            <a:endParaRPr dirty="0"/>
          </a:p>
        </p:txBody>
      </p:sp>
    </p:spTree>
    <p:extLst>
      <p:ext uri="{BB962C8B-B14F-4D97-AF65-F5344CB8AC3E}">
        <p14:creationId xmlns:p14="http://schemas.microsoft.com/office/powerpoint/2010/main" val="272045298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666750"/>
            <a:ext cx="4572000" cy="738664"/>
          </a:xfrm>
          <a:prstGeom prst="rect">
            <a:avLst/>
          </a:prstGeom>
        </p:spPr>
        <p:txBody>
          <a:bodyPr>
            <a:spAutoFit/>
          </a:bodyPr>
          <a:lstStyle/>
          <a:p>
            <a:r>
              <a:rPr lang="en-US" b="1" dirty="0">
                <a:solidFill>
                  <a:schemeClr val="tx2">
                    <a:lumMod val="25000"/>
                  </a:schemeClr>
                </a:solidFill>
              </a:rPr>
              <a:t>For every component we have to maintain a clear well defined functionality such type of</a:t>
            </a:r>
          </a:p>
          <a:p>
            <a:r>
              <a:rPr lang="en-US" b="1" dirty="0">
                <a:solidFill>
                  <a:schemeClr val="tx2">
                    <a:lumMod val="25000"/>
                  </a:schemeClr>
                </a:solidFill>
              </a:rPr>
              <a:t>component is said to be follow high cohesion.</a:t>
            </a:r>
            <a:endParaRPr lang="en-US" dirty="0">
              <a:solidFill>
                <a:schemeClr val="tx2">
                  <a:lumMod val="25000"/>
                </a:schemeClr>
              </a:solidFill>
            </a:endParaRP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405414"/>
            <a:ext cx="6400800" cy="3376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8534400" y="4781550"/>
            <a:ext cx="357790" cy="215444"/>
          </a:xfrm>
          <a:prstGeom prst="rect">
            <a:avLst/>
          </a:prstGeom>
        </p:spPr>
        <p:txBody>
          <a:bodyPr wrap="none">
            <a:spAutoFit/>
          </a:bodyPr>
          <a:lstStyle/>
          <a:p>
            <a:r>
              <a:rPr lang="en-US" sz="800" b="1" dirty="0"/>
              <a:t>234</a:t>
            </a:r>
            <a:endParaRPr lang="en-US" sz="800" dirty="0"/>
          </a:p>
        </p:txBody>
      </p:sp>
    </p:spTree>
    <p:extLst>
      <p:ext uri="{BB962C8B-B14F-4D97-AF65-F5344CB8AC3E}">
        <p14:creationId xmlns:p14="http://schemas.microsoft.com/office/powerpoint/2010/main" val="42956299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116</a:t>
            </a:fld>
            <a:endParaRPr lang="en"/>
          </a:p>
        </p:txBody>
      </p:sp>
      <p:sp>
        <p:nvSpPr>
          <p:cNvPr id="4" name="Rectangle 3"/>
          <p:cNvSpPr/>
          <p:nvPr/>
        </p:nvSpPr>
        <p:spPr>
          <a:xfrm>
            <a:off x="838200" y="514350"/>
            <a:ext cx="4572000" cy="3539430"/>
          </a:xfrm>
          <a:prstGeom prst="rect">
            <a:avLst/>
          </a:prstGeom>
        </p:spPr>
        <p:txBody>
          <a:bodyPr>
            <a:spAutoFit/>
          </a:bodyPr>
          <a:lstStyle/>
          <a:p>
            <a:r>
              <a:rPr lang="en-US" b="1" dirty="0">
                <a:solidFill>
                  <a:schemeClr val="tx2">
                    <a:lumMod val="25000"/>
                  </a:schemeClr>
                </a:solidFill>
              </a:rPr>
              <a:t>High cohesion is always good programming practice because it has several advantages.</a:t>
            </a:r>
          </a:p>
          <a:p>
            <a:endParaRPr lang="en-US" b="1" dirty="0">
              <a:solidFill>
                <a:schemeClr val="tx2">
                  <a:lumMod val="25000"/>
                </a:schemeClr>
              </a:solidFill>
            </a:endParaRPr>
          </a:p>
          <a:p>
            <a:pPr marL="342900" indent="-342900">
              <a:buAutoNum type="arabicPeriod"/>
            </a:pPr>
            <a:r>
              <a:rPr lang="en-US" b="1" dirty="0">
                <a:solidFill>
                  <a:schemeClr val="tx2">
                    <a:lumMod val="25000"/>
                  </a:schemeClr>
                </a:solidFill>
              </a:rPr>
              <a:t>Without effecting remaining components we can modify any component hence enhancement will become very easy.</a:t>
            </a:r>
          </a:p>
          <a:p>
            <a:pPr marL="342900" indent="-342900">
              <a:buAutoNum type="arabicPeriod"/>
            </a:pPr>
            <a:endParaRPr lang="en-US" b="1" dirty="0">
              <a:solidFill>
                <a:schemeClr val="tx2">
                  <a:lumMod val="25000"/>
                </a:schemeClr>
              </a:solidFill>
            </a:endParaRPr>
          </a:p>
          <a:p>
            <a:r>
              <a:rPr lang="en-US" b="1" dirty="0">
                <a:solidFill>
                  <a:schemeClr val="tx2">
                    <a:lumMod val="25000"/>
                  </a:schemeClr>
                </a:solidFill>
              </a:rPr>
              <a:t>2. It improves maintainability of the application.</a:t>
            </a:r>
          </a:p>
          <a:p>
            <a:endParaRPr lang="en-US" b="1" dirty="0">
              <a:solidFill>
                <a:schemeClr val="tx2">
                  <a:lumMod val="25000"/>
                </a:schemeClr>
              </a:solidFill>
            </a:endParaRPr>
          </a:p>
          <a:p>
            <a:r>
              <a:rPr lang="en-US" b="1" dirty="0">
                <a:solidFill>
                  <a:schemeClr val="tx2">
                    <a:lumMod val="25000"/>
                  </a:schemeClr>
                </a:solidFill>
              </a:rPr>
              <a:t>3. It promotes reusability of the application.(where ever validation is required we</a:t>
            </a:r>
          </a:p>
          <a:p>
            <a:r>
              <a:rPr lang="en-US" b="1" dirty="0">
                <a:solidFill>
                  <a:schemeClr val="tx2">
                    <a:lumMod val="25000"/>
                  </a:schemeClr>
                </a:solidFill>
              </a:rPr>
              <a:t>can reuse the same validate servlet without rewriting )</a:t>
            </a:r>
          </a:p>
          <a:p>
            <a:endParaRPr lang="en-US" b="1" dirty="0">
              <a:solidFill>
                <a:schemeClr val="tx2">
                  <a:lumMod val="25000"/>
                </a:schemeClr>
              </a:solidFill>
            </a:endParaRPr>
          </a:p>
          <a:p>
            <a:r>
              <a:rPr lang="en-US" b="1" dirty="0">
                <a:solidFill>
                  <a:schemeClr val="tx2">
                    <a:lumMod val="25000"/>
                  </a:schemeClr>
                </a:solidFill>
              </a:rPr>
              <a:t>Note: It is highly recommended to follow loosely coupling and high cohesion.</a:t>
            </a:r>
            <a:endParaRPr lang="en-US" dirty="0">
              <a:solidFill>
                <a:schemeClr val="tx2">
                  <a:lumMod val="25000"/>
                </a:schemeClr>
              </a:solidFill>
            </a:endParaRPr>
          </a:p>
        </p:txBody>
      </p:sp>
      <p:sp>
        <p:nvSpPr>
          <p:cNvPr id="5" name="Rectangle 4"/>
          <p:cNvSpPr/>
          <p:nvPr/>
        </p:nvSpPr>
        <p:spPr>
          <a:xfrm>
            <a:off x="8534400" y="4705350"/>
            <a:ext cx="396262" cy="246221"/>
          </a:xfrm>
          <a:prstGeom prst="rect">
            <a:avLst/>
          </a:prstGeom>
        </p:spPr>
        <p:txBody>
          <a:bodyPr wrap="none">
            <a:spAutoFit/>
          </a:bodyPr>
          <a:lstStyle/>
          <a:p>
            <a:r>
              <a:rPr lang="en-US" sz="1000" b="1" dirty="0"/>
              <a:t>234</a:t>
            </a:r>
            <a:endParaRPr lang="en-US" sz="1000" dirty="0"/>
          </a:p>
        </p:txBody>
      </p:sp>
    </p:spTree>
    <p:extLst>
      <p:ext uri="{BB962C8B-B14F-4D97-AF65-F5344CB8AC3E}">
        <p14:creationId xmlns:p14="http://schemas.microsoft.com/office/powerpoint/2010/main" val="88125822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Thank you</a:t>
            </a:r>
            <a:endParaRPr lang="en-US" dirty="0"/>
          </a:p>
        </p:txBody>
      </p:sp>
    </p:spTree>
    <p:extLst>
      <p:ext uri="{BB962C8B-B14F-4D97-AF65-F5344CB8AC3E}">
        <p14:creationId xmlns:p14="http://schemas.microsoft.com/office/powerpoint/2010/main" val="3913619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34"/>
        <p:cNvGrpSpPr/>
        <p:nvPr/>
      </p:nvGrpSpPr>
      <p:grpSpPr>
        <a:xfrm>
          <a:off x="0" y="0"/>
          <a:ext cx="0" cy="0"/>
          <a:chOff x="0" y="0"/>
          <a:chExt cx="0" cy="0"/>
        </a:xfrm>
      </p:grpSpPr>
      <p:sp>
        <p:nvSpPr>
          <p:cNvPr id="736" name="Google Shape;736;p19"/>
          <p:cNvSpPr/>
          <p:nvPr/>
        </p:nvSpPr>
        <p:spPr>
          <a:xfrm>
            <a:off x="4572908" y="558817"/>
            <a:ext cx="1628410" cy="165009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7" name="Google Shape;737;p19"/>
          <p:cNvSpPr/>
          <p:nvPr/>
        </p:nvSpPr>
        <p:spPr>
          <a:xfrm rot="1473006">
            <a:off x="3092298" y="1382716"/>
            <a:ext cx="952095" cy="927409"/>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8" name="Google Shape;738;p19"/>
          <p:cNvSpPr/>
          <p:nvPr/>
        </p:nvSpPr>
        <p:spPr>
          <a:xfrm>
            <a:off x="4257952" y="401125"/>
            <a:ext cx="416822" cy="40504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9" name="Google Shape;739;p19"/>
          <p:cNvSpPr/>
          <p:nvPr/>
        </p:nvSpPr>
        <p:spPr>
          <a:xfrm rot="2487045">
            <a:off x="3989895" y="2239026"/>
            <a:ext cx="296567" cy="288187"/>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40" name="Google Shape;740;p1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741" name="Google Shape;741;p19"/>
          <p:cNvSpPr txBox="1">
            <a:spLocks noGrp="1"/>
          </p:cNvSpPr>
          <p:nvPr>
            <p:ph type="ctrTitle" idx="4294967295"/>
          </p:nvPr>
        </p:nvSpPr>
        <p:spPr>
          <a:xfrm>
            <a:off x="1499108" y="3028950"/>
            <a:ext cx="6147600" cy="839700"/>
          </a:xfrm>
          <a:prstGeom prst="rect">
            <a:avLst/>
          </a:prstGeom>
        </p:spPr>
        <p:txBody>
          <a:bodyPr spcFirstLastPara="1" wrap="square" lIns="0" tIns="0" rIns="0" bIns="0" anchor="b" anchorCtr="0">
            <a:noAutofit/>
          </a:bodyPr>
          <a:lstStyle/>
          <a:p>
            <a:pPr lvl="0"/>
            <a:br>
              <a:rPr lang="en-US" sz="6000" dirty="0">
                <a:solidFill>
                  <a:schemeClr val="bg1"/>
                </a:solidFill>
              </a:rPr>
            </a:br>
            <a:br>
              <a:rPr lang="en-US" sz="6000" dirty="0">
                <a:solidFill>
                  <a:schemeClr val="bg1"/>
                </a:solidFill>
              </a:rPr>
            </a:br>
            <a:br>
              <a:rPr lang="en-US" sz="6000" dirty="0">
                <a:solidFill>
                  <a:schemeClr val="bg1"/>
                </a:solidFill>
              </a:rPr>
            </a:br>
            <a:br>
              <a:rPr lang="en-US" sz="6000" dirty="0">
                <a:solidFill>
                  <a:schemeClr val="bg1"/>
                </a:solidFill>
              </a:rPr>
            </a:br>
            <a:r>
              <a:rPr lang="en-US" sz="6000" dirty="0">
                <a:solidFill>
                  <a:schemeClr val="bg1"/>
                </a:solidFill>
              </a:rPr>
              <a:t>IS-A Relationship(inheritance)</a:t>
            </a:r>
            <a:endParaRPr sz="60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20"/>
          <p:cNvSpPr txBox="1">
            <a:spLocks noGrp="1"/>
          </p:cNvSpPr>
          <p:nvPr>
            <p:ph type="body" idx="1"/>
          </p:nvPr>
        </p:nvSpPr>
        <p:spPr>
          <a:xfrm>
            <a:off x="990600" y="1809750"/>
            <a:ext cx="3440100" cy="2675400"/>
          </a:xfrm>
          <a:prstGeom prst="rect">
            <a:avLst/>
          </a:prstGeom>
        </p:spPr>
        <p:txBody>
          <a:bodyPr spcFirstLastPara="1" wrap="square" lIns="0" tIns="0" rIns="0" bIns="0" anchor="t" anchorCtr="0">
            <a:noAutofit/>
          </a:bodyPr>
          <a:lstStyle/>
          <a:p>
            <a:pPr marL="114300" indent="0">
              <a:buNone/>
            </a:pPr>
            <a:r>
              <a:rPr lang="en-US" sz="1400" b="1" dirty="0"/>
              <a:t>Example:</a:t>
            </a:r>
          </a:p>
          <a:p>
            <a:pPr marL="114300" indent="0">
              <a:buNone/>
            </a:pPr>
            <a:r>
              <a:rPr lang="en-US" sz="1400" b="1" dirty="0"/>
              <a:t>class Parent {</a:t>
            </a:r>
          </a:p>
          <a:p>
            <a:pPr marL="114300" indent="0">
              <a:buNone/>
            </a:pPr>
            <a:r>
              <a:rPr lang="en-US" sz="1400" b="1" dirty="0"/>
              <a:t>public void </a:t>
            </a:r>
            <a:r>
              <a:rPr lang="en-US" sz="1400" b="1" dirty="0" err="1"/>
              <a:t>methodOne</a:t>
            </a:r>
            <a:r>
              <a:rPr lang="en-US" sz="1400" b="1" dirty="0"/>
              <a:t>(){ }</a:t>
            </a:r>
          </a:p>
          <a:p>
            <a:pPr marL="114300" indent="0">
              <a:buNone/>
            </a:pPr>
            <a:r>
              <a:rPr lang="en-US" sz="1400" b="1" dirty="0"/>
              <a:t>}</a:t>
            </a:r>
          </a:p>
          <a:p>
            <a:pPr marL="114300" indent="0">
              <a:buNone/>
            </a:pPr>
            <a:r>
              <a:rPr lang="en-US" sz="1400" b="1" dirty="0"/>
              <a:t>class Child extends Parent {</a:t>
            </a:r>
          </a:p>
          <a:p>
            <a:pPr marL="114300" indent="0">
              <a:buNone/>
            </a:pPr>
            <a:r>
              <a:rPr lang="en-US" sz="1400" b="1" dirty="0"/>
              <a:t>public void </a:t>
            </a:r>
            <a:r>
              <a:rPr lang="en-US" sz="1400" b="1" dirty="0" err="1"/>
              <a:t>methodTwo</a:t>
            </a:r>
            <a:r>
              <a:rPr lang="en-US" sz="1400" b="1" dirty="0"/>
              <a:t>() { }</a:t>
            </a:r>
          </a:p>
          <a:p>
            <a:pPr marL="114300" indent="0">
              <a:buNone/>
            </a:pPr>
            <a:r>
              <a:rPr lang="en-US" sz="1400" b="1" dirty="0"/>
              <a:t>}</a:t>
            </a:r>
            <a:r>
              <a:rPr lang="en" dirty="0"/>
              <a:t>.</a:t>
            </a:r>
            <a:endParaRPr dirty="0"/>
          </a:p>
        </p:txBody>
      </p:sp>
      <p:sp>
        <p:nvSpPr>
          <p:cNvPr id="749" name="Google Shape;749;p20"/>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3" name="Rectangle 2"/>
          <p:cNvSpPr/>
          <p:nvPr/>
        </p:nvSpPr>
        <p:spPr>
          <a:xfrm>
            <a:off x="838200" y="209550"/>
            <a:ext cx="3581400" cy="1169551"/>
          </a:xfrm>
          <a:prstGeom prst="rect">
            <a:avLst/>
          </a:prstGeom>
        </p:spPr>
        <p:txBody>
          <a:bodyPr wrap="square">
            <a:spAutoFit/>
          </a:bodyPr>
          <a:lstStyle/>
          <a:p>
            <a:r>
              <a:rPr lang="en-US" b="1" dirty="0"/>
              <a:t>1. Also known as inheritance.</a:t>
            </a:r>
          </a:p>
          <a:p>
            <a:r>
              <a:rPr lang="en-US" b="1" dirty="0"/>
              <a:t>2. By using "extends" keywords we can implement IS-A relationship.</a:t>
            </a:r>
          </a:p>
          <a:p>
            <a:r>
              <a:rPr lang="en-US" b="1" dirty="0"/>
              <a:t>3. The main advantage of IS-A relationship is reusability.</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285750"/>
            <a:ext cx="4572000" cy="4199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8508776" y="4835723"/>
            <a:ext cx="377026" cy="230832"/>
          </a:xfrm>
          <a:prstGeom prst="rect">
            <a:avLst/>
          </a:prstGeom>
        </p:spPr>
        <p:txBody>
          <a:bodyPr wrap="none">
            <a:spAutoFit/>
          </a:bodyPr>
          <a:lstStyle/>
          <a:p>
            <a:r>
              <a:rPr lang="en-US" sz="900" b="1" dirty="0"/>
              <a:t>178</a:t>
            </a:r>
            <a:endParaRPr lang="en-US" sz="9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6" name="Rectangle 5"/>
          <p:cNvSpPr/>
          <p:nvPr/>
        </p:nvSpPr>
        <p:spPr>
          <a:xfrm>
            <a:off x="152400" y="285750"/>
            <a:ext cx="4572000" cy="3970318"/>
          </a:xfrm>
          <a:prstGeom prst="rect">
            <a:avLst/>
          </a:prstGeom>
        </p:spPr>
        <p:txBody>
          <a:bodyPr>
            <a:spAutoFit/>
          </a:bodyPr>
          <a:lstStyle/>
          <a:p>
            <a:r>
              <a:rPr lang="en-US" b="1" dirty="0"/>
              <a:t>Conclusion :</a:t>
            </a:r>
          </a:p>
          <a:p>
            <a:endParaRPr lang="en-US" b="1" dirty="0"/>
          </a:p>
          <a:p>
            <a:r>
              <a:rPr lang="en-US" b="1" dirty="0"/>
              <a:t>1. Whatever the parent has by default available to the child but whatever the child</a:t>
            </a:r>
          </a:p>
          <a:p>
            <a:r>
              <a:rPr lang="en-US" b="1" dirty="0"/>
              <a:t>has by default not available to the parent. Hence on the child reference we can</a:t>
            </a:r>
          </a:p>
          <a:p>
            <a:r>
              <a:rPr lang="en-US" b="1" dirty="0"/>
              <a:t>call both parent and child class methods. But on the parent reference we can call</a:t>
            </a:r>
          </a:p>
          <a:p>
            <a:r>
              <a:rPr lang="en-US" b="1" dirty="0"/>
              <a:t>only methods available in the parent class and we can't call child specific</a:t>
            </a:r>
          </a:p>
          <a:p>
            <a:r>
              <a:rPr lang="en-US" b="1" dirty="0"/>
              <a:t>methods.</a:t>
            </a:r>
          </a:p>
          <a:p>
            <a:r>
              <a:rPr lang="en-US" b="1" dirty="0"/>
              <a:t>2. Parent class reference can be used to hold child class object, but by using that</a:t>
            </a:r>
          </a:p>
          <a:p>
            <a:r>
              <a:rPr lang="en-US" b="1" dirty="0"/>
              <a:t>reference ,we can call only methods available in parent class and child specific</a:t>
            </a:r>
          </a:p>
          <a:p>
            <a:r>
              <a:rPr lang="en-US" b="1" dirty="0"/>
              <a:t>methods we can't call.</a:t>
            </a:r>
          </a:p>
          <a:p>
            <a:r>
              <a:rPr lang="en-US" b="1" dirty="0"/>
              <a:t>3. Child class reference cannot be used to hold parent class object.</a:t>
            </a:r>
            <a:endParaRPr lang="en-US" dirty="0"/>
          </a:p>
        </p:txBody>
      </p:sp>
      <p:sp>
        <p:nvSpPr>
          <p:cNvPr id="7" name="Rectangle 6"/>
          <p:cNvSpPr/>
          <p:nvPr/>
        </p:nvSpPr>
        <p:spPr>
          <a:xfrm>
            <a:off x="8458200" y="4705350"/>
            <a:ext cx="396262" cy="246221"/>
          </a:xfrm>
          <a:prstGeom prst="rect">
            <a:avLst/>
          </a:prstGeom>
        </p:spPr>
        <p:txBody>
          <a:bodyPr wrap="none">
            <a:spAutoFit/>
          </a:bodyPr>
          <a:lstStyle/>
          <a:p>
            <a:r>
              <a:rPr lang="en-US" sz="1000" b="1" dirty="0"/>
              <a:t>178</a:t>
            </a:r>
            <a:endParaRPr lang="en-US" sz="1000" dirty="0"/>
          </a:p>
        </p:txBody>
      </p:sp>
      <p:sp>
        <p:nvSpPr>
          <p:cNvPr id="8" name="Rectangle 7"/>
          <p:cNvSpPr/>
          <p:nvPr/>
        </p:nvSpPr>
        <p:spPr>
          <a:xfrm>
            <a:off x="4724400" y="285750"/>
            <a:ext cx="4572000" cy="1815882"/>
          </a:xfrm>
          <a:prstGeom prst="rect">
            <a:avLst/>
          </a:prstGeom>
        </p:spPr>
        <p:txBody>
          <a:bodyPr>
            <a:spAutoFit/>
          </a:bodyPr>
          <a:lstStyle/>
          <a:p>
            <a:r>
              <a:rPr lang="en-US" b="1" dirty="0"/>
              <a:t>Example:</a:t>
            </a:r>
          </a:p>
          <a:p>
            <a:endParaRPr lang="en-US" b="1" dirty="0"/>
          </a:p>
          <a:p>
            <a:r>
              <a:rPr lang="en-US" b="1" dirty="0"/>
              <a:t>The common methods which are required for housing loan, vehicle loan, personal loan</a:t>
            </a:r>
          </a:p>
          <a:p>
            <a:r>
              <a:rPr lang="en-US" b="1" dirty="0"/>
              <a:t>and education loan we can define into a separate class in parent class loan. So that</a:t>
            </a:r>
          </a:p>
          <a:p>
            <a:r>
              <a:rPr lang="en-US" b="1" dirty="0"/>
              <a:t>automatically these methods are available to every child loan class.</a:t>
            </a:r>
            <a:endParaRPr lang="en-US" dirty="0"/>
          </a:p>
        </p:txBody>
      </p:sp>
      <p:sp>
        <p:nvSpPr>
          <p:cNvPr id="9" name="Rectangle 8"/>
          <p:cNvSpPr/>
          <p:nvPr/>
        </p:nvSpPr>
        <p:spPr>
          <a:xfrm>
            <a:off x="4724400" y="2243136"/>
            <a:ext cx="4191000" cy="2677656"/>
          </a:xfrm>
          <a:prstGeom prst="rect">
            <a:avLst/>
          </a:prstGeom>
        </p:spPr>
        <p:txBody>
          <a:bodyPr wrap="square">
            <a:spAutoFit/>
          </a:bodyPr>
          <a:lstStyle/>
          <a:p>
            <a:r>
              <a:rPr lang="en-US" b="1" dirty="0"/>
              <a:t>Example:</a:t>
            </a:r>
          </a:p>
          <a:p>
            <a:endParaRPr lang="en-US" b="1" dirty="0"/>
          </a:p>
          <a:p>
            <a:r>
              <a:rPr lang="en-US" b="1" dirty="0"/>
              <a:t>class Loan {</a:t>
            </a:r>
          </a:p>
          <a:p>
            <a:r>
              <a:rPr lang="en-US" b="1" dirty="0"/>
              <a:t>//common methods which are required for any type of loan.</a:t>
            </a:r>
          </a:p>
          <a:p>
            <a:r>
              <a:rPr lang="en-US" b="1" dirty="0"/>
              <a:t>}</a:t>
            </a:r>
          </a:p>
          <a:p>
            <a:r>
              <a:rPr lang="en-US" b="1" dirty="0"/>
              <a:t>class </a:t>
            </a:r>
            <a:r>
              <a:rPr lang="en-US" b="1" dirty="0" err="1"/>
              <a:t>HousingLoan</a:t>
            </a:r>
            <a:r>
              <a:rPr lang="en-US" b="1" dirty="0"/>
              <a:t> extends Loan {</a:t>
            </a:r>
          </a:p>
          <a:p>
            <a:r>
              <a:rPr lang="en-US" b="1" dirty="0"/>
              <a:t>//Housing loan specific methods.</a:t>
            </a:r>
          </a:p>
          <a:p>
            <a:r>
              <a:rPr lang="en-US" b="1" dirty="0"/>
              <a:t>}</a:t>
            </a:r>
          </a:p>
          <a:p>
            <a:r>
              <a:rPr lang="en-US" b="1" dirty="0"/>
              <a:t>class </a:t>
            </a:r>
            <a:r>
              <a:rPr lang="en-US" b="1" dirty="0" err="1"/>
              <a:t>EducationLoan</a:t>
            </a:r>
            <a:r>
              <a:rPr lang="en-US" b="1" dirty="0"/>
              <a:t> extends Loan {</a:t>
            </a:r>
          </a:p>
          <a:p>
            <a:r>
              <a:rPr lang="en-US" b="1" dirty="0"/>
              <a:t>//Education Loan specific methods.</a:t>
            </a:r>
          </a:p>
          <a:p>
            <a:r>
              <a:rPr lang="en-US" b="1" dirty="0"/>
              <a: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4" name="Rectangle 3"/>
          <p:cNvSpPr/>
          <p:nvPr/>
        </p:nvSpPr>
        <p:spPr>
          <a:xfrm>
            <a:off x="152400" y="285750"/>
            <a:ext cx="4572000" cy="2031325"/>
          </a:xfrm>
          <a:prstGeom prst="rect">
            <a:avLst/>
          </a:prstGeom>
        </p:spPr>
        <p:txBody>
          <a:bodyPr>
            <a:spAutoFit/>
          </a:bodyPr>
          <a:lstStyle/>
          <a:p>
            <a:r>
              <a:rPr lang="en-US" dirty="0"/>
              <a:t> </a:t>
            </a:r>
            <a:r>
              <a:rPr lang="en-US" b="1" dirty="0"/>
              <a:t>For all java classes the most commonly required functionality is define inside</a:t>
            </a:r>
          </a:p>
          <a:p>
            <a:r>
              <a:rPr lang="en-US" b="1" dirty="0"/>
              <a:t>object class hence object class acts as a root for all java classes.</a:t>
            </a:r>
          </a:p>
          <a:p>
            <a:r>
              <a:rPr lang="en-US" dirty="0"/>
              <a:t> </a:t>
            </a:r>
            <a:r>
              <a:rPr lang="en-US" b="1" dirty="0"/>
              <a:t>For all java exceptions and errors the most common required functionality</a:t>
            </a:r>
          </a:p>
          <a:p>
            <a:r>
              <a:rPr lang="en-US" b="1" dirty="0"/>
              <a:t>defines inside </a:t>
            </a:r>
            <a:r>
              <a:rPr lang="en-US" b="1" dirty="0" err="1"/>
              <a:t>Throwable</a:t>
            </a:r>
            <a:r>
              <a:rPr lang="en-US" b="1" dirty="0"/>
              <a:t> class hence </a:t>
            </a:r>
            <a:r>
              <a:rPr lang="en-US" b="1" dirty="0" err="1"/>
              <a:t>Throwable</a:t>
            </a:r>
            <a:r>
              <a:rPr lang="en-US" b="1" dirty="0"/>
              <a:t> class acts as a root for exception</a:t>
            </a:r>
          </a:p>
          <a:p>
            <a:r>
              <a:rPr lang="en-US" b="1" dirty="0"/>
              <a:t>hierarchy.</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454940"/>
            <a:ext cx="4800600" cy="2250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8534400" y="4743906"/>
            <a:ext cx="377026" cy="230832"/>
          </a:xfrm>
          <a:prstGeom prst="rect">
            <a:avLst/>
          </a:prstGeom>
        </p:spPr>
        <p:txBody>
          <a:bodyPr wrap="none">
            <a:spAutoFit/>
          </a:bodyPr>
          <a:lstStyle/>
          <a:p>
            <a:r>
              <a:rPr lang="en-US" sz="900" b="1" dirty="0"/>
              <a:t>179</a:t>
            </a:r>
            <a:endParaRPr lang="en-US" sz="900" dirty="0"/>
          </a:p>
        </p:txBody>
      </p:sp>
      <p:sp>
        <p:nvSpPr>
          <p:cNvPr id="6" name="Rectangle 5"/>
          <p:cNvSpPr/>
          <p:nvPr/>
        </p:nvSpPr>
        <p:spPr>
          <a:xfrm>
            <a:off x="5486400" y="255814"/>
            <a:ext cx="1863011" cy="307777"/>
          </a:xfrm>
          <a:prstGeom prst="rect">
            <a:avLst/>
          </a:prstGeom>
        </p:spPr>
        <p:txBody>
          <a:bodyPr wrap="none">
            <a:spAutoFit/>
          </a:bodyPr>
          <a:lstStyle/>
          <a:p>
            <a:r>
              <a:rPr lang="en-US" b="1" dirty="0"/>
              <a:t>Multiple inheritance</a:t>
            </a:r>
            <a:endParaRPr lang="en-US" dirty="0"/>
          </a:p>
        </p:txBody>
      </p:sp>
      <p:sp>
        <p:nvSpPr>
          <p:cNvPr id="7" name="Rectangle 6"/>
          <p:cNvSpPr/>
          <p:nvPr/>
        </p:nvSpPr>
        <p:spPr>
          <a:xfrm>
            <a:off x="5170714" y="563591"/>
            <a:ext cx="3962400" cy="523220"/>
          </a:xfrm>
          <a:prstGeom prst="rect">
            <a:avLst/>
          </a:prstGeom>
        </p:spPr>
        <p:txBody>
          <a:bodyPr wrap="square">
            <a:spAutoFit/>
          </a:bodyPr>
          <a:lstStyle/>
          <a:p>
            <a:r>
              <a:rPr lang="en-US" b="1" dirty="0"/>
              <a:t>Having more than one Parent class at the same level is called multiple inheritance.</a:t>
            </a:r>
            <a:endParaRPr lang="en-US" dirty="0"/>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9211" y="1134453"/>
            <a:ext cx="320040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41962"/>
            <a:ext cx="3371850" cy="1169551"/>
          </a:xfrm>
          <a:prstGeom prst="rect">
            <a:avLst/>
          </a:prstGeom>
        </p:spPr>
        <p:txBody>
          <a:bodyPr wrap="square">
            <a:spAutoFit/>
          </a:bodyPr>
          <a:lstStyle/>
          <a:p>
            <a:r>
              <a:rPr lang="en-US" b="1" dirty="0">
                <a:solidFill>
                  <a:schemeClr val="tx1">
                    <a:lumMod val="60000"/>
                    <a:lumOff val="40000"/>
                  </a:schemeClr>
                </a:solidFill>
              </a:rPr>
              <a:t>Any class can extends only one class at a time and can't extends more than one class simultaneously hence java won't provide support for multiple inheritance</a:t>
            </a:r>
            <a:endParaRPr lang="en-US" dirty="0">
              <a:solidFill>
                <a:schemeClr val="tx1">
                  <a:lumMod val="60000"/>
                  <a:lumOff val="40000"/>
                </a:schemeClr>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66270"/>
            <a:ext cx="3067050" cy="1973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029200" y="133350"/>
            <a:ext cx="3733800" cy="1169551"/>
          </a:xfrm>
          <a:prstGeom prst="rect">
            <a:avLst/>
          </a:prstGeom>
        </p:spPr>
        <p:txBody>
          <a:bodyPr wrap="square">
            <a:spAutoFit/>
          </a:bodyPr>
          <a:lstStyle/>
          <a:p>
            <a:r>
              <a:rPr lang="en-US" b="1" dirty="0">
                <a:solidFill>
                  <a:schemeClr val="tx1">
                    <a:lumMod val="60000"/>
                    <a:lumOff val="40000"/>
                  </a:schemeClr>
                </a:solidFill>
              </a:rPr>
              <a:t>But an interface can extends any no. Of interfaces at a time hence java provides support</a:t>
            </a:r>
          </a:p>
          <a:p>
            <a:r>
              <a:rPr lang="en-US" b="1" dirty="0">
                <a:solidFill>
                  <a:schemeClr val="tx1">
                    <a:lumMod val="60000"/>
                    <a:lumOff val="40000"/>
                  </a:schemeClr>
                </a:solidFill>
              </a:rPr>
              <a:t>for multiple inheritance through interfaces.</a:t>
            </a:r>
            <a:endParaRPr lang="en-US" dirty="0">
              <a:solidFill>
                <a:schemeClr val="tx1">
                  <a:lumMod val="60000"/>
                  <a:lumOff val="40000"/>
                </a:schemeClr>
              </a:solidFill>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3537" y="1211513"/>
            <a:ext cx="2905125" cy="1634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702698" y="2841374"/>
            <a:ext cx="4572000" cy="738664"/>
          </a:xfrm>
          <a:prstGeom prst="rect">
            <a:avLst/>
          </a:prstGeom>
        </p:spPr>
        <p:txBody>
          <a:bodyPr>
            <a:spAutoFit/>
          </a:bodyPr>
          <a:lstStyle/>
          <a:p>
            <a:r>
              <a:rPr lang="en-US" b="1" dirty="0">
                <a:solidFill>
                  <a:schemeClr val="bg2">
                    <a:lumMod val="75000"/>
                  </a:schemeClr>
                </a:solidFill>
              </a:rPr>
              <a:t>If our class doesn't extends any other class then only our class is the direct child class of</a:t>
            </a:r>
          </a:p>
          <a:p>
            <a:r>
              <a:rPr lang="en-US" b="1" dirty="0">
                <a:solidFill>
                  <a:schemeClr val="bg2">
                    <a:lumMod val="75000"/>
                  </a:schemeClr>
                </a:solidFill>
              </a:rPr>
              <a:t>object.</a:t>
            </a:r>
            <a:endParaRPr lang="en-US" dirty="0">
              <a:solidFill>
                <a:schemeClr val="bg2">
                  <a:lumMod val="75000"/>
                </a:schemeClr>
              </a:solidFill>
            </a:endParaRPr>
          </a:p>
        </p:txBody>
      </p:sp>
      <p:sp>
        <p:nvSpPr>
          <p:cNvPr id="8" name="Rectangle 7"/>
          <p:cNvSpPr/>
          <p:nvPr/>
        </p:nvSpPr>
        <p:spPr>
          <a:xfrm>
            <a:off x="8521588" y="4712406"/>
            <a:ext cx="377026" cy="230832"/>
          </a:xfrm>
          <a:prstGeom prst="rect">
            <a:avLst/>
          </a:prstGeom>
        </p:spPr>
        <p:txBody>
          <a:bodyPr wrap="none">
            <a:spAutoFit/>
          </a:bodyPr>
          <a:lstStyle/>
          <a:p>
            <a:r>
              <a:rPr lang="en-US" sz="900" b="1" dirty="0"/>
              <a:t>180</a:t>
            </a:r>
            <a:endParaRPr lang="en-US" sz="900" dirty="0"/>
          </a:p>
        </p:txBody>
      </p:sp>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623" y="3354468"/>
            <a:ext cx="21717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574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5124"/>
                                        </p:tgtEl>
                                        <p:attrNameLst>
                                          <p:attrName>style.visibility</p:attrName>
                                        </p:attrNameLst>
                                      </p:cBhvr>
                                      <p:to>
                                        <p:strVal val="visible"/>
                                      </p:to>
                                    </p:set>
                                    <p:animEffect transition="in" filter="circle(in)">
                                      <p:cBhvr>
                                        <p:cTn id="14" dur="20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67" y="209550"/>
            <a:ext cx="4572000" cy="738664"/>
          </a:xfrm>
          <a:prstGeom prst="rect">
            <a:avLst/>
          </a:prstGeom>
        </p:spPr>
        <p:txBody>
          <a:bodyPr>
            <a:spAutoFit/>
          </a:bodyPr>
          <a:lstStyle/>
          <a:p>
            <a:r>
              <a:rPr lang="en-US" b="1" dirty="0">
                <a:solidFill>
                  <a:schemeClr val="tx1"/>
                </a:solidFill>
              </a:rPr>
              <a:t>If our class extends any other class then our class is not direct child class of object, It is indirect child class of object , which forms multilevel inheritance.</a:t>
            </a:r>
            <a:endParaRPr lang="en-US" dirty="0">
              <a:solidFill>
                <a:schemeClr val="tx1"/>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954046"/>
            <a:ext cx="4191000"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640697"/>
            <a:ext cx="1981200" cy="2008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248400" y="272338"/>
            <a:ext cx="1130438" cy="307777"/>
          </a:xfrm>
          <a:prstGeom prst="rect">
            <a:avLst/>
          </a:prstGeom>
        </p:spPr>
        <p:txBody>
          <a:bodyPr wrap="none">
            <a:spAutoFit/>
          </a:bodyPr>
          <a:lstStyle/>
          <a:p>
            <a:r>
              <a:rPr lang="en-US" b="1" dirty="0">
                <a:solidFill>
                  <a:schemeClr val="tx1"/>
                </a:solidFill>
              </a:rPr>
              <a:t>Example 2:</a:t>
            </a:r>
            <a:endParaRPr lang="en-US" dirty="0">
              <a:solidFill>
                <a:schemeClr val="tx1"/>
              </a:solidFill>
            </a:endParaRPr>
          </a:p>
        </p:txBody>
      </p:sp>
      <p:sp>
        <p:nvSpPr>
          <p:cNvPr id="7" name="Rectangle 6"/>
          <p:cNvSpPr/>
          <p:nvPr/>
        </p:nvSpPr>
        <p:spPr>
          <a:xfrm>
            <a:off x="4564224" y="3037167"/>
            <a:ext cx="4572000" cy="954107"/>
          </a:xfrm>
          <a:prstGeom prst="rect">
            <a:avLst/>
          </a:prstGeom>
        </p:spPr>
        <p:txBody>
          <a:bodyPr>
            <a:spAutoFit/>
          </a:bodyPr>
          <a:lstStyle/>
          <a:p>
            <a:r>
              <a:rPr lang="en-US" b="1" dirty="0">
                <a:solidFill>
                  <a:schemeClr val="tx1"/>
                </a:solidFill>
              </a:rPr>
              <a:t>Why java won't provide support for multiple inheritance?</a:t>
            </a:r>
          </a:p>
          <a:p>
            <a:r>
              <a:rPr lang="en-US" b="1" dirty="0">
                <a:solidFill>
                  <a:schemeClr val="tx1"/>
                </a:solidFill>
              </a:rPr>
              <a:t>There may be a chance of raising ambiguity problems</a:t>
            </a:r>
            <a:endParaRPr lang="en-US" dirty="0">
              <a:solidFill>
                <a:schemeClr val="tx1"/>
              </a:solidFill>
            </a:endParaRPr>
          </a:p>
        </p:txBody>
      </p:sp>
      <p:sp>
        <p:nvSpPr>
          <p:cNvPr id="8" name="Rectangle 7"/>
          <p:cNvSpPr/>
          <p:nvPr/>
        </p:nvSpPr>
        <p:spPr>
          <a:xfrm>
            <a:off x="8534400" y="4629150"/>
            <a:ext cx="377026" cy="230832"/>
          </a:xfrm>
          <a:prstGeom prst="rect">
            <a:avLst/>
          </a:prstGeom>
        </p:spPr>
        <p:txBody>
          <a:bodyPr wrap="none">
            <a:spAutoFit/>
          </a:bodyPr>
          <a:lstStyle/>
          <a:p>
            <a:r>
              <a:rPr lang="en-US" sz="900" b="1" dirty="0"/>
              <a:t>181</a:t>
            </a:r>
            <a:endParaRPr lang="en-US" sz="900" dirty="0"/>
          </a:p>
        </p:txBody>
      </p:sp>
    </p:spTree>
    <p:extLst>
      <p:ext uri="{BB962C8B-B14F-4D97-AF65-F5344CB8AC3E}">
        <p14:creationId xmlns:p14="http://schemas.microsoft.com/office/powerpoint/2010/main" val="331190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209550"/>
            <a:ext cx="981359" cy="307777"/>
          </a:xfrm>
          <a:prstGeom prst="rect">
            <a:avLst/>
          </a:prstGeom>
        </p:spPr>
        <p:txBody>
          <a:bodyPr wrap="none">
            <a:spAutoFit/>
          </a:bodyPr>
          <a:lstStyle/>
          <a:p>
            <a:r>
              <a:rPr lang="en-US" b="1" dirty="0">
                <a:solidFill>
                  <a:schemeClr val="tx1"/>
                </a:solidFill>
              </a:rPr>
              <a:t>Example:</a:t>
            </a:r>
            <a:endParaRPr lang="en-US" dirty="0">
              <a:solidFill>
                <a:schemeClr val="tx1"/>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37" y="666750"/>
            <a:ext cx="4386263"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8534400" y="4687788"/>
            <a:ext cx="377026" cy="230832"/>
          </a:xfrm>
          <a:prstGeom prst="rect">
            <a:avLst/>
          </a:prstGeom>
        </p:spPr>
        <p:txBody>
          <a:bodyPr wrap="none">
            <a:spAutoFit/>
          </a:bodyPr>
          <a:lstStyle/>
          <a:p>
            <a:r>
              <a:rPr lang="en-US" sz="900" b="1" dirty="0"/>
              <a:t>182</a:t>
            </a:r>
            <a:endParaRPr lang="en-US" sz="900" dirty="0"/>
          </a:p>
        </p:txBody>
      </p:sp>
    </p:spTree>
    <p:extLst>
      <p:ext uri="{BB962C8B-B14F-4D97-AF65-F5344CB8AC3E}">
        <p14:creationId xmlns:p14="http://schemas.microsoft.com/office/powerpoint/2010/main" val="239183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70"/>
        <p:cNvGrpSpPr/>
        <p:nvPr/>
      </p:nvGrpSpPr>
      <p:grpSpPr>
        <a:xfrm>
          <a:off x="0" y="0"/>
          <a:ext cx="0" cy="0"/>
          <a:chOff x="0" y="0"/>
          <a:chExt cx="0" cy="0"/>
        </a:xfrm>
      </p:grpSpPr>
      <p:sp>
        <p:nvSpPr>
          <p:cNvPr id="771" name="Google Shape;771;p23"/>
          <p:cNvSpPr txBox="1">
            <a:spLocks noGrp="1"/>
          </p:cNvSpPr>
          <p:nvPr>
            <p:ph type="title" idx="4294967295"/>
          </p:nvPr>
        </p:nvSpPr>
        <p:spPr>
          <a:xfrm>
            <a:off x="2209800" y="590550"/>
            <a:ext cx="5149200" cy="449700"/>
          </a:xfrm>
          <a:prstGeom prst="rect">
            <a:avLst/>
          </a:prstGeom>
        </p:spPr>
        <p:txBody>
          <a:bodyPr spcFirstLastPara="1" wrap="square" lIns="0" tIns="0" rIns="0" bIns="0" anchor="b" anchorCtr="0">
            <a:noAutofit/>
          </a:bodyPr>
          <a:lstStyle/>
          <a:p>
            <a:pPr lvl="0"/>
            <a:r>
              <a:rPr lang="en-US" sz="4400" dirty="0">
                <a:solidFill>
                  <a:schemeClr val="bg1"/>
                </a:solidFill>
              </a:rPr>
              <a:t>Cyclic inheritance</a:t>
            </a:r>
            <a:endParaRPr sz="4400" dirty="0">
              <a:solidFill>
                <a:schemeClr val="bg1"/>
              </a:solidFill>
            </a:endParaRPr>
          </a:p>
        </p:txBody>
      </p:sp>
      <p:sp>
        <p:nvSpPr>
          <p:cNvPr id="772" name="Google Shape;772;p23"/>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19</a:t>
            </a:fld>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1066800" y="57150"/>
            <a:ext cx="7087200" cy="550200"/>
          </a:xfrm>
          <a:prstGeom prst="rect">
            <a:avLst/>
          </a:prstGeom>
        </p:spPr>
        <p:txBody>
          <a:bodyPr spcFirstLastPara="1" wrap="square" lIns="0" tIns="0" rIns="0" bIns="0" anchor="b" anchorCtr="0">
            <a:noAutofit/>
          </a:bodyPr>
          <a:lstStyle/>
          <a:p>
            <a:pPr lvl="0"/>
            <a:r>
              <a:rPr lang="en-US" dirty="0"/>
              <a:t>Agenda</a:t>
            </a:r>
            <a:endParaRPr dirty="0"/>
          </a:p>
        </p:txBody>
      </p:sp>
      <p:sp>
        <p:nvSpPr>
          <p:cNvPr id="700" name="Google Shape;700;p14"/>
          <p:cNvSpPr txBox="1">
            <a:spLocks noGrp="1"/>
          </p:cNvSpPr>
          <p:nvPr>
            <p:ph type="body" idx="2"/>
          </p:nvPr>
        </p:nvSpPr>
        <p:spPr>
          <a:xfrm>
            <a:off x="3276600" y="628175"/>
            <a:ext cx="2057399" cy="3489003"/>
          </a:xfrm>
          <a:prstGeom prst="rect">
            <a:avLst/>
          </a:prstGeom>
        </p:spPr>
        <p:txBody>
          <a:bodyPr spcFirstLastPara="1" wrap="square" lIns="0" tIns="0" rIns="0" bIns="0" anchor="t" anchorCtr="0">
            <a:noAutofit/>
          </a:bodyPr>
          <a:lstStyle/>
          <a:p>
            <a:pPr marL="0" lvl="0" indent="0">
              <a:buNone/>
            </a:pPr>
            <a:r>
              <a:rPr lang="en-US" sz="1200" dirty="0"/>
              <a:t>8. Polymorphism o Overloading  Automatic promotion in overloading o Overriding  Rules for overriding  Checked </a:t>
            </a:r>
            <a:r>
              <a:rPr lang="en-US" sz="1200" dirty="0" err="1"/>
              <a:t>Vs</a:t>
            </a:r>
            <a:r>
              <a:rPr lang="en-US" sz="1200" dirty="0"/>
              <a:t> Un-checked Exceptions  Overriding with respect to static methods  Overriding with respect to </a:t>
            </a:r>
            <a:r>
              <a:rPr lang="en-US" sz="1200" dirty="0" err="1"/>
              <a:t>Var-arg</a:t>
            </a:r>
            <a:r>
              <a:rPr lang="en-US" sz="1200" dirty="0"/>
              <a:t> methods  Overriding with respect to variables  Differences between overloading and overriding ? o Method Hiding</a:t>
            </a:r>
          </a:p>
          <a:p>
            <a:pPr marL="0" lvl="0" indent="0">
              <a:buNone/>
            </a:pPr>
            <a:r>
              <a:rPr lang="en-US" sz="1200" dirty="0"/>
              <a:t> 9. Static Control Flow o Static control flow parent to child relationship o Static block</a:t>
            </a:r>
            <a:endParaRPr sz="1200" b="1" dirty="0"/>
          </a:p>
        </p:txBody>
      </p:sp>
      <p:sp>
        <p:nvSpPr>
          <p:cNvPr id="701" name="Google Shape;701;p14"/>
          <p:cNvSpPr txBox="1">
            <a:spLocks noGrp="1"/>
          </p:cNvSpPr>
          <p:nvPr>
            <p:ph type="body" idx="1"/>
          </p:nvPr>
        </p:nvSpPr>
        <p:spPr>
          <a:xfrm>
            <a:off x="914400" y="590550"/>
            <a:ext cx="1828800" cy="3810000"/>
          </a:xfrm>
          <a:prstGeom prst="rect">
            <a:avLst/>
          </a:prstGeom>
        </p:spPr>
        <p:txBody>
          <a:bodyPr spcFirstLastPara="1" wrap="square" lIns="0" tIns="0" rIns="0" bIns="0" anchor="t" anchorCtr="0">
            <a:noAutofit/>
          </a:bodyPr>
          <a:lstStyle/>
          <a:p>
            <a:pPr marL="228600" lvl="0" indent="-228600">
              <a:buClr>
                <a:schemeClr val="dk1"/>
              </a:buClr>
              <a:buSzPts val="1100"/>
              <a:buAutoNum type="arabicPeriod"/>
            </a:pPr>
            <a:r>
              <a:rPr lang="en-US" sz="1200" dirty="0"/>
              <a:t>Data Hiding </a:t>
            </a:r>
          </a:p>
          <a:p>
            <a:pPr marL="0" lvl="0" indent="0">
              <a:buClr>
                <a:schemeClr val="dk1"/>
              </a:buClr>
              <a:buSzPts val="1100"/>
              <a:buNone/>
            </a:pPr>
            <a:r>
              <a:rPr lang="en-US" sz="1200" dirty="0"/>
              <a:t>2. Abstraction </a:t>
            </a:r>
          </a:p>
          <a:p>
            <a:pPr marL="0" lvl="0" indent="0">
              <a:buClr>
                <a:schemeClr val="dk1"/>
              </a:buClr>
              <a:buSzPts val="1100"/>
              <a:buNone/>
            </a:pPr>
            <a:r>
              <a:rPr lang="en-US" sz="1200" dirty="0"/>
              <a:t>3. Encapsulation </a:t>
            </a:r>
          </a:p>
          <a:p>
            <a:pPr marL="0" lvl="0" indent="0">
              <a:buClr>
                <a:schemeClr val="dk1"/>
              </a:buClr>
              <a:buSzPts val="1100"/>
              <a:buNone/>
            </a:pPr>
            <a:r>
              <a:rPr lang="en-US" sz="1200" dirty="0"/>
              <a:t>4. Tightly Encapsulated Class 5. IS-A Relationship(Inheritance) o Multiple inheritance o Cyclic inheritance </a:t>
            </a:r>
          </a:p>
          <a:p>
            <a:pPr marL="0" lvl="0" indent="0">
              <a:buClr>
                <a:schemeClr val="dk1"/>
              </a:buClr>
              <a:buSzPts val="1100"/>
              <a:buNone/>
            </a:pPr>
            <a:r>
              <a:rPr lang="en-US" sz="1200" dirty="0"/>
              <a:t>6. HAS-A Relationship o Composition o Aggregation </a:t>
            </a:r>
          </a:p>
          <a:p>
            <a:pPr marL="0" lvl="0" indent="0">
              <a:buClr>
                <a:schemeClr val="dk1"/>
              </a:buClr>
              <a:buSzPts val="1100"/>
              <a:buNone/>
            </a:pPr>
            <a:r>
              <a:rPr lang="en-US" sz="1200" dirty="0"/>
              <a:t>7. Method Signature</a:t>
            </a:r>
            <a:endParaRPr dirty="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3" name="Rectangle 2"/>
          <p:cNvSpPr/>
          <p:nvPr/>
        </p:nvSpPr>
        <p:spPr>
          <a:xfrm>
            <a:off x="5638800" y="664517"/>
            <a:ext cx="2362200" cy="3970318"/>
          </a:xfrm>
          <a:prstGeom prst="rect">
            <a:avLst/>
          </a:prstGeom>
        </p:spPr>
        <p:txBody>
          <a:bodyPr wrap="square">
            <a:spAutoFit/>
          </a:bodyPr>
          <a:lstStyle/>
          <a:p>
            <a:pPr marL="0" lvl="0" indent="0">
              <a:buNone/>
            </a:pPr>
            <a:r>
              <a:rPr lang="en-US" sz="1200" dirty="0">
                <a:solidFill>
                  <a:schemeClr val="tx1"/>
                </a:solidFill>
                <a:latin typeface="Quicksand" charset="0"/>
              </a:rPr>
              <a:t>10. Instance Control Flow o Instance control flow in Parent to Child relationship</a:t>
            </a:r>
          </a:p>
          <a:p>
            <a:pPr marL="0" lvl="0" indent="0">
              <a:buNone/>
            </a:pPr>
            <a:endParaRPr lang="en-US" sz="1200" dirty="0">
              <a:solidFill>
                <a:schemeClr val="tx1"/>
              </a:solidFill>
              <a:latin typeface="Quicksand" charset="0"/>
            </a:endParaRPr>
          </a:p>
          <a:p>
            <a:pPr marL="0" lvl="0" indent="0">
              <a:buNone/>
            </a:pPr>
            <a:r>
              <a:rPr lang="en-US" sz="1200" dirty="0">
                <a:solidFill>
                  <a:schemeClr val="tx1"/>
                </a:solidFill>
                <a:latin typeface="Quicksand" charset="0"/>
              </a:rPr>
              <a:t>11. Constructors o Constructor </a:t>
            </a:r>
            <a:r>
              <a:rPr lang="en-US" sz="1200" dirty="0" err="1">
                <a:solidFill>
                  <a:schemeClr val="tx1"/>
                </a:solidFill>
                <a:latin typeface="Quicksand" charset="0"/>
              </a:rPr>
              <a:t>Vs</a:t>
            </a:r>
            <a:r>
              <a:rPr lang="en-US" sz="1200" dirty="0">
                <a:solidFill>
                  <a:schemeClr val="tx1"/>
                </a:solidFill>
                <a:latin typeface="Quicksand" charset="0"/>
              </a:rPr>
              <a:t> instance block o Rules to write constructors o Default constructor o Prototype of default constructor o super() </a:t>
            </a:r>
            <a:r>
              <a:rPr lang="en-US" sz="1200" dirty="0" err="1">
                <a:solidFill>
                  <a:schemeClr val="tx1"/>
                </a:solidFill>
                <a:latin typeface="Quicksand" charset="0"/>
              </a:rPr>
              <a:t>vs</a:t>
            </a:r>
            <a:r>
              <a:rPr lang="en-US" sz="1200" dirty="0">
                <a:solidFill>
                  <a:schemeClr val="tx1"/>
                </a:solidFill>
                <a:latin typeface="Quicksand" charset="0"/>
              </a:rPr>
              <a:t> this(): o Overloaded constructors o Recursive functions</a:t>
            </a:r>
          </a:p>
          <a:p>
            <a:pPr marL="0" lvl="0" indent="0">
              <a:buNone/>
            </a:pPr>
            <a:r>
              <a:rPr lang="en-US" sz="1200" dirty="0">
                <a:solidFill>
                  <a:schemeClr val="tx1"/>
                </a:solidFill>
                <a:latin typeface="Quicksand" charset="0"/>
              </a:rPr>
              <a:t> </a:t>
            </a:r>
          </a:p>
          <a:p>
            <a:pPr marL="0" lvl="0" indent="0">
              <a:buNone/>
            </a:pPr>
            <a:r>
              <a:rPr lang="en-US" sz="1200" dirty="0">
                <a:solidFill>
                  <a:schemeClr val="tx1"/>
                </a:solidFill>
                <a:latin typeface="Quicksand" charset="0"/>
              </a:rPr>
              <a:t>12. Coupling</a:t>
            </a:r>
          </a:p>
          <a:p>
            <a:pPr marL="0" lvl="0" indent="0">
              <a:buNone/>
            </a:pPr>
            <a:r>
              <a:rPr lang="en-US" sz="1200" dirty="0">
                <a:solidFill>
                  <a:schemeClr val="tx1"/>
                </a:solidFill>
                <a:latin typeface="Quicksand" charset="0"/>
              </a:rPr>
              <a:t>13. Cohesion</a:t>
            </a:r>
          </a:p>
          <a:p>
            <a:pPr marL="0" lvl="0" indent="0">
              <a:buNone/>
            </a:pPr>
            <a:r>
              <a:rPr lang="en-US" sz="1200" dirty="0">
                <a:solidFill>
                  <a:schemeClr val="tx1"/>
                </a:solidFill>
                <a:latin typeface="Quicksand" charset="0"/>
              </a:rPr>
              <a:t>14. Object Type Casting o Compile time checking o Runtime checking</a:t>
            </a:r>
          </a:p>
          <a:p>
            <a:pPr marL="0" lvl="0" indent="0">
              <a:buNone/>
            </a:pPr>
            <a:endParaRPr lang="en-US" sz="1200" dirty="0">
              <a:solidFill>
                <a:schemeClr val="tx1"/>
              </a:solidFill>
              <a:latin typeface="Quicksand" charset="0"/>
            </a:endParaRPr>
          </a:p>
          <a:p>
            <a:pPr marL="0" lvl="0" indent="0">
              <a:buNone/>
            </a:pPr>
            <a:r>
              <a:rPr lang="en-US" sz="1200" dirty="0">
                <a:solidFill>
                  <a:schemeClr val="tx1"/>
                </a:solidFill>
              </a:rPr>
              <a:t> </a:t>
            </a:r>
            <a:r>
              <a:rPr lang="en-US" sz="1200" dirty="0">
                <a:solidFill>
                  <a:schemeClr val="tx1"/>
                </a:solidFill>
                <a:latin typeface="Quicksand" charset="0"/>
              </a:rPr>
              <a:t>Singleton classes </a:t>
            </a:r>
          </a:p>
          <a:p>
            <a:pPr marL="0" lvl="0" indent="0">
              <a:buNone/>
            </a:pPr>
            <a:r>
              <a:rPr lang="en-US" sz="1200" dirty="0">
                <a:solidFill>
                  <a:schemeClr val="tx1"/>
                </a:solidFill>
                <a:latin typeface="Quicksand" charset="0"/>
              </a:rPr>
              <a:t> Factory method</a:t>
            </a:r>
            <a:endParaRPr lang="en-US" sz="1200" b="1" dirty="0">
              <a:solidFill>
                <a:schemeClr val="tx1"/>
              </a:solidFill>
              <a:latin typeface="Quicksand"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2" name="Rectangle 1"/>
          <p:cNvSpPr/>
          <p:nvPr/>
        </p:nvSpPr>
        <p:spPr>
          <a:xfrm>
            <a:off x="381000" y="590550"/>
            <a:ext cx="3602268" cy="307777"/>
          </a:xfrm>
          <a:prstGeom prst="rect">
            <a:avLst/>
          </a:prstGeom>
        </p:spPr>
        <p:txBody>
          <a:bodyPr wrap="none">
            <a:spAutoFit/>
          </a:bodyPr>
          <a:lstStyle/>
          <a:p>
            <a:r>
              <a:rPr lang="en-US" b="1" dirty="0">
                <a:solidFill>
                  <a:schemeClr val="tx1"/>
                </a:solidFill>
              </a:rPr>
              <a:t>Cyclic inheritance is not allowed in java</a:t>
            </a:r>
            <a:r>
              <a:rPr lang="en-US" b="1" dirty="0"/>
              <a:t>.</a:t>
            </a:r>
            <a:endParaRPr lang="en-US" dirty="0"/>
          </a:p>
        </p:txBody>
      </p:sp>
      <p:sp>
        <p:nvSpPr>
          <p:cNvPr id="3" name="Rectangle 2"/>
          <p:cNvSpPr/>
          <p:nvPr/>
        </p:nvSpPr>
        <p:spPr>
          <a:xfrm>
            <a:off x="533400" y="1123950"/>
            <a:ext cx="1130438" cy="307777"/>
          </a:xfrm>
          <a:prstGeom prst="rect">
            <a:avLst/>
          </a:prstGeom>
        </p:spPr>
        <p:txBody>
          <a:bodyPr wrap="none">
            <a:spAutoFit/>
          </a:bodyPr>
          <a:lstStyle/>
          <a:p>
            <a:r>
              <a:rPr lang="en-US" b="1" dirty="0">
                <a:solidFill>
                  <a:schemeClr val="tx1"/>
                </a:solidFill>
              </a:rPr>
              <a:t>Example 1:</a:t>
            </a:r>
            <a:endParaRPr lang="en-US" dirty="0">
              <a:solidFill>
                <a:schemeClr val="tx1"/>
              </a:solidFill>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57350"/>
            <a:ext cx="3595687"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410200" y="1123950"/>
            <a:ext cx="1130438" cy="307777"/>
          </a:xfrm>
          <a:prstGeom prst="rect">
            <a:avLst/>
          </a:prstGeom>
        </p:spPr>
        <p:txBody>
          <a:bodyPr wrap="none">
            <a:spAutoFit/>
          </a:bodyPr>
          <a:lstStyle/>
          <a:p>
            <a:r>
              <a:rPr lang="en-US" b="1" dirty="0">
                <a:solidFill>
                  <a:schemeClr val="tx1"/>
                </a:solidFill>
              </a:rPr>
              <a:t>Example 2:</a:t>
            </a:r>
            <a:endParaRPr lang="en-US" dirty="0">
              <a:solidFill>
                <a:schemeClr val="tx1"/>
              </a:solidFill>
            </a:endParaRPr>
          </a:p>
        </p:txBody>
      </p:sp>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657350"/>
            <a:ext cx="4191000" cy="930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806"/>
        <p:cNvGrpSpPr/>
        <p:nvPr/>
      </p:nvGrpSpPr>
      <p:grpSpPr>
        <a:xfrm>
          <a:off x="0" y="0"/>
          <a:ext cx="0" cy="0"/>
          <a:chOff x="0" y="0"/>
          <a:chExt cx="0" cy="0"/>
        </a:xfrm>
      </p:grpSpPr>
      <p:sp>
        <p:nvSpPr>
          <p:cNvPr id="3" name="Rectangle 2"/>
          <p:cNvSpPr/>
          <p:nvPr/>
        </p:nvSpPr>
        <p:spPr>
          <a:xfrm>
            <a:off x="1981200" y="2266950"/>
            <a:ext cx="5840060" cy="769441"/>
          </a:xfrm>
          <a:prstGeom prst="rect">
            <a:avLst/>
          </a:prstGeom>
        </p:spPr>
        <p:txBody>
          <a:bodyPr wrap="none">
            <a:spAutoFit/>
          </a:bodyPr>
          <a:lstStyle/>
          <a:p>
            <a:r>
              <a:rPr lang="en-US" sz="4400" b="1" dirty="0">
                <a:latin typeface="Algerian" pitchFamily="82" charset="0"/>
              </a:rPr>
              <a:t>HAS-A relationship</a:t>
            </a:r>
            <a:endParaRPr lang="en-US" sz="4400" dirty="0">
              <a:latin typeface="Algerian" pitchFamily="82"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3" name="Rectangle 2"/>
          <p:cNvSpPr/>
          <p:nvPr/>
        </p:nvSpPr>
        <p:spPr>
          <a:xfrm>
            <a:off x="139959" y="361950"/>
            <a:ext cx="4572000" cy="1600438"/>
          </a:xfrm>
          <a:prstGeom prst="rect">
            <a:avLst/>
          </a:prstGeom>
        </p:spPr>
        <p:txBody>
          <a:bodyPr>
            <a:spAutoFit/>
          </a:bodyPr>
          <a:lstStyle/>
          <a:p>
            <a:r>
              <a:rPr lang="en-US" b="1" dirty="0">
                <a:solidFill>
                  <a:schemeClr val="tx1"/>
                </a:solidFill>
              </a:rPr>
              <a:t>1. HAS-A relationship is also known as composition (or) aggregation.</a:t>
            </a:r>
          </a:p>
          <a:p>
            <a:r>
              <a:rPr lang="en-US" b="1" dirty="0">
                <a:solidFill>
                  <a:schemeClr val="tx1"/>
                </a:solidFill>
              </a:rPr>
              <a:t>2. There is no specific keyword to implement HAS-A relationship but mostly we</a:t>
            </a:r>
          </a:p>
          <a:p>
            <a:r>
              <a:rPr lang="en-US" b="1" dirty="0">
                <a:solidFill>
                  <a:schemeClr val="tx1"/>
                </a:solidFill>
              </a:rPr>
              <a:t>can use new operator.</a:t>
            </a:r>
          </a:p>
          <a:p>
            <a:r>
              <a:rPr lang="en-US" b="1" dirty="0">
                <a:solidFill>
                  <a:schemeClr val="tx1"/>
                </a:solidFill>
              </a:rPr>
              <a:t>3. The main advantage of HAS-A relationship is reusability</a:t>
            </a:r>
            <a:endParaRPr lang="en-US" dirty="0">
              <a:solidFill>
                <a:schemeClr val="tx1"/>
              </a:solidFill>
            </a:endParaRPr>
          </a:p>
        </p:txBody>
      </p:sp>
      <p:sp>
        <p:nvSpPr>
          <p:cNvPr id="4" name="Rectangle 3"/>
          <p:cNvSpPr/>
          <p:nvPr/>
        </p:nvSpPr>
        <p:spPr>
          <a:xfrm>
            <a:off x="228600" y="2238922"/>
            <a:ext cx="4572000" cy="2677656"/>
          </a:xfrm>
          <a:prstGeom prst="rect">
            <a:avLst/>
          </a:prstGeom>
        </p:spPr>
        <p:txBody>
          <a:bodyPr>
            <a:spAutoFit/>
          </a:bodyPr>
          <a:lstStyle/>
          <a:p>
            <a:r>
              <a:rPr lang="en-US" b="1" dirty="0">
                <a:solidFill>
                  <a:schemeClr val="tx1"/>
                </a:solidFill>
              </a:rPr>
              <a:t>Example:</a:t>
            </a:r>
          </a:p>
          <a:p>
            <a:r>
              <a:rPr lang="en-US" b="1" dirty="0">
                <a:solidFill>
                  <a:schemeClr val="tx1"/>
                </a:solidFill>
              </a:rPr>
              <a:t>class Engine</a:t>
            </a:r>
          </a:p>
          <a:p>
            <a:r>
              <a:rPr lang="en-US" b="1" dirty="0">
                <a:solidFill>
                  <a:schemeClr val="tx1"/>
                </a:solidFill>
              </a:rPr>
              <a:t>{</a:t>
            </a:r>
          </a:p>
          <a:p>
            <a:r>
              <a:rPr lang="en-US" b="1" dirty="0">
                <a:solidFill>
                  <a:schemeClr val="tx1"/>
                </a:solidFill>
              </a:rPr>
              <a:t>//engine specific functionality</a:t>
            </a:r>
          </a:p>
          <a:p>
            <a:r>
              <a:rPr lang="en-US" b="1" dirty="0">
                <a:solidFill>
                  <a:schemeClr val="tx1"/>
                </a:solidFill>
              </a:rPr>
              <a:t>}</a:t>
            </a:r>
          </a:p>
          <a:p>
            <a:r>
              <a:rPr lang="en-US" b="1" dirty="0">
                <a:solidFill>
                  <a:schemeClr val="tx1"/>
                </a:solidFill>
              </a:rPr>
              <a:t>class Car</a:t>
            </a:r>
          </a:p>
          <a:p>
            <a:r>
              <a:rPr lang="en-US" b="1" dirty="0">
                <a:solidFill>
                  <a:schemeClr val="tx1"/>
                </a:solidFill>
              </a:rPr>
              <a:t>{</a:t>
            </a:r>
          </a:p>
          <a:p>
            <a:r>
              <a:rPr lang="en-US" b="1" dirty="0">
                <a:solidFill>
                  <a:schemeClr val="tx1"/>
                </a:solidFill>
              </a:rPr>
              <a:t>Engine e=new Engine();</a:t>
            </a:r>
          </a:p>
          <a:p>
            <a:r>
              <a:rPr lang="en-US" b="1" dirty="0">
                <a:solidFill>
                  <a:schemeClr val="tx1"/>
                </a:solidFill>
              </a:rPr>
              <a:t>//........................;</a:t>
            </a:r>
          </a:p>
          <a:p>
            <a:r>
              <a:rPr lang="en-US" b="1" dirty="0">
                <a:solidFill>
                  <a:schemeClr val="tx1"/>
                </a:solidFill>
              </a:rPr>
              <a:t>//........................;</a:t>
            </a:r>
          </a:p>
          <a:p>
            <a:r>
              <a:rPr lang="en-US" b="1" dirty="0">
                <a:solidFill>
                  <a:schemeClr val="tx1"/>
                </a:solidFill>
              </a:rPr>
              <a:t>//........................;</a:t>
            </a:r>
          </a:p>
          <a:p>
            <a:r>
              <a:rPr lang="en-US" b="1" dirty="0">
                <a:solidFill>
                  <a:schemeClr val="tx1"/>
                </a:solidFill>
              </a:rPr>
              <a:t>}</a:t>
            </a:r>
            <a:endParaRPr lang="en-US" dirty="0">
              <a:solidFill>
                <a:schemeClr val="tx1"/>
              </a:solidFill>
            </a:endParaRPr>
          </a:p>
        </p:txBody>
      </p:sp>
      <p:sp>
        <p:nvSpPr>
          <p:cNvPr id="5" name="Rectangle 4"/>
          <p:cNvSpPr/>
          <p:nvPr/>
        </p:nvSpPr>
        <p:spPr>
          <a:xfrm>
            <a:off x="5029200" y="174719"/>
            <a:ext cx="4005943" cy="1169551"/>
          </a:xfrm>
          <a:prstGeom prst="rect">
            <a:avLst/>
          </a:prstGeom>
        </p:spPr>
        <p:txBody>
          <a:bodyPr wrap="square">
            <a:spAutoFit/>
          </a:bodyPr>
          <a:lstStyle/>
          <a:p>
            <a:r>
              <a:rPr lang="en-US" dirty="0">
                <a:solidFill>
                  <a:schemeClr val="tx1"/>
                </a:solidFill>
              </a:rPr>
              <a:t> </a:t>
            </a:r>
            <a:r>
              <a:rPr lang="en-US" b="1" dirty="0">
                <a:solidFill>
                  <a:schemeClr val="tx1"/>
                </a:solidFill>
              </a:rPr>
              <a:t>class Car HAS-A engine reference.</a:t>
            </a:r>
          </a:p>
          <a:p>
            <a:r>
              <a:rPr lang="en-US" dirty="0">
                <a:solidFill>
                  <a:schemeClr val="tx1"/>
                </a:solidFill>
              </a:rPr>
              <a:t> </a:t>
            </a:r>
            <a:r>
              <a:rPr lang="en-US" b="1" dirty="0">
                <a:solidFill>
                  <a:schemeClr val="tx1"/>
                </a:solidFill>
              </a:rPr>
              <a:t>The main dis-advantage of HAS-A relationship increases dependency between</a:t>
            </a:r>
          </a:p>
          <a:p>
            <a:r>
              <a:rPr lang="en-US" b="1" dirty="0">
                <a:solidFill>
                  <a:schemeClr val="tx1"/>
                </a:solidFill>
              </a:rPr>
              <a:t>the components and creates </a:t>
            </a:r>
            <a:r>
              <a:rPr lang="en-US" b="1" dirty="0" err="1">
                <a:solidFill>
                  <a:schemeClr val="tx1"/>
                </a:solidFill>
              </a:rPr>
              <a:t>maintainance</a:t>
            </a:r>
            <a:r>
              <a:rPr lang="en-US" b="1" dirty="0">
                <a:solidFill>
                  <a:schemeClr val="tx1"/>
                </a:solidFill>
              </a:rPr>
              <a:t> problems</a:t>
            </a:r>
            <a:r>
              <a:rPr lang="en-US" b="1" dirty="0"/>
              <a:t>.</a:t>
            </a:r>
            <a:endParaRPr lang="en-US" dirty="0"/>
          </a:p>
        </p:txBody>
      </p:sp>
      <p:sp>
        <p:nvSpPr>
          <p:cNvPr id="6" name="Rectangle 5"/>
          <p:cNvSpPr/>
          <p:nvPr/>
        </p:nvSpPr>
        <p:spPr>
          <a:xfrm>
            <a:off x="8552319" y="4619365"/>
            <a:ext cx="396262" cy="246221"/>
          </a:xfrm>
          <a:prstGeom prst="rect">
            <a:avLst/>
          </a:prstGeom>
        </p:spPr>
        <p:txBody>
          <a:bodyPr wrap="none">
            <a:spAutoFit/>
          </a:bodyPr>
          <a:lstStyle/>
          <a:p>
            <a:r>
              <a:rPr lang="en-US" sz="1000" b="1" dirty="0"/>
              <a:t>183</a:t>
            </a:r>
            <a:endParaRPr lang="en-US" sz="1000" dirty="0"/>
          </a:p>
        </p:txBody>
      </p:sp>
      <p:sp>
        <p:nvSpPr>
          <p:cNvPr id="7" name="Rectangle 6"/>
          <p:cNvSpPr/>
          <p:nvPr/>
        </p:nvSpPr>
        <p:spPr>
          <a:xfrm>
            <a:off x="5029200" y="1498158"/>
            <a:ext cx="2629246" cy="307777"/>
          </a:xfrm>
          <a:prstGeom prst="rect">
            <a:avLst/>
          </a:prstGeom>
        </p:spPr>
        <p:txBody>
          <a:bodyPr wrap="none">
            <a:spAutoFit/>
          </a:bodyPr>
          <a:lstStyle/>
          <a:p>
            <a:r>
              <a:rPr lang="en-US" b="1" dirty="0">
                <a:solidFill>
                  <a:schemeClr val="tx1">
                    <a:lumMod val="60000"/>
                    <a:lumOff val="40000"/>
                  </a:schemeClr>
                </a:solidFill>
              </a:rPr>
              <a:t>Composition </a:t>
            </a:r>
            <a:r>
              <a:rPr lang="en-US" b="1" dirty="0" err="1">
                <a:solidFill>
                  <a:schemeClr val="tx1">
                    <a:lumMod val="60000"/>
                    <a:lumOff val="40000"/>
                  </a:schemeClr>
                </a:solidFill>
              </a:rPr>
              <a:t>vs</a:t>
            </a:r>
            <a:r>
              <a:rPr lang="en-US" b="1" dirty="0">
                <a:solidFill>
                  <a:schemeClr val="tx1">
                    <a:lumMod val="60000"/>
                    <a:lumOff val="40000"/>
                  </a:schemeClr>
                </a:solidFill>
              </a:rPr>
              <a:t> Aggregation</a:t>
            </a:r>
            <a:endParaRPr lang="en-US" dirty="0">
              <a:solidFill>
                <a:schemeClr val="tx1">
                  <a:lumMod val="60000"/>
                  <a:lumOff val="40000"/>
                </a:schemeClr>
              </a:solidFill>
            </a:endParaRPr>
          </a:p>
        </p:txBody>
      </p:sp>
      <p:sp>
        <p:nvSpPr>
          <p:cNvPr id="8" name="Rectangle 7"/>
          <p:cNvSpPr/>
          <p:nvPr/>
        </p:nvSpPr>
        <p:spPr>
          <a:xfrm>
            <a:off x="5029199" y="1892384"/>
            <a:ext cx="3916271" cy="1815882"/>
          </a:xfrm>
          <a:prstGeom prst="rect">
            <a:avLst/>
          </a:prstGeom>
        </p:spPr>
        <p:txBody>
          <a:bodyPr wrap="square">
            <a:spAutoFit/>
          </a:bodyPr>
          <a:lstStyle/>
          <a:p>
            <a:r>
              <a:rPr lang="en-US" b="1" dirty="0">
                <a:solidFill>
                  <a:schemeClr val="tx1"/>
                </a:solidFill>
              </a:rPr>
              <a:t>Composition:</a:t>
            </a:r>
          </a:p>
          <a:p>
            <a:endParaRPr lang="en-US" b="1" dirty="0">
              <a:solidFill>
                <a:schemeClr val="tx1"/>
              </a:solidFill>
            </a:endParaRPr>
          </a:p>
          <a:p>
            <a:r>
              <a:rPr lang="en-US" b="1" dirty="0">
                <a:solidFill>
                  <a:schemeClr val="tx1"/>
                </a:solidFill>
              </a:rPr>
              <a:t>Without existing container object if there is no chance of existing contained objects then</a:t>
            </a:r>
          </a:p>
          <a:p>
            <a:r>
              <a:rPr lang="en-US" b="1" dirty="0">
                <a:solidFill>
                  <a:schemeClr val="tx1"/>
                </a:solidFill>
              </a:rPr>
              <a:t>the relationship between container object and contained object is called composition</a:t>
            </a:r>
          </a:p>
          <a:p>
            <a:r>
              <a:rPr lang="en-US" b="1" dirty="0">
                <a:solidFill>
                  <a:schemeClr val="tx1"/>
                </a:solidFill>
              </a:rPr>
              <a:t>which is a strong association.</a:t>
            </a:r>
            <a:endParaRPr lang="en-US"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23</a:t>
            </a:fld>
            <a:endParaRPr lang="en"/>
          </a:p>
        </p:txBody>
      </p:sp>
      <p:sp>
        <p:nvSpPr>
          <p:cNvPr id="4" name="Rectangle 3"/>
          <p:cNvSpPr/>
          <p:nvPr/>
        </p:nvSpPr>
        <p:spPr>
          <a:xfrm>
            <a:off x="152400" y="285750"/>
            <a:ext cx="4572000" cy="2246769"/>
          </a:xfrm>
          <a:prstGeom prst="rect">
            <a:avLst/>
          </a:prstGeom>
        </p:spPr>
        <p:txBody>
          <a:bodyPr>
            <a:spAutoFit/>
          </a:bodyPr>
          <a:lstStyle/>
          <a:p>
            <a:r>
              <a:rPr lang="en-US" b="1" dirty="0">
                <a:solidFill>
                  <a:schemeClr val="tx1">
                    <a:lumMod val="60000"/>
                    <a:lumOff val="40000"/>
                  </a:schemeClr>
                </a:solidFill>
              </a:rPr>
              <a:t>Example:</a:t>
            </a:r>
          </a:p>
          <a:p>
            <a:endParaRPr lang="en-US" b="1" dirty="0">
              <a:solidFill>
                <a:schemeClr val="tx1">
                  <a:lumMod val="60000"/>
                  <a:lumOff val="40000"/>
                </a:schemeClr>
              </a:solidFill>
            </a:endParaRPr>
          </a:p>
          <a:p>
            <a:r>
              <a:rPr lang="en-US" b="1" dirty="0">
                <a:solidFill>
                  <a:schemeClr val="tx1">
                    <a:lumMod val="60000"/>
                    <a:lumOff val="40000"/>
                  </a:schemeClr>
                </a:solidFill>
              </a:rPr>
              <a:t>University consists of several departments whenever university object destroys</a:t>
            </a:r>
          </a:p>
          <a:p>
            <a:r>
              <a:rPr lang="en-US" b="1" dirty="0">
                <a:solidFill>
                  <a:schemeClr val="tx1">
                    <a:lumMod val="60000"/>
                    <a:lumOff val="40000"/>
                  </a:schemeClr>
                </a:solidFill>
              </a:rPr>
              <a:t>automatically all the department objects will be destroyed that is without existing</a:t>
            </a:r>
          </a:p>
          <a:p>
            <a:r>
              <a:rPr lang="en-US" b="1" dirty="0">
                <a:solidFill>
                  <a:schemeClr val="tx1">
                    <a:lumMod val="60000"/>
                    <a:lumOff val="40000"/>
                  </a:schemeClr>
                </a:solidFill>
              </a:rPr>
              <a:t>university object there is no chance of existing dependent object hence these are</a:t>
            </a:r>
          </a:p>
          <a:p>
            <a:r>
              <a:rPr lang="en-US" b="1" dirty="0">
                <a:solidFill>
                  <a:schemeClr val="tx1">
                    <a:lumMod val="60000"/>
                    <a:lumOff val="40000"/>
                  </a:schemeClr>
                </a:solidFill>
              </a:rPr>
              <a:t>strongly associated and this relationship is called composition</a:t>
            </a:r>
            <a:endParaRPr lang="en-US" dirty="0">
              <a:solidFill>
                <a:schemeClr val="tx1">
                  <a:lumMod val="60000"/>
                  <a:lumOff val="40000"/>
                </a:schemeClr>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28950"/>
            <a:ext cx="41148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04800" y="2598710"/>
            <a:ext cx="981359" cy="307777"/>
          </a:xfrm>
          <a:prstGeom prst="rect">
            <a:avLst/>
          </a:prstGeom>
        </p:spPr>
        <p:txBody>
          <a:bodyPr wrap="none">
            <a:spAutoFit/>
          </a:bodyPr>
          <a:lstStyle/>
          <a:p>
            <a:r>
              <a:rPr lang="en-US" b="1" dirty="0">
                <a:solidFill>
                  <a:schemeClr val="tx1">
                    <a:lumMod val="60000"/>
                    <a:lumOff val="40000"/>
                  </a:schemeClr>
                </a:solidFill>
              </a:rPr>
              <a:t>Example:</a:t>
            </a:r>
          </a:p>
        </p:txBody>
      </p:sp>
      <p:sp>
        <p:nvSpPr>
          <p:cNvPr id="6" name="Rectangle 5"/>
          <p:cNvSpPr/>
          <p:nvPr/>
        </p:nvSpPr>
        <p:spPr>
          <a:xfrm>
            <a:off x="4495800" y="239583"/>
            <a:ext cx="4572000" cy="1384995"/>
          </a:xfrm>
          <a:prstGeom prst="rect">
            <a:avLst/>
          </a:prstGeom>
        </p:spPr>
        <p:txBody>
          <a:bodyPr>
            <a:spAutoFit/>
          </a:bodyPr>
          <a:lstStyle/>
          <a:p>
            <a:r>
              <a:rPr lang="en-US" b="1" dirty="0">
                <a:solidFill>
                  <a:schemeClr val="tx1">
                    <a:lumMod val="60000"/>
                    <a:lumOff val="40000"/>
                  </a:schemeClr>
                </a:solidFill>
              </a:rPr>
              <a:t>Aggregation :</a:t>
            </a:r>
          </a:p>
          <a:p>
            <a:endParaRPr lang="en-US" b="1" dirty="0">
              <a:solidFill>
                <a:schemeClr val="tx1">
                  <a:lumMod val="60000"/>
                  <a:lumOff val="40000"/>
                </a:schemeClr>
              </a:solidFill>
            </a:endParaRPr>
          </a:p>
          <a:p>
            <a:r>
              <a:rPr lang="en-US" b="1" dirty="0">
                <a:solidFill>
                  <a:schemeClr val="tx1">
                    <a:lumMod val="60000"/>
                    <a:lumOff val="40000"/>
                  </a:schemeClr>
                </a:solidFill>
              </a:rPr>
              <a:t>Without existing container object if there is a chance of existing contained objects such</a:t>
            </a:r>
          </a:p>
          <a:p>
            <a:r>
              <a:rPr lang="en-US" b="1" dirty="0">
                <a:solidFill>
                  <a:schemeClr val="tx1">
                    <a:lumMod val="60000"/>
                    <a:lumOff val="40000"/>
                  </a:schemeClr>
                </a:solidFill>
              </a:rPr>
              <a:t>type of relationship is called aggregation. In aggregation objects have weak association.</a:t>
            </a:r>
            <a:endParaRPr lang="en-US" dirty="0">
              <a:solidFill>
                <a:schemeClr val="tx1">
                  <a:lumMod val="60000"/>
                  <a:lumOff val="40000"/>
                </a:schemeClr>
              </a:solidFill>
            </a:endParaRPr>
          </a:p>
        </p:txBody>
      </p:sp>
      <p:sp>
        <p:nvSpPr>
          <p:cNvPr id="7" name="Rectangle 6"/>
          <p:cNvSpPr/>
          <p:nvPr/>
        </p:nvSpPr>
        <p:spPr>
          <a:xfrm>
            <a:off x="4648200" y="2013287"/>
            <a:ext cx="4419600" cy="2246769"/>
          </a:xfrm>
          <a:prstGeom prst="rect">
            <a:avLst/>
          </a:prstGeom>
        </p:spPr>
        <p:txBody>
          <a:bodyPr wrap="square">
            <a:spAutoFit/>
          </a:bodyPr>
          <a:lstStyle/>
          <a:p>
            <a:r>
              <a:rPr lang="en-US" b="1" dirty="0">
                <a:solidFill>
                  <a:schemeClr val="tx1">
                    <a:lumMod val="60000"/>
                    <a:lumOff val="40000"/>
                  </a:schemeClr>
                </a:solidFill>
              </a:rPr>
              <a:t>Example:</a:t>
            </a:r>
          </a:p>
          <a:p>
            <a:endParaRPr lang="en-US" b="1" dirty="0">
              <a:solidFill>
                <a:schemeClr val="tx1">
                  <a:lumMod val="60000"/>
                  <a:lumOff val="40000"/>
                </a:schemeClr>
              </a:solidFill>
            </a:endParaRPr>
          </a:p>
          <a:p>
            <a:r>
              <a:rPr lang="en-US" b="1" dirty="0">
                <a:solidFill>
                  <a:schemeClr val="tx1">
                    <a:lumMod val="60000"/>
                    <a:lumOff val="40000"/>
                  </a:schemeClr>
                </a:solidFill>
              </a:rPr>
              <a:t>Within a department there may be a chance of several professors will work whenever</a:t>
            </a:r>
          </a:p>
          <a:p>
            <a:r>
              <a:rPr lang="en-US" b="1" dirty="0">
                <a:solidFill>
                  <a:schemeClr val="tx1">
                    <a:lumMod val="60000"/>
                    <a:lumOff val="40000"/>
                  </a:schemeClr>
                </a:solidFill>
              </a:rPr>
              <a:t>we are closing department still there may be a chance of existing professor object</a:t>
            </a:r>
          </a:p>
          <a:p>
            <a:r>
              <a:rPr lang="en-US" b="1" dirty="0">
                <a:solidFill>
                  <a:schemeClr val="tx1">
                    <a:lumMod val="60000"/>
                    <a:lumOff val="40000"/>
                  </a:schemeClr>
                </a:solidFill>
              </a:rPr>
              <a:t>without existing department object the relationship between department and professor</a:t>
            </a:r>
          </a:p>
          <a:p>
            <a:r>
              <a:rPr lang="en-US" b="1" dirty="0">
                <a:solidFill>
                  <a:schemeClr val="tx1">
                    <a:lumMod val="60000"/>
                    <a:lumOff val="40000"/>
                  </a:schemeClr>
                </a:solidFill>
              </a:rPr>
              <a:t>is called aggregation where the objects having weak association.</a:t>
            </a:r>
            <a:endParaRPr lang="en-US" dirty="0">
              <a:solidFill>
                <a:schemeClr val="tx1">
                  <a:lumMod val="60000"/>
                  <a:lumOff val="40000"/>
                </a:schemeClr>
              </a:solidFill>
            </a:endParaRPr>
          </a:p>
        </p:txBody>
      </p:sp>
      <p:sp>
        <p:nvSpPr>
          <p:cNvPr id="8" name="Rectangle 7"/>
          <p:cNvSpPr/>
          <p:nvPr/>
        </p:nvSpPr>
        <p:spPr>
          <a:xfrm>
            <a:off x="8534400" y="4636737"/>
            <a:ext cx="377026" cy="230832"/>
          </a:xfrm>
          <a:prstGeom prst="rect">
            <a:avLst/>
          </a:prstGeom>
        </p:spPr>
        <p:txBody>
          <a:bodyPr wrap="none">
            <a:spAutoFit/>
          </a:bodyPr>
          <a:lstStyle/>
          <a:p>
            <a:r>
              <a:rPr lang="en-US" sz="900" b="1" dirty="0"/>
              <a:t>184</a:t>
            </a:r>
            <a:endParaRPr lang="en-US" sz="900" dirty="0"/>
          </a:p>
        </p:txBody>
      </p:sp>
    </p:spTree>
    <p:extLst>
      <p:ext uri="{BB962C8B-B14F-4D97-AF65-F5344CB8AC3E}">
        <p14:creationId xmlns:p14="http://schemas.microsoft.com/office/powerpoint/2010/main" val="1555406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24</a:t>
            </a:fld>
            <a:endParaRPr lang="en"/>
          </a:p>
        </p:txBody>
      </p:sp>
      <p:sp>
        <p:nvSpPr>
          <p:cNvPr id="4" name="Rectangle 3"/>
          <p:cNvSpPr/>
          <p:nvPr/>
        </p:nvSpPr>
        <p:spPr>
          <a:xfrm>
            <a:off x="152400" y="285750"/>
            <a:ext cx="981359" cy="307777"/>
          </a:xfrm>
          <a:prstGeom prst="rect">
            <a:avLst/>
          </a:prstGeom>
        </p:spPr>
        <p:txBody>
          <a:bodyPr wrap="none">
            <a:spAutoFit/>
          </a:bodyPr>
          <a:lstStyle/>
          <a:p>
            <a:r>
              <a:rPr lang="en-US" b="1" dirty="0">
                <a:solidFill>
                  <a:schemeClr val="tx1">
                    <a:lumMod val="60000"/>
                    <a:lumOff val="40000"/>
                  </a:schemeClr>
                </a:solidFill>
              </a:rPr>
              <a:t>Example:</a:t>
            </a:r>
            <a:endParaRPr lang="en-US" dirty="0">
              <a:solidFill>
                <a:schemeClr val="tx1">
                  <a:lumMod val="60000"/>
                  <a:lumOff val="40000"/>
                </a:schemeClr>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42950"/>
            <a:ext cx="3575447"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77282" y="2952750"/>
            <a:ext cx="4572000" cy="2031325"/>
          </a:xfrm>
          <a:prstGeom prst="rect">
            <a:avLst/>
          </a:prstGeom>
        </p:spPr>
        <p:txBody>
          <a:bodyPr>
            <a:spAutoFit/>
          </a:bodyPr>
          <a:lstStyle/>
          <a:p>
            <a:r>
              <a:rPr lang="en-US" b="1" dirty="0">
                <a:solidFill>
                  <a:schemeClr val="tx1">
                    <a:lumMod val="60000"/>
                    <a:lumOff val="40000"/>
                  </a:schemeClr>
                </a:solidFill>
              </a:rPr>
              <a:t>Note :</a:t>
            </a:r>
          </a:p>
          <a:p>
            <a:endParaRPr lang="en-US" b="1" dirty="0">
              <a:solidFill>
                <a:schemeClr val="tx1">
                  <a:lumMod val="60000"/>
                  <a:lumOff val="40000"/>
                </a:schemeClr>
              </a:solidFill>
            </a:endParaRPr>
          </a:p>
          <a:p>
            <a:r>
              <a:rPr lang="en-US" b="1" dirty="0">
                <a:solidFill>
                  <a:schemeClr val="tx1">
                    <a:lumMod val="60000"/>
                    <a:lumOff val="40000"/>
                  </a:schemeClr>
                </a:solidFill>
              </a:rPr>
              <a:t>In composition container , contained objects are strongly associated, and but container</a:t>
            </a:r>
          </a:p>
          <a:p>
            <a:r>
              <a:rPr lang="en-US" b="1" dirty="0">
                <a:solidFill>
                  <a:schemeClr val="tx1">
                    <a:lumMod val="60000"/>
                    <a:lumOff val="40000"/>
                  </a:schemeClr>
                </a:solidFill>
              </a:rPr>
              <a:t>object holds contained objects directly</a:t>
            </a:r>
          </a:p>
          <a:p>
            <a:r>
              <a:rPr lang="en-US" b="1" dirty="0">
                <a:solidFill>
                  <a:schemeClr val="tx1">
                    <a:lumMod val="60000"/>
                    <a:lumOff val="40000"/>
                  </a:schemeClr>
                </a:solidFill>
              </a:rPr>
              <a:t>But in Aggregation container and contained objects are weakly associated and</a:t>
            </a:r>
          </a:p>
          <a:p>
            <a:r>
              <a:rPr lang="en-US" b="1" dirty="0">
                <a:solidFill>
                  <a:schemeClr val="tx1">
                    <a:lumMod val="60000"/>
                    <a:lumOff val="40000"/>
                  </a:schemeClr>
                </a:solidFill>
              </a:rPr>
              <a:t>container object just now holds the reference of contained objects</a:t>
            </a:r>
            <a:endParaRPr lang="en-US" dirty="0">
              <a:solidFill>
                <a:schemeClr val="tx1">
                  <a:lumMod val="60000"/>
                  <a:lumOff val="40000"/>
                </a:schemeClr>
              </a:solidFill>
            </a:endParaRPr>
          </a:p>
        </p:txBody>
      </p:sp>
      <p:sp>
        <p:nvSpPr>
          <p:cNvPr id="6" name="Rectangle 5"/>
          <p:cNvSpPr/>
          <p:nvPr/>
        </p:nvSpPr>
        <p:spPr>
          <a:xfrm>
            <a:off x="4876800" y="286983"/>
            <a:ext cx="1733167" cy="307777"/>
          </a:xfrm>
          <a:prstGeom prst="rect">
            <a:avLst/>
          </a:prstGeom>
        </p:spPr>
        <p:txBody>
          <a:bodyPr wrap="none">
            <a:spAutoFit/>
          </a:bodyPr>
          <a:lstStyle/>
          <a:p>
            <a:r>
              <a:rPr lang="en-US" b="1" dirty="0">
                <a:solidFill>
                  <a:schemeClr val="tx1">
                    <a:lumMod val="60000"/>
                    <a:lumOff val="40000"/>
                  </a:schemeClr>
                </a:solidFill>
              </a:rPr>
              <a:t>Method signature:</a:t>
            </a:r>
            <a:endParaRPr lang="en-US" dirty="0">
              <a:solidFill>
                <a:schemeClr val="tx1">
                  <a:lumMod val="60000"/>
                  <a:lumOff val="40000"/>
                </a:schemeClr>
              </a:solidFill>
            </a:endParaRPr>
          </a:p>
        </p:txBody>
      </p:sp>
      <p:sp>
        <p:nvSpPr>
          <p:cNvPr id="8" name="Rectangle 7"/>
          <p:cNvSpPr/>
          <p:nvPr/>
        </p:nvSpPr>
        <p:spPr>
          <a:xfrm>
            <a:off x="4495800" y="703228"/>
            <a:ext cx="4572000" cy="523220"/>
          </a:xfrm>
          <a:prstGeom prst="rect">
            <a:avLst/>
          </a:prstGeom>
        </p:spPr>
        <p:txBody>
          <a:bodyPr>
            <a:spAutoFit/>
          </a:bodyPr>
          <a:lstStyle/>
          <a:p>
            <a:r>
              <a:rPr lang="en-US" b="1" dirty="0">
                <a:solidFill>
                  <a:schemeClr val="tx1">
                    <a:lumMod val="60000"/>
                    <a:lumOff val="40000"/>
                  </a:schemeClr>
                </a:solidFill>
              </a:rPr>
              <a:t>In java, method signature consists of name of the method followed by argument types.</a:t>
            </a:r>
            <a:endParaRPr lang="en-US" dirty="0">
              <a:solidFill>
                <a:schemeClr val="tx1">
                  <a:lumMod val="60000"/>
                  <a:lumOff val="40000"/>
                </a:schemeClr>
              </a:solidFill>
            </a:endParaRP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7262" y="1337777"/>
            <a:ext cx="402907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5029200" y="3257550"/>
            <a:ext cx="4075922" cy="954107"/>
          </a:xfrm>
          <a:prstGeom prst="rect">
            <a:avLst/>
          </a:prstGeom>
        </p:spPr>
        <p:txBody>
          <a:bodyPr wrap="square">
            <a:spAutoFit/>
          </a:bodyPr>
          <a:lstStyle/>
          <a:p>
            <a:r>
              <a:rPr lang="en-US" dirty="0">
                <a:solidFill>
                  <a:schemeClr val="tx1">
                    <a:lumMod val="60000"/>
                    <a:lumOff val="40000"/>
                  </a:schemeClr>
                </a:solidFill>
              </a:rPr>
              <a:t> </a:t>
            </a:r>
            <a:r>
              <a:rPr lang="en-US" b="1" dirty="0">
                <a:solidFill>
                  <a:schemeClr val="tx1">
                    <a:lumMod val="60000"/>
                    <a:lumOff val="40000"/>
                  </a:schemeClr>
                </a:solidFill>
              </a:rPr>
              <a:t>In java return type is not part of the method signature.</a:t>
            </a:r>
          </a:p>
          <a:p>
            <a:r>
              <a:rPr lang="en-US" dirty="0">
                <a:solidFill>
                  <a:schemeClr val="tx1">
                    <a:lumMod val="60000"/>
                    <a:lumOff val="40000"/>
                  </a:schemeClr>
                </a:solidFill>
              </a:rPr>
              <a:t> </a:t>
            </a:r>
            <a:r>
              <a:rPr lang="en-US" b="1" dirty="0">
                <a:solidFill>
                  <a:schemeClr val="tx1">
                    <a:lumMod val="60000"/>
                    <a:lumOff val="40000"/>
                  </a:schemeClr>
                </a:solidFill>
              </a:rPr>
              <a:t>Compiler will use method signature while resolving method calls.</a:t>
            </a:r>
            <a:endParaRPr lang="en-US" dirty="0">
              <a:solidFill>
                <a:schemeClr val="tx1">
                  <a:lumMod val="60000"/>
                  <a:lumOff val="40000"/>
                </a:schemeClr>
              </a:solidFill>
            </a:endParaRPr>
          </a:p>
        </p:txBody>
      </p:sp>
      <p:sp>
        <p:nvSpPr>
          <p:cNvPr id="11" name="Rectangle 10"/>
          <p:cNvSpPr/>
          <p:nvPr/>
        </p:nvSpPr>
        <p:spPr>
          <a:xfrm>
            <a:off x="8382000" y="4676298"/>
            <a:ext cx="396262" cy="246221"/>
          </a:xfrm>
          <a:prstGeom prst="rect">
            <a:avLst/>
          </a:prstGeom>
        </p:spPr>
        <p:txBody>
          <a:bodyPr wrap="none">
            <a:spAutoFit/>
          </a:bodyPr>
          <a:lstStyle/>
          <a:p>
            <a:r>
              <a:rPr lang="en-US" sz="1000" b="1" dirty="0"/>
              <a:t>185</a:t>
            </a:r>
            <a:endParaRPr lang="en-US" sz="1000" dirty="0"/>
          </a:p>
        </p:txBody>
      </p:sp>
    </p:spTree>
    <p:extLst>
      <p:ext uri="{BB962C8B-B14F-4D97-AF65-F5344CB8AC3E}">
        <p14:creationId xmlns:p14="http://schemas.microsoft.com/office/powerpoint/2010/main" val="697352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25</a:t>
            </a:fld>
            <a:endParaRPr lang="en"/>
          </a:p>
        </p:txBody>
      </p:sp>
      <p:sp>
        <p:nvSpPr>
          <p:cNvPr id="4" name="Rectangle 3"/>
          <p:cNvSpPr/>
          <p:nvPr/>
        </p:nvSpPr>
        <p:spPr>
          <a:xfrm>
            <a:off x="228600" y="438150"/>
            <a:ext cx="4572000" cy="3108543"/>
          </a:xfrm>
          <a:prstGeom prst="rect">
            <a:avLst/>
          </a:prstGeom>
        </p:spPr>
        <p:txBody>
          <a:bodyPr>
            <a:spAutoFit/>
          </a:bodyPr>
          <a:lstStyle/>
          <a:p>
            <a:r>
              <a:rPr lang="en-US" b="1" dirty="0">
                <a:solidFill>
                  <a:schemeClr val="accent1">
                    <a:lumMod val="50000"/>
                  </a:schemeClr>
                </a:solidFill>
              </a:rPr>
              <a:t>class Test {</a:t>
            </a:r>
          </a:p>
          <a:p>
            <a:endParaRPr lang="en-US" b="1" dirty="0">
              <a:solidFill>
                <a:schemeClr val="accent1">
                  <a:lumMod val="50000"/>
                </a:schemeClr>
              </a:solidFill>
            </a:endParaRPr>
          </a:p>
          <a:p>
            <a:r>
              <a:rPr lang="en-US" b="1" dirty="0">
                <a:solidFill>
                  <a:schemeClr val="accent1">
                    <a:lumMod val="50000"/>
                  </a:schemeClr>
                </a:solidFill>
              </a:rPr>
              <a:t>public void m1(double d) { }</a:t>
            </a:r>
          </a:p>
          <a:p>
            <a:r>
              <a:rPr lang="en-US" b="1" dirty="0">
                <a:solidFill>
                  <a:schemeClr val="accent1">
                    <a:lumMod val="50000"/>
                  </a:schemeClr>
                </a:solidFill>
              </a:rPr>
              <a:t>public void m2(</a:t>
            </a:r>
            <a:r>
              <a:rPr lang="en-US" b="1" dirty="0" err="1">
                <a:solidFill>
                  <a:schemeClr val="accent1">
                    <a:lumMod val="50000"/>
                  </a:schemeClr>
                </a:solidFill>
              </a:rPr>
              <a:t>int</a:t>
            </a:r>
            <a:r>
              <a:rPr lang="en-US" b="1" dirty="0">
                <a:solidFill>
                  <a:schemeClr val="accent1">
                    <a:lumMod val="50000"/>
                  </a:schemeClr>
                </a:solidFill>
              </a:rPr>
              <a:t> i) { }</a:t>
            </a:r>
          </a:p>
          <a:p>
            <a:r>
              <a:rPr lang="en-US" b="1" dirty="0">
                <a:solidFill>
                  <a:schemeClr val="accent1">
                    <a:lumMod val="50000"/>
                  </a:schemeClr>
                </a:solidFill>
              </a:rPr>
              <a:t>public static void main(String </a:t>
            </a:r>
            <a:r>
              <a:rPr lang="en-US" b="1" dirty="0" err="1">
                <a:solidFill>
                  <a:schemeClr val="accent1">
                    <a:lumMod val="50000"/>
                  </a:schemeClr>
                </a:solidFill>
              </a:rPr>
              <a:t>ar</a:t>
            </a:r>
            <a:r>
              <a:rPr lang="en-US" b="1" dirty="0">
                <a:solidFill>
                  <a:schemeClr val="accent1">
                    <a:lumMod val="50000"/>
                  </a:schemeClr>
                </a:solidFill>
              </a:rPr>
              <a:t>[]) {</a:t>
            </a:r>
          </a:p>
          <a:p>
            <a:r>
              <a:rPr lang="en-US" b="1" dirty="0">
                <a:solidFill>
                  <a:schemeClr val="accent1">
                    <a:lumMod val="50000"/>
                  </a:schemeClr>
                </a:solidFill>
              </a:rPr>
              <a:t>Test t=new Test();</a:t>
            </a:r>
          </a:p>
          <a:p>
            <a:r>
              <a:rPr lang="en-US" b="1" dirty="0">
                <a:solidFill>
                  <a:schemeClr val="accent1">
                    <a:lumMod val="50000"/>
                  </a:schemeClr>
                </a:solidFill>
              </a:rPr>
              <a:t>t.m1(10.5);</a:t>
            </a:r>
          </a:p>
          <a:p>
            <a:r>
              <a:rPr lang="en-US" b="1" dirty="0">
                <a:solidFill>
                  <a:schemeClr val="accent1">
                    <a:lumMod val="50000"/>
                  </a:schemeClr>
                </a:solidFill>
              </a:rPr>
              <a:t>t.m2(10);</a:t>
            </a:r>
          </a:p>
          <a:p>
            <a:r>
              <a:rPr lang="en-US" b="1" dirty="0">
                <a:solidFill>
                  <a:schemeClr val="accent1">
                    <a:lumMod val="50000"/>
                  </a:schemeClr>
                </a:solidFill>
              </a:rPr>
              <a:t>t.m3(10.5); //CE</a:t>
            </a:r>
          </a:p>
          <a:p>
            <a:r>
              <a:rPr lang="en-US" b="1" dirty="0">
                <a:solidFill>
                  <a:schemeClr val="accent1">
                    <a:lumMod val="50000"/>
                  </a:schemeClr>
                </a:solidFill>
              </a:rPr>
              <a:t>}</a:t>
            </a:r>
          </a:p>
          <a:p>
            <a:r>
              <a:rPr lang="en-US" b="1" dirty="0">
                <a:solidFill>
                  <a:schemeClr val="accent1">
                    <a:lumMod val="50000"/>
                  </a:schemeClr>
                </a:solidFill>
              </a:rPr>
              <a:t>}</a:t>
            </a:r>
          </a:p>
          <a:p>
            <a:r>
              <a:rPr lang="en-US" b="1" dirty="0">
                <a:solidFill>
                  <a:schemeClr val="accent1">
                    <a:lumMod val="50000"/>
                  </a:schemeClr>
                </a:solidFill>
              </a:rPr>
              <a:t>CE : cannot find symbol</a:t>
            </a:r>
          </a:p>
          <a:p>
            <a:r>
              <a:rPr lang="en-US" b="1" dirty="0">
                <a:solidFill>
                  <a:schemeClr val="accent1">
                    <a:lumMod val="50000"/>
                  </a:schemeClr>
                </a:solidFill>
              </a:rPr>
              <a:t>symbol : method m3(double)</a:t>
            </a:r>
          </a:p>
          <a:p>
            <a:r>
              <a:rPr lang="en-US" b="1" dirty="0">
                <a:solidFill>
                  <a:schemeClr val="accent1">
                    <a:lumMod val="50000"/>
                  </a:schemeClr>
                </a:solidFill>
              </a:rPr>
              <a:t>location : class Test</a:t>
            </a:r>
            <a:endParaRPr lang="en-US" dirty="0">
              <a:solidFill>
                <a:schemeClr val="accent1">
                  <a:lumMod val="50000"/>
                </a:schemeClr>
              </a:solidFill>
            </a:endParaRPr>
          </a:p>
        </p:txBody>
      </p:sp>
      <p:sp>
        <p:nvSpPr>
          <p:cNvPr id="5" name="Rectangle 4"/>
          <p:cNvSpPr/>
          <p:nvPr/>
        </p:nvSpPr>
        <p:spPr>
          <a:xfrm>
            <a:off x="8610600" y="4705350"/>
            <a:ext cx="377026" cy="230832"/>
          </a:xfrm>
          <a:prstGeom prst="rect">
            <a:avLst/>
          </a:prstGeom>
        </p:spPr>
        <p:txBody>
          <a:bodyPr wrap="none">
            <a:spAutoFit/>
          </a:bodyPr>
          <a:lstStyle/>
          <a:p>
            <a:r>
              <a:rPr lang="en-US" sz="900" b="1" dirty="0"/>
              <a:t>185</a:t>
            </a:r>
            <a:endParaRPr lang="en-US" sz="900" dirty="0"/>
          </a:p>
        </p:txBody>
      </p:sp>
      <p:sp>
        <p:nvSpPr>
          <p:cNvPr id="6" name="Rectangle 5"/>
          <p:cNvSpPr/>
          <p:nvPr/>
        </p:nvSpPr>
        <p:spPr>
          <a:xfrm>
            <a:off x="4415626" y="361950"/>
            <a:ext cx="4572000" cy="738664"/>
          </a:xfrm>
          <a:prstGeom prst="rect">
            <a:avLst/>
          </a:prstGeom>
        </p:spPr>
        <p:txBody>
          <a:bodyPr>
            <a:spAutoFit/>
          </a:bodyPr>
          <a:lstStyle/>
          <a:p>
            <a:r>
              <a:rPr lang="en-US" b="1" dirty="0">
                <a:solidFill>
                  <a:schemeClr val="accent1">
                    <a:lumMod val="50000"/>
                  </a:schemeClr>
                </a:solidFill>
              </a:rPr>
              <a:t>Within the same class we can't take 2 methods with the same signature otherwise we will get compile time error.</a:t>
            </a:r>
            <a:endParaRPr lang="en-US" dirty="0">
              <a:solidFill>
                <a:schemeClr val="accent1">
                  <a:lumMod val="50000"/>
                </a:schemeClr>
              </a:solidFill>
            </a:endParaRPr>
          </a:p>
        </p:txBody>
      </p:sp>
      <p:sp>
        <p:nvSpPr>
          <p:cNvPr id="7" name="Rectangle 6"/>
          <p:cNvSpPr/>
          <p:nvPr/>
        </p:nvSpPr>
        <p:spPr>
          <a:xfrm>
            <a:off x="4415626" y="1504950"/>
            <a:ext cx="4572000" cy="2246769"/>
          </a:xfrm>
          <a:prstGeom prst="rect">
            <a:avLst/>
          </a:prstGeom>
        </p:spPr>
        <p:txBody>
          <a:bodyPr>
            <a:spAutoFit/>
          </a:bodyPr>
          <a:lstStyle/>
          <a:p>
            <a:r>
              <a:rPr lang="en-US" b="1" dirty="0">
                <a:solidFill>
                  <a:schemeClr val="accent1">
                    <a:lumMod val="50000"/>
                  </a:schemeClr>
                </a:solidFill>
              </a:rPr>
              <a:t>Example:</a:t>
            </a:r>
          </a:p>
          <a:p>
            <a:endParaRPr lang="en-US" b="1" dirty="0">
              <a:solidFill>
                <a:schemeClr val="accent1">
                  <a:lumMod val="50000"/>
                </a:schemeClr>
              </a:solidFill>
            </a:endParaRPr>
          </a:p>
          <a:p>
            <a:r>
              <a:rPr lang="en-US" b="1" dirty="0">
                <a:solidFill>
                  <a:schemeClr val="accent1">
                    <a:lumMod val="50000"/>
                  </a:schemeClr>
                </a:solidFill>
              </a:rPr>
              <a:t>public void </a:t>
            </a:r>
            <a:r>
              <a:rPr lang="en-US" b="1" dirty="0" err="1">
                <a:solidFill>
                  <a:schemeClr val="accent1">
                    <a:lumMod val="50000"/>
                  </a:schemeClr>
                </a:solidFill>
              </a:rPr>
              <a:t>methodOne</a:t>
            </a:r>
            <a:r>
              <a:rPr lang="en-US" b="1" dirty="0">
                <a:solidFill>
                  <a:schemeClr val="accent1">
                    <a:lumMod val="50000"/>
                  </a:schemeClr>
                </a:solidFill>
              </a:rPr>
              <a:t>() { }</a:t>
            </a:r>
          </a:p>
          <a:p>
            <a:r>
              <a:rPr lang="en-US" b="1" dirty="0">
                <a:solidFill>
                  <a:schemeClr val="accent1">
                    <a:lumMod val="50000"/>
                  </a:schemeClr>
                </a:solidFill>
              </a:rPr>
              <a:t>public </a:t>
            </a:r>
            <a:r>
              <a:rPr lang="en-US" b="1" dirty="0" err="1">
                <a:solidFill>
                  <a:schemeClr val="accent1">
                    <a:lumMod val="50000"/>
                  </a:schemeClr>
                </a:solidFill>
              </a:rPr>
              <a:t>int</a:t>
            </a:r>
            <a:r>
              <a:rPr lang="en-US" b="1" dirty="0">
                <a:solidFill>
                  <a:schemeClr val="accent1">
                    <a:lumMod val="50000"/>
                  </a:schemeClr>
                </a:solidFill>
              </a:rPr>
              <a:t> </a:t>
            </a:r>
            <a:r>
              <a:rPr lang="en-US" b="1" dirty="0" err="1">
                <a:solidFill>
                  <a:schemeClr val="accent1">
                    <a:lumMod val="50000"/>
                  </a:schemeClr>
                </a:solidFill>
              </a:rPr>
              <a:t>methodOne</a:t>
            </a:r>
            <a:r>
              <a:rPr lang="en-US" b="1" dirty="0">
                <a:solidFill>
                  <a:schemeClr val="accent1">
                    <a:lumMod val="50000"/>
                  </a:schemeClr>
                </a:solidFill>
              </a:rPr>
              <a:t>() {</a:t>
            </a:r>
          </a:p>
          <a:p>
            <a:r>
              <a:rPr lang="en-US" b="1" dirty="0">
                <a:solidFill>
                  <a:schemeClr val="accent1">
                    <a:lumMod val="50000"/>
                  </a:schemeClr>
                </a:solidFill>
              </a:rPr>
              <a:t>return 10;</a:t>
            </a:r>
          </a:p>
          <a:p>
            <a:r>
              <a:rPr lang="en-US" b="1" dirty="0">
                <a:solidFill>
                  <a:schemeClr val="accent1">
                    <a:lumMod val="50000"/>
                  </a:schemeClr>
                </a:solidFill>
              </a:rPr>
              <a:t>}</a:t>
            </a:r>
          </a:p>
          <a:p>
            <a:endParaRPr lang="en-US" b="1" dirty="0">
              <a:solidFill>
                <a:schemeClr val="accent1">
                  <a:lumMod val="50000"/>
                </a:schemeClr>
              </a:solidFill>
            </a:endParaRPr>
          </a:p>
          <a:p>
            <a:r>
              <a:rPr lang="en-US" b="1" dirty="0">
                <a:solidFill>
                  <a:schemeClr val="accent1">
                    <a:lumMod val="50000"/>
                  </a:schemeClr>
                </a:solidFill>
              </a:rPr>
              <a:t>Output:</a:t>
            </a:r>
          </a:p>
          <a:p>
            <a:r>
              <a:rPr lang="en-US" b="1" dirty="0">
                <a:solidFill>
                  <a:schemeClr val="accent1">
                    <a:lumMod val="50000"/>
                  </a:schemeClr>
                </a:solidFill>
              </a:rPr>
              <a:t>Compile time error</a:t>
            </a:r>
          </a:p>
          <a:p>
            <a:r>
              <a:rPr lang="en-US" b="1" dirty="0" err="1">
                <a:solidFill>
                  <a:schemeClr val="accent1">
                    <a:lumMod val="50000"/>
                  </a:schemeClr>
                </a:solidFill>
              </a:rPr>
              <a:t>methodOne</a:t>
            </a:r>
            <a:r>
              <a:rPr lang="en-US" b="1" dirty="0">
                <a:solidFill>
                  <a:schemeClr val="accent1">
                    <a:lumMod val="50000"/>
                  </a:schemeClr>
                </a:solidFill>
              </a:rPr>
              <a:t>() is already defined in Test</a:t>
            </a:r>
            <a:endParaRPr lang="en-US" dirty="0">
              <a:solidFill>
                <a:schemeClr val="accent1">
                  <a:lumMod val="50000"/>
                </a:schemeClr>
              </a:solidFill>
            </a:endParaRPr>
          </a:p>
        </p:txBody>
      </p:sp>
    </p:spTree>
    <p:extLst>
      <p:ext uri="{BB962C8B-B14F-4D97-AF65-F5344CB8AC3E}">
        <p14:creationId xmlns:p14="http://schemas.microsoft.com/office/powerpoint/2010/main" val="3734572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821"/>
        <p:cNvGrpSpPr/>
        <p:nvPr/>
      </p:nvGrpSpPr>
      <p:grpSpPr>
        <a:xfrm>
          <a:off x="0" y="0"/>
          <a:ext cx="0" cy="0"/>
          <a:chOff x="0" y="0"/>
          <a:chExt cx="0" cy="0"/>
        </a:xfrm>
      </p:grpSpPr>
      <p:sp>
        <p:nvSpPr>
          <p:cNvPr id="822" name="Google Shape;822;p27"/>
          <p:cNvSpPr txBox="1">
            <a:spLocks noGrp="1"/>
          </p:cNvSpPr>
          <p:nvPr>
            <p:ph type="ctrTitle" idx="4294967295"/>
          </p:nvPr>
        </p:nvSpPr>
        <p:spPr>
          <a:xfrm>
            <a:off x="685800" y="1583342"/>
            <a:ext cx="7772400" cy="1159800"/>
          </a:xfrm>
          <a:prstGeom prst="rect">
            <a:avLst/>
          </a:prstGeom>
        </p:spPr>
        <p:txBody>
          <a:bodyPr spcFirstLastPara="1" wrap="square" lIns="0" tIns="0" rIns="0" bIns="0" anchor="b" anchorCtr="0">
            <a:noAutofit/>
          </a:bodyPr>
          <a:lstStyle/>
          <a:p>
            <a:pPr lvl="0"/>
            <a:r>
              <a:rPr lang="en-US" sz="9600" dirty="0"/>
              <a:t>Polymorphism</a:t>
            </a:r>
            <a:endParaRPr sz="9600" dirty="0">
              <a:solidFill>
                <a:schemeClr val="lt1"/>
              </a:solidFill>
            </a:endParaRPr>
          </a:p>
        </p:txBody>
      </p:sp>
      <p:sp>
        <p:nvSpPr>
          <p:cNvPr id="824" name="Google Shape;824;p2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2" name="Rectangle 1"/>
          <p:cNvSpPr/>
          <p:nvPr/>
        </p:nvSpPr>
        <p:spPr>
          <a:xfrm>
            <a:off x="228600" y="209550"/>
            <a:ext cx="4572000" cy="2246769"/>
          </a:xfrm>
          <a:prstGeom prst="rect">
            <a:avLst/>
          </a:prstGeom>
        </p:spPr>
        <p:txBody>
          <a:bodyPr>
            <a:spAutoFit/>
          </a:bodyPr>
          <a:lstStyle/>
          <a:p>
            <a:r>
              <a:rPr lang="en-US" b="1" dirty="0">
                <a:solidFill>
                  <a:schemeClr val="accent1">
                    <a:lumMod val="50000"/>
                  </a:schemeClr>
                </a:solidFill>
              </a:rPr>
              <a:t>Same name with different forms is the concept of polymorphism.</a:t>
            </a:r>
          </a:p>
          <a:p>
            <a:endParaRPr lang="en-US" b="1" dirty="0">
              <a:solidFill>
                <a:schemeClr val="accent1">
                  <a:lumMod val="50000"/>
                </a:schemeClr>
              </a:solidFill>
            </a:endParaRPr>
          </a:p>
          <a:p>
            <a:r>
              <a:rPr lang="en-US" b="1" dirty="0">
                <a:solidFill>
                  <a:schemeClr val="accent1">
                    <a:lumMod val="50000"/>
                  </a:schemeClr>
                </a:solidFill>
              </a:rPr>
              <a:t>Example 1: We can use same abs() method for </a:t>
            </a:r>
            <a:r>
              <a:rPr lang="en-US" b="1" dirty="0" err="1">
                <a:solidFill>
                  <a:schemeClr val="accent1">
                    <a:lumMod val="50000"/>
                  </a:schemeClr>
                </a:solidFill>
              </a:rPr>
              <a:t>int</a:t>
            </a:r>
            <a:r>
              <a:rPr lang="en-US" b="1" dirty="0">
                <a:solidFill>
                  <a:schemeClr val="accent1">
                    <a:lumMod val="50000"/>
                  </a:schemeClr>
                </a:solidFill>
              </a:rPr>
              <a:t> type, long type, float type etc.</a:t>
            </a:r>
          </a:p>
          <a:p>
            <a:endParaRPr lang="en-US" b="1" dirty="0">
              <a:solidFill>
                <a:schemeClr val="accent1">
                  <a:lumMod val="50000"/>
                </a:schemeClr>
              </a:solidFill>
            </a:endParaRPr>
          </a:p>
          <a:p>
            <a:r>
              <a:rPr lang="en-US" b="1" dirty="0">
                <a:solidFill>
                  <a:schemeClr val="accent1">
                    <a:lumMod val="50000"/>
                  </a:schemeClr>
                </a:solidFill>
              </a:rPr>
              <a:t>Example:</a:t>
            </a:r>
          </a:p>
          <a:p>
            <a:r>
              <a:rPr lang="en-US" b="1" dirty="0">
                <a:solidFill>
                  <a:schemeClr val="accent1">
                    <a:lumMod val="50000"/>
                  </a:schemeClr>
                </a:solidFill>
              </a:rPr>
              <a:t>1. abs(</a:t>
            </a:r>
            <a:r>
              <a:rPr lang="en-US" b="1" dirty="0" err="1">
                <a:solidFill>
                  <a:schemeClr val="accent1">
                    <a:lumMod val="50000"/>
                  </a:schemeClr>
                </a:solidFill>
              </a:rPr>
              <a:t>int</a:t>
            </a:r>
            <a:r>
              <a:rPr lang="en-US" b="1" dirty="0">
                <a:solidFill>
                  <a:schemeClr val="accent1">
                    <a:lumMod val="50000"/>
                  </a:schemeClr>
                </a:solidFill>
              </a:rPr>
              <a:t>)</a:t>
            </a:r>
          </a:p>
          <a:p>
            <a:r>
              <a:rPr lang="en-US" b="1" dirty="0">
                <a:solidFill>
                  <a:schemeClr val="accent1">
                    <a:lumMod val="50000"/>
                  </a:schemeClr>
                </a:solidFill>
              </a:rPr>
              <a:t>2. abs(long)</a:t>
            </a:r>
          </a:p>
          <a:p>
            <a:r>
              <a:rPr lang="en-US" b="1" dirty="0">
                <a:solidFill>
                  <a:schemeClr val="accent1">
                    <a:lumMod val="50000"/>
                  </a:schemeClr>
                </a:solidFill>
              </a:rPr>
              <a:t>3. abs(float)</a:t>
            </a:r>
            <a:endParaRPr lang="en-US" dirty="0">
              <a:solidFill>
                <a:schemeClr val="accent1">
                  <a:lumMod val="50000"/>
                </a:schemeClr>
              </a:solidFill>
            </a:endParaRPr>
          </a:p>
        </p:txBody>
      </p:sp>
      <p:sp>
        <p:nvSpPr>
          <p:cNvPr id="3" name="Rectangle 2"/>
          <p:cNvSpPr/>
          <p:nvPr/>
        </p:nvSpPr>
        <p:spPr>
          <a:xfrm>
            <a:off x="228600" y="2575550"/>
            <a:ext cx="4572000" cy="1600438"/>
          </a:xfrm>
          <a:prstGeom prst="rect">
            <a:avLst/>
          </a:prstGeom>
        </p:spPr>
        <p:txBody>
          <a:bodyPr>
            <a:spAutoFit/>
          </a:bodyPr>
          <a:lstStyle/>
          <a:p>
            <a:r>
              <a:rPr lang="en-US" b="1" dirty="0">
                <a:solidFill>
                  <a:schemeClr val="accent1">
                    <a:lumMod val="50000"/>
                  </a:schemeClr>
                </a:solidFill>
              </a:rPr>
              <a:t>Example 2:</a:t>
            </a:r>
          </a:p>
          <a:p>
            <a:endParaRPr lang="en-US" b="1" dirty="0">
              <a:solidFill>
                <a:schemeClr val="accent1">
                  <a:lumMod val="50000"/>
                </a:schemeClr>
              </a:solidFill>
            </a:endParaRPr>
          </a:p>
          <a:p>
            <a:r>
              <a:rPr lang="en-US" b="1" dirty="0">
                <a:solidFill>
                  <a:schemeClr val="accent1">
                    <a:lumMod val="50000"/>
                  </a:schemeClr>
                </a:solidFill>
              </a:rPr>
              <a:t>We can use the parent reference to hold any child objects.</a:t>
            </a:r>
          </a:p>
          <a:p>
            <a:r>
              <a:rPr lang="en-US" b="1" dirty="0">
                <a:solidFill>
                  <a:schemeClr val="accent1">
                    <a:lumMod val="50000"/>
                  </a:schemeClr>
                </a:solidFill>
              </a:rPr>
              <a:t>We can use the same List reference to hold </a:t>
            </a:r>
            <a:r>
              <a:rPr lang="en-US" b="1" dirty="0" err="1">
                <a:solidFill>
                  <a:schemeClr val="accent1">
                    <a:lumMod val="50000"/>
                  </a:schemeClr>
                </a:solidFill>
              </a:rPr>
              <a:t>ArrayList</a:t>
            </a:r>
            <a:r>
              <a:rPr lang="en-US" b="1" dirty="0">
                <a:solidFill>
                  <a:schemeClr val="accent1">
                    <a:lumMod val="50000"/>
                  </a:schemeClr>
                </a:solidFill>
              </a:rPr>
              <a:t> object, </a:t>
            </a:r>
            <a:r>
              <a:rPr lang="en-US" b="1" dirty="0" err="1">
                <a:solidFill>
                  <a:schemeClr val="accent1">
                    <a:lumMod val="50000"/>
                  </a:schemeClr>
                </a:solidFill>
              </a:rPr>
              <a:t>LinkedList</a:t>
            </a:r>
            <a:r>
              <a:rPr lang="en-US" b="1" dirty="0">
                <a:solidFill>
                  <a:schemeClr val="accent1">
                    <a:lumMod val="50000"/>
                  </a:schemeClr>
                </a:solidFill>
              </a:rPr>
              <a:t> object, Vector</a:t>
            </a:r>
          </a:p>
          <a:p>
            <a:r>
              <a:rPr lang="en-US" b="1" dirty="0">
                <a:solidFill>
                  <a:schemeClr val="accent1">
                    <a:lumMod val="50000"/>
                  </a:schemeClr>
                </a:solidFill>
              </a:rPr>
              <a:t>object, or Stack object.</a:t>
            </a:r>
            <a:endParaRPr lang="en-US" dirty="0">
              <a:solidFill>
                <a:schemeClr val="accent1">
                  <a:lumMod val="50000"/>
                </a:schemeClr>
              </a:solidFill>
            </a:endParaRPr>
          </a:p>
        </p:txBody>
      </p:sp>
      <p:sp>
        <p:nvSpPr>
          <p:cNvPr id="4" name="Rectangle 3"/>
          <p:cNvSpPr/>
          <p:nvPr/>
        </p:nvSpPr>
        <p:spPr>
          <a:xfrm>
            <a:off x="4800600" y="227766"/>
            <a:ext cx="4572000" cy="1384995"/>
          </a:xfrm>
          <a:prstGeom prst="rect">
            <a:avLst/>
          </a:prstGeom>
        </p:spPr>
        <p:txBody>
          <a:bodyPr>
            <a:spAutoFit/>
          </a:bodyPr>
          <a:lstStyle/>
          <a:p>
            <a:r>
              <a:rPr lang="en-US" b="1" dirty="0">
                <a:solidFill>
                  <a:schemeClr val="accent1">
                    <a:lumMod val="50000"/>
                  </a:schemeClr>
                </a:solidFill>
              </a:rPr>
              <a:t>Example:</a:t>
            </a:r>
          </a:p>
          <a:p>
            <a:endParaRPr lang="en-US" b="1" dirty="0">
              <a:solidFill>
                <a:schemeClr val="accent1">
                  <a:lumMod val="50000"/>
                </a:schemeClr>
              </a:solidFill>
            </a:endParaRPr>
          </a:p>
          <a:p>
            <a:r>
              <a:rPr lang="en-US" b="1" dirty="0">
                <a:solidFill>
                  <a:schemeClr val="accent1">
                    <a:lumMod val="50000"/>
                  </a:schemeClr>
                </a:solidFill>
              </a:rPr>
              <a:t>1. List l=new </a:t>
            </a:r>
            <a:r>
              <a:rPr lang="en-US" b="1" dirty="0" err="1">
                <a:solidFill>
                  <a:schemeClr val="accent1">
                    <a:lumMod val="50000"/>
                  </a:schemeClr>
                </a:solidFill>
              </a:rPr>
              <a:t>ArrayList</a:t>
            </a:r>
            <a:r>
              <a:rPr lang="en-US" b="1" dirty="0">
                <a:solidFill>
                  <a:schemeClr val="accent1">
                    <a:lumMod val="50000"/>
                  </a:schemeClr>
                </a:solidFill>
              </a:rPr>
              <a:t>();</a:t>
            </a:r>
          </a:p>
          <a:p>
            <a:r>
              <a:rPr lang="en-US" b="1" dirty="0">
                <a:solidFill>
                  <a:schemeClr val="accent1">
                    <a:lumMod val="50000"/>
                  </a:schemeClr>
                </a:solidFill>
              </a:rPr>
              <a:t>2. List l=new </a:t>
            </a:r>
            <a:r>
              <a:rPr lang="en-US" b="1" dirty="0" err="1">
                <a:solidFill>
                  <a:schemeClr val="accent1">
                    <a:lumMod val="50000"/>
                  </a:schemeClr>
                </a:solidFill>
              </a:rPr>
              <a:t>LinkedList</a:t>
            </a:r>
            <a:r>
              <a:rPr lang="en-US" b="1" dirty="0">
                <a:solidFill>
                  <a:schemeClr val="accent1">
                    <a:lumMod val="50000"/>
                  </a:schemeClr>
                </a:solidFill>
              </a:rPr>
              <a:t>();</a:t>
            </a:r>
          </a:p>
          <a:p>
            <a:r>
              <a:rPr lang="en-US" b="1" dirty="0">
                <a:solidFill>
                  <a:schemeClr val="accent1">
                    <a:lumMod val="50000"/>
                  </a:schemeClr>
                </a:solidFill>
              </a:rPr>
              <a:t>3. List l=new Vector();</a:t>
            </a:r>
          </a:p>
          <a:p>
            <a:r>
              <a:rPr lang="en-US" b="1" dirty="0">
                <a:solidFill>
                  <a:schemeClr val="accent1">
                    <a:lumMod val="50000"/>
                  </a:schemeClr>
                </a:solidFill>
              </a:rPr>
              <a:t>4. List l=new Stack();</a:t>
            </a:r>
            <a:endParaRPr lang="en-US" dirty="0">
              <a:solidFill>
                <a:schemeClr val="accent1">
                  <a:lumMod val="50000"/>
                </a:schemeClr>
              </a:solidFill>
            </a:endParaRPr>
          </a:p>
        </p:txBody>
      </p:sp>
      <p:sp>
        <p:nvSpPr>
          <p:cNvPr id="5" name="Rectangle 4"/>
          <p:cNvSpPr/>
          <p:nvPr/>
        </p:nvSpPr>
        <p:spPr>
          <a:xfrm>
            <a:off x="8534400" y="4705350"/>
            <a:ext cx="396262" cy="246221"/>
          </a:xfrm>
          <a:prstGeom prst="rect">
            <a:avLst/>
          </a:prstGeom>
        </p:spPr>
        <p:txBody>
          <a:bodyPr wrap="none">
            <a:spAutoFit/>
          </a:bodyPr>
          <a:lstStyle/>
          <a:p>
            <a:r>
              <a:rPr lang="en-US" sz="1000" b="1" dirty="0">
                <a:solidFill>
                  <a:schemeClr val="accent1">
                    <a:lumMod val="50000"/>
                  </a:schemeClr>
                </a:solidFill>
              </a:rPr>
              <a:t>186</a:t>
            </a:r>
            <a:endParaRPr lang="en-US" sz="1000" dirty="0">
              <a:solidFill>
                <a:schemeClr val="accent1">
                  <a:lumMod val="50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28</a:t>
            </a:fld>
            <a:endParaRPr lang="en"/>
          </a:p>
        </p:txBody>
      </p:sp>
      <p:sp>
        <p:nvSpPr>
          <p:cNvPr id="3" name="Rectangle 2"/>
          <p:cNvSpPr/>
          <p:nvPr/>
        </p:nvSpPr>
        <p:spPr>
          <a:xfrm>
            <a:off x="152400" y="209550"/>
            <a:ext cx="962123" cy="307777"/>
          </a:xfrm>
          <a:prstGeom prst="rect">
            <a:avLst/>
          </a:prstGeom>
        </p:spPr>
        <p:txBody>
          <a:bodyPr wrap="none">
            <a:spAutoFit/>
          </a:bodyPr>
          <a:lstStyle/>
          <a:p>
            <a:r>
              <a:rPr lang="en-US" b="1" dirty="0">
                <a:solidFill>
                  <a:schemeClr val="accent1">
                    <a:lumMod val="50000"/>
                  </a:schemeClr>
                </a:solidFill>
              </a:rPr>
              <a:t>Diagram:</a:t>
            </a:r>
            <a:endParaRPr lang="en-US" dirty="0">
              <a:solidFill>
                <a:schemeClr val="accent1">
                  <a:lumMod val="50000"/>
                </a:schemeClr>
              </a:solidFill>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666750"/>
            <a:ext cx="45720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486400" y="220114"/>
            <a:ext cx="2486578" cy="307777"/>
          </a:xfrm>
          <a:prstGeom prst="rect">
            <a:avLst/>
          </a:prstGeom>
        </p:spPr>
        <p:txBody>
          <a:bodyPr wrap="none">
            <a:spAutoFit/>
          </a:bodyPr>
          <a:lstStyle/>
          <a:p>
            <a:r>
              <a:rPr lang="en-US" b="1" dirty="0">
                <a:solidFill>
                  <a:schemeClr val="accent1">
                    <a:lumMod val="50000"/>
                  </a:schemeClr>
                </a:solidFill>
              </a:rPr>
              <a:t>Diagram: 3 Pillars of OOPS</a:t>
            </a:r>
            <a:endParaRPr lang="en-US" dirty="0">
              <a:solidFill>
                <a:schemeClr val="accent1">
                  <a:lumMod val="50000"/>
                </a:schemeClr>
              </a:solidFill>
            </a:endParaRP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666750"/>
            <a:ext cx="4038637"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800600" y="3433286"/>
            <a:ext cx="4572000" cy="738664"/>
          </a:xfrm>
          <a:prstGeom prst="rect">
            <a:avLst/>
          </a:prstGeom>
        </p:spPr>
        <p:txBody>
          <a:bodyPr>
            <a:spAutoFit/>
          </a:bodyPr>
          <a:lstStyle/>
          <a:p>
            <a:r>
              <a:rPr lang="en-US" b="1" dirty="0">
                <a:solidFill>
                  <a:schemeClr val="accent1">
                    <a:lumMod val="50000"/>
                  </a:schemeClr>
                </a:solidFill>
              </a:rPr>
              <a:t>1) Inheritance talks about reusability.</a:t>
            </a:r>
          </a:p>
          <a:p>
            <a:r>
              <a:rPr lang="en-US" b="1" dirty="0">
                <a:solidFill>
                  <a:schemeClr val="accent1">
                    <a:lumMod val="50000"/>
                  </a:schemeClr>
                </a:solidFill>
              </a:rPr>
              <a:t>2) Polymorphism talks about flexibility.</a:t>
            </a:r>
          </a:p>
          <a:p>
            <a:r>
              <a:rPr lang="en-US" b="1" dirty="0">
                <a:solidFill>
                  <a:schemeClr val="accent1">
                    <a:lumMod val="50000"/>
                  </a:schemeClr>
                </a:solidFill>
              </a:rPr>
              <a:t>3) Encapsulation talks about security.</a:t>
            </a:r>
            <a:endParaRPr lang="en-US" dirty="0">
              <a:solidFill>
                <a:schemeClr val="accent1">
                  <a:lumMod val="50000"/>
                </a:schemeClr>
              </a:solidFill>
            </a:endParaRPr>
          </a:p>
        </p:txBody>
      </p:sp>
    </p:spTree>
    <p:extLst>
      <p:ext uri="{BB962C8B-B14F-4D97-AF65-F5344CB8AC3E}">
        <p14:creationId xmlns:p14="http://schemas.microsoft.com/office/powerpoint/2010/main" val="264905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29</a:t>
            </a:fld>
            <a:endParaRPr lang="en"/>
          </a:p>
        </p:txBody>
      </p:sp>
      <p:sp>
        <p:nvSpPr>
          <p:cNvPr id="3" name="Rectangle 2"/>
          <p:cNvSpPr/>
          <p:nvPr/>
        </p:nvSpPr>
        <p:spPr>
          <a:xfrm>
            <a:off x="1066800" y="1129487"/>
            <a:ext cx="4572000" cy="1384995"/>
          </a:xfrm>
          <a:prstGeom prst="rect">
            <a:avLst/>
          </a:prstGeom>
        </p:spPr>
        <p:txBody>
          <a:bodyPr>
            <a:spAutoFit/>
          </a:bodyPr>
          <a:lstStyle/>
          <a:p>
            <a:r>
              <a:rPr lang="en-US" b="1" dirty="0">
                <a:solidFill>
                  <a:schemeClr val="accent1">
                    <a:lumMod val="50000"/>
                  </a:schemeClr>
                </a:solidFill>
              </a:rPr>
              <a:t>Beautiful definition of polymorphism:</a:t>
            </a:r>
          </a:p>
          <a:p>
            <a:endParaRPr lang="en-US" b="1" dirty="0">
              <a:solidFill>
                <a:schemeClr val="accent1">
                  <a:lumMod val="50000"/>
                </a:schemeClr>
              </a:solidFill>
            </a:endParaRPr>
          </a:p>
          <a:p>
            <a:r>
              <a:rPr lang="en-US" b="1" dirty="0">
                <a:solidFill>
                  <a:schemeClr val="accent1">
                    <a:lumMod val="50000"/>
                  </a:schemeClr>
                </a:solidFill>
              </a:rPr>
              <a:t>A boy starts love with the word friendship, but girl ends love with the same word friendship, word is the same but with different attitudes. This concept is nothing but polymorphism.</a:t>
            </a:r>
            <a:endParaRPr lang="en-US" dirty="0">
              <a:solidFill>
                <a:schemeClr val="accent1">
                  <a:lumMod val="50000"/>
                </a:schemeClr>
              </a:solidFill>
            </a:endParaRPr>
          </a:p>
        </p:txBody>
      </p:sp>
      <p:sp>
        <p:nvSpPr>
          <p:cNvPr id="4" name="Rectangle 3"/>
          <p:cNvSpPr/>
          <p:nvPr/>
        </p:nvSpPr>
        <p:spPr>
          <a:xfrm>
            <a:off x="8534400" y="4552950"/>
            <a:ext cx="396262" cy="246221"/>
          </a:xfrm>
          <a:prstGeom prst="rect">
            <a:avLst/>
          </a:prstGeom>
        </p:spPr>
        <p:txBody>
          <a:bodyPr wrap="none">
            <a:spAutoFit/>
          </a:bodyPr>
          <a:lstStyle/>
          <a:p>
            <a:r>
              <a:rPr lang="en-US" sz="1000" b="1" dirty="0"/>
              <a:t>187</a:t>
            </a:r>
            <a:endParaRPr lang="en-US" sz="1000" dirty="0"/>
          </a:p>
        </p:txBody>
      </p:sp>
    </p:spTree>
    <p:extLst>
      <p:ext uri="{BB962C8B-B14F-4D97-AF65-F5344CB8AC3E}">
        <p14:creationId xmlns:p14="http://schemas.microsoft.com/office/powerpoint/2010/main" val="1120622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16"/>
          <p:cNvSpPr txBox="1">
            <a:spLocks noGrp="1"/>
          </p:cNvSpPr>
          <p:nvPr>
            <p:ph type="ctrTitle"/>
          </p:nvPr>
        </p:nvSpPr>
        <p:spPr>
          <a:xfrm>
            <a:off x="2112400" y="1583350"/>
            <a:ext cx="49194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endParaRPr dirty="0">
              <a:solidFill>
                <a:schemeClr val="accent4"/>
              </a:solidFill>
            </a:endParaRPr>
          </a:p>
          <a:p>
            <a:pPr lvl="0"/>
            <a:r>
              <a:rPr lang="en-US" dirty="0"/>
              <a:t>Data Hiding</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885"/>
        <p:cNvGrpSpPr/>
        <p:nvPr/>
      </p:nvGrpSpPr>
      <p:grpSpPr>
        <a:xfrm>
          <a:off x="0" y="0"/>
          <a:ext cx="0" cy="0"/>
          <a:chOff x="0" y="0"/>
          <a:chExt cx="0" cy="0"/>
        </a:xfrm>
      </p:grpSpPr>
      <p:sp>
        <p:nvSpPr>
          <p:cNvPr id="886" name="Google Shape;886;p32"/>
          <p:cNvSpPr txBox="1">
            <a:spLocks noGrp="1"/>
          </p:cNvSpPr>
          <p:nvPr>
            <p:ph type="body" idx="4294967295"/>
          </p:nvPr>
        </p:nvSpPr>
        <p:spPr>
          <a:xfrm>
            <a:off x="914400" y="1962150"/>
            <a:ext cx="7607100" cy="802200"/>
          </a:xfrm>
          <a:prstGeom prst="rect">
            <a:avLst/>
          </a:prstGeom>
        </p:spPr>
        <p:txBody>
          <a:bodyPr spcFirstLastPara="1" wrap="square" lIns="0" tIns="0" rIns="0" bIns="0" anchor="t" anchorCtr="0">
            <a:noAutofit/>
          </a:bodyPr>
          <a:lstStyle/>
          <a:p>
            <a:pPr marL="0" lvl="0" indent="0" algn="ctr">
              <a:spcBef>
                <a:spcPts val="0"/>
              </a:spcBef>
              <a:buNone/>
            </a:pPr>
            <a:r>
              <a:rPr lang="en-US" sz="5400" b="1" dirty="0"/>
              <a:t>Overloading</a:t>
            </a:r>
            <a:endParaRPr sz="5400" b="1" dirty="0">
              <a:latin typeface="Amatic SC"/>
              <a:ea typeface="Amatic SC"/>
              <a:cs typeface="Amatic SC"/>
              <a:sym typeface="Amatic SC"/>
            </a:endParaRPr>
          </a:p>
        </p:txBody>
      </p:sp>
      <p:sp>
        <p:nvSpPr>
          <p:cNvPr id="887" name="Google Shape;887;p32"/>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30</a:t>
            </a:fld>
            <a:endParaRPr>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3" name="Rectangle 2"/>
          <p:cNvSpPr/>
          <p:nvPr/>
        </p:nvSpPr>
        <p:spPr>
          <a:xfrm>
            <a:off x="228600" y="285750"/>
            <a:ext cx="4572000" cy="738664"/>
          </a:xfrm>
          <a:prstGeom prst="rect">
            <a:avLst/>
          </a:prstGeom>
        </p:spPr>
        <p:txBody>
          <a:bodyPr>
            <a:spAutoFit/>
          </a:bodyPr>
          <a:lstStyle/>
          <a:p>
            <a:r>
              <a:rPr lang="en-US" b="1" dirty="0">
                <a:solidFill>
                  <a:schemeClr val="accent1">
                    <a:lumMod val="50000"/>
                  </a:schemeClr>
                </a:solidFill>
              </a:rPr>
              <a:t>1. Two methods are said to be overload if and only if both having the same name but different argument types</a:t>
            </a:r>
            <a:endParaRPr lang="en-US" dirty="0">
              <a:solidFill>
                <a:schemeClr val="accent1">
                  <a:lumMod val="50000"/>
                </a:schemeClr>
              </a:solidFill>
            </a:endParaRPr>
          </a:p>
        </p:txBody>
      </p:sp>
      <p:sp>
        <p:nvSpPr>
          <p:cNvPr id="4" name="Rectangle 3"/>
          <p:cNvSpPr/>
          <p:nvPr/>
        </p:nvSpPr>
        <p:spPr>
          <a:xfrm>
            <a:off x="8458200" y="4705350"/>
            <a:ext cx="396262" cy="246221"/>
          </a:xfrm>
          <a:prstGeom prst="rect">
            <a:avLst/>
          </a:prstGeom>
        </p:spPr>
        <p:txBody>
          <a:bodyPr wrap="none">
            <a:spAutoFit/>
          </a:bodyPr>
          <a:lstStyle/>
          <a:p>
            <a:r>
              <a:rPr lang="en-US" sz="1000" b="1" dirty="0"/>
              <a:t>187</a:t>
            </a:r>
            <a:endParaRPr lang="en-US" sz="1000" dirty="0"/>
          </a:p>
        </p:txBody>
      </p:sp>
      <p:sp>
        <p:nvSpPr>
          <p:cNvPr id="5" name="Rectangle 4"/>
          <p:cNvSpPr/>
          <p:nvPr/>
        </p:nvSpPr>
        <p:spPr>
          <a:xfrm>
            <a:off x="255037" y="1123950"/>
            <a:ext cx="4572000" cy="954107"/>
          </a:xfrm>
          <a:prstGeom prst="rect">
            <a:avLst/>
          </a:prstGeom>
        </p:spPr>
        <p:txBody>
          <a:bodyPr>
            <a:spAutoFit/>
          </a:bodyPr>
          <a:lstStyle/>
          <a:p>
            <a:r>
              <a:rPr lang="en-US" b="1" dirty="0">
                <a:solidFill>
                  <a:schemeClr val="accent1">
                    <a:lumMod val="50000"/>
                  </a:schemeClr>
                </a:solidFill>
              </a:rPr>
              <a:t>2. In 'C' language we can't take 2 methods with the same name and different types.</a:t>
            </a:r>
          </a:p>
          <a:p>
            <a:r>
              <a:rPr lang="en-US" b="1" dirty="0">
                <a:solidFill>
                  <a:schemeClr val="accent1">
                    <a:lumMod val="50000"/>
                  </a:schemeClr>
                </a:solidFill>
              </a:rPr>
              <a:t>If there is a change in argument type compulsory we should go for new method name.</a:t>
            </a:r>
            <a:endParaRPr lang="en-US" dirty="0">
              <a:solidFill>
                <a:schemeClr val="accent1">
                  <a:lumMod val="50000"/>
                </a:schemeClr>
              </a:solidFill>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66950"/>
            <a:ext cx="3352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741506" y="133350"/>
            <a:ext cx="4215882" cy="1384995"/>
          </a:xfrm>
          <a:prstGeom prst="rect">
            <a:avLst/>
          </a:prstGeom>
        </p:spPr>
        <p:txBody>
          <a:bodyPr wrap="square">
            <a:spAutoFit/>
          </a:bodyPr>
          <a:lstStyle/>
          <a:p>
            <a:r>
              <a:rPr lang="en-US" b="1" dirty="0">
                <a:solidFill>
                  <a:schemeClr val="accent1">
                    <a:lumMod val="50000"/>
                  </a:schemeClr>
                </a:solidFill>
              </a:rPr>
              <a:t>3. Lack of overloading in "C" increases complexity of the programming.</a:t>
            </a:r>
          </a:p>
          <a:p>
            <a:r>
              <a:rPr lang="en-US" b="1" dirty="0">
                <a:solidFill>
                  <a:schemeClr val="accent1">
                    <a:lumMod val="50000"/>
                  </a:schemeClr>
                </a:solidFill>
              </a:rPr>
              <a:t>4. But in java we can take multiple methods with the same name and different argument types.</a:t>
            </a:r>
          </a:p>
          <a:p>
            <a:r>
              <a:rPr lang="en-US" b="1" dirty="0">
                <a:solidFill>
                  <a:schemeClr val="accent1">
                    <a:lumMod val="50000"/>
                  </a:schemeClr>
                </a:solidFill>
              </a:rPr>
              <a:t>Example:</a:t>
            </a:r>
            <a:endParaRPr lang="en-US" dirty="0">
              <a:solidFill>
                <a:schemeClr val="accent1">
                  <a:lumMod val="50000"/>
                </a:schemeClr>
              </a:solidFill>
            </a:endParaRPr>
          </a:p>
        </p:txBody>
      </p:sp>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258855"/>
            <a:ext cx="1506894" cy="1160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741506" y="2571750"/>
            <a:ext cx="4326294" cy="1600438"/>
          </a:xfrm>
          <a:prstGeom prst="rect">
            <a:avLst/>
          </a:prstGeom>
        </p:spPr>
        <p:txBody>
          <a:bodyPr wrap="square">
            <a:spAutoFit/>
          </a:bodyPr>
          <a:lstStyle/>
          <a:p>
            <a:r>
              <a:rPr lang="en-US" b="1" dirty="0">
                <a:solidFill>
                  <a:schemeClr val="accent1">
                    <a:lumMod val="50000"/>
                  </a:schemeClr>
                </a:solidFill>
              </a:rPr>
              <a:t>5. Having the same name and different argument types is called method</a:t>
            </a:r>
          </a:p>
          <a:p>
            <a:r>
              <a:rPr lang="en-US" b="1" dirty="0">
                <a:solidFill>
                  <a:schemeClr val="accent1">
                    <a:lumMod val="50000"/>
                  </a:schemeClr>
                </a:solidFill>
              </a:rPr>
              <a:t>overloading.</a:t>
            </a:r>
          </a:p>
          <a:p>
            <a:r>
              <a:rPr lang="en-US" b="1" dirty="0">
                <a:solidFill>
                  <a:schemeClr val="accent1">
                    <a:lumMod val="50000"/>
                  </a:schemeClr>
                </a:solidFill>
              </a:rPr>
              <a:t>6. All these methods are considered as overloaded methods.</a:t>
            </a:r>
          </a:p>
          <a:p>
            <a:r>
              <a:rPr lang="en-US" b="1" dirty="0">
                <a:solidFill>
                  <a:schemeClr val="accent1">
                    <a:lumMod val="50000"/>
                  </a:schemeClr>
                </a:solidFill>
              </a:rPr>
              <a:t>7. Having overloading concept in java reduces complexity of the programming.</a:t>
            </a:r>
            <a:endParaRPr lang="en-US" dirty="0">
              <a:solidFill>
                <a:schemeClr val="accent1">
                  <a:lumMod val="50000"/>
                </a:schemeClr>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32</a:t>
            </a:fld>
            <a:endParaRPr lang="en"/>
          </a:p>
        </p:txBody>
      </p:sp>
      <p:sp>
        <p:nvSpPr>
          <p:cNvPr id="4" name="Rectangle 3"/>
          <p:cNvSpPr/>
          <p:nvPr/>
        </p:nvSpPr>
        <p:spPr>
          <a:xfrm>
            <a:off x="76200" y="300912"/>
            <a:ext cx="4572000" cy="4401205"/>
          </a:xfrm>
          <a:prstGeom prst="rect">
            <a:avLst/>
          </a:prstGeom>
        </p:spPr>
        <p:txBody>
          <a:bodyPr>
            <a:spAutoFit/>
          </a:bodyPr>
          <a:lstStyle/>
          <a:p>
            <a:r>
              <a:rPr lang="en-US" b="1" dirty="0">
                <a:solidFill>
                  <a:schemeClr val="accent1">
                    <a:lumMod val="50000"/>
                  </a:schemeClr>
                </a:solidFill>
              </a:rPr>
              <a:t>Example:</a:t>
            </a:r>
          </a:p>
          <a:p>
            <a:endParaRPr lang="en-US" b="1" dirty="0">
              <a:solidFill>
                <a:schemeClr val="accent1">
                  <a:lumMod val="50000"/>
                </a:schemeClr>
              </a:solidFill>
            </a:endParaRPr>
          </a:p>
          <a:p>
            <a:r>
              <a:rPr lang="en-US" b="1" dirty="0">
                <a:solidFill>
                  <a:schemeClr val="accent1">
                    <a:lumMod val="50000"/>
                  </a:schemeClr>
                </a:solidFill>
              </a:rPr>
              <a:t> class Test {</a:t>
            </a:r>
          </a:p>
          <a:p>
            <a:r>
              <a:rPr lang="en-US" b="1" dirty="0">
                <a:solidFill>
                  <a:schemeClr val="accent1">
                    <a:lumMod val="50000"/>
                  </a:schemeClr>
                </a:solidFill>
              </a:rPr>
              <a:t> public void </a:t>
            </a:r>
            <a:r>
              <a:rPr lang="en-US" b="1" dirty="0" err="1">
                <a:solidFill>
                  <a:schemeClr val="accent1">
                    <a:lumMod val="50000"/>
                  </a:schemeClr>
                </a:solidFill>
              </a:rPr>
              <a:t>methodOne</a:t>
            </a:r>
            <a:r>
              <a:rPr lang="en-US" b="1" dirty="0">
                <a:solidFill>
                  <a:schemeClr val="accent1">
                    <a:lumMod val="50000"/>
                  </a:schemeClr>
                </a:solidFill>
              </a:rPr>
              <a:t>() {</a:t>
            </a:r>
          </a:p>
          <a:p>
            <a:r>
              <a:rPr lang="en-US" b="1" dirty="0">
                <a:solidFill>
                  <a:schemeClr val="accent1">
                    <a:lumMod val="50000"/>
                  </a:schemeClr>
                </a:solidFill>
              </a:rPr>
              <a:t> </a:t>
            </a:r>
            <a:r>
              <a:rPr lang="en-US" b="1" dirty="0" err="1">
                <a:solidFill>
                  <a:schemeClr val="accent1">
                    <a:lumMod val="50000"/>
                  </a:schemeClr>
                </a:solidFill>
              </a:rPr>
              <a:t>System.out.println</a:t>
            </a:r>
            <a:r>
              <a:rPr lang="en-US" b="1" dirty="0">
                <a:solidFill>
                  <a:schemeClr val="accent1">
                    <a:lumMod val="50000"/>
                  </a:schemeClr>
                </a:solidFill>
              </a:rPr>
              <a:t>("no-</a:t>
            </a:r>
            <a:r>
              <a:rPr lang="en-US" b="1" dirty="0" err="1">
                <a:solidFill>
                  <a:schemeClr val="accent1">
                    <a:lumMod val="50000"/>
                  </a:schemeClr>
                </a:solidFill>
              </a:rPr>
              <a:t>arg</a:t>
            </a:r>
            <a:r>
              <a:rPr lang="en-US" b="1" dirty="0">
                <a:solidFill>
                  <a:schemeClr val="accent1">
                    <a:lumMod val="50000"/>
                  </a:schemeClr>
                </a:solidFill>
              </a:rPr>
              <a:t> method");</a:t>
            </a:r>
          </a:p>
          <a:p>
            <a:r>
              <a:rPr lang="en-US" b="1" dirty="0">
                <a:solidFill>
                  <a:schemeClr val="accent1">
                    <a:lumMod val="50000"/>
                  </a:schemeClr>
                </a:solidFill>
              </a:rPr>
              <a:t>}</a:t>
            </a:r>
          </a:p>
          <a:p>
            <a:r>
              <a:rPr lang="en-US" b="1" dirty="0">
                <a:solidFill>
                  <a:schemeClr val="accent1">
                    <a:lumMod val="50000"/>
                  </a:schemeClr>
                </a:solidFill>
              </a:rPr>
              <a:t> public void </a:t>
            </a:r>
            <a:r>
              <a:rPr lang="en-US" b="1" dirty="0" err="1">
                <a:solidFill>
                  <a:schemeClr val="accent1">
                    <a:lumMod val="50000"/>
                  </a:schemeClr>
                </a:solidFill>
              </a:rPr>
              <a:t>methodOne</a:t>
            </a:r>
            <a:r>
              <a:rPr lang="en-US" b="1" dirty="0">
                <a:solidFill>
                  <a:schemeClr val="accent1">
                    <a:lumMod val="50000"/>
                  </a:schemeClr>
                </a:solidFill>
              </a:rPr>
              <a:t>(</a:t>
            </a:r>
            <a:r>
              <a:rPr lang="en-US" b="1" dirty="0" err="1">
                <a:solidFill>
                  <a:schemeClr val="accent1">
                    <a:lumMod val="50000"/>
                  </a:schemeClr>
                </a:solidFill>
              </a:rPr>
              <a:t>int</a:t>
            </a:r>
            <a:r>
              <a:rPr lang="en-US" b="1" dirty="0">
                <a:solidFill>
                  <a:schemeClr val="accent1">
                    <a:lumMod val="50000"/>
                  </a:schemeClr>
                </a:solidFill>
              </a:rPr>
              <a:t> i) {</a:t>
            </a:r>
          </a:p>
          <a:p>
            <a:r>
              <a:rPr lang="en-US" b="1" dirty="0">
                <a:solidFill>
                  <a:schemeClr val="accent1">
                    <a:lumMod val="50000"/>
                  </a:schemeClr>
                </a:solidFill>
              </a:rPr>
              <a:t> </a:t>
            </a:r>
            <a:r>
              <a:rPr lang="en-US" b="1" dirty="0" err="1">
                <a:solidFill>
                  <a:schemeClr val="accent1">
                    <a:lumMod val="50000"/>
                  </a:schemeClr>
                </a:solidFill>
              </a:rPr>
              <a:t>System.out.println</a:t>
            </a:r>
            <a:r>
              <a:rPr lang="en-US" b="1" dirty="0">
                <a:solidFill>
                  <a:schemeClr val="accent1">
                    <a:lumMod val="50000"/>
                  </a:schemeClr>
                </a:solidFill>
              </a:rPr>
              <a:t>("</a:t>
            </a:r>
            <a:r>
              <a:rPr lang="en-US" b="1" dirty="0" err="1">
                <a:solidFill>
                  <a:schemeClr val="accent1">
                    <a:lumMod val="50000"/>
                  </a:schemeClr>
                </a:solidFill>
              </a:rPr>
              <a:t>int-arg</a:t>
            </a:r>
            <a:r>
              <a:rPr lang="en-US" b="1" dirty="0">
                <a:solidFill>
                  <a:schemeClr val="accent1">
                    <a:lumMod val="50000"/>
                  </a:schemeClr>
                </a:solidFill>
              </a:rPr>
              <a:t> method"); //overloaded methods</a:t>
            </a:r>
          </a:p>
          <a:p>
            <a:r>
              <a:rPr lang="en-US" b="1" dirty="0">
                <a:solidFill>
                  <a:schemeClr val="accent1">
                    <a:lumMod val="50000"/>
                  </a:schemeClr>
                </a:solidFill>
              </a:rPr>
              <a:t> }</a:t>
            </a:r>
          </a:p>
          <a:p>
            <a:r>
              <a:rPr lang="en-US" b="1" dirty="0">
                <a:solidFill>
                  <a:schemeClr val="accent1">
                    <a:lumMod val="50000"/>
                  </a:schemeClr>
                </a:solidFill>
              </a:rPr>
              <a:t> public void </a:t>
            </a:r>
            <a:r>
              <a:rPr lang="en-US" b="1" dirty="0" err="1">
                <a:solidFill>
                  <a:schemeClr val="accent1">
                    <a:lumMod val="50000"/>
                  </a:schemeClr>
                </a:solidFill>
              </a:rPr>
              <a:t>methodOne</a:t>
            </a:r>
            <a:r>
              <a:rPr lang="en-US" b="1" dirty="0">
                <a:solidFill>
                  <a:schemeClr val="accent1">
                    <a:lumMod val="50000"/>
                  </a:schemeClr>
                </a:solidFill>
              </a:rPr>
              <a:t>(double d) {</a:t>
            </a:r>
          </a:p>
          <a:p>
            <a:r>
              <a:rPr lang="en-US" b="1" dirty="0">
                <a:solidFill>
                  <a:schemeClr val="accent1">
                    <a:lumMod val="50000"/>
                  </a:schemeClr>
                </a:solidFill>
              </a:rPr>
              <a:t> </a:t>
            </a:r>
            <a:r>
              <a:rPr lang="en-US" b="1" dirty="0" err="1">
                <a:solidFill>
                  <a:schemeClr val="accent1">
                    <a:lumMod val="50000"/>
                  </a:schemeClr>
                </a:solidFill>
              </a:rPr>
              <a:t>System.out.println</a:t>
            </a:r>
            <a:r>
              <a:rPr lang="en-US" b="1" dirty="0">
                <a:solidFill>
                  <a:schemeClr val="accent1">
                    <a:lumMod val="50000"/>
                  </a:schemeClr>
                </a:solidFill>
              </a:rPr>
              <a:t>("double-</a:t>
            </a:r>
            <a:r>
              <a:rPr lang="en-US" b="1" dirty="0" err="1">
                <a:solidFill>
                  <a:schemeClr val="accent1">
                    <a:lumMod val="50000"/>
                  </a:schemeClr>
                </a:solidFill>
              </a:rPr>
              <a:t>arg</a:t>
            </a:r>
            <a:r>
              <a:rPr lang="en-US" b="1" dirty="0">
                <a:solidFill>
                  <a:schemeClr val="accent1">
                    <a:lumMod val="50000"/>
                  </a:schemeClr>
                </a:solidFill>
              </a:rPr>
              <a:t> method");</a:t>
            </a:r>
          </a:p>
          <a:p>
            <a:r>
              <a:rPr lang="en-US" b="1" dirty="0">
                <a:solidFill>
                  <a:schemeClr val="accent1">
                    <a:lumMod val="50000"/>
                  </a:schemeClr>
                </a:solidFill>
              </a:rPr>
              <a:t> }</a:t>
            </a:r>
          </a:p>
          <a:p>
            <a:r>
              <a:rPr lang="en-US" b="1" dirty="0">
                <a:solidFill>
                  <a:schemeClr val="accent1">
                    <a:lumMod val="50000"/>
                  </a:schemeClr>
                </a:solidFill>
              </a:rPr>
              <a:t> public static void main(String[] </a:t>
            </a:r>
            <a:r>
              <a:rPr lang="en-US" b="1" dirty="0" err="1">
                <a:solidFill>
                  <a:schemeClr val="accent1">
                    <a:lumMod val="50000"/>
                  </a:schemeClr>
                </a:solidFill>
              </a:rPr>
              <a:t>args</a:t>
            </a:r>
            <a:r>
              <a:rPr lang="en-US" b="1" dirty="0">
                <a:solidFill>
                  <a:schemeClr val="accent1">
                    <a:lumMod val="50000"/>
                  </a:schemeClr>
                </a:solidFill>
              </a:rPr>
              <a:t>) {</a:t>
            </a:r>
          </a:p>
          <a:p>
            <a:r>
              <a:rPr lang="en-US" b="1" dirty="0">
                <a:solidFill>
                  <a:schemeClr val="accent1">
                    <a:lumMod val="50000"/>
                  </a:schemeClr>
                </a:solidFill>
              </a:rPr>
              <a:t> Test t=new Test();</a:t>
            </a:r>
          </a:p>
          <a:p>
            <a:r>
              <a:rPr lang="en-US" b="1" dirty="0">
                <a:solidFill>
                  <a:schemeClr val="accent1">
                    <a:lumMod val="50000"/>
                  </a:schemeClr>
                </a:solidFill>
              </a:rPr>
              <a:t> </a:t>
            </a:r>
            <a:r>
              <a:rPr lang="en-US" b="1" dirty="0" err="1">
                <a:solidFill>
                  <a:schemeClr val="accent1">
                    <a:lumMod val="50000"/>
                  </a:schemeClr>
                </a:solidFill>
              </a:rPr>
              <a:t>t.methodOne</a:t>
            </a:r>
            <a:r>
              <a:rPr lang="en-US" b="1" dirty="0">
                <a:solidFill>
                  <a:schemeClr val="accent1">
                    <a:lumMod val="50000"/>
                  </a:schemeClr>
                </a:solidFill>
              </a:rPr>
              <a:t>();//no-</a:t>
            </a:r>
            <a:r>
              <a:rPr lang="en-US" b="1" dirty="0" err="1">
                <a:solidFill>
                  <a:schemeClr val="accent1">
                    <a:lumMod val="50000"/>
                  </a:schemeClr>
                </a:solidFill>
              </a:rPr>
              <a:t>arg</a:t>
            </a:r>
            <a:r>
              <a:rPr lang="en-US" b="1" dirty="0">
                <a:solidFill>
                  <a:schemeClr val="accent1">
                    <a:lumMod val="50000"/>
                  </a:schemeClr>
                </a:solidFill>
              </a:rPr>
              <a:t> method</a:t>
            </a:r>
          </a:p>
          <a:p>
            <a:r>
              <a:rPr lang="en-US" b="1" dirty="0">
                <a:solidFill>
                  <a:schemeClr val="accent1">
                    <a:lumMod val="50000"/>
                  </a:schemeClr>
                </a:solidFill>
              </a:rPr>
              <a:t> </a:t>
            </a:r>
            <a:r>
              <a:rPr lang="en-US" b="1" dirty="0" err="1">
                <a:solidFill>
                  <a:schemeClr val="accent1">
                    <a:lumMod val="50000"/>
                  </a:schemeClr>
                </a:solidFill>
              </a:rPr>
              <a:t>t.methodOne</a:t>
            </a:r>
            <a:r>
              <a:rPr lang="en-US" b="1" dirty="0">
                <a:solidFill>
                  <a:schemeClr val="accent1">
                    <a:lumMod val="50000"/>
                  </a:schemeClr>
                </a:solidFill>
              </a:rPr>
              <a:t>(10);//</a:t>
            </a:r>
            <a:r>
              <a:rPr lang="en-US" b="1" dirty="0" err="1">
                <a:solidFill>
                  <a:schemeClr val="accent1">
                    <a:lumMod val="50000"/>
                  </a:schemeClr>
                </a:solidFill>
              </a:rPr>
              <a:t>int-arg</a:t>
            </a:r>
            <a:r>
              <a:rPr lang="en-US" b="1" dirty="0">
                <a:solidFill>
                  <a:schemeClr val="accent1">
                    <a:lumMod val="50000"/>
                  </a:schemeClr>
                </a:solidFill>
              </a:rPr>
              <a:t> method</a:t>
            </a:r>
          </a:p>
          <a:p>
            <a:r>
              <a:rPr lang="en-US" b="1" dirty="0">
                <a:solidFill>
                  <a:schemeClr val="accent1">
                    <a:lumMod val="50000"/>
                  </a:schemeClr>
                </a:solidFill>
              </a:rPr>
              <a:t> </a:t>
            </a:r>
            <a:r>
              <a:rPr lang="en-US" b="1" dirty="0" err="1">
                <a:solidFill>
                  <a:schemeClr val="accent1">
                    <a:lumMod val="50000"/>
                  </a:schemeClr>
                </a:solidFill>
              </a:rPr>
              <a:t>t.methodOne</a:t>
            </a:r>
            <a:r>
              <a:rPr lang="en-US" b="1" dirty="0">
                <a:solidFill>
                  <a:schemeClr val="accent1">
                    <a:lumMod val="50000"/>
                  </a:schemeClr>
                </a:solidFill>
              </a:rPr>
              <a:t>(10.5);//double-</a:t>
            </a:r>
            <a:r>
              <a:rPr lang="en-US" b="1" dirty="0" err="1">
                <a:solidFill>
                  <a:schemeClr val="accent1">
                    <a:lumMod val="50000"/>
                  </a:schemeClr>
                </a:solidFill>
              </a:rPr>
              <a:t>arg</a:t>
            </a:r>
            <a:r>
              <a:rPr lang="en-US" b="1" dirty="0">
                <a:solidFill>
                  <a:schemeClr val="accent1">
                    <a:lumMod val="50000"/>
                  </a:schemeClr>
                </a:solidFill>
              </a:rPr>
              <a:t> method</a:t>
            </a:r>
          </a:p>
          <a:p>
            <a:r>
              <a:rPr lang="en-US" b="1" dirty="0">
                <a:solidFill>
                  <a:schemeClr val="accent1">
                    <a:lumMod val="50000"/>
                  </a:schemeClr>
                </a:solidFill>
              </a:rPr>
              <a:t> }</a:t>
            </a:r>
          </a:p>
          <a:p>
            <a:r>
              <a:rPr lang="en-US" b="1" dirty="0">
                <a:solidFill>
                  <a:schemeClr val="accent1">
                    <a:lumMod val="50000"/>
                  </a:schemeClr>
                </a:solidFill>
              </a:rPr>
              <a:t> }</a:t>
            </a:r>
            <a:endParaRPr lang="en-US" dirty="0">
              <a:solidFill>
                <a:schemeClr val="accent1">
                  <a:lumMod val="50000"/>
                </a:schemeClr>
              </a:solidFill>
            </a:endParaRPr>
          </a:p>
        </p:txBody>
      </p:sp>
      <p:sp>
        <p:nvSpPr>
          <p:cNvPr id="5" name="Rectangle 4"/>
          <p:cNvSpPr/>
          <p:nvPr/>
        </p:nvSpPr>
        <p:spPr>
          <a:xfrm>
            <a:off x="4668416" y="1123950"/>
            <a:ext cx="4572000" cy="1815882"/>
          </a:xfrm>
          <a:prstGeom prst="rect">
            <a:avLst/>
          </a:prstGeom>
        </p:spPr>
        <p:txBody>
          <a:bodyPr>
            <a:spAutoFit/>
          </a:bodyPr>
          <a:lstStyle/>
          <a:p>
            <a:r>
              <a:rPr lang="en-US" b="1" dirty="0">
                <a:solidFill>
                  <a:schemeClr val="accent1">
                    <a:lumMod val="50000"/>
                  </a:schemeClr>
                </a:solidFill>
              </a:rPr>
              <a:t>Conclusion :</a:t>
            </a:r>
          </a:p>
          <a:p>
            <a:r>
              <a:rPr lang="en-US" b="1" dirty="0">
                <a:solidFill>
                  <a:schemeClr val="accent1">
                    <a:lumMod val="50000"/>
                  </a:schemeClr>
                </a:solidFill>
              </a:rPr>
              <a:t> In overloading compiler is responsible to perform method</a:t>
            </a:r>
          </a:p>
          <a:p>
            <a:r>
              <a:rPr lang="en-US" b="1" dirty="0">
                <a:solidFill>
                  <a:schemeClr val="accent1">
                    <a:lumMod val="50000"/>
                  </a:schemeClr>
                </a:solidFill>
              </a:rPr>
              <a:t>resolution(decision) based on the reference type(but not based on run time object). Hence overloading is also considered as compile time polymorphism(or) static polymorphism (or)early biding</a:t>
            </a:r>
            <a:endParaRPr lang="en-US" dirty="0">
              <a:solidFill>
                <a:schemeClr val="accent1">
                  <a:lumMod val="50000"/>
                </a:schemeClr>
              </a:solidFill>
            </a:endParaRPr>
          </a:p>
        </p:txBody>
      </p:sp>
      <p:sp>
        <p:nvSpPr>
          <p:cNvPr id="6" name="Rectangle 5"/>
          <p:cNvSpPr/>
          <p:nvPr/>
        </p:nvSpPr>
        <p:spPr>
          <a:xfrm>
            <a:off x="8610600" y="4731342"/>
            <a:ext cx="377026" cy="230832"/>
          </a:xfrm>
          <a:prstGeom prst="rect">
            <a:avLst/>
          </a:prstGeom>
        </p:spPr>
        <p:txBody>
          <a:bodyPr wrap="none">
            <a:spAutoFit/>
          </a:bodyPr>
          <a:lstStyle/>
          <a:p>
            <a:r>
              <a:rPr lang="en-US" sz="900" b="1" dirty="0"/>
              <a:t>188</a:t>
            </a:r>
            <a:endParaRPr lang="en-US" sz="900" dirty="0"/>
          </a:p>
        </p:txBody>
      </p:sp>
    </p:spTree>
    <p:extLst>
      <p:ext uri="{BB962C8B-B14F-4D97-AF65-F5344CB8AC3E}">
        <p14:creationId xmlns:p14="http://schemas.microsoft.com/office/powerpoint/2010/main" val="23745223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33</a:t>
            </a:fld>
            <a:endParaRPr lang="en"/>
          </a:p>
        </p:txBody>
      </p:sp>
      <p:sp>
        <p:nvSpPr>
          <p:cNvPr id="4" name="Rectangle 3"/>
          <p:cNvSpPr/>
          <p:nvPr/>
        </p:nvSpPr>
        <p:spPr>
          <a:xfrm>
            <a:off x="152400" y="361950"/>
            <a:ext cx="4572000" cy="3539430"/>
          </a:xfrm>
          <a:prstGeom prst="rect">
            <a:avLst/>
          </a:prstGeom>
        </p:spPr>
        <p:txBody>
          <a:bodyPr>
            <a:spAutoFit/>
          </a:bodyPr>
          <a:lstStyle/>
          <a:p>
            <a:r>
              <a:rPr lang="en-US" b="1" dirty="0">
                <a:solidFill>
                  <a:schemeClr val="accent1">
                    <a:lumMod val="50000"/>
                  </a:schemeClr>
                </a:solidFill>
              </a:rPr>
              <a:t>Case 1:</a:t>
            </a:r>
          </a:p>
          <a:p>
            <a:endParaRPr lang="en-US" b="1" dirty="0">
              <a:solidFill>
                <a:schemeClr val="accent1">
                  <a:lumMod val="50000"/>
                </a:schemeClr>
              </a:solidFill>
            </a:endParaRPr>
          </a:p>
          <a:p>
            <a:r>
              <a:rPr lang="en-US" b="1" dirty="0">
                <a:solidFill>
                  <a:schemeClr val="accent1">
                    <a:lumMod val="50000"/>
                  </a:schemeClr>
                </a:solidFill>
              </a:rPr>
              <a:t> Automatic promotion in overloading.</a:t>
            </a:r>
          </a:p>
          <a:p>
            <a:r>
              <a:rPr lang="en-US" dirty="0">
                <a:solidFill>
                  <a:schemeClr val="accent1">
                    <a:lumMod val="50000"/>
                  </a:schemeClr>
                </a:solidFill>
              </a:rPr>
              <a:t> </a:t>
            </a:r>
            <a:r>
              <a:rPr lang="en-US" b="1" dirty="0">
                <a:solidFill>
                  <a:schemeClr val="accent1">
                    <a:lumMod val="50000"/>
                  </a:schemeClr>
                </a:solidFill>
              </a:rPr>
              <a:t>In overloading if compiler is unable to find the method with exact match we won't get any compile time error immediately.</a:t>
            </a:r>
          </a:p>
          <a:p>
            <a:r>
              <a:rPr lang="en-US" dirty="0">
                <a:solidFill>
                  <a:schemeClr val="accent1">
                    <a:lumMod val="50000"/>
                  </a:schemeClr>
                </a:solidFill>
              </a:rPr>
              <a:t> </a:t>
            </a:r>
            <a:r>
              <a:rPr lang="en-US" b="1" dirty="0">
                <a:solidFill>
                  <a:schemeClr val="accent1">
                    <a:lumMod val="50000"/>
                  </a:schemeClr>
                </a:solidFill>
              </a:rPr>
              <a:t>1st compiler promotes the argument to the next level and checks whether the matched method is available or not if it is available then that method will be considered if it is not available then compiler promotes the argument once again to the next level. This process will be continued until all possible promotions still if the matched method is not available then we will get compile time error. This</a:t>
            </a:r>
          </a:p>
          <a:p>
            <a:r>
              <a:rPr lang="en-US" b="1" dirty="0">
                <a:solidFill>
                  <a:schemeClr val="accent1">
                    <a:lumMod val="50000"/>
                  </a:schemeClr>
                </a:solidFill>
              </a:rPr>
              <a:t>process is called automatic promotion in overloading.</a:t>
            </a:r>
            <a:endParaRPr lang="en-US" dirty="0">
              <a:solidFill>
                <a:schemeClr val="accent1">
                  <a:lumMod val="50000"/>
                </a:schemeClr>
              </a:solidFill>
            </a:endParaRPr>
          </a:p>
        </p:txBody>
      </p:sp>
      <p:sp>
        <p:nvSpPr>
          <p:cNvPr id="5" name="Rectangle 4"/>
          <p:cNvSpPr/>
          <p:nvPr/>
        </p:nvSpPr>
        <p:spPr>
          <a:xfrm>
            <a:off x="4800600" y="361950"/>
            <a:ext cx="4572000" cy="523220"/>
          </a:xfrm>
          <a:prstGeom prst="rect">
            <a:avLst/>
          </a:prstGeom>
        </p:spPr>
        <p:txBody>
          <a:bodyPr>
            <a:spAutoFit/>
          </a:bodyPr>
          <a:lstStyle/>
          <a:p>
            <a:r>
              <a:rPr lang="en-US" b="1" dirty="0">
                <a:solidFill>
                  <a:schemeClr val="accent1">
                    <a:lumMod val="50000"/>
                  </a:schemeClr>
                </a:solidFill>
              </a:rPr>
              <a:t>The following are various possible automatic promotions in overloading</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123950"/>
            <a:ext cx="4070967" cy="1376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8429176" y="4629150"/>
            <a:ext cx="377026" cy="230832"/>
          </a:xfrm>
          <a:prstGeom prst="rect">
            <a:avLst/>
          </a:prstGeom>
        </p:spPr>
        <p:txBody>
          <a:bodyPr wrap="none">
            <a:spAutoFit/>
          </a:bodyPr>
          <a:lstStyle/>
          <a:p>
            <a:r>
              <a:rPr lang="en-US" sz="900" b="1" dirty="0"/>
              <a:t>189</a:t>
            </a:r>
            <a:endParaRPr lang="en-US" sz="900" dirty="0"/>
          </a:p>
        </p:txBody>
      </p:sp>
    </p:spTree>
    <p:extLst>
      <p:ext uri="{BB962C8B-B14F-4D97-AF65-F5344CB8AC3E}">
        <p14:creationId xmlns:p14="http://schemas.microsoft.com/office/powerpoint/2010/main" val="2336903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34</a:t>
            </a:fld>
            <a:endParaRPr lang="en"/>
          </a:p>
        </p:txBody>
      </p:sp>
      <p:sp>
        <p:nvSpPr>
          <p:cNvPr id="4" name="Rectangle 3"/>
          <p:cNvSpPr/>
          <p:nvPr/>
        </p:nvSpPr>
        <p:spPr>
          <a:xfrm>
            <a:off x="457200" y="133350"/>
            <a:ext cx="4572000" cy="4832092"/>
          </a:xfrm>
          <a:prstGeom prst="rect">
            <a:avLst/>
          </a:prstGeom>
        </p:spPr>
        <p:txBody>
          <a:bodyPr>
            <a:spAutoFit/>
          </a:bodyPr>
          <a:lstStyle/>
          <a:p>
            <a:r>
              <a:rPr lang="en-US" b="1" dirty="0">
                <a:solidFill>
                  <a:schemeClr val="accent1">
                    <a:lumMod val="50000"/>
                  </a:schemeClr>
                </a:solidFill>
              </a:rPr>
              <a:t>Example:</a:t>
            </a:r>
          </a:p>
          <a:p>
            <a:endParaRPr lang="en-US" b="1" dirty="0">
              <a:solidFill>
                <a:schemeClr val="accent1">
                  <a:lumMod val="50000"/>
                </a:schemeClr>
              </a:solidFill>
            </a:endParaRPr>
          </a:p>
          <a:p>
            <a:r>
              <a:rPr lang="en-US" b="1" dirty="0">
                <a:solidFill>
                  <a:schemeClr val="accent1">
                    <a:lumMod val="50000"/>
                  </a:schemeClr>
                </a:solidFill>
              </a:rPr>
              <a:t>class Test</a:t>
            </a:r>
          </a:p>
          <a:p>
            <a:endParaRPr lang="en-US" b="1" dirty="0">
              <a:solidFill>
                <a:schemeClr val="accent1">
                  <a:lumMod val="50000"/>
                </a:schemeClr>
              </a:solidFill>
            </a:endParaRPr>
          </a:p>
          <a:p>
            <a:r>
              <a:rPr lang="en-US" b="1" dirty="0">
                <a:solidFill>
                  <a:schemeClr val="accent1">
                    <a:lumMod val="50000"/>
                  </a:schemeClr>
                </a:solidFill>
              </a:rPr>
              <a:t>{</a:t>
            </a:r>
          </a:p>
          <a:p>
            <a:r>
              <a:rPr lang="en-US" b="1" dirty="0">
                <a:solidFill>
                  <a:schemeClr val="accent1">
                    <a:lumMod val="50000"/>
                  </a:schemeClr>
                </a:solidFill>
              </a:rPr>
              <a:t>public void </a:t>
            </a:r>
            <a:r>
              <a:rPr lang="en-US" b="1" dirty="0" err="1">
                <a:solidFill>
                  <a:schemeClr val="accent1">
                    <a:lumMod val="50000"/>
                  </a:schemeClr>
                </a:solidFill>
              </a:rPr>
              <a:t>methodOne</a:t>
            </a:r>
            <a:r>
              <a:rPr lang="en-US" b="1" dirty="0">
                <a:solidFill>
                  <a:schemeClr val="accent1">
                    <a:lumMod val="50000"/>
                  </a:schemeClr>
                </a:solidFill>
              </a:rPr>
              <a:t>(</a:t>
            </a:r>
            <a:r>
              <a:rPr lang="en-US" b="1" dirty="0" err="1">
                <a:solidFill>
                  <a:schemeClr val="accent1">
                    <a:lumMod val="50000"/>
                  </a:schemeClr>
                </a:solidFill>
              </a:rPr>
              <a:t>int</a:t>
            </a:r>
            <a:r>
              <a:rPr lang="en-US" b="1" dirty="0">
                <a:solidFill>
                  <a:schemeClr val="accent1">
                    <a:lumMod val="50000"/>
                  </a:schemeClr>
                </a:solidFill>
              </a:rPr>
              <a:t> i)</a:t>
            </a:r>
          </a:p>
          <a:p>
            <a:r>
              <a:rPr lang="en-US" b="1" dirty="0">
                <a:solidFill>
                  <a:schemeClr val="accent1">
                    <a:lumMod val="50000"/>
                  </a:schemeClr>
                </a:solidFill>
              </a:rPr>
              <a:t>{</a:t>
            </a:r>
          </a:p>
          <a:p>
            <a:r>
              <a:rPr lang="en-US" b="1" dirty="0" err="1">
                <a:solidFill>
                  <a:schemeClr val="accent1">
                    <a:lumMod val="50000"/>
                  </a:schemeClr>
                </a:solidFill>
              </a:rPr>
              <a:t>System.out.println</a:t>
            </a:r>
            <a:r>
              <a:rPr lang="en-US" b="1" dirty="0">
                <a:solidFill>
                  <a:schemeClr val="accent1">
                    <a:lumMod val="50000"/>
                  </a:schemeClr>
                </a:solidFill>
              </a:rPr>
              <a:t>("</a:t>
            </a:r>
            <a:r>
              <a:rPr lang="en-US" b="1" dirty="0" err="1">
                <a:solidFill>
                  <a:schemeClr val="accent1">
                    <a:lumMod val="50000"/>
                  </a:schemeClr>
                </a:solidFill>
              </a:rPr>
              <a:t>int-arg</a:t>
            </a:r>
            <a:r>
              <a:rPr lang="en-US" b="1" dirty="0">
                <a:solidFill>
                  <a:schemeClr val="accent1">
                    <a:lumMod val="50000"/>
                  </a:schemeClr>
                </a:solidFill>
              </a:rPr>
              <a:t> method");</a:t>
            </a:r>
          </a:p>
          <a:p>
            <a:r>
              <a:rPr lang="en-US" b="1" dirty="0">
                <a:solidFill>
                  <a:schemeClr val="accent1">
                    <a:lumMod val="50000"/>
                  </a:schemeClr>
                </a:solidFill>
              </a:rPr>
              <a:t>}</a:t>
            </a:r>
          </a:p>
          <a:p>
            <a:r>
              <a:rPr lang="en-US" b="1" dirty="0">
                <a:solidFill>
                  <a:schemeClr val="accent1">
                    <a:lumMod val="50000"/>
                  </a:schemeClr>
                </a:solidFill>
              </a:rPr>
              <a:t>public void </a:t>
            </a:r>
            <a:r>
              <a:rPr lang="en-US" b="1" dirty="0" err="1">
                <a:solidFill>
                  <a:schemeClr val="accent1">
                    <a:lumMod val="50000"/>
                  </a:schemeClr>
                </a:solidFill>
              </a:rPr>
              <a:t>methodOne</a:t>
            </a:r>
            <a:r>
              <a:rPr lang="en-US" b="1" dirty="0">
                <a:solidFill>
                  <a:schemeClr val="accent1">
                    <a:lumMod val="50000"/>
                  </a:schemeClr>
                </a:solidFill>
              </a:rPr>
              <a:t>(float f) //overloaded methods</a:t>
            </a:r>
          </a:p>
          <a:p>
            <a:r>
              <a:rPr lang="en-US" b="1" dirty="0">
                <a:solidFill>
                  <a:schemeClr val="accent1">
                    <a:lumMod val="50000"/>
                  </a:schemeClr>
                </a:solidFill>
              </a:rPr>
              <a:t>{</a:t>
            </a:r>
          </a:p>
          <a:p>
            <a:r>
              <a:rPr lang="en-US" b="1" dirty="0" err="1">
                <a:solidFill>
                  <a:schemeClr val="accent1">
                    <a:lumMod val="50000"/>
                  </a:schemeClr>
                </a:solidFill>
              </a:rPr>
              <a:t>System.out.println</a:t>
            </a:r>
            <a:r>
              <a:rPr lang="en-US" b="1" dirty="0">
                <a:solidFill>
                  <a:schemeClr val="accent1">
                    <a:lumMod val="50000"/>
                  </a:schemeClr>
                </a:solidFill>
              </a:rPr>
              <a:t>("float-</a:t>
            </a:r>
            <a:r>
              <a:rPr lang="en-US" b="1" dirty="0" err="1">
                <a:solidFill>
                  <a:schemeClr val="accent1">
                    <a:lumMod val="50000"/>
                  </a:schemeClr>
                </a:solidFill>
              </a:rPr>
              <a:t>arg</a:t>
            </a:r>
            <a:r>
              <a:rPr lang="en-US" b="1" dirty="0">
                <a:solidFill>
                  <a:schemeClr val="accent1">
                    <a:lumMod val="50000"/>
                  </a:schemeClr>
                </a:solidFill>
              </a:rPr>
              <a:t> method");</a:t>
            </a:r>
          </a:p>
          <a:p>
            <a:r>
              <a:rPr lang="en-US" b="1" dirty="0">
                <a:solidFill>
                  <a:schemeClr val="accent1">
                    <a:lumMod val="50000"/>
                  </a:schemeClr>
                </a:solidFill>
              </a:rPr>
              <a:t>}</a:t>
            </a:r>
          </a:p>
          <a:p>
            <a:r>
              <a:rPr lang="en-US" b="1" dirty="0">
                <a:solidFill>
                  <a:schemeClr val="accent1">
                    <a:lumMod val="50000"/>
                  </a:schemeClr>
                </a:solidFill>
              </a:rPr>
              <a:t>public static void main(String[] </a:t>
            </a:r>
            <a:r>
              <a:rPr lang="en-US" b="1" dirty="0" err="1">
                <a:solidFill>
                  <a:schemeClr val="accent1">
                    <a:lumMod val="50000"/>
                  </a:schemeClr>
                </a:solidFill>
              </a:rPr>
              <a:t>args</a:t>
            </a:r>
            <a:r>
              <a:rPr lang="en-US" b="1" dirty="0">
                <a:solidFill>
                  <a:schemeClr val="accent1">
                    <a:lumMod val="50000"/>
                  </a:schemeClr>
                </a:solidFill>
              </a:rPr>
              <a:t>)</a:t>
            </a:r>
          </a:p>
          <a:p>
            <a:r>
              <a:rPr lang="en-US" b="1" dirty="0">
                <a:solidFill>
                  <a:schemeClr val="accent1">
                    <a:lumMod val="50000"/>
                  </a:schemeClr>
                </a:solidFill>
              </a:rPr>
              <a:t>{</a:t>
            </a:r>
          </a:p>
          <a:p>
            <a:r>
              <a:rPr lang="en-US" b="1" dirty="0">
                <a:solidFill>
                  <a:schemeClr val="accent1">
                    <a:lumMod val="50000"/>
                  </a:schemeClr>
                </a:solidFill>
              </a:rPr>
              <a:t>Test t=new Test();</a:t>
            </a:r>
          </a:p>
          <a:p>
            <a:r>
              <a:rPr lang="en-US" b="1" dirty="0">
                <a:solidFill>
                  <a:schemeClr val="accent1">
                    <a:lumMod val="50000"/>
                  </a:schemeClr>
                </a:solidFill>
              </a:rPr>
              <a:t>//</a:t>
            </a:r>
            <a:r>
              <a:rPr lang="en-US" b="1" dirty="0" err="1">
                <a:solidFill>
                  <a:schemeClr val="accent1">
                    <a:lumMod val="50000"/>
                  </a:schemeClr>
                </a:solidFill>
              </a:rPr>
              <a:t>t.methodOne</a:t>
            </a:r>
            <a:r>
              <a:rPr lang="en-US" b="1" dirty="0">
                <a:solidFill>
                  <a:schemeClr val="accent1">
                    <a:lumMod val="50000"/>
                  </a:schemeClr>
                </a:solidFill>
              </a:rPr>
              <a:t>('a');//</a:t>
            </a:r>
            <a:r>
              <a:rPr lang="en-US" b="1" dirty="0" err="1">
                <a:solidFill>
                  <a:schemeClr val="accent1">
                    <a:lumMod val="50000"/>
                  </a:schemeClr>
                </a:solidFill>
              </a:rPr>
              <a:t>int-arg</a:t>
            </a:r>
            <a:r>
              <a:rPr lang="en-US" b="1" dirty="0">
                <a:solidFill>
                  <a:schemeClr val="accent1">
                    <a:lumMod val="50000"/>
                  </a:schemeClr>
                </a:solidFill>
              </a:rPr>
              <a:t> method</a:t>
            </a:r>
          </a:p>
          <a:p>
            <a:r>
              <a:rPr lang="en-US" b="1" dirty="0">
                <a:solidFill>
                  <a:schemeClr val="accent1">
                    <a:lumMod val="50000"/>
                  </a:schemeClr>
                </a:solidFill>
              </a:rPr>
              <a:t>//</a:t>
            </a:r>
            <a:r>
              <a:rPr lang="en-US" b="1" dirty="0" err="1">
                <a:solidFill>
                  <a:schemeClr val="accent1">
                    <a:lumMod val="50000"/>
                  </a:schemeClr>
                </a:solidFill>
              </a:rPr>
              <a:t>t.methodOne</a:t>
            </a:r>
            <a:r>
              <a:rPr lang="en-US" b="1" dirty="0">
                <a:solidFill>
                  <a:schemeClr val="accent1">
                    <a:lumMod val="50000"/>
                  </a:schemeClr>
                </a:solidFill>
              </a:rPr>
              <a:t>(10l);//float-</a:t>
            </a:r>
            <a:r>
              <a:rPr lang="en-US" b="1" dirty="0" err="1">
                <a:solidFill>
                  <a:schemeClr val="accent1">
                    <a:lumMod val="50000"/>
                  </a:schemeClr>
                </a:solidFill>
              </a:rPr>
              <a:t>arg</a:t>
            </a:r>
            <a:r>
              <a:rPr lang="en-US" b="1" dirty="0">
                <a:solidFill>
                  <a:schemeClr val="accent1">
                    <a:lumMod val="50000"/>
                  </a:schemeClr>
                </a:solidFill>
              </a:rPr>
              <a:t> method</a:t>
            </a:r>
          </a:p>
          <a:p>
            <a:r>
              <a:rPr lang="en-US" b="1" dirty="0" err="1">
                <a:solidFill>
                  <a:schemeClr val="accent1">
                    <a:lumMod val="50000"/>
                  </a:schemeClr>
                </a:solidFill>
              </a:rPr>
              <a:t>t.methodOne</a:t>
            </a:r>
            <a:r>
              <a:rPr lang="en-US" b="1" dirty="0">
                <a:solidFill>
                  <a:schemeClr val="accent1">
                    <a:lumMod val="50000"/>
                  </a:schemeClr>
                </a:solidFill>
              </a:rPr>
              <a:t>(10.5);//</a:t>
            </a:r>
            <a:r>
              <a:rPr lang="en-US" b="1" dirty="0" err="1">
                <a:solidFill>
                  <a:schemeClr val="accent1">
                    <a:lumMod val="50000"/>
                  </a:schemeClr>
                </a:solidFill>
              </a:rPr>
              <a:t>C.E:cannot</a:t>
            </a:r>
            <a:r>
              <a:rPr lang="en-US" b="1" dirty="0">
                <a:solidFill>
                  <a:schemeClr val="accent1">
                    <a:lumMod val="50000"/>
                  </a:schemeClr>
                </a:solidFill>
              </a:rPr>
              <a:t> find symbol</a:t>
            </a:r>
          </a:p>
          <a:p>
            <a:r>
              <a:rPr lang="en-US" b="1" dirty="0">
                <a:solidFill>
                  <a:schemeClr val="accent1">
                    <a:lumMod val="50000"/>
                  </a:schemeClr>
                </a:solidFill>
              </a:rPr>
              <a:t>}</a:t>
            </a:r>
          </a:p>
          <a:p>
            <a:r>
              <a:rPr lang="en-US" b="1" dirty="0">
                <a:solidFill>
                  <a:schemeClr val="accent1">
                    <a:lumMod val="50000"/>
                  </a:schemeClr>
                </a:solidFill>
              </a:rPr>
              <a:t>}</a:t>
            </a:r>
            <a:endParaRPr lang="en-US" dirty="0">
              <a:solidFill>
                <a:schemeClr val="accent1">
                  <a:lumMod val="50000"/>
                </a:schemeClr>
              </a:solidFill>
            </a:endParaRPr>
          </a:p>
        </p:txBody>
      </p:sp>
      <p:sp>
        <p:nvSpPr>
          <p:cNvPr id="5" name="Rectangle 4"/>
          <p:cNvSpPr/>
          <p:nvPr/>
        </p:nvSpPr>
        <p:spPr>
          <a:xfrm>
            <a:off x="4568890" y="285750"/>
            <a:ext cx="4572000" cy="4832092"/>
          </a:xfrm>
          <a:prstGeom prst="rect">
            <a:avLst/>
          </a:prstGeom>
        </p:spPr>
        <p:txBody>
          <a:bodyPr>
            <a:spAutoFit/>
          </a:bodyPr>
          <a:lstStyle/>
          <a:p>
            <a:r>
              <a:rPr lang="en-US" b="1" dirty="0">
                <a:solidFill>
                  <a:schemeClr val="accent1">
                    <a:lumMod val="50000"/>
                  </a:schemeClr>
                </a:solidFill>
              </a:rPr>
              <a:t>Case 2:</a:t>
            </a:r>
          </a:p>
          <a:p>
            <a:r>
              <a:rPr lang="en-US" b="1" dirty="0">
                <a:solidFill>
                  <a:schemeClr val="accent1">
                    <a:lumMod val="50000"/>
                  </a:schemeClr>
                </a:solidFill>
              </a:rPr>
              <a:t>class Test</a:t>
            </a:r>
          </a:p>
          <a:p>
            <a:r>
              <a:rPr lang="en-US" b="1" dirty="0">
                <a:solidFill>
                  <a:schemeClr val="accent1">
                    <a:lumMod val="50000"/>
                  </a:schemeClr>
                </a:solidFill>
              </a:rPr>
              <a:t>{</a:t>
            </a:r>
          </a:p>
          <a:p>
            <a:r>
              <a:rPr lang="en-US" b="1" dirty="0">
                <a:solidFill>
                  <a:schemeClr val="accent1">
                    <a:lumMod val="50000"/>
                  </a:schemeClr>
                </a:solidFill>
              </a:rPr>
              <a:t>public void </a:t>
            </a:r>
            <a:r>
              <a:rPr lang="en-US" b="1" dirty="0" err="1">
                <a:solidFill>
                  <a:schemeClr val="accent1">
                    <a:lumMod val="50000"/>
                  </a:schemeClr>
                </a:solidFill>
              </a:rPr>
              <a:t>methodOne</a:t>
            </a:r>
            <a:r>
              <a:rPr lang="en-US" b="1" dirty="0">
                <a:solidFill>
                  <a:schemeClr val="accent1">
                    <a:lumMod val="50000"/>
                  </a:schemeClr>
                </a:solidFill>
              </a:rPr>
              <a:t>(String s)</a:t>
            </a:r>
          </a:p>
          <a:p>
            <a:r>
              <a:rPr lang="en-US" b="1" dirty="0">
                <a:solidFill>
                  <a:schemeClr val="accent1">
                    <a:lumMod val="50000"/>
                  </a:schemeClr>
                </a:solidFill>
              </a:rPr>
              <a:t>{</a:t>
            </a:r>
          </a:p>
          <a:p>
            <a:r>
              <a:rPr lang="en-US" b="1" dirty="0" err="1">
                <a:solidFill>
                  <a:schemeClr val="accent1">
                    <a:lumMod val="50000"/>
                  </a:schemeClr>
                </a:solidFill>
              </a:rPr>
              <a:t>System.out.println</a:t>
            </a:r>
            <a:r>
              <a:rPr lang="en-US" b="1" dirty="0">
                <a:solidFill>
                  <a:schemeClr val="accent1">
                    <a:lumMod val="50000"/>
                  </a:schemeClr>
                </a:solidFill>
              </a:rPr>
              <a:t>("String version");</a:t>
            </a:r>
          </a:p>
          <a:p>
            <a:r>
              <a:rPr lang="en-US" b="1" dirty="0">
                <a:solidFill>
                  <a:schemeClr val="accent1">
                    <a:lumMod val="50000"/>
                  </a:schemeClr>
                </a:solidFill>
              </a:rPr>
              <a:t>}</a:t>
            </a:r>
          </a:p>
          <a:p>
            <a:r>
              <a:rPr lang="en-US" b="1" dirty="0">
                <a:solidFill>
                  <a:schemeClr val="accent1">
                    <a:lumMod val="50000"/>
                  </a:schemeClr>
                </a:solidFill>
              </a:rPr>
              <a:t>public void </a:t>
            </a:r>
            <a:r>
              <a:rPr lang="en-US" b="1" dirty="0" err="1">
                <a:solidFill>
                  <a:schemeClr val="accent1">
                    <a:lumMod val="50000"/>
                  </a:schemeClr>
                </a:solidFill>
              </a:rPr>
              <a:t>methodOne</a:t>
            </a:r>
            <a:r>
              <a:rPr lang="en-US" b="1" dirty="0">
                <a:solidFill>
                  <a:schemeClr val="accent1">
                    <a:lumMod val="50000"/>
                  </a:schemeClr>
                </a:solidFill>
              </a:rPr>
              <a:t>(Object o) //Both methods are said to</a:t>
            </a:r>
          </a:p>
          <a:p>
            <a:r>
              <a:rPr lang="en-US" b="1" dirty="0">
                <a:solidFill>
                  <a:schemeClr val="accent1">
                    <a:lumMod val="50000"/>
                  </a:schemeClr>
                </a:solidFill>
              </a:rPr>
              <a:t>//be</a:t>
            </a:r>
          </a:p>
          <a:p>
            <a:r>
              <a:rPr lang="en-US" b="1" dirty="0">
                <a:solidFill>
                  <a:schemeClr val="accent1">
                    <a:lumMod val="50000"/>
                  </a:schemeClr>
                </a:solidFill>
              </a:rPr>
              <a:t>overloaded methods.</a:t>
            </a:r>
          </a:p>
          <a:p>
            <a:r>
              <a:rPr lang="en-US" b="1" dirty="0">
                <a:solidFill>
                  <a:schemeClr val="accent1">
                    <a:lumMod val="50000"/>
                  </a:schemeClr>
                </a:solidFill>
              </a:rPr>
              <a:t>{</a:t>
            </a:r>
          </a:p>
          <a:p>
            <a:r>
              <a:rPr lang="en-US" b="1" dirty="0" err="1">
                <a:solidFill>
                  <a:schemeClr val="accent1">
                    <a:lumMod val="50000"/>
                  </a:schemeClr>
                </a:solidFill>
              </a:rPr>
              <a:t>System.out.println</a:t>
            </a:r>
            <a:r>
              <a:rPr lang="en-US" b="1" dirty="0">
                <a:solidFill>
                  <a:schemeClr val="accent1">
                    <a:lumMod val="50000"/>
                  </a:schemeClr>
                </a:solidFill>
              </a:rPr>
              <a:t>("Object version");</a:t>
            </a:r>
          </a:p>
          <a:p>
            <a:r>
              <a:rPr lang="en-US" b="1" dirty="0">
                <a:solidFill>
                  <a:schemeClr val="accent1">
                    <a:lumMod val="50000"/>
                  </a:schemeClr>
                </a:solidFill>
              </a:rPr>
              <a:t>}</a:t>
            </a:r>
          </a:p>
          <a:p>
            <a:r>
              <a:rPr lang="en-US" b="1" dirty="0">
                <a:solidFill>
                  <a:schemeClr val="accent1">
                    <a:lumMod val="50000"/>
                  </a:schemeClr>
                </a:solidFill>
              </a:rPr>
              <a:t>public static void main(String[] </a:t>
            </a:r>
            <a:r>
              <a:rPr lang="en-US" b="1" dirty="0" err="1">
                <a:solidFill>
                  <a:schemeClr val="accent1">
                    <a:lumMod val="50000"/>
                  </a:schemeClr>
                </a:solidFill>
              </a:rPr>
              <a:t>args</a:t>
            </a:r>
            <a:r>
              <a:rPr lang="en-US" b="1" dirty="0">
                <a:solidFill>
                  <a:schemeClr val="accent1">
                    <a:lumMod val="50000"/>
                  </a:schemeClr>
                </a:solidFill>
              </a:rPr>
              <a:t>)</a:t>
            </a:r>
          </a:p>
          <a:p>
            <a:r>
              <a:rPr lang="en-US" b="1" dirty="0">
                <a:solidFill>
                  <a:schemeClr val="accent1">
                    <a:lumMod val="50000"/>
                  </a:schemeClr>
                </a:solidFill>
              </a:rPr>
              <a:t>{</a:t>
            </a:r>
          </a:p>
          <a:p>
            <a:r>
              <a:rPr lang="en-US" b="1" dirty="0">
                <a:solidFill>
                  <a:schemeClr val="accent1">
                    <a:lumMod val="50000"/>
                  </a:schemeClr>
                </a:solidFill>
              </a:rPr>
              <a:t>Test t=new Test();</a:t>
            </a:r>
          </a:p>
          <a:p>
            <a:r>
              <a:rPr lang="en-US" b="1" dirty="0" err="1">
                <a:solidFill>
                  <a:schemeClr val="accent1">
                    <a:lumMod val="50000"/>
                  </a:schemeClr>
                </a:solidFill>
              </a:rPr>
              <a:t>t.methodOne</a:t>
            </a:r>
            <a:r>
              <a:rPr lang="en-US" b="1" dirty="0">
                <a:solidFill>
                  <a:schemeClr val="accent1">
                    <a:lumMod val="50000"/>
                  </a:schemeClr>
                </a:solidFill>
              </a:rPr>
              <a:t>("</a:t>
            </a:r>
            <a:r>
              <a:rPr lang="en-US" b="1" dirty="0" err="1">
                <a:solidFill>
                  <a:schemeClr val="accent1">
                    <a:lumMod val="50000"/>
                  </a:schemeClr>
                </a:solidFill>
              </a:rPr>
              <a:t>arun</a:t>
            </a:r>
            <a:r>
              <a:rPr lang="en-US" b="1" dirty="0">
                <a:solidFill>
                  <a:schemeClr val="accent1">
                    <a:lumMod val="50000"/>
                  </a:schemeClr>
                </a:solidFill>
              </a:rPr>
              <a:t>");//String version</a:t>
            </a:r>
          </a:p>
          <a:p>
            <a:r>
              <a:rPr lang="en-US" b="1" dirty="0" err="1">
                <a:solidFill>
                  <a:schemeClr val="accent1">
                    <a:lumMod val="50000"/>
                  </a:schemeClr>
                </a:solidFill>
              </a:rPr>
              <a:t>t.methodOne</a:t>
            </a:r>
            <a:r>
              <a:rPr lang="en-US" b="1" dirty="0">
                <a:solidFill>
                  <a:schemeClr val="accent1">
                    <a:lumMod val="50000"/>
                  </a:schemeClr>
                </a:solidFill>
              </a:rPr>
              <a:t>(new Object());//Object version</a:t>
            </a:r>
          </a:p>
          <a:p>
            <a:r>
              <a:rPr lang="en-US" b="1" dirty="0" err="1">
                <a:solidFill>
                  <a:schemeClr val="accent1">
                    <a:lumMod val="50000"/>
                  </a:schemeClr>
                </a:solidFill>
              </a:rPr>
              <a:t>t.methodOne</a:t>
            </a:r>
            <a:r>
              <a:rPr lang="en-US" b="1" dirty="0">
                <a:solidFill>
                  <a:schemeClr val="accent1">
                    <a:lumMod val="50000"/>
                  </a:schemeClr>
                </a:solidFill>
              </a:rPr>
              <a:t>(null);//String version</a:t>
            </a:r>
          </a:p>
          <a:p>
            <a:r>
              <a:rPr lang="en-US" b="1" dirty="0">
                <a:solidFill>
                  <a:schemeClr val="accent1">
                    <a:lumMod val="50000"/>
                  </a:schemeClr>
                </a:solidFill>
              </a:rPr>
              <a:t>}</a:t>
            </a:r>
          </a:p>
          <a:p>
            <a:r>
              <a:rPr lang="en-US" b="1" dirty="0">
                <a:solidFill>
                  <a:schemeClr val="accent1">
                    <a:lumMod val="50000"/>
                  </a:schemeClr>
                </a:solidFill>
              </a:rPr>
              <a:t>}</a:t>
            </a:r>
            <a:endParaRPr lang="en-US" dirty="0">
              <a:solidFill>
                <a:schemeClr val="accent1">
                  <a:lumMod val="50000"/>
                </a:schemeClr>
              </a:solidFill>
            </a:endParaRPr>
          </a:p>
        </p:txBody>
      </p:sp>
      <p:sp>
        <p:nvSpPr>
          <p:cNvPr id="6" name="Rectangle 5"/>
          <p:cNvSpPr/>
          <p:nvPr/>
        </p:nvSpPr>
        <p:spPr>
          <a:xfrm>
            <a:off x="8382000" y="4476750"/>
            <a:ext cx="377026" cy="230832"/>
          </a:xfrm>
          <a:prstGeom prst="rect">
            <a:avLst/>
          </a:prstGeom>
        </p:spPr>
        <p:txBody>
          <a:bodyPr wrap="none">
            <a:spAutoFit/>
          </a:bodyPr>
          <a:lstStyle/>
          <a:p>
            <a:r>
              <a:rPr lang="en-US" sz="900" b="1" dirty="0"/>
              <a:t>189</a:t>
            </a:r>
            <a:endParaRPr lang="en-US" sz="900" dirty="0"/>
          </a:p>
        </p:txBody>
      </p:sp>
    </p:spTree>
    <p:extLst>
      <p:ext uri="{BB962C8B-B14F-4D97-AF65-F5344CB8AC3E}">
        <p14:creationId xmlns:p14="http://schemas.microsoft.com/office/powerpoint/2010/main" val="41072681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35</a:t>
            </a:fld>
            <a:endParaRPr lang="en"/>
          </a:p>
        </p:txBody>
      </p:sp>
      <p:sp>
        <p:nvSpPr>
          <p:cNvPr id="4" name="Rectangle 3"/>
          <p:cNvSpPr/>
          <p:nvPr/>
        </p:nvSpPr>
        <p:spPr>
          <a:xfrm>
            <a:off x="247261" y="15162"/>
            <a:ext cx="4572000" cy="1384995"/>
          </a:xfrm>
          <a:prstGeom prst="rect">
            <a:avLst/>
          </a:prstGeom>
        </p:spPr>
        <p:txBody>
          <a:bodyPr>
            <a:spAutoFit/>
          </a:bodyPr>
          <a:lstStyle/>
          <a:p>
            <a:r>
              <a:rPr lang="en-US" b="1" i="1" dirty="0">
                <a:solidFill>
                  <a:schemeClr val="accent1">
                    <a:lumMod val="50000"/>
                  </a:schemeClr>
                </a:solidFill>
              </a:rPr>
              <a:t>Note :</a:t>
            </a:r>
          </a:p>
          <a:p>
            <a:endParaRPr lang="en-US" b="1" i="1" dirty="0">
              <a:solidFill>
                <a:schemeClr val="accent1">
                  <a:lumMod val="50000"/>
                </a:schemeClr>
              </a:solidFill>
            </a:endParaRPr>
          </a:p>
          <a:p>
            <a:r>
              <a:rPr lang="en-US" b="1" dirty="0">
                <a:solidFill>
                  <a:schemeClr val="accent1">
                    <a:lumMod val="50000"/>
                  </a:schemeClr>
                </a:solidFill>
              </a:rPr>
              <a:t>While resolving overloaded methods exact match will always get high priority,</a:t>
            </a:r>
          </a:p>
          <a:p>
            <a:r>
              <a:rPr lang="en-US" b="1" dirty="0">
                <a:solidFill>
                  <a:schemeClr val="accent1">
                    <a:lumMod val="50000"/>
                  </a:schemeClr>
                </a:solidFill>
              </a:rPr>
              <a:t>While resolving overloaded methods child class will get the more priority than parent class</a:t>
            </a:r>
            <a:endParaRPr lang="en-US" dirty="0">
              <a:solidFill>
                <a:schemeClr val="accent1">
                  <a:lumMod val="50000"/>
                </a:schemeClr>
              </a:solidFill>
            </a:endParaRPr>
          </a:p>
        </p:txBody>
      </p:sp>
      <p:sp>
        <p:nvSpPr>
          <p:cNvPr id="5" name="Rectangle 4"/>
          <p:cNvSpPr/>
          <p:nvPr/>
        </p:nvSpPr>
        <p:spPr>
          <a:xfrm>
            <a:off x="228600" y="1413901"/>
            <a:ext cx="4572000" cy="3754874"/>
          </a:xfrm>
          <a:prstGeom prst="rect">
            <a:avLst/>
          </a:prstGeom>
        </p:spPr>
        <p:txBody>
          <a:bodyPr>
            <a:spAutoFit/>
          </a:bodyPr>
          <a:lstStyle/>
          <a:p>
            <a:r>
              <a:rPr lang="en-US" b="1" dirty="0">
                <a:solidFill>
                  <a:schemeClr val="accent1">
                    <a:lumMod val="50000"/>
                  </a:schemeClr>
                </a:solidFill>
              </a:rPr>
              <a:t>Case 3:</a:t>
            </a:r>
          </a:p>
          <a:p>
            <a:r>
              <a:rPr lang="en-US" b="1" dirty="0">
                <a:solidFill>
                  <a:schemeClr val="accent1">
                    <a:lumMod val="50000"/>
                  </a:schemeClr>
                </a:solidFill>
              </a:rPr>
              <a:t>class Test{</a:t>
            </a:r>
          </a:p>
          <a:p>
            <a:r>
              <a:rPr lang="en-US" b="1" dirty="0">
                <a:solidFill>
                  <a:schemeClr val="accent1">
                    <a:lumMod val="50000"/>
                  </a:schemeClr>
                </a:solidFill>
              </a:rPr>
              <a:t>public void </a:t>
            </a:r>
            <a:r>
              <a:rPr lang="en-US" b="1" dirty="0" err="1">
                <a:solidFill>
                  <a:schemeClr val="accent1">
                    <a:lumMod val="50000"/>
                  </a:schemeClr>
                </a:solidFill>
              </a:rPr>
              <a:t>methodOne</a:t>
            </a:r>
            <a:r>
              <a:rPr lang="en-US" b="1" dirty="0">
                <a:solidFill>
                  <a:schemeClr val="accent1">
                    <a:lumMod val="50000"/>
                  </a:schemeClr>
                </a:solidFill>
              </a:rPr>
              <a:t>(String s) {</a:t>
            </a:r>
          </a:p>
          <a:p>
            <a:r>
              <a:rPr lang="en-US" b="1" dirty="0" err="1">
                <a:solidFill>
                  <a:schemeClr val="accent1">
                    <a:lumMod val="50000"/>
                  </a:schemeClr>
                </a:solidFill>
              </a:rPr>
              <a:t>System.out.println</a:t>
            </a:r>
            <a:r>
              <a:rPr lang="en-US" b="1" dirty="0">
                <a:solidFill>
                  <a:schemeClr val="accent1">
                    <a:lumMod val="50000"/>
                  </a:schemeClr>
                </a:solidFill>
              </a:rPr>
              <a:t>("String version");</a:t>
            </a:r>
          </a:p>
          <a:p>
            <a:r>
              <a:rPr lang="en-US" b="1" dirty="0">
                <a:solidFill>
                  <a:schemeClr val="accent1">
                    <a:lumMod val="50000"/>
                  </a:schemeClr>
                </a:solidFill>
              </a:rPr>
              <a:t>}</a:t>
            </a:r>
          </a:p>
          <a:p>
            <a:r>
              <a:rPr lang="en-US" b="1" dirty="0">
                <a:solidFill>
                  <a:schemeClr val="accent1">
                    <a:lumMod val="50000"/>
                  </a:schemeClr>
                </a:solidFill>
              </a:rPr>
              <a:t>public void </a:t>
            </a:r>
            <a:r>
              <a:rPr lang="en-US" b="1" dirty="0" err="1">
                <a:solidFill>
                  <a:schemeClr val="accent1">
                    <a:lumMod val="50000"/>
                  </a:schemeClr>
                </a:solidFill>
              </a:rPr>
              <a:t>methodOne</a:t>
            </a:r>
            <a:r>
              <a:rPr lang="en-US" b="1" dirty="0">
                <a:solidFill>
                  <a:schemeClr val="accent1">
                    <a:lumMod val="50000"/>
                  </a:schemeClr>
                </a:solidFill>
              </a:rPr>
              <a:t>(</a:t>
            </a:r>
            <a:r>
              <a:rPr lang="en-US" b="1" dirty="0" err="1">
                <a:solidFill>
                  <a:schemeClr val="accent1">
                    <a:lumMod val="50000"/>
                  </a:schemeClr>
                </a:solidFill>
              </a:rPr>
              <a:t>StringBuffer</a:t>
            </a:r>
            <a:r>
              <a:rPr lang="en-US" b="1" dirty="0">
                <a:solidFill>
                  <a:schemeClr val="accent1">
                    <a:lumMod val="50000"/>
                  </a:schemeClr>
                </a:solidFill>
              </a:rPr>
              <a:t> s) {</a:t>
            </a:r>
          </a:p>
          <a:p>
            <a:r>
              <a:rPr lang="en-US" b="1" dirty="0" err="1">
                <a:solidFill>
                  <a:schemeClr val="accent1">
                    <a:lumMod val="50000"/>
                  </a:schemeClr>
                </a:solidFill>
              </a:rPr>
              <a:t>System.out.println</a:t>
            </a:r>
            <a:r>
              <a:rPr lang="en-US" b="1" dirty="0">
                <a:solidFill>
                  <a:schemeClr val="accent1">
                    <a:lumMod val="50000"/>
                  </a:schemeClr>
                </a:solidFill>
              </a:rPr>
              <a:t>("</a:t>
            </a:r>
            <a:r>
              <a:rPr lang="en-US" b="1" dirty="0" err="1">
                <a:solidFill>
                  <a:schemeClr val="accent1">
                    <a:lumMod val="50000"/>
                  </a:schemeClr>
                </a:solidFill>
              </a:rPr>
              <a:t>StringBuffer</a:t>
            </a:r>
            <a:r>
              <a:rPr lang="en-US" b="1" dirty="0">
                <a:solidFill>
                  <a:schemeClr val="accent1">
                    <a:lumMod val="50000"/>
                  </a:schemeClr>
                </a:solidFill>
              </a:rPr>
              <a:t> version");</a:t>
            </a:r>
          </a:p>
          <a:p>
            <a:r>
              <a:rPr lang="en-US" b="1" dirty="0">
                <a:solidFill>
                  <a:schemeClr val="accent1">
                    <a:lumMod val="50000"/>
                  </a:schemeClr>
                </a:solidFill>
              </a:rPr>
              <a:t>}</a:t>
            </a:r>
          </a:p>
          <a:p>
            <a:r>
              <a:rPr lang="en-US" b="1" dirty="0">
                <a:solidFill>
                  <a:schemeClr val="accent1">
                    <a:lumMod val="50000"/>
                  </a:schemeClr>
                </a:solidFill>
              </a:rPr>
              <a:t>public static void main(String[] </a:t>
            </a:r>
            <a:r>
              <a:rPr lang="en-US" b="1" dirty="0" err="1">
                <a:solidFill>
                  <a:schemeClr val="accent1">
                    <a:lumMod val="50000"/>
                  </a:schemeClr>
                </a:solidFill>
              </a:rPr>
              <a:t>args</a:t>
            </a:r>
            <a:r>
              <a:rPr lang="en-US" b="1" dirty="0">
                <a:solidFill>
                  <a:schemeClr val="accent1">
                    <a:lumMod val="50000"/>
                  </a:schemeClr>
                </a:solidFill>
              </a:rPr>
              <a:t>) {</a:t>
            </a:r>
          </a:p>
          <a:p>
            <a:r>
              <a:rPr lang="en-US" b="1" dirty="0">
                <a:solidFill>
                  <a:schemeClr val="accent1">
                    <a:lumMod val="50000"/>
                  </a:schemeClr>
                </a:solidFill>
              </a:rPr>
              <a:t>Test t=new Test();</a:t>
            </a:r>
          </a:p>
          <a:p>
            <a:r>
              <a:rPr lang="en-US" b="1" dirty="0" err="1">
                <a:solidFill>
                  <a:schemeClr val="accent1">
                    <a:lumMod val="50000"/>
                  </a:schemeClr>
                </a:solidFill>
              </a:rPr>
              <a:t>t.methodOne</a:t>
            </a:r>
            <a:r>
              <a:rPr lang="en-US" b="1" dirty="0">
                <a:solidFill>
                  <a:schemeClr val="accent1">
                    <a:lumMod val="50000"/>
                  </a:schemeClr>
                </a:solidFill>
              </a:rPr>
              <a:t>("</a:t>
            </a:r>
            <a:r>
              <a:rPr lang="en-US" b="1" dirty="0" err="1">
                <a:solidFill>
                  <a:schemeClr val="accent1">
                    <a:lumMod val="50000"/>
                  </a:schemeClr>
                </a:solidFill>
              </a:rPr>
              <a:t>arun</a:t>
            </a:r>
            <a:r>
              <a:rPr lang="en-US" b="1" dirty="0">
                <a:solidFill>
                  <a:schemeClr val="accent1">
                    <a:lumMod val="50000"/>
                  </a:schemeClr>
                </a:solidFill>
              </a:rPr>
              <a:t>");//String version</a:t>
            </a:r>
          </a:p>
          <a:p>
            <a:r>
              <a:rPr lang="en-US" b="1" dirty="0" err="1">
                <a:solidFill>
                  <a:schemeClr val="accent1">
                    <a:lumMod val="50000"/>
                  </a:schemeClr>
                </a:solidFill>
              </a:rPr>
              <a:t>t.methodOne</a:t>
            </a:r>
            <a:r>
              <a:rPr lang="en-US" b="1" dirty="0">
                <a:solidFill>
                  <a:schemeClr val="accent1">
                    <a:lumMod val="50000"/>
                  </a:schemeClr>
                </a:solidFill>
              </a:rPr>
              <a:t>(new </a:t>
            </a:r>
            <a:r>
              <a:rPr lang="en-US" b="1" dirty="0" err="1">
                <a:solidFill>
                  <a:schemeClr val="accent1">
                    <a:lumMod val="50000"/>
                  </a:schemeClr>
                </a:solidFill>
              </a:rPr>
              <a:t>StringBuffer</a:t>
            </a:r>
            <a:r>
              <a:rPr lang="en-US" b="1" dirty="0">
                <a:solidFill>
                  <a:schemeClr val="accent1">
                    <a:lumMod val="50000"/>
                  </a:schemeClr>
                </a:solidFill>
              </a:rPr>
              <a:t>("</a:t>
            </a:r>
            <a:r>
              <a:rPr lang="en-US" b="1" dirty="0" err="1">
                <a:solidFill>
                  <a:schemeClr val="accent1">
                    <a:lumMod val="50000"/>
                  </a:schemeClr>
                </a:solidFill>
              </a:rPr>
              <a:t>sai</a:t>
            </a:r>
            <a:r>
              <a:rPr lang="en-US" b="1" dirty="0">
                <a:solidFill>
                  <a:schemeClr val="accent1">
                    <a:lumMod val="50000"/>
                  </a:schemeClr>
                </a:solidFill>
              </a:rPr>
              <a:t>"));//</a:t>
            </a:r>
            <a:r>
              <a:rPr lang="en-US" b="1" dirty="0" err="1">
                <a:solidFill>
                  <a:schemeClr val="accent1">
                    <a:lumMod val="50000"/>
                  </a:schemeClr>
                </a:solidFill>
              </a:rPr>
              <a:t>StringBuffer</a:t>
            </a:r>
            <a:r>
              <a:rPr lang="en-US" b="1" dirty="0">
                <a:solidFill>
                  <a:schemeClr val="accent1">
                    <a:lumMod val="50000"/>
                  </a:schemeClr>
                </a:solidFill>
              </a:rPr>
              <a:t> version</a:t>
            </a:r>
          </a:p>
          <a:p>
            <a:r>
              <a:rPr lang="en-US" b="1" dirty="0" err="1">
                <a:solidFill>
                  <a:schemeClr val="accent1">
                    <a:lumMod val="50000"/>
                  </a:schemeClr>
                </a:solidFill>
              </a:rPr>
              <a:t>t.methodOne</a:t>
            </a:r>
            <a:r>
              <a:rPr lang="en-US" b="1" dirty="0">
                <a:solidFill>
                  <a:schemeClr val="accent1">
                    <a:lumMod val="50000"/>
                  </a:schemeClr>
                </a:solidFill>
              </a:rPr>
              <a:t>(null);//CE : reference to m1() is </a:t>
            </a:r>
            <a:r>
              <a:rPr lang="en-US" b="1" dirty="0" err="1">
                <a:solidFill>
                  <a:schemeClr val="accent1">
                    <a:lumMod val="50000"/>
                  </a:schemeClr>
                </a:solidFill>
              </a:rPr>
              <a:t>ambiquous</a:t>
            </a:r>
            <a:endParaRPr lang="en-US" b="1" dirty="0">
              <a:solidFill>
                <a:schemeClr val="accent1">
                  <a:lumMod val="50000"/>
                </a:schemeClr>
              </a:solidFill>
            </a:endParaRPr>
          </a:p>
          <a:p>
            <a:r>
              <a:rPr lang="en-US" b="1" dirty="0">
                <a:solidFill>
                  <a:schemeClr val="accent1">
                    <a:lumMod val="50000"/>
                  </a:schemeClr>
                </a:solidFill>
              </a:rPr>
              <a:t>}</a:t>
            </a:r>
          </a:p>
          <a:p>
            <a:r>
              <a:rPr lang="en-US" b="1" dirty="0">
                <a:solidFill>
                  <a:schemeClr val="accent1">
                    <a:lumMod val="50000"/>
                  </a:schemeClr>
                </a:solidFill>
              </a:rPr>
              <a:t>}</a:t>
            </a:r>
            <a:endParaRPr lang="en-US" dirty="0">
              <a:solidFill>
                <a:schemeClr val="accent1">
                  <a:lumMod val="50000"/>
                </a:schemeClr>
              </a:solidFill>
            </a:endParaRPr>
          </a:p>
        </p:txBody>
      </p:sp>
      <p:sp>
        <p:nvSpPr>
          <p:cNvPr id="6" name="Rectangle 5"/>
          <p:cNvSpPr/>
          <p:nvPr/>
        </p:nvSpPr>
        <p:spPr>
          <a:xfrm>
            <a:off x="5257800" y="133350"/>
            <a:ext cx="829073" cy="307777"/>
          </a:xfrm>
          <a:prstGeom prst="rect">
            <a:avLst/>
          </a:prstGeom>
        </p:spPr>
        <p:txBody>
          <a:bodyPr wrap="none">
            <a:spAutoFit/>
          </a:bodyPr>
          <a:lstStyle/>
          <a:p>
            <a:r>
              <a:rPr lang="en-US" b="1" dirty="0">
                <a:solidFill>
                  <a:schemeClr val="accent1">
                    <a:lumMod val="50000"/>
                  </a:schemeClr>
                </a:solidFill>
              </a:rPr>
              <a:t>Output:</a:t>
            </a:r>
            <a:endParaRPr lang="en-US" dirty="0">
              <a:solidFill>
                <a:schemeClr val="accent1">
                  <a:lumMod val="50000"/>
                </a:schemeClr>
              </a:solidFill>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0263" y="585769"/>
            <a:ext cx="267652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8382000" y="4629150"/>
            <a:ext cx="377026" cy="230832"/>
          </a:xfrm>
          <a:prstGeom prst="rect">
            <a:avLst/>
          </a:prstGeom>
        </p:spPr>
        <p:txBody>
          <a:bodyPr wrap="none">
            <a:spAutoFit/>
          </a:bodyPr>
          <a:lstStyle/>
          <a:p>
            <a:r>
              <a:rPr lang="en-US" sz="900" b="1" dirty="0"/>
              <a:t>190</a:t>
            </a:r>
            <a:endParaRPr lang="en-US" sz="900" dirty="0"/>
          </a:p>
        </p:txBody>
      </p:sp>
      <p:sp>
        <p:nvSpPr>
          <p:cNvPr id="8" name="Rectangle 7"/>
          <p:cNvSpPr/>
          <p:nvPr/>
        </p:nvSpPr>
        <p:spPr>
          <a:xfrm>
            <a:off x="4819261" y="2275675"/>
            <a:ext cx="3938210" cy="2246769"/>
          </a:xfrm>
          <a:prstGeom prst="rect">
            <a:avLst/>
          </a:prstGeom>
        </p:spPr>
        <p:txBody>
          <a:bodyPr wrap="square">
            <a:spAutoFit/>
          </a:bodyPr>
          <a:lstStyle/>
          <a:p>
            <a:r>
              <a:rPr lang="en-US" b="1" dirty="0">
                <a:solidFill>
                  <a:schemeClr val="accent1">
                    <a:lumMod val="50000"/>
                  </a:schemeClr>
                </a:solidFill>
              </a:rPr>
              <a:t>Case 4:</a:t>
            </a:r>
          </a:p>
          <a:p>
            <a:endParaRPr lang="en-US" b="1" dirty="0">
              <a:solidFill>
                <a:schemeClr val="accent1">
                  <a:lumMod val="50000"/>
                </a:schemeClr>
              </a:solidFill>
            </a:endParaRPr>
          </a:p>
          <a:p>
            <a:r>
              <a:rPr lang="en-US" b="1" dirty="0">
                <a:solidFill>
                  <a:schemeClr val="accent1">
                    <a:lumMod val="50000"/>
                  </a:schemeClr>
                </a:solidFill>
              </a:rPr>
              <a:t>class Test {</a:t>
            </a:r>
          </a:p>
          <a:p>
            <a:r>
              <a:rPr lang="en-US" b="1" dirty="0">
                <a:solidFill>
                  <a:schemeClr val="accent1">
                    <a:lumMod val="50000"/>
                  </a:schemeClr>
                </a:solidFill>
              </a:rPr>
              <a:t>public void </a:t>
            </a:r>
            <a:r>
              <a:rPr lang="en-US" b="1" dirty="0" err="1">
                <a:solidFill>
                  <a:schemeClr val="accent1">
                    <a:lumMod val="50000"/>
                  </a:schemeClr>
                </a:solidFill>
              </a:rPr>
              <a:t>methodOne</a:t>
            </a:r>
            <a:r>
              <a:rPr lang="en-US" b="1" dirty="0">
                <a:solidFill>
                  <a:schemeClr val="accent1">
                    <a:lumMod val="50000"/>
                  </a:schemeClr>
                </a:solidFill>
              </a:rPr>
              <a:t>(</a:t>
            </a:r>
            <a:r>
              <a:rPr lang="en-US" b="1" dirty="0" err="1">
                <a:solidFill>
                  <a:schemeClr val="accent1">
                    <a:lumMod val="50000"/>
                  </a:schemeClr>
                </a:solidFill>
              </a:rPr>
              <a:t>int</a:t>
            </a:r>
            <a:r>
              <a:rPr lang="en-US" b="1" dirty="0">
                <a:solidFill>
                  <a:schemeClr val="accent1">
                    <a:lumMod val="50000"/>
                  </a:schemeClr>
                </a:solidFill>
              </a:rPr>
              <a:t> </a:t>
            </a:r>
            <a:r>
              <a:rPr lang="en-US" b="1" dirty="0" err="1">
                <a:solidFill>
                  <a:schemeClr val="accent1">
                    <a:lumMod val="50000"/>
                  </a:schemeClr>
                </a:solidFill>
              </a:rPr>
              <a:t>i,float</a:t>
            </a:r>
            <a:r>
              <a:rPr lang="en-US" b="1" dirty="0">
                <a:solidFill>
                  <a:schemeClr val="accent1">
                    <a:lumMod val="50000"/>
                  </a:schemeClr>
                </a:solidFill>
              </a:rPr>
              <a:t> f) {</a:t>
            </a:r>
          </a:p>
          <a:p>
            <a:r>
              <a:rPr lang="en-US" b="1" dirty="0" err="1">
                <a:solidFill>
                  <a:schemeClr val="accent1">
                    <a:lumMod val="50000"/>
                  </a:schemeClr>
                </a:solidFill>
              </a:rPr>
              <a:t>System.out.println</a:t>
            </a:r>
            <a:r>
              <a:rPr lang="en-US" b="1" dirty="0">
                <a:solidFill>
                  <a:schemeClr val="accent1">
                    <a:lumMod val="50000"/>
                  </a:schemeClr>
                </a:solidFill>
              </a:rPr>
              <a:t>("</a:t>
            </a:r>
            <a:r>
              <a:rPr lang="en-US" b="1" dirty="0" err="1">
                <a:solidFill>
                  <a:schemeClr val="accent1">
                    <a:lumMod val="50000"/>
                  </a:schemeClr>
                </a:solidFill>
              </a:rPr>
              <a:t>int</a:t>
            </a:r>
            <a:r>
              <a:rPr lang="en-US" b="1" dirty="0">
                <a:solidFill>
                  <a:schemeClr val="accent1">
                    <a:lumMod val="50000"/>
                  </a:schemeClr>
                </a:solidFill>
              </a:rPr>
              <a:t>-float method");</a:t>
            </a:r>
          </a:p>
          <a:p>
            <a:r>
              <a:rPr lang="en-US" b="1" dirty="0">
                <a:solidFill>
                  <a:schemeClr val="accent1">
                    <a:lumMod val="50000"/>
                  </a:schemeClr>
                </a:solidFill>
              </a:rPr>
              <a:t>}</a:t>
            </a:r>
          </a:p>
          <a:p>
            <a:r>
              <a:rPr lang="en-US" b="1" dirty="0">
                <a:solidFill>
                  <a:schemeClr val="accent1">
                    <a:lumMod val="50000"/>
                  </a:schemeClr>
                </a:solidFill>
              </a:rPr>
              <a:t>public void </a:t>
            </a:r>
            <a:r>
              <a:rPr lang="en-US" b="1" dirty="0" err="1">
                <a:solidFill>
                  <a:schemeClr val="accent1">
                    <a:lumMod val="50000"/>
                  </a:schemeClr>
                </a:solidFill>
              </a:rPr>
              <a:t>methodOne</a:t>
            </a:r>
            <a:r>
              <a:rPr lang="en-US" b="1" dirty="0">
                <a:solidFill>
                  <a:schemeClr val="accent1">
                    <a:lumMod val="50000"/>
                  </a:schemeClr>
                </a:solidFill>
              </a:rPr>
              <a:t>(float </a:t>
            </a:r>
            <a:r>
              <a:rPr lang="en-US" b="1" dirty="0" err="1">
                <a:solidFill>
                  <a:schemeClr val="accent1">
                    <a:lumMod val="50000"/>
                  </a:schemeClr>
                </a:solidFill>
              </a:rPr>
              <a:t>f,int</a:t>
            </a:r>
            <a:r>
              <a:rPr lang="en-US" b="1" dirty="0">
                <a:solidFill>
                  <a:schemeClr val="accent1">
                    <a:lumMod val="50000"/>
                  </a:schemeClr>
                </a:solidFill>
              </a:rPr>
              <a:t> i) {</a:t>
            </a:r>
          </a:p>
          <a:p>
            <a:r>
              <a:rPr lang="en-US" b="1" dirty="0" err="1">
                <a:solidFill>
                  <a:schemeClr val="accent1">
                    <a:lumMod val="50000"/>
                  </a:schemeClr>
                </a:solidFill>
              </a:rPr>
              <a:t>System.out.println</a:t>
            </a:r>
            <a:r>
              <a:rPr lang="en-US" b="1" dirty="0">
                <a:solidFill>
                  <a:schemeClr val="accent1">
                    <a:lumMod val="50000"/>
                  </a:schemeClr>
                </a:solidFill>
              </a:rPr>
              <a:t>("float-</a:t>
            </a:r>
            <a:r>
              <a:rPr lang="en-US" b="1" dirty="0" err="1">
                <a:solidFill>
                  <a:schemeClr val="accent1">
                    <a:lumMod val="50000"/>
                  </a:schemeClr>
                </a:solidFill>
              </a:rPr>
              <a:t>int</a:t>
            </a:r>
            <a:r>
              <a:rPr lang="en-US" b="1" dirty="0">
                <a:solidFill>
                  <a:schemeClr val="accent1">
                    <a:lumMod val="50000"/>
                  </a:schemeClr>
                </a:solidFill>
              </a:rPr>
              <a:t> method");</a:t>
            </a:r>
          </a:p>
          <a:p>
            <a:r>
              <a:rPr lang="en-US" b="1" dirty="0">
                <a:solidFill>
                  <a:schemeClr val="accent1">
                    <a:lumMod val="50000"/>
                  </a:schemeClr>
                </a:solidFill>
              </a:rPr>
              <a:t>}</a:t>
            </a:r>
          </a:p>
          <a:p>
            <a:r>
              <a:rPr lang="en-US" b="1" dirty="0">
                <a:solidFill>
                  <a:schemeClr val="accent1">
                    <a:lumMod val="50000"/>
                  </a:schemeClr>
                </a:solidFill>
              </a:rPr>
              <a:t>public static void main(String[] </a:t>
            </a:r>
            <a:r>
              <a:rPr lang="en-US" b="1" dirty="0" err="1">
                <a:solidFill>
                  <a:schemeClr val="accent1">
                    <a:lumMod val="50000"/>
                  </a:schemeClr>
                </a:solidFill>
              </a:rPr>
              <a:t>args</a:t>
            </a:r>
            <a:r>
              <a:rPr lang="en-US" b="1" dirty="0">
                <a:solidFill>
                  <a:schemeClr val="accent1">
                    <a:lumMod val="50000"/>
                  </a:schemeClr>
                </a:solidFill>
              </a:rPr>
              <a:t>) {</a:t>
            </a:r>
            <a:endParaRPr lang="en-US" dirty="0">
              <a:solidFill>
                <a:schemeClr val="accent1">
                  <a:lumMod val="50000"/>
                </a:schemeClr>
              </a:solidFill>
            </a:endParaRPr>
          </a:p>
        </p:txBody>
      </p:sp>
    </p:spTree>
    <p:extLst>
      <p:ext uri="{BB962C8B-B14F-4D97-AF65-F5344CB8AC3E}">
        <p14:creationId xmlns:p14="http://schemas.microsoft.com/office/powerpoint/2010/main" val="3966501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9" name="Rectangle 8"/>
          <p:cNvSpPr/>
          <p:nvPr/>
        </p:nvSpPr>
        <p:spPr>
          <a:xfrm>
            <a:off x="304800" y="209550"/>
            <a:ext cx="4572000" cy="2893100"/>
          </a:xfrm>
          <a:prstGeom prst="rect">
            <a:avLst/>
          </a:prstGeom>
        </p:spPr>
        <p:txBody>
          <a:bodyPr>
            <a:spAutoFit/>
          </a:bodyPr>
          <a:lstStyle/>
          <a:p>
            <a:r>
              <a:rPr lang="en-US" b="1" dirty="0">
                <a:solidFill>
                  <a:schemeClr val="accent1">
                    <a:lumMod val="50000"/>
                  </a:schemeClr>
                </a:solidFill>
              </a:rPr>
              <a:t>Test t=new Test();</a:t>
            </a:r>
          </a:p>
          <a:p>
            <a:r>
              <a:rPr lang="en-US" b="1" dirty="0" err="1">
                <a:solidFill>
                  <a:schemeClr val="accent1">
                    <a:lumMod val="50000"/>
                  </a:schemeClr>
                </a:solidFill>
              </a:rPr>
              <a:t>t.methodOne</a:t>
            </a:r>
            <a:r>
              <a:rPr lang="en-US" b="1" dirty="0">
                <a:solidFill>
                  <a:schemeClr val="accent1">
                    <a:lumMod val="50000"/>
                  </a:schemeClr>
                </a:solidFill>
              </a:rPr>
              <a:t>(10,10.5f);//</a:t>
            </a:r>
            <a:r>
              <a:rPr lang="en-US" b="1" dirty="0" err="1">
                <a:solidFill>
                  <a:schemeClr val="accent1">
                    <a:lumMod val="50000"/>
                  </a:schemeClr>
                </a:solidFill>
              </a:rPr>
              <a:t>int</a:t>
            </a:r>
            <a:r>
              <a:rPr lang="en-US" b="1" dirty="0">
                <a:solidFill>
                  <a:schemeClr val="accent1">
                    <a:lumMod val="50000"/>
                  </a:schemeClr>
                </a:solidFill>
              </a:rPr>
              <a:t>-float method</a:t>
            </a:r>
          </a:p>
          <a:p>
            <a:r>
              <a:rPr lang="en-US" b="1" dirty="0" err="1">
                <a:solidFill>
                  <a:schemeClr val="accent1">
                    <a:lumMod val="50000"/>
                  </a:schemeClr>
                </a:solidFill>
              </a:rPr>
              <a:t>t.methodOne</a:t>
            </a:r>
            <a:r>
              <a:rPr lang="en-US" b="1" dirty="0">
                <a:solidFill>
                  <a:schemeClr val="accent1">
                    <a:lumMod val="50000"/>
                  </a:schemeClr>
                </a:solidFill>
              </a:rPr>
              <a:t>(10.5f,10);//float-</a:t>
            </a:r>
            <a:r>
              <a:rPr lang="en-US" b="1" dirty="0" err="1">
                <a:solidFill>
                  <a:schemeClr val="accent1">
                    <a:lumMod val="50000"/>
                  </a:schemeClr>
                </a:solidFill>
              </a:rPr>
              <a:t>int</a:t>
            </a:r>
            <a:r>
              <a:rPr lang="en-US" b="1" dirty="0">
                <a:solidFill>
                  <a:schemeClr val="accent1">
                    <a:lumMod val="50000"/>
                  </a:schemeClr>
                </a:solidFill>
              </a:rPr>
              <a:t> method</a:t>
            </a:r>
          </a:p>
          <a:p>
            <a:r>
              <a:rPr lang="en-US" b="1" dirty="0" err="1">
                <a:solidFill>
                  <a:schemeClr val="accent1">
                    <a:lumMod val="50000"/>
                  </a:schemeClr>
                </a:solidFill>
              </a:rPr>
              <a:t>t.methodOne</a:t>
            </a:r>
            <a:r>
              <a:rPr lang="en-US" b="1" dirty="0">
                <a:solidFill>
                  <a:schemeClr val="accent1">
                    <a:lumMod val="50000"/>
                  </a:schemeClr>
                </a:solidFill>
              </a:rPr>
              <a:t>(10,10); //C.E:</a:t>
            </a:r>
          </a:p>
          <a:p>
            <a:r>
              <a:rPr lang="en-US" b="1" dirty="0">
                <a:solidFill>
                  <a:schemeClr val="accent1">
                    <a:lumMod val="50000"/>
                  </a:schemeClr>
                </a:solidFill>
              </a:rPr>
              <a:t>//</a:t>
            </a:r>
            <a:r>
              <a:rPr lang="en-US" b="1" dirty="0" err="1">
                <a:solidFill>
                  <a:schemeClr val="accent1">
                    <a:lumMod val="50000"/>
                  </a:schemeClr>
                </a:solidFill>
              </a:rPr>
              <a:t>CE:reference</a:t>
            </a:r>
            <a:r>
              <a:rPr lang="en-US" b="1" dirty="0">
                <a:solidFill>
                  <a:schemeClr val="accent1">
                    <a:lumMod val="50000"/>
                  </a:schemeClr>
                </a:solidFill>
              </a:rPr>
              <a:t> to </a:t>
            </a:r>
            <a:r>
              <a:rPr lang="en-US" b="1" dirty="0" err="1">
                <a:solidFill>
                  <a:schemeClr val="accent1">
                    <a:lumMod val="50000"/>
                  </a:schemeClr>
                </a:solidFill>
              </a:rPr>
              <a:t>methodOne</a:t>
            </a:r>
            <a:r>
              <a:rPr lang="en-US" b="1" dirty="0">
                <a:solidFill>
                  <a:schemeClr val="accent1">
                    <a:lumMod val="50000"/>
                  </a:schemeClr>
                </a:solidFill>
              </a:rPr>
              <a:t> is ambiguous,</a:t>
            </a:r>
          </a:p>
          <a:p>
            <a:r>
              <a:rPr lang="en-US" b="1" dirty="0">
                <a:solidFill>
                  <a:schemeClr val="accent1">
                    <a:lumMod val="50000"/>
                  </a:schemeClr>
                </a:solidFill>
              </a:rPr>
              <a:t>//both method </a:t>
            </a:r>
            <a:r>
              <a:rPr lang="en-US" b="1" dirty="0" err="1">
                <a:solidFill>
                  <a:schemeClr val="accent1">
                    <a:lumMod val="50000"/>
                  </a:schemeClr>
                </a:solidFill>
              </a:rPr>
              <a:t>methodOne</a:t>
            </a:r>
            <a:r>
              <a:rPr lang="en-US" b="1" dirty="0">
                <a:solidFill>
                  <a:schemeClr val="accent1">
                    <a:lumMod val="50000"/>
                  </a:schemeClr>
                </a:solidFill>
              </a:rPr>
              <a:t>(</a:t>
            </a:r>
            <a:r>
              <a:rPr lang="en-US" b="1" dirty="0" err="1">
                <a:solidFill>
                  <a:schemeClr val="accent1">
                    <a:lumMod val="50000"/>
                  </a:schemeClr>
                </a:solidFill>
              </a:rPr>
              <a:t>int,float</a:t>
            </a:r>
            <a:r>
              <a:rPr lang="en-US" b="1" dirty="0">
                <a:solidFill>
                  <a:schemeClr val="accent1">
                    <a:lumMod val="50000"/>
                  </a:schemeClr>
                </a:solidFill>
              </a:rPr>
              <a:t>) in Test</a:t>
            </a:r>
          </a:p>
          <a:p>
            <a:r>
              <a:rPr lang="en-US" b="1" dirty="0">
                <a:solidFill>
                  <a:schemeClr val="accent1">
                    <a:lumMod val="50000"/>
                  </a:schemeClr>
                </a:solidFill>
              </a:rPr>
              <a:t>//and method </a:t>
            </a:r>
            <a:r>
              <a:rPr lang="en-US" b="1" dirty="0" err="1">
                <a:solidFill>
                  <a:schemeClr val="accent1">
                    <a:lumMod val="50000"/>
                  </a:schemeClr>
                </a:solidFill>
              </a:rPr>
              <a:t>methodOne</a:t>
            </a:r>
            <a:r>
              <a:rPr lang="en-US" b="1" dirty="0">
                <a:solidFill>
                  <a:schemeClr val="accent1">
                    <a:lumMod val="50000"/>
                  </a:schemeClr>
                </a:solidFill>
              </a:rPr>
              <a:t>(</a:t>
            </a:r>
            <a:r>
              <a:rPr lang="en-US" b="1" dirty="0" err="1">
                <a:solidFill>
                  <a:schemeClr val="accent1">
                    <a:lumMod val="50000"/>
                  </a:schemeClr>
                </a:solidFill>
              </a:rPr>
              <a:t>float,int</a:t>
            </a:r>
            <a:r>
              <a:rPr lang="en-US" b="1" dirty="0">
                <a:solidFill>
                  <a:schemeClr val="accent1">
                    <a:lumMod val="50000"/>
                  </a:schemeClr>
                </a:solidFill>
              </a:rPr>
              <a:t>) in Test match</a:t>
            </a:r>
          </a:p>
          <a:p>
            <a:r>
              <a:rPr lang="en-US" b="1" dirty="0" err="1">
                <a:solidFill>
                  <a:schemeClr val="accent1">
                    <a:lumMod val="50000"/>
                  </a:schemeClr>
                </a:solidFill>
              </a:rPr>
              <a:t>t.methodOne</a:t>
            </a:r>
            <a:r>
              <a:rPr lang="en-US" b="1" dirty="0">
                <a:solidFill>
                  <a:schemeClr val="accent1">
                    <a:lumMod val="50000"/>
                  </a:schemeClr>
                </a:solidFill>
              </a:rPr>
              <a:t>(10.5f,10.5f);//C.E:</a:t>
            </a:r>
          </a:p>
          <a:p>
            <a:r>
              <a:rPr lang="en-US" b="1" dirty="0">
                <a:solidFill>
                  <a:schemeClr val="accent1">
                    <a:lumMod val="50000"/>
                  </a:schemeClr>
                </a:solidFill>
              </a:rPr>
              <a:t>cannot find symbol</a:t>
            </a:r>
          </a:p>
          <a:p>
            <a:r>
              <a:rPr lang="en-US" b="1" dirty="0">
                <a:solidFill>
                  <a:schemeClr val="accent1">
                    <a:lumMod val="50000"/>
                  </a:schemeClr>
                </a:solidFill>
              </a:rPr>
              <a:t>symbol : </a:t>
            </a:r>
            <a:r>
              <a:rPr lang="en-US" b="1" dirty="0" err="1">
                <a:solidFill>
                  <a:schemeClr val="accent1">
                    <a:lumMod val="50000"/>
                  </a:schemeClr>
                </a:solidFill>
              </a:rPr>
              <a:t>methodOne</a:t>
            </a:r>
            <a:r>
              <a:rPr lang="en-US" b="1" dirty="0">
                <a:solidFill>
                  <a:schemeClr val="accent1">
                    <a:lumMod val="50000"/>
                  </a:schemeClr>
                </a:solidFill>
              </a:rPr>
              <a:t>(float, float)</a:t>
            </a:r>
          </a:p>
          <a:p>
            <a:r>
              <a:rPr lang="en-US" b="1" dirty="0">
                <a:solidFill>
                  <a:schemeClr val="accent1">
                    <a:lumMod val="50000"/>
                  </a:schemeClr>
                </a:solidFill>
              </a:rPr>
              <a:t>location : class Test</a:t>
            </a:r>
          </a:p>
          <a:p>
            <a:r>
              <a:rPr lang="en-US" b="1" dirty="0">
                <a:solidFill>
                  <a:schemeClr val="accent1">
                    <a:lumMod val="50000"/>
                  </a:schemeClr>
                </a:solidFill>
              </a:rPr>
              <a:t>}</a:t>
            </a:r>
          </a:p>
          <a:p>
            <a:r>
              <a:rPr lang="en-US" b="1" dirty="0">
                <a:solidFill>
                  <a:schemeClr val="accent1">
                    <a:lumMod val="50000"/>
                  </a:schemeClr>
                </a:solidFill>
              </a:rPr>
              <a:t>}</a:t>
            </a:r>
            <a:endParaRPr lang="en-US" dirty="0">
              <a:solidFill>
                <a:schemeClr val="accent1">
                  <a:lumMod val="50000"/>
                </a:schemeClr>
              </a:solidFill>
            </a:endParaRPr>
          </a:p>
        </p:txBody>
      </p:sp>
      <p:sp>
        <p:nvSpPr>
          <p:cNvPr id="10" name="Rectangle 9"/>
          <p:cNvSpPr/>
          <p:nvPr/>
        </p:nvSpPr>
        <p:spPr>
          <a:xfrm>
            <a:off x="4876800" y="285749"/>
            <a:ext cx="4114800" cy="3539430"/>
          </a:xfrm>
          <a:prstGeom prst="rect">
            <a:avLst/>
          </a:prstGeom>
        </p:spPr>
        <p:txBody>
          <a:bodyPr wrap="square">
            <a:spAutoFit/>
          </a:bodyPr>
          <a:lstStyle/>
          <a:p>
            <a:r>
              <a:rPr lang="en-US" b="1" dirty="0">
                <a:solidFill>
                  <a:schemeClr val="accent1">
                    <a:lumMod val="50000"/>
                  </a:schemeClr>
                </a:solidFill>
              </a:rPr>
              <a:t>Case 5 :</a:t>
            </a:r>
          </a:p>
          <a:p>
            <a:endParaRPr lang="en-US" b="1" dirty="0">
              <a:solidFill>
                <a:schemeClr val="accent1">
                  <a:lumMod val="50000"/>
                </a:schemeClr>
              </a:solidFill>
            </a:endParaRPr>
          </a:p>
          <a:p>
            <a:r>
              <a:rPr lang="en-US" b="1" dirty="0">
                <a:solidFill>
                  <a:schemeClr val="accent1">
                    <a:lumMod val="50000"/>
                  </a:schemeClr>
                </a:solidFill>
              </a:rPr>
              <a:t>class Test{</a:t>
            </a:r>
          </a:p>
          <a:p>
            <a:r>
              <a:rPr lang="en-US" b="1" dirty="0">
                <a:solidFill>
                  <a:schemeClr val="accent1">
                    <a:lumMod val="50000"/>
                  </a:schemeClr>
                </a:solidFill>
              </a:rPr>
              <a:t>public void </a:t>
            </a:r>
            <a:r>
              <a:rPr lang="en-US" b="1" dirty="0" err="1">
                <a:solidFill>
                  <a:schemeClr val="accent1">
                    <a:lumMod val="50000"/>
                  </a:schemeClr>
                </a:solidFill>
              </a:rPr>
              <a:t>methodOne</a:t>
            </a:r>
            <a:r>
              <a:rPr lang="en-US" b="1" dirty="0">
                <a:solidFill>
                  <a:schemeClr val="accent1">
                    <a:lumMod val="50000"/>
                  </a:schemeClr>
                </a:solidFill>
              </a:rPr>
              <a:t>(</a:t>
            </a:r>
            <a:r>
              <a:rPr lang="en-US" b="1" dirty="0" err="1">
                <a:solidFill>
                  <a:schemeClr val="accent1">
                    <a:lumMod val="50000"/>
                  </a:schemeClr>
                </a:solidFill>
              </a:rPr>
              <a:t>int</a:t>
            </a:r>
            <a:r>
              <a:rPr lang="en-US" b="1" dirty="0">
                <a:solidFill>
                  <a:schemeClr val="accent1">
                    <a:lumMod val="50000"/>
                  </a:schemeClr>
                </a:solidFill>
              </a:rPr>
              <a:t> i) {</a:t>
            </a:r>
          </a:p>
          <a:p>
            <a:r>
              <a:rPr lang="en-US" b="1" dirty="0" err="1">
                <a:solidFill>
                  <a:schemeClr val="accent1">
                    <a:lumMod val="50000"/>
                  </a:schemeClr>
                </a:solidFill>
              </a:rPr>
              <a:t>System.out.println</a:t>
            </a:r>
            <a:r>
              <a:rPr lang="en-US" b="1" dirty="0">
                <a:solidFill>
                  <a:schemeClr val="accent1">
                    <a:lumMod val="50000"/>
                  </a:schemeClr>
                </a:solidFill>
              </a:rPr>
              <a:t>("general method");</a:t>
            </a:r>
          </a:p>
          <a:p>
            <a:r>
              <a:rPr lang="en-US" b="1" dirty="0">
                <a:solidFill>
                  <a:schemeClr val="accent1">
                    <a:lumMod val="50000"/>
                  </a:schemeClr>
                </a:solidFill>
              </a:rPr>
              <a:t>}</a:t>
            </a:r>
          </a:p>
          <a:p>
            <a:r>
              <a:rPr lang="en-US" b="1" dirty="0">
                <a:solidFill>
                  <a:schemeClr val="accent1">
                    <a:lumMod val="50000"/>
                  </a:schemeClr>
                </a:solidFill>
              </a:rPr>
              <a:t>public void </a:t>
            </a:r>
            <a:r>
              <a:rPr lang="en-US" b="1" dirty="0" err="1">
                <a:solidFill>
                  <a:schemeClr val="accent1">
                    <a:lumMod val="50000"/>
                  </a:schemeClr>
                </a:solidFill>
              </a:rPr>
              <a:t>methodOne</a:t>
            </a:r>
            <a:r>
              <a:rPr lang="en-US" b="1" dirty="0">
                <a:solidFill>
                  <a:schemeClr val="accent1">
                    <a:lumMod val="50000"/>
                  </a:schemeClr>
                </a:solidFill>
              </a:rPr>
              <a:t>(int...i) {</a:t>
            </a:r>
          </a:p>
          <a:p>
            <a:r>
              <a:rPr lang="en-US" b="1" dirty="0" err="1">
                <a:solidFill>
                  <a:schemeClr val="accent1">
                    <a:lumMod val="50000"/>
                  </a:schemeClr>
                </a:solidFill>
              </a:rPr>
              <a:t>System.out.println</a:t>
            </a:r>
            <a:r>
              <a:rPr lang="en-US" b="1" dirty="0">
                <a:solidFill>
                  <a:schemeClr val="accent1">
                    <a:lumMod val="50000"/>
                  </a:schemeClr>
                </a:solidFill>
              </a:rPr>
              <a:t>("</a:t>
            </a:r>
            <a:r>
              <a:rPr lang="en-US" b="1" dirty="0" err="1">
                <a:solidFill>
                  <a:schemeClr val="accent1">
                    <a:lumMod val="50000"/>
                  </a:schemeClr>
                </a:solidFill>
              </a:rPr>
              <a:t>var-arg</a:t>
            </a:r>
            <a:r>
              <a:rPr lang="en-US" b="1" dirty="0">
                <a:solidFill>
                  <a:schemeClr val="accent1">
                    <a:lumMod val="50000"/>
                  </a:schemeClr>
                </a:solidFill>
              </a:rPr>
              <a:t> method");</a:t>
            </a:r>
          </a:p>
          <a:p>
            <a:r>
              <a:rPr lang="en-US" b="1" dirty="0">
                <a:solidFill>
                  <a:schemeClr val="accent1">
                    <a:lumMod val="50000"/>
                  </a:schemeClr>
                </a:solidFill>
              </a:rPr>
              <a:t>}</a:t>
            </a:r>
          </a:p>
          <a:p>
            <a:r>
              <a:rPr lang="en-US" b="1" dirty="0">
                <a:solidFill>
                  <a:schemeClr val="accent1">
                    <a:lumMod val="50000"/>
                  </a:schemeClr>
                </a:solidFill>
              </a:rPr>
              <a:t>public static void main(String[] </a:t>
            </a:r>
            <a:r>
              <a:rPr lang="en-US" b="1" dirty="0" err="1">
                <a:solidFill>
                  <a:schemeClr val="accent1">
                    <a:lumMod val="50000"/>
                  </a:schemeClr>
                </a:solidFill>
              </a:rPr>
              <a:t>args</a:t>
            </a:r>
            <a:r>
              <a:rPr lang="en-US" b="1" dirty="0">
                <a:solidFill>
                  <a:schemeClr val="accent1">
                    <a:lumMod val="50000"/>
                  </a:schemeClr>
                </a:solidFill>
              </a:rPr>
              <a:t>) {</a:t>
            </a:r>
          </a:p>
          <a:p>
            <a:r>
              <a:rPr lang="en-US" b="1" dirty="0">
                <a:solidFill>
                  <a:schemeClr val="accent1">
                    <a:lumMod val="50000"/>
                  </a:schemeClr>
                </a:solidFill>
              </a:rPr>
              <a:t>Test t=new Test();</a:t>
            </a:r>
          </a:p>
          <a:p>
            <a:r>
              <a:rPr lang="en-US" b="1" dirty="0" err="1">
                <a:solidFill>
                  <a:schemeClr val="accent1">
                    <a:lumMod val="50000"/>
                  </a:schemeClr>
                </a:solidFill>
              </a:rPr>
              <a:t>t.methodOne</a:t>
            </a:r>
            <a:r>
              <a:rPr lang="en-US" b="1" dirty="0">
                <a:solidFill>
                  <a:schemeClr val="accent1">
                    <a:lumMod val="50000"/>
                  </a:schemeClr>
                </a:solidFill>
              </a:rPr>
              <a:t>();//</a:t>
            </a:r>
            <a:r>
              <a:rPr lang="en-US" b="1" dirty="0" err="1">
                <a:solidFill>
                  <a:schemeClr val="accent1">
                    <a:lumMod val="50000"/>
                  </a:schemeClr>
                </a:solidFill>
              </a:rPr>
              <a:t>var-arg</a:t>
            </a:r>
            <a:r>
              <a:rPr lang="en-US" b="1" dirty="0">
                <a:solidFill>
                  <a:schemeClr val="accent1">
                    <a:lumMod val="50000"/>
                  </a:schemeClr>
                </a:solidFill>
              </a:rPr>
              <a:t> method</a:t>
            </a:r>
          </a:p>
          <a:p>
            <a:r>
              <a:rPr lang="en-US" b="1" dirty="0" err="1">
                <a:solidFill>
                  <a:schemeClr val="accent1">
                    <a:lumMod val="50000"/>
                  </a:schemeClr>
                </a:solidFill>
              </a:rPr>
              <a:t>t.methodOne</a:t>
            </a:r>
            <a:r>
              <a:rPr lang="en-US" b="1" dirty="0">
                <a:solidFill>
                  <a:schemeClr val="accent1">
                    <a:lumMod val="50000"/>
                  </a:schemeClr>
                </a:solidFill>
              </a:rPr>
              <a:t>(10,20);//</a:t>
            </a:r>
            <a:r>
              <a:rPr lang="en-US" b="1" dirty="0" err="1">
                <a:solidFill>
                  <a:schemeClr val="accent1">
                    <a:lumMod val="50000"/>
                  </a:schemeClr>
                </a:solidFill>
              </a:rPr>
              <a:t>var-arg</a:t>
            </a:r>
            <a:r>
              <a:rPr lang="en-US" b="1" dirty="0">
                <a:solidFill>
                  <a:schemeClr val="accent1">
                    <a:lumMod val="50000"/>
                  </a:schemeClr>
                </a:solidFill>
              </a:rPr>
              <a:t> method</a:t>
            </a:r>
          </a:p>
          <a:p>
            <a:r>
              <a:rPr lang="en-US" b="1" dirty="0" err="1">
                <a:solidFill>
                  <a:schemeClr val="accent1">
                    <a:lumMod val="50000"/>
                  </a:schemeClr>
                </a:solidFill>
              </a:rPr>
              <a:t>t.methodOne</a:t>
            </a:r>
            <a:r>
              <a:rPr lang="en-US" b="1" dirty="0">
                <a:solidFill>
                  <a:schemeClr val="accent1">
                    <a:lumMod val="50000"/>
                  </a:schemeClr>
                </a:solidFill>
              </a:rPr>
              <a:t>(10);//general method</a:t>
            </a:r>
          </a:p>
          <a:p>
            <a:r>
              <a:rPr lang="en-US" b="1" dirty="0">
                <a:solidFill>
                  <a:schemeClr val="accent1">
                    <a:lumMod val="50000"/>
                  </a:schemeClr>
                </a:solidFill>
              </a:rPr>
              <a:t>}</a:t>
            </a:r>
          </a:p>
          <a:p>
            <a:r>
              <a:rPr lang="en-US" b="1" dirty="0">
                <a:solidFill>
                  <a:schemeClr val="accent1">
                    <a:lumMod val="50000"/>
                  </a:schemeClr>
                </a:solidFill>
              </a:rPr>
              <a:t>}</a:t>
            </a:r>
            <a:endParaRPr lang="en-US" dirty="0">
              <a:solidFill>
                <a:schemeClr val="accent1">
                  <a:lumMod val="50000"/>
                </a:schemeClr>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7150"/>
            <a:ext cx="4572000" cy="954107"/>
          </a:xfrm>
          <a:prstGeom prst="rect">
            <a:avLst/>
          </a:prstGeom>
        </p:spPr>
        <p:txBody>
          <a:bodyPr>
            <a:spAutoFit/>
          </a:bodyPr>
          <a:lstStyle/>
          <a:p>
            <a:r>
              <a:rPr lang="en-US" b="1" dirty="0">
                <a:solidFill>
                  <a:schemeClr val="accent1">
                    <a:lumMod val="50000"/>
                  </a:schemeClr>
                </a:solidFill>
              </a:rPr>
              <a:t>In general var-</a:t>
            </a:r>
            <a:r>
              <a:rPr lang="en-US" b="1" dirty="0" err="1">
                <a:solidFill>
                  <a:schemeClr val="accent1">
                    <a:lumMod val="50000"/>
                  </a:schemeClr>
                </a:solidFill>
              </a:rPr>
              <a:t>arg</a:t>
            </a:r>
            <a:r>
              <a:rPr lang="en-US" b="1" dirty="0">
                <a:solidFill>
                  <a:schemeClr val="accent1">
                    <a:lumMod val="50000"/>
                  </a:schemeClr>
                </a:solidFill>
              </a:rPr>
              <a:t> method will get less priority </a:t>
            </a:r>
            <a:r>
              <a:rPr lang="en-US" b="1">
                <a:solidFill>
                  <a:schemeClr val="accent1">
                    <a:lumMod val="50000"/>
                  </a:schemeClr>
                </a:solidFill>
              </a:rPr>
              <a:t>ie </a:t>
            </a:r>
            <a:r>
              <a:rPr lang="en-US" b="1" dirty="0">
                <a:solidFill>
                  <a:schemeClr val="accent1">
                    <a:lumMod val="50000"/>
                  </a:schemeClr>
                </a:solidFill>
              </a:rPr>
              <a:t>if no other method matched then only var-</a:t>
            </a:r>
            <a:r>
              <a:rPr lang="en-US" b="1" dirty="0" err="1">
                <a:solidFill>
                  <a:schemeClr val="accent1">
                    <a:lumMod val="50000"/>
                  </a:schemeClr>
                </a:solidFill>
              </a:rPr>
              <a:t>arg</a:t>
            </a:r>
            <a:r>
              <a:rPr lang="en-US" b="1" dirty="0">
                <a:solidFill>
                  <a:schemeClr val="accent1">
                    <a:lumMod val="50000"/>
                  </a:schemeClr>
                </a:solidFill>
              </a:rPr>
              <a:t> method will get chance for execution it is almost same as default case inside switch.</a:t>
            </a:r>
            <a:endParaRPr lang="en-US" dirty="0">
              <a:solidFill>
                <a:schemeClr val="accent1">
                  <a:lumMod val="50000"/>
                </a:schemeClr>
              </a:solidFill>
            </a:endParaRPr>
          </a:p>
        </p:txBody>
      </p:sp>
      <p:sp>
        <p:nvSpPr>
          <p:cNvPr id="8" name="Rectangle 7"/>
          <p:cNvSpPr/>
          <p:nvPr/>
        </p:nvSpPr>
        <p:spPr>
          <a:xfrm>
            <a:off x="301690" y="1040415"/>
            <a:ext cx="5184710" cy="3108543"/>
          </a:xfrm>
          <a:prstGeom prst="rect">
            <a:avLst/>
          </a:prstGeom>
        </p:spPr>
        <p:txBody>
          <a:bodyPr wrap="square">
            <a:spAutoFit/>
          </a:bodyPr>
          <a:lstStyle/>
          <a:p>
            <a:r>
              <a:rPr lang="en-US" b="1" dirty="0">
                <a:solidFill>
                  <a:schemeClr val="accent1">
                    <a:lumMod val="50000"/>
                  </a:schemeClr>
                </a:solidFill>
              </a:rPr>
              <a:t>Case 6:</a:t>
            </a:r>
          </a:p>
          <a:p>
            <a:r>
              <a:rPr lang="en-US" b="1" dirty="0">
                <a:solidFill>
                  <a:schemeClr val="accent1">
                    <a:lumMod val="50000"/>
                  </a:schemeClr>
                </a:solidFill>
              </a:rPr>
              <a:t>class Animal{ }</a:t>
            </a:r>
          </a:p>
          <a:p>
            <a:r>
              <a:rPr lang="en-US" b="1" dirty="0">
                <a:solidFill>
                  <a:schemeClr val="accent1">
                    <a:lumMod val="50000"/>
                  </a:schemeClr>
                </a:solidFill>
              </a:rPr>
              <a:t>class Monkey extends Animal{}</a:t>
            </a:r>
          </a:p>
          <a:p>
            <a:r>
              <a:rPr lang="en-US" b="1" dirty="0">
                <a:solidFill>
                  <a:schemeClr val="accent1">
                    <a:lumMod val="50000"/>
                  </a:schemeClr>
                </a:solidFill>
              </a:rPr>
              <a:t>class Test{</a:t>
            </a:r>
          </a:p>
          <a:p>
            <a:r>
              <a:rPr lang="en-US" b="1" dirty="0">
                <a:solidFill>
                  <a:schemeClr val="accent1">
                    <a:lumMod val="50000"/>
                  </a:schemeClr>
                </a:solidFill>
              </a:rPr>
              <a:t>public void </a:t>
            </a:r>
            <a:r>
              <a:rPr lang="en-US" b="1" dirty="0" err="1">
                <a:solidFill>
                  <a:schemeClr val="accent1">
                    <a:lumMod val="50000"/>
                  </a:schemeClr>
                </a:solidFill>
              </a:rPr>
              <a:t>methodOne</a:t>
            </a:r>
            <a:r>
              <a:rPr lang="en-US" b="1" dirty="0">
                <a:solidFill>
                  <a:schemeClr val="accent1">
                    <a:lumMod val="50000"/>
                  </a:schemeClr>
                </a:solidFill>
              </a:rPr>
              <a:t>(Animal a) {</a:t>
            </a:r>
          </a:p>
          <a:p>
            <a:r>
              <a:rPr lang="en-US" b="1" dirty="0" err="1">
                <a:solidFill>
                  <a:schemeClr val="accent1">
                    <a:lumMod val="50000"/>
                  </a:schemeClr>
                </a:solidFill>
              </a:rPr>
              <a:t>System.out.println</a:t>
            </a:r>
            <a:r>
              <a:rPr lang="en-US" b="1" dirty="0">
                <a:solidFill>
                  <a:schemeClr val="accent1">
                    <a:lumMod val="50000"/>
                  </a:schemeClr>
                </a:solidFill>
              </a:rPr>
              <a:t>("Animal version");</a:t>
            </a:r>
          </a:p>
          <a:p>
            <a:r>
              <a:rPr lang="en-US" b="1" dirty="0">
                <a:solidFill>
                  <a:schemeClr val="accent1">
                    <a:lumMod val="50000"/>
                  </a:schemeClr>
                </a:solidFill>
              </a:rPr>
              <a:t>}</a:t>
            </a:r>
          </a:p>
          <a:p>
            <a:r>
              <a:rPr lang="en-US" b="1" dirty="0">
                <a:solidFill>
                  <a:schemeClr val="accent1">
                    <a:lumMod val="50000"/>
                  </a:schemeClr>
                </a:solidFill>
              </a:rPr>
              <a:t>public void </a:t>
            </a:r>
            <a:r>
              <a:rPr lang="en-US" b="1" dirty="0" err="1">
                <a:solidFill>
                  <a:schemeClr val="accent1">
                    <a:lumMod val="50000"/>
                  </a:schemeClr>
                </a:solidFill>
              </a:rPr>
              <a:t>methodOne</a:t>
            </a:r>
            <a:r>
              <a:rPr lang="en-US" b="1" dirty="0">
                <a:solidFill>
                  <a:schemeClr val="accent1">
                    <a:lumMod val="50000"/>
                  </a:schemeClr>
                </a:solidFill>
              </a:rPr>
              <a:t>(Monkey m) {</a:t>
            </a:r>
          </a:p>
          <a:p>
            <a:r>
              <a:rPr lang="en-US" b="1" dirty="0" err="1">
                <a:solidFill>
                  <a:schemeClr val="accent1">
                    <a:lumMod val="50000"/>
                  </a:schemeClr>
                </a:solidFill>
              </a:rPr>
              <a:t>System.out.println</a:t>
            </a:r>
            <a:r>
              <a:rPr lang="en-US" b="1" dirty="0">
                <a:solidFill>
                  <a:schemeClr val="accent1">
                    <a:lumMod val="50000"/>
                  </a:schemeClr>
                </a:solidFill>
              </a:rPr>
              <a:t>("Monkey version");</a:t>
            </a:r>
          </a:p>
          <a:p>
            <a:r>
              <a:rPr lang="en-US" b="1" dirty="0">
                <a:solidFill>
                  <a:schemeClr val="accent1">
                    <a:lumMod val="50000"/>
                  </a:schemeClr>
                </a:solidFill>
              </a:rPr>
              <a:t>}</a:t>
            </a:r>
          </a:p>
          <a:p>
            <a:r>
              <a:rPr lang="en-US" b="1" dirty="0">
                <a:solidFill>
                  <a:schemeClr val="accent1">
                    <a:lumMod val="50000"/>
                  </a:schemeClr>
                </a:solidFill>
              </a:rPr>
              <a:t>public static void main(String[] </a:t>
            </a:r>
            <a:r>
              <a:rPr lang="en-US" b="1" dirty="0" err="1">
                <a:solidFill>
                  <a:schemeClr val="accent1">
                    <a:lumMod val="50000"/>
                  </a:schemeClr>
                </a:solidFill>
              </a:rPr>
              <a:t>args</a:t>
            </a:r>
            <a:r>
              <a:rPr lang="en-US" b="1" dirty="0">
                <a:solidFill>
                  <a:schemeClr val="accent1">
                    <a:lumMod val="50000"/>
                  </a:schemeClr>
                </a:solidFill>
              </a:rPr>
              <a:t>) {</a:t>
            </a:r>
          </a:p>
          <a:p>
            <a:r>
              <a:rPr lang="en-US" b="1" dirty="0">
                <a:solidFill>
                  <a:schemeClr val="accent1">
                    <a:lumMod val="50000"/>
                  </a:schemeClr>
                </a:solidFill>
              </a:rPr>
              <a:t>Test t=new Test();</a:t>
            </a:r>
          </a:p>
          <a:p>
            <a:r>
              <a:rPr lang="en-US" b="1" dirty="0">
                <a:solidFill>
                  <a:schemeClr val="accent1">
                    <a:lumMod val="50000"/>
                  </a:schemeClr>
                </a:solidFill>
              </a:rPr>
              <a:t>Animal a=new Animal();</a:t>
            </a:r>
          </a:p>
          <a:p>
            <a:r>
              <a:rPr lang="en-US" b="1" dirty="0" err="1">
                <a:solidFill>
                  <a:schemeClr val="accent1">
                    <a:lumMod val="50000"/>
                  </a:schemeClr>
                </a:solidFill>
              </a:rPr>
              <a:t>t.methodOne</a:t>
            </a:r>
            <a:r>
              <a:rPr lang="en-US" b="1" dirty="0">
                <a:solidFill>
                  <a:schemeClr val="accent1">
                    <a:lumMod val="50000"/>
                  </a:schemeClr>
                </a:solidFill>
              </a:rPr>
              <a:t>(a);//Animal version</a:t>
            </a:r>
          </a:p>
        </p:txBody>
      </p:sp>
      <p:sp>
        <p:nvSpPr>
          <p:cNvPr id="9" name="Rectangle 8"/>
          <p:cNvSpPr/>
          <p:nvPr/>
        </p:nvSpPr>
        <p:spPr>
          <a:xfrm>
            <a:off x="5105400" y="347917"/>
            <a:ext cx="4572000" cy="1384995"/>
          </a:xfrm>
          <a:prstGeom prst="rect">
            <a:avLst/>
          </a:prstGeom>
        </p:spPr>
        <p:txBody>
          <a:bodyPr>
            <a:spAutoFit/>
          </a:bodyPr>
          <a:lstStyle/>
          <a:p>
            <a:r>
              <a:rPr lang="en-US" b="1" dirty="0">
                <a:solidFill>
                  <a:schemeClr val="accent1">
                    <a:lumMod val="50000"/>
                  </a:schemeClr>
                </a:solidFill>
              </a:rPr>
              <a:t>Monkey m=new Monkey();</a:t>
            </a:r>
          </a:p>
          <a:p>
            <a:r>
              <a:rPr lang="en-US" b="1" dirty="0" err="1">
                <a:solidFill>
                  <a:schemeClr val="accent1">
                    <a:lumMod val="50000"/>
                  </a:schemeClr>
                </a:solidFill>
              </a:rPr>
              <a:t>t.methodOne</a:t>
            </a:r>
            <a:r>
              <a:rPr lang="en-US" b="1" dirty="0">
                <a:solidFill>
                  <a:schemeClr val="accent1">
                    <a:lumMod val="50000"/>
                  </a:schemeClr>
                </a:solidFill>
              </a:rPr>
              <a:t>(m);//Monkey version</a:t>
            </a:r>
          </a:p>
          <a:p>
            <a:r>
              <a:rPr lang="en-US" b="1" dirty="0">
                <a:solidFill>
                  <a:schemeClr val="accent1">
                    <a:lumMod val="50000"/>
                  </a:schemeClr>
                </a:solidFill>
              </a:rPr>
              <a:t>Animal a1=new Monkey();</a:t>
            </a:r>
          </a:p>
          <a:p>
            <a:r>
              <a:rPr lang="en-US" b="1" dirty="0" err="1">
                <a:solidFill>
                  <a:schemeClr val="accent1">
                    <a:lumMod val="50000"/>
                  </a:schemeClr>
                </a:solidFill>
              </a:rPr>
              <a:t>t.methodOne</a:t>
            </a:r>
            <a:r>
              <a:rPr lang="en-US" b="1" dirty="0">
                <a:solidFill>
                  <a:schemeClr val="accent1">
                    <a:lumMod val="50000"/>
                  </a:schemeClr>
                </a:solidFill>
              </a:rPr>
              <a:t>(a1);//Animal version</a:t>
            </a:r>
          </a:p>
          <a:p>
            <a:r>
              <a:rPr lang="en-US" b="1" dirty="0">
                <a:solidFill>
                  <a:schemeClr val="accent1">
                    <a:lumMod val="50000"/>
                  </a:schemeClr>
                </a:solidFill>
              </a:rPr>
              <a:t>}</a:t>
            </a:r>
          </a:p>
          <a:p>
            <a:r>
              <a:rPr lang="en-US" b="1" dirty="0">
                <a:solidFill>
                  <a:schemeClr val="accent1">
                    <a:lumMod val="50000"/>
                  </a:schemeClr>
                </a:solidFill>
              </a:rPr>
              <a:t>}</a:t>
            </a:r>
            <a:endParaRPr lang="en-US" dirty="0">
              <a:solidFill>
                <a:schemeClr val="accent1">
                  <a:lumMod val="50000"/>
                </a:schemeClr>
              </a:solidFill>
            </a:endParaRPr>
          </a:p>
        </p:txBody>
      </p:sp>
      <p:sp>
        <p:nvSpPr>
          <p:cNvPr id="10" name="Rectangle 9"/>
          <p:cNvSpPr/>
          <p:nvPr/>
        </p:nvSpPr>
        <p:spPr>
          <a:xfrm>
            <a:off x="4343400" y="2038350"/>
            <a:ext cx="4572000" cy="738664"/>
          </a:xfrm>
          <a:prstGeom prst="rect">
            <a:avLst/>
          </a:prstGeom>
        </p:spPr>
        <p:txBody>
          <a:bodyPr>
            <a:spAutoFit/>
          </a:bodyPr>
          <a:lstStyle/>
          <a:p>
            <a:r>
              <a:rPr lang="en-US" b="1" dirty="0">
                <a:solidFill>
                  <a:schemeClr val="accent1">
                    <a:lumMod val="50000"/>
                  </a:schemeClr>
                </a:solidFill>
              </a:rPr>
              <a:t>In overloading method resolution is always based on reference type and runtime object won't play any role in overloading.</a:t>
            </a:r>
            <a:endParaRPr lang="en-US" dirty="0">
              <a:solidFill>
                <a:schemeClr val="accent1">
                  <a:lumMod val="50000"/>
                </a:schemeClr>
              </a:solidFill>
            </a:endParaRPr>
          </a:p>
        </p:txBody>
      </p:sp>
      <p:sp>
        <p:nvSpPr>
          <p:cNvPr id="11" name="Rectangle 10"/>
          <p:cNvSpPr/>
          <p:nvPr/>
        </p:nvSpPr>
        <p:spPr>
          <a:xfrm>
            <a:off x="8432576" y="4552950"/>
            <a:ext cx="396262" cy="246221"/>
          </a:xfrm>
          <a:prstGeom prst="rect">
            <a:avLst/>
          </a:prstGeom>
        </p:spPr>
        <p:txBody>
          <a:bodyPr wrap="none">
            <a:spAutoFit/>
          </a:bodyPr>
          <a:lstStyle/>
          <a:p>
            <a:r>
              <a:rPr lang="en-US" sz="1000" b="1" dirty="0"/>
              <a:t>191</a:t>
            </a:r>
            <a:endParaRPr lang="en-US" sz="1000" dirty="0"/>
          </a:p>
        </p:txBody>
      </p:sp>
    </p:spTree>
    <p:extLst>
      <p:ext uri="{BB962C8B-B14F-4D97-AF65-F5344CB8AC3E}">
        <p14:creationId xmlns:p14="http://schemas.microsoft.com/office/powerpoint/2010/main" val="35901653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897"/>
        <p:cNvGrpSpPr/>
        <p:nvPr/>
      </p:nvGrpSpPr>
      <p:grpSpPr>
        <a:xfrm>
          <a:off x="0" y="0"/>
          <a:ext cx="0" cy="0"/>
          <a:chOff x="0" y="0"/>
          <a:chExt cx="0" cy="0"/>
        </a:xfrm>
      </p:grpSpPr>
      <p:sp>
        <p:nvSpPr>
          <p:cNvPr id="898" name="Google Shape;898;p33"/>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38</a:t>
            </a:fld>
            <a:endParaRPr>
              <a:solidFill>
                <a:schemeClr val="lt1"/>
              </a:solidFill>
            </a:endParaRPr>
          </a:p>
        </p:txBody>
      </p:sp>
      <p:sp>
        <p:nvSpPr>
          <p:cNvPr id="904" name="Google Shape;904;p33"/>
          <p:cNvSpPr txBox="1">
            <a:spLocks noGrp="1"/>
          </p:cNvSpPr>
          <p:nvPr>
            <p:ph type="body" idx="4294967295"/>
          </p:nvPr>
        </p:nvSpPr>
        <p:spPr>
          <a:xfrm>
            <a:off x="1143000" y="1885950"/>
            <a:ext cx="7607100" cy="802200"/>
          </a:xfrm>
          <a:prstGeom prst="rect">
            <a:avLst/>
          </a:prstGeom>
        </p:spPr>
        <p:txBody>
          <a:bodyPr spcFirstLastPara="1" wrap="square" lIns="0" tIns="0" rIns="0" bIns="0" anchor="t" anchorCtr="0">
            <a:noAutofit/>
          </a:bodyPr>
          <a:lstStyle/>
          <a:p>
            <a:pPr marL="0" lvl="0" indent="0" algn="ctr">
              <a:spcBef>
                <a:spcPts val="0"/>
              </a:spcBef>
              <a:buNone/>
            </a:pPr>
            <a:r>
              <a:rPr lang="en-US" sz="6000" b="1" dirty="0"/>
              <a:t>Overriding</a:t>
            </a:r>
            <a:endParaRPr sz="6000" b="1" dirty="0">
              <a:latin typeface="Amatic SC"/>
              <a:ea typeface="Amatic SC"/>
              <a:cs typeface="Amatic SC"/>
              <a:sym typeface="Amatic SC"/>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3" name="Rectangle 2"/>
          <p:cNvSpPr/>
          <p:nvPr/>
        </p:nvSpPr>
        <p:spPr>
          <a:xfrm>
            <a:off x="304800" y="514350"/>
            <a:ext cx="4572000" cy="2893100"/>
          </a:xfrm>
          <a:prstGeom prst="rect">
            <a:avLst/>
          </a:prstGeom>
        </p:spPr>
        <p:txBody>
          <a:bodyPr>
            <a:spAutoFit/>
          </a:bodyPr>
          <a:lstStyle/>
          <a:p>
            <a:r>
              <a:rPr lang="en-US" b="1" dirty="0">
                <a:solidFill>
                  <a:schemeClr val="accent1">
                    <a:lumMod val="50000"/>
                  </a:schemeClr>
                </a:solidFill>
              </a:rPr>
              <a:t>1. Whatever the Parent has by default available to the Child through inheritance, if</a:t>
            </a:r>
          </a:p>
          <a:p>
            <a:r>
              <a:rPr lang="en-US" b="1" dirty="0">
                <a:solidFill>
                  <a:schemeClr val="accent1">
                    <a:lumMod val="50000"/>
                  </a:schemeClr>
                </a:solidFill>
              </a:rPr>
              <a:t>the Child is not satisfied with Parent class method implementation then Child is allow to redefine that Parent class method in Child class in its own way this process is called overriding.</a:t>
            </a:r>
          </a:p>
          <a:p>
            <a:endParaRPr lang="en-US" b="1" dirty="0">
              <a:solidFill>
                <a:schemeClr val="accent1">
                  <a:lumMod val="50000"/>
                </a:schemeClr>
              </a:solidFill>
            </a:endParaRPr>
          </a:p>
          <a:p>
            <a:r>
              <a:rPr lang="en-US" b="1" dirty="0">
                <a:solidFill>
                  <a:schemeClr val="accent1">
                    <a:lumMod val="50000"/>
                  </a:schemeClr>
                </a:solidFill>
              </a:rPr>
              <a:t>2. The Parent class method which is overridden is called overridden method.</a:t>
            </a:r>
          </a:p>
          <a:p>
            <a:endParaRPr lang="en-US" b="1" dirty="0">
              <a:solidFill>
                <a:schemeClr val="accent1">
                  <a:lumMod val="50000"/>
                </a:schemeClr>
              </a:solidFill>
            </a:endParaRPr>
          </a:p>
          <a:p>
            <a:r>
              <a:rPr lang="en-US" b="1" dirty="0">
                <a:solidFill>
                  <a:schemeClr val="accent1">
                    <a:lumMod val="50000"/>
                  </a:schemeClr>
                </a:solidFill>
              </a:rPr>
              <a:t>3. The Child class method which is overriding is called overriding method.</a:t>
            </a:r>
          </a:p>
          <a:p>
            <a:endParaRPr lang="en-US" dirty="0">
              <a:solidFill>
                <a:schemeClr val="accent1">
                  <a:lumMod val="50000"/>
                </a:schemeClr>
              </a:solidFill>
            </a:endParaRPr>
          </a:p>
        </p:txBody>
      </p:sp>
      <p:sp>
        <p:nvSpPr>
          <p:cNvPr id="4" name="Rectangle 3"/>
          <p:cNvSpPr/>
          <p:nvPr/>
        </p:nvSpPr>
        <p:spPr>
          <a:xfrm>
            <a:off x="4724400" y="361950"/>
            <a:ext cx="4572000" cy="4616648"/>
          </a:xfrm>
          <a:prstGeom prst="rect">
            <a:avLst/>
          </a:prstGeom>
        </p:spPr>
        <p:txBody>
          <a:bodyPr>
            <a:spAutoFit/>
          </a:bodyPr>
          <a:lstStyle/>
          <a:p>
            <a:r>
              <a:rPr lang="en-US" b="1" dirty="0">
                <a:solidFill>
                  <a:schemeClr val="accent1">
                    <a:lumMod val="50000"/>
                  </a:schemeClr>
                </a:solidFill>
              </a:rPr>
              <a:t>method</a:t>
            </a:r>
          </a:p>
          <a:p>
            <a:r>
              <a:rPr lang="en-US" b="1" dirty="0">
                <a:solidFill>
                  <a:schemeClr val="accent1">
                    <a:lumMod val="50000"/>
                  </a:schemeClr>
                </a:solidFill>
              </a:rPr>
              <a:t>}</a:t>
            </a:r>
          </a:p>
          <a:p>
            <a:r>
              <a:rPr lang="en-US" b="1" dirty="0">
                <a:solidFill>
                  <a:schemeClr val="accent1">
                    <a:lumMod val="50000"/>
                  </a:schemeClr>
                </a:solidFill>
              </a:rPr>
              <a:t> }</a:t>
            </a:r>
          </a:p>
          <a:p>
            <a:r>
              <a:rPr lang="en-US" b="1" dirty="0">
                <a:solidFill>
                  <a:schemeClr val="accent1">
                    <a:lumMod val="50000"/>
                  </a:schemeClr>
                </a:solidFill>
              </a:rPr>
              <a:t> class Child extends Parent{ //overriding</a:t>
            </a:r>
          </a:p>
          <a:p>
            <a:r>
              <a:rPr lang="en-US" b="1" dirty="0">
                <a:solidFill>
                  <a:schemeClr val="accent1">
                    <a:lumMod val="50000"/>
                  </a:schemeClr>
                </a:solidFill>
              </a:rPr>
              <a:t> public void marry() {</a:t>
            </a:r>
          </a:p>
          <a:p>
            <a:r>
              <a:rPr lang="en-US" b="1" dirty="0">
                <a:solidFill>
                  <a:schemeClr val="accent1">
                    <a:lumMod val="50000"/>
                  </a:schemeClr>
                </a:solidFill>
              </a:rPr>
              <a:t> </a:t>
            </a:r>
            <a:r>
              <a:rPr lang="en-US" b="1" dirty="0" err="1">
                <a:solidFill>
                  <a:schemeClr val="accent1">
                    <a:lumMod val="50000"/>
                  </a:schemeClr>
                </a:solidFill>
              </a:rPr>
              <a:t>System.out.println</a:t>
            </a:r>
            <a:r>
              <a:rPr lang="en-US" b="1" dirty="0">
                <a:solidFill>
                  <a:schemeClr val="accent1">
                    <a:lumMod val="50000"/>
                  </a:schemeClr>
                </a:solidFill>
              </a:rPr>
              <a:t>("3sha/4me/9tara/</a:t>
            </a:r>
            <a:r>
              <a:rPr lang="en-US" b="1" dirty="0" err="1">
                <a:solidFill>
                  <a:schemeClr val="accent1">
                    <a:lumMod val="50000"/>
                  </a:schemeClr>
                </a:solidFill>
              </a:rPr>
              <a:t>anushka</a:t>
            </a:r>
            <a:r>
              <a:rPr lang="en-US" b="1" dirty="0">
                <a:solidFill>
                  <a:schemeClr val="accent1">
                    <a:lumMod val="50000"/>
                  </a:schemeClr>
                </a:solidFill>
              </a:rPr>
              <a:t>");</a:t>
            </a:r>
          </a:p>
          <a:p>
            <a:r>
              <a:rPr lang="en-US" b="1" dirty="0">
                <a:solidFill>
                  <a:schemeClr val="accent1">
                    <a:lumMod val="50000"/>
                  </a:schemeClr>
                </a:solidFill>
              </a:rPr>
              <a:t>//overriding method</a:t>
            </a:r>
          </a:p>
          <a:p>
            <a:r>
              <a:rPr lang="en-US" b="1" dirty="0">
                <a:solidFill>
                  <a:schemeClr val="accent1">
                    <a:lumMod val="50000"/>
                  </a:schemeClr>
                </a:solidFill>
              </a:rPr>
              <a:t> }</a:t>
            </a:r>
          </a:p>
          <a:p>
            <a:r>
              <a:rPr lang="en-US" b="1" dirty="0">
                <a:solidFill>
                  <a:schemeClr val="accent1">
                    <a:lumMod val="50000"/>
                  </a:schemeClr>
                </a:solidFill>
              </a:rPr>
              <a:t> }</a:t>
            </a:r>
          </a:p>
          <a:p>
            <a:r>
              <a:rPr lang="en-US" b="1" dirty="0">
                <a:solidFill>
                  <a:schemeClr val="accent1">
                    <a:lumMod val="50000"/>
                  </a:schemeClr>
                </a:solidFill>
              </a:rPr>
              <a:t>class Test {</a:t>
            </a:r>
          </a:p>
          <a:p>
            <a:r>
              <a:rPr lang="en-US" b="1" dirty="0">
                <a:solidFill>
                  <a:schemeClr val="accent1">
                    <a:lumMod val="50000"/>
                  </a:schemeClr>
                </a:solidFill>
              </a:rPr>
              <a:t> public static void main(String[] </a:t>
            </a:r>
            <a:r>
              <a:rPr lang="en-US" b="1" dirty="0" err="1">
                <a:solidFill>
                  <a:schemeClr val="accent1">
                    <a:lumMod val="50000"/>
                  </a:schemeClr>
                </a:solidFill>
              </a:rPr>
              <a:t>args</a:t>
            </a:r>
            <a:r>
              <a:rPr lang="en-US" b="1" dirty="0">
                <a:solidFill>
                  <a:schemeClr val="accent1">
                    <a:lumMod val="50000"/>
                  </a:schemeClr>
                </a:solidFill>
              </a:rPr>
              <a:t>) {</a:t>
            </a:r>
          </a:p>
          <a:p>
            <a:r>
              <a:rPr lang="en-US" b="1" dirty="0">
                <a:solidFill>
                  <a:schemeClr val="accent1">
                    <a:lumMod val="50000"/>
                  </a:schemeClr>
                </a:solidFill>
              </a:rPr>
              <a:t> Parent p=new Parent();</a:t>
            </a:r>
          </a:p>
          <a:p>
            <a:r>
              <a:rPr lang="en-US" b="1" dirty="0">
                <a:solidFill>
                  <a:schemeClr val="accent1">
                    <a:lumMod val="50000"/>
                  </a:schemeClr>
                </a:solidFill>
              </a:rPr>
              <a:t> </a:t>
            </a:r>
            <a:r>
              <a:rPr lang="en-US" b="1" dirty="0" err="1">
                <a:solidFill>
                  <a:schemeClr val="accent1">
                    <a:lumMod val="50000"/>
                  </a:schemeClr>
                </a:solidFill>
              </a:rPr>
              <a:t>p.marry</a:t>
            </a:r>
            <a:r>
              <a:rPr lang="en-US" b="1" dirty="0">
                <a:solidFill>
                  <a:schemeClr val="accent1">
                    <a:lumMod val="50000"/>
                  </a:schemeClr>
                </a:solidFill>
              </a:rPr>
              <a:t>();//</a:t>
            </a:r>
            <a:r>
              <a:rPr lang="en-US" b="1" dirty="0" err="1">
                <a:solidFill>
                  <a:schemeClr val="accent1">
                    <a:lumMod val="50000"/>
                  </a:schemeClr>
                </a:solidFill>
              </a:rPr>
              <a:t>subbalakshmi</a:t>
            </a:r>
            <a:r>
              <a:rPr lang="en-US" b="1" dirty="0">
                <a:solidFill>
                  <a:schemeClr val="accent1">
                    <a:lumMod val="50000"/>
                  </a:schemeClr>
                </a:solidFill>
              </a:rPr>
              <a:t>(parent method)</a:t>
            </a:r>
          </a:p>
          <a:p>
            <a:r>
              <a:rPr lang="en-US" b="1" dirty="0">
                <a:solidFill>
                  <a:schemeClr val="accent1">
                    <a:lumMod val="50000"/>
                  </a:schemeClr>
                </a:solidFill>
              </a:rPr>
              <a:t> Child c=new Child();</a:t>
            </a:r>
          </a:p>
          <a:p>
            <a:r>
              <a:rPr lang="en-US" b="1" dirty="0">
                <a:solidFill>
                  <a:schemeClr val="accent1">
                    <a:lumMod val="50000"/>
                  </a:schemeClr>
                </a:solidFill>
              </a:rPr>
              <a:t> </a:t>
            </a:r>
            <a:r>
              <a:rPr lang="en-US" b="1" dirty="0" err="1">
                <a:solidFill>
                  <a:schemeClr val="accent1">
                    <a:lumMod val="50000"/>
                  </a:schemeClr>
                </a:solidFill>
              </a:rPr>
              <a:t>c.marry</a:t>
            </a:r>
            <a:r>
              <a:rPr lang="en-US" b="1" dirty="0">
                <a:solidFill>
                  <a:schemeClr val="accent1">
                    <a:lumMod val="50000"/>
                  </a:schemeClr>
                </a:solidFill>
              </a:rPr>
              <a:t>();//Trisha/</a:t>
            </a:r>
            <a:r>
              <a:rPr lang="en-US" b="1" dirty="0" err="1">
                <a:solidFill>
                  <a:schemeClr val="accent1">
                    <a:lumMod val="50000"/>
                  </a:schemeClr>
                </a:solidFill>
              </a:rPr>
              <a:t>nayanatara</a:t>
            </a:r>
            <a:r>
              <a:rPr lang="en-US" b="1" dirty="0">
                <a:solidFill>
                  <a:schemeClr val="accent1">
                    <a:lumMod val="50000"/>
                  </a:schemeClr>
                </a:solidFill>
              </a:rPr>
              <a:t>/</a:t>
            </a:r>
            <a:r>
              <a:rPr lang="en-US" b="1" dirty="0" err="1">
                <a:solidFill>
                  <a:schemeClr val="accent1">
                    <a:lumMod val="50000"/>
                  </a:schemeClr>
                </a:solidFill>
              </a:rPr>
              <a:t>anushka</a:t>
            </a:r>
            <a:r>
              <a:rPr lang="en-US" b="1" dirty="0">
                <a:solidFill>
                  <a:schemeClr val="accent1">
                    <a:lumMod val="50000"/>
                  </a:schemeClr>
                </a:solidFill>
              </a:rPr>
              <a:t>(child method)</a:t>
            </a:r>
          </a:p>
          <a:p>
            <a:r>
              <a:rPr lang="en-US" b="1" dirty="0">
                <a:solidFill>
                  <a:schemeClr val="accent1">
                    <a:lumMod val="50000"/>
                  </a:schemeClr>
                </a:solidFill>
              </a:rPr>
              <a:t> Parent p1=new Child();</a:t>
            </a:r>
          </a:p>
          <a:p>
            <a:r>
              <a:rPr lang="en-US" b="1" dirty="0">
                <a:solidFill>
                  <a:schemeClr val="accent1">
                    <a:lumMod val="50000"/>
                  </a:schemeClr>
                </a:solidFill>
              </a:rPr>
              <a:t> p1.marry();//Trisha/</a:t>
            </a:r>
            <a:r>
              <a:rPr lang="en-US" b="1" dirty="0" err="1">
                <a:solidFill>
                  <a:schemeClr val="accent1">
                    <a:lumMod val="50000"/>
                  </a:schemeClr>
                </a:solidFill>
              </a:rPr>
              <a:t>nayanatara</a:t>
            </a:r>
            <a:r>
              <a:rPr lang="en-US" b="1" dirty="0">
                <a:solidFill>
                  <a:schemeClr val="accent1">
                    <a:lumMod val="50000"/>
                  </a:schemeClr>
                </a:solidFill>
              </a:rPr>
              <a:t>/</a:t>
            </a:r>
            <a:r>
              <a:rPr lang="en-US" b="1" dirty="0" err="1">
                <a:solidFill>
                  <a:schemeClr val="accent1">
                    <a:lumMod val="50000"/>
                  </a:schemeClr>
                </a:solidFill>
              </a:rPr>
              <a:t>anushka</a:t>
            </a:r>
            <a:r>
              <a:rPr lang="en-US" b="1" dirty="0">
                <a:solidFill>
                  <a:schemeClr val="accent1">
                    <a:lumMod val="50000"/>
                  </a:schemeClr>
                </a:solidFill>
              </a:rPr>
              <a:t>(child method)</a:t>
            </a:r>
          </a:p>
          <a:p>
            <a:r>
              <a:rPr lang="en-US" b="1" dirty="0">
                <a:solidFill>
                  <a:schemeClr val="accent1">
                    <a:lumMod val="50000"/>
                  </a:schemeClr>
                </a:solidFill>
              </a:rPr>
              <a:t> }</a:t>
            </a:r>
          </a:p>
          <a:p>
            <a:r>
              <a:rPr lang="en-US" b="1" dirty="0">
                <a:solidFill>
                  <a:schemeClr val="accent1">
                    <a:lumMod val="50000"/>
                  </a:schemeClr>
                </a:solidFill>
              </a:rPr>
              <a:t> }</a:t>
            </a:r>
            <a:endParaRPr lang="en-US" dirty="0">
              <a:solidFill>
                <a:schemeClr val="accent1">
                  <a:lumMod val="50000"/>
                </a:schemeClr>
              </a:solidFill>
            </a:endParaRPr>
          </a:p>
        </p:txBody>
      </p:sp>
      <p:sp>
        <p:nvSpPr>
          <p:cNvPr id="5" name="Rectangle 4"/>
          <p:cNvSpPr/>
          <p:nvPr/>
        </p:nvSpPr>
        <p:spPr>
          <a:xfrm>
            <a:off x="304800" y="3159660"/>
            <a:ext cx="4572000" cy="1815882"/>
          </a:xfrm>
          <a:prstGeom prst="rect">
            <a:avLst/>
          </a:prstGeom>
        </p:spPr>
        <p:txBody>
          <a:bodyPr>
            <a:spAutoFit/>
          </a:bodyPr>
          <a:lstStyle/>
          <a:p>
            <a:r>
              <a:rPr lang="en-US" b="1" dirty="0">
                <a:solidFill>
                  <a:schemeClr val="accent1">
                    <a:lumMod val="50000"/>
                  </a:schemeClr>
                </a:solidFill>
              </a:rPr>
              <a:t>Example 1:</a:t>
            </a:r>
          </a:p>
          <a:p>
            <a:endParaRPr lang="en-US" b="1" dirty="0">
              <a:solidFill>
                <a:schemeClr val="accent1">
                  <a:lumMod val="50000"/>
                </a:schemeClr>
              </a:solidFill>
            </a:endParaRPr>
          </a:p>
          <a:p>
            <a:r>
              <a:rPr lang="en-US" b="1" dirty="0">
                <a:solidFill>
                  <a:schemeClr val="accent1">
                    <a:lumMod val="50000"/>
                  </a:schemeClr>
                </a:solidFill>
              </a:rPr>
              <a:t> class Parent {</a:t>
            </a:r>
          </a:p>
          <a:p>
            <a:r>
              <a:rPr lang="en-US" b="1" dirty="0">
                <a:solidFill>
                  <a:schemeClr val="accent1">
                    <a:lumMod val="50000"/>
                  </a:schemeClr>
                </a:solidFill>
              </a:rPr>
              <a:t>public void property(){</a:t>
            </a:r>
          </a:p>
          <a:p>
            <a:r>
              <a:rPr lang="en-US" b="1" dirty="0">
                <a:solidFill>
                  <a:schemeClr val="accent1">
                    <a:lumMod val="50000"/>
                  </a:schemeClr>
                </a:solidFill>
              </a:rPr>
              <a:t> </a:t>
            </a:r>
            <a:r>
              <a:rPr lang="en-US" b="1" dirty="0" err="1">
                <a:solidFill>
                  <a:schemeClr val="accent1">
                    <a:lumMod val="50000"/>
                  </a:schemeClr>
                </a:solidFill>
              </a:rPr>
              <a:t>System.out.println</a:t>
            </a:r>
            <a:r>
              <a:rPr lang="en-US" b="1" dirty="0">
                <a:solidFill>
                  <a:schemeClr val="accent1">
                    <a:lumMod val="50000"/>
                  </a:schemeClr>
                </a:solidFill>
              </a:rPr>
              <a:t>("</a:t>
            </a:r>
            <a:r>
              <a:rPr lang="en-US" b="1" dirty="0" err="1">
                <a:solidFill>
                  <a:schemeClr val="accent1">
                    <a:lumMod val="50000"/>
                  </a:schemeClr>
                </a:solidFill>
              </a:rPr>
              <a:t>cash+land+gold</a:t>
            </a:r>
            <a:r>
              <a:rPr lang="en-US" b="1" dirty="0">
                <a:solidFill>
                  <a:schemeClr val="accent1">
                    <a:lumMod val="50000"/>
                  </a:schemeClr>
                </a:solidFill>
              </a:rPr>
              <a:t>");</a:t>
            </a:r>
          </a:p>
          <a:p>
            <a:r>
              <a:rPr lang="en-US" b="1" dirty="0">
                <a:solidFill>
                  <a:schemeClr val="accent1">
                    <a:lumMod val="50000"/>
                  </a:schemeClr>
                </a:solidFill>
              </a:rPr>
              <a:t> }</a:t>
            </a:r>
          </a:p>
          <a:p>
            <a:r>
              <a:rPr lang="en-US" b="1" dirty="0">
                <a:solidFill>
                  <a:schemeClr val="accent1">
                    <a:lumMod val="50000"/>
                  </a:schemeClr>
                </a:solidFill>
              </a:rPr>
              <a:t> public void marry() {</a:t>
            </a:r>
          </a:p>
          <a:p>
            <a:r>
              <a:rPr lang="en-US" b="1" dirty="0">
                <a:solidFill>
                  <a:schemeClr val="accent1">
                    <a:lumMod val="50000"/>
                  </a:schemeClr>
                </a:solidFill>
              </a:rPr>
              <a:t> </a:t>
            </a:r>
            <a:r>
              <a:rPr lang="en-US" b="1" dirty="0" err="1">
                <a:solidFill>
                  <a:schemeClr val="accent1">
                    <a:lumMod val="50000"/>
                  </a:schemeClr>
                </a:solidFill>
              </a:rPr>
              <a:t>System.out.println</a:t>
            </a:r>
            <a:r>
              <a:rPr lang="en-US" b="1" dirty="0">
                <a:solidFill>
                  <a:schemeClr val="accent1">
                    <a:lumMod val="50000"/>
                  </a:schemeClr>
                </a:solidFill>
              </a:rPr>
              <a:t>("</a:t>
            </a:r>
            <a:r>
              <a:rPr lang="en-US" b="1" dirty="0" err="1">
                <a:solidFill>
                  <a:schemeClr val="accent1">
                    <a:lumMod val="50000"/>
                  </a:schemeClr>
                </a:solidFill>
              </a:rPr>
              <a:t>subbalakshmi</a:t>
            </a:r>
            <a:r>
              <a:rPr lang="en-US" b="1" dirty="0">
                <a:solidFill>
                  <a:schemeClr val="accent1">
                    <a:lumMod val="50000"/>
                  </a:schemeClr>
                </a:solidFill>
              </a:rPr>
              <a:t>"); //overridden</a:t>
            </a:r>
          </a:p>
        </p:txBody>
      </p:sp>
      <p:sp>
        <p:nvSpPr>
          <p:cNvPr id="6" name="Rectangle 5"/>
          <p:cNvSpPr/>
          <p:nvPr/>
        </p:nvSpPr>
        <p:spPr>
          <a:xfrm>
            <a:off x="8153400" y="4672054"/>
            <a:ext cx="396262" cy="246221"/>
          </a:xfrm>
          <a:prstGeom prst="rect">
            <a:avLst/>
          </a:prstGeom>
        </p:spPr>
        <p:txBody>
          <a:bodyPr wrap="none">
            <a:spAutoFit/>
          </a:bodyPr>
          <a:lstStyle/>
          <a:p>
            <a:r>
              <a:rPr lang="en-US" sz="1000" b="1" dirty="0"/>
              <a:t>192</a:t>
            </a:r>
            <a:endParaRPr lang="en-US" sz="1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11" name="Google Shape;711;p1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2" name="Rectangle 1"/>
          <p:cNvSpPr/>
          <p:nvPr/>
        </p:nvSpPr>
        <p:spPr>
          <a:xfrm>
            <a:off x="1371600" y="1200150"/>
            <a:ext cx="4572000" cy="954107"/>
          </a:xfrm>
          <a:prstGeom prst="rect">
            <a:avLst/>
          </a:prstGeom>
        </p:spPr>
        <p:txBody>
          <a:bodyPr>
            <a:spAutoFit/>
          </a:bodyPr>
          <a:lstStyle/>
          <a:p>
            <a:r>
              <a:rPr lang="en-US" dirty="0"/>
              <a:t> Our internal data should not go out directly that is outside person can't access our internal data directly.</a:t>
            </a:r>
          </a:p>
          <a:p>
            <a:r>
              <a:rPr lang="en-US" dirty="0"/>
              <a:t>  By using private modifier we can implement data hiding. </a:t>
            </a:r>
          </a:p>
        </p:txBody>
      </p:sp>
      <p:sp>
        <p:nvSpPr>
          <p:cNvPr id="3" name="Rectangle 2"/>
          <p:cNvSpPr/>
          <p:nvPr/>
        </p:nvSpPr>
        <p:spPr>
          <a:xfrm>
            <a:off x="1447800" y="2343150"/>
            <a:ext cx="4572000" cy="2246769"/>
          </a:xfrm>
          <a:prstGeom prst="rect">
            <a:avLst/>
          </a:prstGeom>
        </p:spPr>
        <p:txBody>
          <a:bodyPr>
            <a:spAutoFit/>
          </a:bodyPr>
          <a:lstStyle/>
          <a:p>
            <a:r>
              <a:rPr lang="en-US" dirty="0"/>
              <a:t>Example: class Account { </a:t>
            </a:r>
          </a:p>
          <a:p>
            <a:r>
              <a:rPr lang="en-US" dirty="0"/>
              <a:t>private double balance; </a:t>
            </a:r>
          </a:p>
          <a:p>
            <a:r>
              <a:rPr lang="en-US" dirty="0"/>
              <a:t>......................; </a:t>
            </a:r>
          </a:p>
          <a:p>
            <a:r>
              <a:rPr lang="en-US" dirty="0"/>
              <a:t>......................;</a:t>
            </a:r>
          </a:p>
          <a:p>
            <a:r>
              <a:rPr lang="en-US" dirty="0"/>
              <a:t> } </a:t>
            </a:r>
          </a:p>
          <a:p>
            <a:r>
              <a:rPr lang="en-US" dirty="0"/>
              <a:t>After providing proper username and password only , we can access our Account information. </a:t>
            </a:r>
          </a:p>
          <a:p>
            <a:endParaRPr lang="en-US" dirty="0"/>
          </a:p>
          <a:p>
            <a:r>
              <a:rPr lang="en-US" dirty="0"/>
              <a:t>The main advantage of data hiding is security. Note: recommended modifier for data members is private.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666750"/>
            <a:ext cx="5181600" cy="1600438"/>
          </a:xfrm>
          <a:prstGeom prst="rect">
            <a:avLst/>
          </a:prstGeom>
        </p:spPr>
        <p:txBody>
          <a:bodyPr wrap="square">
            <a:spAutoFit/>
          </a:bodyPr>
          <a:lstStyle/>
          <a:p>
            <a:r>
              <a:rPr lang="en-US" b="1" dirty="0">
                <a:solidFill>
                  <a:schemeClr val="accent1">
                    <a:lumMod val="50000"/>
                  </a:schemeClr>
                </a:solidFill>
              </a:rPr>
              <a:t>In overriding method resolution is always takes care by JVM based on runtime object hence overriding is also considered as runtime polymorphism or dynamic</a:t>
            </a:r>
          </a:p>
          <a:p>
            <a:r>
              <a:rPr lang="en-US" b="1" dirty="0">
                <a:solidFill>
                  <a:schemeClr val="accent1">
                    <a:lumMod val="50000"/>
                  </a:schemeClr>
                </a:solidFill>
              </a:rPr>
              <a:t>polymorphism or late binding.</a:t>
            </a:r>
          </a:p>
          <a:p>
            <a:endParaRPr lang="en-US" b="1" dirty="0">
              <a:solidFill>
                <a:schemeClr val="accent1">
                  <a:lumMod val="50000"/>
                </a:schemeClr>
              </a:solidFill>
            </a:endParaRPr>
          </a:p>
          <a:p>
            <a:r>
              <a:rPr lang="en-US" b="1" dirty="0">
                <a:solidFill>
                  <a:schemeClr val="accent1">
                    <a:lumMod val="50000"/>
                  </a:schemeClr>
                </a:solidFill>
              </a:rPr>
              <a:t> The process of overriding method resolution is also known as dynamic method dispatch.</a:t>
            </a:r>
            <a:endParaRPr lang="en-US" dirty="0">
              <a:solidFill>
                <a:schemeClr val="accent1">
                  <a:lumMod val="50000"/>
                </a:schemeClr>
              </a:solidFill>
            </a:endParaRPr>
          </a:p>
        </p:txBody>
      </p:sp>
      <p:sp>
        <p:nvSpPr>
          <p:cNvPr id="5" name="Rectangle 4"/>
          <p:cNvSpPr/>
          <p:nvPr/>
        </p:nvSpPr>
        <p:spPr>
          <a:xfrm>
            <a:off x="152400" y="2419350"/>
            <a:ext cx="4572000" cy="523220"/>
          </a:xfrm>
          <a:prstGeom prst="rect">
            <a:avLst/>
          </a:prstGeom>
        </p:spPr>
        <p:txBody>
          <a:bodyPr>
            <a:spAutoFit/>
          </a:bodyPr>
          <a:lstStyle/>
          <a:p>
            <a:r>
              <a:rPr lang="en-US" b="1" dirty="0">
                <a:solidFill>
                  <a:schemeClr val="accent1">
                    <a:lumMod val="50000"/>
                  </a:schemeClr>
                </a:solidFill>
              </a:rPr>
              <a:t>Note: In overriding runtime object will play the role and reference type is dummy.</a:t>
            </a:r>
            <a:endParaRPr lang="en-US" dirty="0">
              <a:solidFill>
                <a:schemeClr val="accent1">
                  <a:lumMod val="50000"/>
                </a:schemeClr>
              </a:solidFill>
            </a:endParaRPr>
          </a:p>
        </p:txBody>
      </p:sp>
      <p:sp>
        <p:nvSpPr>
          <p:cNvPr id="6" name="Rectangle 5"/>
          <p:cNvSpPr/>
          <p:nvPr/>
        </p:nvSpPr>
        <p:spPr>
          <a:xfrm>
            <a:off x="304800" y="3028950"/>
            <a:ext cx="1885453" cy="307777"/>
          </a:xfrm>
          <a:prstGeom prst="rect">
            <a:avLst/>
          </a:prstGeom>
        </p:spPr>
        <p:txBody>
          <a:bodyPr wrap="none">
            <a:spAutoFit/>
          </a:bodyPr>
          <a:lstStyle/>
          <a:p>
            <a:r>
              <a:rPr lang="en-US" b="1" dirty="0">
                <a:solidFill>
                  <a:schemeClr val="accent1">
                    <a:lumMod val="50000"/>
                  </a:schemeClr>
                </a:solidFill>
              </a:rPr>
              <a:t>Rules for overriding</a:t>
            </a:r>
            <a:endParaRPr lang="en-US" dirty="0">
              <a:solidFill>
                <a:schemeClr val="accent1">
                  <a:lumMod val="50000"/>
                </a:schemeClr>
              </a:solidFill>
            </a:endParaRPr>
          </a:p>
        </p:txBody>
      </p:sp>
      <p:sp>
        <p:nvSpPr>
          <p:cNvPr id="7" name="Rectangle 6"/>
          <p:cNvSpPr/>
          <p:nvPr/>
        </p:nvSpPr>
        <p:spPr>
          <a:xfrm>
            <a:off x="303245" y="3486150"/>
            <a:ext cx="4572000" cy="1384995"/>
          </a:xfrm>
          <a:prstGeom prst="rect">
            <a:avLst/>
          </a:prstGeom>
        </p:spPr>
        <p:txBody>
          <a:bodyPr>
            <a:spAutoFit/>
          </a:bodyPr>
          <a:lstStyle/>
          <a:p>
            <a:r>
              <a:rPr lang="en-US" b="1" dirty="0">
                <a:solidFill>
                  <a:schemeClr val="accent1">
                    <a:lumMod val="50000"/>
                  </a:schemeClr>
                </a:solidFill>
              </a:rPr>
              <a:t>In overriding method names and arguments must be same. That is method signature must be same.</a:t>
            </a:r>
          </a:p>
          <a:p>
            <a:endParaRPr lang="en-US" b="1" dirty="0">
              <a:solidFill>
                <a:schemeClr val="accent1">
                  <a:lumMod val="50000"/>
                </a:schemeClr>
              </a:solidFill>
            </a:endParaRPr>
          </a:p>
          <a:p>
            <a:r>
              <a:rPr lang="en-US" b="1" dirty="0">
                <a:solidFill>
                  <a:schemeClr val="accent1">
                    <a:lumMod val="50000"/>
                  </a:schemeClr>
                </a:solidFill>
              </a:rPr>
              <a:t> Until 1.4 version the return types must be same but from 1.5 version onwards covariant return types are allowed.</a:t>
            </a:r>
            <a:endParaRPr lang="en-US" dirty="0">
              <a:solidFill>
                <a:schemeClr val="accent1">
                  <a:lumMod val="50000"/>
                </a:schemeClr>
              </a:solidFill>
            </a:endParaRPr>
          </a:p>
        </p:txBody>
      </p:sp>
      <p:sp>
        <p:nvSpPr>
          <p:cNvPr id="8" name="Rectangle 7"/>
          <p:cNvSpPr/>
          <p:nvPr/>
        </p:nvSpPr>
        <p:spPr>
          <a:xfrm>
            <a:off x="4993433" y="189696"/>
            <a:ext cx="4114800" cy="954107"/>
          </a:xfrm>
          <a:prstGeom prst="rect">
            <a:avLst/>
          </a:prstGeom>
        </p:spPr>
        <p:txBody>
          <a:bodyPr wrap="square">
            <a:spAutoFit/>
          </a:bodyPr>
          <a:lstStyle/>
          <a:p>
            <a:r>
              <a:rPr lang="en-US" b="1" dirty="0">
                <a:solidFill>
                  <a:schemeClr val="accent1">
                    <a:lumMod val="50000"/>
                  </a:schemeClr>
                </a:solidFill>
              </a:rPr>
              <a:t>According to this Child class method return type need not be same as Parent</a:t>
            </a:r>
          </a:p>
          <a:p>
            <a:r>
              <a:rPr lang="en-US" b="1" dirty="0">
                <a:solidFill>
                  <a:schemeClr val="accent1">
                    <a:lumMod val="50000"/>
                  </a:schemeClr>
                </a:solidFill>
              </a:rPr>
              <a:t>class method return type its Child types also allowed.</a:t>
            </a:r>
            <a:endParaRPr lang="en-US" dirty="0">
              <a:solidFill>
                <a:schemeClr val="accent1">
                  <a:lumMod val="50000"/>
                </a:schemeClr>
              </a:solidFill>
            </a:endParaRPr>
          </a:p>
        </p:txBody>
      </p:sp>
      <p:sp>
        <p:nvSpPr>
          <p:cNvPr id="9" name="Rectangle 8"/>
          <p:cNvSpPr/>
          <p:nvPr/>
        </p:nvSpPr>
        <p:spPr>
          <a:xfrm>
            <a:off x="4993433" y="1143803"/>
            <a:ext cx="4572000" cy="523220"/>
          </a:xfrm>
          <a:prstGeom prst="rect">
            <a:avLst/>
          </a:prstGeom>
        </p:spPr>
        <p:txBody>
          <a:bodyPr>
            <a:spAutoFit/>
          </a:bodyPr>
          <a:lstStyle/>
          <a:p>
            <a:r>
              <a:rPr lang="en-US" b="1" dirty="0">
                <a:solidFill>
                  <a:schemeClr val="accent1">
                    <a:lumMod val="50000"/>
                  </a:schemeClr>
                </a:solidFill>
              </a:rPr>
              <a:t>Example:</a:t>
            </a:r>
          </a:p>
          <a:p>
            <a:r>
              <a:rPr lang="en-US" b="1" dirty="0">
                <a:solidFill>
                  <a:schemeClr val="accent1">
                    <a:lumMod val="50000"/>
                  </a:schemeClr>
                </a:solidFill>
              </a:rPr>
              <a:t> class Parent {</a:t>
            </a:r>
            <a:endParaRPr lang="en-US" dirty="0">
              <a:solidFill>
                <a:schemeClr val="accent1">
                  <a:lumMod val="50000"/>
                </a:schemeClr>
              </a:solidFill>
            </a:endParaRPr>
          </a:p>
        </p:txBody>
      </p:sp>
      <p:sp>
        <p:nvSpPr>
          <p:cNvPr id="10" name="Rectangle 9"/>
          <p:cNvSpPr/>
          <p:nvPr/>
        </p:nvSpPr>
        <p:spPr>
          <a:xfrm>
            <a:off x="4990323" y="1712166"/>
            <a:ext cx="4572000" cy="3108543"/>
          </a:xfrm>
          <a:prstGeom prst="rect">
            <a:avLst/>
          </a:prstGeom>
        </p:spPr>
        <p:txBody>
          <a:bodyPr>
            <a:spAutoFit/>
          </a:bodyPr>
          <a:lstStyle/>
          <a:p>
            <a:r>
              <a:rPr lang="en-US" b="1" dirty="0">
                <a:solidFill>
                  <a:schemeClr val="accent1">
                    <a:lumMod val="50000"/>
                  </a:schemeClr>
                </a:solidFill>
              </a:rPr>
              <a:t>public Object </a:t>
            </a:r>
            <a:r>
              <a:rPr lang="en-US" b="1" dirty="0" err="1">
                <a:solidFill>
                  <a:schemeClr val="accent1">
                    <a:lumMod val="50000"/>
                  </a:schemeClr>
                </a:solidFill>
              </a:rPr>
              <a:t>methodOne</a:t>
            </a:r>
            <a:r>
              <a:rPr lang="en-US" b="1" dirty="0">
                <a:solidFill>
                  <a:schemeClr val="accent1">
                    <a:lumMod val="50000"/>
                  </a:schemeClr>
                </a:solidFill>
              </a:rPr>
              <a:t>() {</a:t>
            </a:r>
          </a:p>
          <a:p>
            <a:r>
              <a:rPr lang="en-US" b="1" dirty="0">
                <a:solidFill>
                  <a:schemeClr val="accent1">
                    <a:lumMod val="50000"/>
                  </a:schemeClr>
                </a:solidFill>
              </a:rPr>
              <a:t>return null;</a:t>
            </a:r>
          </a:p>
          <a:p>
            <a:r>
              <a:rPr lang="en-US" b="1" dirty="0">
                <a:solidFill>
                  <a:schemeClr val="accent1">
                    <a:lumMod val="50000"/>
                  </a:schemeClr>
                </a:solidFill>
              </a:rPr>
              <a:t> }</a:t>
            </a:r>
          </a:p>
          <a:p>
            <a:r>
              <a:rPr lang="en-US" b="1" dirty="0">
                <a:solidFill>
                  <a:schemeClr val="accent1">
                    <a:lumMod val="50000"/>
                  </a:schemeClr>
                </a:solidFill>
              </a:rPr>
              <a:t> }</a:t>
            </a:r>
          </a:p>
          <a:p>
            <a:r>
              <a:rPr lang="en-US" b="1" dirty="0">
                <a:solidFill>
                  <a:schemeClr val="accent1">
                    <a:lumMod val="50000"/>
                  </a:schemeClr>
                </a:solidFill>
              </a:rPr>
              <a:t> class Child extends Parent {</a:t>
            </a:r>
          </a:p>
          <a:p>
            <a:r>
              <a:rPr lang="en-US" b="1" dirty="0">
                <a:solidFill>
                  <a:schemeClr val="accent1">
                    <a:lumMod val="50000"/>
                  </a:schemeClr>
                </a:solidFill>
              </a:rPr>
              <a:t> public String </a:t>
            </a:r>
            <a:r>
              <a:rPr lang="en-US" b="1" dirty="0" err="1">
                <a:solidFill>
                  <a:schemeClr val="accent1">
                    <a:lumMod val="50000"/>
                  </a:schemeClr>
                </a:solidFill>
              </a:rPr>
              <a:t>methodOne</a:t>
            </a:r>
            <a:r>
              <a:rPr lang="en-US" b="1" dirty="0">
                <a:solidFill>
                  <a:schemeClr val="accent1">
                    <a:lumMod val="50000"/>
                  </a:schemeClr>
                </a:solidFill>
              </a:rPr>
              <a:t>() {</a:t>
            </a:r>
          </a:p>
          <a:p>
            <a:r>
              <a:rPr lang="en-US" b="1" dirty="0">
                <a:solidFill>
                  <a:schemeClr val="accent1">
                    <a:lumMod val="50000"/>
                  </a:schemeClr>
                </a:solidFill>
              </a:rPr>
              <a:t> return null;</a:t>
            </a:r>
          </a:p>
          <a:p>
            <a:r>
              <a:rPr lang="en-US" b="1" dirty="0">
                <a:solidFill>
                  <a:schemeClr val="accent1">
                    <a:lumMod val="50000"/>
                  </a:schemeClr>
                </a:solidFill>
              </a:rPr>
              <a:t> }</a:t>
            </a:r>
          </a:p>
          <a:p>
            <a:r>
              <a:rPr lang="en-US" b="1" dirty="0">
                <a:solidFill>
                  <a:schemeClr val="accent1">
                    <a:lumMod val="50000"/>
                  </a:schemeClr>
                </a:solidFill>
              </a:rPr>
              <a:t> }</a:t>
            </a:r>
          </a:p>
          <a:p>
            <a:endParaRPr lang="en-US" b="1" dirty="0">
              <a:solidFill>
                <a:schemeClr val="accent1">
                  <a:lumMod val="50000"/>
                </a:schemeClr>
              </a:solidFill>
            </a:endParaRPr>
          </a:p>
          <a:p>
            <a:r>
              <a:rPr lang="fr-FR" b="1" dirty="0">
                <a:solidFill>
                  <a:schemeClr val="accent1">
                    <a:lumMod val="50000"/>
                  </a:schemeClr>
                </a:solidFill>
              </a:rPr>
              <a:t>C:&gt; </a:t>
            </a:r>
            <a:r>
              <a:rPr lang="fr-FR" b="1" dirty="0" err="1">
                <a:solidFill>
                  <a:schemeClr val="accent1">
                    <a:lumMod val="50000"/>
                  </a:schemeClr>
                </a:solidFill>
              </a:rPr>
              <a:t>javac</a:t>
            </a:r>
            <a:r>
              <a:rPr lang="fr-FR" b="1" dirty="0">
                <a:solidFill>
                  <a:schemeClr val="accent1">
                    <a:lumMod val="50000"/>
                  </a:schemeClr>
                </a:solidFill>
              </a:rPr>
              <a:t> -source 1.4 Parent.java //</a:t>
            </a:r>
            <a:r>
              <a:rPr lang="fr-FR" b="1" dirty="0" err="1">
                <a:solidFill>
                  <a:schemeClr val="accent1">
                    <a:lumMod val="50000"/>
                  </a:schemeClr>
                </a:solidFill>
              </a:rPr>
              <a:t>error</a:t>
            </a:r>
            <a:endParaRPr lang="fr-FR" b="1" dirty="0">
              <a:solidFill>
                <a:schemeClr val="accent1">
                  <a:lumMod val="50000"/>
                </a:schemeClr>
              </a:solidFill>
            </a:endParaRPr>
          </a:p>
          <a:p>
            <a:endParaRPr lang="fr-FR" b="1" dirty="0">
              <a:solidFill>
                <a:schemeClr val="accent1">
                  <a:lumMod val="50000"/>
                </a:schemeClr>
              </a:solidFill>
            </a:endParaRPr>
          </a:p>
          <a:p>
            <a:r>
              <a:rPr lang="en-US" b="1" dirty="0">
                <a:solidFill>
                  <a:schemeClr val="accent1">
                    <a:lumMod val="50000"/>
                  </a:schemeClr>
                </a:solidFill>
              </a:rPr>
              <a:t>It is valid in "1.5" but invalid in "1.4".</a:t>
            </a:r>
          </a:p>
          <a:p>
            <a:r>
              <a:rPr lang="en-US" b="1" dirty="0">
                <a:solidFill>
                  <a:schemeClr val="accent1">
                    <a:lumMod val="50000"/>
                  </a:schemeClr>
                </a:solidFill>
              </a:rPr>
              <a:t>Diagram:</a:t>
            </a:r>
            <a:endParaRPr lang="en-US" dirty="0">
              <a:solidFill>
                <a:schemeClr val="accent1">
                  <a:lumMod val="50000"/>
                </a:schemeClr>
              </a:solidFill>
            </a:endParaRPr>
          </a:p>
        </p:txBody>
      </p:sp>
      <p:sp>
        <p:nvSpPr>
          <p:cNvPr id="11" name="Rectangle 10"/>
          <p:cNvSpPr/>
          <p:nvPr/>
        </p:nvSpPr>
        <p:spPr>
          <a:xfrm>
            <a:off x="8534400" y="4630621"/>
            <a:ext cx="396262" cy="246221"/>
          </a:xfrm>
          <a:prstGeom prst="rect">
            <a:avLst/>
          </a:prstGeom>
        </p:spPr>
        <p:txBody>
          <a:bodyPr wrap="none">
            <a:spAutoFit/>
          </a:bodyPr>
          <a:lstStyle/>
          <a:p>
            <a:r>
              <a:rPr lang="en-US" sz="1000" b="1" dirty="0"/>
              <a:t>192</a:t>
            </a:r>
            <a:endParaRPr lang="en-US" sz="1000" dirty="0"/>
          </a:p>
        </p:txBody>
      </p:sp>
    </p:spTree>
    <p:extLst>
      <p:ext uri="{BB962C8B-B14F-4D97-AF65-F5344CB8AC3E}">
        <p14:creationId xmlns:p14="http://schemas.microsoft.com/office/powerpoint/2010/main" val="3241702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41</a:t>
            </a:fld>
            <a:endParaRPr lang="en"/>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38150"/>
            <a:ext cx="4343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8600" y="2230803"/>
            <a:ext cx="4572000" cy="523220"/>
          </a:xfrm>
          <a:prstGeom prst="rect">
            <a:avLst/>
          </a:prstGeom>
        </p:spPr>
        <p:txBody>
          <a:bodyPr>
            <a:spAutoFit/>
          </a:bodyPr>
          <a:lstStyle/>
          <a:p>
            <a:r>
              <a:rPr lang="en-US" b="1" dirty="0">
                <a:solidFill>
                  <a:schemeClr val="accent1">
                    <a:lumMod val="50000"/>
                  </a:schemeClr>
                </a:solidFill>
              </a:rPr>
              <a:t>Co-variant return type concept is applicable only for object types but not for primitives</a:t>
            </a:r>
            <a:r>
              <a:rPr lang="en-US" b="1" dirty="0"/>
              <a:t>.</a:t>
            </a:r>
            <a:endParaRPr lang="en-US" dirty="0"/>
          </a:p>
        </p:txBody>
      </p:sp>
      <p:sp>
        <p:nvSpPr>
          <p:cNvPr id="5" name="Rectangle 4"/>
          <p:cNvSpPr/>
          <p:nvPr/>
        </p:nvSpPr>
        <p:spPr>
          <a:xfrm>
            <a:off x="273698" y="3028950"/>
            <a:ext cx="4572000" cy="1384995"/>
          </a:xfrm>
          <a:prstGeom prst="rect">
            <a:avLst/>
          </a:prstGeom>
        </p:spPr>
        <p:txBody>
          <a:bodyPr>
            <a:spAutoFit/>
          </a:bodyPr>
          <a:lstStyle/>
          <a:p>
            <a:r>
              <a:rPr lang="en-US" b="1" dirty="0">
                <a:solidFill>
                  <a:schemeClr val="accent1">
                    <a:lumMod val="50000"/>
                  </a:schemeClr>
                </a:solidFill>
              </a:rPr>
              <a:t>Private methods are not visible in the Child classes hence overriding concept is not applicable for private methods. Based on own requirement we can declare the same Parent class private method in child class also. It is valid but not</a:t>
            </a:r>
          </a:p>
          <a:p>
            <a:r>
              <a:rPr lang="en-US" b="1" dirty="0">
                <a:solidFill>
                  <a:schemeClr val="accent1">
                    <a:lumMod val="50000"/>
                  </a:schemeClr>
                </a:solidFill>
              </a:rPr>
              <a:t>overriding.</a:t>
            </a:r>
            <a:endParaRPr lang="en-US" dirty="0">
              <a:solidFill>
                <a:schemeClr val="accent1">
                  <a:lumMod val="50000"/>
                </a:schemeClr>
              </a:solidFill>
            </a:endParaRPr>
          </a:p>
        </p:txBody>
      </p:sp>
      <p:sp>
        <p:nvSpPr>
          <p:cNvPr id="6" name="Rectangle 5"/>
          <p:cNvSpPr/>
          <p:nvPr/>
        </p:nvSpPr>
        <p:spPr>
          <a:xfrm>
            <a:off x="8661176" y="4629150"/>
            <a:ext cx="357790" cy="215444"/>
          </a:xfrm>
          <a:prstGeom prst="rect">
            <a:avLst/>
          </a:prstGeom>
        </p:spPr>
        <p:txBody>
          <a:bodyPr wrap="none">
            <a:spAutoFit/>
          </a:bodyPr>
          <a:lstStyle/>
          <a:p>
            <a:r>
              <a:rPr lang="en-US" sz="800" b="1" dirty="0"/>
              <a:t>193</a:t>
            </a:r>
            <a:endParaRPr lang="en-US" sz="800" dirty="0"/>
          </a:p>
        </p:txBody>
      </p:sp>
      <p:sp>
        <p:nvSpPr>
          <p:cNvPr id="7" name="Rectangle 6"/>
          <p:cNvSpPr/>
          <p:nvPr/>
        </p:nvSpPr>
        <p:spPr>
          <a:xfrm>
            <a:off x="5257800" y="604351"/>
            <a:ext cx="922047" cy="307777"/>
          </a:xfrm>
          <a:prstGeom prst="rect">
            <a:avLst/>
          </a:prstGeom>
        </p:spPr>
        <p:txBody>
          <a:bodyPr wrap="none">
            <a:spAutoFit/>
          </a:bodyPr>
          <a:lstStyle/>
          <a:p>
            <a:r>
              <a:rPr lang="en-US" b="1" dirty="0">
                <a:solidFill>
                  <a:schemeClr val="accent1">
                    <a:lumMod val="50000"/>
                  </a:schemeClr>
                </a:solidFill>
              </a:rPr>
              <a:t>Example</a:t>
            </a:r>
            <a:endParaRPr lang="en-US" dirty="0">
              <a:solidFill>
                <a:schemeClr val="accent1">
                  <a:lumMod val="50000"/>
                </a:schemeClr>
              </a:solidFill>
            </a:endParaRPr>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1" y="1123950"/>
            <a:ext cx="4110188"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325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fade">
                                      <p:cBhvr>
                                        <p:cTn id="7" dur="1000"/>
                                        <p:tgtEl>
                                          <p:spTgt spid="15363"/>
                                        </p:tgtEl>
                                      </p:cBhvr>
                                    </p:animEffect>
                                    <p:anim calcmode="lin" valueType="num">
                                      <p:cBhvr>
                                        <p:cTn id="8" dur="1000" fill="hold"/>
                                        <p:tgtEl>
                                          <p:spTgt spid="15363"/>
                                        </p:tgtEl>
                                        <p:attrNameLst>
                                          <p:attrName>ppt_x</p:attrName>
                                        </p:attrNameLst>
                                      </p:cBhvr>
                                      <p:tavLst>
                                        <p:tav tm="0">
                                          <p:val>
                                            <p:strVal val="#ppt_x"/>
                                          </p:val>
                                        </p:tav>
                                        <p:tav tm="100000">
                                          <p:val>
                                            <p:strVal val="#ppt_x"/>
                                          </p:val>
                                        </p:tav>
                                      </p:tavLst>
                                    </p:anim>
                                    <p:anim calcmode="lin" valueType="num">
                                      <p:cBhvr>
                                        <p:cTn id="9" dur="1000" fill="hold"/>
                                        <p:tgtEl>
                                          <p:spTgt spid="153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666750"/>
            <a:ext cx="4572000" cy="3323987"/>
          </a:xfrm>
          <a:prstGeom prst="rect">
            <a:avLst/>
          </a:prstGeom>
        </p:spPr>
        <p:txBody>
          <a:bodyPr>
            <a:spAutoFit/>
          </a:bodyPr>
          <a:lstStyle/>
          <a:p>
            <a:r>
              <a:rPr lang="en-US" b="1" dirty="0">
                <a:solidFill>
                  <a:schemeClr val="accent1">
                    <a:lumMod val="50000"/>
                  </a:schemeClr>
                </a:solidFill>
              </a:rPr>
              <a:t>Parent class final methods we can't override in the Child class.</a:t>
            </a:r>
          </a:p>
          <a:p>
            <a:r>
              <a:rPr lang="en-US" b="1" dirty="0">
                <a:solidFill>
                  <a:schemeClr val="accent1">
                    <a:lumMod val="50000"/>
                  </a:schemeClr>
                </a:solidFill>
              </a:rPr>
              <a:t> Example:</a:t>
            </a:r>
          </a:p>
          <a:p>
            <a:r>
              <a:rPr lang="en-US" b="1" dirty="0">
                <a:solidFill>
                  <a:schemeClr val="accent1">
                    <a:lumMod val="50000"/>
                  </a:schemeClr>
                </a:solidFill>
              </a:rPr>
              <a:t> class Parent {</a:t>
            </a:r>
          </a:p>
          <a:p>
            <a:r>
              <a:rPr lang="en-US" b="1" dirty="0">
                <a:solidFill>
                  <a:schemeClr val="accent1">
                    <a:lumMod val="50000"/>
                  </a:schemeClr>
                </a:solidFill>
              </a:rPr>
              <a:t> public final void </a:t>
            </a:r>
            <a:r>
              <a:rPr lang="en-US" b="1" dirty="0" err="1">
                <a:solidFill>
                  <a:schemeClr val="accent1">
                    <a:lumMod val="50000"/>
                  </a:schemeClr>
                </a:solidFill>
              </a:rPr>
              <a:t>methodOne</a:t>
            </a:r>
            <a:r>
              <a:rPr lang="en-US" b="1" dirty="0">
                <a:solidFill>
                  <a:schemeClr val="accent1">
                    <a:lumMod val="50000"/>
                  </a:schemeClr>
                </a:solidFill>
              </a:rPr>
              <a:t>() {}</a:t>
            </a:r>
          </a:p>
          <a:p>
            <a:r>
              <a:rPr lang="en-US" b="1" dirty="0">
                <a:solidFill>
                  <a:schemeClr val="accent1">
                    <a:lumMod val="50000"/>
                  </a:schemeClr>
                </a:solidFill>
              </a:rPr>
              <a:t> }</a:t>
            </a:r>
          </a:p>
          <a:p>
            <a:r>
              <a:rPr lang="en-US" b="1" dirty="0">
                <a:solidFill>
                  <a:schemeClr val="accent1">
                    <a:lumMod val="50000"/>
                  </a:schemeClr>
                </a:solidFill>
              </a:rPr>
              <a:t> class Child extends Parent{</a:t>
            </a:r>
          </a:p>
          <a:p>
            <a:r>
              <a:rPr lang="en-US" b="1" dirty="0">
                <a:solidFill>
                  <a:schemeClr val="accent1">
                    <a:lumMod val="50000"/>
                  </a:schemeClr>
                </a:solidFill>
              </a:rPr>
              <a:t> public void </a:t>
            </a:r>
            <a:r>
              <a:rPr lang="en-US" b="1" dirty="0" err="1">
                <a:solidFill>
                  <a:schemeClr val="accent1">
                    <a:lumMod val="50000"/>
                  </a:schemeClr>
                </a:solidFill>
              </a:rPr>
              <a:t>methodOne</a:t>
            </a:r>
            <a:r>
              <a:rPr lang="en-US" b="1" dirty="0">
                <a:solidFill>
                  <a:schemeClr val="accent1">
                    <a:lumMod val="50000"/>
                  </a:schemeClr>
                </a:solidFill>
              </a:rPr>
              <a:t>(){}</a:t>
            </a:r>
          </a:p>
          <a:p>
            <a:r>
              <a:rPr lang="en-US" b="1" dirty="0">
                <a:solidFill>
                  <a:schemeClr val="accent1">
                    <a:lumMod val="50000"/>
                  </a:schemeClr>
                </a:solidFill>
              </a:rPr>
              <a:t> }</a:t>
            </a:r>
          </a:p>
          <a:p>
            <a:endParaRPr lang="en-US" b="1" dirty="0">
              <a:solidFill>
                <a:schemeClr val="accent1">
                  <a:lumMod val="50000"/>
                </a:schemeClr>
              </a:solidFill>
            </a:endParaRPr>
          </a:p>
          <a:p>
            <a:r>
              <a:rPr lang="en-US" b="1" dirty="0">
                <a:solidFill>
                  <a:schemeClr val="accent1">
                    <a:lumMod val="50000"/>
                  </a:schemeClr>
                </a:solidFill>
              </a:rPr>
              <a:t>Output:</a:t>
            </a:r>
          </a:p>
          <a:p>
            <a:endParaRPr lang="en-US" b="1" dirty="0">
              <a:solidFill>
                <a:schemeClr val="accent1">
                  <a:lumMod val="50000"/>
                </a:schemeClr>
              </a:solidFill>
            </a:endParaRPr>
          </a:p>
          <a:p>
            <a:r>
              <a:rPr lang="en-US" b="1" dirty="0">
                <a:solidFill>
                  <a:schemeClr val="accent1">
                    <a:lumMod val="50000"/>
                  </a:schemeClr>
                </a:solidFill>
              </a:rPr>
              <a:t> Compile time error:</a:t>
            </a:r>
          </a:p>
          <a:p>
            <a:r>
              <a:rPr lang="en-US" b="1" dirty="0">
                <a:solidFill>
                  <a:schemeClr val="accent1">
                    <a:lumMod val="50000"/>
                  </a:schemeClr>
                </a:solidFill>
              </a:rPr>
              <a:t> </a:t>
            </a:r>
            <a:r>
              <a:rPr lang="en-US" b="1" dirty="0" err="1">
                <a:solidFill>
                  <a:schemeClr val="accent1">
                    <a:lumMod val="50000"/>
                  </a:schemeClr>
                </a:solidFill>
              </a:rPr>
              <a:t>methodOne</a:t>
            </a:r>
            <a:r>
              <a:rPr lang="en-US" b="1" dirty="0">
                <a:solidFill>
                  <a:schemeClr val="accent1">
                    <a:lumMod val="50000"/>
                  </a:schemeClr>
                </a:solidFill>
              </a:rPr>
              <a:t>() in Child cannot override </a:t>
            </a:r>
            <a:r>
              <a:rPr lang="en-US" b="1" dirty="0" err="1">
                <a:solidFill>
                  <a:schemeClr val="accent1">
                    <a:lumMod val="50000"/>
                  </a:schemeClr>
                </a:solidFill>
              </a:rPr>
              <a:t>methodOne</a:t>
            </a:r>
            <a:r>
              <a:rPr lang="en-US" b="1" dirty="0">
                <a:solidFill>
                  <a:schemeClr val="accent1">
                    <a:lumMod val="50000"/>
                  </a:schemeClr>
                </a:solidFill>
              </a:rPr>
              <a:t>()</a:t>
            </a:r>
          </a:p>
          <a:p>
            <a:r>
              <a:rPr lang="nl-NL" b="1" dirty="0">
                <a:solidFill>
                  <a:schemeClr val="accent1">
                    <a:lumMod val="50000"/>
                  </a:schemeClr>
                </a:solidFill>
              </a:rPr>
              <a:t> in Parent; overridden method is final</a:t>
            </a:r>
            <a:endParaRPr lang="en-US" dirty="0">
              <a:solidFill>
                <a:schemeClr val="accent1">
                  <a:lumMod val="50000"/>
                </a:schemeClr>
              </a:solidFill>
            </a:endParaRPr>
          </a:p>
        </p:txBody>
      </p:sp>
      <p:sp>
        <p:nvSpPr>
          <p:cNvPr id="5" name="Rectangle 4"/>
          <p:cNvSpPr/>
          <p:nvPr/>
        </p:nvSpPr>
        <p:spPr>
          <a:xfrm>
            <a:off x="381000" y="4154455"/>
            <a:ext cx="4572000" cy="738664"/>
          </a:xfrm>
          <a:prstGeom prst="rect">
            <a:avLst/>
          </a:prstGeom>
        </p:spPr>
        <p:txBody>
          <a:bodyPr>
            <a:spAutoFit/>
          </a:bodyPr>
          <a:lstStyle/>
          <a:p>
            <a:r>
              <a:rPr lang="en-US" b="1" dirty="0">
                <a:solidFill>
                  <a:schemeClr val="accent1">
                    <a:lumMod val="50000"/>
                  </a:schemeClr>
                </a:solidFill>
              </a:rPr>
              <a:t>Parent class non final methods we can override as final in child class. We can override native methods in the child classes.</a:t>
            </a:r>
            <a:endParaRPr lang="en-US" dirty="0">
              <a:solidFill>
                <a:schemeClr val="accent1">
                  <a:lumMod val="50000"/>
                </a:schemeClr>
              </a:solidFill>
            </a:endParaRPr>
          </a:p>
        </p:txBody>
      </p:sp>
      <p:sp>
        <p:nvSpPr>
          <p:cNvPr id="6" name="Rectangle 5"/>
          <p:cNvSpPr/>
          <p:nvPr/>
        </p:nvSpPr>
        <p:spPr>
          <a:xfrm>
            <a:off x="4800600" y="514349"/>
            <a:ext cx="4572000" cy="2462213"/>
          </a:xfrm>
          <a:prstGeom prst="rect">
            <a:avLst/>
          </a:prstGeom>
        </p:spPr>
        <p:txBody>
          <a:bodyPr>
            <a:spAutoFit/>
          </a:bodyPr>
          <a:lstStyle/>
          <a:p>
            <a:r>
              <a:rPr lang="en-US" b="1" dirty="0">
                <a:solidFill>
                  <a:schemeClr val="accent1">
                    <a:lumMod val="50000"/>
                  </a:schemeClr>
                </a:solidFill>
              </a:rPr>
              <a:t>We should override Parent class abstract methods in Child classes to provide</a:t>
            </a:r>
          </a:p>
          <a:p>
            <a:r>
              <a:rPr lang="en-US" b="1" dirty="0">
                <a:solidFill>
                  <a:schemeClr val="accent1">
                    <a:lumMod val="50000"/>
                  </a:schemeClr>
                </a:solidFill>
              </a:rPr>
              <a:t>implementation.</a:t>
            </a:r>
          </a:p>
          <a:p>
            <a:endParaRPr lang="en-US" b="1" dirty="0">
              <a:solidFill>
                <a:schemeClr val="accent1">
                  <a:lumMod val="50000"/>
                </a:schemeClr>
              </a:solidFill>
            </a:endParaRPr>
          </a:p>
          <a:p>
            <a:r>
              <a:rPr lang="en-US" b="1" dirty="0">
                <a:solidFill>
                  <a:schemeClr val="accent1">
                    <a:lumMod val="50000"/>
                  </a:schemeClr>
                </a:solidFill>
              </a:rPr>
              <a:t> Example:</a:t>
            </a:r>
          </a:p>
          <a:p>
            <a:r>
              <a:rPr lang="en-US" b="1" dirty="0">
                <a:solidFill>
                  <a:schemeClr val="accent1">
                    <a:lumMod val="50000"/>
                  </a:schemeClr>
                </a:solidFill>
              </a:rPr>
              <a:t> abstract class Parent {</a:t>
            </a:r>
          </a:p>
          <a:p>
            <a:r>
              <a:rPr lang="en-US" b="1" dirty="0">
                <a:solidFill>
                  <a:schemeClr val="accent1">
                    <a:lumMod val="50000"/>
                  </a:schemeClr>
                </a:solidFill>
              </a:rPr>
              <a:t> public abstract void </a:t>
            </a:r>
            <a:r>
              <a:rPr lang="en-US" b="1" dirty="0" err="1">
                <a:solidFill>
                  <a:schemeClr val="accent1">
                    <a:lumMod val="50000"/>
                  </a:schemeClr>
                </a:solidFill>
              </a:rPr>
              <a:t>methodOne</a:t>
            </a:r>
            <a:r>
              <a:rPr lang="en-US" b="1" dirty="0">
                <a:solidFill>
                  <a:schemeClr val="accent1">
                    <a:lumMod val="50000"/>
                  </a:schemeClr>
                </a:solidFill>
              </a:rPr>
              <a:t>();</a:t>
            </a:r>
          </a:p>
          <a:p>
            <a:r>
              <a:rPr lang="en-US" b="1" dirty="0">
                <a:solidFill>
                  <a:schemeClr val="accent1">
                    <a:lumMod val="50000"/>
                  </a:schemeClr>
                </a:solidFill>
              </a:rPr>
              <a:t> }</a:t>
            </a:r>
          </a:p>
          <a:p>
            <a:r>
              <a:rPr lang="en-US" b="1" dirty="0">
                <a:solidFill>
                  <a:schemeClr val="accent1">
                    <a:lumMod val="50000"/>
                  </a:schemeClr>
                </a:solidFill>
              </a:rPr>
              <a:t> class Child extends Parent {</a:t>
            </a:r>
          </a:p>
          <a:p>
            <a:r>
              <a:rPr lang="en-US" b="1" dirty="0">
                <a:solidFill>
                  <a:schemeClr val="accent1">
                    <a:lumMod val="50000"/>
                  </a:schemeClr>
                </a:solidFill>
              </a:rPr>
              <a:t> public void </a:t>
            </a:r>
            <a:r>
              <a:rPr lang="en-US" b="1" dirty="0" err="1">
                <a:solidFill>
                  <a:schemeClr val="accent1">
                    <a:lumMod val="50000"/>
                  </a:schemeClr>
                </a:solidFill>
              </a:rPr>
              <a:t>methodOne</a:t>
            </a:r>
            <a:r>
              <a:rPr lang="en-US" b="1" dirty="0">
                <a:solidFill>
                  <a:schemeClr val="accent1">
                    <a:lumMod val="50000"/>
                  </a:schemeClr>
                </a:solidFill>
              </a:rPr>
              <a:t>() { }</a:t>
            </a:r>
          </a:p>
          <a:p>
            <a:r>
              <a:rPr lang="en-US" b="1" dirty="0">
                <a:solidFill>
                  <a:schemeClr val="accent1">
                    <a:lumMod val="50000"/>
                  </a:schemeClr>
                </a:solidFill>
              </a:rPr>
              <a:t> }</a:t>
            </a:r>
            <a:endParaRPr lang="en-US" dirty="0">
              <a:solidFill>
                <a:schemeClr val="accent1">
                  <a:lumMod val="50000"/>
                </a:schemeClr>
              </a:solidFill>
            </a:endParaRPr>
          </a:p>
        </p:txBody>
      </p:sp>
      <p:sp>
        <p:nvSpPr>
          <p:cNvPr id="7" name="Rectangle 6"/>
          <p:cNvSpPr/>
          <p:nvPr/>
        </p:nvSpPr>
        <p:spPr>
          <a:xfrm>
            <a:off x="8534400" y="4739230"/>
            <a:ext cx="396262" cy="246221"/>
          </a:xfrm>
          <a:prstGeom prst="rect">
            <a:avLst/>
          </a:prstGeom>
        </p:spPr>
        <p:txBody>
          <a:bodyPr wrap="none">
            <a:spAutoFit/>
          </a:bodyPr>
          <a:lstStyle/>
          <a:p>
            <a:r>
              <a:rPr lang="en-US" sz="1000" b="1" dirty="0"/>
              <a:t>194</a:t>
            </a:r>
            <a:endParaRPr lang="en-US" sz="1000"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2148" y="2969564"/>
            <a:ext cx="391477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288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1000"/>
                                        <p:tgtEl>
                                          <p:spTgt spid="4">
                                            <p:txEl>
                                              <p:pRg st="9" end="9"/>
                                            </p:txEl>
                                          </p:spTgt>
                                        </p:tgtEl>
                                      </p:cBhvr>
                                    </p:animEffect>
                                    <p:anim calcmode="lin" valueType="num">
                                      <p:cBhvr>
                                        <p:cTn id="8"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9" end="9"/>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1" end="11"/>
                                            </p:txEl>
                                          </p:spTgt>
                                        </p:tgtEl>
                                        <p:attrNameLst>
                                          <p:attrName>style.visibility</p:attrName>
                                        </p:attrNameLst>
                                      </p:cBhvr>
                                      <p:to>
                                        <p:strVal val="visible"/>
                                      </p:to>
                                    </p:set>
                                    <p:animEffect transition="in" filter="fade">
                                      <p:cBhvr>
                                        <p:cTn id="12" dur="1000"/>
                                        <p:tgtEl>
                                          <p:spTgt spid="4">
                                            <p:txEl>
                                              <p:pRg st="11" end="11"/>
                                            </p:txEl>
                                          </p:spTgt>
                                        </p:tgtEl>
                                      </p:cBhvr>
                                    </p:animEffect>
                                    <p:anim calcmode="lin" valueType="num">
                                      <p:cBhvr>
                                        <p:cTn id="13"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12" end="12"/>
                                            </p:txEl>
                                          </p:spTgt>
                                        </p:tgtEl>
                                        <p:attrNameLst>
                                          <p:attrName>style.visibility</p:attrName>
                                        </p:attrNameLst>
                                      </p:cBhvr>
                                      <p:to>
                                        <p:strVal val="visible"/>
                                      </p:to>
                                    </p:set>
                                    <p:animEffect transition="in" filter="fade">
                                      <p:cBhvr>
                                        <p:cTn id="17" dur="1000"/>
                                        <p:tgtEl>
                                          <p:spTgt spid="4">
                                            <p:txEl>
                                              <p:pRg st="12" end="12"/>
                                            </p:txEl>
                                          </p:spTgt>
                                        </p:tgtEl>
                                      </p:cBhvr>
                                    </p:animEffect>
                                    <p:anim calcmode="lin" valueType="num">
                                      <p:cBhvr>
                                        <p:cTn id="18"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13" end="13"/>
                                            </p:txEl>
                                          </p:spTgt>
                                        </p:tgtEl>
                                        <p:attrNameLst>
                                          <p:attrName>style.visibility</p:attrName>
                                        </p:attrNameLst>
                                      </p:cBhvr>
                                      <p:to>
                                        <p:strVal val="visible"/>
                                      </p:to>
                                    </p:set>
                                    <p:animEffect transition="in" filter="fade">
                                      <p:cBhvr>
                                        <p:cTn id="22" dur="1000"/>
                                        <p:tgtEl>
                                          <p:spTgt spid="4">
                                            <p:txEl>
                                              <p:pRg st="13" end="13"/>
                                            </p:txEl>
                                          </p:spTgt>
                                        </p:tgtEl>
                                      </p:cBhvr>
                                    </p:animEffect>
                                    <p:anim calcmode="lin" valueType="num">
                                      <p:cBhvr>
                                        <p:cTn id="23"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arn(inVertical)">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heel(1)">
                                      <p:cBhvr>
                                        <p:cTn id="34" dur="20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6386"/>
                                        </p:tgtEl>
                                        <p:attrNameLst>
                                          <p:attrName>style.visibility</p:attrName>
                                        </p:attrNameLst>
                                      </p:cBhvr>
                                      <p:to>
                                        <p:strVal val="visible"/>
                                      </p:to>
                                    </p:set>
                                    <p:animEffect transition="in" filter="wipe(down)">
                                      <p:cBhvr>
                                        <p:cTn id="39"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666750"/>
            <a:ext cx="4572000" cy="954107"/>
          </a:xfrm>
          <a:prstGeom prst="rect">
            <a:avLst/>
          </a:prstGeom>
        </p:spPr>
        <p:txBody>
          <a:bodyPr>
            <a:spAutoFit/>
          </a:bodyPr>
          <a:lstStyle/>
          <a:p>
            <a:r>
              <a:rPr lang="en-US" b="1" dirty="0">
                <a:solidFill>
                  <a:schemeClr val="accent1">
                    <a:lumMod val="50000"/>
                  </a:schemeClr>
                </a:solidFill>
              </a:rPr>
              <a:t>We can override a non-abstract method as abstract</a:t>
            </a:r>
          </a:p>
          <a:p>
            <a:r>
              <a:rPr lang="en-US" b="1" dirty="0">
                <a:solidFill>
                  <a:schemeClr val="accent1">
                    <a:lumMod val="50000"/>
                  </a:schemeClr>
                </a:solidFill>
              </a:rPr>
              <a:t>this approach is helpful to stop availability of Parent method implementation to the next level child classes.</a:t>
            </a:r>
            <a:endParaRPr lang="en-US" dirty="0">
              <a:solidFill>
                <a:schemeClr val="accent1">
                  <a:lumMod val="50000"/>
                </a:schemeClr>
              </a:solidFill>
            </a:endParaRPr>
          </a:p>
        </p:txBody>
      </p:sp>
      <p:sp>
        <p:nvSpPr>
          <p:cNvPr id="5" name="Rectangle 4"/>
          <p:cNvSpPr/>
          <p:nvPr/>
        </p:nvSpPr>
        <p:spPr>
          <a:xfrm>
            <a:off x="381000" y="1771531"/>
            <a:ext cx="4572000" cy="1600438"/>
          </a:xfrm>
          <a:prstGeom prst="rect">
            <a:avLst/>
          </a:prstGeom>
        </p:spPr>
        <p:txBody>
          <a:bodyPr>
            <a:spAutoFit/>
          </a:bodyPr>
          <a:lstStyle/>
          <a:p>
            <a:r>
              <a:rPr lang="en-US" b="1" dirty="0">
                <a:solidFill>
                  <a:schemeClr val="accent1">
                    <a:lumMod val="50000"/>
                  </a:schemeClr>
                </a:solidFill>
              </a:rPr>
              <a:t>Example:</a:t>
            </a:r>
          </a:p>
          <a:p>
            <a:r>
              <a:rPr lang="en-US" b="1" dirty="0">
                <a:solidFill>
                  <a:schemeClr val="accent1">
                    <a:lumMod val="50000"/>
                  </a:schemeClr>
                </a:solidFill>
              </a:rPr>
              <a:t> class Parent {</a:t>
            </a:r>
          </a:p>
          <a:p>
            <a:r>
              <a:rPr lang="en-US" b="1" dirty="0">
                <a:solidFill>
                  <a:schemeClr val="accent1">
                    <a:lumMod val="50000"/>
                  </a:schemeClr>
                </a:solidFill>
              </a:rPr>
              <a:t> public void </a:t>
            </a:r>
            <a:r>
              <a:rPr lang="en-US" b="1" dirty="0" err="1">
                <a:solidFill>
                  <a:schemeClr val="accent1">
                    <a:lumMod val="50000"/>
                  </a:schemeClr>
                </a:solidFill>
              </a:rPr>
              <a:t>methodOne</a:t>
            </a:r>
            <a:r>
              <a:rPr lang="en-US" b="1" dirty="0">
                <a:solidFill>
                  <a:schemeClr val="accent1">
                    <a:lumMod val="50000"/>
                  </a:schemeClr>
                </a:solidFill>
              </a:rPr>
              <a:t>() { }</a:t>
            </a:r>
          </a:p>
          <a:p>
            <a:r>
              <a:rPr lang="en-US" b="1" dirty="0">
                <a:solidFill>
                  <a:schemeClr val="accent1">
                    <a:lumMod val="50000"/>
                  </a:schemeClr>
                </a:solidFill>
              </a:rPr>
              <a:t> }</a:t>
            </a:r>
          </a:p>
          <a:p>
            <a:r>
              <a:rPr lang="en-US" b="1" dirty="0">
                <a:solidFill>
                  <a:schemeClr val="accent1">
                    <a:lumMod val="50000"/>
                  </a:schemeClr>
                </a:solidFill>
              </a:rPr>
              <a:t> abstract class Child extends Parent {</a:t>
            </a:r>
          </a:p>
          <a:p>
            <a:r>
              <a:rPr lang="en-US" b="1" dirty="0">
                <a:solidFill>
                  <a:schemeClr val="accent1">
                    <a:lumMod val="50000"/>
                  </a:schemeClr>
                </a:solidFill>
              </a:rPr>
              <a:t> public abstract void </a:t>
            </a:r>
            <a:r>
              <a:rPr lang="en-US" b="1" dirty="0" err="1">
                <a:solidFill>
                  <a:schemeClr val="accent1">
                    <a:lumMod val="50000"/>
                  </a:schemeClr>
                </a:solidFill>
              </a:rPr>
              <a:t>methodOne</a:t>
            </a:r>
            <a:r>
              <a:rPr lang="en-US" b="1" dirty="0">
                <a:solidFill>
                  <a:schemeClr val="accent1">
                    <a:lumMod val="50000"/>
                  </a:schemeClr>
                </a:solidFill>
              </a:rPr>
              <a:t>();</a:t>
            </a:r>
          </a:p>
          <a:p>
            <a:r>
              <a:rPr lang="en-US" b="1" dirty="0">
                <a:solidFill>
                  <a:schemeClr val="accent1">
                    <a:lumMod val="50000"/>
                  </a:schemeClr>
                </a:solidFill>
              </a:rPr>
              <a:t> }</a:t>
            </a:r>
            <a:endParaRPr lang="en-US" dirty="0">
              <a:solidFill>
                <a:schemeClr val="accent1">
                  <a:lumMod val="50000"/>
                </a:schemeClr>
              </a:solidFill>
            </a:endParaRPr>
          </a:p>
        </p:txBody>
      </p:sp>
      <p:sp>
        <p:nvSpPr>
          <p:cNvPr id="6" name="Rectangle 5"/>
          <p:cNvSpPr/>
          <p:nvPr/>
        </p:nvSpPr>
        <p:spPr>
          <a:xfrm>
            <a:off x="381000" y="3486150"/>
            <a:ext cx="4572000" cy="523220"/>
          </a:xfrm>
          <a:prstGeom prst="rect">
            <a:avLst/>
          </a:prstGeom>
        </p:spPr>
        <p:txBody>
          <a:bodyPr>
            <a:spAutoFit/>
          </a:bodyPr>
          <a:lstStyle/>
          <a:p>
            <a:r>
              <a:rPr lang="en-US" b="1" dirty="0">
                <a:solidFill>
                  <a:schemeClr val="accent1">
                    <a:lumMod val="50000"/>
                  </a:schemeClr>
                </a:solidFill>
              </a:rPr>
              <a:t>Synchronized, </a:t>
            </a:r>
            <a:r>
              <a:rPr lang="en-US" b="1" dirty="0" err="1">
                <a:solidFill>
                  <a:schemeClr val="accent1">
                    <a:lumMod val="50000"/>
                  </a:schemeClr>
                </a:solidFill>
              </a:rPr>
              <a:t>strictfp</a:t>
            </a:r>
            <a:r>
              <a:rPr lang="en-US" b="1" dirty="0">
                <a:solidFill>
                  <a:schemeClr val="accent1">
                    <a:lumMod val="50000"/>
                  </a:schemeClr>
                </a:solidFill>
              </a:rPr>
              <a:t>, modifiers won't keep any restrictions on overriding</a:t>
            </a:r>
            <a:endParaRPr lang="en-US" dirty="0">
              <a:solidFill>
                <a:schemeClr val="accent1">
                  <a:lumMod val="50000"/>
                </a:schemeClr>
              </a:solidFill>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4596" y="119096"/>
            <a:ext cx="4114800" cy="1652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8458200" y="4705350"/>
            <a:ext cx="396262" cy="246221"/>
          </a:xfrm>
          <a:prstGeom prst="rect">
            <a:avLst/>
          </a:prstGeom>
        </p:spPr>
        <p:txBody>
          <a:bodyPr wrap="none">
            <a:spAutoFit/>
          </a:bodyPr>
          <a:lstStyle/>
          <a:p>
            <a:r>
              <a:rPr lang="en-US" sz="1000" b="1" dirty="0"/>
              <a:t>195</a:t>
            </a:r>
            <a:endParaRPr lang="en-US" sz="1000" dirty="0"/>
          </a:p>
        </p:txBody>
      </p:sp>
      <p:sp>
        <p:nvSpPr>
          <p:cNvPr id="8" name="Rectangle 7"/>
          <p:cNvSpPr/>
          <p:nvPr/>
        </p:nvSpPr>
        <p:spPr>
          <a:xfrm>
            <a:off x="4585996" y="1885950"/>
            <a:ext cx="4572000" cy="523220"/>
          </a:xfrm>
          <a:prstGeom prst="rect">
            <a:avLst/>
          </a:prstGeom>
        </p:spPr>
        <p:txBody>
          <a:bodyPr>
            <a:spAutoFit/>
          </a:bodyPr>
          <a:lstStyle/>
          <a:p>
            <a:r>
              <a:rPr lang="en-US" b="1" dirty="0">
                <a:solidFill>
                  <a:schemeClr val="accent1">
                    <a:lumMod val="50000"/>
                  </a:schemeClr>
                </a:solidFill>
              </a:rPr>
              <a:t>While overriding we can't reduce the scope of access modifier</a:t>
            </a:r>
            <a:endParaRPr lang="en-US" dirty="0">
              <a:solidFill>
                <a:schemeClr val="accent1">
                  <a:lumMod val="50000"/>
                </a:schemeClr>
              </a:solidFill>
            </a:endParaRPr>
          </a:p>
        </p:txBody>
      </p:sp>
      <p:sp>
        <p:nvSpPr>
          <p:cNvPr id="9" name="Rectangle 8"/>
          <p:cNvSpPr/>
          <p:nvPr/>
        </p:nvSpPr>
        <p:spPr>
          <a:xfrm>
            <a:off x="4800600" y="2343150"/>
            <a:ext cx="4572000" cy="1600438"/>
          </a:xfrm>
          <a:prstGeom prst="rect">
            <a:avLst/>
          </a:prstGeom>
        </p:spPr>
        <p:txBody>
          <a:bodyPr>
            <a:spAutoFit/>
          </a:bodyPr>
          <a:lstStyle/>
          <a:p>
            <a:r>
              <a:rPr lang="en-US" b="1" dirty="0">
                <a:solidFill>
                  <a:schemeClr val="accent1">
                    <a:lumMod val="50000"/>
                  </a:schemeClr>
                </a:solidFill>
              </a:rPr>
              <a:t>Example:</a:t>
            </a:r>
          </a:p>
          <a:p>
            <a:r>
              <a:rPr lang="en-US" b="1" dirty="0">
                <a:solidFill>
                  <a:schemeClr val="accent1">
                    <a:lumMod val="50000"/>
                  </a:schemeClr>
                </a:solidFill>
              </a:rPr>
              <a:t>class Parent {</a:t>
            </a:r>
          </a:p>
          <a:p>
            <a:r>
              <a:rPr lang="en-US" b="1" dirty="0">
                <a:solidFill>
                  <a:schemeClr val="accent1">
                    <a:lumMod val="50000"/>
                  </a:schemeClr>
                </a:solidFill>
              </a:rPr>
              <a:t>public void </a:t>
            </a:r>
            <a:r>
              <a:rPr lang="en-US" b="1" dirty="0" err="1">
                <a:solidFill>
                  <a:schemeClr val="accent1">
                    <a:lumMod val="50000"/>
                  </a:schemeClr>
                </a:solidFill>
              </a:rPr>
              <a:t>methodOne</a:t>
            </a:r>
            <a:r>
              <a:rPr lang="en-US" b="1" dirty="0">
                <a:solidFill>
                  <a:schemeClr val="accent1">
                    <a:lumMod val="50000"/>
                  </a:schemeClr>
                </a:solidFill>
              </a:rPr>
              <a:t>() { }</a:t>
            </a:r>
          </a:p>
          <a:p>
            <a:r>
              <a:rPr lang="en-US" b="1" dirty="0">
                <a:solidFill>
                  <a:schemeClr val="accent1">
                    <a:lumMod val="50000"/>
                  </a:schemeClr>
                </a:solidFill>
              </a:rPr>
              <a:t>}</a:t>
            </a:r>
          </a:p>
          <a:p>
            <a:r>
              <a:rPr lang="en-US" b="1" dirty="0">
                <a:solidFill>
                  <a:schemeClr val="accent1">
                    <a:lumMod val="50000"/>
                  </a:schemeClr>
                </a:solidFill>
              </a:rPr>
              <a:t>class Child extends Parent {</a:t>
            </a:r>
          </a:p>
          <a:p>
            <a:r>
              <a:rPr lang="en-US" b="1" dirty="0">
                <a:solidFill>
                  <a:schemeClr val="accent1">
                    <a:lumMod val="50000"/>
                  </a:schemeClr>
                </a:solidFill>
              </a:rPr>
              <a:t>protected void </a:t>
            </a:r>
            <a:r>
              <a:rPr lang="en-US" b="1" dirty="0" err="1">
                <a:solidFill>
                  <a:schemeClr val="accent1">
                    <a:lumMod val="50000"/>
                  </a:schemeClr>
                </a:solidFill>
              </a:rPr>
              <a:t>methodOne</a:t>
            </a:r>
            <a:r>
              <a:rPr lang="en-US" b="1" dirty="0">
                <a:solidFill>
                  <a:schemeClr val="accent1">
                    <a:lumMod val="50000"/>
                  </a:schemeClr>
                </a:solidFill>
              </a:rPr>
              <a:t>( ) { }</a:t>
            </a:r>
          </a:p>
          <a:p>
            <a:r>
              <a:rPr lang="en-US" b="1" dirty="0">
                <a:solidFill>
                  <a:schemeClr val="accent1">
                    <a:lumMod val="50000"/>
                  </a:schemeClr>
                </a:solidFill>
              </a:rPr>
              <a:t>}</a:t>
            </a:r>
            <a:endParaRPr lang="en-US" dirty="0">
              <a:solidFill>
                <a:schemeClr val="accent1">
                  <a:lumMod val="50000"/>
                </a:schemeClr>
              </a:solidFill>
            </a:endParaRPr>
          </a:p>
        </p:txBody>
      </p:sp>
      <p:sp>
        <p:nvSpPr>
          <p:cNvPr id="10" name="Rectangle 9"/>
          <p:cNvSpPr/>
          <p:nvPr/>
        </p:nvSpPr>
        <p:spPr>
          <a:xfrm>
            <a:off x="3886200" y="3747760"/>
            <a:ext cx="4572000" cy="1384995"/>
          </a:xfrm>
          <a:prstGeom prst="rect">
            <a:avLst/>
          </a:prstGeom>
        </p:spPr>
        <p:txBody>
          <a:bodyPr>
            <a:spAutoFit/>
          </a:bodyPr>
          <a:lstStyle/>
          <a:p>
            <a:r>
              <a:rPr lang="en-US" b="1" dirty="0">
                <a:solidFill>
                  <a:schemeClr val="accent1">
                    <a:lumMod val="50000"/>
                  </a:schemeClr>
                </a:solidFill>
              </a:rPr>
              <a:t>Output:</a:t>
            </a:r>
          </a:p>
          <a:p>
            <a:r>
              <a:rPr lang="en-US" b="1" dirty="0">
                <a:solidFill>
                  <a:schemeClr val="accent1">
                    <a:lumMod val="50000"/>
                  </a:schemeClr>
                </a:solidFill>
              </a:rPr>
              <a:t> Compile time error :</a:t>
            </a:r>
          </a:p>
          <a:p>
            <a:r>
              <a:rPr lang="en-US" b="1" dirty="0" err="1">
                <a:solidFill>
                  <a:schemeClr val="accent1">
                    <a:lumMod val="50000"/>
                  </a:schemeClr>
                </a:solidFill>
              </a:rPr>
              <a:t>methodOne</a:t>
            </a:r>
            <a:r>
              <a:rPr lang="en-US" b="1" dirty="0">
                <a:solidFill>
                  <a:schemeClr val="accent1">
                    <a:lumMod val="50000"/>
                  </a:schemeClr>
                </a:solidFill>
              </a:rPr>
              <a:t>() in Child cannot override </a:t>
            </a:r>
            <a:r>
              <a:rPr lang="en-US" b="1" dirty="0" err="1">
                <a:solidFill>
                  <a:schemeClr val="accent1">
                    <a:lumMod val="50000"/>
                  </a:schemeClr>
                </a:solidFill>
              </a:rPr>
              <a:t>methodOne</a:t>
            </a:r>
            <a:r>
              <a:rPr lang="en-US" b="1" dirty="0">
                <a:solidFill>
                  <a:schemeClr val="accent1">
                    <a:lumMod val="50000"/>
                  </a:schemeClr>
                </a:solidFill>
              </a:rPr>
              <a:t>() in Parent;</a:t>
            </a:r>
          </a:p>
          <a:p>
            <a:r>
              <a:rPr lang="en-US" b="1" dirty="0">
                <a:solidFill>
                  <a:schemeClr val="accent1">
                    <a:lumMod val="50000"/>
                  </a:schemeClr>
                </a:solidFill>
              </a:rPr>
              <a:t> attempting to assign weaker access privileges; was public</a:t>
            </a:r>
            <a:endParaRPr lang="en-US" dirty="0">
              <a:solidFill>
                <a:schemeClr val="accent1">
                  <a:lumMod val="50000"/>
                </a:schemeClr>
              </a:solidFill>
            </a:endParaRPr>
          </a:p>
        </p:txBody>
      </p:sp>
    </p:spTree>
    <p:extLst>
      <p:ext uri="{BB962C8B-B14F-4D97-AF65-F5344CB8AC3E}">
        <p14:creationId xmlns:p14="http://schemas.microsoft.com/office/powerpoint/2010/main" val="143451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1000"/>
                                        <p:tgtEl>
                                          <p:spTgt spid="10">
                                            <p:txEl>
                                              <p:pRg st="1" end="1"/>
                                            </p:txEl>
                                          </p:spTgt>
                                        </p:tgtEl>
                                      </p:cBhvr>
                                    </p:animEffect>
                                    <p:anim calcmode="lin" valueType="num">
                                      <p:cBhvr>
                                        <p:cTn id="13"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1000"/>
                                        <p:tgtEl>
                                          <p:spTgt spid="10">
                                            <p:txEl>
                                              <p:pRg st="2" end="2"/>
                                            </p:txEl>
                                          </p:spTgt>
                                        </p:tgtEl>
                                      </p:cBhvr>
                                    </p:animEffect>
                                    <p:anim calcmode="lin" valueType="num">
                                      <p:cBhvr>
                                        <p:cTn id="18"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0">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1000"/>
                                        <p:tgtEl>
                                          <p:spTgt spid="10">
                                            <p:txEl>
                                              <p:pRg st="3" end="3"/>
                                            </p:txEl>
                                          </p:spTgt>
                                        </p:tgtEl>
                                      </p:cBhvr>
                                    </p:animEffect>
                                    <p:anim calcmode="lin" valueType="num">
                                      <p:cBhvr>
                                        <p:cTn id="23"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66750"/>
            <a:ext cx="841057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67000" y="3181350"/>
            <a:ext cx="3307316" cy="307777"/>
          </a:xfrm>
          <a:prstGeom prst="rect">
            <a:avLst/>
          </a:prstGeom>
        </p:spPr>
        <p:txBody>
          <a:bodyPr wrap="none">
            <a:spAutoFit/>
          </a:bodyPr>
          <a:lstStyle/>
          <a:p>
            <a:r>
              <a:rPr lang="en-US" b="1" dirty="0">
                <a:solidFill>
                  <a:schemeClr val="accent1">
                    <a:lumMod val="50000"/>
                  </a:schemeClr>
                </a:solidFill>
              </a:rPr>
              <a:t>private &lt; default &lt; protected &lt; public</a:t>
            </a:r>
            <a:endParaRPr lang="en-US" dirty="0">
              <a:solidFill>
                <a:schemeClr val="accent1">
                  <a:lumMod val="50000"/>
                </a:schemeClr>
              </a:solidFill>
            </a:endParaRPr>
          </a:p>
        </p:txBody>
      </p:sp>
      <p:sp>
        <p:nvSpPr>
          <p:cNvPr id="5" name="Rectangle 4"/>
          <p:cNvSpPr/>
          <p:nvPr/>
        </p:nvSpPr>
        <p:spPr>
          <a:xfrm>
            <a:off x="8458200" y="4705350"/>
            <a:ext cx="377026" cy="230832"/>
          </a:xfrm>
          <a:prstGeom prst="rect">
            <a:avLst/>
          </a:prstGeom>
        </p:spPr>
        <p:txBody>
          <a:bodyPr wrap="none">
            <a:spAutoFit/>
          </a:bodyPr>
          <a:lstStyle/>
          <a:p>
            <a:r>
              <a:rPr lang="en-US" sz="900" b="1" dirty="0"/>
              <a:t>196</a:t>
            </a:r>
            <a:endParaRPr lang="en-US" sz="900" dirty="0"/>
          </a:p>
        </p:txBody>
      </p:sp>
    </p:spTree>
    <p:extLst>
      <p:ext uri="{BB962C8B-B14F-4D97-AF65-F5344CB8AC3E}">
        <p14:creationId xmlns:p14="http://schemas.microsoft.com/office/powerpoint/2010/main" val="8766550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909"/>
        <p:cNvGrpSpPr/>
        <p:nvPr/>
      </p:nvGrpSpPr>
      <p:grpSpPr>
        <a:xfrm>
          <a:off x="0" y="0"/>
          <a:ext cx="0" cy="0"/>
          <a:chOff x="0" y="0"/>
          <a:chExt cx="0" cy="0"/>
        </a:xfrm>
      </p:grpSpPr>
      <p:sp>
        <p:nvSpPr>
          <p:cNvPr id="916" name="Google Shape;916;p34"/>
          <p:cNvSpPr txBox="1">
            <a:spLocks noGrp="1"/>
          </p:cNvSpPr>
          <p:nvPr>
            <p:ph type="body" idx="4294967295"/>
          </p:nvPr>
        </p:nvSpPr>
        <p:spPr>
          <a:xfrm>
            <a:off x="1066800" y="1504950"/>
            <a:ext cx="7607100" cy="802200"/>
          </a:xfrm>
          <a:prstGeom prst="rect">
            <a:avLst/>
          </a:prstGeom>
        </p:spPr>
        <p:txBody>
          <a:bodyPr spcFirstLastPara="1" wrap="square" lIns="0" tIns="0" rIns="0" bIns="0" anchor="t" anchorCtr="0">
            <a:noAutofit/>
          </a:bodyPr>
          <a:lstStyle/>
          <a:p>
            <a:pPr marL="0" lvl="0" indent="0" algn="ctr">
              <a:spcBef>
                <a:spcPts val="0"/>
              </a:spcBef>
              <a:buNone/>
            </a:pPr>
            <a:r>
              <a:rPr lang="en-US" sz="2800" b="1" dirty="0"/>
              <a:t>Checked </a:t>
            </a:r>
            <a:r>
              <a:rPr lang="en-US" sz="2800" b="1" dirty="0" err="1"/>
              <a:t>Vs</a:t>
            </a:r>
            <a:r>
              <a:rPr lang="en-US" sz="2800" b="1" dirty="0"/>
              <a:t> Un-checked Exceptions</a:t>
            </a:r>
            <a:endParaRPr sz="2800" b="1" dirty="0">
              <a:latin typeface="Amatic SC"/>
              <a:ea typeface="Amatic SC"/>
              <a:cs typeface="Amatic SC"/>
              <a:sym typeface="Amatic SC"/>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2" name="Rectangle 1"/>
          <p:cNvSpPr/>
          <p:nvPr/>
        </p:nvSpPr>
        <p:spPr>
          <a:xfrm>
            <a:off x="609600" y="386537"/>
            <a:ext cx="4572000" cy="2031325"/>
          </a:xfrm>
          <a:prstGeom prst="rect">
            <a:avLst/>
          </a:prstGeom>
        </p:spPr>
        <p:txBody>
          <a:bodyPr>
            <a:spAutoFit/>
          </a:bodyPr>
          <a:lstStyle/>
          <a:p>
            <a:r>
              <a:rPr lang="en-US" dirty="0"/>
              <a:t> </a:t>
            </a:r>
            <a:r>
              <a:rPr lang="en-US" b="1" dirty="0"/>
              <a:t>The exceptions which are checked by the compiler for smooth execution of the</a:t>
            </a:r>
          </a:p>
          <a:p>
            <a:r>
              <a:rPr lang="en-US" b="1" dirty="0"/>
              <a:t>program at runtime are called checked exceptions.</a:t>
            </a:r>
          </a:p>
          <a:p>
            <a:r>
              <a:rPr lang="en-US" dirty="0"/>
              <a:t> </a:t>
            </a:r>
            <a:r>
              <a:rPr lang="en-US" b="1" dirty="0"/>
              <a:t>The exceptions which are not checked by the compiler are called un-checked</a:t>
            </a:r>
          </a:p>
          <a:p>
            <a:r>
              <a:rPr lang="en-US" b="1" dirty="0"/>
              <a:t>exceptions.</a:t>
            </a:r>
          </a:p>
          <a:p>
            <a:r>
              <a:rPr lang="en-US" dirty="0"/>
              <a:t> </a:t>
            </a:r>
            <a:r>
              <a:rPr lang="en-US" b="1" dirty="0" err="1"/>
              <a:t>RuntimeException</a:t>
            </a:r>
            <a:r>
              <a:rPr lang="en-US" b="1" dirty="0"/>
              <a:t> and its child classes, Error and its child classes are unchecked</a:t>
            </a:r>
          </a:p>
          <a:p>
            <a:r>
              <a:rPr lang="en-US" b="1" dirty="0"/>
              <a:t>except these the remaining are checked exceptions.</a:t>
            </a:r>
            <a:endParaRPr lang="en-US" dirty="0"/>
          </a:p>
        </p:txBody>
      </p:sp>
      <p:sp>
        <p:nvSpPr>
          <p:cNvPr id="3" name="Rectangle 2"/>
          <p:cNvSpPr/>
          <p:nvPr/>
        </p:nvSpPr>
        <p:spPr>
          <a:xfrm>
            <a:off x="8534400" y="4629150"/>
            <a:ext cx="396262" cy="246221"/>
          </a:xfrm>
          <a:prstGeom prst="rect">
            <a:avLst/>
          </a:prstGeom>
        </p:spPr>
        <p:txBody>
          <a:bodyPr wrap="none">
            <a:spAutoFit/>
          </a:bodyPr>
          <a:lstStyle/>
          <a:p>
            <a:r>
              <a:rPr lang="en-US" sz="1000" b="1" dirty="0"/>
              <a:t>196</a:t>
            </a:r>
            <a:endParaRPr lang="en-US" sz="1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47</a:t>
            </a:fld>
            <a:endParaRPr lang="en"/>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09550"/>
            <a:ext cx="7239000"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 y="1743075"/>
            <a:ext cx="7238999" cy="202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62000" y="3867150"/>
            <a:ext cx="6019800" cy="954107"/>
          </a:xfrm>
          <a:prstGeom prst="rect">
            <a:avLst/>
          </a:prstGeom>
        </p:spPr>
        <p:txBody>
          <a:bodyPr wrap="square">
            <a:spAutoFit/>
          </a:bodyPr>
          <a:lstStyle/>
          <a:p>
            <a:r>
              <a:rPr lang="en-US" b="1" dirty="0">
                <a:solidFill>
                  <a:schemeClr val="tx1">
                    <a:lumMod val="60000"/>
                    <a:lumOff val="40000"/>
                  </a:schemeClr>
                </a:solidFill>
              </a:rPr>
              <a:t>Rule</a:t>
            </a:r>
            <a:r>
              <a:rPr lang="en-US" b="1" dirty="0">
                <a:solidFill>
                  <a:srgbClr val="00B050"/>
                </a:solidFill>
              </a:rPr>
              <a:t>: While overriding if the child class method throws any checked exception compulsory the parent class method should throw the same checked exception or its parent otherwise we will get compile time error.</a:t>
            </a:r>
            <a:endParaRPr lang="en-US" dirty="0">
              <a:solidFill>
                <a:srgbClr val="00B050"/>
              </a:solidFill>
            </a:endParaRPr>
          </a:p>
        </p:txBody>
      </p:sp>
      <p:sp>
        <p:nvSpPr>
          <p:cNvPr id="6" name="Rectangle 5"/>
          <p:cNvSpPr/>
          <p:nvPr/>
        </p:nvSpPr>
        <p:spPr>
          <a:xfrm>
            <a:off x="8382000" y="4667368"/>
            <a:ext cx="377026" cy="230832"/>
          </a:xfrm>
          <a:prstGeom prst="rect">
            <a:avLst/>
          </a:prstGeom>
        </p:spPr>
        <p:txBody>
          <a:bodyPr wrap="none">
            <a:spAutoFit/>
          </a:bodyPr>
          <a:lstStyle/>
          <a:p>
            <a:r>
              <a:rPr lang="en-US" sz="900" b="1" dirty="0"/>
              <a:t>197</a:t>
            </a:r>
            <a:endParaRPr lang="en-US" sz="900" dirty="0"/>
          </a:p>
        </p:txBody>
      </p:sp>
    </p:spTree>
    <p:extLst>
      <p:ext uri="{BB962C8B-B14F-4D97-AF65-F5344CB8AC3E}">
        <p14:creationId xmlns:p14="http://schemas.microsoft.com/office/powerpoint/2010/main" val="5565631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3" name="Rectangle 2"/>
          <p:cNvSpPr/>
          <p:nvPr/>
        </p:nvSpPr>
        <p:spPr>
          <a:xfrm>
            <a:off x="152400" y="33471"/>
            <a:ext cx="4572000" cy="523220"/>
          </a:xfrm>
          <a:prstGeom prst="rect">
            <a:avLst/>
          </a:prstGeom>
        </p:spPr>
        <p:txBody>
          <a:bodyPr>
            <a:spAutoFit/>
          </a:bodyPr>
          <a:lstStyle/>
          <a:p>
            <a:r>
              <a:rPr lang="en-US" b="1" dirty="0">
                <a:solidFill>
                  <a:schemeClr val="tx1">
                    <a:lumMod val="60000"/>
                    <a:lumOff val="40000"/>
                  </a:schemeClr>
                </a:solidFill>
              </a:rPr>
              <a:t>But there are no restrictions for un-checked exceptions</a:t>
            </a:r>
            <a:endParaRPr lang="en-US" dirty="0">
              <a:solidFill>
                <a:schemeClr val="tx1">
                  <a:lumMod val="60000"/>
                  <a:lumOff val="40000"/>
                </a:schemeClr>
              </a:solidFill>
            </a:endParaRPr>
          </a:p>
        </p:txBody>
      </p:sp>
      <p:sp>
        <p:nvSpPr>
          <p:cNvPr id="4" name="Rectangle 3"/>
          <p:cNvSpPr/>
          <p:nvPr/>
        </p:nvSpPr>
        <p:spPr>
          <a:xfrm>
            <a:off x="228600" y="742950"/>
            <a:ext cx="3581400" cy="3539430"/>
          </a:xfrm>
          <a:prstGeom prst="rect">
            <a:avLst/>
          </a:prstGeom>
        </p:spPr>
        <p:txBody>
          <a:bodyPr wrap="square">
            <a:spAutoFit/>
          </a:bodyPr>
          <a:lstStyle/>
          <a:p>
            <a:r>
              <a:rPr lang="en-US" b="1" dirty="0">
                <a:solidFill>
                  <a:schemeClr val="tx1">
                    <a:lumMod val="60000"/>
                    <a:lumOff val="40000"/>
                  </a:schemeClr>
                </a:solidFill>
              </a:rPr>
              <a:t>Example:</a:t>
            </a:r>
          </a:p>
          <a:p>
            <a:r>
              <a:rPr lang="en-US" b="1" dirty="0">
                <a:solidFill>
                  <a:schemeClr val="tx1">
                    <a:lumMod val="60000"/>
                    <a:lumOff val="40000"/>
                  </a:schemeClr>
                </a:solidFill>
              </a:rPr>
              <a:t>class Parent {</a:t>
            </a:r>
          </a:p>
          <a:p>
            <a:r>
              <a:rPr lang="en-US" b="1" dirty="0">
                <a:solidFill>
                  <a:schemeClr val="tx1">
                    <a:lumMod val="60000"/>
                    <a:lumOff val="40000"/>
                  </a:schemeClr>
                </a:solidFill>
              </a:rPr>
              <a:t>public void </a:t>
            </a:r>
            <a:r>
              <a:rPr lang="en-US" b="1" dirty="0" err="1">
                <a:solidFill>
                  <a:schemeClr val="tx1">
                    <a:lumMod val="60000"/>
                    <a:lumOff val="40000"/>
                  </a:schemeClr>
                </a:solidFill>
              </a:rPr>
              <a:t>methodOne</a:t>
            </a:r>
            <a:r>
              <a:rPr lang="en-US" b="1" dirty="0">
                <a:solidFill>
                  <a:schemeClr val="tx1">
                    <a:lumMod val="60000"/>
                    <a:lumOff val="40000"/>
                  </a:schemeClr>
                </a:solidFill>
              </a:rPr>
              <a:t>() {}</a:t>
            </a:r>
          </a:p>
          <a:p>
            <a:r>
              <a:rPr lang="en-US" b="1" dirty="0">
                <a:solidFill>
                  <a:schemeClr val="tx1">
                    <a:lumMod val="60000"/>
                    <a:lumOff val="40000"/>
                  </a:schemeClr>
                </a:solidFill>
              </a:rPr>
              <a:t>}</a:t>
            </a:r>
          </a:p>
          <a:p>
            <a:r>
              <a:rPr lang="en-US" b="1" dirty="0">
                <a:solidFill>
                  <a:schemeClr val="tx1">
                    <a:lumMod val="60000"/>
                    <a:lumOff val="40000"/>
                  </a:schemeClr>
                </a:solidFill>
              </a:rPr>
              <a:t>class Child extends Parent{</a:t>
            </a:r>
          </a:p>
          <a:p>
            <a:r>
              <a:rPr lang="en-US" b="1" dirty="0">
                <a:solidFill>
                  <a:schemeClr val="tx1">
                    <a:lumMod val="60000"/>
                    <a:lumOff val="40000"/>
                  </a:schemeClr>
                </a:solidFill>
              </a:rPr>
              <a:t>public void </a:t>
            </a:r>
            <a:r>
              <a:rPr lang="en-US" b="1" dirty="0" err="1">
                <a:solidFill>
                  <a:schemeClr val="tx1">
                    <a:lumMod val="60000"/>
                    <a:lumOff val="40000"/>
                  </a:schemeClr>
                </a:solidFill>
              </a:rPr>
              <a:t>methodOne</a:t>
            </a:r>
            <a:r>
              <a:rPr lang="en-US" b="1" dirty="0">
                <a:solidFill>
                  <a:schemeClr val="tx1">
                    <a:lumMod val="60000"/>
                    <a:lumOff val="40000"/>
                  </a:schemeClr>
                </a:solidFill>
              </a:rPr>
              <a:t>()throws Exception {}</a:t>
            </a:r>
          </a:p>
          <a:p>
            <a:r>
              <a:rPr lang="en-US" b="1" dirty="0">
                <a:solidFill>
                  <a:schemeClr val="tx1">
                    <a:lumMod val="60000"/>
                    <a:lumOff val="40000"/>
                  </a:schemeClr>
                </a:solidFill>
              </a:rPr>
              <a:t>}</a:t>
            </a:r>
          </a:p>
          <a:p>
            <a:endParaRPr lang="en-US" b="1" dirty="0">
              <a:solidFill>
                <a:schemeClr val="tx1">
                  <a:lumMod val="60000"/>
                  <a:lumOff val="40000"/>
                </a:schemeClr>
              </a:solidFill>
            </a:endParaRPr>
          </a:p>
          <a:p>
            <a:r>
              <a:rPr lang="en-US" b="1" dirty="0">
                <a:solidFill>
                  <a:schemeClr val="tx1">
                    <a:lumMod val="60000"/>
                    <a:lumOff val="40000"/>
                  </a:schemeClr>
                </a:solidFill>
              </a:rPr>
              <a:t>Output:</a:t>
            </a:r>
          </a:p>
          <a:p>
            <a:endParaRPr lang="en-US" b="1" dirty="0">
              <a:solidFill>
                <a:schemeClr val="tx1">
                  <a:lumMod val="60000"/>
                  <a:lumOff val="40000"/>
                </a:schemeClr>
              </a:solidFill>
            </a:endParaRPr>
          </a:p>
          <a:p>
            <a:r>
              <a:rPr lang="en-US" b="1" dirty="0">
                <a:solidFill>
                  <a:schemeClr val="tx1">
                    <a:lumMod val="60000"/>
                    <a:lumOff val="40000"/>
                  </a:schemeClr>
                </a:solidFill>
              </a:rPr>
              <a:t>Compile time error :</a:t>
            </a:r>
          </a:p>
          <a:p>
            <a:r>
              <a:rPr lang="en-US" b="1" dirty="0" err="1">
                <a:solidFill>
                  <a:schemeClr val="tx1">
                    <a:lumMod val="60000"/>
                    <a:lumOff val="40000"/>
                  </a:schemeClr>
                </a:solidFill>
              </a:rPr>
              <a:t>methodOne</a:t>
            </a:r>
            <a:r>
              <a:rPr lang="en-US" b="1" dirty="0">
                <a:solidFill>
                  <a:schemeClr val="tx1">
                    <a:lumMod val="60000"/>
                    <a:lumOff val="40000"/>
                  </a:schemeClr>
                </a:solidFill>
              </a:rPr>
              <a:t>() in Child cannot override </a:t>
            </a:r>
            <a:r>
              <a:rPr lang="en-US" b="1" dirty="0" err="1">
                <a:solidFill>
                  <a:schemeClr val="tx1">
                    <a:lumMod val="60000"/>
                    <a:lumOff val="40000"/>
                  </a:schemeClr>
                </a:solidFill>
              </a:rPr>
              <a:t>methodOne</a:t>
            </a:r>
            <a:r>
              <a:rPr lang="en-US" b="1" dirty="0">
                <a:solidFill>
                  <a:schemeClr val="tx1">
                    <a:lumMod val="60000"/>
                    <a:lumOff val="40000"/>
                  </a:schemeClr>
                </a:solidFill>
              </a:rPr>
              <a:t>() in Parent;</a:t>
            </a:r>
          </a:p>
          <a:p>
            <a:r>
              <a:rPr lang="en-US" b="1" dirty="0">
                <a:solidFill>
                  <a:schemeClr val="tx1">
                    <a:lumMod val="60000"/>
                    <a:lumOff val="40000"/>
                  </a:schemeClr>
                </a:solidFill>
              </a:rPr>
              <a:t>overridden method does not throw </a:t>
            </a:r>
            <a:r>
              <a:rPr lang="en-US" b="1" dirty="0" err="1">
                <a:solidFill>
                  <a:schemeClr val="tx1">
                    <a:lumMod val="60000"/>
                    <a:lumOff val="40000"/>
                  </a:schemeClr>
                </a:solidFill>
              </a:rPr>
              <a:t>java.lang.Exception</a:t>
            </a:r>
            <a:endParaRPr lang="en-US" dirty="0">
              <a:solidFill>
                <a:schemeClr val="tx1">
                  <a:lumMod val="60000"/>
                  <a:lumOff val="40000"/>
                </a:schemeClr>
              </a:solidFill>
            </a:endParaRPr>
          </a:p>
        </p:txBody>
      </p:sp>
      <p:sp>
        <p:nvSpPr>
          <p:cNvPr id="6" name="Rectangle 5"/>
          <p:cNvSpPr/>
          <p:nvPr/>
        </p:nvSpPr>
        <p:spPr>
          <a:xfrm>
            <a:off x="8458200" y="4629150"/>
            <a:ext cx="377026" cy="230832"/>
          </a:xfrm>
          <a:prstGeom prst="rect">
            <a:avLst/>
          </a:prstGeom>
        </p:spPr>
        <p:txBody>
          <a:bodyPr wrap="none">
            <a:spAutoFit/>
          </a:bodyPr>
          <a:lstStyle/>
          <a:p>
            <a:r>
              <a:rPr lang="en-US" sz="900" b="1" dirty="0"/>
              <a:t>197</a:t>
            </a:r>
            <a:endParaRPr lang="en-US" sz="9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2008" y="133350"/>
            <a:ext cx="5091992"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2008" y="2558920"/>
            <a:ext cx="5101322" cy="1613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Effect transition="in" filter="fade">
                                      <p:cBhvr>
                                        <p:cTn id="7" dur="1000"/>
                                        <p:tgtEl>
                                          <p:spTgt spid="4">
                                            <p:txEl>
                                              <p:pRg st="8" end="8"/>
                                            </p:txEl>
                                          </p:spTgt>
                                        </p:tgtEl>
                                      </p:cBhvr>
                                    </p:animEffect>
                                    <p:anim calcmode="lin" valueType="num">
                                      <p:cBhvr>
                                        <p:cTn id="8"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8" end="8"/>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fade">
                                      <p:cBhvr>
                                        <p:cTn id="12" dur="1000"/>
                                        <p:tgtEl>
                                          <p:spTgt spid="4">
                                            <p:txEl>
                                              <p:pRg st="10" end="10"/>
                                            </p:txEl>
                                          </p:spTgt>
                                        </p:tgtEl>
                                      </p:cBhvr>
                                    </p:animEffect>
                                    <p:anim calcmode="lin" valueType="num">
                                      <p:cBhvr>
                                        <p:cTn id="13"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animEffect transition="in" filter="fade">
                                      <p:cBhvr>
                                        <p:cTn id="17" dur="1000"/>
                                        <p:tgtEl>
                                          <p:spTgt spid="4">
                                            <p:txEl>
                                              <p:pRg st="11" end="11"/>
                                            </p:txEl>
                                          </p:spTgt>
                                        </p:tgtEl>
                                      </p:cBhvr>
                                    </p:animEffect>
                                    <p:anim calcmode="lin" valueType="num">
                                      <p:cBhvr>
                                        <p:cTn id="18"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12" end="12"/>
                                            </p:txEl>
                                          </p:spTgt>
                                        </p:tgtEl>
                                        <p:attrNameLst>
                                          <p:attrName>style.visibility</p:attrName>
                                        </p:attrNameLst>
                                      </p:cBhvr>
                                      <p:to>
                                        <p:strVal val="visible"/>
                                      </p:to>
                                    </p:set>
                                    <p:animEffect transition="in" filter="fade">
                                      <p:cBhvr>
                                        <p:cTn id="22" dur="1000"/>
                                        <p:tgtEl>
                                          <p:spTgt spid="4">
                                            <p:txEl>
                                              <p:pRg st="12" end="12"/>
                                            </p:txEl>
                                          </p:spTgt>
                                        </p:tgtEl>
                                      </p:cBhvr>
                                    </p:animEffect>
                                    <p:anim calcmode="lin" valueType="num">
                                      <p:cBhvr>
                                        <p:cTn id="23"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3" name="Rectangle 2"/>
          <p:cNvSpPr/>
          <p:nvPr/>
        </p:nvSpPr>
        <p:spPr>
          <a:xfrm>
            <a:off x="304800" y="209550"/>
            <a:ext cx="3712876" cy="307777"/>
          </a:xfrm>
          <a:prstGeom prst="rect">
            <a:avLst/>
          </a:prstGeom>
        </p:spPr>
        <p:txBody>
          <a:bodyPr wrap="none">
            <a:spAutoFit/>
          </a:bodyPr>
          <a:lstStyle/>
          <a:p>
            <a:r>
              <a:rPr lang="en-US" b="1" dirty="0">
                <a:solidFill>
                  <a:schemeClr val="tx1">
                    <a:lumMod val="60000"/>
                    <a:lumOff val="40000"/>
                  </a:schemeClr>
                </a:solidFill>
              </a:rPr>
              <a:t>Overriding with respect to static methods</a:t>
            </a:r>
            <a:endParaRPr lang="en-US" dirty="0">
              <a:solidFill>
                <a:schemeClr val="tx1">
                  <a:lumMod val="60000"/>
                  <a:lumOff val="40000"/>
                </a:schemeClr>
              </a:solidFill>
            </a:endParaRPr>
          </a:p>
        </p:txBody>
      </p:sp>
      <p:sp>
        <p:nvSpPr>
          <p:cNvPr id="4" name="Rectangle 3"/>
          <p:cNvSpPr/>
          <p:nvPr/>
        </p:nvSpPr>
        <p:spPr>
          <a:xfrm>
            <a:off x="385665" y="666750"/>
            <a:ext cx="4419600" cy="4185761"/>
          </a:xfrm>
          <a:prstGeom prst="rect">
            <a:avLst/>
          </a:prstGeom>
        </p:spPr>
        <p:txBody>
          <a:bodyPr wrap="square">
            <a:spAutoFit/>
          </a:bodyPr>
          <a:lstStyle/>
          <a:p>
            <a:r>
              <a:rPr lang="en-US" b="1" dirty="0">
                <a:solidFill>
                  <a:schemeClr val="tx1">
                    <a:lumMod val="60000"/>
                    <a:lumOff val="40000"/>
                  </a:schemeClr>
                </a:solidFill>
              </a:rPr>
              <a:t>Case 1:</a:t>
            </a:r>
          </a:p>
          <a:p>
            <a:endParaRPr lang="en-US" b="1" dirty="0">
              <a:solidFill>
                <a:schemeClr val="tx1">
                  <a:lumMod val="60000"/>
                  <a:lumOff val="40000"/>
                </a:schemeClr>
              </a:solidFill>
            </a:endParaRPr>
          </a:p>
          <a:p>
            <a:r>
              <a:rPr lang="en-US" b="1" dirty="0">
                <a:solidFill>
                  <a:schemeClr val="tx1">
                    <a:lumMod val="60000"/>
                    <a:lumOff val="40000"/>
                  </a:schemeClr>
                </a:solidFill>
              </a:rPr>
              <a:t>We can't override a static method as non static.</a:t>
            </a:r>
          </a:p>
          <a:p>
            <a:r>
              <a:rPr lang="en-US" b="1" dirty="0">
                <a:solidFill>
                  <a:schemeClr val="tx1">
                    <a:lumMod val="60000"/>
                    <a:lumOff val="40000"/>
                  </a:schemeClr>
                </a:solidFill>
              </a:rPr>
              <a:t>Example:</a:t>
            </a:r>
          </a:p>
          <a:p>
            <a:r>
              <a:rPr lang="en-US" b="1" dirty="0">
                <a:solidFill>
                  <a:schemeClr val="tx1">
                    <a:lumMod val="60000"/>
                    <a:lumOff val="40000"/>
                  </a:schemeClr>
                </a:solidFill>
              </a:rPr>
              <a:t>class Parent</a:t>
            </a:r>
          </a:p>
          <a:p>
            <a:r>
              <a:rPr lang="en-US" b="1" dirty="0">
                <a:solidFill>
                  <a:schemeClr val="tx1">
                    <a:lumMod val="60000"/>
                    <a:lumOff val="40000"/>
                  </a:schemeClr>
                </a:solidFill>
              </a:rPr>
              <a:t>{</a:t>
            </a:r>
          </a:p>
          <a:p>
            <a:r>
              <a:rPr lang="en-US" b="1" dirty="0">
                <a:solidFill>
                  <a:schemeClr val="tx1">
                    <a:lumMod val="60000"/>
                    <a:lumOff val="40000"/>
                  </a:schemeClr>
                </a:solidFill>
              </a:rPr>
              <a:t>public static void </a:t>
            </a:r>
            <a:r>
              <a:rPr lang="en-US" b="1" dirty="0" err="1">
                <a:solidFill>
                  <a:schemeClr val="tx1">
                    <a:lumMod val="60000"/>
                    <a:lumOff val="40000"/>
                  </a:schemeClr>
                </a:solidFill>
              </a:rPr>
              <a:t>methodOne</a:t>
            </a:r>
            <a:r>
              <a:rPr lang="en-US" b="1" dirty="0">
                <a:solidFill>
                  <a:schemeClr val="tx1">
                    <a:lumMod val="60000"/>
                    <a:lumOff val="40000"/>
                  </a:schemeClr>
                </a:solidFill>
              </a:rPr>
              <a:t>(){}</a:t>
            </a:r>
          </a:p>
          <a:p>
            <a:r>
              <a:rPr lang="en-US" b="1" dirty="0">
                <a:solidFill>
                  <a:schemeClr val="tx1">
                    <a:lumMod val="60000"/>
                    <a:lumOff val="40000"/>
                  </a:schemeClr>
                </a:solidFill>
              </a:rPr>
              <a:t>//here static </a:t>
            </a:r>
            <a:r>
              <a:rPr lang="en-US" b="1" dirty="0" err="1">
                <a:solidFill>
                  <a:schemeClr val="tx1">
                    <a:lumMod val="60000"/>
                    <a:lumOff val="40000"/>
                  </a:schemeClr>
                </a:solidFill>
              </a:rPr>
              <a:t>methodOne</a:t>
            </a:r>
            <a:r>
              <a:rPr lang="en-US" b="1" dirty="0">
                <a:solidFill>
                  <a:schemeClr val="tx1">
                    <a:lumMod val="60000"/>
                    <a:lumOff val="40000"/>
                  </a:schemeClr>
                </a:solidFill>
              </a:rPr>
              <a:t>() method is a class level</a:t>
            </a:r>
          </a:p>
          <a:p>
            <a:r>
              <a:rPr lang="en-US" b="1" dirty="0">
                <a:solidFill>
                  <a:schemeClr val="tx1">
                    <a:lumMod val="60000"/>
                    <a:lumOff val="40000"/>
                  </a:schemeClr>
                </a:solidFill>
              </a:rPr>
              <a:t>}</a:t>
            </a:r>
          </a:p>
          <a:p>
            <a:r>
              <a:rPr lang="en-US" b="1" dirty="0">
                <a:solidFill>
                  <a:schemeClr val="tx1">
                    <a:lumMod val="60000"/>
                    <a:lumOff val="40000"/>
                  </a:schemeClr>
                </a:solidFill>
              </a:rPr>
              <a:t>class Child extends Parent</a:t>
            </a:r>
          </a:p>
          <a:p>
            <a:r>
              <a:rPr lang="en-US" b="1" dirty="0">
                <a:solidFill>
                  <a:schemeClr val="tx1">
                    <a:lumMod val="60000"/>
                    <a:lumOff val="40000"/>
                  </a:schemeClr>
                </a:solidFill>
              </a:rPr>
              <a:t>{</a:t>
            </a:r>
          </a:p>
          <a:p>
            <a:r>
              <a:rPr lang="en-US" b="1" dirty="0">
                <a:solidFill>
                  <a:schemeClr val="tx1">
                    <a:lumMod val="60000"/>
                    <a:lumOff val="40000"/>
                  </a:schemeClr>
                </a:solidFill>
              </a:rPr>
              <a:t>public void </a:t>
            </a:r>
            <a:r>
              <a:rPr lang="en-US" b="1" dirty="0" err="1">
                <a:solidFill>
                  <a:schemeClr val="tx1">
                    <a:lumMod val="60000"/>
                    <a:lumOff val="40000"/>
                  </a:schemeClr>
                </a:solidFill>
              </a:rPr>
              <a:t>methodOne</a:t>
            </a:r>
            <a:r>
              <a:rPr lang="en-US" b="1" dirty="0">
                <a:solidFill>
                  <a:schemeClr val="tx1">
                    <a:lumMod val="60000"/>
                    <a:lumOff val="40000"/>
                  </a:schemeClr>
                </a:solidFill>
              </a:rPr>
              <a:t>(){}</a:t>
            </a:r>
          </a:p>
          <a:p>
            <a:r>
              <a:rPr lang="en-US" b="1" dirty="0">
                <a:solidFill>
                  <a:schemeClr val="tx1">
                    <a:lumMod val="60000"/>
                    <a:lumOff val="40000"/>
                  </a:schemeClr>
                </a:solidFill>
              </a:rPr>
              <a:t>//here </a:t>
            </a:r>
            <a:r>
              <a:rPr lang="en-US" b="1" dirty="0" err="1">
                <a:solidFill>
                  <a:schemeClr val="tx1">
                    <a:lumMod val="60000"/>
                    <a:lumOff val="40000"/>
                  </a:schemeClr>
                </a:solidFill>
              </a:rPr>
              <a:t>methodOne</a:t>
            </a:r>
            <a:r>
              <a:rPr lang="en-US" b="1" dirty="0">
                <a:solidFill>
                  <a:schemeClr val="tx1">
                    <a:lumMod val="60000"/>
                    <a:lumOff val="40000"/>
                  </a:schemeClr>
                </a:solidFill>
              </a:rPr>
              <a:t>() method is a object level hence</a:t>
            </a:r>
          </a:p>
          <a:p>
            <a:r>
              <a:rPr lang="en-US" b="1" dirty="0">
                <a:solidFill>
                  <a:schemeClr val="tx1">
                    <a:lumMod val="60000"/>
                    <a:lumOff val="40000"/>
                  </a:schemeClr>
                </a:solidFill>
              </a:rPr>
              <a:t>// we can't override </a:t>
            </a:r>
            <a:r>
              <a:rPr lang="en-US" b="1" dirty="0" err="1">
                <a:solidFill>
                  <a:schemeClr val="tx1">
                    <a:lumMod val="60000"/>
                    <a:lumOff val="40000"/>
                  </a:schemeClr>
                </a:solidFill>
              </a:rPr>
              <a:t>methodOne</a:t>
            </a:r>
            <a:r>
              <a:rPr lang="en-US" b="1" dirty="0">
                <a:solidFill>
                  <a:schemeClr val="tx1">
                    <a:lumMod val="60000"/>
                    <a:lumOff val="40000"/>
                  </a:schemeClr>
                </a:solidFill>
              </a:rPr>
              <a:t>() method</a:t>
            </a:r>
          </a:p>
          <a:p>
            <a:r>
              <a:rPr lang="en-US" b="1" dirty="0">
                <a:solidFill>
                  <a:schemeClr val="tx1">
                    <a:lumMod val="60000"/>
                    <a:lumOff val="40000"/>
                  </a:schemeClr>
                </a:solidFill>
              </a:rPr>
              <a:t>}</a:t>
            </a:r>
          </a:p>
          <a:p>
            <a:r>
              <a:rPr lang="en-US" b="1" dirty="0">
                <a:solidFill>
                  <a:schemeClr val="tx1">
                    <a:lumMod val="60000"/>
                    <a:lumOff val="40000"/>
                  </a:schemeClr>
                </a:solidFill>
              </a:rPr>
              <a:t>output :</a:t>
            </a:r>
          </a:p>
          <a:p>
            <a:r>
              <a:rPr lang="en-US" b="1" dirty="0">
                <a:solidFill>
                  <a:schemeClr val="tx1">
                    <a:lumMod val="60000"/>
                    <a:lumOff val="40000"/>
                  </a:schemeClr>
                </a:solidFill>
              </a:rPr>
              <a:t>CE: </a:t>
            </a:r>
            <a:r>
              <a:rPr lang="en-US" b="1" dirty="0" err="1">
                <a:solidFill>
                  <a:schemeClr val="tx1">
                    <a:lumMod val="60000"/>
                    <a:lumOff val="40000"/>
                  </a:schemeClr>
                </a:solidFill>
              </a:rPr>
              <a:t>methodOne</a:t>
            </a:r>
            <a:r>
              <a:rPr lang="en-US" b="1" dirty="0">
                <a:solidFill>
                  <a:schemeClr val="tx1">
                    <a:lumMod val="60000"/>
                    <a:lumOff val="40000"/>
                  </a:schemeClr>
                </a:solidFill>
              </a:rPr>
              <a:t> in Child can't override </a:t>
            </a:r>
            <a:r>
              <a:rPr lang="en-US" b="1" dirty="0" err="1">
                <a:solidFill>
                  <a:schemeClr val="tx1">
                    <a:lumMod val="60000"/>
                    <a:lumOff val="40000"/>
                  </a:schemeClr>
                </a:solidFill>
              </a:rPr>
              <a:t>methodOne</a:t>
            </a:r>
            <a:r>
              <a:rPr lang="en-US" b="1" dirty="0">
                <a:solidFill>
                  <a:schemeClr val="tx1">
                    <a:lumMod val="60000"/>
                    <a:lumOff val="40000"/>
                  </a:schemeClr>
                </a:solidFill>
              </a:rPr>
              <a:t>() in Parent ;</a:t>
            </a:r>
          </a:p>
          <a:p>
            <a:r>
              <a:rPr lang="en-US" b="1" dirty="0" err="1">
                <a:solidFill>
                  <a:schemeClr val="tx1">
                    <a:lumMod val="60000"/>
                    <a:lumOff val="40000"/>
                  </a:schemeClr>
                </a:solidFill>
              </a:rPr>
              <a:t>overriden</a:t>
            </a:r>
            <a:r>
              <a:rPr lang="en-US" b="1" dirty="0">
                <a:solidFill>
                  <a:schemeClr val="tx1">
                    <a:lumMod val="60000"/>
                    <a:lumOff val="40000"/>
                  </a:schemeClr>
                </a:solidFill>
              </a:rPr>
              <a:t> method is static</a:t>
            </a:r>
            <a:endParaRPr lang="en-US" dirty="0">
              <a:solidFill>
                <a:schemeClr val="tx1">
                  <a:lumMod val="60000"/>
                  <a:lumOff val="40000"/>
                </a:schemeClr>
              </a:solidFill>
            </a:endParaRPr>
          </a:p>
        </p:txBody>
      </p:sp>
      <p:sp>
        <p:nvSpPr>
          <p:cNvPr id="5" name="Rectangle 4"/>
          <p:cNvSpPr/>
          <p:nvPr/>
        </p:nvSpPr>
        <p:spPr>
          <a:xfrm>
            <a:off x="5005855" y="86374"/>
            <a:ext cx="821059" cy="307777"/>
          </a:xfrm>
          <a:prstGeom prst="rect">
            <a:avLst/>
          </a:prstGeom>
        </p:spPr>
        <p:txBody>
          <a:bodyPr wrap="none">
            <a:spAutoFit/>
          </a:bodyPr>
          <a:lstStyle/>
          <a:p>
            <a:r>
              <a:rPr lang="en-US" b="1" dirty="0">
                <a:solidFill>
                  <a:schemeClr val="tx1">
                    <a:lumMod val="60000"/>
                    <a:lumOff val="40000"/>
                  </a:schemeClr>
                </a:solidFill>
              </a:rPr>
              <a:t>Case 2:</a:t>
            </a:r>
            <a:endParaRPr lang="en-US" dirty="0">
              <a:solidFill>
                <a:schemeClr val="tx1">
                  <a:lumMod val="60000"/>
                  <a:lumOff val="40000"/>
                </a:schemeClr>
              </a:solidFill>
            </a:endParaRPr>
          </a:p>
        </p:txBody>
      </p:sp>
      <p:sp>
        <p:nvSpPr>
          <p:cNvPr id="6" name="Rectangle 5"/>
          <p:cNvSpPr/>
          <p:nvPr/>
        </p:nvSpPr>
        <p:spPr>
          <a:xfrm>
            <a:off x="5005856" y="512273"/>
            <a:ext cx="4138144" cy="2677656"/>
          </a:xfrm>
          <a:prstGeom prst="rect">
            <a:avLst/>
          </a:prstGeom>
        </p:spPr>
        <p:txBody>
          <a:bodyPr wrap="square">
            <a:spAutoFit/>
          </a:bodyPr>
          <a:lstStyle/>
          <a:p>
            <a:r>
              <a:rPr lang="en-US" b="1" dirty="0">
                <a:solidFill>
                  <a:schemeClr val="tx1">
                    <a:lumMod val="60000"/>
                    <a:lumOff val="40000"/>
                  </a:schemeClr>
                </a:solidFill>
              </a:rPr>
              <a:t>Similarly we can't override a non static method as static.</a:t>
            </a:r>
          </a:p>
          <a:p>
            <a:endParaRPr lang="en-US" b="1" dirty="0">
              <a:solidFill>
                <a:schemeClr val="tx1">
                  <a:lumMod val="60000"/>
                  <a:lumOff val="40000"/>
                </a:schemeClr>
              </a:solidFill>
            </a:endParaRPr>
          </a:p>
          <a:p>
            <a:r>
              <a:rPr lang="en-US" b="1" dirty="0">
                <a:solidFill>
                  <a:schemeClr val="tx1">
                    <a:lumMod val="60000"/>
                    <a:lumOff val="40000"/>
                  </a:schemeClr>
                </a:solidFill>
              </a:rPr>
              <a:t>Case 3:</a:t>
            </a:r>
          </a:p>
          <a:p>
            <a:endParaRPr lang="en-US" b="1" dirty="0">
              <a:solidFill>
                <a:schemeClr val="tx1">
                  <a:lumMod val="60000"/>
                  <a:lumOff val="40000"/>
                </a:schemeClr>
              </a:solidFill>
            </a:endParaRPr>
          </a:p>
          <a:p>
            <a:r>
              <a:rPr lang="en-US" b="1" dirty="0">
                <a:solidFill>
                  <a:schemeClr val="tx1">
                    <a:lumMod val="60000"/>
                    <a:lumOff val="40000"/>
                  </a:schemeClr>
                </a:solidFill>
              </a:rPr>
              <a:t>class Parent</a:t>
            </a:r>
          </a:p>
          <a:p>
            <a:r>
              <a:rPr lang="en-US" b="1" dirty="0">
                <a:solidFill>
                  <a:schemeClr val="tx1">
                    <a:lumMod val="60000"/>
                    <a:lumOff val="40000"/>
                  </a:schemeClr>
                </a:solidFill>
              </a:rPr>
              <a:t>{</a:t>
            </a:r>
          </a:p>
          <a:p>
            <a:r>
              <a:rPr lang="en-US" b="1" dirty="0">
                <a:solidFill>
                  <a:schemeClr val="tx1">
                    <a:lumMod val="60000"/>
                    <a:lumOff val="40000"/>
                  </a:schemeClr>
                </a:solidFill>
              </a:rPr>
              <a:t>public static void </a:t>
            </a:r>
            <a:r>
              <a:rPr lang="en-US" b="1" dirty="0" err="1">
                <a:solidFill>
                  <a:schemeClr val="tx1">
                    <a:lumMod val="60000"/>
                    <a:lumOff val="40000"/>
                  </a:schemeClr>
                </a:solidFill>
              </a:rPr>
              <a:t>methodOne</a:t>
            </a:r>
            <a:r>
              <a:rPr lang="en-US" b="1" dirty="0">
                <a:solidFill>
                  <a:schemeClr val="tx1">
                    <a:lumMod val="60000"/>
                    <a:lumOff val="40000"/>
                  </a:schemeClr>
                </a:solidFill>
              </a:rPr>
              <a:t>() {}</a:t>
            </a:r>
          </a:p>
          <a:p>
            <a:r>
              <a:rPr lang="en-US" b="1" dirty="0">
                <a:solidFill>
                  <a:schemeClr val="tx1">
                    <a:lumMod val="60000"/>
                    <a:lumOff val="40000"/>
                  </a:schemeClr>
                </a:solidFill>
              </a:rPr>
              <a:t>}</a:t>
            </a:r>
          </a:p>
          <a:p>
            <a:r>
              <a:rPr lang="en-US" b="1" dirty="0">
                <a:solidFill>
                  <a:schemeClr val="tx1">
                    <a:lumMod val="60000"/>
                    <a:lumOff val="40000"/>
                  </a:schemeClr>
                </a:solidFill>
              </a:rPr>
              <a:t>class Child extends Parent {</a:t>
            </a:r>
          </a:p>
          <a:p>
            <a:r>
              <a:rPr lang="en-US" b="1" dirty="0">
                <a:solidFill>
                  <a:schemeClr val="tx1">
                    <a:lumMod val="60000"/>
                    <a:lumOff val="40000"/>
                  </a:schemeClr>
                </a:solidFill>
              </a:rPr>
              <a:t>public static void </a:t>
            </a:r>
            <a:r>
              <a:rPr lang="en-US" b="1" dirty="0" err="1">
                <a:solidFill>
                  <a:schemeClr val="tx1">
                    <a:lumMod val="60000"/>
                    <a:lumOff val="40000"/>
                  </a:schemeClr>
                </a:solidFill>
              </a:rPr>
              <a:t>methodOne</a:t>
            </a:r>
            <a:r>
              <a:rPr lang="en-US" b="1" dirty="0">
                <a:solidFill>
                  <a:schemeClr val="tx1">
                    <a:lumMod val="60000"/>
                    <a:lumOff val="40000"/>
                  </a:schemeClr>
                </a:solidFill>
              </a:rPr>
              <a:t>() {}</a:t>
            </a:r>
          </a:p>
          <a:p>
            <a:r>
              <a:rPr lang="en-US" b="1" dirty="0">
                <a:solidFill>
                  <a:schemeClr val="tx1">
                    <a:lumMod val="60000"/>
                    <a:lumOff val="40000"/>
                  </a:schemeClr>
                </a:solidFill>
              </a:rPr>
              <a:t>}</a:t>
            </a:r>
            <a:endParaRPr lang="en-US" dirty="0">
              <a:solidFill>
                <a:schemeClr val="tx1">
                  <a:lumMod val="60000"/>
                  <a:lumOff val="40000"/>
                </a:schemeClr>
              </a:solidFill>
            </a:endParaRPr>
          </a:p>
        </p:txBody>
      </p:sp>
      <p:sp>
        <p:nvSpPr>
          <p:cNvPr id="7" name="Rectangle 6"/>
          <p:cNvSpPr/>
          <p:nvPr/>
        </p:nvSpPr>
        <p:spPr>
          <a:xfrm>
            <a:off x="5105400" y="3376126"/>
            <a:ext cx="4038600" cy="738664"/>
          </a:xfrm>
          <a:prstGeom prst="rect">
            <a:avLst/>
          </a:prstGeom>
        </p:spPr>
        <p:txBody>
          <a:bodyPr wrap="square">
            <a:spAutoFit/>
          </a:bodyPr>
          <a:lstStyle/>
          <a:p>
            <a:r>
              <a:rPr lang="en-US" b="1" dirty="0">
                <a:solidFill>
                  <a:schemeClr val="tx1">
                    <a:lumMod val="60000"/>
                    <a:lumOff val="40000"/>
                  </a:schemeClr>
                </a:solidFill>
              </a:rPr>
              <a:t>It is valid. It seems to be overriding concept is applicable for static methods, but it is not</a:t>
            </a:r>
          </a:p>
          <a:p>
            <a:r>
              <a:rPr lang="en-US" b="1" dirty="0">
                <a:solidFill>
                  <a:schemeClr val="tx1">
                    <a:lumMod val="60000"/>
                    <a:lumOff val="40000"/>
                  </a:schemeClr>
                </a:solidFill>
              </a:rPr>
              <a:t>overriding it is method hiding.</a:t>
            </a:r>
            <a:endParaRPr lang="en-US" dirty="0">
              <a:solidFill>
                <a:schemeClr val="tx1">
                  <a:lumMod val="60000"/>
                  <a:lumOff val="4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16"/>
          <p:cNvSpPr txBox="1">
            <a:spLocks noGrp="1"/>
          </p:cNvSpPr>
          <p:nvPr>
            <p:ph type="ctrTitle"/>
          </p:nvPr>
        </p:nvSpPr>
        <p:spPr>
          <a:xfrm>
            <a:off x="2112400" y="1583350"/>
            <a:ext cx="49194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endParaRPr dirty="0">
              <a:solidFill>
                <a:schemeClr val="accent4"/>
              </a:solidFill>
            </a:endParaRPr>
          </a:p>
          <a:p>
            <a:pPr lvl="0"/>
            <a:r>
              <a:rPr lang="en-US" dirty="0"/>
              <a:t>Abstraction</a:t>
            </a:r>
            <a:endParaRPr dirty="0"/>
          </a:p>
        </p:txBody>
      </p:sp>
    </p:spTree>
    <p:extLst>
      <p:ext uri="{BB962C8B-B14F-4D97-AF65-F5344CB8AC3E}">
        <p14:creationId xmlns:p14="http://schemas.microsoft.com/office/powerpoint/2010/main" val="24642734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38"/>
          <p:cNvSpPr txBox="1">
            <a:spLocks noGrp="1"/>
          </p:cNvSpPr>
          <p:nvPr>
            <p:ph type="ctrTitle"/>
          </p:nvPr>
        </p:nvSpPr>
        <p:spPr>
          <a:xfrm>
            <a:off x="2112400" y="1583350"/>
            <a:ext cx="4919400" cy="1159800"/>
          </a:xfrm>
          <a:prstGeom prst="rect">
            <a:avLst/>
          </a:prstGeom>
        </p:spPr>
        <p:txBody>
          <a:bodyPr spcFirstLastPara="1" wrap="square" lIns="0" tIns="0" rIns="0" bIns="0" anchor="b" anchorCtr="0">
            <a:noAutofit/>
          </a:bodyPr>
          <a:lstStyle/>
          <a:p>
            <a:pPr lvl="0"/>
            <a:br>
              <a:rPr lang="en" dirty="0"/>
            </a:br>
            <a:r>
              <a:rPr lang="en-US" dirty="0"/>
              <a:t>METHOD HIDING</a:t>
            </a:r>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209550"/>
            <a:ext cx="4572000" cy="523220"/>
          </a:xfrm>
          <a:prstGeom prst="rect">
            <a:avLst/>
          </a:prstGeom>
        </p:spPr>
        <p:txBody>
          <a:bodyPr>
            <a:spAutoFit/>
          </a:bodyPr>
          <a:lstStyle/>
          <a:p>
            <a:r>
              <a:rPr lang="en-US" b="1" dirty="0">
                <a:solidFill>
                  <a:schemeClr val="tx1">
                    <a:lumMod val="60000"/>
                    <a:lumOff val="40000"/>
                  </a:schemeClr>
                </a:solidFill>
              </a:rPr>
              <a:t>All rules of method hiding are exactly same as overriding except the following differences.</a:t>
            </a:r>
            <a:endParaRPr lang="en-US" dirty="0">
              <a:solidFill>
                <a:schemeClr val="tx1">
                  <a:lumMod val="60000"/>
                  <a:lumOff val="40000"/>
                </a:schemeClr>
              </a:solidFill>
            </a:endParaRPr>
          </a:p>
        </p:txBody>
      </p:sp>
      <p:pic>
        <p:nvPicPr>
          <p:cNvPr id="4098" name="Picture 2" descr="C:\Users\DELL\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78936"/>
            <a:ext cx="6400799" cy="21262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534400" y="4835723"/>
            <a:ext cx="482824" cy="307777"/>
          </a:xfrm>
          <a:prstGeom prst="rect">
            <a:avLst/>
          </a:prstGeom>
        </p:spPr>
        <p:txBody>
          <a:bodyPr wrap="none">
            <a:spAutoFit/>
          </a:bodyPr>
          <a:lstStyle/>
          <a:p>
            <a:r>
              <a:rPr lang="en-US" b="1" dirty="0"/>
              <a:t>199</a:t>
            </a:r>
            <a:endParaRPr lang="en-US" dirty="0"/>
          </a:p>
        </p:txBody>
      </p:sp>
    </p:spTree>
    <p:extLst>
      <p:ext uri="{BB962C8B-B14F-4D97-AF65-F5344CB8AC3E}">
        <p14:creationId xmlns:p14="http://schemas.microsoft.com/office/powerpoint/2010/main" val="26914320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236600"/>
            <a:ext cx="4572000" cy="4832092"/>
          </a:xfrm>
          <a:prstGeom prst="rect">
            <a:avLst/>
          </a:prstGeom>
        </p:spPr>
        <p:txBody>
          <a:bodyPr>
            <a:spAutoFit/>
          </a:bodyPr>
          <a:lstStyle/>
          <a:p>
            <a:r>
              <a:rPr lang="en-US" b="1" dirty="0">
                <a:solidFill>
                  <a:schemeClr val="tx1">
                    <a:lumMod val="60000"/>
                    <a:lumOff val="40000"/>
                  </a:schemeClr>
                </a:solidFill>
              </a:rPr>
              <a:t>Example:</a:t>
            </a:r>
          </a:p>
          <a:p>
            <a:endParaRPr lang="en-US" b="1" dirty="0">
              <a:solidFill>
                <a:schemeClr val="tx1">
                  <a:lumMod val="60000"/>
                  <a:lumOff val="40000"/>
                </a:schemeClr>
              </a:solidFill>
            </a:endParaRPr>
          </a:p>
          <a:p>
            <a:r>
              <a:rPr lang="en-US" b="1" dirty="0">
                <a:solidFill>
                  <a:schemeClr val="tx1">
                    <a:lumMod val="60000"/>
                    <a:lumOff val="40000"/>
                  </a:schemeClr>
                </a:solidFill>
              </a:rPr>
              <a:t>class Parent {</a:t>
            </a:r>
          </a:p>
          <a:p>
            <a:r>
              <a:rPr lang="en-US" b="1" dirty="0">
                <a:solidFill>
                  <a:schemeClr val="tx1">
                    <a:lumMod val="60000"/>
                    <a:lumOff val="40000"/>
                  </a:schemeClr>
                </a:solidFill>
              </a:rPr>
              <a:t>public static void </a:t>
            </a:r>
            <a:r>
              <a:rPr lang="en-US" b="1" dirty="0" err="1">
                <a:solidFill>
                  <a:schemeClr val="tx1">
                    <a:lumMod val="60000"/>
                    <a:lumOff val="40000"/>
                  </a:schemeClr>
                </a:solidFill>
              </a:rPr>
              <a:t>methodOne</a:t>
            </a:r>
            <a:r>
              <a:rPr lang="en-US" b="1" dirty="0">
                <a:solidFill>
                  <a:schemeClr val="tx1">
                    <a:lumMod val="60000"/>
                    <a:lumOff val="40000"/>
                  </a:schemeClr>
                </a:solidFill>
              </a:rPr>
              <a:t>() {</a:t>
            </a:r>
          </a:p>
          <a:p>
            <a:r>
              <a:rPr lang="en-US" b="1" dirty="0" err="1">
                <a:solidFill>
                  <a:schemeClr val="tx1">
                    <a:lumMod val="60000"/>
                    <a:lumOff val="40000"/>
                  </a:schemeClr>
                </a:solidFill>
              </a:rPr>
              <a:t>System.out.println</a:t>
            </a:r>
            <a:r>
              <a:rPr lang="en-US" b="1" dirty="0">
                <a:solidFill>
                  <a:schemeClr val="tx1">
                    <a:lumMod val="60000"/>
                    <a:lumOff val="40000"/>
                  </a:schemeClr>
                </a:solidFill>
              </a:rPr>
              <a:t>("parent class");</a:t>
            </a:r>
          </a:p>
          <a:p>
            <a:r>
              <a:rPr lang="en-US" b="1" dirty="0">
                <a:solidFill>
                  <a:schemeClr val="tx1">
                    <a:lumMod val="60000"/>
                    <a:lumOff val="40000"/>
                  </a:schemeClr>
                </a:solidFill>
              </a:rPr>
              <a:t>}</a:t>
            </a:r>
          </a:p>
          <a:p>
            <a:r>
              <a:rPr lang="en-US" b="1" dirty="0">
                <a:solidFill>
                  <a:schemeClr val="tx1">
                    <a:lumMod val="60000"/>
                    <a:lumOff val="40000"/>
                  </a:schemeClr>
                </a:solidFill>
              </a:rPr>
              <a:t>}</a:t>
            </a:r>
          </a:p>
          <a:p>
            <a:r>
              <a:rPr lang="en-US" b="1" dirty="0">
                <a:solidFill>
                  <a:schemeClr val="tx1">
                    <a:lumMod val="60000"/>
                    <a:lumOff val="40000"/>
                  </a:schemeClr>
                </a:solidFill>
              </a:rPr>
              <a:t>class Child extends Parent{</a:t>
            </a:r>
          </a:p>
          <a:p>
            <a:r>
              <a:rPr lang="en-US" b="1" dirty="0">
                <a:solidFill>
                  <a:schemeClr val="tx1">
                    <a:lumMod val="60000"/>
                    <a:lumOff val="40000"/>
                  </a:schemeClr>
                </a:solidFill>
              </a:rPr>
              <a:t>public static void </a:t>
            </a:r>
            <a:r>
              <a:rPr lang="en-US" b="1" dirty="0" err="1">
                <a:solidFill>
                  <a:schemeClr val="tx1">
                    <a:lumMod val="60000"/>
                    <a:lumOff val="40000"/>
                  </a:schemeClr>
                </a:solidFill>
              </a:rPr>
              <a:t>methodOne</a:t>
            </a:r>
            <a:r>
              <a:rPr lang="en-US" b="1" dirty="0">
                <a:solidFill>
                  <a:schemeClr val="tx1">
                    <a:lumMod val="60000"/>
                    <a:lumOff val="40000"/>
                  </a:schemeClr>
                </a:solidFill>
              </a:rPr>
              <a:t>(){</a:t>
            </a:r>
          </a:p>
          <a:p>
            <a:r>
              <a:rPr lang="en-US" b="1" dirty="0" err="1">
                <a:solidFill>
                  <a:schemeClr val="tx1">
                    <a:lumMod val="60000"/>
                    <a:lumOff val="40000"/>
                  </a:schemeClr>
                </a:solidFill>
              </a:rPr>
              <a:t>System.out.println</a:t>
            </a:r>
            <a:r>
              <a:rPr lang="en-US" b="1" dirty="0">
                <a:solidFill>
                  <a:schemeClr val="tx1">
                    <a:lumMod val="60000"/>
                    <a:lumOff val="40000"/>
                  </a:schemeClr>
                </a:solidFill>
              </a:rPr>
              <a:t>("child class");</a:t>
            </a:r>
          </a:p>
          <a:p>
            <a:r>
              <a:rPr lang="en-US" b="1" dirty="0">
                <a:solidFill>
                  <a:schemeClr val="tx1">
                    <a:lumMod val="60000"/>
                    <a:lumOff val="40000"/>
                  </a:schemeClr>
                </a:solidFill>
              </a:rPr>
              <a:t>}</a:t>
            </a:r>
          </a:p>
          <a:p>
            <a:r>
              <a:rPr lang="en-US" b="1" dirty="0">
                <a:solidFill>
                  <a:schemeClr val="tx1">
                    <a:lumMod val="60000"/>
                    <a:lumOff val="40000"/>
                  </a:schemeClr>
                </a:solidFill>
              </a:rPr>
              <a:t>}</a:t>
            </a:r>
          </a:p>
          <a:p>
            <a:r>
              <a:rPr lang="en-US" b="1" dirty="0">
                <a:solidFill>
                  <a:schemeClr val="tx1">
                    <a:lumMod val="60000"/>
                    <a:lumOff val="40000"/>
                  </a:schemeClr>
                </a:solidFill>
              </a:rPr>
              <a:t>class Test{</a:t>
            </a:r>
          </a:p>
          <a:p>
            <a:r>
              <a:rPr lang="en-US" b="1" dirty="0">
                <a:solidFill>
                  <a:schemeClr val="tx1">
                    <a:lumMod val="60000"/>
                    <a:lumOff val="40000"/>
                  </a:schemeClr>
                </a:solidFill>
              </a:rPr>
              <a:t>public static void main(String[] </a:t>
            </a:r>
            <a:r>
              <a:rPr lang="en-US" b="1" dirty="0" err="1">
                <a:solidFill>
                  <a:schemeClr val="tx1">
                    <a:lumMod val="60000"/>
                    <a:lumOff val="40000"/>
                  </a:schemeClr>
                </a:solidFill>
              </a:rPr>
              <a:t>args</a:t>
            </a:r>
            <a:r>
              <a:rPr lang="en-US" b="1" dirty="0">
                <a:solidFill>
                  <a:schemeClr val="tx1">
                    <a:lumMod val="60000"/>
                    <a:lumOff val="40000"/>
                  </a:schemeClr>
                </a:solidFill>
              </a:rPr>
              <a:t>) {</a:t>
            </a:r>
          </a:p>
          <a:p>
            <a:r>
              <a:rPr lang="en-US" b="1" dirty="0">
                <a:solidFill>
                  <a:schemeClr val="tx1">
                    <a:lumMod val="60000"/>
                    <a:lumOff val="40000"/>
                  </a:schemeClr>
                </a:solidFill>
              </a:rPr>
              <a:t>Parent p=new Parent();</a:t>
            </a:r>
          </a:p>
          <a:p>
            <a:r>
              <a:rPr lang="en-US" b="1" dirty="0" err="1">
                <a:solidFill>
                  <a:schemeClr val="tx1">
                    <a:lumMod val="60000"/>
                    <a:lumOff val="40000"/>
                  </a:schemeClr>
                </a:solidFill>
              </a:rPr>
              <a:t>p.methodOne</a:t>
            </a:r>
            <a:r>
              <a:rPr lang="en-US" b="1" dirty="0">
                <a:solidFill>
                  <a:schemeClr val="tx1">
                    <a:lumMod val="60000"/>
                    <a:lumOff val="40000"/>
                  </a:schemeClr>
                </a:solidFill>
              </a:rPr>
              <a:t>();//parent class</a:t>
            </a:r>
          </a:p>
          <a:p>
            <a:r>
              <a:rPr lang="en-US" b="1" dirty="0">
                <a:solidFill>
                  <a:schemeClr val="tx1">
                    <a:lumMod val="60000"/>
                    <a:lumOff val="40000"/>
                  </a:schemeClr>
                </a:solidFill>
              </a:rPr>
              <a:t>Child c=new Child();</a:t>
            </a:r>
          </a:p>
          <a:p>
            <a:r>
              <a:rPr lang="en-US" b="1" dirty="0" err="1">
                <a:solidFill>
                  <a:schemeClr val="tx1">
                    <a:lumMod val="60000"/>
                    <a:lumOff val="40000"/>
                  </a:schemeClr>
                </a:solidFill>
              </a:rPr>
              <a:t>c.methodOne</a:t>
            </a:r>
            <a:r>
              <a:rPr lang="en-US" b="1" dirty="0">
                <a:solidFill>
                  <a:schemeClr val="tx1">
                    <a:lumMod val="60000"/>
                    <a:lumOff val="40000"/>
                  </a:schemeClr>
                </a:solidFill>
              </a:rPr>
              <a:t>();//child class</a:t>
            </a:r>
          </a:p>
          <a:p>
            <a:r>
              <a:rPr lang="en-US" b="1" dirty="0">
                <a:solidFill>
                  <a:schemeClr val="tx1">
                    <a:lumMod val="60000"/>
                    <a:lumOff val="40000"/>
                  </a:schemeClr>
                </a:solidFill>
              </a:rPr>
              <a:t>Parent p1=new Child();</a:t>
            </a:r>
          </a:p>
          <a:p>
            <a:r>
              <a:rPr lang="en-US" b="1" dirty="0">
                <a:solidFill>
                  <a:schemeClr val="tx1">
                    <a:lumMod val="60000"/>
                    <a:lumOff val="40000"/>
                  </a:schemeClr>
                </a:solidFill>
              </a:rPr>
              <a:t>p1.methodOne();//parent class</a:t>
            </a:r>
          </a:p>
          <a:p>
            <a:r>
              <a:rPr lang="en-US" b="1" dirty="0">
                <a:solidFill>
                  <a:schemeClr val="tx1">
                    <a:lumMod val="60000"/>
                    <a:lumOff val="40000"/>
                  </a:schemeClr>
                </a:solidFill>
              </a:rPr>
              <a:t>}</a:t>
            </a:r>
          </a:p>
          <a:p>
            <a:r>
              <a:rPr lang="en-US" b="1" dirty="0">
                <a:solidFill>
                  <a:schemeClr val="tx1">
                    <a:lumMod val="60000"/>
                    <a:lumOff val="40000"/>
                  </a:schemeClr>
                </a:solidFill>
              </a:rPr>
              <a:t>}</a:t>
            </a:r>
            <a:endParaRPr lang="en-US" dirty="0">
              <a:solidFill>
                <a:schemeClr val="tx1">
                  <a:lumMod val="60000"/>
                  <a:lumOff val="40000"/>
                </a:schemeClr>
              </a:solidFill>
            </a:endParaRPr>
          </a:p>
        </p:txBody>
      </p:sp>
      <p:sp>
        <p:nvSpPr>
          <p:cNvPr id="6" name="Rectangle 5"/>
          <p:cNvSpPr/>
          <p:nvPr/>
        </p:nvSpPr>
        <p:spPr>
          <a:xfrm>
            <a:off x="4267200" y="203917"/>
            <a:ext cx="4572000" cy="954107"/>
          </a:xfrm>
          <a:prstGeom prst="rect">
            <a:avLst/>
          </a:prstGeom>
        </p:spPr>
        <p:txBody>
          <a:bodyPr>
            <a:spAutoFit/>
          </a:bodyPr>
          <a:lstStyle/>
          <a:p>
            <a:r>
              <a:rPr lang="en-US" b="1" dirty="0">
                <a:solidFill>
                  <a:schemeClr val="tx1">
                    <a:lumMod val="60000"/>
                    <a:lumOff val="40000"/>
                  </a:schemeClr>
                </a:solidFill>
              </a:rPr>
              <a:t>Note: If both Parent and Child class methods are non static then it will become overriding and method resolution is based on runtime object. In this case the output is</a:t>
            </a:r>
            <a:endParaRPr lang="en-US" dirty="0">
              <a:solidFill>
                <a:schemeClr val="tx1">
                  <a:lumMod val="60000"/>
                  <a:lumOff val="40000"/>
                </a:schemeClr>
              </a:solidFill>
            </a:endParaRPr>
          </a:p>
        </p:txBody>
      </p:sp>
      <p:sp>
        <p:nvSpPr>
          <p:cNvPr id="7" name="Rectangle 6"/>
          <p:cNvSpPr/>
          <p:nvPr/>
        </p:nvSpPr>
        <p:spPr>
          <a:xfrm>
            <a:off x="4648200" y="1158024"/>
            <a:ext cx="1239442" cy="738664"/>
          </a:xfrm>
          <a:prstGeom prst="rect">
            <a:avLst/>
          </a:prstGeom>
        </p:spPr>
        <p:txBody>
          <a:bodyPr wrap="none">
            <a:spAutoFit/>
          </a:bodyPr>
          <a:lstStyle/>
          <a:p>
            <a:r>
              <a:rPr lang="en-US" b="1" dirty="0">
                <a:solidFill>
                  <a:schemeClr val="tx1">
                    <a:lumMod val="60000"/>
                    <a:lumOff val="40000"/>
                  </a:schemeClr>
                </a:solidFill>
              </a:rPr>
              <a:t>Parent class</a:t>
            </a:r>
          </a:p>
          <a:p>
            <a:r>
              <a:rPr lang="en-US" b="1" dirty="0">
                <a:solidFill>
                  <a:schemeClr val="tx1">
                    <a:lumMod val="60000"/>
                    <a:lumOff val="40000"/>
                  </a:schemeClr>
                </a:solidFill>
              </a:rPr>
              <a:t>Child class</a:t>
            </a:r>
          </a:p>
          <a:p>
            <a:r>
              <a:rPr lang="en-US" b="1" dirty="0">
                <a:solidFill>
                  <a:schemeClr val="tx1">
                    <a:lumMod val="60000"/>
                    <a:lumOff val="40000"/>
                  </a:schemeClr>
                </a:solidFill>
              </a:rPr>
              <a:t>Child class</a:t>
            </a:r>
            <a:endParaRPr lang="en-US" dirty="0">
              <a:solidFill>
                <a:schemeClr val="tx1">
                  <a:lumMod val="60000"/>
                  <a:lumOff val="40000"/>
                </a:schemeClr>
              </a:solidFill>
            </a:endParaRPr>
          </a:p>
        </p:txBody>
      </p:sp>
      <p:sp>
        <p:nvSpPr>
          <p:cNvPr id="8" name="Rectangle 7"/>
          <p:cNvSpPr/>
          <p:nvPr/>
        </p:nvSpPr>
        <p:spPr>
          <a:xfrm>
            <a:off x="4271865" y="2067870"/>
            <a:ext cx="4572000" cy="1384995"/>
          </a:xfrm>
          <a:prstGeom prst="rect">
            <a:avLst/>
          </a:prstGeom>
        </p:spPr>
        <p:txBody>
          <a:bodyPr>
            <a:spAutoFit/>
          </a:bodyPr>
          <a:lstStyle/>
          <a:p>
            <a:r>
              <a:rPr lang="en-US" b="1" dirty="0">
                <a:solidFill>
                  <a:schemeClr val="accent6">
                    <a:lumMod val="75000"/>
                  </a:schemeClr>
                </a:solidFill>
              </a:rPr>
              <a:t>Overriding with respect to </a:t>
            </a:r>
            <a:r>
              <a:rPr lang="en-US" b="1" dirty="0" err="1">
                <a:solidFill>
                  <a:schemeClr val="accent6">
                    <a:lumMod val="75000"/>
                  </a:schemeClr>
                </a:solidFill>
              </a:rPr>
              <a:t>Var-arg</a:t>
            </a:r>
            <a:r>
              <a:rPr lang="en-US" b="1" dirty="0">
                <a:solidFill>
                  <a:schemeClr val="accent6">
                    <a:lumMod val="75000"/>
                  </a:schemeClr>
                </a:solidFill>
              </a:rPr>
              <a:t> methods:</a:t>
            </a:r>
          </a:p>
          <a:p>
            <a:endParaRPr lang="en-US" b="1" dirty="0">
              <a:solidFill>
                <a:schemeClr val="accent6">
                  <a:lumMod val="75000"/>
                </a:schemeClr>
              </a:solidFill>
            </a:endParaRPr>
          </a:p>
          <a:p>
            <a:r>
              <a:rPr lang="en-US" b="1" dirty="0">
                <a:solidFill>
                  <a:schemeClr val="tx1">
                    <a:lumMod val="60000"/>
                    <a:lumOff val="40000"/>
                  </a:schemeClr>
                </a:solidFill>
              </a:rPr>
              <a:t>A </a:t>
            </a:r>
            <a:r>
              <a:rPr lang="en-US" b="1" dirty="0" err="1">
                <a:solidFill>
                  <a:schemeClr val="tx1">
                    <a:lumMod val="60000"/>
                    <a:lumOff val="40000"/>
                  </a:schemeClr>
                </a:solidFill>
              </a:rPr>
              <a:t>var-arg</a:t>
            </a:r>
            <a:r>
              <a:rPr lang="en-US" b="1" dirty="0">
                <a:solidFill>
                  <a:schemeClr val="tx1">
                    <a:lumMod val="60000"/>
                    <a:lumOff val="40000"/>
                  </a:schemeClr>
                </a:solidFill>
              </a:rPr>
              <a:t> method should be overridden with </a:t>
            </a:r>
            <a:r>
              <a:rPr lang="en-US" b="1" dirty="0" err="1">
                <a:solidFill>
                  <a:schemeClr val="tx1">
                    <a:lumMod val="60000"/>
                    <a:lumOff val="40000"/>
                  </a:schemeClr>
                </a:solidFill>
              </a:rPr>
              <a:t>var-arg</a:t>
            </a:r>
            <a:r>
              <a:rPr lang="en-US" b="1" dirty="0">
                <a:solidFill>
                  <a:schemeClr val="tx1">
                    <a:lumMod val="60000"/>
                    <a:lumOff val="40000"/>
                  </a:schemeClr>
                </a:solidFill>
              </a:rPr>
              <a:t> method only. If we are trying to override with normal method then it will become overloading but not overriding.</a:t>
            </a:r>
            <a:endParaRPr lang="en-US" dirty="0">
              <a:solidFill>
                <a:schemeClr val="tx1">
                  <a:lumMod val="60000"/>
                  <a:lumOff val="40000"/>
                </a:schemeClr>
              </a:solidFill>
            </a:endParaRPr>
          </a:p>
        </p:txBody>
      </p:sp>
      <p:sp>
        <p:nvSpPr>
          <p:cNvPr id="10" name="Rectangle 9"/>
          <p:cNvSpPr/>
          <p:nvPr/>
        </p:nvSpPr>
        <p:spPr>
          <a:xfrm>
            <a:off x="8534400" y="4629150"/>
            <a:ext cx="482824" cy="307777"/>
          </a:xfrm>
          <a:prstGeom prst="rect">
            <a:avLst/>
          </a:prstGeom>
        </p:spPr>
        <p:txBody>
          <a:bodyPr wrap="none">
            <a:spAutoFit/>
          </a:bodyPr>
          <a:lstStyle/>
          <a:p>
            <a:r>
              <a:rPr lang="en-US" b="1" dirty="0"/>
              <a:t>199</a:t>
            </a:r>
            <a:endParaRPr lang="en-US" b="1" dirty="0">
              <a:solidFill>
                <a:schemeClr val="accent6">
                  <a:lumMod val="75000"/>
                </a:schemeClr>
              </a:solidFill>
            </a:endParaRPr>
          </a:p>
        </p:txBody>
      </p:sp>
    </p:spTree>
    <p:extLst>
      <p:ext uri="{BB962C8B-B14F-4D97-AF65-F5344CB8AC3E}">
        <p14:creationId xmlns:p14="http://schemas.microsoft.com/office/powerpoint/2010/main" val="361732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arn(inVertical)">
                                      <p:cBhvr>
                                        <p:cTn id="10" dur="500"/>
                                        <p:tgtEl>
                                          <p:spTgt spid="7">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arn(inVertical)">
                                      <p:cBhvr>
                                        <p:cTn id="13"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3" name="Rectangle 2"/>
          <p:cNvSpPr/>
          <p:nvPr/>
        </p:nvSpPr>
        <p:spPr>
          <a:xfrm>
            <a:off x="152400" y="128878"/>
            <a:ext cx="4572000" cy="5047536"/>
          </a:xfrm>
          <a:prstGeom prst="rect">
            <a:avLst/>
          </a:prstGeom>
        </p:spPr>
        <p:txBody>
          <a:bodyPr>
            <a:spAutoFit/>
          </a:bodyPr>
          <a:lstStyle/>
          <a:p>
            <a:r>
              <a:rPr lang="en-US" b="1" dirty="0">
                <a:solidFill>
                  <a:schemeClr val="tx1">
                    <a:lumMod val="75000"/>
                  </a:schemeClr>
                </a:solidFill>
              </a:rPr>
              <a:t>Example:</a:t>
            </a:r>
          </a:p>
          <a:p>
            <a:endParaRPr lang="en-US" b="1" dirty="0">
              <a:solidFill>
                <a:schemeClr val="tx1">
                  <a:lumMod val="75000"/>
                </a:schemeClr>
              </a:solidFill>
            </a:endParaRPr>
          </a:p>
          <a:p>
            <a:r>
              <a:rPr lang="en-US" b="1" dirty="0">
                <a:solidFill>
                  <a:schemeClr val="tx1">
                    <a:lumMod val="75000"/>
                  </a:schemeClr>
                </a:solidFill>
              </a:rPr>
              <a:t>class Parent {</a:t>
            </a:r>
          </a:p>
          <a:p>
            <a:r>
              <a:rPr lang="en-US" b="1" dirty="0">
                <a:solidFill>
                  <a:schemeClr val="tx1">
                    <a:lumMod val="75000"/>
                  </a:schemeClr>
                </a:solidFill>
              </a:rPr>
              <a:t>public void </a:t>
            </a:r>
            <a:r>
              <a:rPr lang="en-US" b="1" dirty="0" err="1">
                <a:solidFill>
                  <a:schemeClr val="tx1">
                    <a:lumMod val="75000"/>
                  </a:schemeClr>
                </a:solidFill>
              </a:rPr>
              <a:t>methodOne</a:t>
            </a:r>
            <a:r>
              <a:rPr lang="en-US" b="1" dirty="0">
                <a:solidFill>
                  <a:schemeClr val="tx1">
                    <a:lumMod val="75000"/>
                  </a:schemeClr>
                </a:solidFill>
              </a:rPr>
              <a:t>(int... i){</a:t>
            </a:r>
          </a:p>
          <a:p>
            <a:r>
              <a:rPr lang="en-US" b="1" dirty="0" err="1">
                <a:solidFill>
                  <a:schemeClr val="tx1">
                    <a:lumMod val="75000"/>
                  </a:schemeClr>
                </a:solidFill>
              </a:rPr>
              <a:t>System.out.println</a:t>
            </a:r>
            <a:r>
              <a:rPr lang="en-US" b="1" dirty="0">
                <a:solidFill>
                  <a:schemeClr val="tx1">
                    <a:lumMod val="75000"/>
                  </a:schemeClr>
                </a:solidFill>
              </a:rPr>
              <a:t>("parent class");</a:t>
            </a:r>
          </a:p>
          <a:p>
            <a:r>
              <a:rPr lang="en-US" b="1" dirty="0">
                <a:solidFill>
                  <a:schemeClr val="tx1">
                    <a:lumMod val="75000"/>
                  </a:schemeClr>
                </a:solidFill>
              </a:rPr>
              <a:t>}</a:t>
            </a:r>
          </a:p>
          <a:p>
            <a:r>
              <a:rPr lang="en-US" b="1" dirty="0">
                <a:solidFill>
                  <a:schemeClr val="tx1">
                    <a:lumMod val="75000"/>
                  </a:schemeClr>
                </a:solidFill>
              </a:rPr>
              <a:t>}</a:t>
            </a:r>
          </a:p>
          <a:p>
            <a:r>
              <a:rPr lang="en-US" b="1" dirty="0">
                <a:solidFill>
                  <a:schemeClr val="tx1">
                    <a:lumMod val="75000"/>
                  </a:schemeClr>
                </a:solidFill>
              </a:rPr>
              <a:t>class Child extends Parent { //overloading but not overriding.</a:t>
            </a:r>
          </a:p>
          <a:p>
            <a:r>
              <a:rPr lang="en-US" b="1" dirty="0">
                <a:solidFill>
                  <a:schemeClr val="tx1">
                    <a:lumMod val="75000"/>
                  </a:schemeClr>
                </a:solidFill>
              </a:rPr>
              <a:t>public void </a:t>
            </a:r>
            <a:r>
              <a:rPr lang="en-US" b="1" dirty="0" err="1">
                <a:solidFill>
                  <a:schemeClr val="tx1">
                    <a:lumMod val="75000"/>
                  </a:schemeClr>
                </a:solidFill>
              </a:rPr>
              <a:t>methodOne</a:t>
            </a:r>
            <a:r>
              <a:rPr lang="en-US" b="1">
                <a:solidFill>
                  <a:schemeClr val="tx1">
                    <a:lumMod val="75000"/>
                  </a:schemeClr>
                </a:solidFill>
              </a:rPr>
              <a:t>(int </a:t>
            </a:r>
            <a:r>
              <a:rPr lang="en-US" b="1" dirty="0">
                <a:solidFill>
                  <a:schemeClr val="tx1">
                    <a:lumMod val="75000"/>
                  </a:schemeClr>
                </a:solidFill>
              </a:rPr>
              <a:t>i) {</a:t>
            </a:r>
          </a:p>
          <a:p>
            <a:r>
              <a:rPr lang="en-US" b="1" dirty="0" err="1">
                <a:solidFill>
                  <a:schemeClr val="tx1">
                    <a:lumMod val="75000"/>
                  </a:schemeClr>
                </a:solidFill>
              </a:rPr>
              <a:t>System.out.println</a:t>
            </a:r>
            <a:r>
              <a:rPr lang="en-US" b="1" dirty="0">
                <a:solidFill>
                  <a:schemeClr val="tx1">
                    <a:lumMod val="75000"/>
                  </a:schemeClr>
                </a:solidFill>
              </a:rPr>
              <a:t>("child class");</a:t>
            </a:r>
          </a:p>
          <a:p>
            <a:r>
              <a:rPr lang="en-US" b="1" dirty="0">
                <a:solidFill>
                  <a:schemeClr val="tx1">
                    <a:lumMod val="75000"/>
                  </a:schemeClr>
                </a:solidFill>
              </a:rPr>
              <a:t>}</a:t>
            </a:r>
          </a:p>
          <a:p>
            <a:r>
              <a:rPr lang="en-US" b="1" dirty="0">
                <a:solidFill>
                  <a:schemeClr val="tx1">
                    <a:lumMod val="75000"/>
                  </a:schemeClr>
                </a:solidFill>
              </a:rPr>
              <a:t>}</a:t>
            </a:r>
          </a:p>
          <a:p>
            <a:r>
              <a:rPr lang="en-US" b="1" dirty="0">
                <a:solidFill>
                  <a:schemeClr val="tx1">
                    <a:lumMod val="75000"/>
                  </a:schemeClr>
                </a:solidFill>
              </a:rPr>
              <a:t>class Test {</a:t>
            </a:r>
          </a:p>
          <a:p>
            <a:r>
              <a:rPr lang="en-US" b="1" dirty="0">
                <a:solidFill>
                  <a:schemeClr val="tx1">
                    <a:lumMod val="75000"/>
                  </a:schemeClr>
                </a:solidFill>
              </a:rPr>
              <a:t>public static void main(String[] </a:t>
            </a:r>
            <a:r>
              <a:rPr lang="en-US" b="1" dirty="0" err="1">
                <a:solidFill>
                  <a:schemeClr val="tx1">
                    <a:lumMod val="75000"/>
                  </a:schemeClr>
                </a:solidFill>
              </a:rPr>
              <a:t>args</a:t>
            </a:r>
            <a:r>
              <a:rPr lang="en-US" b="1" dirty="0">
                <a:solidFill>
                  <a:schemeClr val="tx1">
                    <a:lumMod val="75000"/>
                  </a:schemeClr>
                </a:solidFill>
              </a:rPr>
              <a:t>) {</a:t>
            </a:r>
          </a:p>
          <a:p>
            <a:r>
              <a:rPr lang="en-US" b="1" dirty="0">
                <a:solidFill>
                  <a:schemeClr val="tx1">
                    <a:lumMod val="75000"/>
                  </a:schemeClr>
                </a:solidFill>
              </a:rPr>
              <a:t>Parent p=new Parent();</a:t>
            </a:r>
          </a:p>
          <a:p>
            <a:r>
              <a:rPr lang="en-US" b="1" dirty="0" err="1">
                <a:solidFill>
                  <a:schemeClr val="tx1">
                    <a:lumMod val="75000"/>
                  </a:schemeClr>
                </a:solidFill>
              </a:rPr>
              <a:t>p.methodOne</a:t>
            </a:r>
            <a:r>
              <a:rPr lang="en-US" b="1" dirty="0">
                <a:solidFill>
                  <a:schemeClr val="tx1">
                    <a:lumMod val="75000"/>
                  </a:schemeClr>
                </a:solidFill>
              </a:rPr>
              <a:t>(10);//parent class</a:t>
            </a:r>
          </a:p>
          <a:p>
            <a:r>
              <a:rPr lang="en-US" b="1" dirty="0">
                <a:solidFill>
                  <a:schemeClr val="tx1">
                    <a:lumMod val="75000"/>
                  </a:schemeClr>
                </a:solidFill>
              </a:rPr>
              <a:t>Child c=new Child();</a:t>
            </a:r>
          </a:p>
          <a:p>
            <a:r>
              <a:rPr lang="en-US" b="1" dirty="0" err="1">
                <a:solidFill>
                  <a:schemeClr val="tx1">
                    <a:lumMod val="75000"/>
                  </a:schemeClr>
                </a:solidFill>
              </a:rPr>
              <a:t>c.methodOne</a:t>
            </a:r>
            <a:r>
              <a:rPr lang="en-US" b="1" dirty="0">
                <a:solidFill>
                  <a:schemeClr val="tx1">
                    <a:lumMod val="75000"/>
                  </a:schemeClr>
                </a:solidFill>
              </a:rPr>
              <a:t>(10);//child class</a:t>
            </a:r>
          </a:p>
          <a:p>
            <a:r>
              <a:rPr lang="en-US" b="1" dirty="0">
                <a:solidFill>
                  <a:schemeClr val="tx1">
                    <a:lumMod val="75000"/>
                  </a:schemeClr>
                </a:solidFill>
              </a:rPr>
              <a:t>Parent p1=new Child();</a:t>
            </a:r>
          </a:p>
          <a:p>
            <a:r>
              <a:rPr lang="en-US" b="1" dirty="0">
                <a:solidFill>
                  <a:schemeClr val="tx1">
                    <a:lumMod val="75000"/>
                  </a:schemeClr>
                </a:solidFill>
              </a:rPr>
              <a:t>p1.methodOne(10);//parent class</a:t>
            </a:r>
          </a:p>
          <a:p>
            <a:r>
              <a:rPr lang="en-US" b="1" dirty="0">
                <a:solidFill>
                  <a:schemeClr val="tx1">
                    <a:lumMod val="75000"/>
                  </a:schemeClr>
                </a:solidFill>
              </a:rPr>
              <a:t>}</a:t>
            </a:r>
          </a:p>
          <a:p>
            <a:r>
              <a:rPr lang="en-US" b="1" dirty="0">
                <a:solidFill>
                  <a:schemeClr val="tx1">
                    <a:lumMod val="75000"/>
                  </a:schemeClr>
                </a:solidFill>
              </a:rPr>
              <a:t>}</a:t>
            </a:r>
            <a:endParaRPr lang="en-US" dirty="0">
              <a:solidFill>
                <a:schemeClr val="tx1">
                  <a:lumMod val="75000"/>
                </a:schemeClr>
              </a:solidFill>
            </a:endParaRPr>
          </a:p>
        </p:txBody>
      </p:sp>
      <p:sp>
        <p:nvSpPr>
          <p:cNvPr id="4" name="Rectangle 3"/>
          <p:cNvSpPr/>
          <p:nvPr/>
        </p:nvSpPr>
        <p:spPr>
          <a:xfrm>
            <a:off x="4419600" y="209550"/>
            <a:ext cx="4572000" cy="738664"/>
          </a:xfrm>
          <a:prstGeom prst="rect">
            <a:avLst/>
          </a:prstGeom>
        </p:spPr>
        <p:txBody>
          <a:bodyPr>
            <a:spAutoFit/>
          </a:bodyPr>
          <a:lstStyle/>
          <a:p>
            <a:r>
              <a:rPr lang="en-US" b="1" dirty="0"/>
              <a:t>In the above program if we replace child class method with </a:t>
            </a:r>
            <a:r>
              <a:rPr lang="en-US" b="1" dirty="0" err="1"/>
              <a:t>var</a:t>
            </a:r>
            <a:r>
              <a:rPr lang="en-US" b="1" dirty="0"/>
              <a:t> </a:t>
            </a:r>
            <a:r>
              <a:rPr lang="en-US" b="1" dirty="0" err="1"/>
              <a:t>arg</a:t>
            </a:r>
            <a:r>
              <a:rPr lang="en-US" b="1" dirty="0"/>
              <a:t> then it will become</a:t>
            </a:r>
          </a:p>
          <a:p>
            <a:r>
              <a:rPr lang="en-US" b="1" dirty="0"/>
              <a:t>overriding. In this case the output is</a:t>
            </a:r>
            <a:endParaRPr lang="en-US" dirty="0"/>
          </a:p>
        </p:txBody>
      </p:sp>
      <p:sp>
        <p:nvSpPr>
          <p:cNvPr id="5" name="Rectangle 4"/>
          <p:cNvSpPr/>
          <p:nvPr/>
        </p:nvSpPr>
        <p:spPr>
          <a:xfrm>
            <a:off x="4876800" y="1200150"/>
            <a:ext cx="4572000" cy="738664"/>
          </a:xfrm>
          <a:prstGeom prst="rect">
            <a:avLst/>
          </a:prstGeom>
        </p:spPr>
        <p:txBody>
          <a:bodyPr>
            <a:spAutoFit/>
          </a:bodyPr>
          <a:lstStyle/>
          <a:p>
            <a:r>
              <a:rPr lang="en-US" b="1" dirty="0">
                <a:solidFill>
                  <a:schemeClr val="tx1">
                    <a:lumMod val="75000"/>
                  </a:schemeClr>
                </a:solidFill>
              </a:rPr>
              <a:t>Parent class</a:t>
            </a:r>
          </a:p>
          <a:p>
            <a:r>
              <a:rPr lang="en-US" b="1" dirty="0">
                <a:solidFill>
                  <a:schemeClr val="tx1">
                    <a:lumMod val="75000"/>
                  </a:schemeClr>
                </a:solidFill>
              </a:rPr>
              <a:t>Child class</a:t>
            </a:r>
          </a:p>
          <a:p>
            <a:r>
              <a:rPr lang="en-US" b="1" dirty="0">
                <a:solidFill>
                  <a:schemeClr val="tx1">
                    <a:lumMod val="75000"/>
                  </a:schemeClr>
                </a:solidFill>
              </a:rPr>
              <a:t>Child class</a:t>
            </a:r>
            <a:endParaRPr lang="en-US" dirty="0">
              <a:solidFill>
                <a:schemeClr val="tx1">
                  <a:lumMod val="75000"/>
                </a:schemeClr>
              </a:solidFill>
            </a:endParaRPr>
          </a:p>
        </p:txBody>
      </p:sp>
      <p:sp>
        <p:nvSpPr>
          <p:cNvPr id="6" name="Rectangle 5"/>
          <p:cNvSpPr/>
          <p:nvPr/>
        </p:nvSpPr>
        <p:spPr>
          <a:xfrm>
            <a:off x="4581331" y="2067870"/>
            <a:ext cx="4572000" cy="1169551"/>
          </a:xfrm>
          <a:prstGeom prst="rect">
            <a:avLst/>
          </a:prstGeom>
        </p:spPr>
        <p:txBody>
          <a:bodyPr>
            <a:spAutoFit/>
          </a:bodyPr>
          <a:lstStyle/>
          <a:p>
            <a:r>
              <a:rPr lang="en-US" b="1" dirty="0"/>
              <a:t>Overriding with respect to variables:</a:t>
            </a:r>
          </a:p>
          <a:p>
            <a:r>
              <a:rPr lang="en-US" dirty="0"/>
              <a:t> </a:t>
            </a:r>
            <a:r>
              <a:rPr lang="en-US" b="1" dirty="0"/>
              <a:t>Overriding concept is not applicable for variables.</a:t>
            </a:r>
          </a:p>
          <a:p>
            <a:r>
              <a:rPr lang="en-US" dirty="0"/>
              <a:t> </a:t>
            </a:r>
            <a:r>
              <a:rPr lang="en-US" b="1" dirty="0"/>
              <a:t>Variable resolution is always takes care by compiler based on reference type.</a:t>
            </a:r>
            <a:endParaRPr lang="en-US" dirty="0"/>
          </a:p>
        </p:txBody>
      </p:sp>
      <p:sp>
        <p:nvSpPr>
          <p:cNvPr id="7" name="Rectangle 6"/>
          <p:cNvSpPr/>
          <p:nvPr/>
        </p:nvSpPr>
        <p:spPr>
          <a:xfrm>
            <a:off x="8648735" y="4827626"/>
            <a:ext cx="410690" cy="253916"/>
          </a:xfrm>
          <a:prstGeom prst="rect">
            <a:avLst/>
          </a:prstGeom>
        </p:spPr>
        <p:txBody>
          <a:bodyPr wrap="none">
            <a:spAutoFit/>
          </a:bodyPr>
          <a:lstStyle/>
          <a:p>
            <a:r>
              <a:rPr lang="en-US" sz="1050" b="1" dirty="0"/>
              <a:t>200</a:t>
            </a:r>
            <a:endParaRPr lang="en-US" sz="105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3" name="Rectangle 2"/>
          <p:cNvSpPr/>
          <p:nvPr/>
        </p:nvSpPr>
        <p:spPr>
          <a:xfrm>
            <a:off x="152400" y="514350"/>
            <a:ext cx="4572000" cy="3754874"/>
          </a:xfrm>
          <a:prstGeom prst="rect">
            <a:avLst/>
          </a:prstGeom>
        </p:spPr>
        <p:txBody>
          <a:bodyPr>
            <a:spAutoFit/>
          </a:bodyPr>
          <a:lstStyle/>
          <a:p>
            <a:r>
              <a:rPr lang="en-US" b="1" dirty="0">
                <a:solidFill>
                  <a:schemeClr val="tx1">
                    <a:lumMod val="75000"/>
                  </a:schemeClr>
                </a:solidFill>
              </a:rPr>
              <a:t>Example:</a:t>
            </a:r>
          </a:p>
          <a:p>
            <a:r>
              <a:rPr lang="en-US" b="1" dirty="0">
                <a:solidFill>
                  <a:schemeClr val="tx1">
                    <a:lumMod val="75000"/>
                  </a:schemeClr>
                </a:solidFill>
              </a:rPr>
              <a:t>class Parent</a:t>
            </a:r>
          </a:p>
          <a:p>
            <a:r>
              <a:rPr lang="en-US" b="1" dirty="0">
                <a:solidFill>
                  <a:schemeClr val="tx1">
                    <a:lumMod val="75000"/>
                  </a:schemeClr>
                </a:solidFill>
              </a:rPr>
              <a:t>{</a:t>
            </a:r>
          </a:p>
          <a:p>
            <a:r>
              <a:rPr lang="en-US" b="1" dirty="0" err="1">
                <a:solidFill>
                  <a:schemeClr val="tx1">
                    <a:lumMod val="75000"/>
                  </a:schemeClr>
                </a:solidFill>
              </a:rPr>
              <a:t>int</a:t>
            </a:r>
            <a:r>
              <a:rPr lang="en-US" b="1" dirty="0">
                <a:solidFill>
                  <a:schemeClr val="tx1">
                    <a:lumMod val="75000"/>
                  </a:schemeClr>
                </a:solidFill>
              </a:rPr>
              <a:t> x=888;</a:t>
            </a:r>
          </a:p>
          <a:p>
            <a:r>
              <a:rPr lang="en-US" b="1" dirty="0">
                <a:solidFill>
                  <a:schemeClr val="tx1">
                    <a:lumMod val="75000"/>
                  </a:schemeClr>
                </a:solidFill>
              </a:rPr>
              <a:t>}</a:t>
            </a:r>
          </a:p>
          <a:p>
            <a:r>
              <a:rPr lang="en-US" b="1" dirty="0">
                <a:solidFill>
                  <a:schemeClr val="tx1">
                    <a:lumMod val="75000"/>
                  </a:schemeClr>
                </a:solidFill>
              </a:rPr>
              <a:t>class Child extends Parent</a:t>
            </a:r>
          </a:p>
          <a:p>
            <a:r>
              <a:rPr lang="en-US" b="1" dirty="0">
                <a:solidFill>
                  <a:schemeClr val="tx1">
                    <a:lumMod val="75000"/>
                  </a:schemeClr>
                </a:solidFill>
              </a:rPr>
              <a:t>{</a:t>
            </a:r>
          </a:p>
          <a:p>
            <a:r>
              <a:rPr lang="en-US" b="1" dirty="0" err="1">
                <a:solidFill>
                  <a:schemeClr val="tx1">
                    <a:lumMod val="75000"/>
                  </a:schemeClr>
                </a:solidFill>
              </a:rPr>
              <a:t>int</a:t>
            </a:r>
            <a:r>
              <a:rPr lang="en-US" b="1" dirty="0">
                <a:solidFill>
                  <a:schemeClr val="tx1">
                    <a:lumMod val="75000"/>
                  </a:schemeClr>
                </a:solidFill>
              </a:rPr>
              <a:t> x=999;</a:t>
            </a:r>
          </a:p>
          <a:p>
            <a:r>
              <a:rPr lang="en-US" b="1" dirty="0">
                <a:solidFill>
                  <a:schemeClr val="tx1">
                    <a:lumMod val="75000"/>
                  </a:schemeClr>
                </a:solidFill>
              </a:rPr>
              <a:t>}</a:t>
            </a:r>
          </a:p>
          <a:p>
            <a:r>
              <a:rPr lang="en-US" b="1" dirty="0">
                <a:solidFill>
                  <a:schemeClr val="tx1">
                    <a:lumMod val="75000"/>
                  </a:schemeClr>
                </a:solidFill>
              </a:rPr>
              <a:t>class Test</a:t>
            </a:r>
          </a:p>
          <a:p>
            <a:r>
              <a:rPr lang="en-US" b="1" dirty="0">
                <a:solidFill>
                  <a:schemeClr val="tx1">
                    <a:lumMod val="75000"/>
                  </a:schemeClr>
                </a:solidFill>
              </a:rPr>
              <a:t>{</a:t>
            </a:r>
          </a:p>
          <a:p>
            <a:r>
              <a:rPr lang="en-US" b="1" dirty="0">
                <a:solidFill>
                  <a:schemeClr val="tx1">
                    <a:lumMod val="75000"/>
                  </a:schemeClr>
                </a:solidFill>
              </a:rPr>
              <a:t>public static void main(String[] </a:t>
            </a:r>
            <a:r>
              <a:rPr lang="en-US" b="1" dirty="0" err="1">
                <a:solidFill>
                  <a:schemeClr val="tx1">
                    <a:lumMod val="75000"/>
                  </a:schemeClr>
                </a:solidFill>
              </a:rPr>
              <a:t>args</a:t>
            </a:r>
            <a:r>
              <a:rPr lang="en-US" b="1" dirty="0">
                <a:solidFill>
                  <a:schemeClr val="tx1">
                    <a:lumMod val="75000"/>
                  </a:schemeClr>
                </a:solidFill>
              </a:rPr>
              <a:t>)</a:t>
            </a:r>
          </a:p>
          <a:p>
            <a:r>
              <a:rPr lang="en-US" b="1" dirty="0"/>
              <a:t>{</a:t>
            </a:r>
          </a:p>
          <a:p>
            <a:r>
              <a:rPr lang="en-US" b="1" dirty="0"/>
              <a:t>Parent p=new Parent();</a:t>
            </a:r>
          </a:p>
          <a:p>
            <a:r>
              <a:rPr lang="en-US" b="1" dirty="0" err="1"/>
              <a:t>System.out.println</a:t>
            </a:r>
            <a:r>
              <a:rPr lang="en-US" b="1" dirty="0"/>
              <a:t>(</a:t>
            </a:r>
            <a:r>
              <a:rPr lang="en-US" b="1" dirty="0" err="1"/>
              <a:t>p.x</a:t>
            </a:r>
            <a:r>
              <a:rPr lang="en-US" b="1" dirty="0"/>
              <a:t>);//888</a:t>
            </a:r>
          </a:p>
          <a:p>
            <a:r>
              <a:rPr lang="en-US" b="1" dirty="0"/>
              <a:t>Child c=new Child();</a:t>
            </a:r>
          </a:p>
          <a:p>
            <a:endParaRPr lang="en-US" dirty="0">
              <a:solidFill>
                <a:schemeClr val="tx1">
                  <a:lumMod val="75000"/>
                </a:schemeClr>
              </a:solidFill>
            </a:endParaRPr>
          </a:p>
        </p:txBody>
      </p:sp>
      <p:sp>
        <p:nvSpPr>
          <p:cNvPr id="4" name="Rectangle 3"/>
          <p:cNvSpPr/>
          <p:nvPr/>
        </p:nvSpPr>
        <p:spPr>
          <a:xfrm>
            <a:off x="8534400" y="4705350"/>
            <a:ext cx="482824" cy="307777"/>
          </a:xfrm>
          <a:prstGeom prst="rect">
            <a:avLst/>
          </a:prstGeom>
        </p:spPr>
        <p:txBody>
          <a:bodyPr wrap="none">
            <a:spAutoFit/>
          </a:bodyPr>
          <a:lstStyle/>
          <a:p>
            <a:r>
              <a:rPr lang="en-US" b="1" dirty="0"/>
              <a:t>200</a:t>
            </a:r>
            <a:endParaRPr lang="en-US" dirty="0"/>
          </a:p>
        </p:txBody>
      </p:sp>
      <p:sp>
        <p:nvSpPr>
          <p:cNvPr id="2" name="Rectangle 1"/>
          <p:cNvSpPr/>
          <p:nvPr/>
        </p:nvSpPr>
        <p:spPr>
          <a:xfrm>
            <a:off x="4203812" y="566292"/>
            <a:ext cx="4572000" cy="1169551"/>
          </a:xfrm>
          <a:prstGeom prst="rect">
            <a:avLst/>
          </a:prstGeom>
        </p:spPr>
        <p:txBody>
          <a:bodyPr>
            <a:spAutoFit/>
          </a:bodyPr>
          <a:lstStyle/>
          <a:p>
            <a:r>
              <a:rPr lang="en-US" b="1" dirty="0" err="1"/>
              <a:t>System.out.println</a:t>
            </a:r>
            <a:r>
              <a:rPr lang="en-US" b="1" dirty="0"/>
              <a:t>(</a:t>
            </a:r>
            <a:r>
              <a:rPr lang="en-US" b="1" dirty="0" err="1"/>
              <a:t>c.x</a:t>
            </a:r>
            <a:r>
              <a:rPr lang="en-US" b="1" dirty="0"/>
              <a:t>);//999</a:t>
            </a:r>
          </a:p>
          <a:p>
            <a:r>
              <a:rPr lang="en-US" b="1" dirty="0"/>
              <a:t>Parent p1=new Child();</a:t>
            </a:r>
          </a:p>
          <a:p>
            <a:r>
              <a:rPr lang="en-US" b="1" dirty="0" err="1"/>
              <a:t>System.out.println</a:t>
            </a:r>
            <a:r>
              <a:rPr lang="en-US" b="1" dirty="0"/>
              <a:t>(p1.x);//888</a:t>
            </a:r>
          </a:p>
          <a:p>
            <a:r>
              <a:rPr lang="en-US" b="1" dirty="0"/>
              <a:t>}</a:t>
            </a:r>
          </a:p>
          <a:p>
            <a:r>
              <a:rPr lang="en-US" b="1" dirty="0"/>
              <a:t>}</a:t>
            </a:r>
            <a:endParaRPr lang="en-US" dirty="0"/>
          </a:p>
        </p:txBody>
      </p:sp>
      <p:sp>
        <p:nvSpPr>
          <p:cNvPr id="5" name="Rectangle 4"/>
          <p:cNvSpPr/>
          <p:nvPr/>
        </p:nvSpPr>
        <p:spPr>
          <a:xfrm>
            <a:off x="3926633" y="1807011"/>
            <a:ext cx="4572000" cy="954107"/>
          </a:xfrm>
          <a:prstGeom prst="rect">
            <a:avLst/>
          </a:prstGeom>
        </p:spPr>
        <p:txBody>
          <a:bodyPr>
            <a:spAutoFit/>
          </a:bodyPr>
          <a:lstStyle/>
          <a:p>
            <a:r>
              <a:rPr lang="en-US" b="1" dirty="0"/>
              <a:t>Note: In the above program Parent and Child class variables, whether both are static or non static whether one is static and the other one is non static there is no change in the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55</a:t>
            </a:fld>
            <a:endParaRPr lang="en"/>
          </a:p>
        </p:txBody>
      </p:sp>
      <p:sp>
        <p:nvSpPr>
          <p:cNvPr id="4" name="Rectangle 3"/>
          <p:cNvSpPr/>
          <p:nvPr/>
        </p:nvSpPr>
        <p:spPr>
          <a:xfrm>
            <a:off x="134566" y="0"/>
            <a:ext cx="4437433" cy="307777"/>
          </a:xfrm>
          <a:prstGeom prst="rect">
            <a:avLst/>
          </a:prstGeom>
        </p:spPr>
        <p:txBody>
          <a:bodyPr wrap="none">
            <a:spAutoFit/>
          </a:bodyPr>
          <a:lstStyle/>
          <a:p>
            <a:r>
              <a:rPr lang="en-US" b="1" dirty="0"/>
              <a:t>Differences between overloading and overriding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230376450"/>
              </p:ext>
            </p:extLst>
          </p:nvPr>
        </p:nvGraphicFramePr>
        <p:xfrm>
          <a:off x="381000" y="270511"/>
          <a:ext cx="8686800" cy="5044440"/>
        </p:xfrm>
        <a:graphic>
          <a:graphicData uri="http://schemas.openxmlformats.org/drawingml/2006/table">
            <a:tbl>
              <a:tblPr firstRow="1" bandRow="1">
                <a:tableStyleId>{2B03CB37-95F9-485E-A174-E9CAC466BC3E}</a:tableStyleId>
              </a:tblPr>
              <a:tblGrid>
                <a:gridCol w="18288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4876800">
                  <a:extLst>
                    <a:ext uri="{9D8B030D-6E8A-4147-A177-3AD203B41FA5}">
                      <a16:colId xmlns:a16="http://schemas.microsoft.com/office/drawing/2014/main" val="20002"/>
                    </a:ext>
                  </a:extLst>
                </a:gridCol>
              </a:tblGrid>
              <a:tr h="370840">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0"/>
                  </a:ext>
                </a:extLst>
              </a:tr>
              <a:tr h="370840">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1"/>
                  </a:ext>
                </a:extLst>
              </a:tr>
              <a:tr h="370840">
                <a:tc>
                  <a:txBody>
                    <a:bodyPr/>
                    <a:lstStyle/>
                    <a:p>
                      <a:r>
                        <a:rPr lang="en-US" sz="1200" b="1" i="0" u="none" strike="noStrike" cap="none" baseline="0" dirty="0">
                          <a:solidFill>
                            <a:srgbClr val="000000"/>
                          </a:solidFill>
                          <a:latin typeface="Arial"/>
                          <a:ea typeface="Arial"/>
                          <a:cs typeface="Arial"/>
                          <a:sym typeface="Arial"/>
                        </a:rPr>
                        <a:t>2) Argument</a:t>
                      </a:r>
                    </a:p>
                    <a:p>
                      <a:r>
                        <a:rPr lang="en-US" sz="1200" b="1" i="0" u="none" strike="noStrike" cap="none" baseline="0" dirty="0">
                          <a:solidFill>
                            <a:srgbClr val="000000"/>
                          </a:solidFill>
                          <a:latin typeface="Arial"/>
                          <a:ea typeface="Arial"/>
                          <a:cs typeface="Arial"/>
                          <a:sym typeface="Arial"/>
                        </a:rPr>
                        <a:t>type</a:t>
                      </a:r>
                      <a:endParaRPr lang="en-US" sz="1200" dirty="0"/>
                    </a:p>
                  </a:txBody>
                  <a:tcPr/>
                </a:tc>
                <a:tc>
                  <a:txBody>
                    <a:bodyPr/>
                    <a:lstStyle/>
                    <a:p>
                      <a:r>
                        <a:rPr lang="en-US" sz="1200" b="1" i="0" u="none" strike="noStrike" cap="none" baseline="0" dirty="0">
                          <a:solidFill>
                            <a:srgbClr val="000000"/>
                          </a:solidFill>
                          <a:latin typeface="Arial"/>
                          <a:ea typeface="Arial"/>
                          <a:cs typeface="Arial"/>
                          <a:sym typeface="Arial"/>
                        </a:rPr>
                        <a:t>Must be different(at</a:t>
                      </a:r>
                    </a:p>
                    <a:p>
                      <a:r>
                        <a:rPr lang="en-US" sz="1200" b="1" i="0" u="none" strike="noStrike" cap="none" baseline="0" dirty="0">
                          <a:solidFill>
                            <a:srgbClr val="000000"/>
                          </a:solidFill>
                          <a:latin typeface="Arial"/>
                          <a:ea typeface="Arial"/>
                          <a:cs typeface="Arial"/>
                          <a:sym typeface="Arial"/>
                        </a:rPr>
                        <a:t>least order)</a:t>
                      </a:r>
                      <a:endParaRPr lang="en-US" sz="1200" dirty="0"/>
                    </a:p>
                  </a:txBody>
                  <a:tcPr/>
                </a:tc>
                <a:tc>
                  <a:txBody>
                    <a:bodyPr/>
                    <a:lstStyle/>
                    <a:p>
                      <a:r>
                        <a:rPr lang="en-US" sz="1200" b="1" i="0" u="none" strike="noStrike" cap="none" baseline="0" dirty="0">
                          <a:solidFill>
                            <a:srgbClr val="000000"/>
                          </a:solidFill>
                          <a:latin typeface="Arial"/>
                          <a:ea typeface="Arial"/>
                          <a:cs typeface="Arial"/>
                          <a:sym typeface="Arial"/>
                        </a:rPr>
                        <a:t>Must be same including order</a:t>
                      </a:r>
                      <a:endParaRPr lang="en-US" sz="1200" dirty="0"/>
                    </a:p>
                  </a:txBody>
                  <a:tcPr/>
                </a:tc>
                <a:extLst>
                  <a:ext uri="{0D108BD9-81ED-4DB2-BD59-A6C34878D82A}">
                    <a16:rowId xmlns:a16="http://schemas.microsoft.com/office/drawing/2014/main" val="10002"/>
                  </a:ext>
                </a:extLst>
              </a:tr>
              <a:tr h="370840">
                <a:tc>
                  <a:txBody>
                    <a:bodyPr/>
                    <a:lstStyle/>
                    <a:p>
                      <a:r>
                        <a:rPr lang="en-US" sz="1200" b="1" i="0" u="none" strike="noStrike" cap="none" baseline="0" dirty="0">
                          <a:solidFill>
                            <a:srgbClr val="000000"/>
                          </a:solidFill>
                          <a:latin typeface="Arial"/>
                          <a:ea typeface="Arial"/>
                          <a:cs typeface="Arial"/>
                          <a:sym typeface="Arial"/>
                        </a:rPr>
                        <a:t>3) Method signature</a:t>
                      </a:r>
                      <a:endParaRPr lang="en-US" sz="1200" dirty="0"/>
                    </a:p>
                  </a:txBody>
                  <a:tcPr/>
                </a:tc>
                <a:tc>
                  <a:txBody>
                    <a:bodyPr/>
                    <a:lstStyle/>
                    <a:p>
                      <a:r>
                        <a:rPr lang="en-US" sz="1200" b="1" i="0" u="none" strike="noStrike" cap="none" baseline="0" dirty="0">
                          <a:solidFill>
                            <a:srgbClr val="000000"/>
                          </a:solidFill>
                          <a:latin typeface="Arial"/>
                          <a:ea typeface="Arial"/>
                          <a:cs typeface="Arial"/>
                          <a:sym typeface="Arial"/>
                        </a:rPr>
                        <a:t>Must be different</a:t>
                      </a:r>
                      <a:endParaRPr lang="en-US" sz="1200" dirty="0"/>
                    </a:p>
                  </a:txBody>
                  <a:tcPr/>
                </a:tc>
                <a:tc>
                  <a:txBody>
                    <a:bodyPr/>
                    <a:lstStyle/>
                    <a:p>
                      <a:r>
                        <a:rPr lang="en-US" sz="1200" b="1" i="0" u="none" strike="noStrike" cap="none" baseline="0" dirty="0">
                          <a:solidFill>
                            <a:srgbClr val="000000"/>
                          </a:solidFill>
                          <a:latin typeface="Arial"/>
                          <a:ea typeface="Arial"/>
                          <a:cs typeface="Arial"/>
                          <a:sym typeface="Arial"/>
                        </a:rPr>
                        <a:t>Must be same.</a:t>
                      </a:r>
                      <a:endParaRPr lang="en-US" sz="1200" dirty="0"/>
                    </a:p>
                  </a:txBody>
                  <a:tcPr/>
                </a:tc>
                <a:extLst>
                  <a:ext uri="{0D108BD9-81ED-4DB2-BD59-A6C34878D82A}">
                    <a16:rowId xmlns:a16="http://schemas.microsoft.com/office/drawing/2014/main" val="10003"/>
                  </a:ext>
                </a:extLst>
              </a:tr>
              <a:tr h="370840">
                <a:tc>
                  <a:txBody>
                    <a:bodyPr/>
                    <a:lstStyle/>
                    <a:p>
                      <a:r>
                        <a:rPr lang="en-US" sz="1200" b="1" i="0" u="none" strike="noStrike" cap="none" baseline="0" dirty="0">
                          <a:solidFill>
                            <a:srgbClr val="000000"/>
                          </a:solidFill>
                          <a:latin typeface="Arial"/>
                          <a:ea typeface="Arial"/>
                          <a:cs typeface="Arial"/>
                          <a:sym typeface="Arial"/>
                        </a:rPr>
                        <a:t>4) Return</a:t>
                      </a:r>
                    </a:p>
                    <a:p>
                      <a:r>
                        <a:rPr lang="en-US" sz="1200" b="1" i="0" u="none" strike="noStrike" cap="none" baseline="0" dirty="0">
                          <a:solidFill>
                            <a:srgbClr val="000000"/>
                          </a:solidFill>
                          <a:latin typeface="Arial"/>
                          <a:ea typeface="Arial"/>
                          <a:cs typeface="Arial"/>
                          <a:sym typeface="Arial"/>
                        </a:rPr>
                        <a:t>types</a:t>
                      </a:r>
                      <a:endParaRPr lang="en-US" sz="1200" dirty="0"/>
                    </a:p>
                  </a:txBody>
                  <a:tcPr/>
                </a:tc>
                <a:tc>
                  <a:txBody>
                    <a:bodyPr/>
                    <a:lstStyle/>
                    <a:p>
                      <a:r>
                        <a:rPr lang="en-US" sz="1200" b="1" i="0" u="none" strike="noStrike" cap="none" baseline="0" dirty="0">
                          <a:solidFill>
                            <a:srgbClr val="000000"/>
                          </a:solidFill>
                          <a:latin typeface="Arial"/>
                          <a:ea typeface="Arial"/>
                          <a:cs typeface="Arial"/>
                          <a:sym typeface="Arial"/>
                        </a:rPr>
                        <a:t>No restrictions.</a:t>
                      </a:r>
                      <a:endParaRPr lang="en-US" sz="1200" dirty="0"/>
                    </a:p>
                  </a:txBody>
                  <a:tcPr/>
                </a:tc>
                <a:tc>
                  <a:txBody>
                    <a:bodyPr/>
                    <a:lstStyle/>
                    <a:p>
                      <a:r>
                        <a:rPr lang="en-US" sz="1200" b="1" i="0" u="none" strike="noStrike" cap="none" baseline="0" dirty="0">
                          <a:solidFill>
                            <a:srgbClr val="000000"/>
                          </a:solidFill>
                          <a:latin typeface="Arial"/>
                          <a:ea typeface="Arial"/>
                          <a:cs typeface="Arial"/>
                          <a:sym typeface="Arial"/>
                        </a:rPr>
                        <a:t>Must be same until 1.4v but from 1.5v onwards</a:t>
                      </a:r>
                    </a:p>
                    <a:p>
                      <a:r>
                        <a:rPr lang="en-US" sz="1200" b="1" i="0" u="none" strike="noStrike" cap="none" baseline="0" dirty="0">
                          <a:solidFill>
                            <a:srgbClr val="000000"/>
                          </a:solidFill>
                          <a:latin typeface="Arial"/>
                          <a:ea typeface="Arial"/>
                          <a:cs typeface="Arial"/>
                          <a:sym typeface="Arial"/>
                        </a:rPr>
                        <a:t>we can take co-variant return types also.</a:t>
                      </a:r>
                      <a:endParaRPr lang="en-US" sz="1200" dirty="0"/>
                    </a:p>
                  </a:txBody>
                  <a:tcPr/>
                </a:tc>
                <a:extLst>
                  <a:ext uri="{0D108BD9-81ED-4DB2-BD59-A6C34878D82A}">
                    <a16:rowId xmlns:a16="http://schemas.microsoft.com/office/drawing/2014/main" val="10004"/>
                  </a:ext>
                </a:extLst>
              </a:tr>
              <a:tr h="370840">
                <a:tc>
                  <a:txBody>
                    <a:bodyPr/>
                    <a:lstStyle/>
                    <a:p>
                      <a:r>
                        <a:rPr lang="en-US" sz="1200" b="1" i="0" u="none" strike="noStrike" cap="none" baseline="0" dirty="0">
                          <a:solidFill>
                            <a:srgbClr val="000000"/>
                          </a:solidFill>
                          <a:latin typeface="Arial"/>
                          <a:ea typeface="Arial"/>
                          <a:cs typeface="Arial"/>
                          <a:sym typeface="Arial"/>
                        </a:rPr>
                        <a:t>5) </a:t>
                      </a:r>
                      <a:r>
                        <a:rPr lang="en-US" sz="1200" b="1" i="0" u="none" strike="noStrike" cap="none" baseline="0" dirty="0" err="1">
                          <a:solidFill>
                            <a:srgbClr val="000000"/>
                          </a:solidFill>
                          <a:latin typeface="Arial"/>
                          <a:ea typeface="Arial"/>
                          <a:cs typeface="Arial"/>
                          <a:sym typeface="Arial"/>
                        </a:rPr>
                        <a:t>private,static</a:t>
                      </a:r>
                      <a:r>
                        <a:rPr lang="en-US" sz="1200" b="1" i="0" u="none" strike="noStrike" cap="none" baseline="0" dirty="0">
                          <a:solidFill>
                            <a:srgbClr val="000000"/>
                          </a:solidFill>
                          <a:latin typeface="Arial"/>
                          <a:ea typeface="Arial"/>
                          <a:cs typeface="Arial"/>
                          <a:sym typeface="Arial"/>
                        </a:rPr>
                        <a:t>, final</a:t>
                      </a:r>
                    </a:p>
                    <a:p>
                      <a:r>
                        <a:rPr lang="en-US" sz="1200" b="1" i="0" u="none" strike="noStrike" cap="none" baseline="0" dirty="0">
                          <a:solidFill>
                            <a:srgbClr val="000000"/>
                          </a:solidFill>
                          <a:latin typeface="Arial"/>
                          <a:ea typeface="Arial"/>
                          <a:cs typeface="Arial"/>
                          <a:sym typeface="Arial"/>
                        </a:rPr>
                        <a:t>methods</a:t>
                      </a:r>
                      <a:endParaRPr lang="en-US" sz="1200" dirty="0"/>
                    </a:p>
                  </a:txBody>
                  <a:tcPr/>
                </a:tc>
                <a:tc>
                  <a:txBody>
                    <a:bodyPr/>
                    <a:lstStyle/>
                    <a:p>
                      <a:r>
                        <a:rPr lang="en-US" sz="1200" b="1" i="0" u="none" strike="noStrike" cap="none" baseline="0" dirty="0">
                          <a:solidFill>
                            <a:srgbClr val="000000"/>
                          </a:solidFill>
                          <a:latin typeface="Arial"/>
                          <a:ea typeface="Arial"/>
                          <a:cs typeface="Arial"/>
                          <a:sym typeface="Arial"/>
                        </a:rPr>
                        <a:t>Can be overloaded</a:t>
                      </a:r>
                      <a:endParaRPr lang="en-US" sz="1200" dirty="0"/>
                    </a:p>
                  </a:txBody>
                  <a:tcPr/>
                </a:tc>
                <a:tc>
                  <a:txBody>
                    <a:bodyPr/>
                    <a:lstStyle/>
                    <a:p>
                      <a:r>
                        <a:rPr lang="en-US" sz="1200" b="1" i="0" u="none" strike="noStrike" cap="none" baseline="0" dirty="0">
                          <a:solidFill>
                            <a:srgbClr val="000000"/>
                          </a:solidFill>
                          <a:latin typeface="Arial"/>
                          <a:ea typeface="Arial"/>
                          <a:cs typeface="Arial"/>
                          <a:sym typeface="Arial"/>
                        </a:rPr>
                        <a:t>Can not be overridden.</a:t>
                      </a:r>
                      <a:endParaRPr lang="en-US" sz="1200" dirty="0"/>
                    </a:p>
                  </a:txBody>
                  <a:tcPr/>
                </a:tc>
                <a:extLst>
                  <a:ext uri="{0D108BD9-81ED-4DB2-BD59-A6C34878D82A}">
                    <a16:rowId xmlns:a16="http://schemas.microsoft.com/office/drawing/2014/main" val="10005"/>
                  </a:ext>
                </a:extLst>
              </a:tr>
              <a:tr h="370840">
                <a:tc>
                  <a:txBody>
                    <a:bodyPr/>
                    <a:lstStyle/>
                    <a:p>
                      <a:r>
                        <a:rPr lang="en-US" sz="1200" b="1" i="0" u="none" strike="noStrike" cap="none" baseline="0" dirty="0">
                          <a:solidFill>
                            <a:srgbClr val="000000"/>
                          </a:solidFill>
                          <a:latin typeface="Arial"/>
                          <a:ea typeface="Arial"/>
                          <a:cs typeface="Arial"/>
                          <a:sym typeface="Arial"/>
                        </a:rPr>
                        <a:t>6) Access</a:t>
                      </a:r>
                    </a:p>
                    <a:p>
                      <a:r>
                        <a:rPr lang="en-US" sz="1200" b="1" i="0" u="none" strike="noStrike" cap="none" baseline="0" dirty="0">
                          <a:solidFill>
                            <a:srgbClr val="000000"/>
                          </a:solidFill>
                          <a:latin typeface="Arial"/>
                          <a:ea typeface="Arial"/>
                          <a:cs typeface="Arial"/>
                          <a:sym typeface="Arial"/>
                        </a:rPr>
                        <a:t>modifiers</a:t>
                      </a:r>
                      <a:endParaRPr lang="en-US" sz="1200" dirty="0"/>
                    </a:p>
                  </a:txBody>
                  <a:tcPr/>
                </a:tc>
                <a:tc>
                  <a:txBody>
                    <a:bodyPr/>
                    <a:lstStyle/>
                    <a:p>
                      <a:r>
                        <a:rPr lang="en-US" sz="1200" b="1" i="0" u="none" strike="noStrike" cap="none" baseline="0" dirty="0">
                          <a:solidFill>
                            <a:srgbClr val="000000"/>
                          </a:solidFill>
                          <a:latin typeface="Arial"/>
                          <a:ea typeface="Arial"/>
                          <a:cs typeface="Arial"/>
                          <a:sym typeface="Arial"/>
                        </a:rPr>
                        <a:t>No restrictions.</a:t>
                      </a:r>
                      <a:endParaRPr lang="en-US" sz="1200" dirty="0"/>
                    </a:p>
                  </a:txBody>
                  <a:tcPr/>
                </a:tc>
                <a:tc>
                  <a:txBody>
                    <a:bodyPr/>
                    <a:lstStyle/>
                    <a:p>
                      <a:r>
                        <a:rPr lang="en-US" sz="1200" b="1" i="0" u="none" strike="noStrike" cap="none" baseline="0" dirty="0" err="1">
                          <a:solidFill>
                            <a:srgbClr val="000000"/>
                          </a:solidFill>
                          <a:latin typeface="Arial"/>
                          <a:ea typeface="Arial"/>
                          <a:cs typeface="Arial"/>
                          <a:sym typeface="Arial"/>
                        </a:rPr>
                        <a:t>Weakering</a:t>
                      </a:r>
                      <a:r>
                        <a:rPr lang="en-US" sz="1200" b="1" i="0" u="none" strike="noStrike" cap="none" baseline="0" dirty="0">
                          <a:solidFill>
                            <a:srgbClr val="000000"/>
                          </a:solidFill>
                          <a:latin typeface="Arial"/>
                          <a:ea typeface="Arial"/>
                          <a:cs typeface="Arial"/>
                          <a:sym typeface="Arial"/>
                        </a:rPr>
                        <a:t>/reducing is not allowed.</a:t>
                      </a:r>
                      <a:endParaRPr lang="en-US" sz="1200" dirty="0"/>
                    </a:p>
                  </a:txBody>
                  <a:tcPr/>
                </a:tc>
                <a:extLst>
                  <a:ext uri="{0D108BD9-81ED-4DB2-BD59-A6C34878D82A}">
                    <a16:rowId xmlns:a16="http://schemas.microsoft.com/office/drawing/2014/main" val="10006"/>
                  </a:ext>
                </a:extLst>
              </a:tr>
              <a:tr h="370840">
                <a:tc>
                  <a:txBody>
                    <a:bodyPr/>
                    <a:lstStyle/>
                    <a:p>
                      <a:r>
                        <a:rPr lang="en-US" sz="1200" b="1" i="0" u="none" strike="noStrike" cap="none" baseline="0" dirty="0">
                          <a:solidFill>
                            <a:srgbClr val="000000"/>
                          </a:solidFill>
                          <a:latin typeface="Arial"/>
                          <a:ea typeface="Arial"/>
                          <a:cs typeface="Arial"/>
                          <a:sym typeface="Arial"/>
                        </a:rPr>
                        <a:t>7) Throws</a:t>
                      </a:r>
                    </a:p>
                    <a:p>
                      <a:r>
                        <a:rPr lang="en-US" sz="1200" b="1" i="0" u="none" strike="noStrike" cap="none" baseline="0" dirty="0">
                          <a:solidFill>
                            <a:srgbClr val="000000"/>
                          </a:solidFill>
                          <a:latin typeface="Arial"/>
                          <a:ea typeface="Arial"/>
                          <a:cs typeface="Arial"/>
                          <a:sym typeface="Arial"/>
                        </a:rPr>
                        <a:t>clause</a:t>
                      </a:r>
                      <a:endParaRPr lang="en-US" sz="1200" dirty="0"/>
                    </a:p>
                  </a:txBody>
                  <a:tcPr/>
                </a:tc>
                <a:tc>
                  <a:txBody>
                    <a:bodyPr/>
                    <a:lstStyle/>
                    <a:p>
                      <a:r>
                        <a:rPr lang="en-US" sz="1200" b="1" i="0" u="none" strike="noStrike" cap="none" baseline="0" dirty="0">
                          <a:solidFill>
                            <a:srgbClr val="000000"/>
                          </a:solidFill>
                          <a:latin typeface="Arial"/>
                          <a:ea typeface="Arial"/>
                          <a:cs typeface="Arial"/>
                          <a:sym typeface="Arial"/>
                        </a:rPr>
                        <a:t>No restrictions</a:t>
                      </a:r>
                      <a:endParaRPr lang="en-US" sz="1200" dirty="0"/>
                    </a:p>
                  </a:txBody>
                  <a:tcPr/>
                </a:tc>
                <a:tc>
                  <a:txBody>
                    <a:bodyPr/>
                    <a:lstStyle/>
                    <a:p>
                      <a:r>
                        <a:rPr lang="en-US" sz="1200" b="1" i="0" u="none" strike="noStrike" cap="none" baseline="0" dirty="0">
                          <a:solidFill>
                            <a:srgbClr val="000000"/>
                          </a:solidFill>
                          <a:latin typeface="Arial"/>
                          <a:ea typeface="Arial"/>
                          <a:cs typeface="Arial"/>
                          <a:sym typeface="Arial"/>
                        </a:rPr>
                        <a:t>If child class method throws any checked exception compulsory parent class method should throw the same checked exceptions or its parent but no restrictions for un-checked exceptions.</a:t>
                      </a:r>
                      <a:endParaRPr lang="en-US" sz="1200" dirty="0"/>
                    </a:p>
                  </a:txBody>
                  <a:tcPr/>
                </a:tc>
                <a:extLst>
                  <a:ext uri="{0D108BD9-81ED-4DB2-BD59-A6C34878D82A}">
                    <a16:rowId xmlns:a16="http://schemas.microsoft.com/office/drawing/2014/main" val="10007"/>
                  </a:ext>
                </a:extLst>
              </a:tr>
              <a:tr h="370840">
                <a:tc>
                  <a:txBody>
                    <a:bodyPr/>
                    <a:lstStyle/>
                    <a:p>
                      <a:r>
                        <a:rPr lang="en-US" sz="1200" b="1" i="0" u="none" strike="noStrike" cap="none" baseline="0" dirty="0">
                          <a:solidFill>
                            <a:srgbClr val="000000"/>
                          </a:solidFill>
                          <a:latin typeface="Arial"/>
                          <a:ea typeface="Arial"/>
                          <a:cs typeface="Arial"/>
                          <a:sym typeface="Arial"/>
                        </a:rPr>
                        <a:t>8) Method</a:t>
                      </a:r>
                    </a:p>
                    <a:p>
                      <a:r>
                        <a:rPr lang="en-US" sz="1200" b="1" i="0" u="none" strike="noStrike" cap="none" baseline="0" dirty="0">
                          <a:solidFill>
                            <a:srgbClr val="000000"/>
                          </a:solidFill>
                          <a:latin typeface="Arial"/>
                          <a:ea typeface="Arial"/>
                          <a:cs typeface="Arial"/>
                          <a:sym typeface="Arial"/>
                        </a:rPr>
                        <a:t>resolution</a:t>
                      </a:r>
                      <a:endParaRPr lang="en-US" sz="1200" dirty="0"/>
                    </a:p>
                  </a:txBody>
                  <a:tcPr/>
                </a:tc>
                <a:tc>
                  <a:txBody>
                    <a:bodyPr/>
                    <a:lstStyle/>
                    <a:p>
                      <a:r>
                        <a:rPr lang="en-US" sz="1200" b="1" i="0" u="none" strike="noStrike" cap="none" baseline="0" dirty="0">
                          <a:solidFill>
                            <a:srgbClr val="000000"/>
                          </a:solidFill>
                          <a:latin typeface="Arial"/>
                          <a:ea typeface="Arial"/>
                          <a:cs typeface="Arial"/>
                          <a:sym typeface="Arial"/>
                        </a:rPr>
                        <a:t>Is always takes care</a:t>
                      </a:r>
                    </a:p>
                    <a:p>
                      <a:r>
                        <a:rPr lang="en-US" sz="1200" b="1" i="0" u="none" strike="noStrike" cap="none" baseline="0" dirty="0">
                          <a:solidFill>
                            <a:srgbClr val="000000"/>
                          </a:solidFill>
                          <a:latin typeface="Arial"/>
                          <a:ea typeface="Arial"/>
                          <a:cs typeface="Arial"/>
                          <a:sym typeface="Arial"/>
                        </a:rPr>
                        <a:t>by compiler based on</a:t>
                      </a:r>
                    </a:p>
                    <a:p>
                      <a:r>
                        <a:rPr lang="en-US" sz="1200" b="1" i="0" u="none" strike="noStrike" cap="none" baseline="0" dirty="0">
                          <a:solidFill>
                            <a:srgbClr val="000000"/>
                          </a:solidFill>
                          <a:latin typeface="Arial"/>
                          <a:ea typeface="Arial"/>
                          <a:cs typeface="Arial"/>
                          <a:sym typeface="Arial"/>
                        </a:rPr>
                        <a:t>referenced type.</a:t>
                      </a:r>
                      <a:endParaRPr lang="en-US" sz="1200" dirty="0"/>
                    </a:p>
                  </a:txBody>
                  <a:tcPr/>
                </a:tc>
                <a:tc>
                  <a:txBody>
                    <a:bodyPr/>
                    <a:lstStyle/>
                    <a:p>
                      <a:r>
                        <a:rPr lang="en-US" sz="1200" b="1" i="0" u="none" strike="noStrike" cap="none" baseline="0" dirty="0">
                          <a:solidFill>
                            <a:srgbClr val="000000"/>
                          </a:solidFill>
                          <a:latin typeface="Arial"/>
                          <a:ea typeface="Arial"/>
                          <a:cs typeface="Arial"/>
                          <a:sym typeface="Arial"/>
                        </a:rPr>
                        <a:t>Is always takes care by JVM based on runtime</a:t>
                      </a:r>
                    </a:p>
                    <a:p>
                      <a:r>
                        <a:rPr lang="en-US" sz="1200" b="1" i="0" u="none" strike="noStrike" cap="none" baseline="0" dirty="0">
                          <a:solidFill>
                            <a:srgbClr val="000000"/>
                          </a:solidFill>
                          <a:latin typeface="Arial"/>
                          <a:ea typeface="Arial"/>
                          <a:cs typeface="Arial"/>
                          <a:sym typeface="Arial"/>
                        </a:rPr>
                        <a:t>object.</a:t>
                      </a:r>
                      <a:endParaRPr lang="en-US" sz="1200" dirty="0"/>
                    </a:p>
                  </a:txBody>
                  <a:tcPr/>
                </a:tc>
                <a:extLst>
                  <a:ext uri="{0D108BD9-81ED-4DB2-BD59-A6C34878D82A}">
                    <a16:rowId xmlns:a16="http://schemas.microsoft.com/office/drawing/2014/main" val="10008"/>
                  </a:ext>
                </a:extLst>
              </a:tr>
              <a:tr h="553720">
                <a:tc>
                  <a:txBody>
                    <a:bodyPr/>
                    <a:lstStyle/>
                    <a:p>
                      <a:r>
                        <a:rPr lang="en-US" sz="1200" b="1" i="0" u="none" strike="noStrike" cap="none" baseline="0" dirty="0">
                          <a:solidFill>
                            <a:srgbClr val="000000"/>
                          </a:solidFill>
                          <a:latin typeface="Arial"/>
                          <a:ea typeface="Arial"/>
                          <a:cs typeface="Arial"/>
                          <a:sym typeface="Arial"/>
                        </a:rPr>
                        <a:t>9) Also</a:t>
                      </a:r>
                    </a:p>
                    <a:p>
                      <a:r>
                        <a:rPr lang="en-US" sz="1200" b="1" i="0" u="none" strike="noStrike" cap="none" baseline="0" dirty="0">
                          <a:solidFill>
                            <a:srgbClr val="000000"/>
                          </a:solidFill>
                          <a:latin typeface="Arial"/>
                          <a:ea typeface="Arial"/>
                          <a:cs typeface="Arial"/>
                          <a:sym typeface="Arial"/>
                        </a:rPr>
                        <a:t>known as</a:t>
                      </a:r>
                      <a:endParaRPr lang="en-US" sz="1200" dirty="0"/>
                    </a:p>
                  </a:txBody>
                  <a:tcPr/>
                </a:tc>
                <a:tc>
                  <a:txBody>
                    <a:bodyPr/>
                    <a:lstStyle/>
                    <a:p>
                      <a:r>
                        <a:rPr lang="en-US" sz="1200" b="1" i="0" u="none" strike="noStrike" cap="none" baseline="0" dirty="0">
                          <a:solidFill>
                            <a:srgbClr val="000000"/>
                          </a:solidFill>
                          <a:latin typeface="Arial"/>
                          <a:ea typeface="Arial"/>
                          <a:cs typeface="Arial"/>
                          <a:sym typeface="Arial"/>
                        </a:rPr>
                        <a:t>Compile time</a:t>
                      </a:r>
                    </a:p>
                    <a:p>
                      <a:r>
                        <a:rPr lang="en-US" sz="1200" b="1" i="0" u="none" strike="noStrike" cap="none" baseline="0" dirty="0">
                          <a:solidFill>
                            <a:srgbClr val="000000"/>
                          </a:solidFill>
                          <a:latin typeface="Arial"/>
                          <a:ea typeface="Arial"/>
                          <a:cs typeface="Arial"/>
                          <a:sym typeface="Arial"/>
                        </a:rPr>
                        <a:t>polymorphism (or)</a:t>
                      </a:r>
                    </a:p>
                    <a:p>
                      <a:r>
                        <a:rPr lang="en-US" sz="1200" b="1" i="0" u="none" strike="noStrike" cap="none" baseline="0" dirty="0">
                          <a:solidFill>
                            <a:srgbClr val="000000"/>
                          </a:solidFill>
                          <a:latin typeface="Arial"/>
                          <a:ea typeface="Arial"/>
                          <a:cs typeface="Arial"/>
                          <a:sym typeface="Arial"/>
                        </a:rPr>
                        <a:t>static(or)early</a:t>
                      </a:r>
                    </a:p>
                    <a:p>
                      <a:r>
                        <a:rPr lang="en-US" sz="1200" b="1" i="0" u="none" strike="noStrike" cap="none" baseline="0" dirty="0">
                          <a:solidFill>
                            <a:srgbClr val="000000"/>
                          </a:solidFill>
                          <a:latin typeface="Arial"/>
                          <a:ea typeface="Arial"/>
                          <a:cs typeface="Arial"/>
                          <a:sym typeface="Arial"/>
                        </a:rPr>
                        <a:t>binding.</a:t>
                      </a:r>
                      <a:endParaRPr lang="en-US" sz="1200" dirty="0"/>
                    </a:p>
                  </a:txBody>
                  <a:tcPr/>
                </a:tc>
                <a:tc>
                  <a:txBody>
                    <a:bodyPr/>
                    <a:lstStyle/>
                    <a:p>
                      <a:r>
                        <a:rPr lang="en-US" sz="1200" b="1" i="0" u="none" strike="noStrike" cap="none" baseline="0" dirty="0">
                          <a:solidFill>
                            <a:srgbClr val="000000"/>
                          </a:solidFill>
                          <a:latin typeface="Arial"/>
                          <a:ea typeface="Arial"/>
                          <a:cs typeface="Arial"/>
                          <a:sym typeface="Arial"/>
                        </a:rPr>
                        <a:t>Runtime polymorphism (or) dynamic (or) late binding.</a:t>
                      </a:r>
                      <a:endParaRPr lang="en-US" sz="1200" dirty="0"/>
                    </a:p>
                  </a:txBody>
                  <a:tcPr/>
                </a:tc>
                <a:extLst>
                  <a:ext uri="{0D108BD9-81ED-4DB2-BD59-A6C34878D82A}">
                    <a16:rowId xmlns:a16="http://schemas.microsoft.com/office/drawing/2014/main" val="1000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97495279"/>
              </p:ext>
            </p:extLst>
          </p:nvPr>
        </p:nvGraphicFramePr>
        <p:xfrm>
          <a:off x="381000" y="318274"/>
          <a:ext cx="8686800" cy="719316"/>
        </p:xfrm>
        <a:graphic>
          <a:graphicData uri="http://schemas.openxmlformats.org/drawingml/2006/table">
            <a:tbl>
              <a:tblPr firstRow="1" bandRow="1">
                <a:tableStyleId>{2B03CB37-95F9-485E-A174-E9CAC466BC3E}</a:tableStyleId>
              </a:tblPr>
              <a:tblGrid>
                <a:gridCol w="1828799">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4876801">
                  <a:extLst>
                    <a:ext uri="{9D8B030D-6E8A-4147-A177-3AD203B41FA5}">
                      <a16:colId xmlns:a16="http://schemas.microsoft.com/office/drawing/2014/main" val="20002"/>
                    </a:ext>
                  </a:extLst>
                </a:gridCol>
              </a:tblGrid>
              <a:tr h="348476">
                <a:tc>
                  <a:txBody>
                    <a:bodyPr/>
                    <a:lstStyle/>
                    <a:p>
                      <a:r>
                        <a:rPr lang="en-US" sz="1200" b="1" i="0" u="none" strike="noStrike" cap="none" baseline="0" dirty="0">
                          <a:solidFill>
                            <a:srgbClr val="000000"/>
                          </a:solidFill>
                          <a:latin typeface="Arial"/>
                          <a:ea typeface="Arial"/>
                          <a:cs typeface="Arial"/>
                          <a:sym typeface="Arial"/>
                        </a:rPr>
                        <a:t>Property</a:t>
                      </a:r>
                      <a:endParaRPr lang="en-US" sz="1200" dirty="0"/>
                    </a:p>
                  </a:txBody>
                  <a:tcPr/>
                </a:tc>
                <a:tc>
                  <a:txBody>
                    <a:bodyPr/>
                    <a:lstStyle/>
                    <a:p>
                      <a:r>
                        <a:rPr lang="en-US" sz="1200" b="1" i="0" u="none" strike="noStrike" cap="none" baseline="0" dirty="0">
                          <a:solidFill>
                            <a:srgbClr val="000000"/>
                          </a:solidFill>
                          <a:latin typeface="Arial"/>
                          <a:ea typeface="Arial"/>
                          <a:cs typeface="Arial"/>
                          <a:sym typeface="Arial"/>
                        </a:rPr>
                        <a:t>Overloading</a:t>
                      </a:r>
                      <a:endParaRPr lang="en-US" sz="1200" dirty="0"/>
                    </a:p>
                  </a:txBody>
                  <a:tcPr/>
                </a:tc>
                <a:tc>
                  <a:txBody>
                    <a:bodyPr/>
                    <a:lstStyle/>
                    <a:p>
                      <a:r>
                        <a:rPr lang="en-US" sz="1200" b="1" i="0" u="none" strike="noStrike" cap="none" baseline="0" dirty="0">
                          <a:solidFill>
                            <a:srgbClr val="000000"/>
                          </a:solidFill>
                          <a:latin typeface="Arial"/>
                          <a:ea typeface="Arial"/>
                          <a:cs typeface="Arial"/>
                          <a:sym typeface="Arial"/>
                        </a:rPr>
                        <a:t>Overriding</a:t>
                      </a:r>
                      <a:endParaRPr lang="en-US" sz="1200" dirty="0"/>
                    </a:p>
                  </a:txBody>
                  <a:tcPr/>
                </a:tc>
                <a:extLst>
                  <a:ext uri="{0D108BD9-81ED-4DB2-BD59-A6C34878D82A}">
                    <a16:rowId xmlns:a16="http://schemas.microsoft.com/office/drawing/2014/main" val="10000"/>
                  </a:ext>
                </a:extLst>
              </a:tr>
              <a:tr h="370840">
                <a:tc>
                  <a:txBody>
                    <a:bodyPr/>
                    <a:lstStyle/>
                    <a:p>
                      <a:r>
                        <a:rPr lang="en-US" sz="1200" b="1" i="0" u="none" strike="noStrike" cap="none" baseline="0" dirty="0">
                          <a:solidFill>
                            <a:srgbClr val="000000"/>
                          </a:solidFill>
                          <a:latin typeface="Arial"/>
                          <a:ea typeface="Arial"/>
                          <a:cs typeface="Arial"/>
                          <a:sym typeface="Arial"/>
                        </a:rPr>
                        <a:t>1) Method names</a:t>
                      </a:r>
                      <a:endParaRPr lang="en-US" sz="1200" dirty="0"/>
                    </a:p>
                  </a:txBody>
                  <a:tcPr/>
                </a:tc>
                <a:tc>
                  <a:txBody>
                    <a:bodyPr/>
                    <a:lstStyle/>
                    <a:p>
                      <a:r>
                        <a:rPr lang="en-US" sz="1200" b="1" i="0" u="none" strike="noStrike" cap="none" baseline="0" dirty="0">
                          <a:solidFill>
                            <a:srgbClr val="000000"/>
                          </a:solidFill>
                          <a:latin typeface="Arial"/>
                          <a:ea typeface="Arial"/>
                          <a:cs typeface="Arial"/>
                          <a:sym typeface="Arial"/>
                        </a:rPr>
                        <a:t>Must be same.</a:t>
                      </a:r>
                      <a:endParaRPr lang="en-US" sz="1200" dirty="0"/>
                    </a:p>
                  </a:txBody>
                  <a:tcPr/>
                </a:tc>
                <a:tc>
                  <a:txBody>
                    <a:bodyPr/>
                    <a:lstStyle/>
                    <a:p>
                      <a:r>
                        <a:rPr lang="en-US" sz="1200" b="1" i="0" u="none" strike="noStrike" cap="none" baseline="0" dirty="0">
                          <a:solidFill>
                            <a:srgbClr val="000000"/>
                          </a:solidFill>
                          <a:latin typeface="Arial"/>
                          <a:ea typeface="Arial"/>
                          <a:cs typeface="Arial"/>
                          <a:sym typeface="Arial"/>
                        </a:rPr>
                        <a:t>Must be same.</a:t>
                      </a:r>
                      <a:endParaRPr lang="en-US" sz="12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042590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56</a:t>
            </a:fld>
            <a:endParaRPr lang="en"/>
          </a:p>
        </p:txBody>
      </p:sp>
      <p:sp>
        <p:nvSpPr>
          <p:cNvPr id="4" name="Rectangle 3"/>
          <p:cNvSpPr/>
          <p:nvPr/>
        </p:nvSpPr>
        <p:spPr>
          <a:xfrm>
            <a:off x="457200" y="590550"/>
            <a:ext cx="3810000" cy="1600438"/>
          </a:xfrm>
          <a:prstGeom prst="rect">
            <a:avLst/>
          </a:prstGeom>
        </p:spPr>
        <p:txBody>
          <a:bodyPr wrap="square">
            <a:spAutoFit/>
          </a:bodyPr>
          <a:lstStyle/>
          <a:p>
            <a:r>
              <a:rPr lang="en-US" b="1" dirty="0"/>
              <a:t>Note:</a:t>
            </a:r>
          </a:p>
          <a:p>
            <a:endParaRPr lang="en-US" b="1" dirty="0"/>
          </a:p>
          <a:p>
            <a:r>
              <a:rPr lang="en-US" b="1" dirty="0"/>
              <a:t>1. In overloading we have to check only method names (must be same) and arguments (must be different) the remaining things like return type extra not required to check.</a:t>
            </a:r>
            <a:endParaRPr lang="en-US" dirty="0"/>
          </a:p>
        </p:txBody>
      </p:sp>
      <p:sp>
        <p:nvSpPr>
          <p:cNvPr id="5" name="Rectangle 4"/>
          <p:cNvSpPr/>
          <p:nvPr/>
        </p:nvSpPr>
        <p:spPr>
          <a:xfrm>
            <a:off x="8702697" y="4820766"/>
            <a:ext cx="377026" cy="230832"/>
          </a:xfrm>
          <a:prstGeom prst="rect">
            <a:avLst/>
          </a:prstGeom>
        </p:spPr>
        <p:txBody>
          <a:bodyPr wrap="none">
            <a:spAutoFit/>
          </a:bodyPr>
          <a:lstStyle/>
          <a:p>
            <a:r>
              <a:rPr lang="en-US" sz="900" b="1" dirty="0"/>
              <a:t>201</a:t>
            </a:r>
            <a:endParaRPr lang="en-US" sz="900" dirty="0"/>
          </a:p>
        </p:txBody>
      </p:sp>
      <p:sp>
        <p:nvSpPr>
          <p:cNvPr id="6" name="Rectangle 5"/>
          <p:cNvSpPr/>
          <p:nvPr/>
        </p:nvSpPr>
        <p:spPr>
          <a:xfrm>
            <a:off x="533400" y="2190988"/>
            <a:ext cx="4038600" cy="954107"/>
          </a:xfrm>
          <a:prstGeom prst="rect">
            <a:avLst/>
          </a:prstGeom>
        </p:spPr>
        <p:txBody>
          <a:bodyPr wrap="square">
            <a:spAutoFit/>
          </a:bodyPr>
          <a:lstStyle/>
          <a:p>
            <a:r>
              <a:rPr lang="en-US" b="1" dirty="0"/>
              <a:t>2. But In overriding we should compulsory check everything like method names,</a:t>
            </a:r>
          </a:p>
          <a:p>
            <a:r>
              <a:rPr lang="en-US" b="1" dirty="0"/>
              <a:t>arguments, return types, throws keyword, modifiers etc.</a:t>
            </a:r>
            <a:endParaRPr lang="en-US" dirty="0"/>
          </a:p>
        </p:txBody>
      </p:sp>
      <p:sp>
        <p:nvSpPr>
          <p:cNvPr id="7" name="Rectangle 6"/>
          <p:cNvSpPr/>
          <p:nvPr/>
        </p:nvSpPr>
        <p:spPr>
          <a:xfrm>
            <a:off x="685800" y="3409950"/>
            <a:ext cx="3886200" cy="738664"/>
          </a:xfrm>
          <a:prstGeom prst="rect">
            <a:avLst/>
          </a:prstGeom>
        </p:spPr>
        <p:txBody>
          <a:bodyPr wrap="square">
            <a:spAutoFit/>
          </a:bodyPr>
          <a:lstStyle/>
          <a:p>
            <a:r>
              <a:rPr lang="en-US" b="1" dirty="0"/>
              <a:t>Consider the method in parent class</a:t>
            </a:r>
          </a:p>
          <a:p>
            <a:r>
              <a:rPr lang="en-US" b="1" dirty="0"/>
              <a:t>Parent: public void </a:t>
            </a:r>
            <a:r>
              <a:rPr lang="en-US" b="1" dirty="0" err="1"/>
              <a:t>methodOne</a:t>
            </a:r>
            <a:r>
              <a:rPr lang="en-US" b="1" dirty="0"/>
              <a:t>(</a:t>
            </a:r>
            <a:r>
              <a:rPr lang="en-US" b="1" dirty="0" err="1"/>
              <a:t>int</a:t>
            </a:r>
            <a:r>
              <a:rPr lang="en-US" b="1" dirty="0"/>
              <a:t> i)throws </a:t>
            </a:r>
            <a:r>
              <a:rPr lang="en-US" b="1" dirty="0" err="1"/>
              <a:t>IOException</a:t>
            </a:r>
            <a:endParaRPr lang="en-US" dirty="0"/>
          </a:p>
        </p:txBody>
      </p:sp>
      <p:sp>
        <p:nvSpPr>
          <p:cNvPr id="8" name="Rectangle 7"/>
          <p:cNvSpPr/>
          <p:nvPr/>
        </p:nvSpPr>
        <p:spPr>
          <a:xfrm>
            <a:off x="4319210" y="590550"/>
            <a:ext cx="4572000" cy="523220"/>
          </a:xfrm>
          <a:prstGeom prst="rect">
            <a:avLst/>
          </a:prstGeom>
        </p:spPr>
        <p:txBody>
          <a:bodyPr>
            <a:spAutoFit/>
          </a:bodyPr>
          <a:lstStyle/>
          <a:p>
            <a:r>
              <a:rPr lang="en-US" b="1" dirty="0"/>
              <a:t>In the child class which of the following methods we can take..</a:t>
            </a:r>
            <a:endParaRPr lang="en-US" dirty="0"/>
          </a:p>
        </p:txBody>
      </p:sp>
      <p:sp>
        <p:nvSpPr>
          <p:cNvPr id="9" name="Rectangle 8"/>
          <p:cNvSpPr/>
          <p:nvPr/>
        </p:nvSpPr>
        <p:spPr>
          <a:xfrm>
            <a:off x="4515499" y="1175325"/>
            <a:ext cx="4572000" cy="2031325"/>
          </a:xfrm>
          <a:prstGeom prst="rect">
            <a:avLst/>
          </a:prstGeom>
        </p:spPr>
        <p:txBody>
          <a:bodyPr>
            <a:spAutoFit/>
          </a:bodyPr>
          <a:lstStyle/>
          <a:p>
            <a:r>
              <a:rPr lang="en-US" b="1" dirty="0"/>
              <a:t>1. public void </a:t>
            </a:r>
            <a:r>
              <a:rPr lang="en-US" b="1" dirty="0" err="1"/>
              <a:t>methodOne</a:t>
            </a:r>
            <a:r>
              <a:rPr lang="en-US" b="1" dirty="0"/>
              <a:t>(</a:t>
            </a:r>
            <a:r>
              <a:rPr lang="en-US" b="1" dirty="0" err="1"/>
              <a:t>int</a:t>
            </a:r>
            <a:r>
              <a:rPr lang="en-US" b="1" dirty="0"/>
              <a:t> i)//valid(overriding)</a:t>
            </a:r>
          </a:p>
          <a:p>
            <a:r>
              <a:rPr lang="en-US" b="1" dirty="0"/>
              <a:t>2. private void </a:t>
            </a:r>
            <a:r>
              <a:rPr lang="en-US" b="1" dirty="0" err="1"/>
              <a:t>methodOne</a:t>
            </a:r>
            <a:r>
              <a:rPr lang="en-US" b="1" dirty="0"/>
              <a:t>()throws Exception//valid(overloading)</a:t>
            </a:r>
          </a:p>
          <a:p>
            <a:r>
              <a:rPr lang="en-US" b="1" dirty="0"/>
              <a:t>3. public native void </a:t>
            </a:r>
            <a:r>
              <a:rPr lang="en-US" b="1" dirty="0" err="1"/>
              <a:t>methodOne</a:t>
            </a:r>
            <a:r>
              <a:rPr lang="en-US" b="1" dirty="0"/>
              <a:t>(</a:t>
            </a:r>
            <a:r>
              <a:rPr lang="en-US" b="1" dirty="0" err="1"/>
              <a:t>int</a:t>
            </a:r>
            <a:r>
              <a:rPr lang="en-US" b="1" dirty="0"/>
              <a:t> i);//valid(overriding)</a:t>
            </a:r>
          </a:p>
          <a:p>
            <a:r>
              <a:rPr lang="en-US" b="1" dirty="0"/>
              <a:t>4. public static void </a:t>
            </a:r>
            <a:r>
              <a:rPr lang="en-US" b="1" dirty="0" err="1"/>
              <a:t>methodOne</a:t>
            </a:r>
            <a:r>
              <a:rPr lang="en-US" b="1" dirty="0"/>
              <a:t>(double d)//valid(overloading)</a:t>
            </a:r>
          </a:p>
          <a:p>
            <a:r>
              <a:rPr lang="en-US" b="1" dirty="0"/>
              <a:t>5. public static void </a:t>
            </a:r>
            <a:r>
              <a:rPr lang="en-US" b="1" dirty="0" err="1"/>
              <a:t>methodOne</a:t>
            </a:r>
            <a:r>
              <a:rPr lang="en-US" b="1" dirty="0"/>
              <a:t>(</a:t>
            </a:r>
            <a:r>
              <a:rPr lang="en-US" b="1" dirty="0" err="1"/>
              <a:t>int</a:t>
            </a:r>
            <a:r>
              <a:rPr lang="en-US" b="1" dirty="0"/>
              <a:t> i)</a:t>
            </a:r>
          </a:p>
          <a:p>
            <a:r>
              <a:rPr lang="en-US" b="1" dirty="0"/>
              <a:t>Compile time error :</a:t>
            </a:r>
            <a:endParaRPr lang="en-US" dirty="0"/>
          </a:p>
        </p:txBody>
      </p:sp>
      <p:sp>
        <p:nvSpPr>
          <p:cNvPr id="10" name="Rectangle 9"/>
          <p:cNvSpPr/>
          <p:nvPr/>
        </p:nvSpPr>
        <p:spPr>
          <a:xfrm>
            <a:off x="4876800" y="3409950"/>
            <a:ext cx="4572000" cy="738664"/>
          </a:xfrm>
          <a:prstGeom prst="rect">
            <a:avLst/>
          </a:prstGeom>
        </p:spPr>
        <p:txBody>
          <a:bodyPr>
            <a:spAutoFit/>
          </a:bodyPr>
          <a:lstStyle/>
          <a:p>
            <a:r>
              <a:rPr lang="en-US" b="1" dirty="0" err="1"/>
              <a:t>methodOne</a:t>
            </a:r>
            <a:r>
              <a:rPr lang="en-US" b="1" dirty="0"/>
              <a:t>(</a:t>
            </a:r>
            <a:r>
              <a:rPr lang="en-US" b="1" dirty="0" err="1"/>
              <a:t>int</a:t>
            </a:r>
            <a:r>
              <a:rPr lang="en-US" b="1" dirty="0"/>
              <a:t>) in Child cannot override </a:t>
            </a:r>
            <a:r>
              <a:rPr lang="en-US" b="1" dirty="0" err="1"/>
              <a:t>methodOne</a:t>
            </a:r>
            <a:r>
              <a:rPr lang="en-US" b="1" dirty="0"/>
              <a:t>(</a:t>
            </a:r>
            <a:r>
              <a:rPr lang="en-US" b="1" dirty="0" err="1"/>
              <a:t>int</a:t>
            </a:r>
            <a:r>
              <a:rPr lang="en-US" b="1" dirty="0"/>
              <a:t>) in Parent; overriding</a:t>
            </a:r>
          </a:p>
          <a:p>
            <a:r>
              <a:rPr lang="en-US" b="1" dirty="0"/>
              <a:t>method is static</a:t>
            </a:r>
            <a:endParaRPr lang="en-US" dirty="0"/>
          </a:p>
        </p:txBody>
      </p:sp>
    </p:spTree>
    <p:extLst>
      <p:ext uri="{BB962C8B-B14F-4D97-AF65-F5344CB8AC3E}">
        <p14:creationId xmlns:p14="http://schemas.microsoft.com/office/powerpoint/2010/main" val="21015206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57</a:t>
            </a:fld>
            <a:endParaRPr lang="en"/>
          </a:p>
        </p:txBody>
      </p:sp>
      <p:sp>
        <p:nvSpPr>
          <p:cNvPr id="4" name="Rectangle 3"/>
          <p:cNvSpPr/>
          <p:nvPr/>
        </p:nvSpPr>
        <p:spPr>
          <a:xfrm>
            <a:off x="381000" y="285750"/>
            <a:ext cx="4572000" cy="1815882"/>
          </a:xfrm>
          <a:prstGeom prst="rect">
            <a:avLst/>
          </a:prstGeom>
        </p:spPr>
        <p:txBody>
          <a:bodyPr>
            <a:spAutoFit/>
          </a:bodyPr>
          <a:lstStyle/>
          <a:p>
            <a:pPr marL="285750" indent="-285750">
              <a:buFont typeface="Arial" pitchFamily="34" charset="0"/>
              <a:buChar char="•"/>
            </a:pPr>
            <a:r>
              <a:rPr lang="en-US" b="1" dirty="0"/>
              <a:t> public static abstract void </a:t>
            </a:r>
            <a:r>
              <a:rPr lang="en-US" b="1" dirty="0" err="1"/>
              <a:t>methodOne</a:t>
            </a:r>
            <a:r>
              <a:rPr lang="en-US" b="1" dirty="0"/>
              <a:t>(float f)</a:t>
            </a:r>
          </a:p>
          <a:p>
            <a:r>
              <a:rPr lang="en-US" b="1" dirty="0"/>
              <a:t>Compile time error :</a:t>
            </a:r>
          </a:p>
          <a:p>
            <a:endParaRPr lang="en-US" b="1" dirty="0"/>
          </a:p>
          <a:p>
            <a:r>
              <a:rPr lang="en-US" b="1" dirty="0"/>
              <a:t>1. illegal combination of modifiers: abstract and static</a:t>
            </a:r>
          </a:p>
          <a:p>
            <a:r>
              <a:rPr lang="en-US" b="1" dirty="0"/>
              <a:t>2. Child is not abstract and does not override abstract method</a:t>
            </a:r>
          </a:p>
          <a:p>
            <a:r>
              <a:rPr lang="en-US" b="1" dirty="0" err="1"/>
              <a:t>methodOne</a:t>
            </a:r>
            <a:r>
              <a:rPr lang="en-US" b="1" dirty="0"/>
              <a:t>(float) in Child</a:t>
            </a:r>
            <a:endParaRPr lang="en-US" dirty="0"/>
          </a:p>
        </p:txBody>
      </p:sp>
      <p:sp>
        <p:nvSpPr>
          <p:cNvPr id="5" name="Rectangle 4"/>
          <p:cNvSpPr/>
          <p:nvPr/>
        </p:nvSpPr>
        <p:spPr>
          <a:xfrm>
            <a:off x="3733800" y="1809750"/>
            <a:ext cx="3810000" cy="738664"/>
          </a:xfrm>
          <a:prstGeom prst="rect">
            <a:avLst/>
          </a:prstGeom>
        </p:spPr>
        <p:txBody>
          <a:bodyPr wrap="square">
            <a:spAutoFit/>
          </a:bodyPr>
          <a:lstStyle/>
          <a:p>
            <a:r>
              <a:rPr lang="en-US" b="1" dirty="0"/>
              <a:t>What is the difference between </a:t>
            </a:r>
            <a:r>
              <a:rPr lang="en-US" b="1" dirty="0" err="1"/>
              <a:t>ArrayList</a:t>
            </a:r>
            <a:r>
              <a:rPr lang="en-US" b="1" dirty="0"/>
              <a:t> l=new </a:t>
            </a:r>
            <a:r>
              <a:rPr lang="en-US" b="1" dirty="0" err="1"/>
              <a:t>ArrayList</a:t>
            </a:r>
            <a:r>
              <a:rPr lang="en-US" b="1" dirty="0"/>
              <a:t>() &amp; List l=new </a:t>
            </a:r>
            <a:r>
              <a:rPr lang="en-US" b="1" dirty="0" err="1"/>
              <a:t>ArrayList</a:t>
            </a:r>
            <a:r>
              <a:rPr lang="en-US" b="1" dirty="0"/>
              <a:t>()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25476"/>
            <a:ext cx="7391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8458200" y="4705350"/>
            <a:ext cx="396262" cy="246221"/>
          </a:xfrm>
          <a:prstGeom prst="rect">
            <a:avLst/>
          </a:prstGeom>
        </p:spPr>
        <p:txBody>
          <a:bodyPr wrap="none">
            <a:spAutoFit/>
          </a:bodyPr>
          <a:lstStyle/>
          <a:p>
            <a:r>
              <a:rPr lang="en-US" sz="1000" b="1" dirty="0"/>
              <a:t>202</a:t>
            </a:r>
            <a:endParaRPr lang="en-US" sz="1000" dirty="0"/>
          </a:p>
        </p:txBody>
      </p:sp>
    </p:spTree>
    <p:extLst>
      <p:ext uri="{BB962C8B-B14F-4D97-AF65-F5344CB8AC3E}">
        <p14:creationId xmlns:p14="http://schemas.microsoft.com/office/powerpoint/2010/main" val="4275164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wipe(down)">
                                      <p:cBhvr>
                                        <p:cTn id="14"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58</a:t>
            </a:fld>
            <a:endParaRPr lang="en"/>
          </a:p>
        </p:txBody>
      </p:sp>
      <p:sp>
        <p:nvSpPr>
          <p:cNvPr id="4" name="Rectangle 3"/>
          <p:cNvSpPr/>
          <p:nvPr/>
        </p:nvSpPr>
        <p:spPr>
          <a:xfrm>
            <a:off x="152400" y="324981"/>
            <a:ext cx="4572000" cy="2246769"/>
          </a:xfrm>
          <a:prstGeom prst="rect">
            <a:avLst/>
          </a:prstGeom>
        </p:spPr>
        <p:txBody>
          <a:bodyPr>
            <a:spAutoFit/>
          </a:bodyPr>
          <a:lstStyle/>
          <a:p>
            <a:r>
              <a:rPr lang="en-US" dirty="0"/>
              <a:t> </a:t>
            </a:r>
            <a:r>
              <a:rPr lang="en-US" b="1" dirty="0"/>
              <a:t>We can use </a:t>
            </a:r>
            <a:r>
              <a:rPr lang="en-US" b="1" dirty="0" err="1"/>
              <a:t>ArrayList</a:t>
            </a:r>
            <a:r>
              <a:rPr lang="en-US" b="1" dirty="0"/>
              <a:t> reference to hold </a:t>
            </a:r>
            <a:r>
              <a:rPr lang="en-US" b="1" dirty="0" err="1"/>
              <a:t>ArrayList</a:t>
            </a:r>
            <a:r>
              <a:rPr lang="en-US" b="1" dirty="0"/>
              <a:t> object where as we can use</a:t>
            </a:r>
          </a:p>
          <a:p>
            <a:r>
              <a:rPr lang="en-US" b="1" dirty="0"/>
              <a:t>List reference to hold any list implemented class object (</a:t>
            </a:r>
            <a:r>
              <a:rPr lang="en-US" b="1" dirty="0" err="1"/>
              <a:t>ArrayList</a:t>
            </a:r>
            <a:r>
              <a:rPr lang="en-US" b="1" dirty="0"/>
              <a:t>, </a:t>
            </a:r>
            <a:r>
              <a:rPr lang="en-US" b="1" dirty="0" err="1"/>
              <a:t>LinkedList</a:t>
            </a:r>
            <a:r>
              <a:rPr lang="en-US" b="1" dirty="0"/>
              <a:t>,</a:t>
            </a:r>
          </a:p>
          <a:p>
            <a:r>
              <a:rPr lang="en-US" b="1" dirty="0"/>
              <a:t>Vector, Stack)</a:t>
            </a:r>
          </a:p>
          <a:p>
            <a:r>
              <a:rPr lang="en-US" dirty="0"/>
              <a:t> </a:t>
            </a:r>
            <a:r>
              <a:rPr lang="en-US" b="1" dirty="0"/>
              <a:t>By using </a:t>
            </a:r>
            <a:r>
              <a:rPr lang="en-US" b="1" dirty="0" err="1"/>
              <a:t>ArrayList</a:t>
            </a:r>
            <a:r>
              <a:rPr lang="en-US" b="1" dirty="0"/>
              <a:t> reference we can call both List and </a:t>
            </a:r>
            <a:r>
              <a:rPr lang="en-US" b="1" dirty="0" err="1"/>
              <a:t>ArrayList</a:t>
            </a:r>
            <a:r>
              <a:rPr lang="en-US" b="1" dirty="0"/>
              <a:t> methods but</a:t>
            </a:r>
          </a:p>
          <a:p>
            <a:r>
              <a:rPr lang="en-US" b="1" dirty="0"/>
              <a:t>by using List reference we can call only List interface specific methods and we</a:t>
            </a:r>
          </a:p>
          <a:p>
            <a:r>
              <a:rPr lang="en-US" b="1" dirty="0"/>
              <a:t>can't call </a:t>
            </a:r>
            <a:r>
              <a:rPr lang="en-US" b="1" dirty="0" err="1"/>
              <a:t>ArrayList</a:t>
            </a:r>
            <a:r>
              <a:rPr lang="en-US" b="1" dirty="0"/>
              <a:t> specific methods.</a:t>
            </a:r>
            <a:endParaRPr lang="en-US" dirty="0"/>
          </a:p>
        </p:txBody>
      </p:sp>
      <p:sp>
        <p:nvSpPr>
          <p:cNvPr id="5" name="Rectangle 4"/>
          <p:cNvSpPr/>
          <p:nvPr/>
        </p:nvSpPr>
        <p:spPr>
          <a:xfrm>
            <a:off x="8382000" y="4705350"/>
            <a:ext cx="396262" cy="246221"/>
          </a:xfrm>
          <a:prstGeom prst="rect">
            <a:avLst/>
          </a:prstGeom>
        </p:spPr>
        <p:txBody>
          <a:bodyPr wrap="none">
            <a:spAutoFit/>
          </a:bodyPr>
          <a:lstStyle/>
          <a:p>
            <a:r>
              <a:rPr lang="en-US" sz="1000" b="1" dirty="0"/>
              <a:t>202</a:t>
            </a:r>
            <a:endParaRPr lang="en-US" sz="1000" dirty="0"/>
          </a:p>
        </p:txBody>
      </p:sp>
      <p:sp>
        <p:nvSpPr>
          <p:cNvPr id="6" name="Rectangle 5"/>
          <p:cNvSpPr/>
          <p:nvPr/>
        </p:nvSpPr>
        <p:spPr>
          <a:xfrm>
            <a:off x="158620" y="2571750"/>
            <a:ext cx="4572000" cy="738664"/>
          </a:xfrm>
          <a:prstGeom prst="rect">
            <a:avLst/>
          </a:prstGeom>
        </p:spPr>
        <p:txBody>
          <a:bodyPr>
            <a:spAutoFit/>
          </a:bodyPr>
          <a:lstStyle/>
          <a:p>
            <a:r>
              <a:rPr lang="en-US" b="1" dirty="0"/>
              <a:t>IIQ : In how many ways we can create an object ? (or) In</a:t>
            </a:r>
          </a:p>
          <a:p>
            <a:r>
              <a:rPr lang="en-US" b="1" dirty="0"/>
              <a:t>how many ways get an object in java ?</a:t>
            </a:r>
            <a:endParaRPr lang="en-US" dirty="0"/>
          </a:p>
        </p:txBody>
      </p:sp>
      <p:sp>
        <p:nvSpPr>
          <p:cNvPr id="7" name="Rectangle 6"/>
          <p:cNvSpPr/>
          <p:nvPr/>
        </p:nvSpPr>
        <p:spPr>
          <a:xfrm>
            <a:off x="4760167" y="514350"/>
            <a:ext cx="4572000" cy="2677656"/>
          </a:xfrm>
          <a:prstGeom prst="rect">
            <a:avLst/>
          </a:prstGeom>
        </p:spPr>
        <p:txBody>
          <a:bodyPr>
            <a:spAutoFit/>
          </a:bodyPr>
          <a:lstStyle/>
          <a:p>
            <a:r>
              <a:rPr lang="en-US" b="1" dirty="0">
                <a:solidFill>
                  <a:srgbClr val="FF0000"/>
                </a:solidFill>
              </a:rPr>
              <a:t>By using Clone() :</a:t>
            </a:r>
          </a:p>
          <a:p>
            <a:r>
              <a:rPr lang="en-US" b="1" dirty="0">
                <a:solidFill>
                  <a:srgbClr val="FF0000"/>
                </a:solidFill>
              </a:rPr>
              <a:t>   Test t1 = new Test();</a:t>
            </a:r>
          </a:p>
          <a:p>
            <a:r>
              <a:rPr lang="en-US" b="1" dirty="0">
                <a:solidFill>
                  <a:srgbClr val="FF0000"/>
                </a:solidFill>
              </a:rPr>
              <a:t>   Test t2 = (Test)t1.Clone();</a:t>
            </a:r>
          </a:p>
          <a:p>
            <a:r>
              <a:rPr lang="en-US" b="1" dirty="0">
                <a:solidFill>
                  <a:srgbClr val="FF0000"/>
                </a:solidFill>
              </a:rPr>
              <a:t> By using Factory methods :</a:t>
            </a:r>
          </a:p>
          <a:p>
            <a:r>
              <a:rPr lang="en-US" b="1" dirty="0">
                <a:solidFill>
                  <a:srgbClr val="FF0000"/>
                </a:solidFill>
              </a:rPr>
              <a:t>    Runtime r = </a:t>
            </a:r>
            <a:r>
              <a:rPr lang="en-US" b="1" dirty="0" err="1">
                <a:solidFill>
                  <a:srgbClr val="FF0000"/>
                </a:solidFill>
              </a:rPr>
              <a:t>Runtime.getRuntime</a:t>
            </a:r>
            <a:r>
              <a:rPr lang="en-US" b="1" dirty="0">
                <a:solidFill>
                  <a:srgbClr val="FF0000"/>
                </a:solidFill>
              </a:rPr>
              <a:t>();</a:t>
            </a:r>
          </a:p>
          <a:p>
            <a:r>
              <a:rPr lang="en-US" b="1" dirty="0" err="1">
                <a:solidFill>
                  <a:srgbClr val="FF0000"/>
                </a:solidFill>
              </a:rPr>
              <a:t>DateFormat</a:t>
            </a:r>
            <a:r>
              <a:rPr lang="en-US" b="1" dirty="0">
                <a:solidFill>
                  <a:srgbClr val="FF0000"/>
                </a:solidFill>
              </a:rPr>
              <a:t> </a:t>
            </a:r>
            <a:r>
              <a:rPr lang="en-US" b="1" dirty="0" err="1">
                <a:solidFill>
                  <a:srgbClr val="FF0000"/>
                </a:solidFill>
              </a:rPr>
              <a:t>df</a:t>
            </a:r>
            <a:r>
              <a:rPr lang="en-US" b="1" dirty="0">
                <a:solidFill>
                  <a:srgbClr val="FF0000"/>
                </a:solidFill>
              </a:rPr>
              <a:t> = </a:t>
            </a:r>
            <a:r>
              <a:rPr lang="en-US" b="1" dirty="0" err="1">
                <a:solidFill>
                  <a:srgbClr val="FF0000"/>
                </a:solidFill>
              </a:rPr>
              <a:t>DateFormat.getInstance</a:t>
            </a:r>
            <a:r>
              <a:rPr lang="en-US" b="1" dirty="0">
                <a:solidFill>
                  <a:srgbClr val="FF0000"/>
                </a:solidFill>
              </a:rPr>
              <a:t>();</a:t>
            </a:r>
          </a:p>
          <a:p>
            <a:r>
              <a:rPr lang="en-US" b="1" dirty="0">
                <a:solidFill>
                  <a:srgbClr val="FF0000"/>
                </a:solidFill>
              </a:rPr>
              <a:t>    By using Deserialization :</a:t>
            </a:r>
          </a:p>
          <a:p>
            <a:r>
              <a:rPr lang="en-US" b="1" dirty="0">
                <a:solidFill>
                  <a:srgbClr val="FF0000"/>
                </a:solidFill>
              </a:rPr>
              <a:t> </a:t>
            </a:r>
            <a:r>
              <a:rPr lang="en-US" b="1" dirty="0" err="1">
                <a:solidFill>
                  <a:srgbClr val="FF0000"/>
                </a:solidFill>
              </a:rPr>
              <a:t>FileInputStream</a:t>
            </a:r>
            <a:r>
              <a:rPr lang="en-US" b="1" dirty="0">
                <a:solidFill>
                  <a:srgbClr val="FF0000"/>
                </a:solidFill>
              </a:rPr>
              <a:t> </a:t>
            </a:r>
            <a:r>
              <a:rPr lang="en-US" b="1" dirty="0" err="1">
                <a:solidFill>
                  <a:srgbClr val="FF0000"/>
                </a:solidFill>
              </a:rPr>
              <a:t>fis</a:t>
            </a:r>
            <a:r>
              <a:rPr lang="en-US" b="1" dirty="0">
                <a:solidFill>
                  <a:srgbClr val="FF0000"/>
                </a:solidFill>
              </a:rPr>
              <a:t> = new </a:t>
            </a:r>
            <a:r>
              <a:rPr lang="en-US" b="1" dirty="0" err="1">
                <a:solidFill>
                  <a:srgbClr val="FF0000"/>
                </a:solidFill>
              </a:rPr>
              <a:t>FileInputStream</a:t>
            </a:r>
            <a:r>
              <a:rPr lang="en-US" b="1" dirty="0">
                <a:solidFill>
                  <a:srgbClr val="FF0000"/>
                </a:solidFill>
              </a:rPr>
              <a:t>("</a:t>
            </a:r>
            <a:r>
              <a:rPr lang="en-US" b="1" dirty="0" err="1">
                <a:solidFill>
                  <a:srgbClr val="FF0000"/>
                </a:solidFill>
              </a:rPr>
              <a:t>abc.ser</a:t>
            </a:r>
            <a:r>
              <a:rPr lang="en-US" b="1" dirty="0">
                <a:solidFill>
                  <a:srgbClr val="FF0000"/>
                </a:solidFill>
              </a:rPr>
              <a:t>");</a:t>
            </a:r>
          </a:p>
          <a:p>
            <a:r>
              <a:rPr lang="en-US" b="1" dirty="0">
                <a:solidFill>
                  <a:srgbClr val="FF0000"/>
                </a:solidFill>
              </a:rPr>
              <a:t> </a:t>
            </a:r>
            <a:r>
              <a:rPr lang="en-US" b="1" dirty="0" err="1">
                <a:solidFill>
                  <a:srgbClr val="FF0000"/>
                </a:solidFill>
              </a:rPr>
              <a:t>ObjectInputStream</a:t>
            </a:r>
            <a:r>
              <a:rPr lang="en-US" b="1" dirty="0">
                <a:solidFill>
                  <a:srgbClr val="FF0000"/>
                </a:solidFill>
              </a:rPr>
              <a:t> </a:t>
            </a:r>
            <a:r>
              <a:rPr lang="en-US" b="1" dirty="0" err="1">
                <a:solidFill>
                  <a:srgbClr val="FF0000"/>
                </a:solidFill>
              </a:rPr>
              <a:t>ois</a:t>
            </a:r>
            <a:r>
              <a:rPr lang="en-US" b="1" dirty="0">
                <a:solidFill>
                  <a:srgbClr val="FF0000"/>
                </a:solidFill>
              </a:rPr>
              <a:t> = new </a:t>
            </a:r>
            <a:r>
              <a:rPr lang="en-US" b="1" dirty="0" err="1">
                <a:solidFill>
                  <a:srgbClr val="FF0000"/>
                </a:solidFill>
              </a:rPr>
              <a:t>ObjectInputStream</a:t>
            </a:r>
            <a:r>
              <a:rPr lang="en-US" b="1" dirty="0">
                <a:solidFill>
                  <a:srgbClr val="FF0000"/>
                </a:solidFill>
              </a:rPr>
              <a:t>(</a:t>
            </a:r>
            <a:r>
              <a:rPr lang="en-US" b="1" dirty="0" err="1">
                <a:solidFill>
                  <a:srgbClr val="FF0000"/>
                </a:solidFill>
              </a:rPr>
              <a:t>fis</a:t>
            </a:r>
            <a:r>
              <a:rPr lang="en-US" b="1" dirty="0">
                <a:solidFill>
                  <a:srgbClr val="FF0000"/>
                </a:solidFill>
              </a:rPr>
              <a:t>);</a:t>
            </a:r>
          </a:p>
          <a:p>
            <a:r>
              <a:rPr lang="en-US" b="1" dirty="0">
                <a:solidFill>
                  <a:srgbClr val="FF0000"/>
                </a:solidFill>
              </a:rPr>
              <a:t> Test t = (Test)</a:t>
            </a:r>
            <a:r>
              <a:rPr lang="en-US" b="1" dirty="0" err="1">
                <a:solidFill>
                  <a:srgbClr val="FF0000"/>
                </a:solidFill>
              </a:rPr>
              <a:t>ois.readObject</a:t>
            </a:r>
            <a:r>
              <a:rPr lang="en-US" b="1" dirty="0">
                <a:solidFill>
                  <a:srgbClr val="FF0000"/>
                </a:solidFill>
              </a:rPr>
              <a:t>();</a:t>
            </a:r>
            <a:endParaRPr lang="en-US" dirty="0">
              <a:solidFill>
                <a:srgbClr val="FF0000"/>
              </a:solidFill>
            </a:endParaRPr>
          </a:p>
        </p:txBody>
      </p:sp>
      <p:sp>
        <p:nvSpPr>
          <p:cNvPr id="9" name="Rectangle 8"/>
          <p:cNvSpPr/>
          <p:nvPr/>
        </p:nvSpPr>
        <p:spPr>
          <a:xfrm>
            <a:off x="188167" y="3409950"/>
            <a:ext cx="4572000" cy="954107"/>
          </a:xfrm>
          <a:prstGeom prst="rect">
            <a:avLst/>
          </a:prstGeom>
        </p:spPr>
        <p:txBody>
          <a:bodyPr>
            <a:spAutoFit/>
          </a:bodyPr>
          <a:lstStyle/>
          <a:p>
            <a:r>
              <a:rPr lang="en-US" b="1" dirty="0"/>
              <a:t> By using new Operator :</a:t>
            </a:r>
          </a:p>
          <a:p>
            <a:r>
              <a:rPr lang="en-US" b="1" dirty="0"/>
              <a:t>    Test t = new Test();</a:t>
            </a:r>
          </a:p>
          <a:p>
            <a:r>
              <a:rPr lang="en-US" b="1" dirty="0"/>
              <a:t> By using </a:t>
            </a:r>
            <a:r>
              <a:rPr lang="en-US" b="1" dirty="0" err="1"/>
              <a:t>newInstance</a:t>
            </a:r>
            <a:r>
              <a:rPr lang="en-US" b="1" dirty="0"/>
              <a:t>() :(Reflection Mechanism)</a:t>
            </a:r>
          </a:p>
          <a:p>
            <a:r>
              <a:rPr lang="en-US" b="1" dirty="0"/>
              <a:t>   Test t=(Test)</a:t>
            </a:r>
            <a:r>
              <a:rPr lang="en-US" b="1" dirty="0" err="1"/>
              <a:t>Class.forName</a:t>
            </a:r>
            <a:r>
              <a:rPr lang="en-US" b="1" dirty="0"/>
              <a:t>("Test").</a:t>
            </a:r>
            <a:r>
              <a:rPr lang="en-US" b="1" dirty="0" err="1"/>
              <a:t>newInstance</a:t>
            </a:r>
            <a:r>
              <a:rPr lang="en-US" b="1" dirty="0"/>
              <a:t>();</a:t>
            </a:r>
          </a:p>
        </p:txBody>
      </p:sp>
    </p:spTree>
    <p:extLst>
      <p:ext uri="{BB962C8B-B14F-4D97-AF65-F5344CB8AC3E}">
        <p14:creationId xmlns:p14="http://schemas.microsoft.com/office/powerpoint/2010/main" val="133304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38"/>
          <p:cNvSpPr txBox="1">
            <a:spLocks noGrp="1"/>
          </p:cNvSpPr>
          <p:nvPr>
            <p:ph type="ctrTitle"/>
          </p:nvPr>
        </p:nvSpPr>
        <p:spPr>
          <a:xfrm>
            <a:off x="2112400" y="1583350"/>
            <a:ext cx="4919400" cy="1159800"/>
          </a:xfrm>
          <a:prstGeom prst="rect">
            <a:avLst/>
          </a:prstGeom>
        </p:spPr>
        <p:txBody>
          <a:bodyPr spcFirstLastPara="1" wrap="square" lIns="0" tIns="0" rIns="0" bIns="0" anchor="b" anchorCtr="0">
            <a:noAutofit/>
          </a:bodyPr>
          <a:lstStyle/>
          <a:p>
            <a:pPr lvl="0"/>
            <a:br>
              <a:rPr lang="en" dirty="0"/>
            </a:br>
            <a:r>
              <a:rPr lang="en-US" dirty="0"/>
              <a:t>Constructors</a:t>
            </a:r>
            <a:endParaRPr dirty="0"/>
          </a:p>
        </p:txBody>
      </p:sp>
    </p:spTree>
    <p:extLst>
      <p:ext uri="{BB962C8B-B14F-4D97-AF65-F5344CB8AC3E}">
        <p14:creationId xmlns:p14="http://schemas.microsoft.com/office/powerpoint/2010/main" val="1462620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09550"/>
            <a:ext cx="4572000" cy="1169551"/>
          </a:xfrm>
          <a:prstGeom prst="rect">
            <a:avLst/>
          </a:prstGeom>
        </p:spPr>
        <p:txBody>
          <a:bodyPr>
            <a:spAutoFit/>
          </a:bodyPr>
          <a:lstStyle/>
          <a:p>
            <a:r>
              <a:rPr lang="en-US" dirty="0"/>
              <a:t> </a:t>
            </a:r>
            <a:r>
              <a:rPr lang="en-US" b="1" dirty="0"/>
              <a:t>Hide internal implementation and just highlight the set of services, is called</a:t>
            </a:r>
          </a:p>
          <a:p>
            <a:r>
              <a:rPr lang="en-US" b="1" dirty="0"/>
              <a:t>abstraction.</a:t>
            </a:r>
          </a:p>
          <a:p>
            <a:r>
              <a:rPr lang="en-US" dirty="0"/>
              <a:t> </a:t>
            </a:r>
            <a:r>
              <a:rPr lang="en-US" b="1" dirty="0"/>
              <a:t>By using abstract classes and interfaces we can implement abstraction.</a:t>
            </a:r>
            <a:endParaRPr lang="en-US" dirty="0"/>
          </a:p>
        </p:txBody>
      </p:sp>
      <p:sp>
        <p:nvSpPr>
          <p:cNvPr id="3" name="Rectangle 2"/>
          <p:cNvSpPr/>
          <p:nvPr/>
        </p:nvSpPr>
        <p:spPr>
          <a:xfrm>
            <a:off x="304800" y="1581150"/>
            <a:ext cx="4572000" cy="1384995"/>
          </a:xfrm>
          <a:prstGeom prst="rect">
            <a:avLst/>
          </a:prstGeom>
        </p:spPr>
        <p:txBody>
          <a:bodyPr>
            <a:spAutoFit/>
          </a:bodyPr>
          <a:lstStyle/>
          <a:p>
            <a:r>
              <a:rPr lang="en-US" b="1" dirty="0">
                <a:solidFill>
                  <a:schemeClr val="accent2">
                    <a:lumMod val="75000"/>
                  </a:schemeClr>
                </a:solidFill>
              </a:rPr>
              <a:t>Example :</a:t>
            </a:r>
          </a:p>
          <a:p>
            <a:endParaRPr lang="en-US" b="1" dirty="0"/>
          </a:p>
          <a:p>
            <a:r>
              <a:rPr lang="en-US" b="1" dirty="0"/>
              <a:t>By using ATM GUI screen bank people are highlighting the set of services what they</a:t>
            </a:r>
          </a:p>
          <a:p>
            <a:r>
              <a:rPr lang="en-US" b="1" dirty="0"/>
              <a:t>are offering without highlighting internal implementation.</a:t>
            </a:r>
            <a:endParaRPr lang="en-US" dirty="0"/>
          </a:p>
        </p:txBody>
      </p:sp>
      <p:sp>
        <p:nvSpPr>
          <p:cNvPr id="4" name="Rectangle 3"/>
          <p:cNvSpPr/>
          <p:nvPr/>
        </p:nvSpPr>
        <p:spPr>
          <a:xfrm>
            <a:off x="342122" y="3103661"/>
            <a:ext cx="3642344" cy="307777"/>
          </a:xfrm>
          <a:prstGeom prst="rect">
            <a:avLst/>
          </a:prstGeom>
        </p:spPr>
        <p:txBody>
          <a:bodyPr wrap="none">
            <a:spAutoFit/>
          </a:bodyPr>
          <a:lstStyle/>
          <a:p>
            <a:r>
              <a:rPr lang="en-US" b="1" dirty="0">
                <a:solidFill>
                  <a:schemeClr val="accent2">
                    <a:lumMod val="75000"/>
                  </a:schemeClr>
                </a:solidFill>
              </a:rPr>
              <a:t>The main advantages of Abstraction are</a:t>
            </a:r>
            <a:r>
              <a:rPr lang="en-US" b="1" dirty="0"/>
              <a:t>:</a:t>
            </a:r>
            <a:endParaRPr lang="en-US" dirty="0"/>
          </a:p>
        </p:txBody>
      </p:sp>
      <p:sp>
        <p:nvSpPr>
          <p:cNvPr id="5" name="Rectangle 4"/>
          <p:cNvSpPr/>
          <p:nvPr/>
        </p:nvSpPr>
        <p:spPr>
          <a:xfrm>
            <a:off x="5029200" y="209550"/>
            <a:ext cx="3810000" cy="2462213"/>
          </a:xfrm>
          <a:prstGeom prst="rect">
            <a:avLst/>
          </a:prstGeom>
        </p:spPr>
        <p:txBody>
          <a:bodyPr wrap="square">
            <a:spAutoFit/>
          </a:bodyPr>
          <a:lstStyle/>
          <a:p>
            <a:r>
              <a:rPr lang="en-US" b="1" dirty="0"/>
              <a:t>2. Enhancement will become very easy because without effecting end user we can</a:t>
            </a:r>
          </a:p>
          <a:p>
            <a:r>
              <a:rPr lang="en-US" b="1" dirty="0"/>
              <a:t>able to perform any type of changes in our internal system.</a:t>
            </a:r>
          </a:p>
          <a:p>
            <a:r>
              <a:rPr lang="en-US" b="1" dirty="0"/>
              <a:t>3. It provides more flexibility to the end user to use system very easily.</a:t>
            </a:r>
          </a:p>
          <a:p>
            <a:r>
              <a:rPr lang="en-US" b="1" dirty="0"/>
              <a:t>4. It improves maintainability of the application.</a:t>
            </a:r>
          </a:p>
          <a:p>
            <a:r>
              <a:rPr lang="en-US" b="1" dirty="0"/>
              <a:t>5. It improves modularity of the application.</a:t>
            </a:r>
          </a:p>
          <a:p>
            <a:r>
              <a:rPr lang="en-US" b="1" dirty="0"/>
              <a:t>6. It improves </a:t>
            </a:r>
            <a:r>
              <a:rPr lang="en-US" b="1" dirty="0" err="1"/>
              <a:t>easyness</a:t>
            </a:r>
            <a:r>
              <a:rPr lang="en-US" b="1" dirty="0"/>
              <a:t> to use our system.</a:t>
            </a:r>
            <a:endParaRPr lang="en-US" dirty="0"/>
          </a:p>
        </p:txBody>
      </p:sp>
      <p:sp>
        <p:nvSpPr>
          <p:cNvPr id="7" name="Rectangle 6"/>
          <p:cNvSpPr/>
          <p:nvPr/>
        </p:nvSpPr>
        <p:spPr>
          <a:xfrm>
            <a:off x="429208" y="3444070"/>
            <a:ext cx="4572000" cy="954107"/>
          </a:xfrm>
          <a:prstGeom prst="rect">
            <a:avLst/>
          </a:prstGeom>
        </p:spPr>
        <p:txBody>
          <a:bodyPr>
            <a:spAutoFit/>
          </a:bodyPr>
          <a:lstStyle/>
          <a:p>
            <a:r>
              <a:rPr lang="en-US" b="1" dirty="0"/>
              <a:t>1. We can achieve security as we are not highlighting our internal implementation.(i.e., outside person doesn't aware our internal implementation.)</a:t>
            </a:r>
          </a:p>
        </p:txBody>
      </p:sp>
      <p:sp>
        <p:nvSpPr>
          <p:cNvPr id="8" name="Rectangle 7"/>
          <p:cNvSpPr/>
          <p:nvPr/>
        </p:nvSpPr>
        <p:spPr>
          <a:xfrm>
            <a:off x="8661176" y="4818295"/>
            <a:ext cx="377026" cy="230832"/>
          </a:xfrm>
          <a:prstGeom prst="rect">
            <a:avLst/>
          </a:prstGeom>
        </p:spPr>
        <p:txBody>
          <a:bodyPr wrap="none">
            <a:spAutoFit/>
          </a:bodyPr>
          <a:lstStyle/>
          <a:p>
            <a:r>
              <a:rPr lang="en-US" sz="900" b="1" dirty="0"/>
              <a:t>175</a:t>
            </a:r>
            <a:endParaRPr lang="en-US" sz="900" dirty="0"/>
          </a:p>
        </p:txBody>
      </p:sp>
      <p:sp>
        <p:nvSpPr>
          <p:cNvPr id="9" name="Rectangle 8"/>
          <p:cNvSpPr/>
          <p:nvPr/>
        </p:nvSpPr>
        <p:spPr>
          <a:xfrm>
            <a:off x="4760167" y="3218369"/>
            <a:ext cx="3774233" cy="523220"/>
          </a:xfrm>
          <a:prstGeom prst="rect">
            <a:avLst/>
          </a:prstGeom>
        </p:spPr>
        <p:txBody>
          <a:bodyPr wrap="square">
            <a:spAutoFit/>
          </a:bodyPr>
          <a:lstStyle/>
          <a:p>
            <a:r>
              <a:rPr lang="en-US" b="1" dirty="0"/>
              <a:t>By using interfaces (GUI screens) we can implement abstraction</a:t>
            </a:r>
            <a:endParaRPr lang="en-US" dirty="0"/>
          </a:p>
        </p:txBody>
      </p:sp>
    </p:spTree>
    <p:extLst>
      <p:ext uri="{BB962C8B-B14F-4D97-AF65-F5344CB8AC3E}">
        <p14:creationId xmlns:p14="http://schemas.microsoft.com/office/powerpoint/2010/main" val="6648519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sp>
        <p:nvSpPr>
          <p:cNvPr id="3" name="Rectangle 2"/>
          <p:cNvSpPr/>
          <p:nvPr/>
        </p:nvSpPr>
        <p:spPr>
          <a:xfrm>
            <a:off x="304800" y="565280"/>
            <a:ext cx="4572000" cy="2462213"/>
          </a:xfrm>
          <a:prstGeom prst="rect">
            <a:avLst/>
          </a:prstGeom>
        </p:spPr>
        <p:txBody>
          <a:bodyPr>
            <a:spAutoFit/>
          </a:bodyPr>
          <a:lstStyle/>
          <a:p>
            <a:pPr algn="just"/>
            <a:r>
              <a:rPr lang="en-US" b="1" dirty="0"/>
              <a:t>1.Creation of Object is not enough. Sometimes we should perform </a:t>
            </a:r>
            <a:r>
              <a:rPr lang="en-US" b="1" dirty="0" err="1"/>
              <a:t>initialization.Then</a:t>
            </a:r>
            <a:r>
              <a:rPr lang="en-US" b="1" dirty="0"/>
              <a:t> only the object is in a position to provide the response properly.</a:t>
            </a:r>
          </a:p>
          <a:p>
            <a:endParaRPr lang="en-US" b="1" dirty="0"/>
          </a:p>
          <a:p>
            <a:r>
              <a:rPr lang="en-US" b="1" dirty="0"/>
              <a:t>2. Whenever we are creating an object some piece of the code will be executed automatically to perform initialization of an object. This piece of the code is nothing but constructor.</a:t>
            </a:r>
          </a:p>
          <a:p>
            <a:endParaRPr lang="en-US" b="1" dirty="0"/>
          </a:p>
          <a:p>
            <a:r>
              <a:rPr lang="en-US" b="1" dirty="0"/>
              <a:t>3. Hence the main objective of constructor is to perform initialization of an object.</a:t>
            </a:r>
            <a:endParaRPr lang="en-US" dirty="0"/>
          </a:p>
        </p:txBody>
      </p:sp>
      <p:sp>
        <p:nvSpPr>
          <p:cNvPr id="4" name="Rectangle 3"/>
          <p:cNvSpPr/>
          <p:nvPr/>
        </p:nvSpPr>
        <p:spPr>
          <a:xfrm>
            <a:off x="8534400" y="4552950"/>
            <a:ext cx="396262" cy="246221"/>
          </a:xfrm>
          <a:prstGeom prst="rect">
            <a:avLst/>
          </a:prstGeom>
        </p:spPr>
        <p:txBody>
          <a:bodyPr wrap="none">
            <a:spAutoFit/>
          </a:bodyPr>
          <a:lstStyle/>
          <a:p>
            <a:r>
              <a:rPr lang="en-US" sz="1000" b="1" dirty="0"/>
              <a:t>203</a:t>
            </a:r>
            <a:endParaRPr lang="en-US" sz="1000" dirty="0"/>
          </a:p>
        </p:txBody>
      </p:sp>
      <p:sp>
        <p:nvSpPr>
          <p:cNvPr id="2" name="Rectangle 1"/>
          <p:cNvSpPr/>
          <p:nvPr/>
        </p:nvSpPr>
        <p:spPr>
          <a:xfrm>
            <a:off x="4847253" y="438150"/>
            <a:ext cx="4572000" cy="2031325"/>
          </a:xfrm>
          <a:prstGeom prst="rect">
            <a:avLst/>
          </a:prstGeom>
        </p:spPr>
        <p:txBody>
          <a:bodyPr>
            <a:spAutoFit/>
          </a:bodyPr>
          <a:lstStyle/>
          <a:p>
            <a:r>
              <a:rPr lang="en-US" b="1" dirty="0"/>
              <a:t>this.name=name;</a:t>
            </a:r>
          </a:p>
          <a:p>
            <a:r>
              <a:rPr lang="en-US" b="1" dirty="0" err="1"/>
              <a:t>this.rollno</a:t>
            </a:r>
            <a:r>
              <a:rPr lang="en-US" b="1" dirty="0"/>
              <a:t>=</a:t>
            </a:r>
            <a:r>
              <a:rPr lang="en-US" b="1" dirty="0" err="1"/>
              <a:t>rollno</a:t>
            </a:r>
            <a:r>
              <a:rPr lang="en-US" b="1" dirty="0"/>
              <a:t>;</a:t>
            </a:r>
          </a:p>
          <a:p>
            <a:r>
              <a:rPr lang="en-US" b="1" dirty="0"/>
              <a:t>}</a:t>
            </a:r>
          </a:p>
          <a:p>
            <a:r>
              <a:rPr lang="en-US" b="1" dirty="0"/>
              <a:t>public static void main(String[] </a:t>
            </a:r>
            <a:r>
              <a:rPr lang="en-US" b="1" dirty="0" err="1"/>
              <a:t>args</a:t>
            </a:r>
            <a:r>
              <a:rPr lang="en-US" b="1" dirty="0"/>
              <a:t>)</a:t>
            </a:r>
          </a:p>
          <a:p>
            <a:r>
              <a:rPr lang="en-US" b="1" dirty="0"/>
              <a:t>{</a:t>
            </a:r>
          </a:p>
          <a:p>
            <a:r>
              <a:rPr lang="en-US" b="1" dirty="0"/>
              <a:t>Student s1=new Student("vijayabhaskar",101);</a:t>
            </a:r>
          </a:p>
          <a:p>
            <a:r>
              <a:rPr lang="en-US" b="1" dirty="0"/>
              <a:t>Student s2=new Student("bhaskar",102);</a:t>
            </a:r>
          </a:p>
          <a:p>
            <a:r>
              <a:rPr lang="en-US" b="1" dirty="0"/>
              <a:t>}</a:t>
            </a:r>
          </a:p>
          <a:p>
            <a:r>
              <a:rPr lang="en-US" b="1" dirty="0"/>
              <a:t>}</a:t>
            </a:r>
            <a:endParaRPr lang="en-US" dirty="0"/>
          </a:p>
        </p:txBody>
      </p:sp>
      <p:sp>
        <p:nvSpPr>
          <p:cNvPr id="5" name="Rectangle 4"/>
          <p:cNvSpPr/>
          <p:nvPr/>
        </p:nvSpPr>
        <p:spPr>
          <a:xfrm>
            <a:off x="440094" y="3092616"/>
            <a:ext cx="4572000" cy="1600438"/>
          </a:xfrm>
          <a:prstGeom prst="rect">
            <a:avLst/>
          </a:prstGeom>
        </p:spPr>
        <p:txBody>
          <a:bodyPr>
            <a:spAutoFit/>
          </a:bodyPr>
          <a:lstStyle/>
          <a:p>
            <a:r>
              <a:rPr lang="en-US" b="1" dirty="0"/>
              <a:t>Example:</a:t>
            </a:r>
          </a:p>
          <a:p>
            <a:r>
              <a:rPr lang="en-US" b="1" dirty="0"/>
              <a:t>class Student</a:t>
            </a:r>
          </a:p>
          <a:p>
            <a:r>
              <a:rPr lang="en-US" b="1" dirty="0"/>
              <a:t>{</a:t>
            </a:r>
          </a:p>
          <a:p>
            <a:r>
              <a:rPr lang="en-US" b="1" dirty="0"/>
              <a:t>String name;</a:t>
            </a:r>
          </a:p>
          <a:p>
            <a:r>
              <a:rPr lang="en-US" b="1" dirty="0" err="1"/>
              <a:t>int</a:t>
            </a:r>
            <a:r>
              <a:rPr lang="en-US" b="1" dirty="0"/>
              <a:t> </a:t>
            </a:r>
            <a:r>
              <a:rPr lang="en-US" b="1" dirty="0" err="1"/>
              <a:t>rollno</a:t>
            </a:r>
            <a:r>
              <a:rPr lang="en-US" b="1" dirty="0"/>
              <a:t>;</a:t>
            </a:r>
          </a:p>
          <a:p>
            <a:r>
              <a:rPr lang="en-US" b="1" dirty="0"/>
              <a:t>Student(String </a:t>
            </a:r>
            <a:r>
              <a:rPr lang="en-US" b="1" dirty="0" err="1"/>
              <a:t>name,int</a:t>
            </a:r>
            <a:r>
              <a:rPr lang="en-US" b="1" dirty="0"/>
              <a:t> </a:t>
            </a:r>
            <a:r>
              <a:rPr lang="en-US" b="1" dirty="0" err="1"/>
              <a:t>rollno</a:t>
            </a:r>
            <a:r>
              <a:rPr lang="en-US" b="1" dirty="0"/>
              <a:t>) //Constructor</a:t>
            </a:r>
          </a:p>
          <a:p>
            <a:r>
              <a:rPr lang="en-US" b="1" dirty="0"/>
              <a: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5452" y="3027492"/>
            <a:ext cx="5642347" cy="1144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61</a:t>
            </a:fld>
            <a:endParaRPr lang="en"/>
          </a:p>
        </p:txBody>
      </p:sp>
      <p:sp>
        <p:nvSpPr>
          <p:cNvPr id="4" name="Rectangle 3"/>
          <p:cNvSpPr/>
          <p:nvPr/>
        </p:nvSpPr>
        <p:spPr>
          <a:xfrm>
            <a:off x="315977" y="285750"/>
            <a:ext cx="2828018" cy="307777"/>
          </a:xfrm>
          <a:prstGeom prst="rect">
            <a:avLst/>
          </a:prstGeom>
        </p:spPr>
        <p:txBody>
          <a:bodyPr wrap="none">
            <a:spAutoFit/>
          </a:bodyPr>
          <a:lstStyle/>
          <a:p>
            <a:r>
              <a:rPr lang="en-US" b="1" dirty="0"/>
              <a:t>Constructor </a:t>
            </a:r>
            <a:r>
              <a:rPr lang="en-US" b="1" dirty="0" err="1"/>
              <a:t>Vs</a:t>
            </a:r>
            <a:r>
              <a:rPr lang="en-US" b="1" dirty="0"/>
              <a:t> instance block:</a:t>
            </a:r>
            <a:endParaRPr lang="en-US" dirty="0"/>
          </a:p>
        </p:txBody>
      </p:sp>
      <p:sp>
        <p:nvSpPr>
          <p:cNvPr id="5" name="Rectangle 4"/>
          <p:cNvSpPr/>
          <p:nvPr/>
        </p:nvSpPr>
        <p:spPr>
          <a:xfrm>
            <a:off x="343969" y="742950"/>
            <a:ext cx="4572000" cy="4185761"/>
          </a:xfrm>
          <a:prstGeom prst="rect">
            <a:avLst/>
          </a:prstGeom>
        </p:spPr>
        <p:txBody>
          <a:bodyPr>
            <a:spAutoFit/>
          </a:bodyPr>
          <a:lstStyle/>
          <a:p>
            <a:r>
              <a:rPr lang="en-US" b="1" dirty="0"/>
              <a:t>1. Both instance block and constructor will be executed automatically for every</a:t>
            </a:r>
          </a:p>
          <a:p>
            <a:r>
              <a:rPr lang="en-US" b="1" dirty="0"/>
              <a:t>object creation but instance block 1st followed by constructor.</a:t>
            </a:r>
          </a:p>
          <a:p>
            <a:r>
              <a:rPr lang="en-US" b="1" dirty="0"/>
              <a:t>2. The main objective of constructor is to perform initialization of an object.</a:t>
            </a:r>
          </a:p>
          <a:p>
            <a:r>
              <a:rPr lang="en-US" b="1" dirty="0"/>
              <a:t>3. Other than initialization if we want to perform any activity for every object</a:t>
            </a:r>
          </a:p>
          <a:p>
            <a:r>
              <a:rPr lang="en-US" b="1" dirty="0"/>
              <a:t>creation we have to define that activity inside instance block.</a:t>
            </a:r>
          </a:p>
          <a:p>
            <a:r>
              <a:rPr lang="en-US" b="1" dirty="0"/>
              <a:t>4. Both concepts having different purposes hence replacing one concept with</a:t>
            </a:r>
          </a:p>
          <a:p>
            <a:r>
              <a:rPr lang="en-US" b="1" dirty="0"/>
              <a:t>another concept is not possible.</a:t>
            </a:r>
          </a:p>
          <a:p>
            <a:r>
              <a:rPr lang="en-US" b="1" dirty="0"/>
              <a:t>5. Constructor can take arguments but instance block can't take any arguments</a:t>
            </a:r>
          </a:p>
          <a:p>
            <a:r>
              <a:rPr lang="en-US" b="1" dirty="0"/>
              <a:t>hence we can't replace constructor concept with instance block.</a:t>
            </a:r>
          </a:p>
          <a:p>
            <a:r>
              <a:rPr lang="en-US" b="1" dirty="0"/>
              <a:t>6. Similarly we can't replace instance block purpose with constructor.</a:t>
            </a:r>
            <a:endParaRPr lang="en-US" dirty="0"/>
          </a:p>
        </p:txBody>
      </p:sp>
      <p:sp>
        <p:nvSpPr>
          <p:cNvPr id="6" name="Rectangle 5"/>
          <p:cNvSpPr/>
          <p:nvPr/>
        </p:nvSpPr>
        <p:spPr>
          <a:xfrm>
            <a:off x="4915969" y="133350"/>
            <a:ext cx="4572000" cy="4832092"/>
          </a:xfrm>
          <a:prstGeom prst="rect">
            <a:avLst/>
          </a:prstGeom>
        </p:spPr>
        <p:txBody>
          <a:bodyPr>
            <a:spAutoFit/>
          </a:bodyPr>
          <a:lstStyle/>
          <a:p>
            <a:r>
              <a:rPr lang="en-US" b="1" dirty="0"/>
              <a:t>Demo program to track no of objects created for a class:</a:t>
            </a:r>
          </a:p>
          <a:p>
            <a:endParaRPr lang="en-US" b="1" dirty="0"/>
          </a:p>
          <a:p>
            <a:r>
              <a:rPr lang="en-US" b="1" dirty="0"/>
              <a:t>class Test</a:t>
            </a:r>
          </a:p>
          <a:p>
            <a:endParaRPr lang="en-US" b="1" dirty="0"/>
          </a:p>
          <a:p>
            <a:r>
              <a:rPr lang="en-US" b="1" dirty="0"/>
              <a:t>{</a:t>
            </a:r>
          </a:p>
          <a:p>
            <a:r>
              <a:rPr lang="en-US" b="1" dirty="0"/>
              <a:t>static </a:t>
            </a:r>
            <a:r>
              <a:rPr lang="en-US" b="1" dirty="0" err="1"/>
              <a:t>int</a:t>
            </a:r>
            <a:r>
              <a:rPr lang="en-US" b="1" dirty="0"/>
              <a:t> count=0;</a:t>
            </a:r>
          </a:p>
          <a:p>
            <a:r>
              <a:rPr lang="en-US" b="1" dirty="0"/>
              <a:t>{</a:t>
            </a:r>
          </a:p>
          <a:p>
            <a:r>
              <a:rPr lang="en-US" b="1" dirty="0"/>
              <a:t>count++; //instance block</a:t>
            </a:r>
          </a:p>
          <a:p>
            <a:r>
              <a:rPr lang="en-US" b="1" dirty="0"/>
              <a:t>}</a:t>
            </a:r>
          </a:p>
          <a:p>
            <a:r>
              <a:rPr lang="en-US" b="1" dirty="0"/>
              <a:t>Test()</a:t>
            </a:r>
          </a:p>
          <a:p>
            <a:r>
              <a:rPr lang="en-US" b="1" dirty="0"/>
              <a:t>{}</a:t>
            </a:r>
          </a:p>
          <a:p>
            <a:r>
              <a:rPr lang="en-US" b="1" dirty="0"/>
              <a:t>Test(</a:t>
            </a:r>
            <a:r>
              <a:rPr lang="en-US" b="1" dirty="0" err="1"/>
              <a:t>int</a:t>
            </a:r>
            <a:r>
              <a:rPr lang="en-US" b="1" dirty="0"/>
              <a:t> i)</a:t>
            </a:r>
          </a:p>
          <a:p>
            <a:r>
              <a:rPr lang="en-US" b="1" dirty="0"/>
              <a:t>{}</a:t>
            </a:r>
          </a:p>
          <a:p>
            <a:r>
              <a:rPr lang="en-US" b="1" dirty="0"/>
              <a:t>public static void main(String[] </a:t>
            </a:r>
            <a:r>
              <a:rPr lang="en-US" b="1" dirty="0" err="1"/>
              <a:t>args</a:t>
            </a:r>
            <a:r>
              <a:rPr lang="en-US" b="1" dirty="0"/>
              <a:t>)</a:t>
            </a:r>
          </a:p>
          <a:p>
            <a:r>
              <a:rPr lang="en-US" b="1" dirty="0"/>
              <a:t>{</a:t>
            </a:r>
          </a:p>
          <a:p>
            <a:r>
              <a:rPr lang="en-US" b="1" dirty="0"/>
              <a:t>Test t1=new Test();</a:t>
            </a:r>
          </a:p>
          <a:p>
            <a:r>
              <a:rPr lang="en-US" b="1" dirty="0"/>
              <a:t>Test t2=new Test(10);</a:t>
            </a:r>
          </a:p>
          <a:p>
            <a:r>
              <a:rPr lang="en-US" b="1" dirty="0"/>
              <a:t>Test t3=new Test();</a:t>
            </a:r>
          </a:p>
          <a:p>
            <a:r>
              <a:rPr lang="en-US" b="1" dirty="0" err="1"/>
              <a:t>System.out.println</a:t>
            </a:r>
            <a:r>
              <a:rPr lang="en-US" b="1" dirty="0"/>
              <a:t>(count);//3</a:t>
            </a:r>
          </a:p>
          <a:p>
            <a:r>
              <a:rPr lang="en-US" b="1" dirty="0"/>
              <a:t>}</a:t>
            </a:r>
          </a:p>
          <a:p>
            <a:r>
              <a:rPr lang="en-US" b="1" dirty="0"/>
              <a:t>}</a:t>
            </a:r>
            <a:endParaRPr lang="en-US" dirty="0"/>
          </a:p>
        </p:txBody>
      </p:sp>
      <p:sp>
        <p:nvSpPr>
          <p:cNvPr id="7" name="Rectangle 6"/>
          <p:cNvSpPr/>
          <p:nvPr/>
        </p:nvSpPr>
        <p:spPr>
          <a:xfrm>
            <a:off x="8597046" y="4774822"/>
            <a:ext cx="377026" cy="230832"/>
          </a:xfrm>
          <a:prstGeom prst="rect">
            <a:avLst/>
          </a:prstGeom>
        </p:spPr>
        <p:txBody>
          <a:bodyPr wrap="none">
            <a:spAutoFit/>
          </a:bodyPr>
          <a:lstStyle/>
          <a:p>
            <a:r>
              <a:rPr lang="en-US" sz="900" b="1" dirty="0"/>
              <a:t>204</a:t>
            </a:r>
            <a:endParaRPr lang="en-US" sz="900" dirty="0"/>
          </a:p>
        </p:txBody>
      </p:sp>
    </p:spTree>
    <p:extLst>
      <p:ext uri="{BB962C8B-B14F-4D97-AF65-F5344CB8AC3E}">
        <p14:creationId xmlns:p14="http://schemas.microsoft.com/office/powerpoint/2010/main" val="3807645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heel(1)">
                                      <p:cBhvr>
                                        <p:cTn id="7" dur="2000"/>
                                        <p:tgtEl>
                                          <p:spTgt spid="6">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wheel(1)">
                                      <p:cBhvr>
                                        <p:cTn id="10" dur="20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barn(inVertical)">
                                      <p:cBhvr>
                                        <p:cTn id="15" dur="500"/>
                                        <p:tgtEl>
                                          <p:spTgt spid="6">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6">
                                            <p:txEl>
                                              <p:pRg st="5" end="5"/>
                                            </p:txEl>
                                          </p:spTgt>
                                        </p:tgtEl>
                                        <p:attrNameLst>
                                          <p:attrName>style.visibility</p:attrName>
                                        </p:attrNameLst>
                                      </p:cBhvr>
                                      <p:to>
                                        <p:strVal val="visible"/>
                                      </p:to>
                                    </p:set>
                                    <p:animEffect transition="in" filter="barn(inVertical)">
                                      <p:cBhvr>
                                        <p:cTn id="18" dur="500"/>
                                        <p:tgtEl>
                                          <p:spTgt spid="6">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barn(inVertical)">
                                      <p:cBhvr>
                                        <p:cTn id="21" dur="500"/>
                                        <p:tgtEl>
                                          <p:spTgt spid="6">
                                            <p:txEl>
                                              <p:pRg st="6" end="6"/>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6">
                                            <p:txEl>
                                              <p:pRg st="7" end="7"/>
                                            </p:txEl>
                                          </p:spTgt>
                                        </p:tgtEl>
                                        <p:attrNameLst>
                                          <p:attrName>style.visibility</p:attrName>
                                        </p:attrNameLst>
                                      </p:cBhvr>
                                      <p:to>
                                        <p:strVal val="visible"/>
                                      </p:to>
                                    </p:set>
                                    <p:animEffect transition="in" filter="barn(inVertical)">
                                      <p:cBhvr>
                                        <p:cTn id="24" dur="500"/>
                                        <p:tgtEl>
                                          <p:spTgt spid="6">
                                            <p:txEl>
                                              <p:pRg st="7" end="7"/>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barn(inVertical)">
                                      <p:cBhvr>
                                        <p:cTn id="27" dur="500"/>
                                        <p:tgtEl>
                                          <p:spTgt spid="6">
                                            <p:txEl>
                                              <p:pRg st="8" end="8"/>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6">
                                            <p:txEl>
                                              <p:pRg st="9" end="9"/>
                                            </p:txEl>
                                          </p:spTgt>
                                        </p:tgtEl>
                                        <p:attrNameLst>
                                          <p:attrName>style.visibility</p:attrName>
                                        </p:attrNameLst>
                                      </p:cBhvr>
                                      <p:to>
                                        <p:strVal val="visible"/>
                                      </p:to>
                                    </p:set>
                                    <p:animEffect transition="in" filter="barn(inVertical)">
                                      <p:cBhvr>
                                        <p:cTn id="30" dur="500"/>
                                        <p:tgtEl>
                                          <p:spTgt spid="6">
                                            <p:txEl>
                                              <p:pRg st="9" end="9"/>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animEffect transition="in" filter="barn(inVertical)">
                                      <p:cBhvr>
                                        <p:cTn id="33" dur="500"/>
                                        <p:tgtEl>
                                          <p:spTgt spid="6">
                                            <p:txEl>
                                              <p:pRg st="10" end="10"/>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6">
                                            <p:txEl>
                                              <p:pRg st="11" end="11"/>
                                            </p:txEl>
                                          </p:spTgt>
                                        </p:tgtEl>
                                        <p:attrNameLst>
                                          <p:attrName>style.visibility</p:attrName>
                                        </p:attrNameLst>
                                      </p:cBhvr>
                                      <p:to>
                                        <p:strVal val="visible"/>
                                      </p:to>
                                    </p:set>
                                    <p:animEffect transition="in" filter="barn(inVertical)">
                                      <p:cBhvr>
                                        <p:cTn id="36" dur="500"/>
                                        <p:tgtEl>
                                          <p:spTgt spid="6">
                                            <p:txEl>
                                              <p:pRg st="11" end="11"/>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6">
                                            <p:txEl>
                                              <p:pRg st="12" end="12"/>
                                            </p:txEl>
                                          </p:spTgt>
                                        </p:tgtEl>
                                        <p:attrNameLst>
                                          <p:attrName>style.visibility</p:attrName>
                                        </p:attrNameLst>
                                      </p:cBhvr>
                                      <p:to>
                                        <p:strVal val="visible"/>
                                      </p:to>
                                    </p:set>
                                    <p:animEffect transition="in" filter="barn(inVertical)">
                                      <p:cBhvr>
                                        <p:cTn id="39" dur="500"/>
                                        <p:tgtEl>
                                          <p:spTgt spid="6">
                                            <p:txEl>
                                              <p:pRg st="12" end="12"/>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6">
                                            <p:txEl>
                                              <p:pRg st="13" end="13"/>
                                            </p:txEl>
                                          </p:spTgt>
                                        </p:tgtEl>
                                        <p:attrNameLst>
                                          <p:attrName>style.visibility</p:attrName>
                                        </p:attrNameLst>
                                      </p:cBhvr>
                                      <p:to>
                                        <p:strVal val="visible"/>
                                      </p:to>
                                    </p:set>
                                    <p:animEffect transition="in" filter="barn(inVertical)">
                                      <p:cBhvr>
                                        <p:cTn id="42" dur="500"/>
                                        <p:tgtEl>
                                          <p:spTgt spid="6">
                                            <p:txEl>
                                              <p:pRg st="13" end="13"/>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6">
                                            <p:txEl>
                                              <p:pRg st="14" end="14"/>
                                            </p:txEl>
                                          </p:spTgt>
                                        </p:tgtEl>
                                        <p:attrNameLst>
                                          <p:attrName>style.visibility</p:attrName>
                                        </p:attrNameLst>
                                      </p:cBhvr>
                                      <p:to>
                                        <p:strVal val="visible"/>
                                      </p:to>
                                    </p:set>
                                    <p:animEffect transition="in" filter="barn(inVertical)">
                                      <p:cBhvr>
                                        <p:cTn id="45" dur="500"/>
                                        <p:tgtEl>
                                          <p:spTgt spid="6">
                                            <p:txEl>
                                              <p:pRg st="14" end="14"/>
                                            </p:txEl>
                                          </p:spTgt>
                                        </p:tgtEl>
                                      </p:cBhvr>
                                    </p:animEffect>
                                  </p:childTnLst>
                                </p:cTn>
                              </p:par>
                              <p:par>
                                <p:cTn id="46" presetID="16" presetClass="entr" presetSubtype="21" fill="hold" nodeType="withEffect">
                                  <p:stCondLst>
                                    <p:cond delay="0"/>
                                  </p:stCondLst>
                                  <p:childTnLst>
                                    <p:set>
                                      <p:cBhvr>
                                        <p:cTn id="47" dur="1" fill="hold">
                                          <p:stCondLst>
                                            <p:cond delay="0"/>
                                          </p:stCondLst>
                                        </p:cTn>
                                        <p:tgtEl>
                                          <p:spTgt spid="6">
                                            <p:txEl>
                                              <p:pRg st="15" end="15"/>
                                            </p:txEl>
                                          </p:spTgt>
                                        </p:tgtEl>
                                        <p:attrNameLst>
                                          <p:attrName>style.visibility</p:attrName>
                                        </p:attrNameLst>
                                      </p:cBhvr>
                                      <p:to>
                                        <p:strVal val="visible"/>
                                      </p:to>
                                    </p:set>
                                    <p:animEffect transition="in" filter="barn(inVertical)">
                                      <p:cBhvr>
                                        <p:cTn id="48" dur="500"/>
                                        <p:tgtEl>
                                          <p:spTgt spid="6">
                                            <p:txEl>
                                              <p:pRg st="15" end="15"/>
                                            </p:txEl>
                                          </p:spTgt>
                                        </p:tgtEl>
                                      </p:cBhvr>
                                    </p:animEffect>
                                  </p:childTnLst>
                                </p:cTn>
                              </p:par>
                              <p:par>
                                <p:cTn id="49" presetID="16" presetClass="entr" presetSubtype="21" fill="hold" nodeType="withEffect">
                                  <p:stCondLst>
                                    <p:cond delay="0"/>
                                  </p:stCondLst>
                                  <p:childTnLst>
                                    <p:set>
                                      <p:cBhvr>
                                        <p:cTn id="50" dur="1" fill="hold">
                                          <p:stCondLst>
                                            <p:cond delay="0"/>
                                          </p:stCondLst>
                                        </p:cTn>
                                        <p:tgtEl>
                                          <p:spTgt spid="6">
                                            <p:txEl>
                                              <p:pRg st="16" end="16"/>
                                            </p:txEl>
                                          </p:spTgt>
                                        </p:tgtEl>
                                        <p:attrNameLst>
                                          <p:attrName>style.visibility</p:attrName>
                                        </p:attrNameLst>
                                      </p:cBhvr>
                                      <p:to>
                                        <p:strVal val="visible"/>
                                      </p:to>
                                    </p:set>
                                    <p:animEffect transition="in" filter="barn(inVertical)">
                                      <p:cBhvr>
                                        <p:cTn id="51" dur="500"/>
                                        <p:tgtEl>
                                          <p:spTgt spid="6">
                                            <p:txEl>
                                              <p:pRg st="16" end="16"/>
                                            </p:txEl>
                                          </p:spTgt>
                                        </p:tgtEl>
                                      </p:cBhvr>
                                    </p:animEffect>
                                  </p:childTnLst>
                                </p:cTn>
                              </p:par>
                              <p:par>
                                <p:cTn id="52" presetID="16" presetClass="entr" presetSubtype="21" fill="hold" nodeType="withEffect">
                                  <p:stCondLst>
                                    <p:cond delay="0"/>
                                  </p:stCondLst>
                                  <p:childTnLst>
                                    <p:set>
                                      <p:cBhvr>
                                        <p:cTn id="53" dur="1" fill="hold">
                                          <p:stCondLst>
                                            <p:cond delay="0"/>
                                          </p:stCondLst>
                                        </p:cTn>
                                        <p:tgtEl>
                                          <p:spTgt spid="6">
                                            <p:txEl>
                                              <p:pRg st="17" end="17"/>
                                            </p:txEl>
                                          </p:spTgt>
                                        </p:tgtEl>
                                        <p:attrNameLst>
                                          <p:attrName>style.visibility</p:attrName>
                                        </p:attrNameLst>
                                      </p:cBhvr>
                                      <p:to>
                                        <p:strVal val="visible"/>
                                      </p:to>
                                    </p:set>
                                    <p:animEffect transition="in" filter="barn(inVertical)">
                                      <p:cBhvr>
                                        <p:cTn id="54" dur="500"/>
                                        <p:tgtEl>
                                          <p:spTgt spid="6">
                                            <p:txEl>
                                              <p:pRg st="17" end="17"/>
                                            </p:txEl>
                                          </p:spTgt>
                                        </p:tgtEl>
                                      </p:cBhvr>
                                    </p:animEffect>
                                  </p:childTnLst>
                                </p:cTn>
                              </p:par>
                              <p:par>
                                <p:cTn id="55" presetID="16" presetClass="entr" presetSubtype="21" fill="hold" nodeType="withEffect">
                                  <p:stCondLst>
                                    <p:cond delay="0"/>
                                  </p:stCondLst>
                                  <p:childTnLst>
                                    <p:set>
                                      <p:cBhvr>
                                        <p:cTn id="56" dur="1" fill="hold">
                                          <p:stCondLst>
                                            <p:cond delay="0"/>
                                          </p:stCondLst>
                                        </p:cTn>
                                        <p:tgtEl>
                                          <p:spTgt spid="6">
                                            <p:txEl>
                                              <p:pRg st="18" end="18"/>
                                            </p:txEl>
                                          </p:spTgt>
                                        </p:tgtEl>
                                        <p:attrNameLst>
                                          <p:attrName>style.visibility</p:attrName>
                                        </p:attrNameLst>
                                      </p:cBhvr>
                                      <p:to>
                                        <p:strVal val="visible"/>
                                      </p:to>
                                    </p:set>
                                    <p:animEffect transition="in" filter="barn(inVertical)">
                                      <p:cBhvr>
                                        <p:cTn id="57" dur="500"/>
                                        <p:tgtEl>
                                          <p:spTgt spid="6">
                                            <p:txEl>
                                              <p:pRg st="18" end="18"/>
                                            </p:txEl>
                                          </p:spTgt>
                                        </p:tgtEl>
                                      </p:cBhvr>
                                    </p:animEffect>
                                  </p:childTnLst>
                                </p:cTn>
                              </p:par>
                              <p:par>
                                <p:cTn id="58" presetID="16" presetClass="entr" presetSubtype="21" fill="hold" nodeType="withEffect">
                                  <p:stCondLst>
                                    <p:cond delay="0"/>
                                  </p:stCondLst>
                                  <p:childTnLst>
                                    <p:set>
                                      <p:cBhvr>
                                        <p:cTn id="59" dur="1" fill="hold">
                                          <p:stCondLst>
                                            <p:cond delay="0"/>
                                          </p:stCondLst>
                                        </p:cTn>
                                        <p:tgtEl>
                                          <p:spTgt spid="6">
                                            <p:txEl>
                                              <p:pRg st="19" end="19"/>
                                            </p:txEl>
                                          </p:spTgt>
                                        </p:tgtEl>
                                        <p:attrNameLst>
                                          <p:attrName>style.visibility</p:attrName>
                                        </p:attrNameLst>
                                      </p:cBhvr>
                                      <p:to>
                                        <p:strVal val="visible"/>
                                      </p:to>
                                    </p:set>
                                    <p:animEffect transition="in" filter="barn(inVertical)">
                                      <p:cBhvr>
                                        <p:cTn id="60" dur="500"/>
                                        <p:tgtEl>
                                          <p:spTgt spid="6">
                                            <p:txEl>
                                              <p:pRg st="19" end="19"/>
                                            </p:txEl>
                                          </p:spTgt>
                                        </p:tgtEl>
                                      </p:cBhvr>
                                    </p:animEffect>
                                  </p:childTnLst>
                                </p:cTn>
                              </p:par>
                              <p:par>
                                <p:cTn id="61" presetID="16" presetClass="entr" presetSubtype="21" fill="hold" nodeType="withEffect">
                                  <p:stCondLst>
                                    <p:cond delay="0"/>
                                  </p:stCondLst>
                                  <p:childTnLst>
                                    <p:set>
                                      <p:cBhvr>
                                        <p:cTn id="62" dur="1" fill="hold">
                                          <p:stCondLst>
                                            <p:cond delay="0"/>
                                          </p:stCondLst>
                                        </p:cTn>
                                        <p:tgtEl>
                                          <p:spTgt spid="6">
                                            <p:txEl>
                                              <p:pRg st="20" end="20"/>
                                            </p:txEl>
                                          </p:spTgt>
                                        </p:tgtEl>
                                        <p:attrNameLst>
                                          <p:attrName>style.visibility</p:attrName>
                                        </p:attrNameLst>
                                      </p:cBhvr>
                                      <p:to>
                                        <p:strVal val="visible"/>
                                      </p:to>
                                    </p:set>
                                    <p:animEffect transition="in" filter="barn(inVertical)">
                                      <p:cBhvr>
                                        <p:cTn id="63" dur="500"/>
                                        <p:tgtEl>
                                          <p:spTgt spid="6">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62</a:t>
            </a:fld>
            <a:endParaRPr lang="en"/>
          </a:p>
        </p:txBody>
      </p:sp>
      <p:sp>
        <p:nvSpPr>
          <p:cNvPr id="4" name="Rectangle 3"/>
          <p:cNvSpPr/>
          <p:nvPr/>
        </p:nvSpPr>
        <p:spPr>
          <a:xfrm>
            <a:off x="304800" y="285750"/>
            <a:ext cx="2501006" cy="307777"/>
          </a:xfrm>
          <a:prstGeom prst="rect">
            <a:avLst/>
          </a:prstGeom>
        </p:spPr>
        <p:txBody>
          <a:bodyPr wrap="none">
            <a:spAutoFit/>
          </a:bodyPr>
          <a:lstStyle/>
          <a:p>
            <a:r>
              <a:rPr lang="en-US" b="1" dirty="0"/>
              <a:t>Rules to write constructors</a:t>
            </a:r>
            <a:endParaRPr lang="en-US" dirty="0"/>
          </a:p>
        </p:txBody>
      </p:sp>
      <p:sp>
        <p:nvSpPr>
          <p:cNvPr id="5" name="Rectangle 4"/>
          <p:cNvSpPr/>
          <p:nvPr/>
        </p:nvSpPr>
        <p:spPr>
          <a:xfrm>
            <a:off x="328127" y="755868"/>
            <a:ext cx="4572000" cy="1815882"/>
          </a:xfrm>
          <a:prstGeom prst="rect">
            <a:avLst/>
          </a:prstGeom>
        </p:spPr>
        <p:txBody>
          <a:bodyPr>
            <a:spAutoFit/>
          </a:bodyPr>
          <a:lstStyle/>
          <a:p>
            <a:r>
              <a:rPr lang="en-US" b="1" dirty="0"/>
              <a:t>   Name of the constructor and name of the class must be same.</a:t>
            </a:r>
          </a:p>
          <a:p>
            <a:endParaRPr lang="en-US" b="1" dirty="0"/>
          </a:p>
          <a:p>
            <a:r>
              <a:rPr lang="en-US" b="1" dirty="0"/>
              <a:t>    Return type concept is not applicable for constructor, even void also. By mistake if we are declaring the return type for the constructor we won't get any compile time error or runtime error, compiler simply treats it as a method</a:t>
            </a:r>
            <a:endParaRPr lang="en-US" dirty="0"/>
          </a:p>
        </p:txBody>
      </p:sp>
      <p:sp>
        <p:nvSpPr>
          <p:cNvPr id="6" name="Rectangle 5"/>
          <p:cNvSpPr/>
          <p:nvPr/>
        </p:nvSpPr>
        <p:spPr>
          <a:xfrm>
            <a:off x="519806" y="2647950"/>
            <a:ext cx="4572000" cy="1815882"/>
          </a:xfrm>
          <a:prstGeom prst="rect">
            <a:avLst/>
          </a:prstGeom>
        </p:spPr>
        <p:txBody>
          <a:bodyPr>
            <a:spAutoFit/>
          </a:bodyPr>
          <a:lstStyle/>
          <a:p>
            <a:r>
              <a:rPr lang="en-US" b="1" dirty="0"/>
              <a:t>Example:</a:t>
            </a:r>
          </a:p>
          <a:p>
            <a:endParaRPr lang="en-US" b="1" dirty="0"/>
          </a:p>
          <a:p>
            <a:r>
              <a:rPr lang="en-US" b="1" dirty="0"/>
              <a:t> class Test</a:t>
            </a:r>
          </a:p>
          <a:p>
            <a:r>
              <a:rPr lang="en-US" b="1" dirty="0"/>
              <a:t> {</a:t>
            </a:r>
          </a:p>
          <a:p>
            <a:r>
              <a:rPr lang="en-US" b="1" dirty="0"/>
              <a:t> void Test() //it is not a constructor and it is a method</a:t>
            </a:r>
          </a:p>
          <a:p>
            <a:r>
              <a:rPr lang="en-US" b="1" dirty="0"/>
              <a:t>{}</a:t>
            </a:r>
          </a:p>
          <a:p>
            <a:r>
              <a:rPr lang="en-US" b="1" dirty="0"/>
              <a:t> }</a:t>
            </a:r>
            <a:endParaRPr lang="en-US" dirty="0"/>
          </a:p>
        </p:txBody>
      </p:sp>
      <p:sp>
        <p:nvSpPr>
          <p:cNvPr id="7" name="Rectangle 6"/>
          <p:cNvSpPr/>
          <p:nvPr/>
        </p:nvSpPr>
        <p:spPr>
          <a:xfrm>
            <a:off x="4724400" y="133350"/>
            <a:ext cx="4572000" cy="2246769"/>
          </a:xfrm>
          <a:prstGeom prst="rect">
            <a:avLst/>
          </a:prstGeom>
        </p:spPr>
        <p:txBody>
          <a:bodyPr>
            <a:spAutoFit/>
          </a:bodyPr>
          <a:lstStyle/>
          <a:p>
            <a:r>
              <a:rPr lang="en-US" b="1" dirty="0"/>
              <a:t>It is legal (but stupid) to have a method whose name is exactly same as class</a:t>
            </a:r>
          </a:p>
          <a:p>
            <a:r>
              <a:rPr lang="en-US" b="1" dirty="0"/>
              <a:t>name.</a:t>
            </a:r>
          </a:p>
          <a:p>
            <a:endParaRPr lang="en-US" b="1" dirty="0"/>
          </a:p>
          <a:p>
            <a:r>
              <a:rPr lang="en-US" b="1" dirty="0"/>
              <a:t>The only applicable modifiers for the constructors are public, default, private,</a:t>
            </a:r>
          </a:p>
          <a:p>
            <a:r>
              <a:rPr lang="en-US" b="1" dirty="0"/>
              <a:t>protected.</a:t>
            </a:r>
          </a:p>
          <a:p>
            <a:endParaRPr lang="en-US" b="1" dirty="0"/>
          </a:p>
          <a:p>
            <a:r>
              <a:rPr lang="en-US" b="1" dirty="0"/>
              <a:t> If we are using any other modifier we will get compile time error.</a:t>
            </a:r>
            <a:endParaRPr lang="en-US" dirty="0"/>
          </a:p>
        </p:txBody>
      </p:sp>
      <p:sp>
        <p:nvSpPr>
          <p:cNvPr id="8" name="Rectangle 7"/>
          <p:cNvSpPr/>
          <p:nvPr/>
        </p:nvSpPr>
        <p:spPr>
          <a:xfrm>
            <a:off x="8534400" y="4781550"/>
            <a:ext cx="377026" cy="230832"/>
          </a:xfrm>
          <a:prstGeom prst="rect">
            <a:avLst/>
          </a:prstGeom>
        </p:spPr>
        <p:txBody>
          <a:bodyPr wrap="none">
            <a:spAutoFit/>
          </a:bodyPr>
          <a:lstStyle/>
          <a:p>
            <a:r>
              <a:rPr lang="en-US" sz="900" b="1" dirty="0"/>
              <a:t>204</a:t>
            </a:r>
            <a:endParaRPr lang="en-US" sz="900" dirty="0"/>
          </a:p>
        </p:txBody>
      </p:sp>
      <p:sp>
        <p:nvSpPr>
          <p:cNvPr id="9" name="Rectangle 8"/>
          <p:cNvSpPr/>
          <p:nvPr/>
        </p:nvSpPr>
        <p:spPr>
          <a:xfrm>
            <a:off x="4732176" y="2432507"/>
            <a:ext cx="4572000" cy="2031325"/>
          </a:xfrm>
          <a:prstGeom prst="rect">
            <a:avLst/>
          </a:prstGeom>
        </p:spPr>
        <p:txBody>
          <a:bodyPr>
            <a:spAutoFit/>
          </a:bodyPr>
          <a:lstStyle/>
          <a:p>
            <a:r>
              <a:rPr lang="en-US" b="1" dirty="0"/>
              <a:t>Example:</a:t>
            </a:r>
          </a:p>
          <a:p>
            <a:r>
              <a:rPr lang="en-US" b="1" dirty="0"/>
              <a:t>class Test</a:t>
            </a:r>
          </a:p>
          <a:p>
            <a:r>
              <a:rPr lang="en-US" b="1" dirty="0"/>
              <a:t>{</a:t>
            </a:r>
          </a:p>
          <a:p>
            <a:r>
              <a:rPr lang="en-US" b="1" dirty="0"/>
              <a:t>static Test()</a:t>
            </a:r>
          </a:p>
          <a:p>
            <a:r>
              <a:rPr lang="en-US" b="1" dirty="0"/>
              <a:t>{}</a:t>
            </a:r>
          </a:p>
          <a:p>
            <a:r>
              <a:rPr lang="en-US" b="1" dirty="0"/>
              <a:t>}</a:t>
            </a:r>
          </a:p>
          <a:p>
            <a:endParaRPr lang="en-US" b="1" dirty="0"/>
          </a:p>
          <a:p>
            <a:r>
              <a:rPr lang="en-US" b="1" dirty="0"/>
              <a:t>Output:</a:t>
            </a:r>
          </a:p>
          <a:p>
            <a:r>
              <a:rPr lang="en-US" b="1" dirty="0"/>
              <a:t>Modifier static not allowed here</a:t>
            </a:r>
            <a:endParaRPr lang="en-US" dirty="0"/>
          </a:p>
        </p:txBody>
      </p:sp>
    </p:spTree>
    <p:extLst>
      <p:ext uri="{BB962C8B-B14F-4D97-AF65-F5344CB8AC3E}">
        <p14:creationId xmlns:p14="http://schemas.microsoft.com/office/powerpoint/2010/main" val="285595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barn(inVertical)">
                                      <p:cBhvr>
                                        <p:cTn id="10" dur="500"/>
                                        <p:tgtEl>
                                          <p:spTgt spid="6">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barn(inVertical)">
                                      <p:cBhvr>
                                        <p:cTn id="13" dur="500"/>
                                        <p:tgtEl>
                                          <p:spTgt spid="6">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barn(inVertical)">
                                      <p:cBhvr>
                                        <p:cTn id="16" dur="500"/>
                                        <p:tgtEl>
                                          <p:spTgt spid="6">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Effect transition="in" filter="barn(inVertical)">
                                      <p:cBhvr>
                                        <p:cTn id="19" dur="500"/>
                                        <p:tgtEl>
                                          <p:spTgt spid="6">
                                            <p:txEl>
                                              <p:pRg st="5" end="5"/>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barn(inVertical)">
                                      <p:cBhvr>
                                        <p:cTn id="22" dur="5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wheel(1)">
                                      <p:cBhvr>
                                        <p:cTn id="27" dur="2000"/>
                                        <p:tgtEl>
                                          <p:spTgt spid="7">
                                            <p:txEl>
                                              <p:pRg st="0" end="0"/>
                                            </p:txEl>
                                          </p:spTgt>
                                        </p:tgtEl>
                                      </p:cBhvr>
                                    </p:animEffect>
                                  </p:childTnLst>
                                </p:cTn>
                              </p:par>
                              <p:par>
                                <p:cTn id="28" presetID="21" presetClass="entr" presetSubtype="1" fill="hold" nodeType="withEffect">
                                  <p:stCondLst>
                                    <p:cond delay="0"/>
                                  </p:stCondLst>
                                  <p:childTnLst>
                                    <p:set>
                                      <p:cBhvr>
                                        <p:cTn id="29" dur="1" fill="hold">
                                          <p:stCondLst>
                                            <p:cond delay="0"/>
                                          </p:stCondLst>
                                        </p:cTn>
                                        <p:tgtEl>
                                          <p:spTgt spid="7">
                                            <p:txEl>
                                              <p:pRg st="1" end="1"/>
                                            </p:txEl>
                                          </p:spTgt>
                                        </p:tgtEl>
                                        <p:attrNameLst>
                                          <p:attrName>style.visibility</p:attrName>
                                        </p:attrNameLst>
                                      </p:cBhvr>
                                      <p:to>
                                        <p:strVal val="visible"/>
                                      </p:to>
                                    </p:set>
                                    <p:animEffect transition="in" filter="wheel(1)">
                                      <p:cBhvr>
                                        <p:cTn id="30" dur="2000"/>
                                        <p:tgtEl>
                                          <p:spTgt spid="7">
                                            <p:txEl>
                                              <p:pRg st="1" end="1"/>
                                            </p:txEl>
                                          </p:spTgt>
                                        </p:tgtEl>
                                      </p:cBhvr>
                                    </p:animEffect>
                                  </p:childTnLst>
                                </p:cTn>
                              </p:par>
                              <p:par>
                                <p:cTn id="31" presetID="21" presetClass="entr" presetSubtype="1" fill="hold" nodeType="with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animEffect transition="in" filter="wheel(1)">
                                      <p:cBhvr>
                                        <p:cTn id="33" dur="2000"/>
                                        <p:tgtEl>
                                          <p:spTgt spid="7">
                                            <p:txEl>
                                              <p:pRg st="3" end="3"/>
                                            </p:txEl>
                                          </p:spTgt>
                                        </p:tgtEl>
                                      </p:cBhvr>
                                    </p:animEffect>
                                  </p:childTnLst>
                                </p:cTn>
                              </p:par>
                              <p:par>
                                <p:cTn id="34" presetID="21" presetClass="entr" presetSubtype="1" fill="hold" nodeType="with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animEffect transition="in" filter="wheel(1)">
                                      <p:cBhvr>
                                        <p:cTn id="36" dur="2000"/>
                                        <p:tgtEl>
                                          <p:spTgt spid="7">
                                            <p:txEl>
                                              <p:pRg st="4" end="4"/>
                                            </p:txEl>
                                          </p:spTgt>
                                        </p:tgtEl>
                                      </p:cBhvr>
                                    </p:animEffect>
                                  </p:childTnLst>
                                </p:cTn>
                              </p:par>
                              <p:par>
                                <p:cTn id="37" presetID="21" presetClass="entr" presetSubtype="1" fill="hold" nodeType="with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animEffect transition="in" filter="wheel(1)">
                                      <p:cBhvr>
                                        <p:cTn id="39" dur="2000"/>
                                        <p:tgtEl>
                                          <p:spTgt spid="7">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9">
                                            <p:txEl>
                                              <p:pRg st="0" end="0"/>
                                            </p:txEl>
                                          </p:spTgt>
                                        </p:tgtEl>
                                        <p:attrNameLst>
                                          <p:attrName>style.visibility</p:attrName>
                                        </p:attrNameLst>
                                      </p:cBhvr>
                                      <p:to>
                                        <p:strVal val="visible"/>
                                      </p:to>
                                    </p:set>
                                    <p:animEffect transition="in" filter="wipe(down)">
                                      <p:cBhvr>
                                        <p:cTn id="44" dur="500"/>
                                        <p:tgtEl>
                                          <p:spTgt spid="9">
                                            <p:txEl>
                                              <p:pRg st="0" end="0"/>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9">
                                            <p:txEl>
                                              <p:pRg st="1" end="1"/>
                                            </p:txEl>
                                          </p:spTgt>
                                        </p:tgtEl>
                                        <p:attrNameLst>
                                          <p:attrName>style.visibility</p:attrName>
                                        </p:attrNameLst>
                                      </p:cBhvr>
                                      <p:to>
                                        <p:strVal val="visible"/>
                                      </p:to>
                                    </p:set>
                                    <p:animEffect transition="in" filter="wipe(down)">
                                      <p:cBhvr>
                                        <p:cTn id="47" dur="500"/>
                                        <p:tgtEl>
                                          <p:spTgt spid="9">
                                            <p:txEl>
                                              <p:pRg st="1" end="1"/>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9">
                                            <p:txEl>
                                              <p:pRg st="2" end="2"/>
                                            </p:txEl>
                                          </p:spTgt>
                                        </p:tgtEl>
                                        <p:attrNameLst>
                                          <p:attrName>style.visibility</p:attrName>
                                        </p:attrNameLst>
                                      </p:cBhvr>
                                      <p:to>
                                        <p:strVal val="visible"/>
                                      </p:to>
                                    </p:set>
                                    <p:animEffect transition="in" filter="wipe(down)">
                                      <p:cBhvr>
                                        <p:cTn id="50" dur="500"/>
                                        <p:tgtEl>
                                          <p:spTgt spid="9">
                                            <p:txEl>
                                              <p:pRg st="2" end="2"/>
                                            </p:txEl>
                                          </p:spTgt>
                                        </p:tgtEl>
                                      </p:cBhvr>
                                    </p:animEffect>
                                  </p:childTnLst>
                                </p:cTn>
                              </p:par>
                              <p:par>
                                <p:cTn id="51" presetID="22" presetClass="entr" presetSubtype="4" fill="hold" nodeType="withEffect">
                                  <p:stCondLst>
                                    <p:cond delay="0"/>
                                  </p:stCondLst>
                                  <p:childTnLst>
                                    <p:set>
                                      <p:cBhvr>
                                        <p:cTn id="52" dur="1" fill="hold">
                                          <p:stCondLst>
                                            <p:cond delay="0"/>
                                          </p:stCondLst>
                                        </p:cTn>
                                        <p:tgtEl>
                                          <p:spTgt spid="9">
                                            <p:txEl>
                                              <p:pRg st="3" end="3"/>
                                            </p:txEl>
                                          </p:spTgt>
                                        </p:tgtEl>
                                        <p:attrNameLst>
                                          <p:attrName>style.visibility</p:attrName>
                                        </p:attrNameLst>
                                      </p:cBhvr>
                                      <p:to>
                                        <p:strVal val="visible"/>
                                      </p:to>
                                    </p:set>
                                    <p:animEffect transition="in" filter="wipe(down)">
                                      <p:cBhvr>
                                        <p:cTn id="53" dur="500"/>
                                        <p:tgtEl>
                                          <p:spTgt spid="9">
                                            <p:txEl>
                                              <p:pRg st="3" end="3"/>
                                            </p:txEl>
                                          </p:spTgt>
                                        </p:tgtEl>
                                      </p:cBhvr>
                                    </p:animEffect>
                                  </p:childTnLst>
                                </p:cTn>
                              </p:par>
                              <p:par>
                                <p:cTn id="54" presetID="22" presetClass="entr" presetSubtype="4" fill="hold" nodeType="withEffect">
                                  <p:stCondLst>
                                    <p:cond delay="0"/>
                                  </p:stCondLst>
                                  <p:childTnLst>
                                    <p:set>
                                      <p:cBhvr>
                                        <p:cTn id="55" dur="1" fill="hold">
                                          <p:stCondLst>
                                            <p:cond delay="0"/>
                                          </p:stCondLst>
                                        </p:cTn>
                                        <p:tgtEl>
                                          <p:spTgt spid="9">
                                            <p:txEl>
                                              <p:pRg st="4" end="4"/>
                                            </p:txEl>
                                          </p:spTgt>
                                        </p:tgtEl>
                                        <p:attrNameLst>
                                          <p:attrName>style.visibility</p:attrName>
                                        </p:attrNameLst>
                                      </p:cBhvr>
                                      <p:to>
                                        <p:strVal val="visible"/>
                                      </p:to>
                                    </p:set>
                                    <p:animEffect transition="in" filter="wipe(down)">
                                      <p:cBhvr>
                                        <p:cTn id="56" dur="500"/>
                                        <p:tgtEl>
                                          <p:spTgt spid="9">
                                            <p:txEl>
                                              <p:pRg st="4" end="4"/>
                                            </p:txEl>
                                          </p:spTgt>
                                        </p:tgtEl>
                                      </p:cBhvr>
                                    </p:animEffect>
                                  </p:childTnLst>
                                </p:cTn>
                              </p:par>
                              <p:par>
                                <p:cTn id="57" presetID="22" presetClass="entr" presetSubtype="4" fill="hold" nodeType="withEffect">
                                  <p:stCondLst>
                                    <p:cond delay="0"/>
                                  </p:stCondLst>
                                  <p:childTnLst>
                                    <p:set>
                                      <p:cBhvr>
                                        <p:cTn id="58" dur="1" fill="hold">
                                          <p:stCondLst>
                                            <p:cond delay="0"/>
                                          </p:stCondLst>
                                        </p:cTn>
                                        <p:tgtEl>
                                          <p:spTgt spid="9">
                                            <p:txEl>
                                              <p:pRg st="5" end="5"/>
                                            </p:txEl>
                                          </p:spTgt>
                                        </p:tgtEl>
                                        <p:attrNameLst>
                                          <p:attrName>style.visibility</p:attrName>
                                        </p:attrNameLst>
                                      </p:cBhvr>
                                      <p:to>
                                        <p:strVal val="visible"/>
                                      </p:to>
                                    </p:set>
                                    <p:animEffect transition="in" filter="wipe(down)">
                                      <p:cBhvr>
                                        <p:cTn id="59" dur="500"/>
                                        <p:tgtEl>
                                          <p:spTgt spid="9">
                                            <p:txEl>
                                              <p:pRg st="5" end="5"/>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9">
                                            <p:txEl>
                                              <p:pRg st="7" end="7"/>
                                            </p:txEl>
                                          </p:spTgt>
                                        </p:tgtEl>
                                        <p:attrNameLst>
                                          <p:attrName>style.visibility</p:attrName>
                                        </p:attrNameLst>
                                      </p:cBhvr>
                                      <p:to>
                                        <p:strVal val="visible"/>
                                      </p:to>
                                    </p:set>
                                    <p:animEffect transition="in" filter="barn(inVertical)">
                                      <p:cBhvr>
                                        <p:cTn id="64" dur="500"/>
                                        <p:tgtEl>
                                          <p:spTgt spid="9">
                                            <p:txEl>
                                              <p:pRg st="7" end="7"/>
                                            </p:txEl>
                                          </p:spTgt>
                                        </p:tgtEl>
                                      </p:cBhvr>
                                    </p:animEffect>
                                  </p:childTnLst>
                                </p:cTn>
                              </p:par>
                              <p:par>
                                <p:cTn id="65" presetID="16" presetClass="entr" presetSubtype="21" fill="hold" nodeType="withEffect">
                                  <p:stCondLst>
                                    <p:cond delay="0"/>
                                  </p:stCondLst>
                                  <p:childTnLst>
                                    <p:set>
                                      <p:cBhvr>
                                        <p:cTn id="66" dur="1" fill="hold">
                                          <p:stCondLst>
                                            <p:cond delay="0"/>
                                          </p:stCondLst>
                                        </p:cTn>
                                        <p:tgtEl>
                                          <p:spTgt spid="9">
                                            <p:txEl>
                                              <p:pRg st="8" end="8"/>
                                            </p:txEl>
                                          </p:spTgt>
                                        </p:tgtEl>
                                        <p:attrNameLst>
                                          <p:attrName>style.visibility</p:attrName>
                                        </p:attrNameLst>
                                      </p:cBhvr>
                                      <p:to>
                                        <p:strVal val="visible"/>
                                      </p:to>
                                    </p:set>
                                    <p:animEffect transition="in" filter="barn(inVertical)">
                                      <p:cBhvr>
                                        <p:cTn id="67"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63</a:t>
            </a:fld>
            <a:endParaRPr lang="en"/>
          </a:p>
        </p:txBody>
      </p:sp>
      <p:sp>
        <p:nvSpPr>
          <p:cNvPr id="4" name="Rectangle 3"/>
          <p:cNvSpPr/>
          <p:nvPr/>
        </p:nvSpPr>
        <p:spPr>
          <a:xfrm>
            <a:off x="228600" y="285750"/>
            <a:ext cx="1834156" cy="307777"/>
          </a:xfrm>
          <a:prstGeom prst="rect">
            <a:avLst/>
          </a:prstGeom>
        </p:spPr>
        <p:txBody>
          <a:bodyPr wrap="none">
            <a:spAutoFit/>
          </a:bodyPr>
          <a:lstStyle/>
          <a:p>
            <a:r>
              <a:rPr lang="en-US" b="1" u="sng" dirty="0"/>
              <a:t>Default constructor</a:t>
            </a:r>
            <a:endParaRPr lang="en-US" u="sng" dirty="0"/>
          </a:p>
        </p:txBody>
      </p:sp>
      <p:sp>
        <p:nvSpPr>
          <p:cNvPr id="5" name="Rectangle 4"/>
          <p:cNvSpPr/>
          <p:nvPr/>
        </p:nvSpPr>
        <p:spPr>
          <a:xfrm>
            <a:off x="225490" y="742950"/>
            <a:ext cx="4572000" cy="3108543"/>
          </a:xfrm>
          <a:prstGeom prst="rect">
            <a:avLst/>
          </a:prstGeom>
        </p:spPr>
        <p:txBody>
          <a:bodyPr>
            <a:spAutoFit/>
          </a:bodyPr>
          <a:lstStyle/>
          <a:p>
            <a:r>
              <a:rPr lang="en-US" b="1" dirty="0"/>
              <a:t>    For every class in java including abstract classes also constructor concept is</a:t>
            </a:r>
          </a:p>
          <a:p>
            <a:r>
              <a:rPr lang="en-US" b="1" dirty="0"/>
              <a:t>applicable.</a:t>
            </a:r>
          </a:p>
          <a:p>
            <a:endParaRPr lang="en-US" b="1" dirty="0"/>
          </a:p>
          <a:p>
            <a:r>
              <a:rPr lang="en-US" b="1" dirty="0"/>
              <a:t>    If we are not writing at least one constructor then compiler will generate default</a:t>
            </a:r>
          </a:p>
          <a:p>
            <a:r>
              <a:rPr lang="en-US" b="1" dirty="0"/>
              <a:t>constructor.</a:t>
            </a:r>
          </a:p>
          <a:p>
            <a:endParaRPr lang="en-US" b="1" dirty="0"/>
          </a:p>
          <a:p>
            <a:r>
              <a:rPr lang="en-US" b="1" dirty="0"/>
              <a:t>       If we are writing at least one constructor then compiler won't generate any</a:t>
            </a:r>
          </a:p>
          <a:p>
            <a:r>
              <a:rPr lang="en-US" b="1" dirty="0"/>
              <a:t>default constructor. Hence every class contains either compiler generated constructor (or) programmer written constructor but not both simultaneously</a:t>
            </a:r>
            <a:endParaRPr lang="en-US" dirty="0"/>
          </a:p>
        </p:txBody>
      </p:sp>
      <p:sp>
        <p:nvSpPr>
          <p:cNvPr id="6" name="Rectangle 5"/>
          <p:cNvSpPr/>
          <p:nvPr/>
        </p:nvSpPr>
        <p:spPr>
          <a:xfrm>
            <a:off x="4876800" y="285750"/>
            <a:ext cx="4108580" cy="2462213"/>
          </a:xfrm>
          <a:prstGeom prst="rect">
            <a:avLst/>
          </a:prstGeom>
        </p:spPr>
        <p:txBody>
          <a:bodyPr wrap="square">
            <a:spAutoFit/>
          </a:bodyPr>
          <a:lstStyle/>
          <a:p>
            <a:r>
              <a:rPr lang="en-US" b="1" u="sng" dirty="0"/>
              <a:t>Prototype of default constructor</a:t>
            </a:r>
            <a:r>
              <a:rPr lang="en-US" b="1" dirty="0"/>
              <a:t>:</a:t>
            </a:r>
          </a:p>
          <a:p>
            <a:endParaRPr lang="en-US" b="1" dirty="0"/>
          </a:p>
          <a:p>
            <a:r>
              <a:rPr lang="en-US" b="1" dirty="0"/>
              <a:t> It is always no argument constructor.</a:t>
            </a:r>
          </a:p>
          <a:p>
            <a:endParaRPr lang="en-US" b="1" dirty="0"/>
          </a:p>
          <a:p>
            <a:r>
              <a:rPr lang="en-US" b="1" dirty="0"/>
              <a:t>The access modifier of the default constructor is same as class modifier. (This</a:t>
            </a:r>
          </a:p>
          <a:p>
            <a:r>
              <a:rPr lang="en-US" b="1" dirty="0"/>
              <a:t>rule is applicable only for public and default).</a:t>
            </a:r>
          </a:p>
          <a:p>
            <a:endParaRPr lang="en-US" b="1" dirty="0"/>
          </a:p>
          <a:p>
            <a:r>
              <a:rPr lang="en-US" b="1" dirty="0"/>
              <a:t> Default constructor contains only one line. super(); it is a no argument call to super class constructor.</a:t>
            </a:r>
            <a:endParaRPr lang="en-US" dirty="0"/>
          </a:p>
        </p:txBody>
      </p:sp>
      <p:sp>
        <p:nvSpPr>
          <p:cNvPr id="7" name="Rectangle 6"/>
          <p:cNvSpPr/>
          <p:nvPr/>
        </p:nvSpPr>
        <p:spPr>
          <a:xfrm>
            <a:off x="8476119" y="4629150"/>
            <a:ext cx="377026" cy="230832"/>
          </a:xfrm>
          <a:prstGeom prst="rect">
            <a:avLst/>
          </a:prstGeom>
        </p:spPr>
        <p:txBody>
          <a:bodyPr wrap="none">
            <a:spAutoFit/>
          </a:bodyPr>
          <a:lstStyle/>
          <a:p>
            <a:r>
              <a:rPr lang="en-US" sz="900" b="1" dirty="0"/>
              <a:t>205</a:t>
            </a:r>
            <a:endParaRPr lang="en-US" sz="900" dirty="0"/>
          </a:p>
        </p:txBody>
      </p:sp>
    </p:spTree>
    <p:extLst>
      <p:ext uri="{BB962C8B-B14F-4D97-AF65-F5344CB8AC3E}">
        <p14:creationId xmlns:p14="http://schemas.microsoft.com/office/powerpoint/2010/main" val="39737329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64</a:t>
            </a:fld>
            <a:endParaRPr lang="en"/>
          </a:p>
        </p:txBody>
      </p:sp>
      <p:pic>
        <p:nvPicPr>
          <p:cNvPr id="2050" name="Picture 2" descr="C:\Users\DELL\Desktop\Capture.PNGjjj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79614"/>
            <a:ext cx="4648200" cy="3200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570513" y="4531128"/>
            <a:ext cx="377026" cy="230832"/>
          </a:xfrm>
          <a:prstGeom prst="rect">
            <a:avLst/>
          </a:prstGeom>
        </p:spPr>
        <p:txBody>
          <a:bodyPr wrap="none">
            <a:spAutoFit/>
          </a:bodyPr>
          <a:lstStyle/>
          <a:p>
            <a:r>
              <a:rPr lang="en-US" sz="900" b="1" dirty="0"/>
              <a:t>205</a:t>
            </a:r>
            <a:endParaRPr lang="en-US" sz="900" dirty="0"/>
          </a:p>
        </p:txBody>
      </p:sp>
      <p:pic>
        <p:nvPicPr>
          <p:cNvPr id="2051" name="Picture 3" descr="C:\Users\DELL\Desktop\Capture.PNGhj.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4008" y="173005"/>
            <a:ext cx="4859122" cy="4100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8335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38"/>
          <p:cNvSpPr txBox="1">
            <a:spLocks noGrp="1"/>
          </p:cNvSpPr>
          <p:nvPr>
            <p:ph type="ctrTitle"/>
          </p:nvPr>
        </p:nvSpPr>
        <p:spPr>
          <a:xfrm>
            <a:off x="2112400" y="1583350"/>
            <a:ext cx="4919400" cy="1159800"/>
          </a:xfrm>
          <a:prstGeom prst="rect">
            <a:avLst/>
          </a:prstGeom>
        </p:spPr>
        <p:txBody>
          <a:bodyPr spcFirstLastPara="1" wrap="square" lIns="0" tIns="0" rIns="0" bIns="0" anchor="b" anchorCtr="0">
            <a:noAutofit/>
          </a:bodyPr>
          <a:lstStyle/>
          <a:p>
            <a:pPr lvl="0"/>
            <a:br>
              <a:rPr lang="en"/>
            </a:br>
            <a:r>
              <a:rPr lang="en-US"/>
              <a:t>super</a:t>
            </a:r>
            <a:r>
              <a:rPr lang="en-US" dirty="0"/>
              <a:t>() vs this()</a:t>
            </a:r>
            <a:endParaRPr dirty="0"/>
          </a:p>
        </p:txBody>
      </p:sp>
    </p:spTree>
    <p:extLst>
      <p:ext uri="{BB962C8B-B14F-4D97-AF65-F5344CB8AC3E}">
        <p14:creationId xmlns:p14="http://schemas.microsoft.com/office/powerpoint/2010/main" val="5387736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66</a:t>
            </a:fld>
            <a:endParaRPr lang="en"/>
          </a:p>
        </p:txBody>
      </p:sp>
      <p:sp>
        <p:nvSpPr>
          <p:cNvPr id="4" name="Rectangle 3"/>
          <p:cNvSpPr/>
          <p:nvPr/>
        </p:nvSpPr>
        <p:spPr>
          <a:xfrm>
            <a:off x="152400" y="209550"/>
            <a:ext cx="4572000" cy="738664"/>
          </a:xfrm>
          <a:prstGeom prst="rect">
            <a:avLst/>
          </a:prstGeom>
        </p:spPr>
        <p:txBody>
          <a:bodyPr>
            <a:spAutoFit/>
          </a:bodyPr>
          <a:lstStyle/>
          <a:p>
            <a:r>
              <a:rPr lang="en-US" b="1" dirty="0"/>
              <a:t>The 1st line inside every constructor should be either super() or this() if we are not writing anything compiler will always generate super().</a:t>
            </a:r>
            <a:endParaRPr lang="en-US" dirty="0"/>
          </a:p>
        </p:txBody>
      </p:sp>
      <p:sp>
        <p:nvSpPr>
          <p:cNvPr id="5" name="Rectangle 4"/>
          <p:cNvSpPr/>
          <p:nvPr/>
        </p:nvSpPr>
        <p:spPr>
          <a:xfrm>
            <a:off x="152400" y="1137557"/>
            <a:ext cx="4572000" cy="738664"/>
          </a:xfrm>
          <a:prstGeom prst="rect">
            <a:avLst/>
          </a:prstGeom>
        </p:spPr>
        <p:txBody>
          <a:bodyPr>
            <a:spAutoFit/>
          </a:bodyPr>
          <a:lstStyle/>
          <a:p>
            <a:r>
              <a:rPr lang="en-US" b="1" dirty="0"/>
              <a:t>Case 1: We have to take super() (or) this() only in the 1st line of constructor. If we are taking anywhere else we will get compile time error.</a:t>
            </a:r>
            <a:endParaRPr lang="en-US" dirty="0"/>
          </a:p>
        </p:txBody>
      </p:sp>
      <p:sp>
        <p:nvSpPr>
          <p:cNvPr id="6" name="Rectangle 5"/>
          <p:cNvSpPr/>
          <p:nvPr/>
        </p:nvSpPr>
        <p:spPr>
          <a:xfrm>
            <a:off x="270588" y="1878942"/>
            <a:ext cx="4572000" cy="2893100"/>
          </a:xfrm>
          <a:prstGeom prst="rect">
            <a:avLst/>
          </a:prstGeom>
        </p:spPr>
        <p:txBody>
          <a:bodyPr>
            <a:spAutoFit/>
          </a:bodyPr>
          <a:lstStyle/>
          <a:p>
            <a:r>
              <a:rPr lang="en-US" b="1" dirty="0"/>
              <a:t>Example:</a:t>
            </a:r>
          </a:p>
          <a:p>
            <a:r>
              <a:rPr lang="en-US" b="1" dirty="0"/>
              <a:t>class Test</a:t>
            </a:r>
          </a:p>
          <a:p>
            <a:r>
              <a:rPr lang="en-US" b="1" dirty="0"/>
              <a:t>{</a:t>
            </a:r>
          </a:p>
          <a:p>
            <a:r>
              <a:rPr lang="en-US" b="1" dirty="0"/>
              <a:t>Test()</a:t>
            </a:r>
          </a:p>
          <a:p>
            <a:r>
              <a:rPr lang="en-US" b="1" dirty="0"/>
              <a:t>{</a:t>
            </a:r>
          </a:p>
          <a:p>
            <a:r>
              <a:rPr lang="en-US" b="1" dirty="0" err="1"/>
              <a:t>System.out.println</a:t>
            </a:r>
            <a:r>
              <a:rPr lang="en-US" b="1" dirty="0"/>
              <a:t>("constructor");</a:t>
            </a:r>
          </a:p>
          <a:p>
            <a:r>
              <a:rPr lang="en-US" b="1" dirty="0"/>
              <a:t>super();</a:t>
            </a:r>
          </a:p>
          <a:p>
            <a:r>
              <a:rPr lang="en-US" b="1" dirty="0"/>
              <a:t>}</a:t>
            </a:r>
          </a:p>
          <a:p>
            <a:r>
              <a:rPr lang="en-US" b="1" dirty="0"/>
              <a:t>}</a:t>
            </a:r>
          </a:p>
          <a:p>
            <a:endParaRPr lang="en-US" b="1" dirty="0"/>
          </a:p>
          <a:p>
            <a:r>
              <a:rPr lang="en-US" b="1" dirty="0"/>
              <a:t>Output:</a:t>
            </a:r>
          </a:p>
          <a:p>
            <a:r>
              <a:rPr lang="en-US" b="1" dirty="0"/>
              <a:t>Compile time error.</a:t>
            </a:r>
          </a:p>
          <a:p>
            <a:r>
              <a:rPr lang="en-US" b="1" dirty="0"/>
              <a:t>Call to super must be first statement in constructor</a:t>
            </a:r>
            <a:endParaRPr lang="en-US" dirty="0"/>
          </a:p>
        </p:txBody>
      </p:sp>
      <p:sp>
        <p:nvSpPr>
          <p:cNvPr id="7" name="Rectangle 6"/>
          <p:cNvSpPr/>
          <p:nvPr/>
        </p:nvSpPr>
        <p:spPr>
          <a:xfrm>
            <a:off x="4724400" y="209550"/>
            <a:ext cx="4572000" cy="2677656"/>
          </a:xfrm>
          <a:prstGeom prst="rect">
            <a:avLst/>
          </a:prstGeom>
        </p:spPr>
        <p:txBody>
          <a:bodyPr>
            <a:spAutoFit/>
          </a:bodyPr>
          <a:lstStyle/>
          <a:p>
            <a:r>
              <a:rPr lang="en-US" b="1" dirty="0"/>
              <a:t>Case 2: We can use either super() (or) this() but not both simultaneously.</a:t>
            </a:r>
          </a:p>
          <a:p>
            <a:endParaRPr lang="en-US" b="1" dirty="0"/>
          </a:p>
          <a:p>
            <a:r>
              <a:rPr lang="en-US" b="1" dirty="0"/>
              <a:t>Example:</a:t>
            </a:r>
          </a:p>
          <a:p>
            <a:r>
              <a:rPr lang="en-US" b="1" dirty="0"/>
              <a:t>class Test</a:t>
            </a:r>
          </a:p>
          <a:p>
            <a:r>
              <a:rPr lang="en-US" b="1" dirty="0"/>
              <a:t>{</a:t>
            </a:r>
          </a:p>
          <a:p>
            <a:r>
              <a:rPr lang="en-US" b="1" dirty="0"/>
              <a:t>Test()</a:t>
            </a:r>
          </a:p>
          <a:p>
            <a:r>
              <a:rPr lang="en-US" b="1" dirty="0"/>
              <a:t>{</a:t>
            </a:r>
          </a:p>
          <a:p>
            <a:r>
              <a:rPr lang="en-US" b="1" dirty="0"/>
              <a:t>super();</a:t>
            </a:r>
          </a:p>
          <a:p>
            <a:r>
              <a:rPr lang="en-US" b="1" dirty="0"/>
              <a:t>this();</a:t>
            </a:r>
          </a:p>
          <a:p>
            <a:r>
              <a:rPr lang="en-US" b="1" dirty="0"/>
              <a:t>}</a:t>
            </a:r>
          </a:p>
          <a:p>
            <a:r>
              <a:rPr lang="en-US" b="1" dirty="0"/>
              <a:t>}</a:t>
            </a:r>
            <a:endParaRPr lang="en-US" dirty="0"/>
          </a:p>
        </p:txBody>
      </p:sp>
      <p:sp>
        <p:nvSpPr>
          <p:cNvPr id="8" name="Rectangle 7"/>
          <p:cNvSpPr/>
          <p:nvPr/>
        </p:nvSpPr>
        <p:spPr>
          <a:xfrm>
            <a:off x="8534400" y="4772042"/>
            <a:ext cx="377026" cy="230832"/>
          </a:xfrm>
          <a:prstGeom prst="rect">
            <a:avLst/>
          </a:prstGeom>
        </p:spPr>
        <p:txBody>
          <a:bodyPr wrap="none">
            <a:spAutoFit/>
          </a:bodyPr>
          <a:lstStyle/>
          <a:p>
            <a:r>
              <a:rPr lang="en-US" sz="900" b="1" dirty="0"/>
              <a:t>206</a:t>
            </a:r>
            <a:endParaRPr lang="en-US" sz="900" dirty="0"/>
          </a:p>
        </p:txBody>
      </p:sp>
      <p:sp>
        <p:nvSpPr>
          <p:cNvPr id="9" name="Rectangle 8"/>
          <p:cNvSpPr/>
          <p:nvPr/>
        </p:nvSpPr>
        <p:spPr>
          <a:xfrm>
            <a:off x="4693298" y="2887206"/>
            <a:ext cx="4572000" cy="738664"/>
          </a:xfrm>
          <a:prstGeom prst="rect">
            <a:avLst/>
          </a:prstGeom>
        </p:spPr>
        <p:txBody>
          <a:bodyPr>
            <a:spAutoFit/>
          </a:bodyPr>
          <a:lstStyle/>
          <a:p>
            <a:r>
              <a:rPr lang="en-US" b="1" dirty="0"/>
              <a:t>Output:</a:t>
            </a:r>
          </a:p>
          <a:p>
            <a:r>
              <a:rPr lang="en-US" b="1" dirty="0"/>
              <a:t>Compile time error.</a:t>
            </a:r>
          </a:p>
          <a:p>
            <a:r>
              <a:rPr lang="en-US" b="1" dirty="0"/>
              <a:t>Call to this must be first statement in constructor</a:t>
            </a:r>
            <a:endParaRPr lang="en-US" dirty="0"/>
          </a:p>
        </p:txBody>
      </p:sp>
    </p:spTree>
    <p:extLst>
      <p:ext uri="{BB962C8B-B14F-4D97-AF65-F5344CB8AC3E}">
        <p14:creationId xmlns:p14="http://schemas.microsoft.com/office/powerpoint/2010/main" val="129973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0" end="10"/>
                                            </p:txEl>
                                          </p:spTgt>
                                        </p:tgtEl>
                                        <p:attrNameLst>
                                          <p:attrName>style.visibility</p:attrName>
                                        </p:attrNameLst>
                                      </p:cBhvr>
                                      <p:to>
                                        <p:strVal val="visible"/>
                                      </p:to>
                                    </p:set>
                                    <p:animEffect transition="in" filter="fade">
                                      <p:cBhvr>
                                        <p:cTn id="7" dur="1000"/>
                                        <p:tgtEl>
                                          <p:spTgt spid="6">
                                            <p:txEl>
                                              <p:pRg st="10" end="10"/>
                                            </p:txEl>
                                          </p:spTgt>
                                        </p:tgtEl>
                                      </p:cBhvr>
                                    </p:animEffect>
                                    <p:anim calcmode="lin" valueType="num">
                                      <p:cBhvr>
                                        <p:cTn id="8"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0" end="1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1" end="11"/>
                                            </p:txEl>
                                          </p:spTgt>
                                        </p:tgtEl>
                                        <p:attrNameLst>
                                          <p:attrName>style.visibility</p:attrName>
                                        </p:attrNameLst>
                                      </p:cBhvr>
                                      <p:to>
                                        <p:strVal val="visible"/>
                                      </p:to>
                                    </p:set>
                                    <p:animEffect transition="in" filter="fade">
                                      <p:cBhvr>
                                        <p:cTn id="12" dur="1000"/>
                                        <p:tgtEl>
                                          <p:spTgt spid="6">
                                            <p:txEl>
                                              <p:pRg st="11" end="11"/>
                                            </p:txEl>
                                          </p:spTgt>
                                        </p:tgtEl>
                                      </p:cBhvr>
                                    </p:animEffect>
                                    <p:anim calcmode="lin" valueType="num">
                                      <p:cBhvr>
                                        <p:cTn id="13" dur="1000" fill="hold"/>
                                        <p:tgtEl>
                                          <p:spTgt spid="6">
                                            <p:txEl>
                                              <p:pRg st="11" end="1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1" end="1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12" end="12"/>
                                            </p:txEl>
                                          </p:spTgt>
                                        </p:tgtEl>
                                        <p:attrNameLst>
                                          <p:attrName>style.visibility</p:attrName>
                                        </p:attrNameLst>
                                      </p:cBhvr>
                                      <p:to>
                                        <p:strVal val="visible"/>
                                      </p:to>
                                    </p:set>
                                    <p:animEffect transition="in" filter="fade">
                                      <p:cBhvr>
                                        <p:cTn id="17" dur="1000"/>
                                        <p:tgtEl>
                                          <p:spTgt spid="6">
                                            <p:txEl>
                                              <p:pRg st="12" end="12"/>
                                            </p:txEl>
                                          </p:spTgt>
                                        </p:tgtEl>
                                      </p:cBhvr>
                                    </p:animEffect>
                                    <p:anim calcmode="lin" valueType="num">
                                      <p:cBhvr>
                                        <p:cTn id="18" dur="1000" fill="hold"/>
                                        <p:tgtEl>
                                          <p:spTgt spid="6">
                                            <p:txEl>
                                              <p:pRg st="12" end="12"/>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circle(in)">
                                      <p:cBhvr>
                                        <p:cTn id="24" dur="2000"/>
                                        <p:tgtEl>
                                          <p:spTgt spid="7">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Effect transition="in" filter="circle(in)">
                                      <p:cBhvr>
                                        <p:cTn id="29" dur="2000"/>
                                        <p:tgtEl>
                                          <p:spTgt spid="7">
                                            <p:txEl>
                                              <p:pRg st="2" end="2"/>
                                            </p:txEl>
                                          </p:spTgt>
                                        </p:tgtEl>
                                      </p:cBhvr>
                                    </p:animEffect>
                                  </p:childTnLst>
                                </p:cTn>
                              </p:par>
                              <p:par>
                                <p:cTn id="30" presetID="6" presetClass="entr" presetSubtype="16" fill="hold" nodeType="with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circle(in)">
                                      <p:cBhvr>
                                        <p:cTn id="32" dur="2000"/>
                                        <p:tgtEl>
                                          <p:spTgt spid="7">
                                            <p:txEl>
                                              <p:pRg st="3" end="3"/>
                                            </p:txEl>
                                          </p:spTgt>
                                        </p:tgtEl>
                                      </p:cBhvr>
                                    </p:animEffect>
                                  </p:childTnLst>
                                </p:cTn>
                              </p:par>
                              <p:par>
                                <p:cTn id="33" presetID="6" presetClass="entr" presetSubtype="16" fill="hold" nodeType="with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circle(in)">
                                      <p:cBhvr>
                                        <p:cTn id="35" dur="2000"/>
                                        <p:tgtEl>
                                          <p:spTgt spid="7">
                                            <p:txEl>
                                              <p:pRg st="4" end="4"/>
                                            </p:txEl>
                                          </p:spTgt>
                                        </p:tgtEl>
                                      </p:cBhvr>
                                    </p:animEffect>
                                  </p:childTnLst>
                                </p:cTn>
                              </p:par>
                              <p:par>
                                <p:cTn id="36" presetID="6" presetClass="entr" presetSubtype="16" fill="hold" nodeType="withEffect">
                                  <p:stCondLst>
                                    <p:cond delay="0"/>
                                  </p:stCondLst>
                                  <p:childTnLst>
                                    <p:set>
                                      <p:cBhvr>
                                        <p:cTn id="37" dur="1" fill="hold">
                                          <p:stCondLst>
                                            <p:cond delay="0"/>
                                          </p:stCondLst>
                                        </p:cTn>
                                        <p:tgtEl>
                                          <p:spTgt spid="7">
                                            <p:txEl>
                                              <p:pRg st="5" end="5"/>
                                            </p:txEl>
                                          </p:spTgt>
                                        </p:tgtEl>
                                        <p:attrNameLst>
                                          <p:attrName>style.visibility</p:attrName>
                                        </p:attrNameLst>
                                      </p:cBhvr>
                                      <p:to>
                                        <p:strVal val="visible"/>
                                      </p:to>
                                    </p:set>
                                    <p:animEffect transition="in" filter="circle(in)">
                                      <p:cBhvr>
                                        <p:cTn id="38" dur="2000"/>
                                        <p:tgtEl>
                                          <p:spTgt spid="7">
                                            <p:txEl>
                                              <p:pRg st="5" end="5"/>
                                            </p:txEl>
                                          </p:spTgt>
                                        </p:tgtEl>
                                      </p:cBhvr>
                                    </p:animEffect>
                                  </p:childTnLst>
                                </p:cTn>
                              </p:par>
                              <p:par>
                                <p:cTn id="39" presetID="6" presetClass="entr" presetSubtype="16" fill="hold"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Effect transition="in" filter="circle(in)">
                                      <p:cBhvr>
                                        <p:cTn id="41" dur="2000"/>
                                        <p:tgtEl>
                                          <p:spTgt spid="7">
                                            <p:txEl>
                                              <p:pRg st="6" end="6"/>
                                            </p:txEl>
                                          </p:spTgt>
                                        </p:tgtEl>
                                      </p:cBhvr>
                                    </p:animEffect>
                                  </p:childTnLst>
                                </p:cTn>
                              </p:par>
                              <p:par>
                                <p:cTn id="42" presetID="6" presetClass="entr" presetSubtype="16" fill="hold" nodeType="withEffect">
                                  <p:stCondLst>
                                    <p:cond delay="0"/>
                                  </p:stCondLst>
                                  <p:childTnLst>
                                    <p:set>
                                      <p:cBhvr>
                                        <p:cTn id="43" dur="1" fill="hold">
                                          <p:stCondLst>
                                            <p:cond delay="0"/>
                                          </p:stCondLst>
                                        </p:cTn>
                                        <p:tgtEl>
                                          <p:spTgt spid="7">
                                            <p:txEl>
                                              <p:pRg st="7" end="7"/>
                                            </p:txEl>
                                          </p:spTgt>
                                        </p:tgtEl>
                                        <p:attrNameLst>
                                          <p:attrName>style.visibility</p:attrName>
                                        </p:attrNameLst>
                                      </p:cBhvr>
                                      <p:to>
                                        <p:strVal val="visible"/>
                                      </p:to>
                                    </p:set>
                                    <p:animEffect transition="in" filter="circle(in)">
                                      <p:cBhvr>
                                        <p:cTn id="44" dur="2000"/>
                                        <p:tgtEl>
                                          <p:spTgt spid="7">
                                            <p:txEl>
                                              <p:pRg st="7" end="7"/>
                                            </p:txEl>
                                          </p:spTgt>
                                        </p:tgtEl>
                                      </p:cBhvr>
                                    </p:animEffect>
                                  </p:childTnLst>
                                </p:cTn>
                              </p:par>
                              <p:par>
                                <p:cTn id="45" presetID="6" presetClass="entr" presetSubtype="16" fill="hold" nodeType="with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animEffect transition="in" filter="circle(in)">
                                      <p:cBhvr>
                                        <p:cTn id="47" dur="2000"/>
                                        <p:tgtEl>
                                          <p:spTgt spid="7">
                                            <p:txEl>
                                              <p:pRg st="10" end="10"/>
                                            </p:txEl>
                                          </p:spTgt>
                                        </p:tgtEl>
                                      </p:cBhvr>
                                    </p:animEffect>
                                  </p:childTnLst>
                                </p:cTn>
                              </p:par>
                              <p:par>
                                <p:cTn id="48" presetID="6" presetClass="entr" presetSubtype="16" fill="hold" nodeType="withEffect">
                                  <p:stCondLst>
                                    <p:cond delay="0"/>
                                  </p:stCondLst>
                                  <p:childTnLst>
                                    <p:set>
                                      <p:cBhvr>
                                        <p:cTn id="49" dur="1" fill="hold">
                                          <p:stCondLst>
                                            <p:cond delay="0"/>
                                          </p:stCondLst>
                                        </p:cTn>
                                        <p:tgtEl>
                                          <p:spTgt spid="7">
                                            <p:txEl>
                                              <p:pRg st="8" end="8"/>
                                            </p:txEl>
                                          </p:spTgt>
                                        </p:tgtEl>
                                        <p:attrNameLst>
                                          <p:attrName>style.visibility</p:attrName>
                                        </p:attrNameLst>
                                      </p:cBhvr>
                                      <p:to>
                                        <p:strVal val="visible"/>
                                      </p:to>
                                    </p:set>
                                    <p:animEffect transition="in" filter="circle(in)">
                                      <p:cBhvr>
                                        <p:cTn id="50" dur="2000"/>
                                        <p:tgtEl>
                                          <p:spTgt spid="7">
                                            <p:txEl>
                                              <p:pRg st="8" end="8"/>
                                            </p:txEl>
                                          </p:spTgt>
                                        </p:tgtEl>
                                      </p:cBhvr>
                                    </p:animEffect>
                                  </p:childTnLst>
                                </p:cTn>
                              </p:par>
                              <p:par>
                                <p:cTn id="51" presetID="6" presetClass="entr" presetSubtype="16" fill="hold"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Effect transition="in" filter="circle(in)">
                                      <p:cBhvr>
                                        <p:cTn id="53" dur="2000"/>
                                        <p:tgtEl>
                                          <p:spTgt spid="7">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9">
                                            <p:txEl>
                                              <p:pRg st="0" end="0"/>
                                            </p:txEl>
                                          </p:spTgt>
                                        </p:tgtEl>
                                        <p:attrNameLst>
                                          <p:attrName>style.visibility</p:attrName>
                                        </p:attrNameLst>
                                      </p:cBhvr>
                                      <p:to>
                                        <p:strVal val="visible"/>
                                      </p:to>
                                    </p:set>
                                    <p:animEffect transition="in" filter="wipe(down)">
                                      <p:cBhvr>
                                        <p:cTn id="58" dur="500"/>
                                        <p:tgtEl>
                                          <p:spTgt spid="9">
                                            <p:txEl>
                                              <p:pRg st="0" end="0"/>
                                            </p:txEl>
                                          </p:spTgt>
                                        </p:tgtEl>
                                      </p:cBhvr>
                                    </p:animEffect>
                                  </p:childTnLst>
                                </p:cTn>
                              </p:par>
                              <p:par>
                                <p:cTn id="59" presetID="22" presetClass="entr" presetSubtype="4" fill="hold" nodeType="withEffect">
                                  <p:stCondLst>
                                    <p:cond delay="0"/>
                                  </p:stCondLst>
                                  <p:childTnLst>
                                    <p:set>
                                      <p:cBhvr>
                                        <p:cTn id="60" dur="1" fill="hold">
                                          <p:stCondLst>
                                            <p:cond delay="0"/>
                                          </p:stCondLst>
                                        </p:cTn>
                                        <p:tgtEl>
                                          <p:spTgt spid="9">
                                            <p:txEl>
                                              <p:pRg st="1" end="1"/>
                                            </p:txEl>
                                          </p:spTgt>
                                        </p:tgtEl>
                                        <p:attrNameLst>
                                          <p:attrName>style.visibility</p:attrName>
                                        </p:attrNameLst>
                                      </p:cBhvr>
                                      <p:to>
                                        <p:strVal val="visible"/>
                                      </p:to>
                                    </p:set>
                                    <p:animEffect transition="in" filter="wipe(down)">
                                      <p:cBhvr>
                                        <p:cTn id="61" dur="500"/>
                                        <p:tgtEl>
                                          <p:spTgt spid="9">
                                            <p:txEl>
                                              <p:pRg st="1" end="1"/>
                                            </p:txEl>
                                          </p:spTgt>
                                        </p:tgtEl>
                                      </p:cBhvr>
                                    </p:animEffect>
                                  </p:childTnLst>
                                </p:cTn>
                              </p:par>
                              <p:par>
                                <p:cTn id="62" presetID="22" presetClass="entr" presetSubtype="4" fill="hold" nodeType="withEffect">
                                  <p:stCondLst>
                                    <p:cond delay="0"/>
                                  </p:stCondLst>
                                  <p:childTnLst>
                                    <p:set>
                                      <p:cBhvr>
                                        <p:cTn id="63" dur="1" fill="hold">
                                          <p:stCondLst>
                                            <p:cond delay="0"/>
                                          </p:stCondLst>
                                        </p:cTn>
                                        <p:tgtEl>
                                          <p:spTgt spid="9">
                                            <p:txEl>
                                              <p:pRg st="2" end="2"/>
                                            </p:txEl>
                                          </p:spTgt>
                                        </p:tgtEl>
                                        <p:attrNameLst>
                                          <p:attrName>style.visibility</p:attrName>
                                        </p:attrNameLst>
                                      </p:cBhvr>
                                      <p:to>
                                        <p:strVal val="visible"/>
                                      </p:to>
                                    </p:set>
                                    <p:animEffect transition="in" filter="wipe(down)">
                                      <p:cBhvr>
                                        <p:cTn id="64"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67</a:t>
            </a:fld>
            <a:endParaRPr lang="en"/>
          </a:p>
        </p:txBody>
      </p:sp>
      <p:sp>
        <p:nvSpPr>
          <p:cNvPr id="4" name="Rectangle 3"/>
          <p:cNvSpPr/>
          <p:nvPr/>
        </p:nvSpPr>
        <p:spPr>
          <a:xfrm>
            <a:off x="228600" y="133350"/>
            <a:ext cx="4572000" cy="4401205"/>
          </a:xfrm>
          <a:prstGeom prst="rect">
            <a:avLst/>
          </a:prstGeom>
        </p:spPr>
        <p:txBody>
          <a:bodyPr>
            <a:spAutoFit/>
          </a:bodyPr>
          <a:lstStyle/>
          <a:p>
            <a:r>
              <a:rPr lang="en-US" b="1" dirty="0"/>
              <a:t>Case 3: We can use super() (or) this() only inside constructor. If we are using anywhere</a:t>
            </a:r>
          </a:p>
          <a:p>
            <a:r>
              <a:rPr lang="en-US" b="1" dirty="0"/>
              <a:t>else we will get compile time error.</a:t>
            </a:r>
          </a:p>
          <a:p>
            <a:endParaRPr lang="en-US" b="1" dirty="0"/>
          </a:p>
          <a:p>
            <a:r>
              <a:rPr lang="en-US" b="1" dirty="0"/>
              <a:t>Example:</a:t>
            </a:r>
          </a:p>
          <a:p>
            <a:r>
              <a:rPr lang="en-US" b="1" dirty="0"/>
              <a:t>class Test</a:t>
            </a:r>
          </a:p>
          <a:p>
            <a:r>
              <a:rPr lang="en-US" b="1" dirty="0"/>
              <a:t>{</a:t>
            </a:r>
          </a:p>
          <a:p>
            <a:r>
              <a:rPr lang="en-US" b="1" dirty="0"/>
              <a:t>public void </a:t>
            </a:r>
            <a:r>
              <a:rPr lang="en-US" b="1" dirty="0" err="1"/>
              <a:t>methodOne</a:t>
            </a:r>
            <a:r>
              <a:rPr lang="en-US" b="1" dirty="0"/>
              <a:t>()</a:t>
            </a:r>
          </a:p>
          <a:p>
            <a:r>
              <a:rPr lang="en-US" b="1" dirty="0"/>
              <a:t>{</a:t>
            </a:r>
          </a:p>
          <a:p>
            <a:r>
              <a:rPr lang="en-US" b="1" dirty="0"/>
              <a:t>super();</a:t>
            </a:r>
          </a:p>
          <a:p>
            <a:r>
              <a:rPr lang="en-US" b="1" dirty="0"/>
              <a:t>}</a:t>
            </a:r>
          </a:p>
          <a:p>
            <a:r>
              <a:rPr lang="en-US" b="1" dirty="0"/>
              <a:t>}</a:t>
            </a:r>
          </a:p>
          <a:p>
            <a:endParaRPr lang="en-US" b="1" dirty="0"/>
          </a:p>
          <a:p>
            <a:r>
              <a:rPr lang="en-US" b="1" dirty="0"/>
              <a:t>Output:</a:t>
            </a:r>
          </a:p>
          <a:p>
            <a:endParaRPr lang="en-US" b="1" dirty="0"/>
          </a:p>
          <a:p>
            <a:r>
              <a:rPr lang="en-US" b="1" dirty="0"/>
              <a:t>Compile time error.</a:t>
            </a:r>
          </a:p>
          <a:p>
            <a:r>
              <a:rPr lang="en-US" b="1" dirty="0"/>
              <a:t>Call to super must be first statement in constructor</a:t>
            </a:r>
          </a:p>
          <a:p>
            <a:endParaRPr lang="en-US" b="1" dirty="0"/>
          </a:p>
          <a:p>
            <a:r>
              <a:rPr lang="en-US" b="1" dirty="0"/>
              <a:t>              That is we can call a constructor directly from another constructor only.</a:t>
            </a:r>
          </a:p>
        </p:txBody>
      </p:sp>
      <p:sp>
        <p:nvSpPr>
          <p:cNvPr id="5" name="Rectangle 4"/>
          <p:cNvSpPr/>
          <p:nvPr/>
        </p:nvSpPr>
        <p:spPr>
          <a:xfrm>
            <a:off x="5410200" y="134583"/>
            <a:ext cx="962123" cy="307777"/>
          </a:xfrm>
          <a:prstGeom prst="rect">
            <a:avLst/>
          </a:prstGeom>
        </p:spPr>
        <p:txBody>
          <a:bodyPr wrap="none">
            <a:spAutoFit/>
          </a:bodyPr>
          <a:lstStyle/>
          <a:p>
            <a:r>
              <a:rPr lang="en-US" b="1" dirty="0"/>
              <a:t>Diagram:</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599" y="895350"/>
            <a:ext cx="5736447"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8530222" y="4629150"/>
            <a:ext cx="377026" cy="230832"/>
          </a:xfrm>
          <a:prstGeom prst="rect">
            <a:avLst/>
          </a:prstGeom>
        </p:spPr>
        <p:txBody>
          <a:bodyPr wrap="none">
            <a:spAutoFit/>
          </a:bodyPr>
          <a:lstStyle/>
          <a:p>
            <a:r>
              <a:rPr lang="en-US" sz="900" b="1" dirty="0"/>
              <a:t>207</a:t>
            </a:r>
            <a:endParaRPr lang="en-US" sz="900" dirty="0"/>
          </a:p>
        </p:txBody>
      </p:sp>
    </p:spTree>
    <p:extLst>
      <p:ext uri="{BB962C8B-B14F-4D97-AF65-F5344CB8AC3E}">
        <p14:creationId xmlns:p14="http://schemas.microsoft.com/office/powerpoint/2010/main" val="276696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4" end="14"/>
                                            </p:txEl>
                                          </p:spTgt>
                                        </p:tgtEl>
                                        <p:attrNameLst>
                                          <p:attrName>style.visibility</p:attrName>
                                        </p:attrNameLst>
                                      </p:cBhvr>
                                      <p:to>
                                        <p:strVal val="visible"/>
                                      </p:to>
                                    </p:set>
                                    <p:animEffect transition="in" filter="fade">
                                      <p:cBhvr>
                                        <p:cTn id="7" dur="1000"/>
                                        <p:tgtEl>
                                          <p:spTgt spid="4">
                                            <p:txEl>
                                              <p:pRg st="14" end="14"/>
                                            </p:txEl>
                                          </p:spTgt>
                                        </p:tgtEl>
                                      </p:cBhvr>
                                    </p:animEffect>
                                    <p:anim calcmode="lin" valueType="num">
                                      <p:cBhvr>
                                        <p:cTn id="8"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4" end="1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5" end="15"/>
                                            </p:txEl>
                                          </p:spTgt>
                                        </p:tgtEl>
                                        <p:attrNameLst>
                                          <p:attrName>style.visibility</p:attrName>
                                        </p:attrNameLst>
                                      </p:cBhvr>
                                      <p:to>
                                        <p:strVal val="visible"/>
                                      </p:to>
                                    </p:set>
                                    <p:animEffect transition="in" filter="fade">
                                      <p:cBhvr>
                                        <p:cTn id="12" dur="1000"/>
                                        <p:tgtEl>
                                          <p:spTgt spid="4">
                                            <p:txEl>
                                              <p:pRg st="15" end="15"/>
                                            </p:txEl>
                                          </p:spTgt>
                                        </p:tgtEl>
                                      </p:cBhvr>
                                    </p:animEffect>
                                    <p:anim calcmode="lin" valueType="num">
                                      <p:cBhvr>
                                        <p:cTn id="13" dur="1000" fill="hold"/>
                                        <p:tgtEl>
                                          <p:spTgt spid="4">
                                            <p:txEl>
                                              <p:pRg st="15" end="15"/>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4">
                                            <p:txEl>
                                              <p:pRg st="17" end="17"/>
                                            </p:txEl>
                                          </p:spTgt>
                                        </p:tgtEl>
                                        <p:attrNameLst>
                                          <p:attrName>style.visibility</p:attrName>
                                        </p:attrNameLst>
                                      </p:cBhvr>
                                      <p:to>
                                        <p:strVal val="visible"/>
                                      </p:to>
                                    </p:set>
                                    <p:animEffect transition="in" filter="wipe(down)">
                                      <p:cBhvr>
                                        <p:cTn id="19" dur="500"/>
                                        <p:tgtEl>
                                          <p:spTgt spid="4">
                                            <p:txEl>
                                              <p:pRg st="17" end="1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wheel(1)">
                                      <p:cBhvr>
                                        <p:cTn id="24" dur="2000"/>
                                        <p:tgtEl>
                                          <p:spTgt spid="5">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3074"/>
                                        </p:tgtEl>
                                        <p:attrNameLst>
                                          <p:attrName>style.visibility</p:attrName>
                                        </p:attrNameLst>
                                      </p:cBhvr>
                                      <p:to>
                                        <p:strVal val="visible"/>
                                      </p:to>
                                    </p:set>
                                    <p:animEffect transition="in" filter="wheel(1)">
                                      <p:cBhvr>
                                        <p:cTn id="29"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68</a:t>
            </a:fld>
            <a:endParaRPr lang="en"/>
          </a:p>
        </p:txBody>
      </p:sp>
      <p:pic>
        <p:nvPicPr>
          <p:cNvPr id="4098" name="Picture 2" descr="C:\Users\DELL\Desktop\j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09550"/>
            <a:ext cx="6440487" cy="2286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62000" y="2724150"/>
            <a:ext cx="4572000" cy="2031325"/>
          </a:xfrm>
          <a:prstGeom prst="rect">
            <a:avLst/>
          </a:prstGeom>
        </p:spPr>
        <p:txBody>
          <a:bodyPr>
            <a:spAutoFit/>
          </a:bodyPr>
          <a:lstStyle/>
          <a:p>
            <a:r>
              <a:rPr lang="en-US" b="1" dirty="0"/>
              <a:t>Example:</a:t>
            </a:r>
          </a:p>
          <a:p>
            <a:r>
              <a:rPr lang="en-US" b="1" dirty="0"/>
              <a:t>class Test</a:t>
            </a:r>
          </a:p>
          <a:p>
            <a:r>
              <a:rPr lang="en-US" b="1" dirty="0"/>
              <a:t>{</a:t>
            </a:r>
          </a:p>
          <a:p>
            <a:r>
              <a:rPr lang="en-US" b="1" dirty="0"/>
              <a:t>public static void main(String[] </a:t>
            </a:r>
            <a:r>
              <a:rPr lang="en-US" b="1" dirty="0" err="1"/>
              <a:t>args</a:t>
            </a:r>
            <a:r>
              <a:rPr lang="en-US" b="1" dirty="0"/>
              <a:t>)</a:t>
            </a:r>
          </a:p>
          <a:p>
            <a:r>
              <a:rPr lang="en-US" b="1" dirty="0"/>
              <a:t>{</a:t>
            </a:r>
          </a:p>
          <a:p>
            <a:r>
              <a:rPr lang="en-US" b="1" dirty="0" err="1"/>
              <a:t>System.out.println</a:t>
            </a:r>
            <a:r>
              <a:rPr lang="en-US" b="1" dirty="0"/>
              <a:t>(</a:t>
            </a:r>
            <a:r>
              <a:rPr lang="en-US" b="1" dirty="0" err="1"/>
              <a:t>super.hashCode</a:t>
            </a:r>
            <a:r>
              <a:rPr lang="en-US" b="1" dirty="0"/>
              <a:t>());</a:t>
            </a:r>
          </a:p>
          <a:p>
            <a:r>
              <a:rPr lang="en-US" b="1" dirty="0"/>
              <a:t>}</a:t>
            </a:r>
          </a:p>
          <a:p>
            <a:r>
              <a:rPr lang="en-US" b="1" dirty="0"/>
              <a:t>}</a:t>
            </a:r>
          </a:p>
          <a:p>
            <a:r>
              <a:rPr lang="en-US" b="1" dirty="0"/>
              <a:t>.</a:t>
            </a:r>
            <a:endParaRPr lang="en-US" dirty="0"/>
          </a:p>
        </p:txBody>
      </p:sp>
      <p:sp>
        <p:nvSpPr>
          <p:cNvPr id="5" name="Rectangle 4"/>
          <p:cNvSpPr/>
          <p:nvPr/>
        </p:nvSpPr>
        <p:spPr>
          <a:xfrm>
            <a:off x="4343400" y="2760046"/>
            <a:ext cx="4572000" cy="1169551"/>
          </a:xfrm>
          <a:prstGeom prst="rect">
            <a:avLst/>
          </a:prstGeom>
        </p:spPr>
        <p:txBody>
          <a:bodyPr>
            <a:spAutoFit/>
          </a:bodyPr>
          <a:lstStyle/>
          <a:p>
            <a:r>
              <a:rPr lang="en-US" b="1" dirty="0"/>
              <a:t>Output:</a:t>
            </a:r>
          </a:p>
          <a:p>
            <a:endParaRPr lang="en-US" b="1" dirty="0"/>
          </a:p>
          <a:p>
            <a:r>
              <a:rPr lang="en-US" b="1" dirty="0"/>
              <a:t>Compile time error.</a:t>
            </a:r>
          </a:p>
          <a:p>
            <a:r>
              <a:rPr lang="en-US" b="1" dirty="0"/>
              <a:t>Non-static variable super cannot be referenced from a static context</a:t>
            </a:r>
            <a:endParaRPr lang="en-US" dirty="0"/>
          </a:p>
        </p:txBody>
      </p:sp>
      <p:sp>
        <p:nvSpPr>
          <p:cNvPr id="6" name="Rectangle 5"/>
          <p:cNvSpPr/>
          <p:nvPr/>
        </p:nvSpPr>
        <p:spPr>
          <a:xfrm>
            <a:off x="8432576" y="4755475"/>
            <a:ext cx="377026" cy="230832"/>
          </a:xfrm>
          <a:prstGeom prst="rect">
            <a:avLst/>
          </a:prstGeom>
        </p:spPr>
        <p:txBody>
          <a:bodyPr wrap="none">
            <a:spAutoFit/>
          </a:bodyPr>
          <a:lstStyle/>
          <a:p>
            <a:r>
              <a:rPr lang="en-US" sz="900" b="1" dirty="0"/>
              <a:t>207</a:t>
            </a:r>
            <a:endParaRPr lang="en-US" sz="900" dirty="0"/>
          </a:p>
        </p:txBody>
      </p:sp>
    </p:spTree>
    <p:extLst>
      <p:ext uri="{BB962C8B-B14F-4D97-AF65-F5344CB8AC3E}">
        <p14:creationId xmlns:p14="http://schemas.microsoft.com/office/powerpoint/2010/main" val="297789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circle(in)">
                                      <p:cBhvr>
                                        <p:cTn id="10" dur="2000"/>
                                        <p:tgtEl>
                                          <p:spTgt spid="5">
                                            <p:txEl>
                                              <p:pRg st="2" end="2"/>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circle(in)">
                                      <p:cBhvr>
                                        <p:cTn id="13" dur="2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69</a:t>
            </a:fld>
            <a:endParaRPr lang="en"/>
          </a:p>
        </p:txBody>
      </p:sp>
      <p:sp>
        <p:nvSpPr>
          <p:cNvPr id="4" name="Rectangle 3"/>
          <p:cNvSpPr/>
          <p:nvPr/>
        </p:nvSpPr>
        <p:spPr>
          <a:xfrm>
            <a:off x="152400" y="209550"/>
            <a:ext cx="4572000" cy="1384995"/>
          </a:xfrm>
          <a:prstGeom prst="rect">
            <a:avLst/>
          </a:prstGeom>
        </p:spPr>
        <p:txBody>
          <a:bodyPr>
            <a:spAutoFit/>
          </a:bodyPr>
          <a:lstStyle/>
          <a:p>
            <a:r>
              <a:rPr lang="en-US" b="1" u="sng" dirty="0"/>
              <a:t>Overloaded constructors </a:t>
            </a:r>
            <a:r>
              <a:rPr lang="en-US" b="1" dirty="0"/>
              <a:t>:</a:t>
            </a:r>
          </a:p>
          <a:p>
            <a:endParaRPr lang="en-US" b="1" dirty="0"/>
          </a:p>
          <a:p>
            <a:r>
              <a:rPr lang="en-US" b="1" dirty="0"/>
              <a:t>A class can contain more than one constructor and all these constructors having the same name but different arguments and hence these constructors are considered as overloaded constructors.</a:t>
            </a:r>
            <a:endParaRPr lang="en-US" dirty="0"/>
          </a:p>
        </p:txBody>
      </p:sp>
      <p:sp>
        <p:nvSpPr>
          <p:cNvPr id="5" name="Rectangle 4"/>
          <p:cNvSpPr/>
          <p:nvPr/>
        </p:nvSpPr>
        <p:spPr>
          <a:xfrm>
            <a:off x="4923453" y="209550"/>
            <a:ext cx="4572000" cy="1815882"/>
          </a:xfrm>
          <a:prstGeom prst="rect">
            <a:avLst/>
          </a:prstGeom>
        </p:spPr>
        <p:txBody>
          <a:bodyPr>
            <a:spAutoFit/>
          </a:bodyPr>
          <a:lstStyle/>
          <a:p>
            <a:r>
              <a:rPr lang="en-US" b="1" dirty="0"/>
              <a:t>//constructor/double-argument constructor</a:t>
            </a:r>
          </a:p>
          <a:p>
            <a:r>
              <a:rPr lang="en-US" b="1" dirty="0"/>
              <a:t>Test t2=new Test(10);</a:t>
            </a:r>
          </a:p>
          <a:p>
            <a:r>
              <a:rPr lang="en-US" b="1" dirty="0"/>
              <a:t>//</a:t>
            </a:r>
            <a:r>
              <a:rPr lang="en-US" b="1" dirty="0" err="1"/>
              <a:t>int</a:t>
            </a:r>
            <a:r>
              <a:rPr lang="en-US" b="1" dirty="0"/>
              <a:t>-argument constructor/double-argument constructor</a:t>
            </a:r>
          </a:p>
          <a:p>
            <a:r>
              <a:rPr lang="en-US" b="1" dirty="0"/>
              <a:t>Test t3=new Test(10.5);//double-argument constructor</a:t>
            </a:r>
          </a:p>
          <a:p>
            <a:r>
              <a:rPr lang="en-US" b="1" dirty="0"/>
              <a:t>}</a:t>
            </a:r>
          </a:p>
          <a:p>
            <a:r>
              <a:rPr lang="en-US" b="1" dirty="0"/>
              <a:t>}</a:t>
            </a:r>
            <a:endParaRPr lang="en-US" dirty="0"/>
          </a:p>
        </p:txBody>
      </p:sp>
      <p:sp>
        <p:nvSpPr>
          <p:cNvPr id="6" name="Rectangle 5"/>
          <p:cNvSpPr/>
          <p:nvPr/>
        </p:nvSpPr>
        <p:spPr>
          <a:xfrm>
            <a:off x="228600" y="1631664"/>
            <a:ext cx="4572000" cy="3539430"/>
          </a:xfrm>
          <a:prstGeom prst="rect">
            <a:avLst/>
          </a:prstGeom>
        </p:spPr>
        <p:txBody>
          <a:bodyPr>
            <a:spAutoFit/>
          </a:bodyPr>
          <a:lstStyle/>
          <a:p>
            <a:r>
              <a:rPr lang="en-US" b="1" dirty="0"/>
              <a:t>Example:</a:t>
            </a:r>
          </a:p>
          <a:p>
            <a:r>
              <a:rPr lang="en-US" b="1" dirty="0"/>
              <a:t>class Test {</a:t>
            </a:r>
          </a:p>
          <a:p>
            <a:r>
              <a:rPr lang="en-US" b="1" dirty="0"/>
              <a:t>Test(double d){</a:t>
            </a:r>
          </a:p>
          <a:p>
            <a:r>
              <a:rPr lang="en-US" b="1" dirty="0" err="1"/>
              <a:t>System.out.println</a:t>
            </a:r>
            <a:r>
              <a:rPr lang="en-US" b="1" dirty="0"/>
              <a:t>("double-argument constructor");</a:t>
            </a:r>
          </a:p>
          <a:p>
            <a:r>
              <a:rPr lang="en-US" b="1" dirty="0"/>
              <a:t>}</a:t>
            </a:r>
          </a:p>
          <a:p>
            <a:r>
              <a:rPr lang="en-US" b="1" dirty="0"/>
              <a:t>Test(</a:t>
            </a:r>
            <a:r>
              <a:rPr lang="en-US" b="1" dirty="0" err="1"/>
              <a:t>int</a:t>
            </a:r>
            <a:r>
              <a:rPr lang="en-US" b="1" dirty="0"/>
              <a:t> i) {</a:t>
            </a:r>
          </a:p>
          <a:p>
            <a:r>
              <a:rPr lang="en-US" b="1" dirty="0"/>
              <a:t>this(10.5);</a:t>
            </a:r>
          </a:p>
          <a:p>
            <a:r>
              <a:rPr lang="en-US" b="1" dirty="0" err="1"/>
              <a:t>System.out.println</a:t>
            </a:r>
            <a:r>
              <a:rPr lang="en-US" b="1" dirty="0"/>
              <a:t>("</a:t>
            </a:r>
            <a:r>
              <a:rPr lang="en-US" b="1" dirty="0" err="1"/>
              <a:t>int</a:t>
            </a:r>
            <a:r>
              <a:rPr lang="en-US" b="1" dirty="0"/>
              <a:t>-argument constructor");</a:t>
            </a:r>
          </a:p>
          <a:p>
            <a:r>
              <a:rPr lang="en-US" b="1" dirty="0"/>
              <a:t>}</a:t>
            </a:r>
          </a:p>
          <a:p>
            <a:r>
              <a:rPr lang="en-US" b="1" dirty="0"/>
              <a:t>Test() {</a:t>
            </a:r>
          </a:p>
          <a:p>
            <a:r>
              <a:rPr lang="en-US" b="1" dirty="0"/>
              <a:t>this(10);</a:t>
            </a:r>
          </a:p>
          <a:p>
            <a:r>
              <a:rPr lang="en-US" b="1" dirty="0" err="1"/>
              <a:t>System.out.println</a:t>
            </a:r>
            <a:r>
              <a:rPr lang="en-US" b="1" dirty="0"/>
              <a:t>("no-argument constructor");</a:t>
            </a:r>
          </a:p>
          <a:p>
            <a:r>
              <a:rPr lang="en-US" b="1" dirty="0"/>
              <a:t>}</a:t>
            </a:r>
          </a:p>
          <a:p>
            <a:r>
              <a:rPr lang="en-US" b="1" dirty="0"/>
              <a:t>public static void main(String[] </a:t>
            </a:r>
            <a:r>
              <a:rPr lang="en-US" b="1" dirty="0" err="1"/>
              <a:t>args</a:t>
            </a:r>
            <a:r>
              <a:rPr lang="en-US" b="1" dirty="0"/>
              <a:t>) {</a:t>
            </a:r>
          </a:p>
          <a:p>
            <a:r>
              <a:rPr lang="en-US" b="1" dirty="0"/>
              <a:t>Test t1=new Test(); //no-argument constructor/</a:t>
            </a:r>
            <a:r>
              <a:rPr lang="en-US" b="1" dirty="0" err="1"/>
              <a:t>int</a:t>
            </a:r>
            <a:r>
              <a:rPr lang="en-US" b="1" dirty="0"/>
              <a:t>-argument</a:t>
            </a:r>
          </a:p>
        </p:txBody>
      </p:sp>
      <p:sp>
        <p:nvSpPr>
          <p:cNvPr id="7" name="Rectangle 6"/>
          <p:cNvSpPr/>
          <p:nvPr/>
        </p:nvSpPr>
        <p:spPr>
          <a:xfrm>
            <a:off x="8534400" y="4835723"/>
            <a:ext cx="377026" cy="230832"/>
          </a:xfrm>
          <a:prstGeom prst="rect">
            <a:avLst/>
          </a:prstGeom>
        </p:spPr>
        <p:txBody>
          <a:bodyPr wrap="none">
            <a:spAutoFit/>
          </a:bodyPr>
          <a:lstStyle/>
          <a:p>
            <a:r>
              <a:rPr lang="en-US" sz="900" b="1" dirty="0"/>
              <a:t>208</a:t>
            </a:r>
            <a:endParaRPr lang="en-US" sz="900" dirty="0"/>
          </a:p>
        </p:txBody>
      </p:sp>
      <p:sp>
        <p:nvSpPr>
          <p:cNvPr id="8" name="Rectangle 7"/>
          <p:cNvSpPr/>
          <p:nvPr/>
        </p:nvSpPr>
        <p:spPr>
          <a:xfrm>
            <a:off x="4800600" y="2277993"/>
            <a:ext cx="3922313" cy="2462213"/>
          </a:xfrm>
          <a:prstGeom prst="rect">
            <a:avLst/>
          </a:prstGeom>
        </p:spPr>
        <p:txBody>
          <a:bodyPr wrap="square">
            <a:spAutoFit/>
          </a:bodyPr>
          <a:lstStyle/>
          <a:p>
            <a:pPr marL="285750" indent="-285750">
              <a:buFont typeface="Arial" pitchFamily="34" charset="0"/>
              <a:buChar char="•"/>
            </a:pPr>
            <a:r>
              <a:rPr lang="en-US" b="1" dirty="0"/>
              <a:t>Parent class constructor by default  won't available to the Child. Hence</a:t>
            </a:r>
          </a:p>
          <a:p>
            <a:r>
              <a:rPr lang="en-US" b="1" dirty="0"/>
              <a:t>Inheritance concept is not applicable for constructors and hence overriding</a:t>
            </a:r>
          </a:p>
          <a:p>
            <a:r>
              <a:rPr lang="en-US" b="1" dirty="0"/>
              <a:t>concept also not applicable to the constructors. But constructors can be</a:t>
            </a:r>
          </a:p>
          <a:p>
            <a:r>
              <a:rPr lang="en-US" b="1" dirty="0"/>
              <a:t>overloaded.</a:t>
            </a:r>
          </a:p>
          <a:p>
            <a:pPr marL="285750" indent="-285750">
              <a:buFont typeface="Arial" pitchFamily="34" charset="0"/>
              <a:buChar char="•"/>
            </a:pPr>
            <a:r>
              <a:rPr lang="en-US" dirty="0"/>
              <a:t> </a:t>
            </a:r>
            <a:r>
              <a:rPr lang="en-US" b="1" dirty="0"/>
              <a:t>We can take constructor in any java class including abstract class also but we can't take constructor inside interface.</a:t>
            </a:r>
            <a:endParaRPr lang="en-US" dirty="0"/>
          </a:p>
        </p:txBody>
      </p:sp>
    </p:spTree>
    <p:extLst>
      <p:ext uri="{BB962C8B-B14F-4D97-AF65-F5344CB8AC3E}">
        <p14:creationId xmlns:p14="http://schemas.microsoft.com/office/powerpoint/2010/main" val="3892470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16"/>
          <p:cNvSpPr txBox="1">
            <a:spLocks noGrp="1"/>
          </p:cNvSpPr>
          <p:nvPr>
            <p:ph type="ctrTitle"/>
          </p:nvPr>
        </p:nvSpPr>
        <p:spPr>
          <a:xfrm>
            <a:off x="2112400" y="1583350"/>
            <a:ext cx="49194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endParaRPr dirty="0">
              <a:solidFill>
                <a:schemeClr val="accent4"/>
              </a:solidFill>
            </a:endParaRPr>
          </a:p>
          <a:p>
            <a:pPr lvl="0"/>
            <a:r>
              <a:rPr lang="en-US" dirty="0"/>
              <a:t>Encapsulation</a:t>
            </a:r>
            <a:endParaRPr dirty="0"/>
          </a:p>
        </p:txBody>
      </p:sp>
    </p:spTree>
    <p:extLst>
      <p:ext uri="{BB962C8B-B14F-4D97-AF65-F5344CB8AC3E}">
        <p14:creationId xmlns:p14="http://schemas.microsoft.com/office/powerpoint/2010/main" val="391374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70</a:t>
            </a:fld>
            <a:endParaRPr lang="e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38150"/>
            <a:ext cx="4611849"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458200" y="4629150"/>
            <a:ext cx="377026" cy="230832"/>
          </a:xfrm>
          <a:prstGeom prst="rect">
            <a:avLst/>
          </a:prstGeom>
        </p:spPr>
        <p:txBody>
          <a:bodyPr wrap="none">
            <a:spAutoFit/>
          </a:bodyPr>
          <a:lstStyle/>
          <a:p>
            <a:r>
              <a:rPr lang="en-US" sz="900" b="1" dirty="0"/>
              <a:t>208</a:t>
            </a:r>
            <a:endParaRPr lang="en-US" sz="900" dirty="0"/>
          </a:p>
        </p:txBody>
      </p:sp>
      <p:sp>
        <p:nvSpPr>
          <p:cNvPr id="5" name="Rectangle 4"/>
          <p:cNvSpPr/>
          <p:nvPr/>
        </p:nvSpPr>
        <p:spPr>
          <a:xfrm>
            <a:off x="192249" y="2800350"/>
            <a:ext cx="4572000" cy="738664"/>
          </a:xfrm>
          <a:prstGeom prst="rect">
            <a:avLst/>
          </a:prstGeom>
        </p:spPr>
        <p:txBody>
          <a:bodyPr>
            <a:spAutoFit/>
          </a:bodyPr>
          <a:lstStyle/>
          <a:p>
            <a:r>
              <a:rPr lang="en-US" b="1" dirty="0"/>
              <a:t>We can't create object for abstract class but abstract class can contain constructor what</a:t>
            </a:r>
          </a:p>
          <a:p>
            <a:r>
              <a:rPr lang="en-US" b="1" dirty="0"/>
              <a:t>is the need ?</a:t>
            </a:r>
            <a:endParaRPr lang="en-US" dirty="0"/>
          </a:p>
        </p:txBody>
      </p:sp>
      <p:sp>
        <p:nvSpPr>
          <p:cNvPr id="6" name="Rectangle 5"/>
          <p:cNvSpPr/>
          <p:nvPr/>
        </p:nvSpPr>
        <p:spPr>
          <a:xfrm>
            <a:off x="304800" y="3714750"/>
            <a:ext cx="4572000" cy="738664"/>
          </a:xfrm>
          <a:prstGeom prst="rect">
            <a:avLst/>
          </a:prstGeom>
        </p:spPr>
        <p:txBody>
          <a:bodyPr>
            <a:spAutoFit/>
          </a:bodyPr>
          <a:lstStyle/>
          <a:p>
            <a:r>
              <a:rPr lang="en-US" b="1" dirty="0"/>
              <a:t>Abstract class constructor will be executed for every child class object creation to perform initialization of child class object only.</a:t>
            </a:r>
            <a:endParaRPr lang="en-US" dirty="0"/>
          </a:p>
        </p:txBody>
      </p:sp>
      <p:sp>
        <p:nvSpPr>
          <p:cNvPr id="7" name="Rectangle 6"/>
          <p:cNvSpPr/>
          <p:nvPr/>
        </p:nvSpPr>
        <p:spPr>
          <a:xfrm>
            <a:off x="4876800" y="171093"/>
            <a:ext cx="4038600" cy="2031325"/>
          </a:xfrm>
          <a:prstGeom prst="rect">
            <a:avLst/>
          </a:prstGeom>
        </p:spPr>
        <p:txBody>
          <a:bodyPr wrap="square">
            <a:spAutoFit/>
          </a:bodyPr>
          <a:lstStyle/>
          <a:p>
            <a:r>
              <a:rPr lang="en-US" b="1" dirty="0"/>
              <a:t>Which of the following statement is true ?</a:t>
            </a:r>
          </a:p>
          <a:p>
            <a:endParaRPr lang="en-US" b="1" dirty="0"/>
          </a:p>
          <a:p>
            <a:r>
              <a:rPr lang="en-US" b="1" dirty="0"/>
              <a:t>1. Whenever we are creating child class object then automatically parent class</a:t>
            </a:r>
          </a:p>
          <a:p>
            <a:r>
              <a:rPr lang="en-US" b="1" dirty="0"/>
              <a:t>object will be created.(false)</a:t>
            </a:r>
          </a:p>
          <a:p>
            <a:endParaRPr lang="en-US" b="1" dirty="0"/>
          </a:p>
          <a:p>
            <a:r>
              <a:rPr lang="en-US" b="1" dirty="0"/>
              <a:t>2. Whenever we are creating child class object then parent class constructor will be</a:t>
            </a:r>
          </a:p>
          <a:p>
            <a:r>
              <a:rPr lang="en-US" b="1" dirty="0"/>
              <a:t>executed.(true)</a:t>
            </a:r>
            <a:endParaRPr lang="en-US" dirty="0"/>
          </a:p>
        </p:txBody>
      </p:sp>
    </p:spTree>
    <p:extLst>
      <p:ext uri="{BB962C8B-B14F-4D97-AF65-F5344CB8AC3E}">
        <p14:creationId xmlns:p14="http://schemas.microsoft.com/office/powerpoint/2010/main" val="34228547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71</a:t>
            </a:fld>
            <a:endParaRPr lang="en"/>
          </a:p>
        </p:txBody>
      </p:sp>
      <p:sp>
        <p:nvSpPr>
          <p:cNvPr id="4" name="Rectangle 3"/>
          <p:cNvSpPr/>
          <p:nvPr/>
        </p:nvSpPr>
        <p:spPr>
          <a:xfrm>
            <a:off x="228600" y="666750"/>
            <a:ext cx="4572000" cy="3539430"/>
          </a:xfrm>
          <a:prstGeom prst="rect">
            <a:avLst/>
          </a:prstGeom>
        </p:spPr>
        <p:txBody>
          <a:bodyPr>
            <a:spAutoFit/>
          </a:bodyPr>
          <a:lstStyle/>
          <a:p>
            <a:r>
              <a:rPr lang="en-US" b="1" dirty="0">
                <a:solidFill>
                  <a:schemeClr val="tx1">
                    <a:lumMod val="75000"/>
                  </a:schemeClr>
                </a:solidFill>
              </a:rPr>
              <a:t>Example:</a:t>
            </a:r>
          </a:p>
          <a:p>
            <a:r>
              <a:rPr lang="en-US" b="1" dirty="0">
                <a:solidFill>
                  <a:schemeClr val="tx1">
                    <a:lumMod val="75000"/>
                  </a:schemeClr>
                </a:solidFill>
              </a:rPr>
              <a:t>abstract class Parent</a:t>
            </a:r>
          </a:p>
          <a:p>
            <a:r>
              <a:rPr lang="en-US" b="1" dirty="0">
                <a:solidFill>
                  <a:schemeClr val="tx1">
                    <a:lumMod val="75000"/>
                  </a:schemeClr>
                </a:solidFill>
              </a:rPr>
              <a:t>{</a:t>
            </a:r>
          </a:p>
          <a:p>
            <a:r>
              <a:rPr lang="en-US" b="1" dirty="0">
                <a:solidFill>
                  <a:schemeClr val="tx1">
                    <a:lumMod val="75000"/>
                  </a:schemeClr>
                </a:solidFill>
              </a:rPr>
              <a:t>Parent()</a:t>
            </a:r>
          </a:p>
          <a:p>
            <a:r>
              <a:rPr lang="en-US" b="1" dirty="0">
                <a:solidFill>
                  <a:schemeClr val="tx1">
                    <a:lumMod val="75000"/>
                  </a:schemeClr>
                </a:solidFill>
              </a:rPr>
              <a:t>{</a:t>
            </a:r>
          </a:p>
          <a:p>
            <a:r>
              <a:rPr lang="en-US" b="1" dirty="0" err="1">
                <a:solidFill>
                  <a:schemeClr val="tx1">
                    <a:lumMod val="75000"/>
                  </a:schemeClr>
                </a:solidFill>
              </a:rPr>
              <a:t>System.out.println</a:t>
            </a:r>
            <a:r>
              <a:rPr lang="en-US" b="1" dirty="0">
                <a:solidFill>
                  <a:schemeClr val="tx1">
                    <a:lumMod val="75000"/>
                  </a:schemeClr>
                </a:solidFill>
              </a:rPr>
              <a:t>(</a:t>
            </a:r>
            <a:r>
              <a:rPr lang="en-US" b="1" dirty="0" err="1">
                <a:solidFill>
                  <a:schemeClr val="tx1">
                    <a:lumMod val="75000"/>
                  </a:schemeClr>
                </a:solidFill>
              </a:rPr>
              <a:t>this.hashCode</a:t>
            </a:r>
            <a:r>
              <a:rPr lang="en-US" b="1" dirty="0">
                <a:solidFill>
                  <a:schemeClr val="tx1">
                    <a:lumMod val="75000"/>
                  </a:schemeClr>
                </a:solidFill>
              </a:rPr>
              <a:t>());</a:t>
            </a:r>
          </a:p>
          <a:p>
            <a:r>
              <a:rPr lang="en-US" b="1" dirty="0">
                <a:solidFill>
                  <a:schemeClr val="tx1">
                    <a:lumMod val="75000"/>
                  </a:schemeClr>
                </a:solidFill>
              </a:rPr>
              <a:t>//11394033//here this means child class object</a:t>
            </a:r>
          </a:p>
          <a:p>
            <a:r>
              <a:rPr lang="en-US" b="1" dirty="0">
                <a:solidFill>
                  <a:schemeClr val="tx1">
                    <a:lumMod val="75000"/>
                  </a:schemeClr>
                </a:solidFill>
              </a:rPr>
              <a:t>}</a:t>
            </a:r>
          </a:p>
          <a:p>
            <a:r>
              <a:rPr lang="en-US" b="1" dirty="0">
                <a:solidFill>
                  <a:schemeClr val="tx1">
                    <a:lumMod val="75000"/>
                  </a:schemeClr>
                </a:solidFill>
              </a:rPr>
              <a:t>}</a:t>
            </a:r>
          </a:p>
          <a:p>
            <a:r>
              <a:rPr lang="en-US" b="1" dirty="0">
                <a:solidFill>
                  <a:schemeClr val="tx1">
                    <a:lumMod val="75000"/>
                  </a:schemeClr>
                </a:solidFill>
              </a:rPr>
              <a:t>class Child extends Parent</a:t>
            </a:r>
          </a:p>
          <a:p>
            <a:r>
              <a:rPr lang="en-US" b="1" dirty="0">
                <a:solidFill>
                  <a:schemeClr val="tx1">
                    <a:lumMod val="75000"/>
                  </a:schemeClr>
                </a:solidFill>
              </a:rPr>
              <a:t>{</a:t>
            </a:r>
          </a:p>
          <a:p>
            <a:r>
              <a:rPr lang="en-US" b="1" dirty="0">
                <a:solidFill>
                  <a:schemeClr val="tx1">
                    <a:lumMod val="75000"/>
                  </a:schemeClr>
                </a:solidFill>
              </a:rPr>
              <a:t>Child()</a:t>
            </a:r>
          </a:p>
          <a:p>
            <a:r>
              <a:rPr lang="en-US" b="1" dirty="0">
                <a:solidFill>
                  <a:schemeClr val="tx1">
                    <a:lumMod val="75000"/>
                  </a:schemeClr>
                </a:solidFill>
              </a:rPr>
              <a:t>{</a:t>
            </a:r>
          </a:p>
          <a:p>
            <a:r>
              <a:rPr lang="en-US" b="1" dirty="0" err="1">
                <a:solidFill>
                  <a:schemeClr val="tx1">
                    <a:lumMod val="75000"/>
                  </a:schemeClr>
                </a:solidFill>
              </a:rPr>
              <a:t>System.out.println</a:t>
            </a:r>
            <a:r>
              <a:rPr lang="en-US" b="1" dirty="0">
                <a:solidFill>
                  <a:schemeClr val="tx1">
                    <a:lumMod val="75000"/>
                  </a:schemeClr>
                </a:solidFill>
              </a:rPr>
              <a:t>(</a:t>
            </a:r>
            <a:r>
              <a:rPr lang="en-US" b="1" dirty="0" err="1">
                <a:solidFill>
                  <a:schemeClr val="tx1">
                    <a:lumMod val="75000"/>
                  </a:schemeClr>
                </a:solidFill>
              </a:rPr>
              <a:t>this.hashCode</a:t>
            </a:r>
            <a:r>
              <a:rPr lang="en-US" b="1" dirty="0">
                <a:solidFill>
                  <a:schemeClr val="tx1">
                    <a:lumMod val="75000"/>
                  </a:schemeClr>
                </a:solidFill>
              </a:rPr>
              <a:t>());//11394033</a:t>
            </a:r>
          </a:p>
          <a:p>
            <a:r>
              <a:rPr lang="en-US" b="1" dirty="0">
                <a:solidFill>
                  <a:schemeClr val="tx1">
                    <a:lumMod val="75000"/>
                  </a:schemeClr>
                </a:solidFill>
              </a:rPr>
              <a:t>}</a:t>
            </a:r>
          </a:p>
          <a:p>
            <a:r>
              <a:rPr lang="en-US" b="1" dirty="0">
                <a:solidFill>
                  <a:schemeClr val="tx1">
                    <a:lumMod val="75000"/>
                  </a:schemeClr>
                </a:solidFill>
              </a:rPr>
              <a:t>}</a:t>
            </a:r>
          </a:p>
        </p:txBody>
      </p:sp>
      <p:sp>
        <p:nvSpPr>
          <p:cNvPr id="5" name="Rectangle 4"/>
          <p:cNvSpPr/>
          <p:nvPr/>
        </p:nvSpPr>
        <p:spPr>
          <a:xfrm>
            <a:off x="4495800" y="361950"/>
            <a:ext cx="4572000" cy="1815882"/>
          </a:xfrm>
          <a:prstGeom prst="rect">
            <a:avLst/>
          </a:prstGeom>
        </p:spPr>
        <p:txBody>
          <a:bodyPr>
            <a:spAutoFit/>
          </a:bodyPr>
          <a:lstStyle/>
          <a:p>
            <a:r>
              <a:rPr lang="en-US" b="1" dirty="0">
                <a:solidFill>
                  <a:schemeClr val="tx1">
                    <a:lumMod val="75000"/>
                  </a:schemeClr>
                </a:solidFill>
              </a:rPr>
              <a:t>class Test</a:t>
            </a:r>
          </a:p>
          <a:p>
            <a:r>
              <a:rPr lang="en-US" b="1" dirty="0">
                <a:solidFill>
                  <a:schemeClr val="tx1">
                    <a:lumMod val="75000"/>
                  </a:schemeClr>
                </a:solidFill>
              </a:rPr>
              <a:t>{</a:t>
            </a:r>
          </a:p>
          <a:p>
            <a:r>
              <a:rPr lang="en-US" b="1" dirty="0">
                <a:solidFill>
                  <a:schemeClr val="tx1">
                    <a:lumMod val="75000"/>
                  </a:schemeClr>
                </a:solidFill>
              </a:rPr>
              <a:t>public static void main(String[] </a:t>
            </a:r>
            <a:r>
              <a:rPr lang="en-US" b="1" dirty="0" err="1">
                <a:solidFill>
                  <a:schemeClr val="tx1">
                    <a:lumMod val="75000"/>
                  </a:schemeClr>
                </a:solidFill>
              </a:rPr>
              <a:t>args</a:t>
            </a:r>
            <a:r>
              <a:rPr lang="en-US" b="1" dirty="0">
                <a:solidFill>
                  <a:schemeClr val="tx1">
                    <a:lumMod val="75000"/>
                  </a:schemeClr>
                </a:solidFill>
              </a:rPr>
              <a:t>)</a:t>
            </a:r>
          </a:p>
          <a:p>
            <a:r>
              <a:rPr lang="en-US" b="1" dirty="0">
                <a:solidFill>
                  <a:schemeClr val="tx1">
                    <a:lumMod val="75000"/>
                  </a:schemeClr>
                </a:solidFill>
              </a:rPr>
              <a:t>{</a:t>
            </a:r>
          </a:p>
          <a:p>
            <a:r>
              <a:rPr lang="en-US" b="1" dirty="0">
                <a:solidFill>
                  <a:schemeClr val="tx1">
                    <a:lumMod val="75000"/>
                  </a:schemeClr>
                </a:solidFill>
              </a:rPr>
              <a:t>Child c=new Child();</a:t>
            </a:r>
          </a:p>
          <a:p>
            <a:r>
              <a:rPr lang="en-US" b="1" dirty="0" err="1">
                <a:solidFill>
                  <a:schemeClr val="tx1">
                    <a:lumMod val="75000"/>
                  </a:schemeClr>
                </a:solidFill>
              </a:rPr>
              <a:t>System.out.println</a:t>
            </a:r>
            <a:r>
              <a:rPr lang="en-US" b="1" dirty="0">
                <a:solidFill>
                  <a:schemeClr val="tx1">
                    <a:lumMod val="75000"/>
                  </a:schemeClr>
                </a:solidFill>
              </a:rPr>
              <a:t>(</a:t>
            </a:r>
            <a:r>
              <a:rPr lang="en-US" b="1" dirty="0" err="1">
                <a:solidFill>
                  <a:schemeClr val="tx1">
                    <a:lumMod val="75000"/>
                  </a:schemeClr>
                </a:solidFill>
              </a:rPr>
              <a:t>c.hashCode</a:t>
            </a:r>
            <a:r>
              <a:rPr lang="en-US" b="1" dirty="0">
                <a:solidFill>
                  <a:schemeClr val="tx1">
                    <a:lumMod val="75000"/>
                  </a:schemeClr>
                </a:solidFill>
              </a:rPr>
              <a:t>());//11394033</a:t>
            </a:r>
          </a:p>
          <a:p>
            <a:r>
              <a:rPr lang="en-US" b="1" dirty="0">
                <a:solidFill>
                  <a:schemeClr val="tx1">
                    <a:lumMod val="75000"/>
                  </a:schemeClr>
                </a:solidFill>
              </a:rPr>
              <a:t>}</a:t>
            </a:r>
          </a:p>
          <a:p>
            <a:r>
              <a:rPr lang="en-US" b="1" dirty="0">
                <a:solidFill>
                  <a:schemeClr val="tx1">
                    <a:lumMod val="75000"/>
                  </a:schemeClr>
                </a:solidFill>
              </a:rPr>
              <a:t>}</a:t>
            </a:r>
            <a:endParaRPr lang="en-US" dirty="0">
              <a:solidFill>
                <a:schemeClr val="tx1">
                  <a:lumMod val="75000"/>
                </a:schemeClr>
              </a:solidFill>
            </a:endParaRPr>
          </a:p>
        </p:txBody>
      </p:sp>
      <p:sp>
        <p:nvSpPr>
          <p:cNvPr id="6" name="Rectangle 5"/>
          <p:cNvSpPr/>
          <p:nvPr/>
        </p:nvSpPr>
        <p:spPr>
          <a:xfrm>
            <a:off x="8458200" y="4705350"/>
            <a:ext cx="396262" cy="246221"/>
          </a:xfrm>
          <a:prstGeom prst="rect">
            <a:avLst/>
          </a:prstGeom>
        </p:spPr>
        <p:txBody>
          <a:bodyPr wrap="none">
            <a:spAutoFit/>
          </a:bodyPr>
          <a:lstStyle/>
          <a:p>
            <a:r>
              <a:rPr lang="en-US" sz="1000" b="1" dirty="0"/>
              <a:t>209</a:t>
            </a:r>
            <a:endParaRPr lang="en-US" sz="1000" dirty="0"/>
          </a:p>
        </p:txBody>
      </p:sp>
      <p:sp>
        <p:nvSpPr>
          <p:cNvPr id="7" name="Rectangle 6"/>
          <p:cNvSpPr/>
          <p:nvPr/>
        </p:nvSpPr>
        <p:spPr>
          <a:xfrm>
            <a:off x="4495800" y="2343150"/>
            <a:ext cx="4572000" cy="738664"/>
          </a:xfrm>
          <a:prstGeom prst="rect">
            <a:avLst/>
          </a:prstGeom>
        </p:spPr>
        <p:txBody>
          <a:bodyPr>
            <a:spAutoFit/>
          </a:bodyPr>
          <a:lstStyle/>
          <a:p>
            <a:r>
              <a:rPr lang="en-US" b="1" dirty="0">
                <a:solidFill>
                  <a:schemeClr val="tx1">
                    <a:lumMod val="75000"/>
                  </a:schemeClr>
                </a:solidFill>
              </a:rPr>
              <a:t>Case 1: recursive method call is always runtime exception where as recursive</a:t>
            </a:r>
          </a:p>
          <a:p>
            <a:r>
              <a:rPr lang="en-US" b="1" dirty="0">
                <a:solidFill>
                  <a:schemeClr val="tx1">
                    <a:lumMod val="75000"/>
                  </a:schemeClr>
                </a:solidFill>
              </a:rPr>
              <a:t>constructor invocation is a compile time error.</a:t>
            </a:r>
            <a:endParaRPr lang="en-US" dirty="0">
              <a:solidFill>
                <a:schemeClr val="tx1">
                  <a:lumMod val="75000"/>
                </a:schemeClr>
              </a:solidFill>
            </a:endParaRPr>
          </a:p>
        </p:txBody>
      </p:sp>
      <p:sp>
        <p:nvSpPr>
          <p:cNvPr id="8" name="Rectangle 7"/>
          <p:cNvSpPr/>
          <p:nvPr/>
        </p:nvSpPr>
        <p:spPr>
          <a:xfrm>
            <a:off x="4587551" y="3333750"/>
            <a:ext cx="4572000" cy="1169551"/>
          </a:xfrm>
          <a:prstGeom prst="rect">
            <a:avLst/>
          </a:prstGeom>
        </p:spPr>
        <p:txBody>
          <a:bodyPr>
            <a:spAutoFit/>
          </a:bodyPr>
          <a:lstStyle/>
          <a:p>
            <a:r>
              <a:rPr lang="en-US" b="1" dirty="0">
                <a:solidFill>
                  <a:schemeClr val="tx1">
                    <a:lumMod val="75000"/>
                  </a:schemeClr>
                </a:solidFill>
              </a:rPr>
              <a:t>Note:</a:t>
            </a:r>
          </a:p>
          <a:p>
            <a:r>
              <a:rPr lang="en-US" b="1" dirty="0">
                <a:solidFill>
                  <a:schemeClr val="tx1">
                    <a:lumMod val="75000"/>
                  </a:schemeClr>
                </a:solidFill>
              </a:rPr>
              <a:t>Recursive functions:</a:t>
            </a:r>
          </a:p>
          <a:p>
            <a:r>
              <a:rPr lang="en-US" b="1" dirty="0">
                <a:solidFill>
                  <a:schemeClr val="tx1">
                    <a:lumMod val="75000"/>
                  </a:schemeClr>
                </a:solidFill>
              </a:rPr>
              <a:t>A function is called using two methods (types).</a:t>
            </a:r>
          </a:p>
          <a:p>
            <a:r>
              <a:rPr lang="en-US" b="1" dirty="0">
                <a:solidFill>
                  <a:schemeClr val="tx1">
                    <a:lumMod val="75000"/>
                  </a:schemeClr>
                </a:solidFill>
              </a:rPr>
              <a:t>1. Nested call</a:t>
            </a:r>
          </a:p>
          <a:p>
            <a:r>
              <a:rPr lang="en-US" b="1" dirty="0">
                <a:solidFill>
                  <a:schemeClr val="tx1">
                    <a:lumMod val="75000"/>
                  </a:schemeClr>
                </a:solidFill>
              </a:rPr>
              <a:t>2. Recursive call</a:t>
            </a:r>
            <a:endParaRPr lang="en-US" dirty="0">
              <a:solidFill>
                <a:schemeClr val="tx1">
                  <a:lumMod val="75000"/>
                </a:schemeClr>
              </a:solidFill>
            </a:endParaRPr>
          </a:p>
        </p:txBody>
      </p:sp>
    </p:spTree>
    <p:extLst>
      <p:ext uri="{BB962C8B-B14F-4D97-AF65-F5344CB8AC3E}">
        <p14:creationId xmlns:p14="http://schemas.microsoft.com/office/powerpoint/2010/main" val="104484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72</a:t>
            </a:fld>
            <a:endParaRPr lang="en"/>
          </a:p>
        </p:txBody>
      </p:sp>
      <p:sp>
        <p:nvSpPr>
          <p:cNvPr id="4" name="Rectangle 3"/>
          <p:cNvSpPr/>
          <p:nvPr/>
        </p:nvSpPr>
        <p:spPr>
          <a:xfrm>
            <a:off x="152400" y="285750"/>
            <a:ext cx="4572000" cy="1384995"/>
          </a:xfrm>
          <a:prstGeom prst="rect">
            <a:avLst/>
          </a:prstGeom>
        </p:spPr>
        <p:txBody>
          <a:bodyPr>
            <a:spAutoFit/>
          </a:bodyPr>
          <a:lstStyle/>
          <a:p>
            <a:r>
              <a:rPr lang="en-US" b="1" dirty="0">
                <a:solidFill>
                  <a:schemeClr val="tx1">
                    <a:lumMod val="75000"/>
                  </a:schemeClr>
                </a:solidFill>
              </a:rPr>
              <a:t>Nested call:</a:t>
            </a:r>
          </a:p>
          <a:p>
            <a:endParaRPr lang="en-US" b="1" dirty="0">
              <a:solidFill>
                <a:schemeClr val="tx1">
                  <a:lumMod val="75000"/>
                </a:schemeClr>
              </a:solidFill>
            </a:endParaRPr>
          </a:p>
          <a:p>
            <a:r>
              <a:rPr lang="en-US" dirty="0">
                <a:solidFill>
                  <a:schemeClr val="tx1">
                    <a:lumMod val="75000"/>
                  </a:schemeClr>
                </a:solidFill>
              </a:rPr>
              <a:t> </a:t>
            </a:r>
            <a:r>
              <a:rPr lang="en-US" b="1" dirty="0">
                <a:solidFill>
                  <a:schemeClr val="tx1">
                    <a:lumMod val="75000"/>
                  </a:schemeClr>
                </a:solidFill>
              </a:rPr>
              <a:t>Calling a function inside another function is called nested call.</a:t>
            </a:r>
          </a:p>
          <a:p>
            <a:r>
              <a:rPr lang="en-US" dirty="0">
                <a:solidFill>
                  <a:schemeClr val="tx1">
                    <a:lumMod val="75000"/>
                  </a:schemeClr>
                </a:solidFill>
              </a:rPr>
              <a:t> </a:t>
            </a:r>
            <a:r>
              <a:rPr lang="en-US" b="1" dirty="0">
                <a:solidFill>
                  <a:schemeClr val="tx1">
                    <a:lumMod val="75000"/>
                  </a:schemeClr>
                </a:solidFill>
              </a:rPr>
              <a:t>In nested call there is a calling function which calls another function(called function).</a:t>
            </a:r>
            <a:endParaRPr lang="en-US" dirty="0">
              <a:solidFill>
                <a:schemeClr val="tx1">
                  <a:lumMod val="75000"/>
                </a:schemeClr>
              </a:solidFill>
            </a:endParaRPr>
          </a:p>
        </p:txBody>
      </p:sp>
      <p:sp>
        <p:nvSpPr>
          <p:cNvPr id="5" name="Rectangle 4"/>
          <p:cNvSpPr/>
          <p:nvPr/>
        </p:nvSpPr>
        <p:spPr>
          <a:xfrm>
            <a:off x="228600" y="1885950"/>
            <a:ext cx="4572000" cy="2031325"/>
          </a:xfrm>
          <a:prstGeom prst="rect">
            <a:avLst/>
          </a:prstGeom>
        </p:spPr>
        <p:txBody>
          <a:bodyPr>
            <a:spAutoFit/>
          </a:bodyPr>
          <a:lstStyle/>
          <a:p>
            <a:r>
              <a:rPr lang="en-US" b="1" dirty="0">
                <a:solidFill>
                  <a:schemeClr val="tx1">
                    <a:lumMod val="75000"/>
                  </a:schemeClr>
                </a:solidFill>
              </a:rPr>
              <a:t>Example:</a:t>
            </a:r>
          </a:p>
          <a:p>
            <a:r>
              <a:rPr lang="en-US" b="1" dirty="0">
                <a:solidFill>
                  <a:schemeClr val="tx1">
                    <a:lumMod val="75000"/>
                  </a:schemeClr>
                </a:solidFill>
              </a:rPr>
              <a:t>public static void </a:t>
            </a:r>
            <a:r>
              <a:rPr lang="en-US" b="1" dirty="0" err="1">
                <a:solidFill>
                  <a:schemeClr val="tx1">
                    <a:lumMod val="75000"/>
                  </a:schemeClr>
                </a:solidFill>
              </a:rPr>
              <a:t>methodOne</a:t>
            </a:r>
            <a:r>
              <a:rPr lang="en-US" b="1" dirty="0">
                <a:solidFill>
                  <a:schemeClr val="tx1">
                    <a:lumMod val="75000"/>
                  </a:schemeClr>
                </a:solidFill>
              </a:rPr>
              <a:t>()</a:t>
            </a:r>
          </a:p>
          <a:p>
            <a:r>
              <a:rPr lang="en-US" b="1" dirty="0">
                <a:solidFill>
                  <a:schemeClr val="tx1">
                    <a:lumMod val="75000"/>
                  </a:schemeClr>
                </a:solidFill>
              </a:rPr>
              <a:t>{</a:t>
            </a:r>
          </a:p>
          <a:p>
            <a:r>
              <a:rPr lang="en-US" b="1" dirty="0" err="1">
                <a:solidFill>
                  <a:schemeClr val="tx1">
                    <a:lumMod val="75000"/>
                  </a:schemeClr>
                </a:solidFill>
              </a:rPr>
              <a:t>methodTwo</a:t>
            </a:r>
            <a:r>
              <a:rPr lang="en-US" b="1" dirty="0">
                <a:solidFill>
                  <a:schemeClr val="tx1">
                    <a:lumMod val="75000"/>
                  </a:schemeClr>
                </a:solidFill>
              </a:rPr>
              <a:t>();</a:t>
            </a:r>
          </a:p>
          <a:p>
            <a:r>
              <a:rPr lang="en-US" b="1" dirty="0">
                <a:solidFill>
                  <a:schemeClr val="tx1">
                    <a:lumMod val="75000"/>
                  </a:schemeClr>
                </a:solidFill>
              </a:rPr>
              <a:t>}</a:t>
            </a:r>
          </a:p>
          <a:p>
            <a:r>
              <a:rPr lang="en-US" b="1" dirty="0">
                <a:solidFill>
                  <a:schemeClr val="tx1">
                    <a:lumMod val="75000"/>
                  </a:schemeClr>
                </a:solidFill>
              </a:rPr>
              <a:t>public static void </a:t>
            </a:r>
            <a:r>
              <a:rPr lang="en-US" b="1" dirty="0" err="1">
                <a:solidFill>
                  <a:schemeClr val="tx1">
                    <a:lumMod val="75000"/>
                  </a:schemeClr>
                </a:solidFill>
              </a:rPr>
              <a:t>methodTwo</a:t>
            </a:r>
            <a:r>
              <a:rPr lang="en-US" b="1" dirty="0">
                <a:solidFill>
                  <a:schemeClr val="tx1">
                    <a:lumMod val="75000"/>
                  </a:schemeClr>
                </a:solidFill>
              </a:rPr>
              <a:t>()</a:t>
            </a:r>
          </a:p>
          <a:p>
            <a:r>
              <a:rPr lang="en-US" b="1" dirty="0">
                <a:solidFill>
                  <a:schemeClr val="tx1">
                    <a:lumMod val="75000"/>
                  </a:schemeClr>
                </a:solidFill>
              </a:rPr>
              <a:t>{</a:t>
            </a:r>
          </a:p>
          <a:p>
            <a:r>
              <a:rPr lang="en-US" b="1" dirty="0" err="1">
                <a:solidFill>
                  <a:schemeClr val="tx1">
                    <a:lumMod val="75000"/>
                  </a:schemeClr>
                </a:solidFill>
              </a:rPr>
              <a:t>methodOne</a:t>
            </a:r>
            <a:r>
              <a:rPr lang="en-US" b="1" dirty="0">
                <a:solidFill>
                  <a:schemeClr val="tx1">
                    <a:lumMod val="75000"/>
                  </a:schemeClr>
                </a:solidFill>
              </a:rPr>
              <a:t>();</a:t>
            </a:r>
          </a:p>
          <a:p>
            <a:r>
              <a:rPr lang="en-US" b="1" dirty="0">
                <a:solidFill>
                  <a:schemeClr val="tx1">
                    <a:lumMod val="75000"/>
                  </a:schemeClr>
                </a:solidFill>
              </a:rPr>
              <a:t>}</a:t>
            </a:r>
            <a:endParaRPr lang="en-US" dirty="0">
              <a:solidFill>
                <a:schemeClr val="tx1">
                  <a:lumMod val="75000"/>
                </a:schemeClr>
              </a:solidFill>
            </a:endParaRPr>
          </a:p>
        </p:txBody>
      </p:sp>
      <p:sp>
        <p:nvSpPr>
          <p:cNvPr id="6" name="Rectangle 5"/>
          <p:cNvSpPr/>
          <p:nvPr/>
        </p:nvSpPr>
        <p:spPr>
          <a:xfrm>
            <a:off x="4495800" y="285750"/>
            <a:ext cx="4572000" cy="1169551"/>
          </a:xfrm>
          <a:prstGeom prst="rect">
            <a:avLst/>
          </a:prstGeom>
        </p:spPr>
        <p:txBody>
          <a:bodyPr>
            <a:spAutoFit/>
          </a:bodyPr>
          <a:lstStyle/>
          <a:p>
            <a:r>
              <a:rPr lang="en-US" b="1" dirty="0">
                <a:solidFill>
                  <a:schemeClr val="tx1">
                    <a:lumMod val="75000"/>
                  </a:schemeClr>
                </a:solidFill>
              </a:rPr>
              <a:t>Recursive call:</a:t>
            </a:r>
          </a:p>
          <a:p>
            <a:r>
              <a:rPr lang="en-US" dirty="0">
                <a:solidFill>
                  <a:schemeClr val="tx1">
                    <a:lumMod val="75000"/>
                  </a:schemeClr>
                </a:solidFill>
              </a:rPr>
              <a:t> </a:t>
            </a:r>
            <a:r>
              <a:rPr lang="en-US" b="1" dirty="0">
                <a:solidFill>
                  <a:schemeClr val="tx1">
                    <a:lumMod val="75000"/>
                  </a:schemeClr>
                </a:solidFill>
              </a:rPr>
              <a:t>Calling a function within same function is called recursive call.</a:t>
            </a:r>
          </a:p>
          <a:p>
            <a:r>
              <a:rPr lang="en-US" dirty="0">
                <a:solidFill>
                  <a:schemeClr val="tx1">
                    <a:lumMod val="75000"/>
                  </a:schemeClr>
                </a:solidFill>
              </a:rPr>
              <a:t> </a:t>
            </a:r>
            <a:r>
              <a:rPr lang="en-US" b="1" dirty="0">
                <a:solidFill>
                  <a:schemeClr val="tx1">
                    <a:lumMod val="75000"/>
                  </a:schemeClr>
                </a:solidFill>
              </a:rPr>
              <a:t>In recursive call called and calling function is same</a:t>
            </a:r>
            <a:r>
              <a:rPr lang="en-US" b="1" dirty="0"/>
              <a:t>.</a:t>
            </a:r>
            <a:endParaRPr lang="en-US" dirty="0"/>
          </a:p>
        </p:txBody>
      </p:sp>
      <p:sp>
        <p:nvSpPr>
          <p:cNvPr id="7" name="Rectangle 6"/>
          <p:cNvSpPr/>
          <p:nvPr/>
        </p:nvSpPr>
        <p:spPr>
          <a:xfrm>
            <a:off x="4495800" y="1885950"/>
            <a:ext cx="4572000" cy="1169551"/>
          </a:xfrm>
          <a:prstGeom prst="rect">
            <a:avLst/>
          </a:prstGeom>
        </p:spPr>
        <p:txBody>
          <a:bodyPr>
            <a:spAutoFit/>
          </a:bodyPr>
          <a:lstStyle/>
          <a:p>
            <a:r>
              <a:rPr lang="en-US" b="1" dirty="0">
                <a:solidFill>
                  <a:schemeClr val="tx1">
                    <a:lumMod val="75000"/>
                  </a:schemeClr>
                </a:solidFill>
              </a:rPr>
              <a:t>Example:</a:t>
            </a:r>
          </a:p>
          <a:p>
            <a:r>
              <a:rPr lang="en-US" b="1" dirty="0">
                <a:solidFill>
                  <a:schemeClr val="tx1">
                    <a:lumMod val="75000"/>
                  </a:schemeClr>
                </a:solidFill>
              </a:rPr>
              <a:t>public void </a:t>
            </a:r>
            <a:r>
              <a:rPr lang="en-US" b="1" dirty="0" err="1">
                <a:solidFill>
                  <a:schemeClr val="tx1">
                    <a:lumMod val="75000"/>
                  </a:schemeClr>
                </a:solidFill>
              </a:rPr>
              <a:t>methodOne</a:t>
            </a:r>
            <a:r>
              <a:rPr lang="en-US" b="1" dirty="0">
                <a:solidFill>
                  <a:schemeClr val="tx1">
                    <a:lumMod val="75000"/>
                  </a:schemeClr>
                </a:solidFill>
              </a:rPr>
              <a:t>()</a:t>
            </a:r>
          </a:p>
          <a:p>
            <a:r>
              <a:rPr lang="en-US" b="1" dirty="0">
                <a:solidFill>
                  <a:schemeClr val="tx1">
                    <a:lumMod val="75000"/>
                  </a:schemeClr>
                </a:solidFill>
              </a:rPr>
              <a:t>{</a:t>
            </a:r>
          </a:p>
          <a:p>
            <a:r>
              <a:rPr lang="en-US" b="1" dirty="0" err="1">
                <a:solidFill>
                  <a:schemeClr val="tx1">
                    <a:lumMod val="75000"/>
                  </a:schemeClr>
                </a:solidFill>
              </a:rPr>
              <a:t>methodOne</a:t>
            </a:r>
            <a:r>
              <a:rPr lang="en-US" b="1" dirty="0">
                <a:solidFill>
                  <a:schemeClr val="tx1">
                    <a:lumMod val="75000"/>
                  </a:schemeClr>
                </a:solidFill>
              </a:rPr>
              <a:t>();</a:t>
            </a:r>
          </a:p>
          <a:p>
            <a:r>
              <a:rPr lang="en-US" b="1" dirty="0">
                <a:solidFill>
                  <a:schemeClr val="tx1">
                    <a:lumMod val="75000"/>
                  </a:schemeClr>
                </a:solidFill>
              </a:rPr>
              <a:t>}</a:t>
            </a:r>
            <a:endParaRPr lang="en-US" dirty="0">
              <a:solidFill>
                <a:schemeClr val="tx1">
                  <a:lumMod val="75000"/>
                </a:schemeClr>
              </a:solidFill>
            </a:endParaRPr>
          </a:p>
        </p:txBody>
      </p:sp>
    </p:spTree>
    <p:extLst>
      <p:ext uri="{BB962C8B-B14F-4D97-AF65-F5344CB8AC3E}">
        <p14:creationId xmlns:p14="http://schemas.microsoft.com/office/powerpoint/2010/main" val="8629648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73</a:t>
            </a:fld>
            <a:endParaRPr lang="e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00039"/>
            <a:ext cx="7696708" cy="417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382000" y="4629150"/>
            <a:ext cx="420308" cy="261610"/>
          </a:xfrm>
          <a:prstGeom prst="rect">
            <a:avLst/>
          </a:prstGeom>
        </p:spPr>
        <p:txBody>
          <a:bodyPr wrap="none">
            <a:spAutoFit/>
          </a:bodyPr>
          <a:lstStyle/>
          <a:p>
            <a:r>
              <a:rPr lang="en-US" sz="1100" b="1" dirty="0"/>
              <a:t>210</a:t>
            </a:r>
            <a:endParaRPr lang="en-US" sz="1100" dirty="0"/>
          </a:p>
        </p:txBody>
      </p:sp>
    </p:spTree>
    <p:extLst>
      <p:ext uri="{BB962C8B-B14F-4D97-AF65-F5344CB8AC3E}">
        <p14:creationId xmlns:p14="http://schemas.microsoft.com/office/powerpoint/2010/main" val="19116336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74</a:t>
            </a:fld>
            <a:endParaRPr lang="en"/>
          </a:p>
        </p:txBody>
      </p:sp>
      <p:sp>
        <p:nvSpPr>
          <p:cNvPr id="4" name="Rectangle 3"/>
          <p:cNvSpPr/>
          <p:nvPr/>
        </p:nvSpPr>
        <p:spPr>
          <a:xfrm>
            <a:off x="457200" y="361950"/>
            <a:ext cx="4572000" cy="3754874"/>
          </a:xfrm>
          <a:prstGeom prst="rect">
            <a:avLst/>
          </a:prstGeom>
        </p:spPr>
        <p:txBody>
          <a:bodyPr>
            <a:spAutoFit/>
          </a:bodyPr>
          <a:lstStyle/>
          <a:p>
            <a:r>
              <a:rPr lang="en-US" b="1" dirty="0">
                <a:solidFill>
                  <a:schemeClr val="tx1">
                    <a:lumMod val="75000"/>
                  </a:schemeClr>
                </a:solidFill>
              </a:rPr>
              <a:t>Note: Compiler is responsible for the following </a:t>
            </a:r>
            <a:r>
              <a:rPr lang="en-US" b="1" dirty="0" err="1">
                <a:solidFill>
                  <a:schemeClr val="tx1">
                    <a:lumMod val="75000"/>
                  </a:schemeClr>
                </a:solidFill>
              </a:rPr>
              <a:t>checkings</a:t>
            </a:r>
            <a:r>
              <a:rPr lang="en-US" b="1" dirty="0">
                <a:solidFill>
                  <a:schemeClr val="tx1">
                    <a:lumMod val="75000"/>
                  </a:schemeClr>
                </a:solidFill>
              </a:rPr>
              <a:t>.</a:t>
            </a:r>
          </a:p>
          <a:p>
            <a:endParaRPr lang="en-US" b="1" dirty="0">
              <a:solidFill>
                <a:schemeClr val="tx1">
                  <a:lumMod val="75000"/>
                </a:schemeClr>
              </a:solidFill>
            </a:endParaRPr>
          </a:p>
          <a:p>
            <a:r>
              <a:rPr lang="en-US" b="1" dirty="0">
                <a:solidFill>
                  <a:schemeClr val="tx1">
                    <a:lumMod val="75000"/>
                  </a:schemeClr>
                </a:solidFill>
              </a:rPr>
              <a:t>1. Compiler will check whether the programmer wrote any constructor or not. If</a:t>
            </a:r>
          </a:p>
          <a:p>
            <a:r>
              <a:rPr lang="en-US" b="1" dirty="0">
                <a:solidFill>
                  <a:schemeClr val="tx1">
                    <a:lumMod val="75000"/>
                  </a:schemeClr>
                </a:solidFill>
              </a:rPr>
              <a:t>he didn't write at least one constructor then compiler will generate default</a:t>
            </a:r>
          </a:p>
          <a:p>
            <a:r>
              <a:rPr lang="en-US" b="1" dirty="0">
                <a:solidFill>
                  <a:schemeClr val="tx1">
                    <a:lumMod val="75000"/>
                  </a:schemeClr>
                </a:solidFill>
              </a:rPr>
              <a:t>constructor.</a:t>
            </a:r>
          </a:p>
          <a:p>
            <a:r>
              <a:rPr lang="en-US" b="1" dirty="0">
                <a:solidFill>
                  <a:schemeClr val="tx1">
                    <a:lumMod val="75000"/>
                  </a:schemeClr>
                </a:solidFill>
              </a:rPr>
              <a:t>2. If the programmer wrote any constructor then compiler will check whether he</a:t>
            </a:r>
          </a:p>
          <a:p>
            <a:r>
              <a:rPr lang="en-US" b="1" dirty="0">
                <a:solidFill>
                  <a:schemeClr val="tx1">
                    <a:lumMod val="75000"/>
                  </a:schemeClr>
                </a:solidFill>
              </a:rPr>
              <a:t>wrote super() or this() in the 1st line or not. If his not writing any of these</a:t>
            </a:r>
          </a:p>
          <a:p>
            <a:r>
              <a:rPr lang="en-US" b="1" dirty="0">
                <a:solidFill>
                  <a:schemeClr val="tx1">
                    <a:lumMod val="75000"/>
                  </a:schemeClr>
                </a:solidFill>
              </a:rPr>
              <a:t>compiler will always write (generate) super().</a:t>
            </a:r>
          </a:p>
          <a:p>
            <a:r>
              <a:rPr lang="en-US" b="1" dirty="0">
                <a:solidFill>
                  <a:schemeClr val="tx1">
                    <a:lumMod val="75000"/>
                  </a:schemeClr>
                </a:solidFill>
              </a:rPr>
              <a:t>3. Compiler will check is there any chance of recursive constructor invocation. If</a:t>
            </a:r>
          </a:p>
          <a:p>
            <a:r>
              <a:rPr lang="en-US" b="1" dirty="0">
                <a:solidFill>
                  <a:schemeClr val="tx1">
                    <a:lumMod val="75000"/>
                  </a:schemeClr>
                </a:solidFill>
              </a:rPr>
              <a:t>there is a possibility then compiler will raise compile time error.</a:t>
            </a:r>
            <a:endParaRPr lang="en-US" dirty="0">
              <a:solidFill>
                <a:schemeClr val="tx1">
                  <a:lumMod val="75000"/>
                </a:schemeClr>
              </a:solidFill>
            </a:endParaRPr>
          </a:p>
        </p:txBody>
      </p:sp>
    </p:spTree>
    <p:extLst>
      <p:ext uri="{BB962C8B-B14F-4D97-AF65-F5344CB8AC3E}">
        <p14:creationId xmlns:p14="http://schemas.microsoft.com/office/powerpoint/2010/main" val="3613651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75</a:t>
            </a:fld>
            <a:endParaRPr lang="en"/>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441" y="209550"/>
            <a:ext cx="7915275"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09600" y="3436657"/>
            <a:ext cx="4572000" cy="1600438"/>
          </a:xfrm>
          <a:prstGeom prst="rect">
            <a:avLst/>
          </a:prstGeom>
        </p:spPr>
        <p:txBody>
          <a:bodyPr>
            <a:spAutoFit/>
          </a:bodyPr>
          <a:lstStyle/>
          <a:p>
            <a:r>
              <a:rPr lang="en-US" b="1" dirty="0">
                <a:solidFill>
                  <a:schemeClr val="tx1">
                    <a:lumMod val="75000"/>
                  </a:schemeClr>
                </a:solidFill>
              </a:rPr>
              <a:t>If the Parent class contains any argument constructors while writing Child classes we should takes special care with respect to constructors.</a:t>
            </a:r>
          </a:p>
          <a:p>
            <a:endParaRPr lang="en-US" b="1" dirty="0">
              <a:solidFill>
                <a:schemeClr val="tx1">
                  <a:lumMod val="75000"/>
                </a:schemeClr>
              </a:solidFill>
            </a:endParaRPr>
          </a:p>
          <a:p>
            <a:r>
              <a:rPr lang="en-US" dirty="0">
                <a:solidFill>
                  <a:schemeClr val="tx1">
                    <a:lumMod val="75000"/>
                  </a:schemeClr>
                </a:solidFill>
              </a:rPr>
              <a:t> </a:t>
            </a:r>
            <a:r>
              <a:rPr lang="en-US" b="1" dirty="0">
                <a:solidFill>
                  <a:schemeClr val="tx1">
                    <a:lumMod val="75000"/>
                  </a:schemeClr>
                </a:solidFill>
              </a:rPr>
              <a:t>Whenever we are writing any argument constructor it is highly recommended to write no argument constructor also.</a:t>
            </a:r>
            <a:endParaRPr lang="en-US" dirty="0">
              <a:solidFill>
                <a:schemeClr val="tx1">
                  <a:lumMod val="75000"/>
                </a:schemeClr>
              </a:solidFill>
            </a:endParaRPr>
          </a:p>
        </p:txBody>
      </p:sp>
      <p:sp>
        <p:nvSpPr>
          <p:cNvPr id="6" name="Rectangle 5"/>
          <p:cNvSpPr/>
          <p:nvPr/>
        </p:nvSpPr>
        <p:spPr>
          <a:xfrm>
            <a:off x="8458200" y="4729318"/>
            <a:ext cx="377026" cy="230832"/>
          </a:xfrm>
          <a:prstGeom prst="rect">
            <a:avLst/>
          </a:prstGeom>
        </p:spPr>
        <p:txBody>
          <a:bodyPr wrap="none">
            <a:spAutoFit/>
          </a:bodyPr>
          <a:lstStyle/>
          <a:p>
            <a:r>
              <a:rPr lang="en-US" sz="900" b="1" dirty="0"/>
              <a:t>211</a:t>
            </a:r>
            <a:endParaRPr lang="en-US" sz="900" dirty="0"/>
          </a:p>
        </p:txBody>
      </p:sp>
    </p:spTree>
    <p:extLst>
      <p:ext uri="{BB962C8B-B14F-4D97-AF65-F5344CB8AC3E}">
        <p14:creationId xmlns:p14="http://schemas.microsoft.com/office/powerpoint/2010/main" val="21568263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76</a:t>
            </a:fld>
            <a:endParaRPr lang="en"/>
          </a:p>
        </p:txBody>
      </p:sp>
      <p:sp>
        <p:nvSpPr>
          <p:cNvPr id="4" name="Rectangle 3"/>
          <p:cNvSpPr/>
          <p:nvPr/>
        </p:nvSpPr>
        <p:spPr>
          <a:xfrm>
            <a:off x="457200" y="438150"/>
            <a:ext cx="3886200" cy="3108543"/>
          </a:xfrm>
          <a:prstGeom prst="rect">
            <a:avLst/>
          </a:prstGeom>
        </p:spPr>
        <p:txBody>
          <a:bodyPr wrap="square">
            <a:spAutoFit/>
          </a:bodyPr>
          <a:lstStyle/>
          <a:p>
            <a:r>
              <a:rPr lang="en-US" b="1" dirty="0">
                <a:solidFill>
                  <a:schemeClr val="tx1">
                    <a:lumMod val="75000"/>
                  </a:schemeClr>
                </a:solidFill>
              </a:rPr>
              <a:t>Case 3:</a:t>
            </a:r>
          </a:p>
          <a:p>
            <a:endParaRPr lang="en-US" b="1" dirty="0">
              <a:solidFill>
                <a:schemeClr val="tx1">
                  <a:lumMod val="75000"/>
                </a:schemeClr>
              </a:solidFill>
            </a:endParaRPr>
          </a:p>
          <a:p>
            <a:r>
              <a:rPr lang="en-US" b="1" dirty="0">
                <a:solidFill>
                  <a:schemeClr val="tx1">
                    <a:lumMod val="75000"/>
                  </a:schemeClr>
                </a:solidFill>
              </a:rPr>
              <a:t>class Parent</a:t>
            </a:r>
          </a:p>
          <a:p>
            <a:r>
              <a:rPr lang="en-US" b="1" dirty="0">
                <a:solidFill>
                  <a:schemeClr val="tx1">
                    <a:lumMod val="75000"/>
                  </a:schemeClr>
                </a:solidFill>
              </a:rPr>
              <a:t>{</a:t>
            </a:r>
          </a:p>
          <a:p>
            <a:r>
              <a:rPr lang="en-US" b="1" dirty="0">
                <a:solidFill>
                  <a:schemeClr val="tx1">
                    <a:lumMod val="75000"/>
                  </a:schemeClr>
                </a:solidFill>
              </a:rPr>
              <a:t>Parent()throws </a:t>
            </a:r>
            <a:r>
              <a:rPr lang="en-US" b="1" dirty="0" err="1">
                <a:solidFill>
                  <a:schemeClr val="tx1">
                    <a:lumMod val="75000"/>
                  </a:schemeClr>
                </a:solidFill>
              </a:rPr>
              <a:t>java.io.IOException</a:t>
            </a:r>
            <a:endParaRPr lang="en-US" b="1" dirty="0">
              <a:solidFill>
                <a:schemeClr val="tx1">
                  <a:lumMod val="75000"/>
                </a:schemeClr>
              </a:solidFill>
            </a:endParaRPr>
          </a:p>
          <a:p>
            <a:r>
              <a:rPr lang="en-US" b="1" dirty="0">
                <a:solidFill>
                  <a:schemeClr val="tx1">
                    <a:lumMod val="75000"/>
                  </a:schemeClr>
                </a:solidFill>
              </a:rPr>
              <a:t>{}</a:t>
            </a:r>
          </a:p>
          <a:p>
            <a:r>
              <a:rPr lang="en-US" b="1" dirty="0">
                <a:solidFill>
                  <a:schemeClr val="tx1">
                    <a:lumMod val="75000"/>
                  </a:schemeClr>
                </a:solidFill>
              </a:rPr>
              <a:t>}</a:t>
            </a:r>
          </a:p>
          <a:p>
            <a:r>
              <a:rPr lang="en-US" b="1" dirty="0">
                <a:solidFill>
                  <a:schemeClr val="tx1">
                    <a:lumMod val="75000"/>
                  </a:schemeClr>
                </a:solidFill>
              </a:rPr>
              <a:t>class Child extends Parent</a:t>
            </a:r>
          </a:p>
          <a:p>
            <a:r>
              <a:rPr lang="en-US" b="1" dirty="0">
                <a:solidFill>
                  <a:schemeClr val="tx1">
                    <a:lumMod val="75000"/>
                  </a:schemeClr>
                </a:solidFill>
              </a:rPr>
              <a:t>{}</a:t>
            </a:r>
          </a:p>
          <a:p>
            <a:r>
              <a:rPr lang="en-US" b="1" dirty="0">
                <a:solidFill>
                  <a:schemeClr val="tx1">
                    <a:lumMod val="75000"/>
                  </a:schemeClr>
                </a:solidFill>
              </a:rPr>
              <a:t>Output:</a:t>
            </a:r>
          </a:p>
          <a:p>
            <a:endParaRPr lang="en-US" b="1" dirty="0">
              <a:solidFill>
                <a:schemeClr val="tx1">
                  <a:lumMod val="75000"/>
                </a:schemeClr>
              </a:solidFill>
            </a:endParaRPr>
          </a:p>
          <a:p>
            <a:r>
              <a:rPr lang="en-US" b="1" dirty="0">
                <a:solidFill>
                  <a:schemeClr val="tx1">
                    <a:lumMod val="75000"/>
                  </a:schemeClr>
                </a:solidFill>
              </a:rPr>
              <a:t>Compile time error</a:t>
            </a:r>
          </a:p>
          <a:p>
            <a:r>
              <a:rPr lang="en-US" b="1" dirty="0">
                <a:solidFill>
                  <a:schemeClr val="tx1">
                    <a:lumMod val="75000"/>
                  </a:schemeClr>
                </a:solidFill>
              </a:rPr>
              <a:t>Unreported exception </a:t>
            </a:r>
            <a:r>
              <a:rPr lang="en-US" b="1" dirty="0" err="1">
                <a:solidFill>
                  <a:schemeClr val="tx1">
                    <a:lumMod val="75000"/>
                  </a:schemeClr>
                </a:solidFill>
              </a:rPr>
              <a:t>java.io.IOException</a:t>
            </a:r>
            <a:r>
              <a:rPr lang="en-US" b="1" dirty="0">
                <a:solidFill>
                  <a:schemeClr val="tx1">
                    <a:lumMod val="75000"/>
                  </a:schemeClr>
                </a:solidFill>
              </a:rPr>
              <a:t> in default constructor.</a:t>
            </a:r>
            <a:endParaRPr lang="en-US" dirty="0">
              <a:solidFill>
                <a:schemeClr val="tx1">
                  <a:lumMod val="75000"/>
                </a:schemeClr>
              </a:solidFill>
            </a:endParaRPr>
          </a:p>
        </p:txBody>
      </p:sp>
      <p:sp>
        <p:nvSpPr>
          <p:cNvPr id="5" name="Rectangle 4"/>
          <p:cNvSpPr/>
          <p:nvPr/>
        </p:nvSpPr>
        <p:spPr>
          <a:xfrm>
            <a:off x="8458200" y="4629150"/>
            <a:ext cx="377026" cy="230832"/>
          </a:xfrm>
          <a:prstGeom prst="rect">
            <a:avLst/>
          </a:prstGeom>
        </p:spPr>
        <p:txBody>
          <a:bodyPr wrap="none">
            <a:spAutoFit/>
          </a:bodyPr>
          <a:lstStyle/>
          <a:p>
            <a:r>
              <a:rPr lang="en-US" sz="900" b="1" dirty="0"/>
              <a:t>211</a:t>
            </a:r>
            <a:endParaRPr lang="en-US" sz="900" dirty="0"/>
          </a:p>
        </p:txBody>
      </p:sp>
      <p:sp>
        <p:nvSpPr>
          <p:cNvPr id="6" name="Rectangle 5"/>
          <p:cNvSpPr/>
          <p:nvPr/>
        </p:nvSpPr>
        <p:spPr>
          <a:xfrm>
            <a:off x="4724400" y="285750"/>
            <a:ext cx="4572000" cy="2893100"/>
          </a:xfrm>
          <a:prstGeom prst="rect">
            <a:avLst/>
          </a:prstGeom>
        </p:spPr>
        <p:txBody>
          <a:bodyPr>
            <a:spAutoFit/>
          </a:bodyPr>
          <a:lstStyle/>
          <a:p>
            <a:r>
              <a:rPr lang="en-US" b="1" dirty="0">
                <a:solidFill>
                  <a:schemeClr val="tx1">
                    <a:lumMod val="75000"/>
                  </a:schemeClr>
                </a:solidFill>
              </a:rPr>
              <a:t>Example:</a:t>
            </a:r>
          </a:p>
          <a:p>
            <a:r>
              <a:rPr lang="en-US" b="1" dirty="0">
                <a:solidFill>
                  <a:schemeClr val="tx1">
                    <a:lumMod val="75000"/>
                  </a:schemeClr>
                </a:solidFill>
              </a:rPr>
              <a:t>class Parent</a:t>
            </a:r>
          </a:p>
          <a:p>
            <a:r>
              <a:rPr lang="en-US" b="1" dirty="0">
                <a:solidFill>
                  <a:schemeClr val="tx1">
                    <a:lumMod val="75000"/>
                  </a:schemeClr>
                </a:solidFill>
              </a:rPr>
              <a:t>{</a:t>
            </a:r>
          </a:p>
          <a:p>
            <a:r>
              <a:rPr lang="en-US" b="1" dirty="0">
                <a:solidFill>
                  <a:schemeClr val="tx1">
                    <a:lumMod val="75000"/>
                  </a:schemeClr>
                </a:solidFill>
              </a:rPr>
              <a:t>Parent()throws </a:t>
            </a:r>
            <a:r>
              <a:rPr lang="en-US" b="1" dirty="0" err="1">
                <a:solidFill>
                  <a:schemeClr val="tx1">
                    <a:lumMod val="75000"/>
                  </a:schemeClr>
                </a:solidFill>
              </a:rPr>
              <a:t>java.io.IOException</a:t>
            </a:r>
            <a:endParaRPr lang="en-US" b="1" dirty="0">
              <a:solidFill>
                <a:schemeClr val="tx1">
                  <a:lumMod val="75000"/>
                </a:schemeClr>
              </a:solidFill>
            </a:endParaRPr>
          </a:p>
          <a:p>
            <a:r>
              <a:rPr lang="en-US" b="1" dirty="0">
                <a:solidFill>
                  <a:schemeClr val="tx1">
                    <a:lumMod val="75000"/>
                  </a:schemeClr>
                </a:solidFill>
              </a:rPr>
              <a:t>{}</a:t>
            </a:r>
          </a:p>
          <a:p>
            <a:r>
              <a:rPr lang="en-US" b="1" dirty="0">
                <a:solidFill>
                  <a:schemeClr val="tx1">
                    <a:lumMod val="75000"/>
                  </a:schemeClr>
                </a:solidFill>
              </a:rPr>
              <a:t>}</a:t>
            </a:r>
          </a:p>
          <a:p>
            <a:r>
              <a:rPr lang="en-US" b="1" dirty="0">
                <a:solidFill>
                  <a:schemeClr val="tx1">
                    <a:lumMod val="75000"/>
                  </a:schemeClr>
                </a:solidFill>
              </a:rPr>
              <a:t>class Child extends Parent</a:t>
            </a:r>
          </a:p>
          <a:p>
            <a:r>
              <a:rPr lang="en-US" b="1" dirty="0">
                <a:solidFill>
                  <a:schemeClr val="tx1">
                    <a:lumMod val="75000"/>
                  </a:schemeClr>
                </a:solidFill>
              </a:rPr>
              <a:t>{</a:t>
            </a:r>
          </a:p>
          <a:p>
            <a:r>
              <a:rPr lang="en-US" b="1" dirty="0">
                <a:solidFill>
                  <a:schemeClr val="tx1">
                    <a:lumMod val="75000"/>
                  </a:schemeClr>
                </a:solidFill>
              </a:rPr>
              <a:t>Child()throws Exception</a:t>
            </a:r>
          </a:p>
          <a:p>
            <a:r>
              <a:rPr lang="en-US" b="1" dirty="0">
                <a:solidFill>
                  <a:schemeClr val="tx1">
                    <a:lumMod val="75000"/>
                  </a:schemeClr>
                </a:solidFill>
              </a:rPr>
              <a:t>{</a:t>
            </a:r>
          </a:p>
          <a:p>
            <a:r>
              <a:rPr lang="en-US" b="1" dirty="0">
                <a:solidFill>
                  <a:schemeClr val="tx1">
                    <a:lumMod val="75000"/>
                  </a:schemeClr>
                </a:solidFill>
              </a:rPr>
              <a:t>super();</a:t>
            </a:r>
          </a:p>
          <a:p>
            <a:r>
              <a:rPr lang="en-US" b="1" dirty="0">
                <a:solidFill>
                  <a:schemeClr val="tx1">
                    <a:lumMod val="75000"/>
                  </a:schemeClr>
                </a:solidFill>
              </a:rPr>
              <a:t>}</a:t>
            </a:r>
          </a:p>
          <a:p>
            <a:r>
              <a:rPr lang="en-US" b="1" dirty="0">
                <a:solidFill>
                  <a:schemeClr val="tx1">
                    <a:lumMod val="75000"/>
                  </a:schemeClr>
                </a:solidFill>
              </a:rPr>
              <a:t>}</a:t>
            </a:r>
            <a:endParaRPr lang="en-US" dirty="0">
              <a:solidFill>
                <a:schemeClr val="tx1">
                  <a:lumMod val="75000"/>
                </a:schemeClr>
              </a:solidFill>
            </a:endParaRPr>
          </a:p>
        </p:txBody>
      </p:sp>
      <p:sp>
        <p:nvSpPr>
          <p:cNvPr id="7" name="Rectangle 6"/>
          <p:cNvSpPr/>
          <p:nvPr/>
        </p:nvSpPr>
        <p:spPr>
          <a:xfrm>
            <a:off x="1524000" y="3790459"/>
            <a:ext cx="4572000" cy="954107"/>
          </a:xfrm>
          <a:prstGeom prst="rect">
            <a:avLst/>
          </a:prstGeom>
        </p:spPr>
        <p:txBody>
          <a:bodyPr>
            <a:spAutoFit/>
          </a:bodyPr>
          <a:lstStyle/>
          <a:p>
            <a:r>
              <a:rPr lang="en-US" b="1" dirty="0">
                <a:solidFill>
                  <a:schemeClr val="tx1">
                    <a:lumMod val="75000"/>
                  </a:schemeClr>
                </a:solidFill>
              </a:rPr>
              <a:t>If Parent class constructor throws some checked exception compulsory Child class constructor should throw the same checked exception (or) its Parent.</a:t>
            </a:r>
            <a:endParaRPr lang="en-US" dirty="0">
              <a:solidFill>
                <a:schemeClr val="tx1">
                  <a:lumMod val="75000"/>
                </a:schemeClr>
              </a:solidFill>
            </a:endParaRPr>
          </a:p>
        </p:txBody>
      </p:sp>
    </p:spTree>
    <p:extLst>
      <p:ext uri="{BB962C8B-B14F-4D97-AF65-F5344CB8AC3E}">
        <p14:creationId xmlns:p14="http://schemas.microsoft.com/office/powerpoint/2010/main" val="276059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1000"/>
                                        <p:tgtEl>
                                          <p:spTgt spid="4">
                                            <p:txEl>
                                              <p:pRg st="9" end="9"/>
                                            </p:txEl>
                                          </p:spTgt>
                                        </p:tgtEl>
                                      </p:cBhvr>
                                    </p:animEffect>
                                    <p:anim calcmode="lin" valueType="num">
                                      <p:cBhvr>
                                        <p:cTn id="8"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9" end="9"/>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1" end="11"/>
                                            </p:txEl>
                                          </p:spTgt>
                                        </p:tgtEl>
                                        <p:attrNameLst>
                                          <p:attrName>style.visibility</p:attrName>
                                        </p:attrNameLst>
                                      </p:cBhvr>
                                      <p:to>
                                        <p:strVal val="visible"/>
                                      </p:to>
                                    </p:set>
                                    <p:animEffect transition="in" filter="fade">
                                      <p:cBhvr>
                                        <p:cTn id="12" dur="1000"/>
                                        <p:tgtEl>
                                          <p:spTgt spid="4">
                                            <p:txEl>
                                              <p:pRg st="11" end="11"/>
                                            </p:txEl>
                                          </p:spTgt>
                                        </p:tgtEl>
                                      </p:cBhvr>
                                    </p:animEffect>
                                    <p:anim calcmode="lin" valueType="num">
                                      <p:cBhvr>
                                        <p:cTn id="13"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12" end="12"/>
                                            </p:txEl>
                                          </p:spTgt>
                                        </p:tgtEl>
                                        <p:attrNameLst>
                                          <p:attrName>style.visibility</p:attrName>
                                        </p:attrNameLst>
                                      </p:cBhvr>
                                      <p:to>
                                        <p:strVal val="visible"/>
                                      </p:to>
                                    </p:set>
                                    <p:animEffect transition="in" filter="fade">
                                      <p:cBhvr>
                                        <p:cTn id="17" dur="1000"/>
                                        <p:tgtEl>
                                          <p:spTgt spid="4">
                                            <p:txEl>
                                              <p:pRg st="12" end="12"/>
                                            </p:txEl>
                                          </p:spTgt>
                                        </p:tgtEl>
                                      </p:cBhvr>
                                    </p:animEffect>
                                    <p:anim calcmode="lin" valueType="num">
                                      <p:cBhvr>
                                        <p:cTn id="18"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circle(in)">
                                      <p:cBhvr>
                                        <p:cTn id="24" dur="20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heel(1)">
                                      <p:cBhvr>
                                        <p:cTn id="2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361950"/>
            <a:ext cx="3962400" cy="4185761"/>
          </a:xfrm>
          <a:prstGeom prst="rect">
            <a:avLst/>
          </a:prstGeom>
        </p:spPr>
        <p:txBody>
          <a:bodyPr wrap="square">
            <a:spAutoFit/>
          </a:bodyPr>
          <a:lstStyle/>
          <a:p>
            <a:r>
              <a:rPr lang="en-US" b="1" u="sng" dirty="0">
                <a:solidFill>
                  <a:schemeClr val="tx1">
                    <a:lumMod val="75000"/>
                  </a:schemeClr>
                </a:solidFill>
              </a:rPr>
              <a:t>Singleton classes :</a:t>
            </a:r>
          </a:p>
          <a:p>
            <a:r>
              <a:rPr lang="en-US" b="1" dirty="0">
                <a:solidFill>
                  <a:schemeClr val="tx1">
                    <a:lumMod val="75000"/>
                  </a:schemeClr>
                </a:solidFill>
              </a:rPr>
              <a:t>For any java class if we are allow to create only one object such type of class is said to be</a:t>
            </a:r>
          </a:p>
          <a:p>
            <a:r>
              <a:rPr lang="en-US" b="1" dirty="0">
                <a:solidFill>
                  <a:schemeClr val="tx1">
                    <a:lumMod val="75000"/>
                  </a:schemeClr>
                </a:solidFill>
              </a:rPr>
              <a:t>singleton class.</a:t>
            </a:r>
          </a:p>
          <a:p>
            <a:endParaRPr lang="en-US" b="1" dirty="0">
              <a:solidFill>
                <a:schemeClr val="tx1">
                  <a:lumMod val="75000"/>
                </a:schemeClr>
              </a:solidFill>
            </a:endParaRPr>
          </a:p>
          <a:p>
            <a:r>
              <a:rPr lang="en-US" b="1" dirty="0">
                <a:solidFill>
                  <a:schemeClr val="tx1">
                    <a:lumMod val="75000"/>
                  </a:schemeClr>
                </a:solidFill>
              </a:rPr>
              <a:t>Example:</a:t>
            </a:r>
          </a:p>
          <a:p>
            <a:r>
              <a:rPr lang="en-US" b="1" dirty="0">
                <a:solidFill>
                  <a:schemeClr val="tx1">
                    <a:lumMod val="75000"/>
                  </a:schemeClr>
                </a:solidFill>
              </a:rPr>
              <a:t>1) Runtime class</a:t>
            </a:r>
          </a:p>
          <a:p>
            <a:r>
              <a:rPr lang="en-US" b="1" dirty="0">
                <a:solidFill>
                  <a:schemeClr val="tx1">
                    <a:lumMod val="75000"/>
                  </a:schemeClr>
                </a:solidFill>
              </a:rPr>
              <a:t>2) </a:t>
            </a:r>
            <a:r>
              <a:rPr lang="en-US" b="1" dirty="0" err="1">
                <a:solidFill>
                  <a:schemeClr val="tx1">
                    <a:lumMod val="75000"/>
                  </a:schemeClr>
                </a:solidFill>
              </a:rPr>
              <a:t>ActionServlet</a:t>
            </a:r>
            <a:endParaRPr lang="en-US" b="1" dirty="0">
              <a:solidFill>
                <a:schemeClr val="tx1">
                  <a:lumMod val="75000"/>
                </a:schemeClr>
              </a:solidFill>
            </a:endParaRPr>
          </a:p>
          <a:p>
            <a:r>
              <a:rPr lang="en-US" b="1" dirty="0">
                <a:solidFill>
                  <a:schemeClr val="tx1">
                    <a:lumMod val="75000"/>
                  </a:schemeClr>
                </a:solidFill>
              </a:rPr>
              <a:t>3) </a:t>
            </a:r>
            <a:r>
              <a:rPr lang="en-US" b="1" dirty="0" err="1">
                <a:solidFill>
                  <a:schemeClr val="tx1">
                    <a:lumMod val="75000"/>
                  </a:schemeClr>
                </a:solidFill>
              </a:rPr>
              <a:t>ServiceLocator</a:t>
            </a:r>
            <a:endParaRPr lang="en-US" b="1" dirty="0">
              <a:solidFill>
                <a:schemeClr val="tx1">
                  <a:lumMod val="75000"/>
                </a:schemeClr>
              </a:solidFill>
            </a:endParaRPr>
          </a:p>
          <a:p>
            <a:r>
              <a:rPr lang="en-US" b="1" dirty="0">
                <a:solidFill>
                  <a:schemeClr val="tx1">
                    <a:lumMod val="75000"/>
                  </a:schemeClr>
                </a:solidFill>
              </a:rPr>
              <a:t>4) </a:t>
            </a:r>
            <a:r>
              <a:rPr lang="en-US" b="1" dirty="0" err="1">
                <a:solidFill>
                  <a:schemeClr val="tx1">
                    <a:lumMod val="75000"/>
                  </a:schemeClr>
                </a:solidFill>
              </a:rPr>
              <a:t>BusinessDelegate</a:t>
            </a:r>
            <a:endParaRPr lang="en-US" b="1" dirty="0">
              <a:solidFill>
                <a:schemeClr val="tx1">
                  <a:lumMod val="75000"/>
                </a:schemeClr>
              </a:solidFill>
            </a:endParaRPr>
          </a:p>
          <a:p>
            <a:r>
              <a:rPr lang="en-US" b="1" dirty="0">
                <a:solidFill>
                  <a:schemeClr val="tx1">
                    <a:lumMod val="75000"/>
                  </a:schemeClr>
                </a:solidFill>
              </a:rPr>
              <a:t>Runtime r1=</a:t>
            </a:r>
            <a:r>
              <a:rPr lang="en-US" b="1" dirty="0" err="1">
                <a:solidFill>
                  <a:schemeClr val="tx1">
                    <a:lumMod val="75000"/>
                  </a:schemeClr>
                </a:solidFill>
              </a:rPr>
              <a:t>Runtime.getRuntime</a:t>
            </a:r>
            <a:r>
              <a:rPr lang="en-US" b="1" dirty="0">
                <a:solidFill>
                  <a:schemeClr val="tx1">
                    <a:lumMod val="75000"/>
                  </a:schemeClr>
                </a:solidFill>
              </a:rPr>
              <a:t>();</a:t>
            </a:r>
          </a:p>
          <a:p>
            <a:r>
              <a:rPr lang="en-US" b="1" dirty="0">
                <a:solidFill>
                  <a:schemeClr val="tx1">
                    <a:lumMod val="75000"/>
                  </a:schemeClr>
                </a:solidFill>
              </a:rPr>
              <a:t>//</a:t>
            </a:r>
            <a:r>
              <a:rPr lang="en-US" b="1" dirty="0" err="1">
                <a:solidFill>
                  <a:schemeClr val="tx1">
                    <a:lumMod val="75000"/>
                  </a:schemeClr>
                </a:solidFill>
              </a:rPr>
              <a:t>getRuntime</a:t>
            </a:r>
            <a:r>
              <a:rPr lang="en-US" b="1" dirty="0">
                <a:solidFill>
                  <a:schemeClr val="tx1">
                    <a:lumMod val="75000"/>
                  </a:schemeClr>
                </a:solidFill>
              </a:rPr>
              <a:t>() method is a factory method</a:t>
            </a:r>
          </a:p>
          <a:p>
            <a:r>
              <a:rPr lang="en-US" b="1" dirty="0">
                <a:solidFill>
                  <a:schemeClr val="tx1">
                    <a:lumMod val="75000"/>
                  </a:schemeClr>
                </a:solidFill>
              </a:rPr>
              <a:t>Runtime r2=</a:t>
            </a:r>
            <a:r>
              <a:rPr lang="en-US" b="1" dirty="0" err="1">
                <a:solidFill>
                  <a:schemeClr val="tx1">
                    <a:lumMod val="75000"/>
                  </a:schemeClr>
                </a:solidFill>
              </a:rPr>
              <a:t>Runtime.getRuntime</a:t>
            </a:r>
            <a:r>
              <a:rPr lang="en-US" b="1" dirty="0">
                <a:solidFill>
                  <a:schemeClr val="tx1">
                    <a:lumMod val="75000"/>
                  </a:schemeClr>
                </a:solidFill>
              </a:rPr>
              <a:t>();</a:t>
            </a:r>
          </a:p>
          <a:p>
            <a:r>
              <a:rPr lang="en-US" b="1" dirty="0">
                <a:solidFill>
                  <a:schemeClr val="tx1">
                    <a:lumMod val="75000"/>
                  </a:schemeClr>
                </a:solidFill>
              </a:rPr>
              <a:t>Runtime r3=</a:t>
            </a:r>
            <a:r>
              <a:rPr lang="en-US" b="1" dirty="0" err="1">
                <a:solidFill>
                  <a:schemeClr val="tx1">
                    <a:lumMod val="75000"/>
                  </a:schemeClr>
                </a:solidFill>
              </a:rPr>
              <a:t>Runtime.getRuntime</a:t>
            </a:r>
            <a:r>
              <a:rPr lang="en-US" b="1" dirty="0">
                <a:solidFill>
                  <a:schemeClr val="tx1">
                    <a:lumMod val="75000"/>
                  </a:schemeClr>
                </a:solidFill>
              </a:rPr>
              <a:t>();</a:t>
            </a:r>
          </a:p>
          <a:p>
            <a:r>
              <a:rPr lang="en-US" b="1" dirty="0">
                <a:solidFill>
                  <a:schemeClr val="tx1">
                    <a:lumMod val="75000"/>
                  </a:schemeClr>
                </a:solidFill>
              </a:rPr>
              <a:t>.................................................</a:t>
            </a:r>
          </a:p>
          <a:p>
            <a:r>
              <a:rPr lang="en-US" b="1" dirty="0">
                <a:solidFill>
                  <a:schemeClr val="tx1">
                    <a:lumMod val="75000"/>
                  </a:schemeClr>
                </a:solidFill>
              </a:rPr>
              <a:t>.................................................</a:t>
            </a:r>
          </a:p>
          <a:p>
            <a:r>
              <a:rPr lang="en-US" b="1" dirty="0" err="1">
                <a:solidFill>
                  <a:schemeClr val="tx1">
                    <a:lumMod val="75000"/>
                  </a:schemeClr>
                </a:solidFill>
              </a:rPr>
              <a:t>System.out.println</a:t>
            </a:r>
            <a:r>
              <a:rPr lang="en-US" b="1" dirty="0">
                <a:solidFill>
                  <a:schemeClr val="tx1">
                    <a:lumMod val="75000"/>
                  </a:schemeClr>
                </a:solidFill>
              </a:rPr>
              <a:t>(r1==r2);//true</a:t>
            </a:r>
          </a:p>
          <a:p>
            <a:r>
              <a:rPr lang="en-US" b="1" dirty="0" err="1">
                <a:solidFill>
                  <a:schemeClr val="tx1">
                    <a:lumMod val="75000"/>
                  </a:schemeClr>
                </a:solidFill>
              </a:rPr>
              <a:t>System.out.println</a:t>
            </a:r>
            <a:r>
              <a:rPr lang="en-US" b="1" dirty="0">
                <a:solidFill>
                  <a:schemeClr val="tx1">
                    <a:lumMod val="75000"/>
                  </a:schemeClr>
                </a:solidFill>
              </a:rPr>
              <a:t>(r1==r3);//true</a:t>
            </a:r>
            <a:endParaRPr lang="en-US" dirty="0">
              <a:solidFill>
                <a:schemeClr val="tx1">
                  <a:lumMod val="75000"/>
                </a:schemeClr>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361950"/>
            <a:ext cx="27432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572000" y="2266561"/>
            <a:ext cx="4572000" cy="2246769"/>
          </a:xfrm>
          <a:prstGeom prst="rect">
            <a:avLst/>
          </a:prstGeom>
        </p:spPr>
        <p:txBody>
          <a:bodyPr>
            <a:spAutoFit/>
          </a:bodyPr>
          <a:lstStyle/>
          <a:p>
            <a:r>
              <a:rPr lang="en-US" b="1" dirty="0">
                <a:solidFill>
                  <a:schemeClr val="tx1">
                    <a:lumMod val="75000"/>
                  </a:schemeClr>
                </a:solidFill>
              </a:rPr>
              <a:t>Advantage of Singleton class :</a:t>
            </a:r>
          </a:p>
          <a:p>
            <a:endParaRPr lang="en-US" b="1" dirty="0">
              <a:solidFill>
                <a:schemeClr val="tx1">
                  <a:lumMod val="75000"/>
                </a:schemeClr>
              </a:solidFill>
            </a:endParaRPr>
          </a:p>
          <a:p>
            <a:r>
              <a:rPr lang="en-US" b="1" dirty="0">
                <a:solidFill>
                  <a:schemeClr val="tx1">
                    <a:lumMod val="75000"/>
                  </a:schemeClr>
                </a:solidFill>
              </a:rPr>
              <a:t>If the requirement is same then instead of creating a separate object for every person</a:t>
            </a:r>
          </a:p>
          <a:p>
            <a:r>
              <a:rPr lang="en-US" b="1" dirty="0">
                <a:solidFill>
                  <a:schemeClr val="tx1">
                    <a:lumMod val="75000"/>
                  </a:schemeClr>
                </a:solidFill>
              </a:rPr>
              <a:t>we will create only one object and we can share that object for every required person we</a:t>
            </a:r>
          </a:p>
          <a:p>
            <a:r>
              <a:rPr lang="en-US" b="1" dirty="0">
                <a:solidFill>
                  <a:schemeClr val="tx1">
                    <a:lumMod val="75000"/>
                  </a:schemeClr>
                </a:solidFill>
              </a:rPr>
              <a:t>can achieve this by using singleton classes. That is the main advantages of singleton</a:t>
            </a:r>
          </a:p>
          <a:p>
            <a:r>
              <a:rPr lang="en-US" b="1" dirty="0">
                <a:solidFill>
                  <a:schemeClr val="tx1">
                    <a:lumMod val="75000"/>
                  </a:schemeClr>
                </a:solidFill>
              </a:rPr>
              <a:t>classes are Performance will be improved and memory utilization will be improved.</a:t>
            </a:r>
            <a:endParaRPr lang="en-US" dirty="0">
              <a:solidFill>
                <a:schemeClr val="tx1">
                  <a:lumMod val="75000"/>
                </a:schemeClr>
              </a:solidFill>
            </a:endParaRPr>
          </a:p>
        </p:txBody>
      </p:sp>
      <p:sp>
        <p:nvSpPr>
          <p:cNvPr id="6" name="Rectangle 5"/>
          <p:cNvSpPr/>
          <p:nvPr/>
        </p:nvSpPr>
        <p:spPr>
          <a:xfrm>
            <a:off x="8611413" y="4705350"/>
            <a:ext cx="377026" cy="230832"/>
          </a:xfrm>
          <a:prstGeom prst="rect">
            <a:avLst/>
          </a:prstGeom>
        </p:spPr>
        <p:txBody>
          <a:bodyPr wrap="none">
            <a:spAutoFit/>
          </a:bodyPr>
          <a:lstStyle/>
          <a:p>
            <a:r>
              <a:rPr lang="en-US" sz="900" b="1" dirty="0"/>
              <a:t>212</a:t>
            </a:r>
            <a:endParaRPr lang="en-US" sz="900" dirty="0"/>
          </a:p>
        </p:txBody>
      </p:sp>
    </p:spTree>
    <p:extLst>
      <p:ext uri="{BB962C8B-B14F-4D97-AF65-F5344CB8AC3E}">
        <p14:creationId xmlns:p14="http://schemas.microsoft.com/office/powerpoint/2010/main" val="8647135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78</a:t>
            </a:fld>
            <a:endParaRPr lang="en"/>
          </a:p>
        </p:txBody>
      </p:sp>
      <p:grpSp>
        <p:nvGrpSpPr>
          <p:cNvPr id="4" name="Google Shape;1687;p49"/>
          <p:cNvGrpSpPr/>
          <p:nvPr/>
        </p:nvGrpSpPr>
        <p:grpSpPr>
          <a:xfrm>
            <a:off x="7550036" y="3749490"/>
            <a:ext cx="1593967" cy="957099"/>
            <a:chOff x="8095060" y="5664590"/>
            <a:chExt cx="497404" cy="594389"/>
          </a:xfrm>
        </p:grpSpPr>
        <p:grpSp>
          <p:nvGrpSpPr>
            <p:cNvPr id="5" name="Google Shape;1688;p49"/>
            <p:cNvGrpSpPr/>
            <p:nvPr/>
          </p:nvGrpSpPr>
          <p:grpSpPr>
            <a:xfrm>
              <a:off x="8095060" y="5969027"/>
              <a:ext cx="497404" cy="289951"/>
              <a:chOff x="8095060" y="5969027"/>
              <a:chExt cx="497404" cy="289951"/>
            </a:xfrm>
          </p:grpSpPr>
          <p:sp>
            <p:nvSpPr>
              <p:cNvPr id="18" name="Google Shape;1689;p49"/>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690;p49"/>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691;p49"/>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6" name="Google Shape;1692;p49"/>
            <p:cNvGrpSpPr/>
            <p:nvPr/>
          </p:nvGrpSpPr>
          <p:grpSpPr>
            <a:xfrm>
              <a:off x="8095060" y="5867832"/>
              <a:ext cx="497404" cy="289312"/>
              <a:chOff x="8095060" y="5867832"/>
              <a:chExt cx="497404" cy="289312"/>
            </a:xfrm>
          </p:grpSpPr>
          <p:sp>
            <p:nvSpPr>
              <p:cNvPr id="15" name="Google Shape;1693;p49"/>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694;p49"/>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695;p49"/>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7" name="Google Shape;1696;p49"/>
            <p:cNvGrpSpPr/>
            <p:nvPr/>
          </p:nvGrpSpPr>
          <p:grpSpPr>
            <a:xfrm>
              <a:off x="8095060" y="5765998"/>
              <a:ext cx="497404" cy="289312"/>
              <a:chOff x="8095060" y="5765998"/>
              <a:chExt cx="497404" cy="289312"/>
            </a:xfrm>
          </p:grpSpPr>
          <p:sp>
            <p:nvSpPr>
              <p:cNvPr id="12" name="Google Shape;1697;p49"/>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698;p49"/>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699;p49"/>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8" name="Google Shape;1700;p49"/>
            <p:cNvGrpSpPr/>
            <p:nvPr/>
          </p:nvGrpSpPr>
          <p:grpSpPr>
            <a:xfrm>
              <a:off x="8095060" y="5664590"/>
              <a:ext cx="497404" cy="290164"/>
              <a:chOff x="8095060" y="5664590"/>
              <a:chExt cx="497404" cy="290164"/>
            </a:xfrm>
          </p:grpSpPr>
          <p:sp>
            <p:nvSpPr>
              <p:cNvPr id="9" name="Google Shape;1701;p49"/>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 name="Google Shape;1702;p49"/>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 name="Google Shape;1703;p49"/>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38" name="Google Shape;1687;p49"/>
          <p:cNvGrpSpPr/>
          <p:nvPr/>
        </p:nvGrpSpPr>
        <p:grpSpPr>
          <a:xfrm>
            <a:off x="7431844" y="6052"/>
            <a:ext cx="1712159" cy="818778"/>
            <a:chOff x="8095060" y="5664590"/>
            <a:chExt cx="497404" cy="594389"/>
          </a:xfrm>
        </p:grpSpPr>
        <p:grpSp>
          <p:nvGrpSpPr>
            <p:cNvPr id="39" name="Google Shape;1688;p49"/>
            <p:cNvGrpSpPr/>
            <p:nvPr/>
          </p:nvGrpSpPr>
          <p:grpSpPr>
            <a:xfrm>
              <a:off x="8095060" y="5969027"/>
              <a:ext cx="497404" cy="289951"/>
              <a:chOff x="8095060" y="5969027"/>
              <a:chExt cx="497404" cy="289951"/>
            </a:xfrm>
          </p:grpSpPr>
          <p:sp>
            <p:nvSpPr>
              <p:cNvPr id="52" name="Google Shape;1689;p49"/>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 name="Google Shape;1690;p49"/>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 name="Google Shape;1691;p49"/>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0" name="Google Shape;1692;p49"/>
            <p:cNvGrpSpPr/>
            <p:nvPr/>
          </p:nvGrpSpPr>
          <p:grpSpPr>
            <a:xfrm>
              <a:off x="8095060" y="5867832"/>
              <a:ext cx="497404" cy="289312"/>
              <a:chOff x="8095060" y="5867832"/>
              <a:chExt cx="497404" cy="289312"/>
            </a:xfrm>
          </p:grpSpPr>
          <p:sp>
            <p:nvSpPr>
              <p:cNvPr id="49" name="Google Shape;1693;p49"/>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 name="Google Shape;1694;p49"/>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 name="Google Shape;1695;p49"/>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1" name="Google Shape;1696;p49"/>
            <p:cNvGrpSpPr/>
            <p:nvPr/>
          </p:nvGrpSpPr>
          <p:grpSpPr>
            <a:xfrm>
              <a:off x="8095060" y="5765998"/>
              <a:ext cx="497404" cy="289312"/>
              <a:chOff x="8095060" y="5765998"/>
              <a:chExt cx="497404" cy="289312"/>
            </a:xfrm>
          </p:grpSpPr>
          <p:sp>
            <p:nvSpPr>
              <p:cNvPr id="46" name="Google Shape;1697;p49"/>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 name="Google Shape;1698;p49"/>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 name="Google Shape;1699;p49"/>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2" name="Google Shape;1700;p49"/>
            <p:cNvGrpSpPr/>
            <p:nvPr/>
          </p:nvGrpSpPr>
          <p:grpSpPr>
            <a:xfrm>
              <a:off x="8095060" y="5664590"/>
              <a:ext cx="497404" cy="290164"/>
              <a:chOff x="8095060" y="5664590"/>
              <a:chExt cx="497404" cy="290164"/>
            </a:xfrm>
          </p:grpSpPr>
          <p:sp>
            <p:nvSpPr>
              <p:cNvPr id="43" name="Google Shape;1701;p49"/>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 name="Google Shape;1702;p49"/>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 name="Google Shape;1703;p49"/>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2" name="Rectangle 1"/>
          <p:cNvSpPr/>
          <p:nvPr/>
        </p:nvSpPr>
        <p:spPr>
          <a:xfrm>
            <a:off x="76200" y="202883"/>
            <a:ext cx="4352474" cy="369332"/>
          </a:xfrm>
          <a:prstGeom prst="rect">
            <a:avLst/>
          </a:prstGeom>
        </p:spPr>
        <p:txBody>
          <a:bodyPr wrap="none">
            <a:spAutoFit/>
          </a:bodyPr>
          <a:lstStyle/>
          <a:p>
            <a:r>
              <a:rPr lang="en-US" sz="1800" b="1" dirty="0">
                <a:ln w="12700">
                  <a:solidFill>
                    <a:schemeClr val="tx2">
                      <a:satMod val="155000"/>
                    </a:schemeClr>
                  </a:solidFill>
                  <a:prstDash val="solid"/>
                </a:ln>
                <a:solidFill>
                  <a:schemeClr val="accent1">
                    <a:lumMod val="75000"/>
                  </a:schemeClr>
                </a:solidFill>
                <a:effectLst>
                  <a:outerShdw blurRad="41275" dist="20320" dir="1800000" algn="tl" rotWithShape="0">
                    <a:srgbClr val="000000">
                      <a:alpha val="40000"/>
                    </a:srgbClr>
                  </a:outerShdw>
                </a:effectLst>
              </a:rPr>
              <a:t>Creation of our own singleton classes</a:t>
            </a:r>
          </a:p>
        </p:txBody>
      </p:sp>
      <p:sp>
        <p:nvSpPr>
          <p:cNvPr id="55" name="Rectangle 54"/>
          <p:cNvSpPr/>
          <p:nvPr/>
        </p:nvSpPr>
        <p:spPr>
          <a:xfrm>
            <a:off x="228600" y="606234"/>
            <a:ext cx="3962400" cy="738664"/>
          </a:xfrm>
          <a:prstGeom prst="rect">
            <a:avLst/>
          </a:prstGeom>
        </p:spPr>
        <p:txBody>
          <a:bodyPr wrap="square">
            <a:spAutoFit/>
          </a:bodyPr>
          <a:lstStyle/>
          <a:p>
            <a:r>
              <a:rPr lang="en-US" b="1" dirty="0">
                <a:solidFill>
                  <a:schemeClr val="accent1">
                    <a:lumMod val="50000"/>
                  </a:schemeClr>
                </a:solidFill>
              </a:rPr>
              <a:t>We can create our own singleton classes for this we have to use private constructor,</a:t>
            </a:r>
          </a:p>
          <a:p>
            <a:r>
              <a:rPr lang="en-US" b="1" dirty="0">
                <a:solidFill>
                  <a:schemeClr val="accent1">
                    <a:lumMod val="50000"/>
                  </a:schemeClr>
                </a:solidFill>
              </a:rPr>
              <a:t>static variable and factory method.</a:t>
            </a:r>
            <a:endParaRPr lang="en-US" dirty="0">
              <a:solidFill>
                <a:schemeClr val="accent1">
                  <a:lumMod val="50000"/>
                </a:schemeClr>
              </a:solidFill>
            </a:endParaRPr>
          </a:p>
        </p:txBody>
      </p:sp>
      <p:sp>
        <p:nvSpPr>
          <p:cNvPr id="56" name="Rectangle 55"/>
          <p:cNvSpPr/>
          <p:nvPr/>
        </p:nvSpPr>
        <p:spPr>
          <a:xfrm>
            <a:off x="213698" y="1344898"/>
            <a:ext cx="4572000" cy="3539430"/>
          </a:xfrm>
          <a:prstGeom prst="rect">
            <a:avLst/>
          </a:prstGeom>
        </p:spPr>
        <p:txBody>
          <a:bodyPr>
            <a:spAutoFit/>
          </a:bodyPr>
          <a:lstStyle/>
          <a:p>
            <a:r>
              <a:rPr lang="en-US" b="1" dirty="0">
                <a:solidFill>
                  <a:schemeClr val="accent1">
                    <a:lumMod val="50000"/>
                  </a:schemeClr>
                </a:solidFill>
              </a:rPr>
              <a:t>Example:</a:t>
            </a:r>
          </a:p>
          <a:p>
            <a:r>
              <a:rPr lang="en-US" b="1" dirty="0">
                <a:solidFill>
                  <a:schemeClr val="accent1">
                    <a:lumMod val="50000"/>
                  </a:schemeClr>
                </a:solidFill>
              </a:rPr>
              <a:t>class Test</a:t>
            </a:r>
          </a:p>
          <a:p>
            <a:r>
              <a:rPr lang="en-US" b="1" dirty="0">
                <a:solidFill>
                  <a:schemeClr val="accent1">
                    <a:lumMod val="50000"/>
                  </a:schemeClr>
                </a:solidFill>
              </a:rPr>
              <a:t>{</a:t>
            </a:r>
          </a:p>
          <a:p>
            <a:r>
              <a:rPr lang="en-US" b="1" dirty="0">
                <a:solidFill>
                  <a:schemeClr val="accent1">
                    <a:lumMod val="50000"/>
                  </a:schemeClr>
                </a:solidFill>
              </a:rPr>
              <a:t>private static Test t=null;</a:t>
            </a:r>
          </a:p>
          <a:p>
            <a:r>
              <a:rPr lang="en-US" b="1" dirty="0">
                <a:solidFill>
                  <a:schemeClr val="accent1">
                    <a:lumMod val="50000"/>
                  </a:schemeClr>
                </a:solidFill>
              </a:rPr>
              <a:t>private Test()</a:t>
            </a:r>
          </a:p>
          <a:p>
            <a:r>
              <a:rPr lang="en-US" b="1" dirty="0">
                <a:solidFill>
                  <a:schemeClr val="accent1">
                    <a:lumMod val="50000"/>
                  </a:schemeClr>
                </a:solidFill>
              </a:rPr>
              <a:t>{}</a:t>
            </a:r>
          </a:p>
          <a:p>
            <a:r>
              <a:rPr lang="en-US" b="1" dirty="0">
                <a:solidFill>
                  <a:schemeClr val="accent1">
                    <a:lumMod val="50000"/>
                  </a:schemeClr>
                </a:solidFill>
              </a:rPr>
              <a:t>public static Test </a:t>
            </a:r>
            <a:r>
              <a:rPr lang="en-US" b="1" dirty="0" err="1">
                <a:solidFill>
                  <a:schemeClr val="accent1">
                    <a:lumMod val="50000"/>
                  </a:schemeClr>
                </a:solidFill>
              </a:rPr>
              <a:t>getTest</a:t>
            </a:r>
            <a:r>
              <a:rPr lang="en-US" b="1" dirty="0">
                <a:solidFill>
                  <a:schemeClr val="accent1">
                    <a:lumMod val="50000"/>
                  </a:schemeClr>
                </a:solidFill>
              </a:rPr>
              <a:t>()</a:t>
            </a:r>
          </a:p>
          <a:p>
            <a:r>
              <a:rPr lang="en-US" b="1" dirty="0">
                <a:solidFill>
                  <a:schemeClr val="accent1">
                    <a:lumMod val="50000"/>
                  </a:schemeClr>
                </a:solidFill>
              </a:rPr>
              <a:t>//</a:t>
            </a:r>
            <a:r>
              <a:rPr lang="en-US" b="1" dirty="0" err="1">
                <a:solidFill>
                  <a:schemeClr val="accent1">
                    <a:lumMod val="50000"/>
                  </a:schemeClr>
                </a:solidFill>
              </a:rPr>
              <a:t>getTest</a:t>
            </a:r>
            <a:r>
              <a:rPr lang="en-US" b="1" dirty="0">
                <a:solidFill>
                  <a:schemeClr val="accent1">
                    <a:lumMod val="50000"/>
                  </a:schemeClr>
                </a:solidFill>
              </a:rPr>
              <a:t>() method is a factory method</a:t>
            </a:r>
          </a:p>
          <a:p>
            <a:r>
              <a:rPr lang="en-US" b="1" dirty="0">
                <a:solidFill>
                  <a:schemeClr val="accent1">
                    <a:lumMod val="50000"/>
                  </a:schemeClr>
                </a:solidFill>
              </a:rPr>
              <a:t>{</a:t>
            </a:r>
          </a:p>
          <a:p>
            <a:r>
              <a:rPr lang="en-US" b="1" dirty="0">
                <a:solidFill>
                  <a:schemeClr val="accent1">
                    <a:lumMod val="50000"/>
                  </a:schemeClr>
                </a:solidFill>
              </a:rPr>
              <a:t>if(t==null)</a:t>
            </a:r>
          </a:p>
          <a:p>
            <a:r>
              <a:rPr lang="en-US" b="1" dirty="0">
                <a:solidFill>
                  <a:schemeClr val="accent1">
                    <a:lumMod val="50000"/>
                  </a:schemeClr>
                </a:solidFill>
              </a:rPr>
              <a:t>{</a:t>
            </a:r>
          </a:p>
          <a:p>
            <a:r>
              <a:rPr lang="en-US" b="1" dirty="0">
                <a:solidFill>
                  <a:schemeClr val="accent1">
                    <a:lumMod val="50000"/>
                  </a:schemeClr>
                </a:solidFill>
              </a:rPr>
              <a:t>t=new Test();</a:t>
            </a:r>
          </a:p>
          <a:p>
            <a:r>
              <a:rPr lang="en-US" b="1" dirty="0">
                <a:solidFill>
                  <a:schemeClr val="accent1">
                    <a:lumMod val="50000"/>
                  </a:schemeClr>
                </a:solidFill>
              </a:rPr>
              <a:t>}</a:t>
            </a:r>
          </a:p>
          <a:p>
            <a:r>
              <a:rPr lang="en-US" b="1" dirty="0">
                <a:solidFill>
                  <a:schemeClr val="accent1">
                    <a:lumMod val="50000"/>
                  </a:schemeClr>
                </a:solidFill>
              </a:rPr>
              <a:t>return t;</a:t>
            </a:r>
          </a:p>
          <a:p>
            <a:r>
              <a:rPr lang="en-US" b="1" dirty="0">
                <a:solidFill>
                  <a:schemeClr val="accent1">
                    <a:lumMod val="50000"/>
                  </a:schemeClr>
                </a:solidFill>
              </a:rPr>
              <a:t>}</a:t>
            </a:r>
          </a:p>
          <a:p>
            <a:r>
              <a:rPr lang="en-US" b="1" dirty="0">
                <a:solidFill>
                  <a:schemeClr val="accent1">
                    <a:lumMod val="50000"/>
                  </a:schemeClr>
                </a:solidFill>
              </a:rPr>
              <a:t>}</a:t>
            </a:r>
          </a:p>
        </p:txBody>
      </p:sp>
      <p:sp>
        <p:nvSpPr>
          <p:cNvPr id="57" name="Rectangle 56"/>
          <p:cNvSpPr/>
          <p:nvPr/>
        </p:nvSpPr>
        <p:spPr>
          <a:xfrm>
            <a:off x="4648200" y="325622"/>
            <a:ext cx="4572000" cy="3539430"/>
          </a:xfrm>
          <a:prstGeom prst="rect">
            <a:avLst/>
          </a:prstGeom>
        </p:spPr>
        <p:txBody>
          <a:bodyPr>
            <a:spAutoFit/>
          </a:bodyPr>
          <a:lstStyle/>
          <a:p>
            <a:r>
              <a:rPr lang="en-US" b="1" dirty="0">
                <a:solidFill>
                  <a:schemeClr val="accent1">
                    <a:lumMod val="50000"/>
                  </a:schemeClr>
                </a:solidFill>
              </a:rPr>
              <a:t>class Client</a:t>
            </a:r>
          </a:p>
          <a:p>
            <a:r>
              <a:rPr lang="en-US" b="1" dirty="0">
                <a:solidFill>
                  <a:schemeClr val="accent1">
                    <a:lumMod val="50000"/>
                  </a:schemeClr>
                </a:solidFill>
              </a:rPr>
              <a:t>{</a:t>
            </a:r>
          </a:p>
          <a:p>
            <a:r>
              <a:rPr lang="en-US" b="1" dirty="0">
                <a:solidFill>
                  <a:schemeClr val="accent1">
                    <a:lumMod val="50000"/>
                  </a:schemeClr>
                </a:solidFill>
              </a:rPr>
              <a:t>public static void main(String[] </a:t>
            </a:r>
            <a:r>
              <a:rPr lang="en-US" b="1" dirty="0" err="1">
                <a:solidFill>
                  <a:schemeClr val="accent1">
                    <a:lumMod val="50000"/>
                  </a:schemeClr>
                </a:solidFill>
              </a:rPr>
              <a:t>args</a:t>
            </a:r>
            <a:r>
              <a:rPr lang="en-US" b="1" dirty="0">
                <a:solidFill>
                  <a:schemeClr val="accent1">
                    <a:lumMod val="50000"/>
                  </a:schemeClr>
                </a:solidFill>
              </a:rPr>
              <a:t>)</a:t>
            </a:r>
          </a:p>
          <a:p>
            <a:r>
              <a:rPr lang="en-US" b="1" dirty="0">
                <a:solidFill>
                  <a:schemeClr val="accent1">
                    <a:lumMod val="50000"/>
                  </a:schemeClr>
                </a:solidFill>
              </a:rPr>
              <a:t>{</a:t>
            </a:r>
          </a:p>
          <a:p>
            <a:r>
              <a:rPr lang="en-US" b="1" dirty="0" err="1">
                <a:solidFill>
                  <a:schemeClr val="accent1">
                    <a:lumMod val="50000"/>
                  </a:schemeClr>
                </a:solidFill>
              </a:rPr>
              <a:t>System.out.println</a:t>
            </a:r>
            <a:r>
              <a:rPr lang="en-US" b="1" dirty="0">
                <a:solidFill>
                  <a:schemeClr val="accent1">
                    <a:lumMod val="50000"/>
                  </a:schemeClr>
                </a:solidFill>
              </a:rPr>
              <a:t>(</a:t>
            </a:r>
            <a:r>
              <a:rPr lang="en-US" b="1" dirty="0" err="1">
                <a:solidFill>
                  <a:schemeClr val="accent1">
                    <a:lumMod val="50000"/>
                  </a:schemeClr>
                </a:solidFill>
              </a:rPr>
              <a:t>Test.getTest</a:t>
            </a:r>
            <a:r>
              <a:rPr lang="en-US" b="1" dirty="0">
                <a:solidFill>
                  <a:schemeClr val="accent1">
                    <a:lumMod val="50000"/>
                  </a:schemeClr>
                </a:solidFill>
              </a:rPr>
              <a:t>().</a:t>
            </a:r>
            <a:r>
              <a:rPr lang="en-US" b="1" dirty="0" err="1">
                <a:solidFill>
                  <a:schemeClr val="accent1">
                    <a:lumMod val="50000"/>
                  </a:schemeClr>
                </a:solidFill>
              </a:rPr>
              <a:t>hashCode</a:t>
            </a:r>
            <a:r>
              <a:rPr lang="en-US" b="1" dirty="0">
                <a:solidFill>
                  <a:schemeClr val="accent1">
                    <a:lumMod val="50000"/>
                  </a:schemeClr>
                </a:solidFill>
              </a:rPr>
              <a:t>());//1671711</a:t>
            </a:r>
          </a:p>
          <a:p>
            <a:r>
              <a:rPr lang="en-US" b="1" dirty="0" err="1">
                <a:solidFill>
                  <a:schemeClr val="accent1">
                    <a:lumMod val="50000"/>
                  </a:schemeClr>
                </a:solidFill>
              </a:rPr>
              <a:t>System.out.println</a:t>
            </a:r>
            <a:r>
              <a:rPr lang="en-US" b="1" dirty="0">
                <a:solidFill>
                  <a:schemeClr val="accent1">
                    <a:lumMod val="50000"/>
                  </a:schemeClr>
                </a:solidFill>
              </a:rPr>
              <a:t>(</a:t>
            </a:r>
            <a:r>
              <a:rPr lang="en-US" b="1" dirty="0" err="1">
                <a:solidFill>
                  <a:schemeClr val="accent1">
                    <a:lumMod val="50000"/>
                  </a:schemeClr>
                </a:solidFill>
              </a:rPr>
              <a:t>Test.getTest</a:t>
            </a:r>
            <a:r>
              <a:rPr lang="en-US" b="1" dirty="0">
                <a:solidFill>
                  <a:schemeClr val="accent1">
                    <a:lumMod val="50000"/>
                  </a:schemeClr>
                </a:solidFill>
              </a:rPr>
              <a:t>().</a:t>
            </a:r>
            <a:r>
              <a:rPr lang="en-US" b="1" dirty="0" err="1">
                <a:solidFill>
                  <a:schemeClr val="accent1">
                    <a:lumMod val="50000"/>
                  </a:schemeClr>
                </a:solidFill>
              </a:rPr>
              <a:t>hashCode</a:t>
            </a:r>
            <a:r>
              <a:rPr lang="en-US" b="1" dirty="0">
                <a:solidFill>
                  <a:schemeClr val="accent1">
                    <a:lumMod val="50000"/>
                  </a:schemeClr>
                </a:solidFill>
              </a:rPr>
              <a:t>());//1671711</a:t>
            </a:r>
          </a:p>
          <a:p>
            <a:r>
              <a:rPr lang="en-US" b="1" dirty="0" err="1">
                <a:solidFill>
                  <a:schemeClr val="accent1">
                    <a:lumMod val="50000"/>
                  </a:schemeClr>
                </a:solidFill>
              </a:rPr>
              <a:t>System.out.println</a:t>
            </a:r>
            <a:r>
              <a:rPr lang="en-US" b="1" dirty="0">
                <a:solidFill>
                  <a:schemeClr val="accent1">
                    <a:lumMod val="50000"/>
                  </a:schemeClr>
                </a:solidFill>
              </a:rPr>
              <a:t>(</a:t>
            </a:r>
            <a:r>
              <a:rPr lang="en-US" b="1" dirty="0" err="1">
                <a:solidFill>
                  <a:schemeClr val="accent1">
                    <a:lumMod val="50000"/>
                  </a:schemeClr>
                </a:solidFill>
              </a:rPr>
              <a:t>Test.getTest</a:t>
            </a:r>
            <a:r>
              <a:rPr lang="en-US" b="1" dirty="0">
                <a:solidFill>
                  <a:schemeClr val="accent1">
                    <a:lumMod val="50000"/>
                  </a:schemeClr>
                </a:solidFill>
              </a:rPr>
              <a:t>().</a:t>
            </a:r>
            <a:r>
              <a:rPr lang="en-US" b="1" dirty="0" err="1">
                <a:solidFill>
                  <a:schemeClr val="accent1">
                    <a:lumMod val="50000"/>
                  </a:schemeClr>
                </a:solidFill>
              </a:rPr>
              <a:t>hashCode</a:t>
            </a:r>
            <a:r>
              <a:rPr lang="en-US" b="1" dirty="0">
                <a:solidFill>
                  <a:schemeClr val="accent1">
                    <a:lumMod val="50000"/>
                  </a:schemeClr>
                </a:solidFill>
              </a:rPr>
              <a:t>());//1671711</a:t>
            </a:r>
          </a:p>
          <a:p>
            <a:r>
              <a:rPr lang="en-US" b="1" dirty="0" err="1">
                <a:solidFill>
                  <a:schemeClr val="accent1">
                    <a:lumMod val="50000"/>
                  </a:schemeClr>
                </a:solidFill>
              </a:rPr>
              <a:t>System.out.println</a:t>
            </a:r>
            <a:r>
              <a:rPr lang="en-US" b="1" dirty="0">
                <a:solidFill>
                  <a:schemeClr val="accent1">
                    <a:lumMod val="50000"/>
                  </a:schemeClr>
                </a:solidFill>
              </a:rPr>
              <a:t>(</a:t>
            </a:r>
            <a:r>
              <a:rPr lang="en-US" b="1" dirty="0" err="1">
                <a:solidFill>
                  <a:schemeClr val="accent1">
                    <a:lumMod val="50000"/>
                  </a:schemeClr>
                </a:solidFill>
              </a:rPr>
              <a:t>Test.getTest</a:t>
            </a:r>
            <a:r>
              <a:rPr lang="en-US" b="1" dirty="0">
                <a:solidFill>
                  <a:schemeClr val="accent1">
                    <a:lumMod val="50000"/>
                  </a:schemeClr>
                </a:solidFill>
              </a:rPr>
              <a:t>().</a:t>
            </a:r>
            <a:r>
              <a:rPr lang="en-US" b="1" dirty="0" err="1">
                <a:solidFill>
                  <a:schemeClr val="accent1">
                    <a:lumMod val="50000"/>
                  </a:schemeClr>
                </a:solidFill>
              </a:rPr>
              <a:t>hashCode</a:t>
            </a:r>
            <a:r>
              <a:rPr lang="en-US" b="1" dirty="0">
                <a:solidFill>
                  <a:schemeClr val="accent1">
                    <a:lumMod val="50000"/>
                  </a:schemeClr>
                </a:solidFill>
              </a:rPr>
              <a:t>());//1671711</a:t>
            </a:r>
          </a:p>
          <a:p>
            <a:r>
              <a:rPr lang="en-US" b="1" dirty="0">
                <a:solidFill>
                  <a:schemeClr val="accent1">
                    <a:lumMod val="50000"/>
                  </a:schemeClr>
                </a:solidFill>
              </a:rPr>
              <a:t>}</a:t>
            </a:r>
          </a:p>
          <a:p>
            <a:r>
              <a:rPr lang="en-US" b="1" dirty="0">
                <a:solidFill>
                  <a:schemeClr val="accent1">
                    <a:lumMod val="50000"/>
                  </a:schemeClr>
                </a:solidFill>
              </a:rPr>
              <a:t>}</a:t>
            </a:r>
          </a:p>
          <a:p>
            <a:r>
              <a:rPr lang="en-US" b="1" dirty="0">
                <a:solidFill>
                  <a:schemeClr val="accent1">
                    <a:lumMod val="50000"/>
                  </a:schemeClr>
                </a:solidFill>
              </a:rPr>
              <a:t>Diagram:</a:t>
            </a:r>
          </a:p>
          <a:p>
            <a:endParaRPr lang="en-US" dirty="0">
              <a:solidFill>
                <a:schemeClr val="accent1">
                  <a:lumMod val="50000"/>
                </a:schemeClr>
              </a:solidFill>
            </a:endParaRPr>
          </a:p>
        </p:txBody>
      </p:sp>
      <p:sp>
        <p:nvSpPr>
          <p:cNvPr id="58" name="Rectangle 57"/>
          <p:cNvSpPr/>
          <p:nvPr/>
        </p:nvSpPr>
        <p:spPr>
          <a:xfrm>
            <a:off x="8661179" y="4835723"/>
            <a:ext cx="377026" cy="230832"/>
          </a:xfrm>
          <a:prstGeom prst="rect">
            <a:avLst/>
          </a:prstGeom>
        </p:spPr>
        <p:txBody>
          <a:bodyPr wrap="none">
            <a:spAutoFit/>
          </a:bodyPr>
          <a:lstStyle/>
          <a:p>
            <a:r>
              <a:rPr lang="en-US" sz="900" b="1" dirty="0"/>
              <a:t>213</a:t>
            </a:r>
            <a:endParaRPr lang="en-US" sz="9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5350" y="3596996"/>
            <a:ext cx="2726494" cy="1354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519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79</a:t>
            </a:fld>
            <a:endParaRPr lang="en"/>
          </a:p>
        </p:txBody>
      </p:sp>
      <p:sp>
        <p:nvSpPr>
          <p:cNvPr id="4" name="Rectangle 3"/>
          <p:cNvSpPr/>
          <p:nvPr/>
        </p:nvSpPr>
        <p:spPr>
          <a:xfrm>
            <a:off x="152400" y="285750"/>
            <a:ext cx="4572000" cy="523220"/>
          </a:xfrm>
          <a:prstGeom prst="rect">
            <a:avLst/>
          </a:prstGeom>
        </p:spPr>
        <p:txBody>
          <a:bodyPr>
            <a:spAutoFit/>
          </a:bodyPr>
          <a:lstStyle/>
          <a:p>
            <a:r>
              <a:rPr lang="en-US" b="1" dirty="0">
                <a:solidFill>
                  <a:schemeClr val="accent1">
                    <a:lumMod val="75000"/>
                  </a:schemeClr>
                </a:solidFill>
              </a:rPr>
              <a:t>We can create any </a:t>
            </a:r>
            <a:r>
              <a:rPr lang="en-US" b="1" dirty="0" err="1">
                <a:solidFill>
                  <a:schemeClr val="accent1">
                    <a:lumMod val="75000"/>
                  </a:schemeClr>
                </a:solidFill>
              </a:rPr>
              <a:t>xxxton</a:t>
            </a:r>
            <a:r>
              <a:rPr lang="en-US" b="1" dirty="0">
                <a:solidFill>
                  <a:schemeClr val="accent1">
                    <a:lumMod val="75000"/>
                  </a:schemeClr>
                </a:solidFill>
              </a:rPr>
              <a:t> classes like(double </a:t>
            </a:r>
            <a:r>
              <a:rPr lang="en-US" b="1" dirty="0" err="1">
                <a:solidFill>
                  <a:schemeClr val="accent1">
                    <a:lumMod val="75000"/>
                  </a:schemeClr>
                </a:solidFill>
              </a:rPr>
              <a:t>ton,trible</a:t>
            </a:r>
            <a:r>
              <a:rPr lang="en-US" b="1" dirty="0">
                <a:solidFill>
                  <a:schemeClr val="accent1">
                    <a:lumMod val="75000"/>
                  </a:schemeClr>
                </a:solidFill>
              </a:rPr>
              <a:t> ton...</a:t>
            </a:r>
            <a:r>
              <a:rPr lang="en-US" b="1" dirty="0" err="1">
                <a:solidFill>
                  <a:schemeClr val="accent1">
                    <a:lumMod val="75000"/>
                  </a:schemeClr>
                </a:solidFill>
              </a:rPr>
              <a:t>etc</a:t>
            </a:r>
            <a:r>
              <a:rPr lang="en-US" b="1" dirty="0">
                <a:solidFill>
                  <a:schemeClr val="accent1">
                    <a:lumMod val="75000"/>
                  </a:schemeClr>
                </a:solidFill>
              </a:rPr>
              <a:t>)</a:t>
            </a:r>
            <a:endParaRPr lang="en-US" dirty="0">
              <a:solidFill>
                <a:schemeClr val="accent1">
                  <a:lumMod val="75000"/>
                </a:schemeClr>
              </a:solidFill>
            </a:endParaRPr>
          </a:p>
        </p:txBody>
      </p:sp>
      <p:sp>
        <p:nvSpPr>
          <p:cNvPr id="5" name="Rectangle 4"/>
          <p:cNvSpPr/>
          <p:nvPr/>
        </p:nvSpPr>
        <p:spPr>
          <a:xfrm>
            <a:off x="228600" y="808970"/>
            <a:ext cx="4572000" cy="4616648"/>
          </a:xfrm>
          <a:prstGeom prst="rect">
            <a:avLst/>
          </a:prstGeom>
        </p:spPr>
        <p:txBody>
          <a:bodyPr>
            <a:spAutoFit/>
          </a:bodyPr>
          <a:lstStyle/>
          <a:p>
            <a:r>
              <a:rPr lang="en-US" b="1" dirty="0">
                <a:solidFill>
                  <a:schemeClr val="accent1">
                    <a:lumMod val="50000"/>
                  </a:schemeClr>
                </a:solidFill>
              </a:rPr>
              <a:t>Example:</a:t>
            </a:r>
          </a:p>
          <a:p>
            <a:r>
              <a:rPr lang="en-US" b="1" dirty="0">
                <a:solidFill>
                  <a:schemeClr val="accent1">
                    <a:lumMod val="50000"/>
                  </a:schemeClr>
                </a:solidFill>
              </a:rPr>
              <a:t>class Test</a:t>
            </a:r>
          </a:p>
          <a:p>
            <a:r>
              <a:rPr lang="en-US" b="1" dirty="0">
                <a:solidFill>
                  <a:schemeClr val="accent1">
                    <a:lumMod val="50000"/>
                  </a:schemeClr>
                </a:solidFill>
              </a:rPr>
              <a:t>{</a:t>
            </a:r>
          </a:p>
          <a:p>
            <a:r>
              <a:rPr lang="en-US" b="1" dirty="0">
                <a:solidFill>
                  <a:schemeClr val="accent1">
                    <a:lumMod val="50000"/>
                  </a:schemeClr>
                </a:solidFill>
              </a:rPr>
              <a:t>private static Test t1=null;</a:t>
            </a:r>
          </a:p>
          <a:p>
            <a:r>
              <a:rPr lang="en-US" b="1" dirty="0">
                <a:solidFill>
                  <a:schemeClr val="accent1">
                    <a:lumMod val="50000"/>
                  </a:schemeClr>
                </a:solidFill>
              </a:rPr>
              <a:t>private static Test t2=null;</a:t>
            </a:r>
          </a:p>
          <a:p>
            <a:r>
              <a:rPr lang="en-US" b="1" dirty="0">
                <a:solidFill>
                  <a:schemeClr val="accent1">
                    <a:lumMod val="50000"/>
                  </a:schemeClr>
                </a:solidFill>
              </a:rPr>
              <a:t>private Test()</a:t>
            </a:r>
          </a:p>
          <a:p>
            <a:r>
              <a:rPr lang="en-US" b="1" dirty="0">
                <a:solidFill>
                  <a:schemeClr val="accent1">
                    <a:lumMod val="50000"/>
                  </a:schemeClr>
                </a:solidFill>
              </a:rPr>
              <a:t>{}</a:t>
            </a:r>
          </a:p>
          <a:p>
            <a:r>
              <a:rPr lang="en-US" b="1" dirty="0">
                <a:solidFill>
                  <a:schemeClr val="accent1">
                    <a:lumMod val="50000"/>
                  </a:schemeClr>
                </a:solidFill>
              </a:rPr>
              <a:t>public static Test </a:t>
            </a:r>
            <a:r>
              <a:rPr lang="en-US" b="1" dirty="0" err="1">
                <a:solidFill>
                  <a:schemeClr val="accent1">
                    <a:lumMod val="50000"/>
                  </a:schemeClr>
                </a:solidFill>
              </a:rPr>
              <a:t>getTest</a:t>
            </a:r>
            <a:r>
              <a:rPr lang="en-US" b="1" dirty="0">
                <a:solidFill>
                  <a:schemeClr val="accent1">
                    <a:lumMod val="50000"/>
                  </a:schemeClr>
                </a:solidFill>
              </a:rPr>
              <a:t>()</a:t>
            </a:r>
          </a:p>
          <a:p>
            <a:r>
              <a:rPr lang="en-US" b="1" dirty="0">
                <a:solidFill>
                  <a:schemeClr val="accent1">
                    <a:lumMod val="50000"/>
                  </a:schemeClr>
                </a:solidFill>
              </a:rPr>
              <a:t>//</a:t>
            </a:r>
            <a:r>
              <a:rPr lang="en-US" b="1" dirty="0" err="1">
                <a:solidFill>
                  <a:schemeClr val="accent1">
                    <a:lumMod val="50000"/>
                  </a:schemeClr>
                </a:solidFill>
              </a:rPr>
              <a:t>getTest</a:t>
            </a:r>
            <a:r>
              <a:rPr lang="en-US" b="1" dirty="0">
                <a:solidFill>
                  <a:schemeClr val="accent1">
                    <a:lumMod val="50000"/>
                  </a:schemeClr>
                </a:solidFill>
              </a:rPr>
              <a:t>() method is a factory method</a:t>
            </a:r>
          </a:p>
          <a:p>
            <a:r>
              <a:rPr lang="en-US" b="1" dirty="0">
                <a:solidFill>
                  <a:schemeClr val="accent1">
                    <a:lumMod val="50000"/>
                  </a:schemeClr>
                </a:solidFill>
              </a:rPr>
              <a:t>{</a:t>
            </a:r>
          </a:p>
          <a:p>
            <a:r>
              <a:rPr lang="en-US" b="1" dirty="0">
                <a:solidFill>
                  <a:schemeClr val="accent1">
                    <a:lumMod val="50000"/>
                  </a:schemeClr>
                </a:solidFill>
              </a:rPr>
              <a:t>if(t1==null)</a:t>
            </a:r>
          </a:p>
          <a:p>
            <a:r>
              <a:rPr lang="en-US" b="1" dirty="0">
                <a:solidFill>
                  <a:schemeClr val="accent1">
                    <a:lumMod val="50000"/>
                  </a:schemeClr>
                </a:solidFill>
              </a:rPr>
              <a:t>{</a:t>
            </a:r>
          </a:p>
          <a:p>
            <a:r>
              <a:rPr lang="en-US" b="1" dirty="0">
                <a:solidFill>
                  <a:schemeClr val="accent1">
                    <a:lumMod val="50000"/>
                  </a:schemeClr>
                </a:solidFill>
              </a:rPr>
              <a:t>t1=new Test();</a:t>
            </a:r>
          </a:p>
          <a:p>
            <a:r>
              <a:rPr lang="en-US" b="1" dirty="0">
                <a:solidFill>
                  <a:schemeClr val="accent1">
                    <a:lumMod val="50000"/>
                  </a:schemeClr>
                </a:solidFill>
              </a:rPr>
              <a:t>return t1;</a:t>
            </a:r>
          </a:p>
          <a:p>
            <a:r>
              <a:rPr lang="en-US" b="1" dirty="0">
                <a:solidFill>
                  <a:schemeClr val="accent1">
                    <a:lumMod val="50000"/>
                  </a:schemeClr>
                </a:solidFill>
              </a:rPr>
              <a:t>}</a:t>
            </a:r>
          </a:p>
          <a:p>
            <a:r>
              <a:rPr lang="en-US" b="1" dirty="0">
                <a:solidFill>
                  <a:schemeClr val="accent1">
                    <a:lumMod val="50000"/>
                  </a:schemeClr>
                </a:solidFill>
              </a:rPr>
              <a:t>else if(t2==null)</a:t>
            </a:r>
          </a:p>
          <a:p>
            <a:r>
              <a:rPr lang="en-US" b="1" dirty="0">
                <a:solidFill>
                  <a:schemeClr val="accent1">
                    <a:lumMod val="50000"/>
                  </a:schemeClr>
                </a:solidFill>
              </a:rPr>
              <a:t>{</a:t>
            </a:r>
          </a:p>
          <a:p>
            <a:r>
              <a:rPr lang="en-US" b="1" dirty="0">
                <a:solidFill>
                  <a:schemeClr val="accent1">
                    <a:lumMod val="50000"/>
                  </a:schemeClr>
                </a:solidFill>
              </a:rPr>
              <a:t>t2=new Test();</a:t>
            </a:r>
          </a:p>
          <a:p>
            <a:r>
              <a:rPr lang="en-US" b="1" dirty="0">
                <a:solidFill>
                  <a:schemeClr val="accent1">
                    <a:lumMod val="50000"/>
                  </a:schemeClr>
                </a:solidFill>
              </a:rPr>
              <a:t>return t2;</a:t>
            </a:r>
          </a:p>
          <a:p>
            <a:r>
              <a:rPr lang="en-US" b="1" dirty="0">
                <a:solidFill>
                  <a:schemeClr val="accent1">
                    <a:lumMod val="50000"/>
                  </a:schemeClr>
                </a:solidFill>
              </a:rPr>
              <a:t>}</a:t>
            </a:r>
          </a:p>
          <a:p>
            <a:endParaRPr lang="en-US" dirty="0">
              <a:solidFill>
                <a:schemeClr val="accent1">
                  <a:lumMod val="50000"/>
                </a:schemeClr>
              </a:solidFill>
            </a:endParaRPr>
          </a:p>
        </p:txBody>
      </p:sp>
      <p:sp>
        <p:nvSpPr>
          <p:cNvPr id="6" name="Rectangle 5"/>
          <p:cNvSpPr/>
          <p:nvPr/>
        </p:nvSpPr>
        <p:spPr>
          <a:xfrm>
            <a:off x="8630074" y="4629150"/>
            <a:ext cx="377026" cy="230832"/>
          </a:xfrm>
          <a:prstGeom prst="rect">
            <a:avLst/>
          </a:prstGeom>
        </p:spPr>
        <p:txBody>
          <a:bodyPr wrap="none">
            <a:spAutoFit/>
          </a:bodyPr>
          <a:lstStyle/>
          <a:p>
            <a:r>
              <a:rPr lang="en-US" sz="900" b="1" dirty="0"/>
              <a:t>213</a:t>
            </a:r>
            <a:endParaRPr lang="en-US" sz="900" dirty="0"/>
          </a:p>
        </p:txBody>
      </p:sp>
      <p:sp>
        <p:nvSpPr>
          <p:cNvPr id="7" name="Rectangle 6"/>
          <p:cNvSpPr/>
          <p:nvPr/>
        </p:nvSpPr>
        <p:spPr>
          <a:xfrm>
            <a:off x="4435100" y="83134"/>
            <a:ext cx="4572000" cy="5047536"/>
          </a:xfrm>
          <a:prstGeom prst="rect">
            <a:avLst/>
          </a:prstGeom>
        </p:spPr>
        <p:txBody>
          <a:bodyPr>
            <a:spAutoFit/>
          </a:bodyPr>
          <a:lstStyle/>
          <a:p>
            <a:r>
              <a:rPr lang="en-US" b="1" dirty="0">
                <a:solidFill>
                  <a:schemeClr val="accent1">
                    <a:lumMod val="50000"/>
                  </a:schemeClr>
                </a:solidFill>
              </a:rPr>
              <a:t>else</a:t>
            </a:r>
          </a:p>
          <a:p>
            <a:r>
              <a:rPr lang="en-US" b="1" dirty="0">
                <a:solidFill>
                  <a:schemeClr val="accent1">
                    <a:lumMod val="50000"/>
                  </a:schemeClr>
                </a:solidFill>
              </a:rPr>
              <a:t>{</a:t>
            </a:r>
          </a:p>
          <a:p>
            <a:r>
              <a:rPr lang="en-US" b="1" dirty="0">
                <a:solidFill>
                  <a:schemeClr val="accent1">
                    <a:lumMod val="50000"/>
                  </a:schemeClr>
                </a:solidFill>
              </a:rPr>
              <a:t>if(</a:t>
            </a:r>
            <a:r>
              <a:rPr lang="en-US" b="1" dirty="0" err="1">
                <a:solidFill>
                  <a:schemeClr val="accent1">
                    <a:lumMod val="50000"/>
                  </a:schemeClr>
                </a:solidFill>
              </a:rPr>
              <a:t>Math.random</a:t>
            </a:r>
            <a:r>
              <a:rPr lang="en-US" b="1" dirty="0">
                <a:solidFill>
                  <a:schemeClr val="accent1">
                    <a:lumMod val="50000"/>
                  </a:schemeClr>
                </a:solidFill>
              </a:rPr>
              <a:t>()&lt;0.5) //</a:t>
            </a:r>
            <a:r>
              <a:rPr lang="en-US" b="1" dirty="0" err="1">
                <a:solidFill>
                  <a:schemeClr val="accent1">
                    <a:lumMod val="50000"/>
                  </a:schemeClr>
                </a:solidFill>
              </a:rPr>
              <a:t>Math.random</a:t>
            </a:r>
            <a:r>
              <a:rPr lang="en-US" b="1" dirty="0">
                <a:solidFill>
                  <a:schemeClr val="accent1">
                    <a:lumMod val="50000"/>
                  </a:schemeClr>
                </a:solidFill>
              </a:rPr>
              <a:t>() limit : 0&lt;=x&lt;1</a:t>
            </a:r>
          </a:p>
          <a:p>
            <a:r>
              <a:rPr lang="en-US" b="1" dirty="0">
                <a:solidFill>
                  <a:schemeClr val="accent1">
                    <a:lumMod val="50000"/>
                  </a:schemeClr>
                </a:solidFill>
              </a:rPr>
              <a:t>return t1;</a:t>
            </a:r>
          </a:p>
          <a:p>
            <a:r>
              <a:rPr lang="en-US" b="1" dirty="0">
                <a:solidFill>
                  <a:schemeClr val="accent1">
                    <a:lumMod val="50000"/>
                  </a:schemeClr>
                </a:solidFill>
              </a:rPr>
              <a:t>else</a:t>
            </a:r>
          </a:p>
          <a:p>
            <a:r>
              <a:rPr lang="en-US" b="1" dirty="0">
                <a:solidFill>
                  <a:schemeClr val="accent1">
                    <a:lumMod val="50000"/>
                  </a:schemeClr>
                </a:solidFill>
              </a:rPr>
              <a:t>return t2;</a:t>
            </a:r>
          </a:p>
          <a:p>
            <a:r>
              <a:rPr lang="en-US" b="1" dirty="0">
                <a:solidFill>
                  <a:schemeClr val="accent1">
                    <a:lumMod val="50000"/>
                  </a:schemeClr>
                </a:solidFill>
              </a:rPr>
              <a:t>}</a:t>
            </a:r>
          </a:p>
          <a:p>
            <a:r>
              <a:rPr lang="en-US" b="1" dirty="0">
                <a:solidFill>
                  <a:schemeClr val="accent1">
                    <a:lumMod val="50000"/>
                  </a:schemeClr>
                </a:solidFill>
              </a:rPr>
              <a:t>}</a:t>
            </a:r>
          </a:p>
          <a:p>
            <a:r>
              <a:rPr lang="en-US" b="1" dirty="0">
                <a:solidFill>
                  <a:schemeClr val="accent1">
                    <a:lumMod val="50000"/>
                  </a:schemeClr>
                </a:solidFill>
              </a:rPr>
              <a:t>}</a:t>
            </a:r>
          </a:p>
          <a:p>
            <a:r>
              <a:rPr lang="en-US" b="1" dirty="0">
                <a:solidFill>
                  <a:schemeClr val="accent1">
                    <a:lumMod val="50000"/>
                  </a:schemeClr>
                </a:solidFill>
              </a:rPr>
              <a:t>class Client</a:t>
            </a:r>
          </a:p>
          <a:p>
            <a:r>
              <a:rPr lang="en-US" b="1" dirty="0">
                <a:solidFill>
                  <a:schemeClr val="accent1">
                    <a:lumMod val="50000"/>
                  </a:schemeClr>
                </a:solidFill>
              </a:rPr>
              <a:t>{</a:t>
            </a:r>
          </a:p>
          <a:p>
            <a:r>
              <a:rPr lang="en-US" b="1" dirty="0">
                <a:solidFill>
                  <a:schemeClr val="accent1">
                    <a:lumMod val="50000"/>
                  </a:schemeClr>
                </a:solidFill>
              </a:rPr>
              <a:t>public static void main(String[] </a:t>
            </a:r>
            <a:r>
              <a:rPr lang="en-US" b="1" dirty="0" err="1">
                <a:solidFill>
                  <a:schemeClr val="accent1">
                    <a:lumMod val="50000"/>
                  </a:schemeClr>
                </a:solidFill>
              </a:rPr>
              <a:t>args</a:t>
            </a:r>
            <a:r>
              <a:rPr lang="en-US" b="1" dirty="0">
                <a:solidFill>
                  <a:schemeClr val="accent1">
                    <a:lumMod val="50000"/>
                  </a:schemeClr>
                </a:solidFill>
              </a:rPr>
              <a:t>)</a:t>
            </a:r>
          </a:p>
          <a:p>
            <a:r>
              <a:rPr lang="en-US" b="1" dirty="0">
                <a:solidFill>
                  <a:schemeClr val="accent1">
                    <a:lumMod val="50000"/>
                  </a:schemeClr>
                </a:solidFill>
              </a:rPr>
              <a:t>{</a:t>
            </a:r>
          </a:p>
          <a:p>
            <a:r>
              <a:rPr lang="en-US" b="1" dirty="0" err="1">
                <a:solidFill>
                  <a:schemeClr val="accent1">
                    <a:lumMod val="50000"/>
                  </a:schemeClr>
                </a:solidFill>
              </a:rPr>
              <a:t>System.out.println</a:t>
            </a:r>
            <a:r>
              <a:rPr lang="en-US" b="1" dirty="0">
                <a:solidFill>
                  <a:schemeClr val="accent1">
                    <a:lumMod val="50000"/>
                  </a:schemeClr>
                </a:solidFill>
              </a:rPr>
              <a:t>(</a:t>
            </a:r>
            <a:r>
              <a:rPr lang="en-US" b="1" dirty="0" err="1">
                <a:solidFill>
                  <a:schemeClr val="accent1">
                    <a:lumMod val="50000"/>
                  </a:schemeClr>
                </a:solidFill>
              </a:rPr>
              <a:t>Test.getTest</a:t>
            </a:r>
            <a:r>
              <a:rPr lang="en-US" b="1" dirty="0">
                <a:solidFill>
                  <a:schemeClr val="accent1">
                    <a:lumMod val="50000"/>
                  </a:schemeClr>
                </a:solidFill>
              </a:rPr>
              <a:t>().</a:t>
            </a:r>
            <a:r>
              <a:rPr lang="en-US" b="1" dirty="0" err="1">
                <a:solidFill>
                  <a:schemeClr val="accent1">
                    <a:lumMod val="50000"/>
                  </a:schemeClr>
                </a:solidFill>
              </a:rPr>
              <a:t>hashCode</a:t>
            </a:r>
            <a:r>
              <a:rPr lang="en-US" b="1" dirty="0">
                <a:solidFill>
                  <a:schemeClr val="accent1">
                    <a:lumMod val="50000"/>
                  </a:schemeClr>
                </a:solidFill>
              </a:rPr>
              <a:t>());//1671711</a:t>
            </a:r>
          </a:p>
          <a:p>
            <a:r>
              <a:rPr lang="en-US" b="1" dirty="0" err="1">
                <a:solidFill>
                  <a:schemeClr val="accent1">
                    <a:lumMod val="50000"/>
                  </a:schemeClr>
                </a:solidFill>
              </a:rPr>
              <a:t>System.out.println</a:t>
            </a:r>
            <a:r>
              <a:rPr lang="en-US" b="1" dirty="0">
                <a:solidFill>
                  <a:schemeClr val="accent1">
                    <a:lumMod val="50000"/>
                  </a:schemeClr>
                </a:solidFill>
              </a:rPr>
              <a:t>(</a:t>
            </a:r>
            <a:r>
              <a:rPr lang="en-US" b="1" dirty="0" err="1">
                <a:solidFill>
                  <a:schemeClr val="accent1">
                    <a:lumMod val="50000"/>
                  </a:schemeClr>
                </a:solidFill>
              </a:rPr>
              <a:t>Test.getTest</a:t>
            </a:r>
            <a:r>
              <a:rPr lang="en-US" b="1" dirty="0">
                <a:solidFill>
                  <a:schemeClr val="accent1">
                    <a:lumMod val="50000"/>
                  </a:schemeClr>
                </a:solidFill>
              </a:rPr>
              <a:t>().</a:t>
            </a:r>
            <a:r>
              <a:rPr lang="en-US" b="1" dirty="0" err="1">
                <a:solidFill>
                  <a:schemeClr val="accent1">
                    <a:lumMod val="50000"/>
                  </a:schemeClr>
                </a:solidFill>
              </a:rPr>
              <a:t>hashCode</a:t>
            </a:r>
            <a:r>
              <a:rPr lang="en-US" b="1" dirty="0">
                <a:solidFill>
                  <a:schemeClr val="accent1">
                    <a:lumMod val="50000"/>
                  </a:schemeClr>
                </a:solidFill>
              </a:rPr>
              <a:t>());//11394033</a:t>
            </a:r>
          </a:p>
          <a:p>
            <a:r>
              <a:rPr lang="en-US" b="1" dirty="0" err="1">
                <a:solidFill>
                  <a:schemeClr val="accent1">
                    <a:lumMod val="50000"/>
                  </a:schemeClr>
                </a:solidFill>
              </a:rPr>
              <a:t>System.out.println</a:t>
            </a:r>
            <a:r>
              <a:rPr lang="en-US" b="1" dirty="0">
                <a:solidFill>
                  <a:schemeClr val="accent1">
                    <a:lumMod val="50000"/>
                  </a:schemeClr>
                </a:solidFill>
              </a:rPr>
              <a:t>(</a:t>
            </a:r>
            <a:r>
              <a:rPr lang="en-US" b="1" dirty="0" err="1">
                <a:solidFill>
                  <a:schemeClr val="accent1">
                    <a:lumMod val="50000"/>
                  </a:schemeClr>
                </a:solidFill>
              </a:rPr>
              <a:t>Test.getTest</a:t>
            </a:r>
            <a:r>
              <a:rPr lang="en-US" b="1" dirty="0">
                <a:solidFill>
                  <a:schemeClr val="accent1">
                    <a:lumMod val="50000"/>
                  </a:schemeClr>
                </a:solidFill>
              </a:rPr>
              <a:t>().</a:t>
            </a:r>
            <a:r>
              <a:rPr lang="en-US" b="1" dirty="0" err="1">
                <a:solidFill>
                  <a:schemeClr val="accent1">
                    <a:lumMod val="50000"/>
                  </a:schemeClr>
                </a:solidFill>
              </a:rPr>
              <a:t>hashCode</a:t>
            </a:r>
            <a:r>
              <a:rPr lang="en-US" b="1" dirty="0">
                <a:solidFill>
                  <a:schemeClr val="accent1">
                    <a:lumMod val="50000"/>
                  </a:schemeClr>
                </a:solidFill>
              </a:rPr>
              <a:t>());//11394033</a:t>
            </a:r>
          </a:p>
          <a:p>
            <a:r>
              <a:rPr lang="en-US" b="1" dirty="0" err="1">
                <a:solidFill>
                  <a:schemeClr val="accent1">
                    <a:lumMod val="50000"/>
                  </a:schemeClr>
                </a:solidFill>
              </a:rPr>
              <a:t>System.out.println</a:t>
            </a:r>
            <a:r>
              <a:rPr lang="en-US" b="1" dirty="0">
                <a:solidFill>
                  <a:schemeClr val="accent1">
                    <a:lumMod val="50000"/>
                  </a:schemeClr>
                </a:solidFill>
              </a:rPr>
              <a:t>(</a:t>
            </a:r>
            <a:r>
              <a:rPr lang="en-US" b="1" dirty="0" err="1">
                <a:solidFill>
                  <a:schemeClr val="accent1">
                    <a:lumMod val="50000"/>
                  </a:schemeClr>
                </a:solidFill>
              </a:rPr>
              <a:t>Test.getTest</a:t>
            </a:r>
            <a:r>
              <a:rPr lang="en-US" b="1" dirty="0">
                <a:solidFill>
                  <a:schemeClr val="accent1">
                    <a:lumMod val="50000"/>
                  </a:schemeClr>
                </a:solidFill>
              </a:rPr>
              <a:t>().</a:t>
            </a:r>
            <a:r>
              <a:rPr lang="en-US" b="1" dirty="0" err="1">
                <a:solidFill>
                  <a:schemeClr val="accent1">
                    <a:lumMod val="50000"/>
                  </a:schemeClr>
                </a:solidFill>
              </a:rPr>
              <a:t>hashCode</a:t>
            </a:r>
            <a:r>
              <a:rPr lang="en-US" b="1" dirty="0">
                <a:solidFill>
                  <a:schemeClr val="accent1">
                    <a:lumMod val="50000"/>
                  </a:schemeClr>
                </a:solidFill>
              </a:rPr>
              <a:t>());//1671711</a:t>
            </a:r>
          </a:p>
          <a:p>
            <a:r>
              <a:rPr lang="en-US" b="1" dirty="0">
                <a:solidFill>
                  <a:schemeClr val="accent1">
                    <a:lumMod val="50000"/>
                  </a:schemeClr>
                </a:solidFill>
              </a:rPr>
              <a:t>}</a:t>
            </a:r>
          </a:p>
          <a:p>
            <a:r>
              <a:rPr lang="en-US" b="1" dirty="0">
                <a:solidFill>
                  <a:schemeClr val="accent1">
                    <a:lumMod val="50000"/>
                  </a:schemeClr>
                </a:solidFill>
              </a:rPr>
              <a:t>}</a:t>
            </a:r>
            <a:endParaRPr lang="en-US" dirty="0">
              <a:solidFill>
                <a:schemeClr val="accent1">
                  <a:lumMod val="50000"/>
                </a:schemeClr>
              </a:solidFill>
            </a:endParaRPr>
          </a:p>
        </p:txBody>
      </p:sp>
    </p:spTree>
    <p:extLst>
      <p:ext uri="{BB962C8B-B14F-4D97-AF65-F5344CB8AC3E}">
        <p14:creationId xmlns:p14="http://schemas.microsoft.com/office/powerpoint/2010/main" val="1737399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4" name="Rectangle 3"/>
          <p:cNvSpPr/>
          <p:nvPr/>
        </p:nvSpPr>
        <p:spPr>
          <a:xfrm>
            <a:off x="152400" y="209550"/>
            <a:ext cx="4572000" cy="1384995"/>
          </a:xfrm>
          <a:prstGeom prst="rect">
            <a:avLst/>
          </a:prstGeom>
        </p:spPr>
        <p:txBody>
          <a:bodyPr>
            <a:spAutoFit/>
          </a:bodyPr>
          <a:lstStyle/>
          <a:p>
            <a:r>
              <a:rPr lang="en-US" dirty="0"/>
              <a:t> </a:t>
            </a:r>
            <a:r>
              <a:rPr lang="en-US" b="1" dirty="0"/>
              <a:t>Binding of data and corresponding methods into a single unit is called</a:t>
            </a:r>
          </a:p>
          <a:p>
            <a:r>
              <a:rPr lang="en-US" b="1" dirty="0"/>
              <a:t>Encapsulation .</a:t>
            </a:r>
          </a:p>
          <a:p>
            <a:r>
              <a:rPr lang="en-US" dirty="0"/>
              <a:t> </a:t>
            </a:r>
            <a:r>
              <a:rPr lang="en-US" b="1" dirty="0"/>
              <a:t>If any java class follows data hiding and abstraction such type of class is said to</a:t>
            </a:r>
          </a:p>
          <a:p>
            <a:r>
              <a:rPr lang="en-US" b="1" dirty="0"/>
              <a:t>be encapsulated class.</a:t>
            </a:r>
            <a:endParaRPr lang="en-US" dirty="0"/>
          </a:p>
        </p:txBody>
      </p:sp>
      <p:sp>
        <p:nvSpPr>
          <p:cNvPr id="5" name="Rectangle 4"/>
          <p:cNvSpPr/>
          <p:nvPr/>
        </p:nvSpPr>
        <p:spPr>
          <a:xfrm>
            <a:off x="152400" y="1733550"/>
            <a:ext cx="3531736" cy="307777"/>
          </a:xfrm>
          <a:prstGeom prst="rect">
            <a:avLst/>
          </a:prstGeom>
        </p:spPr>
        <p:txBody>
          <a:bodyPr wrap="none">
            <a:spAutoFit/>
          </a:bodyPr>
          <a:lstStyle/>
          <a:p>
            <a:r>
              <a:rPr lang="en-US" b="1" dirty="0"/>
              <a:t>Encapsulation=</a:t>
            </a:r>
            <a:r>
              <a:rPr lang="en-US" b="1" dirty="0" err="1"/>
              <a:t>Datahiding+Abstraction</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076317"/>
            <a:ext cx="5181599"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952999" y="161050"/>
            <a:ext cx="4209661" cy="738664"/>
          </a:xfrm>
          <a:prstGeom prst="rect">
            <a:avLst/>
          </a:prstGeom>
        </p:spPr>
        <p:txBody>
          <a:bodyPr wrap="square">
            <a:spAutoFit/>
          </a:bodyPr>
          <a:lstStyle/>
          <a:p>
            <a:r>
              <a:rPr lang="en-US" b="1" dirty="0"/>
              <a:t>Every data member should be declared as private and for every member we have to</a:t>
            </a:r>
          </a:p>
          <a:p>
            <a:r>
              <a:rPr lang="en-US" b="1" dirty="0"/>
              <a:t>maintain getter &amp; Setter methods.</a:t>
            </a:r>
            <a:endParaRPr lang="en-US" dirty="0"/>
          </a:p>
        </p:txBody>
      </p:sp>
      <p:sp>
        <p:nvSpPr>
          <p:cNvPr id="8" name="Rectangle 7"/>
          <p:cNvSpPr/>
          <p:nvPr/>
        </p:nvSpPr>
        <p:spPr>
          <a:xfrm>
            <a:off x="5638800" y="1060654"/>
            <a:ext cx="3409460" cy="2031325"/>
          </a:xfrm>
          <a:prstGeom prst="rect">
            <a:avLst/>
          </a:prstGeom>
        </p:spPr>
        <p:txBody>
          <a:bodyPr wrap="square">
            <a:spAutoFit/>
          </a:bodyPr>
          <a:lstStyle/>
          <a:p>
            <a:r>
              <a:rPr lang="en-US" b="1" dirty="0"/>
              <a:t>The main advantages of encapsulation are :</a:t>
            </a:r>
          </a:p>
          <a:p>
            <a:r>
              <a:rPr lang="en-US" b="1" dirty="0"/>
              <a:t>1. We can achieve security.</a:t>
            </a:r>
          </a:p>
          <a:p>
            <a:r>
              <a:rPr lang="en-US" b="1" dirty="0"/>
              <a:t>2. Enhancement will become very easy.</a:t>
            </a:r>
          </a:p>
          <a:p>
            <a:r>
              <a:rPr lang="en-US" b="1" dirty="0"/>
              <a:t>3. It improves maintainability and modularity of the application.</a:t>
            </a:r>
          </a:p>
          <a:p>
            <a:r>
              <a:rPr lang="en-US" b="1" dirty="0"/>
              <a:t>4. It provides flexibility to the user to use system very easily.</a:t>
            </a:r>
            <a:endParaRPr lang="en-US" dirty="0"/>
          </a:p>
        </p:txBody>
      </p:sp>
      <p:sp>
        <p:nvSpPr>
          <p:cNvPr id="9" name="Rectangle 8"/>
          <p:cNvSpPr/>
          <p:nvPr/>
        </p:nvSpPr>
        <p:spPr>
          <a:xfrm>
            <a:off x="5603033" y="3486150"/>
            <a:ext cx="3171629" cy="954107"/>
          </a:xfrm>
          <a:prstGeom prst="rect">
            <a:avLst/>
          </a:prstGeom>
        </p:spPr>
        <p:txBody>
          <a:bodyPr wrap="square">
            <a:spAutoFit/>
          </a:bodyPr>
          <a:lstStyle/>
          <a:p>
            <a:r>
              <a:rPr lang="en-US" b="1" dirty="0"/>
              <a:t>The main disadvantage of encapsulation is it increases length of the code and slows</a:t>
            </a:r>
          </a:p>
          <a:p>
            <a:r>
              <a:rPr lang="en-US" b="1" dirty="0"/>
              <a:t>down execution.</a:t>
            </a:r>
            <a:endParaRPr lang="en-US" dirty="0"/>
          </a:p>
        </p:txBody>
      </p:sp>
      <p:sp>
        <p:nvSpPr>
          <p:cNvPr id="10" name="Rectangle 9"/>
          <p:cNvSpPr/>
          <p:nvPr/>
        </p:nvSpPr>
        <p:spPr>
          <a:xfrm>
            <a:off x="8565436" y="4740340"/>
            <a:ext cx="377026" cy="230832"/>
          </a:xfrm>
          <a:prstGeom prst="rect">
            <a:avLst/>
          </a:prstGeom>
        </p:spPr>
        <p:txBody>
          <a:bodyPr wrap="none">
            <a:spAutoFit/>
          </a:bodyPr>
          <a:lstStyle/>
          <a:p>
            <a:r>
              <a:rPr lang="en-US" sz="900" b="1" dirty="0"/>
              <a:t>176</a:t>
            </a:r>
            <a:endParaRPr lang="en-US" sz="9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80</a:t>
            </a:fld>
            <a:endParaRPr lang="en"/>
          </a:p>
        </p:txBody>
      </p:sp>
      <p:sp>
        <p:nvSpPr>
          <p:cNvPr id="4" name="Rectangle 3"/>
          <p:cNvSpPr/>
          <p:nvPr/>
        </p:nvSpPr>
        <p:spPr>
          <a:xfrm>
            <a:off x="76200" y="21670"/>
            <a:ext cx="4572000" cy="4401205"/>
          </a:xfrm>
          <a:prstGeom prst="rect">
            <a:avLst/>
          </a:prstGeom>
        </p:spPr>
        <p:txBody>
          <a:bodyPr>
            <a:spAutoFit/>
          </a:bodyPr>
          <a:lstStyle/>
          <a:p>
            <a:r>
              <a:rPr lang="en-US" b="1" dirty="0">
                <a:solidFill>
                  <a:schemeClr val="accent1">
                    <a:lumMod val="75000"/>
                  </a:schemeClr>
                </a:solidFill>
              </a:rPr>
              <a:t>IIQ : We are not allowed to create child class but class is not final , How it is Possible ?</a:t>
            </a:r>
          </a:p>
          <a:p>
            <a:endParaRPr lang="en-US" b="1" dirty="0"/>
          </a:p>
          <a:p>
            <a:r>
              <a:rPr lang="en-US" b="1" dirty="0">
                <a:solidFill>
                  <a:schemeClr val="accent1">
                    <a:lumMod val="50000"/>
                  </a:schemeClr>
                </a:solidFill>
              </a:rPr>
              <a:t>By declaring every constructor has private.</a:t>
            </a:r>
          </a:p>
          <a:p>
            <a:r>
              <a:rPr lang="en-US" b="1" dirty="0">
                <a:solidFill>
                  <a:schemeClr val="accent1">
                    <a:lumMod val="50000"/>
                  </a:schemeClr>
                </a:solidFill>
              </a:rPr>
              <a:t>class Parent {</a:t>
            </a:r>
          </a:p>
          <a:p>
            <a:r>
              <a:rPr lang="en-US" b="1" dirty="0">
                <a:solidFill>
                  <a:schemeClr val="accent1">
                    <a:lumMod val="50000"/>
                  </a:schemeClr>
                </a:solidFill>
              </a:rPr>
              <a:t>private Parent() {</a:t>
            </a:r>
          </a:p>
          <a:p>
            <a:r>
              <a:rPr lang="en-US" b="1" dirty="0">
                <a:solidFill>
                  <a:schemeClr val="accent1">
                    <a:lumMod val="50000"/>
                  </a:schemeClr>
                </a:solidFill>
              </a:rPr>
              <a:t>}</a:t>
            </a:r>
          </a:p>
          <a:p>
            <a:r>
              <a:rPr lang="en-US" b="1" dirty="0">
                <a:solidFill>
                  <a:schemeClr val="accent1">
                    <a:lumMod val="50000"/>
                  </a:schemeClr>
                </a:solidFill>
              </a:rPr>
              <a:t>We can't create child class for this class</a:t>
            </a:r>
          </a:p>
          <a:p>
            <a:r>
              <a:rPr lang="en-US" b="1" dirty="0">
                <a:solidFill>
                  <a:schemeClr val="accent1">
                    <a:lumMod val="50000"/>
                  </a:schemeClr>
                </a:solidFill>
              </a:rPr>
              <a:t>Note : When ever we are creating child class object automatically parent class</a:t>
            </a:r>
          </a:p>
          <a:p>
            <a:r>
              <a:rPr lang="en-US" b="1" dirty="0">
                <a:solidFill>
                  <a:schemeClr val="accent1">
                    <a:lumMod val="50000"/>
                  </a:schemeClr>
                </a:solidFill>
              </a:rPr>
              <a:t>constructor will be executed but parent object won't be created.</a:t>
            </a:r>
          </a:p>
          <a:p>
            <a:r>
              <a:rPr lang="en-US" b="1" dirty="0">
                <a:solidFill>
                  <a:schemeClr val="accent1">
                    <a:lumMod val="50000"/>
                  </a:schemeClr>
                </a:solidFill>
              </a:rPr>
              <a:t>class Parent {</a:t>
            </a:r>
          </a:p>
          <a:p>
            <a:r>
              <a:rPr lang="en-US" b="1" dirty="0">
                <a:solidFill>
                  <a:schemeClr val="accent1">
                    <a:lumMod val="50000"/>
                  </a:schemeClr>
                </a:solidFill>
              </a:rPr>
              <a:t>Parent() {</a:t>
            </a:r>
          </a:p>
          <a:p>
            <a:r>
              <a:rPr lang="en-US" b="1" dirty="0" err="1">
                <a:solidFill>
                  <a:schemeClr val="accent1">
                    <a:lumMod val="50000"/>
                  </a:schemeClr>
                </a:solidFill>
              </a:rPr>
              <a:t>System.out.println</a:t>
            </a:r>
            <a:r>
              <a:rPr lang="en-US" b="1" dirty="0">
                <a:solidFill>
                  <a:schemeClr val="accent1">
                    <a:lumMod val="50000"/>
                  </a:schemeClr>
                </a:solidFill>
              </a:rPr>
              <a:t>(</a:t>
            </a:r>
            <a:r>
              <a:rPr lang="en-US" b="1" dirty="0" err="1">
                <a:solidFill>
                  <a:schemeClr val="accent1">
                    <a:lumMod val="50000"/>
                  </a:schemeClr>
                </a:solidFill>
              </a:rPr>
              <a:t>this.hashCode</a:t>
            </a:r>
            <a:r>
              <a:rPr lang="en-US" b="1" dirty="0">
                <a:solidFill>
                  <a:schemeClr val="accent1">
                    <a:lumMod val="50000"/>
                  </a:schemeClr>
                </a:solidFill>
              </a:rPr>
              <a:t>()); //123</a:t>
            </a:r>
          </a:p>
          <a:p>
            <a:r>
              <a:rPr lang="en-US" b="1" dirty="0">
                <a:solidFill>
                  <a:schemeClr val="accent1">
                    <a:lumMod val="50000"/>
                  </a:schemeClr>
                </a:solidFill>
              </a:rPr>
              <a:t>}</a:t>
            </a:r>
          </a:p>
          <a:p>
            <a:r>
              <a:rPr lang="en-US" b="1" dirty="0">
                <a:solidFill>
                  <a:schemeClr val="accent1">
                    <a:lumMod val="50000"/>
                  </a:schemeClr>
                </a:solidFill>
              </a:rPr>
              <a:t>}</a:t>
            </a:r>
          </a:p>
          <a:p>
            <a:r>
              <a:rPr lang="en-US" b="1" dirty="0">
                <a:solidFill>
                  <a:schemeClr val="accent1">
                    <a:lumMod val="50000"/>
                  </a:schemeClr>
                </a:solidFill>
              </a:rPr>
              <a:t>class Child extends Parent {</a:t>
            </a:r>
          </a:p>
          <a:p>
            <a:r>
              <a:rPr lang="en-US" b="1" dirty="0">
                <a:solidFill>
                  <a:schemeClr val="accent1">
                    <a:lumMod val="50000"/>
                  </a:schemeClr>
                </a:solidFill>
              </a:rPr>
              <a:t>Child() {</a:t>
            </a:r>
          </a:p>
          <a:p>
            <a:r>
              <a:rPr lang="en-US" b="1" dirty="0" err="1">
                <a:solidFill>
                  <a:schemeClr val="accent1">
                    <a:lumMod val="50000"/>
                  </a:schemeClr>
                </a:solidFill>
              </a:rPr>
              <a:t>System.out.println</a:t>
            </a:r>
            <a:r>
              <a:rPr lang="en-US" b="1" dirty="0">
                <a:solidFill>
                  <a:schemeClr val="accent1">
                    <a:lumMod val="50000"/>
                  </a:schemeClr>
                </a:solidFill>
              </a:rPr>
              <a:t>(</a:t>
            </a:r>
            <a:r>
              <a:rPr lang="en-US" b="1" dirty="0" err="1">
                <a:solidFill>
                  <a:schemeClr val="accent1">
                    <a:lumMod val="50000"/>
                  </a:schemeClr>
                </a:solidFill>
              </a:rPr>
              <a:t>this.hashCode</a:t>
            </a:r>
            <a:r>
              <a:rPr lang="en-US" b="1" dirty="0">
                <a:solidFill>
                  <a:schemeClr val="accent1">
                    <a:lumMod val="50000"/>
                  </a:schemeClr>
                </a:solidFill>
              </a:rPr>
              <a:t>());//123</a:t>
            </a:r>
            <a:endParaRPr lang="en-US" dirty="0">
              <a:solidFill>
                <a:schemeClr val="accent1">
                  <a:lumMod val="50000"/>
                </a:schemeClr>
              </a:solidFill>
            </a:endParaRPr>
          </a:p>
        </p:txBody>
      </p:sp>
      <p:sp>
        <p:nvSpPr>
          <p:cNvPr id="5" name="Rectangle 4"/>
          <p:cNvSpPr/>
          <p:nvPr/>
        </p:nvSpPr>
        <p:spPr>
          <a:xfrm>
            <a:off x="4419600" y="133350"/>
            <a:ext cx="4572000" cy="1384995"/>
          </a:xfrm>
          <a:prstGeom prst="rect">
            <a:avLst/>
          </a:prstGeom>
        </p:spPr>
        <p:txBody>
          <a:bodyPr>
            <a:spAutoFit/>
          </a:bodyPr>
          <a:lstStyle/>
          <a:p>
            <a:r>
              <a:rPr lang="en-US" b="1" dirty="0">
                <a:solidFill>
                  <a:schemeClr val="accent1">
                    <a:lumMod val="50000"/>
                  </a:schemeClr>
                </a:solidFill>
              </a:rPr>
              <a:t>}</a:t>
            </a:r>
          </a:p>
          <a:p>
            <a:r>
              <a:rPr lang="en-US" b="1" dirty="0">
                <a:solidFill>
                  <a:schemeClr val="accent1">
                    <a:lumMod val="50000"/>
                  </a:schemeClr>
                </a:solidFill>
              </a:rPr>
              <a:t>}</a:t>
            </a:r>
          </a:p>
          <a:p>
            <a:r>
              <a:rPr lang="en-US" b="1" dirty="0">
                <a:solidFill>
                  <a:schemeClr val="accent1">
                    <a:lumMod val="50000"/>
                  </a:schemeClr>
                </a:solidFill>
              </a:rPr>
              <a:t>class Test {</a:t>
            </a:r>
          </a:p>
          <a:p>
            <a:r>
              <a:rPr lang="en-US" b="1" dirty="0">
                <a:solidFill>
                  <a:schemeClr val="accent1">
                    <a:lumMod val="50000"/>
                  </a:schemeClr>
                </a:solidFill>
              </a:rPr>
              <a:t>public static void main(String </a:t>
            </a:r>
            <a:r>
              <a:rPr lang="en-US" b="1" dirty="0" err="1">
                <a:solidFill>
                  <a:schemeClr val="accent1">
                    <a:lumMod val="50000"/>
                  </a:schemeClr>
                </a:solidFill>
              </a:rPr>
              <a:t>ar</a:t>
            </a:r>
            <a:r>
              <a:rPr lang="en-US" b="1" dirty="0">
                <a:solidFill>
                  <a:schemeClr val="accent1">
                    <a:lumMod val="50000"/>
                  </a:schemeClr>
                </a:solidFill>
              </a:rPr>
              <a:t>[]) {</a:t>
            </a:r>
          </a:p>
          <a:p>
            <a:r>
              <a:rPr lang="en-US" b="1" dirty="0">
                <a:solidFill>
                  <a:schemeClr val="accent1">
                    <a:lumMod val="50000"/>
                  </a:schemeClr>
                </a:solidFill>
              </a:rPr>
              <a:t>Child c=new Child();</a:t>
            </a:r>
          </a:p>
          <a:p>
            <a:r>
              <a:rPr lang="en-US" b="1" dirty="0" err="1">
                <a:solidFill>
                  <a:schemeClr val="accent1">
                    <a:lumMod val="50000"/>
                  </a:schemeClr>
                </a:solidFill>
              </a:rPr>
              <a:t>System.out.println</a:t>
            </a:r>
            <a:r>
              <a:rPr lang="en-US" b="1" dirty="0">
                <a:solidFill>
                  <a:schemeClr val="accent1">
                    <a:lumMod val="50000"/>
                  </a:schemeClr>
                </a:solidFill>
              </a:rPr>
              <a:t>(</a:t>
            </a:r>
            <a:r>
              <a:rPr lang="en-US" b="1" dirty="0" err="1">
                <a:solidFill>
                  <a:schemeClr val="accent1">
                    <a:lumMod val="50000"/>
                  </a:schemeClr>
                </a:solidFill>
              </a:rPr>
              <a:t>c.hashCode</a:t>
            </a:r>
            <a:r>
              <a:rPr lang="en-US" b="1" dirty="0">
                <a:solidFill>
                  <a:schemeClr val="accent1">
                    <a:lumMod val="50000"/>
                  </a:schemeClr>
                </a:solidFill>
              </a:rPr>
              <a:t>());//123</a:t>
            </a:r>
            <a:endParaRPr lang="en-US" dirty="0">
              <a:solidFill>
                <a:schemeClr val="accent1">
                  <a:lumMod val="50000"/>
                </a:schemeClr>
              </a:solidFill>
            </a:endParaRPr>
          </a:p>
        </p:txBody>
      </p:sp>
      <p:sp>
        <p:nvSpPr>
          <p:cNvPr id="6" name="Rectangle 5"/>
          <p:cNvSpPr/>
          <p:nvPr/>
        </p:nvSpPr>
        <p:spPr>
          <a:xfrm>
            <a:off x="4724400" y="1657350"/>
            <a:ext cx="4572000" cy="2246769"/>
          </a:xfrm>
          <a:prstGeom prst="rect">
            <a:avLst/>
          </a:prstGeom>
        </p:spPr>
        <p:txBody>
          <a:bodyPr>
            <a:spAutoFit/>
          </a:bodyPr>
          <a:lstStyle/>
          <a:p>
            <a:r>
              <a:rPr lang="en-US" b="1" dirty="0">
                <a:solidFill>
                  <a:schemeClr val="accent1">
                    <a:lumMod val="50000"/>
                  </a:schemeClr>
                </a:solidFill>
              </a:rPr>
              <a:t>Which of the following is true ?</a:t>
            </a:r>
          </a:p>
          <a:p>
            <a:endParaRPr lang="en-US" b="1" dirty="0">
              <a:solidFill>
                <a:schemeClr val="accent1">
                  <a:lumMod val="50000"/>
                </a:schemeClr>
              </a:solidFill>
            </a:endParaRPr>
          </a:p>
          <a:p>
            <a:r>
              <a:rPr lang="en-US" b="1" dirty="0">
                <a:solidFill>
                  <a:schemeClr val="accent1">
                    <a:lumMod val="50000"/>
                  </a:schemeClr>
                </a:solidFill>
              </a:rPr>
              <a:t>1. The name of the constructor and name of the class need not be same.(false)</a:t>
            </a:r>
          </a:p>
          <a:p>
            <a:r>
              <a:rPr lang="en-US" b="1" dirty="0">
                <a:solidFill>
                  <a:schemeClr val="accent1">
                    <a:lumMod val="50000"/>
                  </a:schemeClr>
                </a:solidFill>
              </a:rPr>
              <a:t>2. We can declare return type for the constructor but it should be void. (false)</a:t>
            </a:r>
          </a:p>
          <a:p>
            <a:r>
              <a:rPr lang="en-US" b="1" dirty="0">
                <a:solidFill>
                  <a:schemeClr val="accent1">
                    <a:lumMod val="50000"/>
                  </a:schemeClr>
                </a:solidFill>
              </a:rPr>
              <a:t>3. We can use any modifier for the constructor. (false)</a:t>
            </a:r>
          </a:p>
          <a:p>
            <a:r>
              <a:rPr lang="en-US" b="1" dirty="0">
                <a:solidFill>
                  <a:schemeClr val="accent1">
                    <a:lumMod val="50000"/>
                  </a:schemeClr>
                </a:solidFill>
              </a:rPr>
              <a:t>4. Compiler will always generate default constructor. (false)</a:t>
            </a:r>
            <a:endParaRPr lang="en-US" dirty="0">
              <a:solidFill>
                <a:schemeClr val="accent1">
                  <a:lumMod val="50000"/>
                </a:schemeClr>
              </a:solidFill>
            </a:endParaRPr>
          </a:p>
        </p:txBody>
      </p:sp>
    </p:spTree>
    <p:extLst>
      <p:ext uri="{BB962C8B-B14F-4D97-AF65-F5344CB8AC3E}">
        <p14:creationId xmlns:p14="http://schemas.microsoft.com/office/powerpoint/2010/main" val="82071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1000"/>
                                        <p:tgtEl>
                                          <p:spTgt spid="4">
                                            <p:txEl>
                                              <p:pRg st="3" end="3"/>
                                            </p:txEl>
                                          </p:spTgt>
                                        </p:tgtEl>
                                      </p:cBhvr>
                                    </p:animEffect>
                                    <p:anim calcmode="lin" valueType="num">
                                      <p:cBhvr>
                                        <p:cTn id="1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1000"/>
                                        <p:tgtEl>
                                          <p:spTgt spid="4">
                                            <p:txEl>
                                              <p:pRg st="4" end="4"/>
                                            </p:txEl>
                                          </p:spTgt>
                                        </p:tgtEl>
                                      </p:cBhvr>
                                    </p:animEffect>
                                    <p:anim calcmode="lin" valueType="num">
                                      <p:cBhvr>
                                        <p:cTn id="1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1000"/>
                                        <p:tgtEl>
                                          <p:spTgt spid="4">
                                            <p:txEl>
                                              <p:pRg st="5" end="5"/>
                                            </p:txEl>
                                          </p:spTgt>
                                        </p:tgtEl>
                                      </p:cBhvr>
                                    </p:animEffect>
                                    <p:anim calcmode="lin" valueType="num">
                                      <p:cBhvr>
                                        <p:cTn id="2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1000"/>
                                        <p:tgtEl>
                                          <p:spTgt spid="4">
                                            <p:txEl>
                                              <p:pRg st="6" end="6"/>
                                            </p:txEl>
                                          </p:spTgt>
                                        </p:tgtEl>
                                      </p:cBhvr>
                                    </p:animEffect>
                                    <p:anim calcmode="lin" valueType="num">
                                      <p:cBhvr>
                                        <p:cTn id="2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1000"/>
                                        <p:tgtEl>
                                          <p:spTgt spid="4">
                                            <p:txEl>
                                              <p:pRg st="7" end="7"/>
                                            </p:txEl>
                                          </p:spTgt>
                                        </p:tgtEl>
                                      </p:cBhvr>
                                    </p:animEffect>
                                    <p:anim calcmode="lin" valueType="num">
                                      <p:cBhvr>
                                        <p:cTn id="3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7" end="7"/>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1000"/>
                                        <p:tgtEl>
                                          <p:spTgt spid="4">
                                            <p:txEl>
                                              <p:pRg st="8" end="8"/>
                                            </p:txEl>
                                          </p:spTgt>
                                        </p:tgtEl>
                                      </p:cBhvr>
                                    </p:animEffect>
                                    <p:anim calcmode="lin" valueType="num">
                                      <p:cBhvr>
                                        <p:cTn id="38"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8" end="8"/>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1000"/>
                                        <p:tgtEl>
                                          <p:spTgt spid="4">
                                            <p:txEl>
                                              <p:pRg st="9" end="9"/>
                                            </p:txEl>
                                          </p:spTgt>
                                        </p:tgtEl>
                                      </p:cBhvr>
                                    </p:animEffect>
                                    <p:anim calcmode="lin" valueType="num">
                                      <p:cBhvr>
                                        <p:cTn id="43"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9" end="9"/>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fade">
                                      <p:cBhvr>
                                        <p:cTn id="47" dur="1000"/>
                                        <p:tgtEl>
                                          <p:spTgt spid="4">
                                            <p:txEl>
                                              <p:pRg st="10" end="10"/>
                                            </p:txEl>
                                          </p:spTgt>
                                        </p:tgtEl>
                                      </p:cBhvr>
                                    </p:animEffect>
                                    <p:anim calcmode="lin" valueType="num">
                                      <p:cBhvr>
                                        <p:cTn id="48"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4">
                                            <p:txEl>
                                              <p:pRg st="11" end="11"/>
                                            </p:txEl>
                                          </p:spTgt>
                                        </p:tgtEl>
                                        <p:attrNameLst>
                                          <p:attrName>style.visibility</p:attrName>
                                        </p:attrNameLst>
                                      </p:cBhvr>
                                      <p:to>
                                        <p:strVal val="visible"/>
                                      </p:to>
                                    </p:set>
                                    <p:animEffect transition="in" filter="fade">
                                      <p:cBhvr>
                                        <p:cTn id="52" dur="1000"/>
                                        <p:tgtEl>
                                          <p:spTgt spid="4">
                                            <p:txEl>
                                              <p:pRg st="11" end="11"/>
                                            </p:txEl>
                                          </p:spTgt>
                                        </p:tgtEl>
                                      </p:cBhvr>
                                    </p:animEffect>
                                    <p:anim calcmode="lin" valueType="num">
                                      <p:cBhvr>
                                        <p:cTn id="53"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54"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4">
                                            <p:txEl>
                                              <p:pRg st="12" end="12"/>
                                            </p:txEl>
                                          </p:spTgt>
                                        </p:tgtEl>
                                        <p:attrNameLst>
                                          <p:attrName>style.visibility</p:attrName>
                                        </p:attrNameLst>
                                      </p:cBhvr>
                                      <p:to>
                                        <p:strVal val="visible"/>
                                      </p:to>
                                    </p:set>
                                    <p:animEffect transition="in" filter="fade">
                                      <p:cBhvr>
                                        <p:cTn id="57" dur="1000"/>
                                        <p:tgtEl>
                                          <p:spTgt spid="4">
                                            <p:txEl>
                                              <p:pRg st="12" end="12"/>
                                            </p:txEl>
                                          </p:spTgt>
                                        </p:tgtEl>
                                      </p:cBhvr>
                                    </p:animEffect>
                                    <p:anim calcmode="lin" valueType="num">
                                      <p:cBhvr>
                                        <p:cTn id="58"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59"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4">
                                            <p:txEl>
                                              <p:pRg st="13" end="13"/>
                                            </p:txEl>
                                          </p:spTgt>
                                        </p:tgtEl>
                                        <p:attrNameLst>
                                          <p:attrName>style.visibility</p:attrName>
                                        </p:attrNameLst>
                                      </p:cBhvr>
                                      <p:to>
                                        <p:strVal val="visible"/>
                                      </p:to>
                                    </p:set>
                                    <p:animEffect transition="in" filter="fade">
                                      <p:cBhvr>
                                        <p:cTn id="62" dur="1000"/>
                                        <p:tgtEl>
                                          <p:spTgt spid="4">
                                            <p:txEl>
                                              <p:pRg st="13" end="13"/>
                                            </p:txEl>
                                          </p:spTgt>
                                        </p:tgtEl>
                                      </p:cBhvr>
                                    </p:animEffect>
                                    <p:anim calcmode="lin" valueType="num">
                                      <p:cBhvr>
                                        <p:cTn id="63"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64" dur="1000" fill="hold"/>
                                        <p:tgtEl>
                                          <p:spTgt spid="4">
                                            <p:txEl>
                                              <p:pRg st="13" end="13"/>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animEffect transition="in" filter="fade">
                                      <p:cBhvr>
                                        <p:cTn id="67" dur="1000"/>
                                        <p:tgtEl>
                                          <p:spTgt spid="4">
                                            <p:txEl>
                                              <p:pRg st="14" end="14"/>
                                            </p:txEl>
                                          </p:spTgt>
                                        </p:tgtEl>
                                      </p:cBhvr>
                                    </p:animEffect>
                                    <p:anim calcmode="lin" valueType="num">
                                      <p:cBhvr>
                                        <p:cTn id="68"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69" dur="1000" fill="hold"/>
                                        <p:tgtEl>
                                          <p:spTgt spid="4">
                                            <p:txEl>
                                              <p:pRg st="14" end="14"/>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4">
                                            <p:txEl>
                                              <p:pRg st="15" end="15"/>
                                            </p:txEl>
                                          </p:spTgt>
                                        </p:tgtEl>
                                        <p:attrNameLst>
                                          <p:attrName>style.visibility</p:attrName>
                                        </p:attrNameLst>
                                      </p:cBhvr>
                                      <p:to>
                                        <p:strVal val="visible"/>
                                      </p:to>
                                    </p:set>
                                    <p:animEffect transition="in" filter="fade">
                                      <p:cBhvr>
                                        <p:cTn id="72" dur="1000"/>
                                        <p:tgtEl>
                                          <p:spTgt spid="4">
                                            <p:txEl>
                                              <p:pRg st="15" end="15"/>
                                            </p:txEl>
                                          </p:spTgt>
                                        </p:tgtEl>
                                      </p:cBhvr>
                                    </p:animEffect>
                                    <p:anim calcmode="lin" valueType="num">
                                      <p:cBhvr>
                                        <p:cTn id="73" dur="1000" fill="hold"/>
                                        <p:tgtEl>
                                          <p:spTgt spid="4">
                                            <p:txEl>
                                              <p:pRg st="15" end="15"/>
                                            </p:txEl>
                                          </p:spTgt>
                                        </p:tgtEl>
                                        <p:attrNameLst>
                                          <p:attrName>ppt_x</p:attrName>
                                        </p:attrNameLst>
                                      </p:cBhvr>
                                      <p:tavLst>
                                        <p:tav tm="0">
                                          <p:val>
                                            <p:strVal val="#ppt_x"/>
                                          </p:val>
                                        </p:tav>
                                        <p:tav tm="100000">
                                          <p:val>
                                            <p:strVal val="#ppt_x"/>
                                          </p:val>
                                        </p:tav>
                                      </p:tavLst>
                                    </p:anim>
                                    <p:anim calcmode="lin" valueType="num">
                                      <p:cBhvr>
                                        <p:cTn id="74" dur="1000" fill="hold"/>
                                        <p:tgtEl>
                                          <p:spTgt spid="4">
                                            <p:txEl>
                                              <p:pRg st="15" end="15"/>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4">
                                            <p:txEl>
                                              <p:pRg st="16" end="16"/>
                                            </p:txEl>
                                          </p:spTgt>
                                        </p:tgtEl>
                                        <p:attrNameLst>
                                          <p:attrName>style.visibility</p:attrName>
                                        </p:attrNameLst>
                                      </p:cBhvr>
                                      <p:to>
                                        <p:strVal val="visible"/>
                                      </p:to>
                                    </p:set>
                                    <p:animEffect transition="in" filter="fade">
                                      <p:cBhvr>
                                        <p:cTn id="77" dur="1000"/>
                                        <p:tgtEl>
                                          <p:spTgt spid="4">
                                            <p:txEl>
                                              <p:pRg st="16" end="16"/>
                                            </p:txEl>
                                          </p:spTgt>
                                        </p:tgtEl>
                                      </p:cBhvr>
                                    </p:animEffect>
                                    <p:anim calcmode="lin" valueType="num">
                                      <p:cBhvr>
                                        <p:cTn id="78" dur="1000" fill="hold"/>
                                        <p:tgtEl>
                                          <p:spTgt spid="4">
                                            <p:txEl>
                                              <p:pRg st="16" end="16"/>
                                            </p:txEl>
                                          </p:spTgt>
                                        </p:tgtEl>
                                        <p:attrNameLst>
                                          <p:attrName>ppt_x</p:attrName>
                                        </p:attrNameLst>
                                      </p:cBhvr>
                                      <p:tavLst>
                                        <p:tav tm="0">
                                          <p:val>
                                            <p:strVal val="#ppt_x"/>
                                          </p:val>
                                        </p:tav>
                                        <p:tav tm="100000">
                                          <p:val>
                                            <p:strVal val="#ppt_x"/>
                                          </p:val>
                                        </p:tav>
                                      </p:tavLst>
                                    </p:anim>
                                    <p:anim calcmode="lin" valueType="num">
                                      <p:cBhvr>
                                        <p:cTn id="79" dur="1000" fill="hold"/>
                                        <p:tgtEl>
                                          <p:spTgt spid="4">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6" presetClass="entr" presetSubtype="21" fill="hold" grpId="0" nodeType="clickEffect">
                                  <p:stCondLst>
                                    <p:cond delay="0"/>
                                  </p:stCondLst>
                                  <p:childTnLst>
                                    <p:set>
                                      <p:cBhvr>
                                        <p:cTn id="83" dur="1" fill="hold">
                                          <p:stCondLst>
                                            <p:cond delay="0"/>
                                          </p:stCondLst>
                                        </p:cTn>
                                        <p:tgtEl>
                                          <p:spTgt spid="5"/>
                                        </p:tgtEl>
                                        <p:attrNameLst>
                                          <p:attrName>style.visibility</p:attrName>
                                        </p:attrNameLst>
                                      </p:cBhvr>
                                      <p:to>
                                        <p:strVal val="visible"/>
                                      </p:to>
                                    </p:set>
                                    <p:animEffect transition="in" filter="barn(inVertical)">
                                      <p:cBhvr>
                                        <p:cTn id="84" dur="500"/>
                                        <p:tgtEl>
                                          <p:spTgt spid="5"/>
                                        </p:tgtEl>
                                      </p:cBhvr>
                                    </p:animEffect>
                                  </p:childTnLst>
                                </p:cTn>
                              </p:par>
                            </p:childTnLst>
                          </p:cTn>
                        </p:par>
                      </p:childTnLst>
                    </p:cTn>
                  </p:par>
                  <p:par>
                    <p:cTn id="85" fill="hold">
                      <p:stCondLst>
                        <p:cond delay="indefinite"/>
                      </p:stCondLst>
                      <p:childTnLst>
                        <p:par>
                          <p:cTn id="86" fill="hold">
                            <p:stCondLst>
                              <p:cond delay="0"/>
                            </p:stCondLst>
                            <p:childTnLst>
                              <p:par>
                                <p:cTn id="87" presetID="21" presetClass="entr" presetSubtype="1" fill="hold" nodeType="clickEffect">
                                  <p:stCondLst>
                                    <p:cond delay="0"/>
                                  </p:stCondLst>
                                  <p:childTnLst>
                                    <p:set>
                                      <p:cBhvr>
                                        <p:cTn id="88" dur="1" fill="hold">
                                          <p:stCondLst>
                                            <p:cond delay="0"/>
                                          </p:stCondLst>
                                        </p:cTn>
                                        <p:tgtEl>
                                          <p:spTgt spid="6">
                                            <p:txEl>
                                              <p:pRg st="0" end="0"/>
                                            </p:txEl>
                                          </p:spTgt>
                                        </p:tgtEl>
                                        <p:attrNameLst>
                                          <p:attrName>style.visibility</p:attrName>
                                        </p:attrNameLst>
                                      </p:cBhvr>
                                      <p:to>
                                        <p:strVal val="visible"/>
                                      </p:to>
                                    </p:set>
                                    <p:animEffect transition="in" filter="wheel(1)">
                                      <p:cBhvr>
                                        <p:cTn id="89" dur="2000"/>
                                        <p:tgtEl>
                                          <p:spTgt spid="6">
                                            <p:txEl>
                                              <p:pRg st="0" end="0"/>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6" presetClass="entr" presetSubtype="16" fill="hold" nodeType="clickEffect">
                                  <p:stCondLst>
                                    <p:cond delay="0"/>
                                  </p:stCondLst>
                                  <p:childTnLst>
                                    <p:set>
                                      <p:cBhvr>
                                        <p:cTn id="93" dur="1" fill="hold">
                                          <p:stCondLst>
                                            <p:cond delay="0"/>
                                          </p:stCondLst>
                                        </p:cTn>
                                        <p:tgtEl>
                                          <p:spTgt spid="6">
                                            <p:txEl>
                                              <p:pRg st="2" end="2"/>
                                            </p:txEl>
                                          </p:spTgt>
                                        </p:tgtEl>
                                        <p:attrNameLst>
                                          <p:attrName>style.visibility</p:attrName>
                                        </p:attrNameLst>
                                      </p:cBhvr>
                                      <p:to>
                                        <p:strVal val="visible"/>
                                      </p:to>
                                    </p:set>
                                    <p:animEffect transition="in" filter="circle(in)">
                                      <p:cBhvr>
                                        <p:cTn id="94" dur="2000"/>
                                        <p:tgtEl>
                                          <p:spTgt spid="6">
                                            <p:txEl>
                                              <p:pRg st="2" end="2"/>
                                            </p:txEl>
                                          </p:spTgt>
                                        </p:tgtEl>
                                      </p:cBhvr>
                                    </p:animEffect>
                                  </p:childTnLst>
                                </p:cTn>
                              </p:par>
                              <p:par>
                                <p:cTn id="95" presetID="6" presetClass="entr" presetSubtype="16" fill="hold" nodeType="withEffect">
                                  <p:stCondLst>
                                    <p:cond delay="0"/>
                                  </p:stCondLst>
                                  <p:childTnLst>
                                    <p:set>
                                      <p:cBhvr>
                                        <p:cTn id="96" dur="1" fill="hold">
                                          <p:stCondLst>
                                            <p:cond delay="0"/>
                                          </p:stCondLst>
                                        </p:cTn>
                                        <p:tgtEl>
                                          <p:spTgt spid="6">
                                            <p:txEl>
                                              <p:pRg st="3" end="3"/>
                                            </p:txEl>
                                          </p:spTgt>
                                        </p:tgtEl>
                                        <p:attrNameLst>
                                          <p:attrName>style.visibility</p:attrName>
                                        </p:attrNameLst>
                                      </p:cBhvr>
                                      <p:to>
                                        <p:strVal val="visible"/>
                                      </p:to>
                                    </p:set>
                                    <p:animEffect transition="in" filter="circle(in)">
                                      <p:cBhvr>
                                        <p:cTn id="97" dur="2000"/>
                                        <p:tgtEl>
                                          <p:spTgt spid="6">
                                            <p:txEl>
                                              <p:pRg st="3" end="3"/>
                                            </p:txEl>
                                          </p:spTgt>
                                        </p:tgtEl>
                                      </p:cBhvr>
                                    </p:animEffect>
                                  </p:childTnLst>
                                </p:cTn>
                              </p:par>
                              <p:par>
                                <p:cTn id="98" presetID="6" presetClass="entr" presetSubtype="16" fill="hold" nodeType="withEffect">
                                  <p:stCondLst>
                                    <p:cond delay="0"/>
                                  </p:stCondLst>
                                  <p:childTnLst>
                                    <p:set>
                                      <p:cBhvr>
                                        <p:cTn id="99" dur="1" fill="hold">
                                          <p:stCondLst>
                                            <p:cond delay="0"/>
                                          </p:stCondLst>
                                        </p:cTn>
                                        <p:tgtEl>
                                          <p:spTgt spid="6">
                                            <p:txEl>
                                              <p:pRg st="4" end="4"/>
                                            </p:txEl>
                                          </p:spTgt>
                                        </p:tgtEl>
                                        <p:attrNameLst>
                                          <p:attrName>style.visibility</p:attrName>
                                        </p:attrNameLst>
                                      </p:cBhvr>
                                      <p:to>
                                        <p:strVal val="visible"/>
                                      </p:to>
                                    </p:set>
                                    <p:animEffect transition="in" filter="circle(in)">
                                      <p:cBhvr>
                                        <p:cTn id="100" dur="2000"/>
                                        <p:tgtEl>
                                          <p:spTgt spid="6">
                                            <p:txEl>
                                              <p:pRg st="4" end="4"/>
                                            </p:txEl>
                                          </p:spTgt>
                                        </p:tgtEl>
                                      </p:cBhvr>
                                    </p:animEffect>
                                  </p:childTnLst>
                                </p:cTn>
                              </p:par>
                              <p:par>
                                <p:cTn id="101" presetID="6" presetClass="entr" presetSubtype="16" fill="hold" nodeType="withEffect">
                                  <p:stCondLst>
                                    <p:cond delay="0"/>
                                  </p:stCondLst>
                                  <p:childTnLst>
                                    <p:set>
                                      <p:cBhvr>
                                        <p:cTn id="102" dur="1" fill="hold">
                                          <p:stCondLst>
                                            <p:cond delay="0"/>
                                          </p:stCondLst>
                                        </p:cTn>
                                        <p:tgtEl>
                                          <p:spTgt spid="6">
                                            <p:txEl>
                                              <p:pRg st="5" end="5"/>
                                            </p:txEl>
                                          </p:spTgt>
                                        </p:tgtEl>
                                        <p:attrNameLst>
                                          <p:attrName>style.visibility</p:attrName>
                                        </p:attrNameLst>
                                      </p:cBhvr>
                                      <p:to>
                                        <p:strVal val="visible"/>
                                      </p:to>
                                    </p:set>
                                    <p:animEffect transition="in" filter="circle(in)">
                                      <p:cBhvr>
                                        <p:cTn id="103" dur="20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81</a:t>
            </a:fld>
            <a:endParaRPr lang="en"/>
          </a:p>
        </p:txBody>
      </p:sp>
      <p:grpSp>
        <p:nvGrpSpPr>
          <p:cNvPr id="4" name="Google Shape;1371;p49"/>
          <p:cNvGrpSpPr/>
          <p:nvPr/>
        </p:nvGrpSpPr>
        <p:grpSpPr>
          <a:xfrm>
            <a:off x="7895329" y="4021884"/>
            <a:ext cx="1307377" cy="1079323"/>
            <a:chOff x="9901824" y="937343"/>
            <a:chExt cx="744273" cy="793950"/>
          </a:xfrm>
        </p:grpSpPr>
        <p:grpSp>
          <p:nvGrpSpPr>
            <p:cNvPr id="5" name="Google Shape;1372;p49"/>
            <p:cNvGrpSpPr/>
            <p:nvPr/>
          </p:nvGrpSpPr>
          <p:grpSpPr>
            <a:xfrm>
              <a:off x="9901824" y="937343"/>
              <a:ext cx="744273" cy="793950"/>
              <a:chOff x="9901824" y="937343"/>
              <a:chExt cx="744273" cy="793950"/>
            </a:xfrm>
          </p:grpSpPr>
          <p:sp>
            <p:nvSpPr>
              <p:cNvPr id="12" name="Google Shape;1373;p4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374;p4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375;p4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376;p4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377;p4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378;p4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379;p4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380;p4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381;p4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382;p4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6" name="Google Shape;1383;p4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 name="Google Shape;1384;p4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1385;p4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1386;p4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 name="Google Shape;1387;p4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 name="Google Shape;1388;p4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22" name="Rectangle 21"/>
          <p:cNvSpPr/>
          <p:nvPr/>
        </p:nvSpPr>
        <p:spPr>
          <a:xfrm>
            <a:off x="228600" y="324776"/>
            <a:ext cx="6274315" cy="4401205"/>
          </a:xfrm>
          <a:prstGeom prst="rect">
            <a:avLst/>
          </a:prstGeom>
        </p:spPr>
        <p:txBody>
          <a:bodyPr wrap="square">
            <a:spAutoFit/>
          </a:bodyPr>
          <a:lstStyle/>
          <a:p>
            <a:r>
              <a:rPr lang="en-US" b="1" dirty="0">
                <a:solidFill>
                  <a:schemeClr val="accent1">
                    <a:lumMod val="50000"/>
                  </a:schemeClr>
                </a:solidFill>
              </a:rPr>
              <a:t>5. The modifier of the default constructor is always default. (false)</a:t>
            </a:r>
          </a:p>
          <a:p>
            <a:r>
              <a:rPr lang="en-US" b="1" dirty="0">
                <a:solidFill>
                  <a:schemeClr val="accent1">
                    <a:lumMod val="50000"/>
                  </a:schemeClr>
                </a:solidFill>
              </a:rPr>
              <a:t>6. The 1st line inside every constructor should be super always. (false)</a:t>
            </a:r>
          </a:p>
          <a:p>
            <a:r>
              <a:rPr lang="en-US" b="1" dirty="0">
                <a:solidFill>
                  <a:schemeClr val="accent1">
                    <a:lumMod val="50000"/>
                  </a:schemeClr>
                </a:solidFill>
              </a:rPr>
              <a:t>7. The 1st line inside every constructor should be either super or this and if we are</a:t>
            </a:r>
          </a:p>
          <a:p>
            <a:r>
              <a:rPr lang="en-US" b="1" dirty="0">
                <a:solidFill>
                  <a:schemeClr val="accent1">
                    <a:lumMod val="50000"/>
                  </a:schemeClr>
                </a:solidFill>
              </a:rPr>
              <a:t>not writing anything compiler will always place this().(false)</a:t>
            </a:r>
          </a:p>
          <a:p>
            <a:r>
              <a:rPr lang="en-US" b="1" dirty="0">
                <a:solidFill>
                  <a:schemeClr val="accent1">
                    <a:lumMod val="50000"/>
                  </a:schemeClr>
                </a:solidFill>
              </a:rPr>
              <a:t>8. Overloading concept is not applicable for constructor. (false)</a:t>
            </a:r>
          </a:p>
          <a:p>
            <a:r>
              <a:rPr lang="en-US" b="1" dirty="0">
                <a:solidFill>
                  <a:schemeClr val="accent1">
                    <a:lumMod val="50000"/>
                  </a:schemeClr>
                </a:solidFill>
              </a:rPr>
              <a:t>9. Inheritance and overriding concepts are applicable for constructors. (false)</a:t>
            </a:r>
          </a:p>
          <a:p>
            <a:r>
              <a:rPr lang="en-US" b="1" dirty="0">
                <a:solidFill>
                  <a:schemeClr val="accent1">
                    <a:lumMod val="50000"/>
                  </a:schemeClr>
                </a:solidFill>
              </a:rPr>
              <a:t>10. Concrete class can contain constructor but abstract class cannot. (false)</a:t>
            </a:r>
          </a:p>
          <a:p>
            <a:r>
              <a:rPr lang="en-US" b="1" dirty="0">
                <a:solidFill>
                  <a:schemeClr val="accent1">
                    <a:lumMod val="50000"/>
                  </a:schemeClr>
                </a:solidFill>
              </a:rPr>
              <a:t>11. Interface can contain constructor. (false)</a:t>
            </a:r>
          </a:p>
          <a:p>
            <a:r>
              <a:rPr lang="en-US" b="1" dirty="0">
                <a:solidFill>
                  <a:schemeClr val="accent1">
                    <a:lumMod val="50000"/>
                  </a:schemeClr>
                </a:solidFill>
              </a:rPr>
              <a:t>12. Recursive constructor call is always runtime exception. (false)</a:t>
            </a:r>
          </a:p>
          <a:p>
            <a:r>
              <a:rPr lang="en-US" b="1" dirty="0">
                <a:solidFill>
                  <a:schemeClr val="accent1">
                    <a:lumMod val="50000"/>
                  </a:schemeClr>
                </a:solidFill>
              </a:rPr>
              <a:t>13. If Parent class constructor throws some un-checked exception compulsory Child</a:t>
            </a:r>
          </a:p>
          <a:p>
            <a:r>
              <a:rPr lang="en-US" b="1" dirty="0">
                <a:solidFill>
                  <a:schemeClr val="accent1">
                    <a:lumMod val="50000"/>
                  </a:schemeClr>
                </a:solidFill>
              </a:rPr>
              <a:t>class constructor should throw the same un-checked exception or it's Parent.</a:t>
            </a:r>
          </a:p>
          <a:p>
            <a:r>
              <a:rPr lang="en-US" b="1" dirty="0">
                <a:solidFill>
                  <a:schemeClr val="accent1">
                    <a:lumMod val="50000"/>
                  </a:schemeClr>
                </a:solidFill>
              </a:rPr>
              <a:t>(false)</a:t>
            </a:r>
          </a:p>
          <a:p>
            <a:r>
              <a:rPr lang="en-US" b="1" dirty="0">
                <a:solidFill>
                  <a:schemeClr val="accent1">
                    <a:lumMod val="50000"/>
                  </a:schemeClr>
                </a:solidFill>
              </a:rPr>
              <a:t>14. Without using private constructor we can create singleton class. (false)</a:t>
            </a:r>
          </a:p>
          <a:p>
            <a:r>
              <a:rPr lang="en-US" b="1" dirty="0">
                <a:solidFill>
                  <a:schemeClr val="accent1">
                    <a:lumMod val="50000"/>
                  </a:schemeClr>
                </a:solidFill>
              </a:rPr>
              <a:t>15. None of the above.(true)</a:t>
            </a:r>
            <a:endParaRPr lang="en-US" dirty="0">
              <a:solidFill>
                <a:schemeClr val="accent1">
                  <a:lumMod val="50000"/>
                </a:schemeClr>
              </a:solidFill>
            </a:endParaRPr>
          </a:p>
        </p:txBody>
      </p:sp>
      <p:sp>
        <p:nvSpPr>
          <p:cNvPr id="23" name="Rectangle 22"/>
          <p:cNvSpPr/>
          <p:nvPr/>
        </p:nvSpPr>
        <p:spPr>
          <a:xfrm>
            <a:off x="7539826" y="4787057"/>
            <a:ext cx="377026" cy="230832"/>
          </a:xfrm>
          <a:prstGeom prst="rect">
            <a:avLst/>
          </a:prstGeom>
        </p:spPr>
        <p:txBody>
          <a:bodyPr wrap="none">
            <a:spAutoFit/>
          </a:bodyPr>
          <a:lstStyle/>
          <a:p>
            <a:r>
              <a:rPr lang="en-US" sz="900" b="1" dirty="0"/>
              <a:t>215</a:t>
            </a:r>
            <a:endParaRPr lang="en-US" sz="900" dirty="0"/>
          </a:p>
        </p:txBody>
      </p:sp>
    </p:spTree>
    <p:extLst>
      <p:ext uri="{BB962C8B-B14F-4D97-AF65-F5344CB8AC3E}">
        <p14:creationId xmlns:p14="http://schemas.microsoft.com/office/powerpoint/2010/main" val="10938510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82</a:t>
            </a:fld>
            <a:endParaRPr lang="en"/>
          </a:p>
        </p:txBody>
      </p:sp>
      <p:sp>
        <p:nvSpPr>
          <p:cNvPr id="4" name="Rectangle 3"/>
          <p:cNvSpPr/>
          <p:nvPr/>
        </p:nvSpPr>
        <p:spPr>
          <a:xfrm>
            <a:off x="304800" y="209550"/>
            <a:ext cx="4572000" cy="3108543"/>
          </a:xfrm>
          <a:prstGeom prst="rect">
            <a:avLst/>
          </a:prstGeom>
        </p:spPr>
        <p:txBody>
          <a:bodyPr>
            <a:spAutoFit/>
          </a:bodyPr>
          <a:lstStyle/>
          <a:p>
            <a:r>
              <a:rPr lang="en-US" b="1" u="sng" dirty="0">
                <a:solidFill>
                  <a:schemeClr val="accent1">
                    <a:lumMod val="50000"/>
                  </a:schemeClr>
                </a:solidFill>
              </a:rPr>
              <a:t>Factory method:</a:t>
            </a:r>
          </a:p>
          <a:p>
            <a:endParaRPr lang="en-US" b="1" dirty="0">
              <a:solidFill>
                <a:schemeClr val="accent1">
                  <a:lumMod val="50000"/>
                </a:schemeClr>
              </a:solidFill>
            </a:endParaRPr>
          </a:p>
          <a:p>
            <a:r>
              <a:rPr lang="en-US" b="1" dirty="0">
                <a:solidFill>
                  <a:schemeClr val="accent1">
                    <a:lumMod val="50000"/>
                  </a:schemeClr>
                </a:solidFill>
              </a:rPr>
              <a:t>By using class name if we are calling a method and that method returns the same class</a:t>
            </a:r>
          </a:p>
          <a:p>
            <a:r>
              <a:rPr lang="en-US" b="1" dirty="0">
                <a:solidFill>
                  <a:schemeClr val="accent1">
                    <a:lumMod val="50000"/>
                  </a:schemeClr>
                </a:solidFill>
              </a:rPr>
              <a:t>object such type of method is called factory method.</a:t>
            </a:r>
          </a:p>
          <a:p>
            <a:r>
              <a:rPr lang="en-US" b="1" dirty="0">
                <a:solidFill>
                  <a:schemeClr val="accent1">
                    <a:lumMod val="50000"/>
                  </a:schemeClr>
                </a:solidFill>
              </a:rPr>
              <a:t>Example:</a:t>
            </a:r>
          </a:p>
          <a:p>
            <a:endParaRPr lang="en-US" b="1" dirty="0">
              <a:solidFill>
                <a:schemeClr val="accent1">
                  <a:lumMod val="50000"/>
                </a:schemeClr>
              </a:solidFill>
            </a:endParaRPr>
          </a:p>
          <a:p>
            <a:r>
              <a:rPr lang="en-US" b="1" dirty="0">
                <a:solidFill>
                  <a:schemeClr val="accent1">
                    <a:lumMod val="50000"/>
                  </a:schemeClr>
                </a:solidFill>
              </a:rPr>
              <a:t>Runtime r=</a:t>
            </a:r>
            <a:r>
              <a:rPr lang="en-US" b="1" dirty="0" err="1">
                <a:solidFill>
                  <a:schemeClr val="accent1">
                    <a:lumMod val="50000"/>
                  </a:schemeClr>
                </a:solidFill>
              </a:rPr>
              <a:t>Runtime.getRuntime</a:t>
            </a:r>
            <a:r>
              <a:rPr lang="en-US" b="1" dirty="0">
                <a:solidFill>
                  <a:schemeClr val="accent1">
                    <a:lumMod val="50000"/>
                  </a:schemeClr>
                </a:solidFill>
              </a:rPr>
              <a:t>();//</a:t>
            </a:r>
            <a:r>
              <a:rPr lang="en-US" b="1" dirty="0" err="1">
                <a:solidFill>
                  <a:schemeClr val="accent1">
                    <a:lumMod val="50000"/>
                  </a:schemeClr>
                </a:solidFill>
              </a:rPr>
              <a:t>getRuntime</a:t>
            </a:r>
            <a:r>
              <a:rPr lang="en-US" b="1" dirty="0">
                <a:solidFill>
                  <a:schemeClr val="accent1">
                    <a:lumMod val="50000"/>
                  </a:schemeClr>
                </a:solidFill>
              </a:rPr>
              <a:t> is a factory method.</a:t>
            </a:r>
          </a:p>
          <a:p>
            <a:r>
              <a:rPr lang="en-US" b="1" dirty="0" err="1">
                <a:solidFill>
                  <a:schemeClr val="accent1">
                    <a:lumMod val="50000"/>
                  </a:schemeClr>
                </a:solidFill>
              </a:rPr>
              <a:t>DateFormat</a:t>
            </a:r>
            <a:r>
              <a:rPr lang="en-US" b="1" dirty="0">
                <a:solidFill>
                  <a:schemeClr val="accent1">
                    <a:lumMod val="50000"/>
                  </a:schemeClr>
                </a:solidFill>
              </a:rPr>
              <a:t> </a:t>
            </a:r>
            <a:r>
              <a:rPr lang="en-US" b="1" dirty="0" err="1">
                <a:solidFill>
                  <a:schemeClr val="accent1">
                    <a:lumMod val="50000"/>
                  </a:schemeClr>
                </a:solidFill>
              </a:rPr>
              <a:t>df</a:t>
            </a:r>
            <a:r>
              <a:rPr lang="en-US" b="1" dirty="0">
                <a:solidFill>
                  <a:schemeClr val="accent1">
                    <a:lumMod val="50000"/>
                  </a:schemeClr>
                </a:solidFill>
              </a:rPr>
              <a:t>=</a:t>
            </a:r>
            <a:r>
              <a:rPr lang="en-US" b="1" dirty="0" err="1">
                <a:solidFill>
                  <a:schemeClr val="accent1">
                    <a:lumMod val="50000"/>
                  </a:schemeClr>
                </a:solidFill>
              </a:rPr>
              <a:t>DateFormat.getInstance</a:t>
            </a:r>
            <a:r>
              <a:rPr lang="en-US" b="1" dirty="0">
                <a:solidFill>
                  <a:schemeClr val="accent1">
                    <a:lumMod val="50000"/>
                  </a:schemeClr>
                </a:solidFill>
              </a:rPr>
              <a:t>();</a:t>
            </a:r>
          </a:p>
          <a:p>
            <a:r>
              <a:rPr lang="en-US" b="1" dirty="0">
                <a:solidFill>
                  <a:schemeClr val="accent1">
                    <a:lumMod val="50000"/>
                  </a:schemeClr>
                </a:solidFill>
              </a:rPr>
              <a:t>If object creation required under some constraints then we can implement by using</a:t>
            </a:r>
          </a:p>
          <a:p>
            <a:r>
              <a:rPr lang="en-US" b="1" dirty="0">
                <a:solidFill>
                  <a:schemeClr val="accent1">
                    <a:lumMod val="50000"/>
                  </a:schemeClr>
                </a:solidFill>
              </a:rPr>
              <a:t>factory method.</a:t>
            </a:r>
            <a:endParaRPr lang="en-US" dirty="0">
              <a:solidFill>
                <a:schemeClr val="accent1">
                  <a:lumMod val="50000"/>
                </a:schemeClr>
              </a:solidFill>
            </a:endParaRPr>
          </a:p>
        </p:txBody>
      </p:sp>
      <p:sp>
        <p:nvSpPr>
          <p:cNvPr id="5" name="Rectangle 4"/>
          <p:cNvSpPr/>
          <p:nvPr/>
        </p:nvSpPr>
        <p:spPr>
          <a:xfrm>
            <a:off x="8534400" y="4705350"/>
            <a:ext cx="396262" cy="246221"/>
          </a:xfrm>
          <a:prstGeom prst="rect">
            <a:avLst/>
          </a:prstGeom>
        </p:spPr>
        <p:txBody>
          <a:bodyPr wrap="none">
            <a:spAutoFit/>
          </a:bodyPr>
          <a:lstStyle/>
          <a:p>
            <a:r>
              <a:rPr lang="en-US" sz="1000" b="1" dirty="0"/>
              <a:t>215</a:t>
            </a:r>
            <a:endParaRPr lang="en-US" sz="1000" dirty="0"/>
          </a:p>
        </p:txBody>
      </p:sp>
    </p:spTree>
    <p:extLst>
      <p:ext uri="{BB962C8B-B14F-4D97-AF65-F5344CB8AC3E}">
        <p14:creationId xmlns:p14="http://schemas.microsoft.com/office/powerpoint/2010/main" val="29999701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38"/>
          <p:cNvSpPr txBox="1">
            <a:spLocks noGrp="1"/>
          </p:cNvSpPr>
          <p:nvPr>
            <p:ph type="ctrTitle"/>
          </p:nvPr>
        </p:nvSpPr>
        <p:spPr>
          <a:xfrm>
            <a:off x="2112400" y="1583350"/>
            <a:ext cx="4919400" cy="1159800"/>
          </a:xfrm>
          <a:prstGeom prst="rect">
            <a:avLst/>
          </a:prstGeom>
        </p:spPr>
        <p:txBody>
          <a:bodyPr spcFirstLastPara="1" wrap="square" lIns="0" tIns="0" rIns="0" bIns="0" anchor="b" anchorCtr="0">
            <a:noAutofit/>
          </a:bodyPr>
          <a:lstStyle/>
          <a:p>
            <a:pPr lvl="0"/>
            <a:br>
              <a:rPr lang="en" dirty="0"/>
            </a:br>
            <a:r>
              <a:rPr lang="en-US" dirty="0"/>
              <a:t>Static control flow</a:t>
            </a:r>
            <a:endParaRPr dirty="0"/>
          </a:p>
        </p:txBody>
      </p:sp>
    </p:spTree>
    <p:extLst>
      <p:ext uri="{BB962C8B-B14F-4D97-AF65-F5344CB8AC3E}">
        <p14:creationId xmlns:p14="http://schemas.microsoft.com/office/powerpoint/2010/main" val="36547811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84</a:t>
            </a:fld>
            <a:endParaRPr lang="en"/>
          </a:p>
        </p:txBody>
      </p:sp>
      <p:sp>
        <p:nvSpPr>
          <p:cNvPr id="5" name="Rectangle 4"/>
          <p:cNvSpPr/>
          <p:nvPr/>
        </p:nvSpPr>
        <p:spPr>
          <a:xfrm>
            <a:off x="8534400" y="4705350"/>
            <a:ext cx="396262" cy="246221"/>
          </a:xfrm>
          <a:prstGeom prst="rect">
            <a:avLst/>
          </a:prstGeom>
        </p:spPr>
        <p:txBody>
          <a:bodyPr wrap="none">
            <a:spAutoFit/>
          </a:bodyPr>
          <a:lstStyle/>
          <a:p>
            <a:r>
              <a:rPr lang="en-US" sz="1000" b="1" dirty="0"/>
              <a:t>216</a:t>
            </a:r>
            <a:endParaRPr lang="en-US" sz="1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56383"/>
            <a:ext cx="5791200" cy="4668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13410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85</a:t>
            </a:fld>
            <a:endParaRPr lang="en"/>
          </a:p>
        </p:txBody>
      </p:sp>
      <p:sp>
        <p:nvSpPr>
          <p:cNvPr id="4" name="Rectangle 3"/>
          <p:cNvSpPr/>
          <p:nvPr/>
        </p:nvSpPr>
        <p:spPr>
          <a:xfrm>
            <a:off x="228600" y="285750"/>
            <a:ext cx="979755" cy="307777"/>
          </a:xfrm>
          <a:prstGeom prst="rect">
            <a:avLst/>
          </a:prstGeom>
        </p:spPr>
        <p:txBody>
          <a:bodyPr wrap="none">
            <a:spAutoFit/>
          </a:bodyPr>
          <a:lstStyle/>
          <a:p>
            <a:r>
              <a:rPr lang="en-US" b="1" dirty="0">
                <a:solidFill>
                  <a:schemeClr val="accent1">
                    <a:lumMod val="50000"/>
                  </a:schemeClr>
                </a:solidFill>
              </a:rPr>
              <a:t>Analysis:</a:t>
            </a:r>
            <a:endParaRPr lang="en-US" dirty="0">
              <a:solidFill>
                <a:schemeClr val="accent1">
                  <a:lumMod val="50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155" y="643140"/>
            <a:ext cx="7620000" cy="188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56592" y="2800350"/>
            <a:ext cx="4572000" cy="2031325"/>
          </a:xfrm>
          <a:prstGeom prst="rect">
            <a:avLst/>
          </a:prstGeom>
        </p:spPr>
        <p:txBody>
          <a:bodyPr>
            <a:spAutoFit/>
          </a:bodyPr>
          <a:lstStyle/>
          <a:p>
            <a:r>
              <a:rPr lang="en-US" b="1" dirty="0">
                <a:solidFill>
                  <a:schemeClr val="accent1">
                    <a:lumMod val="50000"/>
                  </a:schemeClr>
                </a:solidFill>
              </a:rPr>
              <a:t>Output:</a:t>
            </a:r>
          </a:p>
          <a:p>
            <a:endParaRPr lang="en-US" b="1" dirty="0">
              <a:solidFill>
                <a:schemeClr val="accent1">
                  <a:lumMod val="50000"/>
                </a:schemeClr>
              </a:solidFill>
            </a:endParaRPr>
          </a:p>
          <a:p>
            <a:r>
              <a:rPr lang="en-US" b="1" dirty="0">
                <a:solidFill>
                  <a:schemeClr val="accent1">
                    <a:lumMod val="50000"/>
                  </a:schemeClr>
                </a:solidFill>
              </a:rPr>
              <a:t>E:\scjp&gt;javac Base.java</a:t>
            </a:r>
          </a:p>
          <a:p>
            <a:r>
              <a:rPr lang="en-US" b="1" dirty="0">
                <a:solidFill>
                  <a:schemeClr val="accent1">
                    <a:lumMod val="50000"/>
                  </a:schemeClr>
                </a:solidFill>
              </a:rPr>
              <a:t>E:\scjp&gt;java Base</a:t>
            </a:r>
          </a:p>
          <a:p>
            <a:r>
              <a:rPr lang="en-US" b="1" dirty="0">
                <a:solidFill>
                  <a:schemeClr val="accent1">
                    <a:lumMod val="50000"/>
                  </a:schemeClr>
                </a:solidFill>
              </a:rPr>
              <a:t>0</a:t>
            </a:r>
          </a:p>
          <a:p>
            <a:r>
              <a:rPr lang="en-US" b="1" dirty="0">
                <a:solidFill>
                  <a:schemeClr val="accent1">
                    <a:lumMod val="50000"/>
                  </a:schemeClr>
                </a:solidFill>
              </a:rPr>
              <a:t>First static block</a:t>
            </a:r>
          </a:p>
          <a:p>
            <a:r>
              <a:rPr lang="en-US" b="1" dirty="0">
                <a:solidFill>
                  <a:schemeClr val="accent1">
                    <a:lumMod val="50000"/>
                  </a:schemeClr>
                </a:solidFill>
              </a:rPr>
              <a:t>Second static block</a:t>
            </a:r>
          </a:p>
          <a:p>
            <a:r>
              <a:rPr lang="en-US" b="1" dirty="0">
                <a:solidFill>
                  <a:schemeClr val="accent1">
                    <a:lumMod val="50000"/>
                  </a:schemeClr>
                </a:solidFill>
              </a:rPr>
              <a:t>20</a:t>
            </a:r>
          </a:p>
          <a:p>
            <a:r>
              <a:rPr lang="en-US" b="1" dirty="0">
                <a:solidFill>
                  <a:schemeClr val="accent1">
                    <a:lumMod val="50000"/>
                  </a:schemeClr>
                </a:solidFill>
              </a:rPr>
              <a:t>Main method</a:t>
            </a:r>
            <a:endParaRPr lang="en-US" dirty="0">
              <a:solidFill>
                <a:schemeClr val="accent1">
                  <a:lumMod val="50000"/>
                </a:schemeClr>
              </a:solidFill>
            </a:endParaRPr>
          </a:p>
        </p:txBody>
      </p:sp>
    </p:spTree>
    <p:extLst>
      <p:ext uri="{BB962C8B-B14F-4D97-AF65-F5344CB8AC3E}">
        <p14:creationId xmlns:p14="http://schemas.microsoft.com/office/powerpoint/2010/main" val="429369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anim calcmode="lin" valueType="num">
                                      <p:cBhvr>
                                        <p:cTn id="2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1000"/>
                                        <p:tgtEl>
                                          <p:spTgt spid="5">
                                            <p:txEl>
                                              <p:pRg st="5" end="5"/>
                                            </p:txEl>
                                          </p:spTgt>
                                        </p:tgtEl>
                                      </p:cBhvr>
                                    </p:animEffect>
                                    <p:anim calcmode="lin" valueType="num">
                                      <p:cBhvr>
                                        <p:cTn id="3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1000"/>
                                        <p:tgtEl>
                                          <p:spTgt spid="5">
                                            <p:txEl>
                                              <p:pRg st="6" end="6"/>
                                            </p:txEl>
                                          </p:spTgt>
                                        </p:tgtEl>
                                      </p:cBhvr>
                                    </p:animEffect>
                                    <p:anim calcmode="lin" valueType="num">
                                      <p:cBhvr>
                                        <p:cTn id="3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5">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1000"/>
                                        <p:tgtEl>
                                          <p:spTgt spid="5">
                                            <p:txEl>
                                              <p:pRg st="7" end="7"/>
                                            </p:txEl>
                                          </p:spTgt>
                                        </p:tgtEl>
                                      </p:cBhvr>
                                    </p:animEffect>
                                    <p:anim calcmode="lin" valueType="num">
                                      <p:cBhvr>
                                        <p:cTn id="43"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1000"/>
                                        <p:tgtEl>
                                          <p:spTgt spid="5">
                                            <p:txEl>
                                              <p:pRg st="8" end="8"/>
                                            </p:txEl>
                                          </p:spTgt>
                                        </p:tgtEl>
                                      </p:cBhvr>
                                    </p:animEffect>
                                    <p:anim calcmode="lin" valueType="num">
                                      <p:cBhvr>
                                        <p:cTn id="48"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86</a:t>
            </a:fld>
            <a:endParaRPr lang="en"/>
          </a:p>
        </p:txBody>
      </p:sp>
      <p:sp>
        <p:nvSpPr>
          <p:cNvPr id="4" name="Rectangle 3"/>
          <p:cNvSpPr/>
          <p:nvPr/>
        </p:nvSpPr>
        <p:spPr>
          <a:xfrm>
            <a:off x="152400" y="285750"/>
            <a:ext cx="4572000" cy="2031325"/>
          </a:xfrm>
          <a:prstGeom prst="rect">
            <a:avLst/>
          </a:prstGeom>
        </p:spPr>
        <p:txBody>
          <a:bodyPr>
            <a:spAutoFit/>
          </a:bodyPr>
          <a:lstStyle/>
          <a:p>
            <a:r>
              <a:rPr lang="en-US" b="1" dirty="0">
                <a:solidFill>
                  <a:schemeClr val="accent1">
                    <a:lumMod val="50000"/>
                  </a:schemeClr>
                </a:solidFill>
              </a:rPr>
              <a:t>Read indirectly write only state (or) RIWO :</a:t>
            </a:r>
          </a:p>
          <a:p>
            <a:endParaRPr lang="en-US" b="1" dirty="0">
              <a:solidFill>
                <a:schemeClr val="accent1">
                  <a:lumMod val="50000"/>
                </a:schemeClr>
              </a:solidFill>
            </a:endParaRPr>
          </a:p>
          <a:p>
            <a:r>
              <a:rPr lang="en-US" b="1" dirty="0">
                <a:solidFill>
                  <a:schemeClr val="accent1">
                    <a:lumMod val="50000"/>
                  </a:schemeClr>
                </a:solidFill>
              </a:rPr>
              <a:t>With in the static block if we are trying to read any variable then that read is</a:t>
            </a:r>
          </a:p>
          <a:p>
            <a:r>
              <a:rPr lang="en-US" b="1" dirty="0">
                <a:solidFill>
                  <a:schemeClr val="accent1">
                    <a:lumMod val="50000"/>
                  </a:schemeClr>
                </a:solidFill>
              </a:rPr>
              <a:t>considered as "direct read"</a:t>
            </a:r>
          </a:p>
          <a:p>
            <a:r>
              <a:rPr lang="en-US" b="1" dirty="0">
                <a:solidFill>
                  <a:schemeClr val="accent1">
                    <a:lumMod val="50000"/>
                  </a:schemeClr>
                </a:solidFill>
              </a:rPr>
              <a:t>If we are calling a method , and with in the method if we are trying to read a method ,</a:t>
            </a:r>
          </a:p>
          <a:p>
            <a:r>
              <a:rPr lang="en-US" b="1" dirty="0">
                <a:solidFill>
                  <a:schemeClr val="accent1">
                    <a:lumMod val="50000"/>
                  </a:schemeClr>
                </a:solidFill>
              </a:rPr>
              <a:t>that read is called Indirect read</a:t>
            </a:r>
          </a:p>
          <a:p>
            <a:endParaRPr lang="en-US" b="1" dirty="0">
              <a:solidFill>
                <a:schemeClr val="accent1">
                  <a:lumMod val="50000"/>
                </a:schemeClr>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90750"/>
            <a:ext cx="71628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495800" y="263590"/>
            <a:ext cx="4572000" cy="954107"/>
          </a:xfrm>
          <a:prstGeom prst="rect">
            <a:avLst/>
          </a:prstGeom>
        </p:spPr>
        <p:txBody>
          <a:bodyPr>
            <a:spAutoFit/>
          </a:bodyPr>
          <a:lstStyle/>
          <a:p>
            <a:r>
              <a:rPr lang="en-US" b="1" dirty="0">
                <a:solidFill>
                  <a:schemeClr val="accent1">
                    <a:lumMod val="50000"/>
                  </a:schemeClr>
                </a:solidFill>
              </a:rPr>
              <a:t>If a variable is in RIWO state then we can't perform read operation directly otherwise</a:t>
            </a:r>
          </a:p>
          <a:p>
            <a:r>
              <a:rPr lang="en-US" b="1" dirty="0">
                <a:solidFill>
                  <a:schemeClr val="accent1">
                    <a:lumMod val="50000"/>
                  </a:schemeClr>
                </a:solidFill>
              </a:rPr>
              <a:t>we will get compile time error saying " illegal forward reference ".</a:t>
            </a:r>
            <a:endParaRPr lang="en-US" dirty="0">
              <a:solidFill>
                <a:schemeClr val="accent1">
                  <a:lumMod val="50000"/>
                </a:schemeClr>
              </a:solidFill>
            </a:endParaRPr>
          </a:p>
        </p:txBody>
      </p:sp>
      <p:sp>
        <p:nvSpPr>
          <p:cNvPr id="6" name="Rectangle 5"/>
          <p:cNvSpPr/>
          <p:nvPr/>
        </p:nvSpPr>
        <p:spPr>
          <a:xfrm>
            <a:off x="8534400" y="4552950"/>
            <a:ext cx="377026" cy="230832"/>
          </a:xfrm>
          <a:prstGeom prst="rect">
            <a:avLst/>
          </a:prstGeom>
        </p:spPr>
        <p:txBody>
          <a:bodyPr wrap="none">
            <a:spAutoFit/>
          </a:bodyPr>
          <a:lstStyle/>
          <a:p>
            <a:r>
              <a:rPr lang="en-US" sz="900" b="1" dirty="0"/>
              <a:t>217</a:t>
            </a:r>
            <a:endParaRPr lang="en-US" sz="900" dirty="0"/>
          </a:p>
        </p:txBody>
      </p:sp>
    </p:spTree>
    <p:extLst>
      <p:ext uri="{BB962C8B-B14F-4D97-AF65-F5344CB8AC3E}">
        <p14:creationId xmlns:p14="http://schemas.microsoft.com/office/powerpoint/2010/main" val="1965587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arn(inVertical)">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87</a:t>
            </a:fld>
            <a:endParaRPr lang="en"/>
          </a:p>
        </p:txBody>
      </p:sp>
      <p:sp>
        <p:nvSpPr>
          <p:cNvPr id="4" name="Rectangle 3"/>
          <p:cNvSpPr/>
          <p:nvPr/>
        </p:nvSpPr>
        <p:spPr>
          <a:xfrm>
            <a:off x="152400" y="209550"/>
            <a:ext cx="4078361" cy="307777"/>
          </a:xfrm>
          <a:prstGeom prst="rect">
            <a:avLst/>
          </a:prstGeom>
        </p:spPr>
        <p:txBody>
          <a:bodyPr wrap="none">
            <a:spAutoFit/>
          </a:bodyPr>
          <a:lstStyle/>
          <a:p>
            <a:r>
              <a:rPr lang="en-US" b="1" dirty="0">
                <a:solidFill>
                  <a:schemeClr val="accent1">
                    <a:lumMod val="50000"/>
                  </a:schemeClr>
                </a:solidFill>
              </a:rPr>
              <a:t>Static control flow parent to child relationship</a:t>
            </a:r>
            <a:endParaRPr lang="en-US" dirty="0">
              <a:solidFill>
                <a:schemeClr val="accent1">
                  <a:lumMod val="50000"/>
                </a:schemeClr>
              </a:solidFill>
            </a:endParaRP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6439"/>
          <a:stretch/>
        </p:blipFill>
        <p:spPr bwMode="auto">
          <a:xfrm>
            <a:off x="141514" y="517327"/>
            <a:ext cx="4523792" cy="4111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9971" y="517327"/>
            <a:ext cx="4468064"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7716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88</a:t>
            </a:fld>
            <a:endParaRPr lang="en"/>
          </a:p>
        </p:txBody>
      </p:sp>
      <p:sp>
        <p:nvSpPr>
          <p:cNvPr id="4" name="Rectangle 3"/>
          <p:cNvSpPr/>
          <p:nvPr/>
        </p:nvSpPr>
        <p:spPr>
          <a:xfrm>
            <a:off x="228600" y="209550"/>
            <a:ext cx="979755" cy="307777"/>
          </a:xfrm>
          <a:prstGeom prst="rect">
            <a:avLst/>
          </a:prstGeom>
        </p:spPr>
        <p:txBody>
          <a:bodyPr wrap="none">
            <a:spAutoFit/>
          </a:bodyPr>
          <a:lstStyle/>
          <a:p>
            <a:r>
              <a:rPr lang="en-US" b="1" dirty="0">
                <a:solidFill>
                  <a:schemeClr val="accent1">
                    <a:lumMod val="50000"/>
                  </a:schemeClr>
                </a:solidFill>
              </a:rPr>
              <a:t>Analysis:</a:t>
            </a:r>
            <a:endParaRPr lang="en-US" dirty="0">
              <a:solidFill>
                <a:schemeClr val="accent1">
                  <a:lumMod val="50000"/>
                </a:schemeClr>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32488"/>
            <a:ext cx="2057400" cy="2801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657600" y="271124"/>
            <a:ext cx="4572000" cy="3323987"/>
          </a:xfrm>
          <a:prstGeom prst="rect">
            <a:avLst/>
          </a:prstGeom>
        </p:spPr>
        <p:txBody>
          <a:bodyPr>
            <a:spAutoFit/>
          </a:bodyPr>
          <a:lstStyle/>
          <a:p>
            <a:r>
              <a:rPr lang="en-US" b="1" dirty="0">
                <a:solidFill>
                  <a:schemeClr val="accent1">
                    <a:lumMod val="50000"/>
                  </a:schemeClr>
                </a:solidFill>
              </a:rPr>
              <a:t>Output:</a:t>
            </a:r>
          </a:p>
          <a:p>
            <a:r>
              <a:rPr lang="en-US" b="1" dirty="0">
                <a:solidFill>
                  <a:schemeClr val="accent1">
                    <a:lumMod val="50000"/>
                  </a:schemeClr>
                </a:solidFill>
              </a:rPr>
              <a:t>E:\scjp&gt;java Derived</a:t>
            </a:r>
          </a:p>
          <a:p>
            <a:r>
              <a:rPr lang="en-US" b="1" dirty="0">
                <a:solidFill>
                  <a:schemeClr val="accent1">
                    <a:lumMod val="50000"/>
                  </a:schemeClr>
                </a:solidFill>
              </a:rPr>
              <a:t>0</a:t>
            </a:r>
          </a:p>
          <a:p>
            <a:r>
              <a:rPr lang="en-US" b="1" dirty="0">
                <a:solidFill>
                  <a:schemeClr val="accent1">
                    <a:lumMod val="50000"/>
                  </a:schemeClr>
                </a:solidFill>
              </a:rPr>
              <a:t>Base static block</a:t>
            </a:r>
          </a:p>
          <a:p>
            <a:r>
              <a:rPr lang="en-US" b="1" dirty="0">
                <a:solidFill>
                  <a:schemeClr val="accent1">
                    <a:lumMod val="50000"/>
                  </a:schemeClr>
                </a:solidFill>
              </a:rPr>
              <a:t>0</a:t>
            </a:r>
          </a:p>
          <a:p>
            <a:r>
              <a:rPr lang="en-US" b="1" dirty="0">
                <a:solidFill>
                  <a:schemeClr val="accent1">
                    <a:lumMod val="50000"/>
                  </a:schemeClr>
                </a:solidFill>
              </a:rPr>
              <a:t>Derived first static block</a:t>
            </a:r>
          </a:p>
          <a:p>
            <a:r>
              <a:rPr lang="en-US" b="1" dirty="0">
                <a:solidFill>
                  <a:schemeClr val="accent1">
                    <a:lumMod val="50000"/>
                  </a:schemeClr>
                </a:solidFill>
              </a:rPr>
              <a:t>Derived second static block</a:t>
            </a:r>
          </a:p>
          <a:p>
            <a:r>
              <a:rPr lang="en-US" b="1" dirty="0">
                <a:solidFill>
                  <a:schemeClr val="accent1">
                    <a:lumMod val="50000"/>
                  </a:schemeClr>
                </a:solidFill>
              </a:rPr>
              <a:t>200</a:t>
            </a:r>
          </a:p>
          <a:p>
            <a:r>
              <a:rPr lang="en-US" b="1" dirty="0">
                <a:solidFill>
                  <a:schemeClr val="accent1">
                    <a:lumMod val="50000"/>
                  </a:schemeClr>
                </a:solidFill>
              </a:rPr>
              <a:t>Derived main</a:t>
            </a:r>
          </a:p>
          <a:p>
            <a:r>
              <a:rPr lang="en-US" b="1" dirty="0">
                <a:solidFill>
                  <a:schemeClr val="accent1">
                    <a:lumMod val="50000"/>
                  </a:schemeClr>
                </a:solidFill>
              </a:rPr>
              <a:t>Output:</a:t>
            </a:r>
          </a:p>
          <a:p>
            <a:r>
              <a:rPr lang="en-US" b="1" dirty="0">
                <a:solidFill>
                  <a:schemeClr val="accent1">
                    <a:lumMod val="50000"/>
                  </a:schemeClr>
                </a:solidFill>
              </a:rPr>
              <a:t>E:\scjp&gt;java Base</a:t>
            </a:r>
          </a:p>
          <a:p>
            <a:r>
              <a:rPr lang="en-US" b="1" dirty="0">
                <a:solidFill>
                  <a:schemeClr val="accent1">
                    <a:lumMod val="50000"/>
                  </a:schemeClr>
                </a:solidFill>
              </a:rPr>
              <a:t>0</a:t>
            </a:r>
          </a:p>
          <a:p>
            <a:r>
              <a:rPr lang="en-US" b="1" dirty="0">
                <a:solidFill>
                  <a:schemeClr val="accent1">
                    <a:lumMod val="50000"/>
                  </a:schemeClr>
                </a:solidFill>
              </a:rPr>
              <a:t>Base static block</a:t>
            </a:r>
          </a:p>
          <a:p>
            <a:r>
              <a:rPr lang="en-US" b="1" dirty="0">
                <a:solidFill>
                  <a:schemeClr val="accent1">
                    <a:lumMod val="50000"/>
                  </a:schemeClr>
                </a:solidFill>
              </a:rPr>
              <a:t>20</a:t>
            </a:r>
          </a:p>
          <a:p>
            <a:r>
              <a:rPr lang="en-US" b="1" dirty="0">
                <a:solidFill>
                  <a:schemeClr val="accent1">
                    <a:lumMod val="50000"/>
                  </a:schemeClr>
                </a:solidFill>
              </a:rPr>
              <a:t>Basic main</a:t>
            </a:r>
            <a:endParaRPr lang="en-US" dirty="0">
              <a:solidFill>
                <a:schemeClr val="accent1">
                  <a:lumMod val="50000"/>
                </a:schemeClr>
              </a:solidFill>
            </a:endParaRPr>
          </a:p>
        </p:txBody>
      </p:sp>
    </p:spTree>
    <p:extLst>
      <p:ext uri="{BB962C8B-B14F-4D97-AF65-F5344CB8AC3E}">
        <p14:creationId xmlns:p14="http://schemas.microsoft.com/office/powerpoint/2010/main" val="90730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inVertical)">
                                      <p:cBhvr>
                                        <p:cTn id="10" dur="500"/>
                                        <p:tgtEl>
                                          <p:spTgt spid="5">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arn(inVertical)">
                                      <p:cBhvr>
                                        <p:cTn id="13" dur="500"/>
                                        <p:tgtEl>
                                          <p:spTgt spid="5">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arn(inVertical)">
                                      <p:cBhvr>
                                        <p:cTn id="16" dur="500"/>
                                        <p:tgtEl>
                                          <p:spTgt spid="5">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arn(inVertical)">
                                      <p:cBhvr>
                                        <p:cTn id="19" dur="500"/>
                                        <p:tgtEl>
                                          <p:spTgt spid="5">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arn(inVertical)">
                                      <p:cBhvr>
                                        <p:cTn id="22" dur="500"/>
                                        <p:tgtEl>
                                          <p:spTgt spid="5">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barn(inVertical)">
                                      <p:cBhvr>
                                        <p:cTn id="25" dur="500"/>
                                        <p:tgtEl>
                                          <p:spTgt spid="5">
                                            <p:txEl>
                                              <p:pRg st="6" end="6"/>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barn(inVertical)">
                                      <p:cBhvr>
                                        <p:cTn id="28" dur="500"/>
                                        <p:tgtEl>
                                          <p:spTgt spid="5">
                                            <p:txEl>
                                              <p:pRg st="7" end="7"/>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barn(inVertical)">
                                      <p:cBhvr>
                                        <p:cTn id="31" dur="500"/>
                                        <p:tgtEl>
                                          <p:spTgt spid="5">
                                            <p:txEl>
                                              <p:pRg st="8" end="8"/>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5">
                                            <p:txEl>
                                              <p:pRg st="9" end="9"/>
                                            </p:txEl>
                                          </p:spTgt>
                                        </p:tgtEl>
                                        <p:attrNameLst>
                                          <p:attrName>style.visibility</p:attrName>
                                        </p:attrNameLst>
                                      </p:cBhvr>
                                      <p:to>
                                        <p:strVal val="visible"/>
                                      </p:to>
                                    </p:set>
                                    <p:animEffect transition="in" filter="barn(inVertical)">
                                      <p:cBhvr>
                                        <p:cTn id="34" dur="500"/>
                                        <p:tgtEl>
                                          <p:spTgt spid="5">
                                            <p:txEl>
                                              <p:pRg st="9" end="9"/>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barn(inVertical)">
                                      <p:cBhvr>
                                        <p:cTn id="37" dur="500"/>
                                        <p:tgtEl>
                                          <p:spTgt spid="5">
                                            <p:txEl>
                                              <p:pRg st="10" end="10"/>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5">
                                            <p:txEl>
                                              <p:pRg st="11" end="11"/>
                                            </p:txEl>
                                          </p:spTgt>
                                        </p:tgtEl>
                                        <p:attrNameLst>
                                          <p:attrName>style.visibility</p:attrName>
                                        </p:attrNameLst>
                                      </p:cBhvr>
                                      <p:to>
                                        <p:strVal val="visible"/>
                                      </p:to>
                                    </p:set>
                                    <p:animEffect transition="in" filter="barn(inVertical)">
                                      <p:cBhvr>
                                        <p:cTn id="40" dur="500"/>
                                        <p:tgtEl>
                                          <p:spTgt spid="5">
                                            <p:txEl>
                                              <p:pRg st="11" end="11"/>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animEffect transition="in" filter="barn(inVertical)">
                                      <p:cBhvr>
                                        <p:cTn id="43" dur="500"/>
                                        <p:tgtEl>
                                          <p:spTgt spid="5">
                                            <p:txEl>
                                              <p:pRg st="12" end="12"/>
                                            </p:txEl>
                                          </p:spTgt>
                                        </p:tgtEl>
                                      </p:cBhvr>
                                    </p:animEffect>
                                  </p:childTnLst>
                                </p:cTn>
                              </p:par>
                              <p:par>
                                <p:cTn id="44" presetID="16" presetClass="entr" presetSubtype="21" fill="hold" nodeType="withEffect">
                                  <p:stCondLst>
                                    <p:cond delay="0"/>
                                  </p:stCondLst>
                                  <p:childTnLst>
                                    <p:set>
                                      <p:cBhvr>
                                        <p:cTn id="45" dur="1" fill="hold">
                                          <p:stCondLst>
                                            <p:cond delay="0"/>
                                          </p:stCondLst>
                                        </p:cTn>
                                        <p:tgtEl>
                                          <p:spTgt spid="5">
                                            <p:txEl>
                                              <p:pRg st="13" end="13"/>
                                            </p:txEl>
                                          </p:spTgt>
                                        </p:tgtEl>
                                        <p:attrNameLst>
                                          <p:attrName>style.visibility</p:attrName>
                                        </p:attrNameLst>
                                      </p:cBhvr>
                                      <p:to>
                                        <p:strVal val="visible"/>
                                      </p:to>
                                    </p:set>
                                    <p:animEffect transition="in" filter="barn(inVertical)">
                                      <p:cBhvr>
                                        <p:cTn id="46" dur="500"/>
                                        <p:tgtEl>
                                          <p:spTgt spid="5">
                                            <p:txEl>
                                              <p:pRg st="13" end="13"/>
                                            </p:txEl>
                                          </p:spTgt>
                                        </p:tgtEl>
                                      </p:cBhvr>
                                    </p:animEffect>
                                  </p:childTnLst>
                                </p:cTn>
                              </p:par>
                              <p:par>
                                <p:cTn id="47" presetID="16" presetClass="entr" presetSubtype="21" fill="hold" nodeType="with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animEffect transition="in" filter="barn(inVertical)">
                                      <p:cBhvr>
                                        <p:cTn id="49" dur="500"/>
                                        <p:tgtEl>
                                          <p:spTgt spid="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endParaRPr lang="en" dirty="0"/>
          </a:p>
        </p:txBody>
      </p:sp>
      <p:sp>
        <p:nvSpPr>
          <p:cNvPr id="4" name="Rectangle 3"/>
          <p:cNvSpPr/>
          <p:nvPr/>
        </p:nvSpPr>
        <p:spPr>
          <a:xfrm>
            <a:off x="152400" y="285750"/>
            <a:ext cx="4572000" cy="3754874"/>
          </a:xfrm>
          <a:prstGeom prst="rect">
            <a:avLst/>
          </a:prstGeom>
        </p:spPr>
        <p:txBody>
          <a:bodyPr>
            <a:spAutoFit/>
          </a:bodyPr>
          <a:lstStyle/>
          <a:p>
            <a:r>
              <a:rPr lang="en-US" b="1" dirty="0">
                <a:solidFill>
                  <a:schemeClr val="accent1">
                    <a:lumMod val="50000"/>
                  </a:schemeClr>
                </a:solidFill>
              </a:rPr>
              <a:t>Whenever we are executing Child class the following sequence of events will be</a:t>
            </a:r>
          </a:p>
          <a:p>
            <a:r>
              <a:rPr lang="en-US" b="1" dirty="0">
                <a:solidFill>
                  <a:schemeClr val="accent1">
                    <a:lumMod val="50000"/>
                  </a:schemeClr>
                </a:solidFill>
              </a:rPr>
              <a:t>performed automatically.</a:t>
            </a:r>
          </a:p>
          <a:p>
            <a:endParaRPr lang="en-US" b="1" dirty="0">
              <a:solidFill>
                <a:schemeClr val="accent1">
                  <a:lumMod val="50000"/>
                </a:schemeClr>
              </a:solidFill>
            </a:endParaRPr>
          </a:p>
          <a:p>
            <a:r>
              <a:rPr lang="en-US" b="1" dirty="0">
                <a:solidFill>
                  <a:schemeClr val="accent1">
                    <a:lumMod val="50000"/>
                  </a:schemeClr>
                </a:solidFill>
              </a:rPr>
              <a:t>1. Identification of static members from Parent to Child. [1 to 11]</a:t>
            </a:r>
          </a:p>
          <a:p>
            <a:endParaRPr lang="en-US" b="1" dirty="0">
              <a:solidFill>
                <a:schemeClr val="accent1">
                  <a:lumMod val="50000"/>
                </a:schemeClr>
              </a:solidFill>
            </a:endParaRPr>
          </a:p>
          <a:p>
            <a:r>
              <a:rPr lang="en-US" b="1" dirty="0">
                <a:solidFill>
                  <a:schemeClr val="accent1">
                    <a:lumMod val="50000"/>
                  </a:schemeClr>
                </a:solidFill>
              </a:rPr>
              <a:t>2. Execution of static variable assignments and static blocks from Parent to</a:t>
            </a:r>
          </a:p>
          <a:p>
            <a:r>
              <a:rPr lang="en-US" b="1" dirty="0">
                <a:solidFill>
                  <a:schemeClr val="accent1">
                    <a:lumMod val="50000"/>
                  </a:schemeClr>
                </a:solidFill>
              </a:rPr>
              <a:t>Child.[12 to 22]</a:t>
            </a:r>
          </a:p>
          <a:p>
            <a:endParaRPr lang="en-US" b="1" dirty="0">
              <a:solidFill>
                <a:schemeClr val="accent1">
                  <a:lumMod val="50000"/>
                </a:schemeClr>
              </a:solidFill>
            </a:endParaRPr>
          </a:p>
          <a:p>
            <a:r>
              <a:rPr lang="en-US" b="1" dirty="0">
                <a:solidFill>
                  <a:schemeClr val="accent1">
                    <a:lumMod val="50000"/>
                  </a:schemeClr>
                </a:solidFill>
              </a:rPr>
              <a:t>3. Execution of Child class main() method.[23 to 25].</a:t>
            </a:r>
          </a:p>
          <a:p>
            <a:endParaRPr lang="en-US" b="1" dirty="0">
              <a:solidFill>
                <a:schemeClr val="accent1">
                  <a:lumMod val="50000"/>
                </a:schemeClr>
              </a:solidFill>
            </a:endParaRPr>
          </a:p>
          <a:p>
            <a:r>
              <a:rPr lang="en-US" b="1" dirty="0">
                <a:solidFill>
                  <a:schemeClr val="accent1">
                    <a:lumMod val="50000"/>
                  </a:schemeClr>
                </a:solidFill>
              </a:rPr>
              <a:t>Note : When ever we are loading child class </a:t>
            </a:r>
            <a:r>
              <a:rPr lang="en-US" b="1" dirty="0" err="1">
                <a:solidFill>
                  <a:schemeClr val="accent1">
                    <a:lumMod val="50000"/>
                  </a:schemeClr>
                </a:solidFill>
              </a:rPr>
              <a:t>autimatically</a:t>
            </a:r>
            <a:r>
              <a:rPr lang="en-US" b="1" dirty="0">
                <a:solidFill>
                  <a:schemeClr val="accent1">
                    <a:lumMod val="50000"/>
                  </a:schemeClr>
                </a:solidFill>
              </a:rPr>
              <a:t> the parent class will be loaded</a:t>
            </a:r>
          </a:p>
          <a:p>
            <a:r>
              <a:rPr lang="en-US" b="1" dirty="0">
                <a:solidFill>
                  <a:schemeClr val="accent1">
                    <a:lumMod val="50000"/>
                  </a:schemeClr>
                </a:solidFill>
              </a:rPr>
              <a:t>but when ever we are loading parent class the child class don't be loaded automatically</a:t>
            </a:r>
            <a:endParaRPr lang="en-US" dirty="0">
              <a:solidFill>
                <a:schemeClr val="accent1">
                  <a:lumMod val="50000"/>
                </a:schemeClr>
              </a:solidFill>
            </a:endParaRPr>
          </a:p>
        </p:txBody>
      </p:sp>
      <p:sp>
        <p:nvSpPr>
          <p:cNvPr id="5" name="Rectangle 4"/>
          <p:cNvSpPr/>
          <p:nvPr/>
        </p:nvSpPr>
        <p:spPr>
          <a:xfrm>
            <a:off x="8534400" y="4705350"/>
            <a:ext cx="377026" cy="230832"/>
          </a:xfrm>
          <a:prstGeom prst="rect">
            <a:avLst/>
          </a:prstGeom>
        </p:spPr>
        <p:txBody>
          <a:bodyPr wrap="none">
            <a:spAutoFit/>
          </a:bodyPr>
          <a:lstStyle/>
          <a:p>
            <a:r>
              <a:rPr lang="en-US" sz="900" b="1" dirty="0"/>
              <a:t>219</a:t>
            </a:r>
            <a:endParaRPr lang="en-US" sz="900" dirty="0"/>
          </a:p>
        </p:txBody>
      </p:sp>
      <p:sp>
        <p:nvSpPr>
          <p:cNvPr id="6" name="Rectangle 5"/>
          <p:cNvSpPr/>
          <p:nvPr/>
        </p:nvSpPr>
        <p:spPr>
          <a:xfrm>
            <a:off x="4558004" y="167060"/>
            <a:ext cx="4572000" cy="2246769"/>
          </a:xfrm>
          <a:prstGeom prst="rect">
            <a:avLst/>
          </a:prstGeom>
        </p:spPr>
        <p:txBody>
          <a:bodyPr>
            <a:spAutoFit/>
          </a:bodyPr>
          <a:lstStyle/>
          <a:p>
            <a:r>
              <a:rPr lang="en-US" b="1" dirty="0">
                <a:solidFill>
                  <a:schemeClr val="accent1">
                    <a:lumMod val="50000"/>
                  </a:schemeClr>
                </a:solidFill>
              </a:rPr>
              <a:t>Static block:</a:t>
            </a:r>
          </a:p>
          <a:p>
            <a:endParaRPr lang="en-US" b="1" dirty="0">
              <a:solidFill>
                <a:schemeClr val="accent1">
                  <a:lumMod val="50000"/>
                </a:schemeClr>
              </a:solidFill>
            </a:endParaRPr>
          </a:p>
          <a:p>
            <a:r>
              <a:rPr lang="en-US" dirty="0">
                <a:solidFill>
                  <a:schemeClr val="accent1">
                    <a:lumMod val="50000"/>
                  </a:schemeClr>
                </a:solidFill>
              </a:rPr>
              <a:t> </a:t>
            </a:r>
            <a:r>
              <a:rPr lang="en-US" b="1" dirty="0">
                <a:solidFill>
                  <a:schemeClr val="accent1">
                    <a:lumMod val="50000"/>
                  </a:schemeClr>
                </a:solidFill>
              </a:rPr>
              <a:t>Static blocks will be executed at the time of class loading hence if we want to</a:t>
            </a:r>
          </a:p>
          <a:p>
            <a:r>
              <a:rPr lang="en-US" b="1" dirty="0">
                <a:solidFill>
                  <a:schemeClr val="accent1">
                    <a:lumMod val="50000"/>
                  </a:schemeClr>
                </a:solidFill>
              </a:rPr>
              <a:t>perform any activity at the time of class loading we have to define that activity</a:t>
            </a:r>
          </a:p>
          <a:p>
            <a:r>
              <a:rPr lang="en-US" b="1" dirty="0">
                <a:solidFill>
                  <a:schemeClr val="accent1">
                    <a:lumMod val="50000"/>
                  </a:schemeClr>
                </a:solidFill>
              </a:rPr>
              <a:t>inside static block.</a:t>
            </a:r>
          </a:p>
          <a:p>
            <a:r>
              <a:rPr lang="en-US" dirty="0">
                <a:solidFill>
                  <a:schemeClr val="accent1">
                    <a:lumMod val="50000"/>
                  </a:schemeClr>
                </a:solidFill>
              </a:rPr>
              <a:t> </a:t>
            </a:r>
            <a:r>
              <a:rPr lang="en-US" b="1" dirty="0">
                <a:solidFill>
                  <a:schemeClr val="accent1">
                    <a:lumMod val="50000"/>
                  </a:schemeClr>
                </a:solidFill>
              </a:rPr>
              <a:t>With in a class we can take any no. Of static blocks and all these static blocks will</a:t>
            </a:r>
          </a:p>
          <a:p>
            <a:r>
              <a:rPr lang="en-US" b="1" dirty="0">
                <a:solidFill>
                  <a:schemeClr val="accent1">
                    <a:lumMod val="50000"/>
                  </a:schemeClr>
                </a:solidFill>
              </a:rPr>
              <a:t>be executed from top to bottom.</a:t>
            </a:r>
            <a:endParaRPr lang="en-US" dirty="0">
              <a:solidFill>
                <a:schemeClr val="accent1">
                  <a:lumMod val="50000"/>
                </a:schemeClr>
              </a:solidFill>
            </a:endParaRPr>
          </a:p>
        </p:txBody>
      </p:sp>
      <p:sp>
        <p:nvSpPr>
          <p:cNvPr id="7" name="Rectangle 6"/>
          <p:cNvSpPr/>
          <p:nvPr/>
        </p:nvSpPr>
        <p:spPr>
          <a:xfrm>
            <a:off x="4701073" y="2413829"/>
            <a:ext cx="4572000" cy="954107"/>
          </a:xfrm>
          <a:prstGeom prst="rect">
            <a:avLst/>
          </a:prstGeom>
        </p:spPr>
        <p:txBody>
          <a:bodyPr>
            <a:spAutoFit/>
          </a:bodyPr>
          <a:lstStyle/>
          <a:p>
            <a:r>
              <a:rPr lang="en-US" b="1" dirty="0">
                <a:solidFill>
                  <a:schemeClr val="accent1">
                    <a:lumMod val="50000"/>
                  </a:schemeClr>
                </a:solidFill>
              </a:rPr>
              <a:t>Example:</a:t>
            </a:r>
          </a:p>
          <a:p>
            <a:r>
              <a:rPr lang="en-US" b="1" dirty="0">
                <a:solidFill>
                  <a:schemeClr val="accent1">
                    <a:lumMod val="50000"/>
                  </a:schemeClr>
                </a:solidFill>
              </a:rPr>
              <a:t>The native libraries should be loaded at the time of class loading hence we have to define that activity inside static block.</a:t>
            </a:r>
            <a:endParaRPr lang="en-US" dirty="0">
              <a:solidFill>
                <a:schemeClr val="accent1">
                  <a:lumMod val="50000"/>
                </a:schemeClr>
              </a:solidFill>
            </a:endParaRPr>
          </a:p>
        </p:txBody>
      </p:sp>
      <p:sp>
        <p:nvSpPr>
          <p:cNvPr id="8" name="Rectangle 7"/>
          <p:cNvSpPr/>
          <p:nvPr/>
        </p:nvSpPr>
        <p:spPr>
          <a:xfrm>
            <a:off x="4724400" y="3367936"/>
            <a:ext cx="4572000" cy="1815882"/>
          </a:xfrm>
          <a:prstGeom prst="rect">
            <a:avLst/>
          </a:prstGeom>
        </p:spPr>
        <p:txBody>
          <a:bodyPr>
            <a:spAutoFit/>
          </a:bodyPr>
          <a:lstStyle/>
          <a:p>
            <a:r>
              <a:rPr lang="en-US" b="1" dirty="0">
                <a:solidFill>
                  <a:schemeClr val="accent1">
                    <a:lumMod val="50000"/>
                  </a:schemeClr>
                </a:solidFill>
              </a:rPr>
              <a:t>Example:</a:t>
            </a:r>
          </a:p>
          <a:p>
            <a:r>
              <a:rPr lang="en-US" b="1" dirty="0">
                <a:solidFill>
                  <a:schemeClr val="accent1">
                    <a:lumMod val="50000"/>
                  </a:schemeClr>
                </a:solidFill>
              </a:rPr>
              <a:t>class Test</a:t>
            </a:r>
          </a:p>
          <a:p>
            <a:r>
              <a:rPr lang="en-US" b="1" dirty="0">
                <a:solidFill>
                  <a:schemeClr val="accent1">
                    <a:lumMod val="50000"/>
                  </a:schemeClr>
                </a:solidFill>
              </a:rPr>
              <a:t>{</a:t>
            </a:r>
          </a:p>
          <a:p>
            <a:r>
              <a:rPr lang="en-US" b="1" dirty="0">
                <a:solidFill>
                  <a:schemeClr val="accent1">
                    <a:lumMod val="50000"/>
                  </a:schemeClr>
                </a:solidFill>
              </a:rPr>
              <a:t>static</a:t>
            </a:r>
          </a:p>
          <a:p>
            <a:r>
              <a:rPr lang="en-US" b="1" dirty="0">
                <a:solidFill>
                  <a:schemeClr val="accent1">
                    <a:lumMod val="50000"/>
                  </a:schemeClr>
                </a:solidFill>
              </a:rPr>
              <a:t>{</a:t>
            </a:r>
          </a:p>
          <a:p>
            <a:r>
              <a:rPr lang="en-US" b="1" dirty="0" err="1">
                <a:solidFill>
                  <a:schemeClr val="accent1">
                    <a:lumMod val="50000"/>
                  </a:schemeClr>
                </a:solidFill>
              </a:rPr>
              <a:t>System.loadLibrary</a:t>
            </a:r>
            <a:r>
              <a:rPr lang="en-US" b="1" dirty="0">
                <a:solidFill>
                  <a:schemeClr val="accent1">
                    <a:lumMod val="50000"/>
                  </a:schemeClr>
                </a:solidFill>
              </a:rPr>
              <a:t>("native library path");</a:t>
            </a:r>
          </a:p>
          <a:p>
            <a:r>
              <a:rPr lang="en-US" b="1" dirty="0">
                <a:solidFill>
                  <a:schemeClr val="accent1">
                    <a:lumMod val="50000"/>
                  </a:schemeClr>
                </a:solidFill>
              </a:rPr>
              <a:t>}</a:t>
            </a:r>
          </a:p>
          <a:p>
            <a:r>
              <a:rPr lang="en-US" b="1" dirty="0">
                <a:solidFill>
                  <a:schemeClr val="accent1">
                    <a:lumMod val="50000"/>
                  </a:schemeClr>
                </a:solidFill>
              </a:rPr>
              <a:t>}</a:t>
            </a:r>
            <a:endParaRPr lang="en-US" dirty="0">
              <a:solidFill>
                <a:schemeClr val="accent1">
                  <a:lumMod val="50000"/>
                </a:schemeClr>
              </a:solidFill>
            </a:endParaRPr>
          </a:p>
        </p:txBody>
      </p:sp>
    </p:spTree>
    <p:extLst>
      <p:ext uri="{BB962C8B-B14F-4D97-AF65-F5344CB8AC3E}">
        <p14:creationId xmlns:p14="http://schemas.microsoft.com/office/powerpoint/2010/main" val="141221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3" name="Google Shape;723;p1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2" name="Text Placeholder 1"/>
          <p:cNvSpPr>
            <a:spLocks noGrp="1"/>
          </p:cNvSpPr>
          <p:nvPr>
            <p:ph type="body" idx="1"/>
          </p:nvPr>
        </p:nvSpPr>
        <p:spPr>
          <a:xfrm>
            <a:off x="2895600" y="2114549"/>
            <a:ext cx="4196300" cy="1814475"/>
          </a:xfrm>
        </p:spPr>
        <p:txBody>
          <a:bodyPr/>
          <a:lstStyle/>
          <a:p>
            <a:pPr marL="0" indent="0">
              <a:buNone/>
            </a:pPr>
            <a:r>
              <a:rPr lang="en-US" sz="4000" dirty="0"/>
              <a:t>Tightly encapsulated class</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r>
              <a:rPr lang="en" dirty="0"/>
              <a:t>220</a:t>
            </a:r>
          </a:p>
        </p:txBody>
      </p:sp>
      <p:grpSp>
        <p:nvGrpSpPr>
          <p:cNvPr id="4" name="Google Shape;1599;p49"/>
          <p:cNvGrpSpPr/>
          <p:nvPr/>
        </p:nvGrpSpPr>
        <p:grpSpPr>
          <a:xfrm>
            <a:off x="8407282" y="3982082"/>
            <a:ext cx="772863" cy="581261"/>
            <a:chOff x="1147762" y="1131887"/>
            <a:chExt cx="5137150" cy="4619626"/>
          </a:xfrm>
        </p:grpSpPr>
        <p:sp>
          <p:nvSpPr>
            <p:cNvPr id="5" name="Google Shape;1600;p49"/>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 name="Google Shape;1601;p49"/>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 name="Google Shape;1602;p49"/>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6" name="Rectangle 15"/>
          <p:cNvSpPr/>
          <p:nvPr/>
        </p:nvSpPr>
        <p:spPr>
          <a:xfrm>
            <a:off x="76200" y="209550"/>
            <a:ext cx="4572000" cy="954107"/>
          </a:xfrm>
          <a:prstGeom prst="rect">
            <a:avLst/>
          </a:prstGeom>
        </p:spPr>
        <p:txBody>
          <a:bodyPr>
            <a:spAutoFit/>
          </a:bodyPr>
          <a:lstStyle/>
          <a:p>
            <a:r>
              <a:rPr lang="en-US" b="1" dirty="0">
                <a:solidFill>
                  <a:schemeClr val="accent1">
                    <a:lumMod val="50000"/>
                  </a:schemeClr>
                </a:solidFill>
              </a:rPr>
              <a:t>Ex 2 : Every JDBC driver class internally contains a static block to register the driver with </a:t>
            </a:r>
            <a:r>
              <a:rPr lang="en-US" b="1" dirty="0" err="1">
                <a:solidFill>
                  <a:schemeClr val="accent1">
                    <a:lumMod val="50000"/>
                  </a:schemeClr>
                </a:solidFill>
              </a:rPr>
              <a:t>DriverManager</a:t>
            </a:r>
            <a:r>
              <a:rPr lang="en-US" b="1" dirty="0">
                <a:solidFill>
                  <a:schemeClr val="accent1">
                    <a:lumMod val="50000"/>
                  </a:schemeClr>
                </a:solidFill>
              </a:rPr>
              <a:t> hence programmer is not responsible to define this explicitly.</a:t>
            </a:r>
            <a:endParaRPr lang="en-US" dirty="0">
              <a:solidFill>
                <a:schemeClr val="accent1">
                  <a:lumMod val="50000"/>
                </a:schemeClr>
              </a:solidFill>
            </a:endParaRPr>
          </a:p>
        </p:txBody>
      </p:sp>
      <p:sp>
        <p:nvSpPr>
          <p:cNvPr id="17" name="Rectangle 16"/>
          <p:cNvSpPr/>
          <p:nvPr/>
        </p:nvSpPr>
        <p:spPr>
          <a:xfrm>
            <a:off x="152400" y="1428750"/>
            <a:ext cx="4572000" cy="1815882"/>
          </a:xfrm>
          <a:prstGeom prst="rect">
            <a:avLst/>
          </a:prstGeom>
        </p:spPr>
        <p:txBody>
          <a:bodyPr>
            <a:spAutoFit/>
          </a:bodyPr>
          <a:lstStyle/>
          <a:p>
            <a:r>
              <a:rPr lang="en-US" b="1" dirty="0">
                <a:solidFill>
                  <a:schemeClr val="accent1">
                    <a:lumMod val="50000"/>
                  </a:schemeClr>
                </a:solidFill>
              </a:rPr>
              <a:t>Example:</a:t>
            </a:r>
          </a:p>
          <a:p>
            <a:r>
              <a:rPr lang="en-US" b="1" dirty="0">
                <a:solidFill>
                  <a:schemeClr val="accent1">
                    <a:lumMod val="50000"/>
                  </a:schemeClr>
                </a:solidFill>
              </a:rPr>
              <a:t>class Driver</a:t>
            </a:r>
          </a:p>
          <a:p>
            <a:r>
              <a:rPr lang="en-US" b="1" dirty="0">
                <a:solidFill>
                  <a:schemeClr val="accent1">
                    <a:lumMod val="50000"/>
                  </a:schemeClr>
                </a:solidFill>
              </a:rPr>
              <a:t>{</a:t>
            </a:r>
          </a:p>
          <a:p>
            <a:r>
              <a:rPr lang="en-US" b="1" dirty="0">
                <a:solidFill>
                  <a:schemeClr val="accent1">
                    <a:lumMod val="50000"/>
                  </a:schemeClr>
                </a:solidFill>
              </a:rPr>
              <a:t>static</a:t>
            </a:r>
          </a:p>
          <a:p>
            <a:r>
              <a:rPr lang="en-US" b="1" dirty="0">
                <a:solidFill>
                  <a:schemeClr val="accent1">
                    <a:lumMod val="50000"/>
                  </a:schemeClr>
                </a:solidFill>
              </a:rPr>
              <a:t>{</a:t>
            </a:r>
          </a:p>
          <a:p>
            <a:r>
              <a:rPr lang="en-US" b="1" dirty="0">
                <a:solidFill>
                  <a:schemeClr val="accent1">
                    <a:lumMod val="50000"/>
                  </a:schemeClr>
                </a:solidFill>
              </a:rPr>
              <a:t>//Register this driver with </a:t>
            </a:r>
            <a:r>
              <a:rPr lang="en-US" b="1" dirty="0" err="1">
                <a:solidFill>
                  <a:schemeClr val="accent1">
                    <a:lumMod val="50000"/>
                  </a:schemeClr>
                </a:solidFill>
              </a:rPr>
              <a:t>DriverManager</a:t>
            </a:r>
            <a:endParaRPr lang="en-US" b="1" dirty="0">
              <a:solidFill>
                <a:schemeClr val="accent1">
                  <a:lumMod val="50000"/>
                </a:schemeClr>
              </a:solidFill>
            </a:endParaRPr>
          </a:p>
          <a:p>
            <a:r>
              <a:rPr lang="en-US" b="1" dirty="0">
                <a:solidFill>
                  <a:schemeClr val="accent1">
                    <a:lumMod val="50000"/>
                  </a:schemeClr>
                </a:solidFill>
              </a:rPr>
              <a:t>}</a:t>
            </a:r>
          </a:p>
          <a:p>
            <a:r>
              <a:rPr lang="en-US" b="1" dirty="0">
                <a:solidFill>
                  <a:schemeClr val="accent1">
                    <a:lumMod val="50000"/>
                  </a:schemeClr>
                </a:solidFill>
              </a:rPr>
              <a:t>}</a:t>
            </a:r>
            <a:endParaRPr lang="en-US" dirty="0">
              <a:solidFill>
                <a:schemeClr val="accent1">
                  <a:lumMod val="50000"/>
                </a:schemeClr>
              </a:solidFill>
            </a:endParaRPr>
          </a:p>
        </p:txBody>
      </p:sp>
      <p:sp>
        <p:nvSpPr>
          <p:cNvPr id="18" name="Rectangle 17"/>
          <p:cNvSpPr/>
          <p:nvPr/>
        </p:nvSpPr>
        <p:spPr>
          <a:xfrm>
            <a:off x="4613988" y="42010"/>
            <a:ext cx="4572000" cy="2677656"/>
          </a:xfrm>
          <a:prstGeom prst="rect">
            <a:avLst/>
          </a:prstGeom>
        </p:spPr>
        <p:txBody>
          <a:bodyPr>
            <a:spAutoFit/>
          </a:bodyPr>
          <a:lstStyle/>
          <a:p>
            <a:r>
              <a:rPr lang="en-US" b="1" dirty="0">
                <a:solidFill>
                  <a:schemeClr val="accent1">
                    <a:lumMod val="50000"/>
                  </a:schemeClr>
                </a:solidFill>
              </a:rPr>
              <a:t>Example:</a:t>
            </a:r>
          </a:p>
          <a:p>
            <a:r>
              <a:rPr lang="en-US" b="1" dirty="0">
                <a:solidFill>
                  <a:schemeClr val="accent1">
                    <a:lumMod val="50000"/>
                  </a:schemeClr>
                </a:solidFill>
              </a:rPr>
              <a:t>class Google</a:t>
            </a:r>
          </a:p>
          <a:p>
            <a:r>
              <a:rPr lang="en-US" b="1" dirty="0">
                <a:solidFill>
                  <a:schemeClr val="accent1">
                    <a:lumMod val="50000"/>
                  </a:schemeClr>
                </a:solidFill>
              </a:rPr>
              <a:t>{</a:t>
            </a:r>
          </a:p>
          <a:p>
            <a:r>
              <a:rPr lang="en-US" b="1" dirty="0">
                <a:solidFill>
                  <a:schemeClr val="accent1">
                    <a:lumMod val="50000"/>
                  </a:schemeClr>
                </a:solidFill>
              </a:rPr>
              <a:t>static</a:t>
            </a:r>
          </a:p>
          <a:p>
            <a:r>
              <a:rPr lang="en-US" b="1" dirty="0">
                <a:solidFill>
                  <a:schemeClr val="accent1">
                    <a:lumMod val="50000"/>
                  </a:schemeClr>
                </a:solidFill>
              </a:rPr>
              <a:t>{</a:t>
            </a:r>
          </a:p>
          <a:p>
            <a:r>
              <a:rPr lang="en-US" b="1" dirty="0" err="1">
                <a:solidFill>
                  <a:schemeClr val="accent1">
                    <a:lumMod val="50000"/>
                  </a:schemeClr>
                </a:solidFill>
              </a:rPr>
              <a:t>System.out.println</a:t>
            </a:r>
            <a:r>
              <a:rPr lang="en-US" b="1" dirty="0">
                <a:solidFill>
                  <a:schemeClr val="accent1">
                    <a:lumMod val="50000"/>
                  </a:schemeClr>
                </a:solidFill>
              </a:rPr>
              <a:t>("hello i can print");</a:t>
            </a:r>
          </a:p>
          <a:p>
            <a:r>
              <a:rPr lang="en-US" b="1" dirty="0" err="1">
                <a:solidFill>
                  <a:schemeClr val="accent1">
                    <a:lumMod val="50000"/>
                  </a:schemeClr>
                </a:solidFill>
              </a:rPr>
              <a:t>System.exit</a:t>
            </a:r>
            <a:r>
              <a:rPr lang="en-US" b="1" dirty="0">
                <a:solidFill>
                  <a:schemeClr val="accent1">
                    <a:lumMod val="50000"/>
                  </a:schemeClr>
                </a:solidFill>
              </a:rPr>
              <a:t>(0);</a:t>
            </a:r>
          </a:p>
          <a:p>
            <a:r>
              <a:rPr lang="en-US" b="1" dirty="0">
                <a:solidFill>
                  <a:schemeClr val="accent1">
                    <a:lumMod val="50000"/>
                  </a:schemeClr>
                </a:solidFill>
              </a:rPr>
              <a:t>}</a:t>
            </a:r>
          </a:p>
          <a:p>
            <a:r>
              <a:rPr lang="en-US" b="1" dirty="0">
                <a:solidFill>
                  <a:schemeClr val="accent1">
                    <a:lumMod val="50000"/>
                  </a:schemeClr>
                </a:solidFill>
              </a:rPr>
              <a:t>}</a:t>
            </a:r>
          </a:p>
          <a:p>
            <a:endParaRPr lang="en-US" b="1" dirty="0">
              <a:solidFill>
                <a:schemeClr val="accent1">
                  <a:lumMod val="50000"/>
                </a:schemeClr>
              </a:solidFill>
            </a:endParaRPr>
          </a:p>
          <a:p>
            <a:r>
              <a:rPr lang="en-US" b="1" dirty="0">
                <a:solidFill>
                  <a:schemeClr val="accent1">
                    <a:lumMod val="50000"/>
                  </a:schemeClr>
                </a:solidFill>
              </a:rPr>
              <a:t>Output:</a:t>
            </a:r>
          </a:p>
          <a:p>
            <a:r>
              <a:rPr lang="en-US" b="1" dirty="0">
                <a:solidFill>
                  <a:schemeClr val="accent1">
                    <a:lumMod val="50000"/>
                  </a:schemeClr>
                </a:solidFill>
              </a:rPr>
              <a:t>Hello i can print</a:t>
            </a:r>
            <a:endParaRPr lang="en-US" dirty="0">
              <a:solidFill>
                <a:schemeClr val="accent1">
                  <a:lumMod val="50000"/>
                </a:schemeClr>
              </a:solidFill>
            </a:endParaRPr>
          </a:p>
        </p:txBody>
      </p:sp>
      <p:sp>
        <p:nvSpPr>
          <p:cNvPr id="19" name="Rectangle 18"/>
          <p:cNvSpPr/>
          <p:nvPr/>
        </p:nvSpPr>
        <p:spPr>
          <a:xfrm>
            <a:off x="172616" y="3361025"/>
            <a:ext cx="4572000" cy="1169551"/>
          </a:xfrm>
          <a:prstGeom prst="rect">
            <a:avLst/>
          </a:prstGeom>
        </p:spPr>
        <p:txBody>
          <a:bodyPr>
            <a:spAutoFit/>
          </a:bodyPr>
          <a:lstStyle/>
          <a:p>
            <a:r>
              <a:rPr lang="en-US" b="1" dirty="0">
                <a:solidFill>
                  <a:schemeClr val="accent1">
                    <a:lumMod val="50000"/>
                  </a:schemeClr>
                </a:solidFill>
              </a:rPr>
              <a:t>IIQ : Without using main() method is it possible to print some statements to the</a:t>
            </a:r>
          </a:p>
          <a:p>
            <a:r>
              <a:rPr lang="en-US" b="1" dirty="0">
                <a:solidFill>
                  <a:schemeClr val="accent1">
                    <a:lumMod val="50000"/>
                  </a:schemeClr>
                </a:solidFill>
              </a:rPr>
              <a:t>console?</a:t>
            </a:r>
          </a:p>
          <a:p>
            <a:endParaRPr lang="en-US" b="1" dirty="0">
              <a:solidFill>
                <a:schemeClr val="accent1">
                  <a:lumMod val="50000"/>
                </a:schemeClr>
              </a:solidFill>
            </a:endParaRPr>
          </a:p>
          <a:p>
            <a:r>
              <a:rPr lang="en-US" b="1" dirty="0" err="1">
                <a:solidFill>
                  <a:schemeClr val="accent1">
                    <a:lumMod val="50000"/>
                  </a:schemeClr>
                </a:solidFill>
              </a:rPr>
              <a:t>Ans</a:t>
            </a:r>
            <a:r>
              <a:rPr lang="en-US" b="1" dirty="0">
                <a:solidFill>
                  <a:schemeClr val="accent1">
                    <a:lumMod val="50000"/>
                  </a:schemeClr>
                </a:solidFill>
              </a:rPr>
              <a:t> : Yes, by using static block.</a:t>
            </a:r>
          </a:p>
        </p:txBody>
      </p:sp>
      <p:sp>
        <p:nvSpPr>
          <p:cNvPr id="20" name="Rectangle 19"/>
          <p:cNvSpPr/>
          <p:nvPr/>
        </p:nvSpPr>
        <p:spPr>
          <a:xfrm>
            <a:off x="4572000" y="2729456"/>
            <a:ext cx="4572000" cy="738664"/>
          </a:xfrm>
          <a:prstGeom prst="rect">
            <a:avLst/>
          </a:prstGeom>
        </p:spPr>
        <p:txBody>
          <a:bodyPr>
            <a:spAutoFit/>
          </a:bodyPr>
          <a:lstStyle/>
          <a:p>
            <a:r>
              <a:rPr lang="en-US" b="1" dirty="0">
                <a:solidFill>
                  <a:schemeClr val="accent1">
                    <a:lumMod val="50000"/>
                  </a:schemeClr>
                </a:solidFill>
              </a:rPr>
              <a:t>IIQ : Without using main() method and static block is it possible to print some</a:t>
            </a:r>
          </a:p>
          <a:p>
            <a:r>
              <a:rPr lang="en-US" b="1" dirty="0">
                <a:solidFill>
                  <a:schemeClr val="accent1">
                    <a:lumMod val="50000"/>
                  </a:schemeClr>
                </a:solidFill>
              </a:rPr>
              <a:t>statements to the console ?</a:t>
            </a:r>
            <a:endParaRPr lang="en-US" dirty="0">
              <a:solidFill>
                <a:schemeClr val="accent1">
                  <a:lumMod val="50000"/>
                </a:schemeClr>
              </a:solidFill>
            </a:endParaRPr>
          </a:p>
        </p:txBody>
      </p:sp>
      <p:sp>
        <p:nvSpPr>
          <p:cNvPr id="21" name="Rectangle 20"/>
          <p:cNvSpPr/>
          <p:nvPr/>
        </p:nvSpPr>
        <p:spPr>
          <a:xfrm>
            <a:off x="4498265" y="3452377"/>
            <a:ext cx="4572000" cy="1384995"/>
          </a:xfrm>
          <a:prstGeom prst="rect">
            <a:avLst/>
          </a:prstGeom>
        </p:spPr>
        <p:txBody>
          <a:bodyPr>
            <a:spAutoFit/>
          </a:bodyPr>
          <a:lstStyle/>
          <a:p>
            <a:r>
              <a:rPr lang="en-US" b="1" dirty="0">
                <a:solidFill>
                  <a:schemeClr val="accent1">
                    <a:lumMod val="50000"/>
                  </a:schemeClr>
                </a:solidFill>
              </a:rPr>
              <a:t>Example 1:</a:t>
            </a:r>
          </a:p>
          <a:p>
            <a:r>
              <a:rPr lang="en-US" b="1" dirty="0">
                <a:solidFill>
                  <a:schemeClr val="accent1">
                    <a:lumMod val="50000"/>
                  </a:schemeClr>
                </a:solidFill>
              </a:rPr>
              <a:t>class Test</a:t>
            </a:r>
          </a:p>
          <a:p>
            <a:r>
              <a:rPr lang="en-US" b="1" dirty="0">
                <a:solidFill>
                  <a:schemeClr val="accent1">
                    <a:lumMod val="50000"/>
                  </a:schemeClr>
                </a:solidFill>
              </a:rPr>
              <a:t>{</a:t>
            </a:r>
          </a:p>
          <a:p>
            <a:r>
              <a:rPr lang="en-US" b="1" dirty="0">
                <a:solidFill>
                  <a:schemeClr val="accent1">
                    <a:lumMod val="50000"/>
                  </a:schemeClr>
                </a:solidFill>
              </a:rPr>
              <a:t>static </a:t>
            </a:r>
            <a:r>
              <a:rPr lang="en-US" b="1" dirty="0" err="1">
                <a:solidFill>
                  <a:schemeClr val="accent1">
                    <a:lumMod val="50000"/>
                  </a:schemeClr>
                </a:solidFill>
              </a:rPr>
              <a:t>int</a:t>
            </a:r>
            <a:r>
              <a:rPr lang="en-US" b="1" dirty="0">
                <a:solidFill>
                  <a:schemeClr val="accent1">
                    <a:lumMod val="50000"/>
                  </a:schemeClr>
                </a:solidFill>
              </a:rPr>
              <a:t> i=</a:t>
            </a:r>
            <a:r>
              <a:rPr lang="en-US" b="1" dirty="0" err="1">
                <a:solidFill>
                  <a:schemeClr val="accent1">
                    <a:lumMod val="50000"/>
                  </a:schemeClr>
                </a:solidFill>
              </a:rPr>
              <a:t>methodOne</a:t>
            </a:r>
            <a:r>
              <a:rPr lang="en-US" b="1" dirty="0">
                <a:solidFill>
                  <a:schemeClr val="accent1">
                    <a:lumMod val="50000"/>
                  </a:schemeClr>
                </a:solidFill>
              </a:rPr>
              <a:t>();</a:t>
            </a:r>
          </a:p>
          <a:p>
            <a:r>
              <a:rPr lang="en-US" b="1" dirty="0">
                <a:solidFill>
                  <a:schemeClr val="accent1">
                    <a:lumMod val="50000"/>
                  </a:schemeClr>
                </a:solidFill>
              </a:rPr>
              <a:t>public static </a:t>
            </a:r>
            <a:r>
              <a:rPr lang="en-US" b="1" dirty="0" err="1">
                <a:solidFill>
                  <a:schemeClr val="accent1">
                    <a:lumMod val="50000"/>
                  </a:schemeClr>
                </a:solidFill>
              </a:rPr>
              <a:t>int</a:t>
            </a:r>
            <a:r>
              <a:rPr lang="en-US" b="1" dirty="0">
                <a:solidFill>
                  <a:schemeClr val="accent1">
                    <a:lumMod val="50000"/>
                  </a:schemeClr>
                </a:solidFill>
              </a:rPr>
              <a:t> </a:t>
            </a:r>
            <a:r>
              <a:rPr lang="en-US" b="1" dirty="0" err="1">
                <a:solidFill>
                  <a:schemeClr val="accent1">
                    <a:lumMod val="50000"/>
                  </a:schemeClr>
                </a:solidFill>
              </a:rPr>
              <a:t>methodOne</a:t>
            </a:r>
            <a:r>
              <a:rPr lang="en-US" b="1" dirty="0">
                <a:solidFill>
                  <a:schemeClr val="accent1">
                    <a:lumMod val="50000"/>
                  </a:schemeClr>
                </a:solidFill>
              </a:rPr>
              <a:t>()</a:t>
            </a:r>
          </a:p>
          <a:p>
            <a:r>
              <a:rPr lang="en-US" b="1" dirty="0">
                <a:solidFill>
                  <a:schemeClr val="accent1">
                    <a:lumMod val="50000"/>
                  </a:schemeClr>
                </a:solidFill>
              </a:rPr>
              <a:t>{</a:t>
            </a:r>
            <a:endParaRPr lang="en-US" dirty="0">
              <a:solidFill>
                <a:schemeClr val="accent1">
                  <a:lumMod val="50000"/>
                </a:schemeClr>
              </a:solidFill>
            </a:endParaRPr>
          </a:p>
        </p:txBody>
      </p:sp>
    </p:spTree>
    <p:extLst>
      <p:ext uri="{BB962C8B-B14F-4D97-AF65-F5344CB8AC3E}">
        <p14:creationId xmlns:p14="http://schemas.microsoft.com/office/powerpoint/2010/main" val="135361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xEl>
                                              <p:pRg st="3" end="3"/>
                                            </p:txEl>
                                          </p:spTgt>
                                        </p:tgtEl>
                                        <p:attrNameLst>
                                          <p:attrName>style.visibility</p:attrName>
                                        </p:attrNameLst>
                                      </p:cBhvr>
                                      <p:to>
                                        <p:strVal val="visible"/>
                                      </p:to>
                                    </p:set>
                                    <p:animEffect transition="in" filter="wipe(down)">
                                      <p:cBhvr>
                                        <p:cTn id="7" dur="500"/>
                                        <p:tgtEl>
                                          <p:spTgt spid="1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wheel(1)">
                                      <p:cBhvr>
                                        <p:cTn id="12" dur="2000"/>
                                        <p:tgtEl>
                                          <p:spTgt spid="18">
                                            <p:txEl>
                                              <p:pRg st="0" end="0"/>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18">
                                            <p:txEl>
                                              <p:pRg st="1" end="1"/>
                                            </p:txEl>
                                          </p:spTgt>
                                        </p:tgtEl>
                                        <p:attrNameLst>
                                          <p:attrName>style.visibility</p:attrName>
                                        </p:attrNameLst>
                                      </p:cBhvr>
                                      <p:to>
                                        <p:strVal val="visible"/>
                                      </p:to>
                                    </p:set>
                                    <p:animEffect transition="in" filter="wheel(1)">
                                      <p:cBhvr>
                                        <p:cTn id="15" dur="2000"/>
                                        <p:tgtEl>
                                          <p:spTgt spid="18">
                                            <p:txEl>
                                              <p:pRg st="1" end="1"/>
                                            </p:txEl>
                                          </p:spTgt>
                                        </p:tgtEl>
                                      </p:cBhvr>
                                    </p:animEffect>
                                  </p:childTnLst>
                                </p:cTn>
                              </p:par>
                              <p:par>
                                <p:cTn id="16" presetID="21" presetClass="entr" presetSubtype="1" fill="hold" nodeType="withEffect">
                                  <p:stCondLst>
                                    <p:cond delay="0"/>
                                  </p:stCondLst>
                                  <p:childTnLst>
                                    <p:set>
                                      <p:cBhvr>
                                        <p:cTn id="17" dur="1" fill="hold">
                                          <p:stCondLst>
                                            <p:cond delay="0"/>
                                          </p:stCondLst>
                                        </p:cTn>
                                        <p:tgtEl>
                                          <p:spTgt spid="18">
                                            <p:txEl>
                                              <p:pRg st="2" end="2"/>
                                            </p:txEl>
                                          </p:spTgt>
                                        </p:tgtEl>
                                        <p:attrNameLst>
                                          <p:attrName>style.visibility</p:attrName>
                                        </p:attrNameLst>
                                      </p:cBhvr>
                                      <p:to>
                                        <p:strVal val="visible"/>
                                      </p:to>
                                    </p:set>
                                    <p:animEffect transition="in" filter="wheel(1)">
                                      <p:cBhvr>
                                        <p:cTn id="18" dur="2000"/>
                                        <p:tgtEl>
                                          <p:spTgt spid="18">
                                            <p:txEl>
                                              <p:pRg st="2" end="2"/>
                                            </p:txEl>
                                          </p:spTgt>
                                        </p:tgtEl>
                                      </p:cBhvr>
                                    </p:animEffect>
                                  </p:childTnLst>
                                </p:cTn>
                              </p:par>
                              <p:par>
                                <p:cTn id="19" presetID="21" presetClass="entr" presetSubtype="1" fill="hold" nodeType="withEffect">
                                  <p:stCondLst>
                                    <p:cond delay="0"/>
                                  </p:stCondLst>
                                  <p:childTnLst>
                                    <p:set>
                                      <p:cBhvr>
                                        <p:cTn id="20" dur="1" fill="hold">
                                          <p:stCondLst>
                                            <p:cond delay="0"/>
                                          </p:stCondLst>
                                        </p:cTn>
                                        <p:tgtEl>
                                          <p:spTgt spid="18">
                                            <p:txEl>
                                              <p:pRg st="3" end="3"/>
                                            </p:txEl>
                                          </p:spTgt>
                                        </p:tgtEl>
                                        <p:attrNameLst>
                                          <p:attrName>style.visibility</p:attrName>
                                        </p:attrNameLst>
                                      </p:cBhvr>
                                      <p:to>
                                        <p:strVal val="visible"/>
                                      </p:to>
                                    </p:set>
                                    <p:animEffect transition="in" filter="wheel(1)">
                                      <p:cBhvr>
                                        <p:cTn id="21" dur="2000"/>
                                        <p:tgtEl>
                                          <p:spTgt spid="18">
                                            <p:txEl>
                                              <p:pRg st="3" end="3"/>
                                            </p:txEl>
                                          </p:spTgt>
                                        </p:tgtEl>
                                      </p:cBhvr>
                                    </p:animEffect>
                                  </p:childTnLst>
                                </p:cTn>
                              </p:par>
                              <p:par>
                                <p:cTn id="22" presetID="21" presetClass="entr" presetSubtype="1" fill="hold" nodeType="withEffect">
                                  <p:stCondLst>
                                    <p:cond delay="0"/>
                                  </p:stCondLst>
                                  <p:childTnLst>
                                    <p:set>
                                      <p:cBhvr>
                                        <p:cTn id="23" dur="1" fill="hold">
                                          <p:stCondLst>
                                            <p:cond delay="0"/>
                                          </p:stCondLst>
                                        </p:cTn>
                                        <p:tgtEl>
                                          <p:spTgt spid="18">
                                            <p:txEl>
                                              <p:pRg st="4" end="4"/>
                                            </p:txEl>
                                          </p:spTgt>
                                        </p:tgtEl>
                                        <p:attrNameLst>
                                          <p:attrName>style.visibility</p:attrName>
                                        </p:attrNameLst>
                                      </p:cBhvr>
                                      <p:to>
                                        <p:strVal val="visible"/>
                                      </p:to>
                                    </p:set>
                                    <p:animEffect transition="in" filter="wheel(1)">
                                      <p:cBhvr>
                                        <p:cTn id="24" dur="2000"/>
                                        <p:tgtEl>
                                          <p:spTgt spid="18">
                                            <p:txEl>
                                              <p:pRg st="4" end="4"/>
                                            </p:txEl>
                                          </p:spTgt>
                                        </p:tgtEl>
                                      </p:cBhvr>
                                    </p:animEffect>
                                  </p:childTnLst>
                                </p:cTn>
                              </p:par>
                              <p:par>
                                <p:cTn id="25" presetID="21" presetClass="entr" presetSubtype="1" fill="hold" nodeType="withEffect">
                                  <p:stCondLst>
                                    <p:cond delay="0"/>
                                  </p:stCondLst>
                                  <p:childTnLst>
                                    <p:set>
                                      <p:cBhvr>
                                        <p:cTn id="26" dur="1" fill="hold">
                                          <p:stCondLst>
                                            <p:cond delay="0"/>
                                          </p:stCondLst>
                                        </p:cTn>
                                        <p:tgtEl>
                                          <p:spTgt spid="18">
                                            <p:txEl>
                                              <p:pRg st="5" end="5"/>
                                            </p:txEl>
                                          </p:spTgt>
                                        </p:tgtEl>
                                        <p:attrNameLst>
                                          <p:attrName>style.visibility</p:attrName>
                                        </p:attrNameLst>
                                      </p:cBhvr>
                                      <p:to>
                                        <p:strVal val="visible"/>
                                      </p:to>
                                    </p:set>
                                    <p:animEffect transition="in" filter="wheel(1)">
                                      <p:cBhvr>
                                        <p:cTn id="27" dur="2000"/>
                                        <p:tgtEl>
                                          <p:spTgt spid="18">
                                            <p:txEl>
                                              <p:pRg st="5" end="5"/>
                                            </p:txEl>
                                          </p:spTgt>
                                        </p:tgtEl>
                                      </p:cBhvr>
                                    </p:animEffect>
                                  </p:childTnLst>
                                </p:cTn>
                              </p:par>
                              <p:par>
                                <p:cTn id="28" presetID="21" presetClass="entr" presetSubtype="1" fill="hold" nodeType="withEffect">
                                  <p:stCondLst>
                                    <p:cond delay="0"/>
                                  </p:stCondLst>
                                  <p:childTnLst>
                                    <p:set>
                                      <p:cBhvr>
                                        <p:cTn id="29" dur="1" fill="hold">
                                          <p:stCondLst>
                                            <p:cond delay="0"/>
                                          </p:stCondLst>
                                        </p:cTn>
                                        <p:tgtEl>
                                          <p:spTgt spid="18">
                                            <p:txEl>
                                              <p:pRg st="6" end="6"/>
                                            </p:txEl>
                                          </p:spTgt>
                                        </p:tgtEl>
                                        <p:attrNameLst>
                                          <p:attrName>style.visibility</p:attrName>
                                        </p:attrNameLst>
                                      </p:cBhvr>
                                      <p:to>
                                        <p:strVal val="visible"/>
                                      </p:to>
                                    </p:set>
                                    <p:animEffect transition="in" filter="wheel(1)">
                                      <p:cBhvr>
                                        <p:cTn id="30" dur="2000"/>
                                        <p:tgtEl>
                                          <p:spTgt spid="18">
                                            <p:txEl>
                                              <p:pRg st="6" end="6"/>
                                            </p:txEl>
                                          </p:spTgt>
                                        </p:tgtEl>
                                      </p:cBhvr>
                                    </p:animEffect>
                                  </p:childTnLst>
                                </p:cTn>
                              </p:par>
                              <p:par>
                                <p:cTn id="31" presetID="21" presetClass="entr" presetSubtype="1" fill="hold" nodeType="withEffect">
                                  <p:stCondLst>
                                    <p:cond delay="0"/>
                                  </p:stCondLst>
                                  <p:childTnLst>
                                    <p:set>
                                      <p:cBhvr>
                                        <p:cTn id="32" dur="1" fill="hold">
                                          <p:stCondLst>
                                            <p:cond delay="0"/>
                                          </p:stCondLst>
                                        </p:cTn>
                                        <p:tgtEl>
                                          <p:spTgt spid="18">
                                            <p:txEl>
                                              <p:pRg st="7" end="7"/>
                                            </p:txEl>
                                          </p:spTgt>
                                        </p:tgtEl>
                                        <p:attrNameLst>
                                          <p:attrName>style.visibility</p:attrName>
                                        </p:attrNameLst>
                                      </p:cBhvr>
                                      <p:to>
                                        <p:strVal val="visible"/>
                                      </p:to>
                                    </p:set>
                                    <p:animEffect transition="in" filter="wheel(1)">
                                      <p:cBhvr>
                                        <p:cTn id="33" dur="2000"/>
                                        <p:tgtEl>
                                          <p:spTgt spid="18">
                                            <p:txEl>
                                              <p:pRg st="7" end="7"/>
                                            </p:txEl>
                                          </p:spTgt>
                                        </p:tgtEl>
                                      </p:cBhvr>
                                    </p:animEffect>
                                  </p:childTnLst>
                                </p:cTn>
                              </p:par>
                              <p:par>
                                <p:cTn id="34" presetID="21" presetClass="entr" presetSubtype="1" fill="hold" nodeType="withEffect">
                                  <p:stCondLst>
                                    <p:cond delay="0"/>
                                  </p:stCondLst>
                                  <p:childTnLst>
                                    <p:set>
                                      <p:cBhvr>
                                        <p:cTn id="35" dur="1" fill="hold">
                                          <p:stCondLst>
                                            <p:cond delay="0"/>
                                          </p:stCondLst>
                                        </p:cTn>
                                        <p:tgtEl>
                                          <p:spTgt spid="18">
                                            <p:txEl>
                                              <p:pRg st="8" end="8"/>
                                            </p:txEl>
                                          </p:spTgt>
                                        </p:tgtEl>
                                        <p:attrNameLst>
                                          <p:attrName>style.visibility</p:attrName>
                                        </p:attrNameLst>
                                      </p:cBhvr>
                                      <p:to>
                                        <p:strVal val="visible"/>
                                      </p:to>
                                    </p:set>
                                    <p:animEffect transition="in" filter="wheel(1)">
                                      <p:cBhvr>
                                        <p:cTn id="36" dur="2000"/>
                                        <p:tgtEl>
                                          <p:spTgt spid="18">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18">
                                            <p:txEl>
                                              <p:pRg st="10" end="10"/>
                                            </p:txEl>
                                          </p:spTgt>
                                        </p:tgtEl>
                                        <p:attrNameLst>
                                          <p:attrName>style.visibility</p:attrName>
                                        </p:attrNameLst>
                                      </p:cBhvr>
                                      <p:to>
                                        <p:strVal val="visible"/>
                                      </p:to>
                                    </p:set>
                                    <p:animEffect transition="in" filter="wipe(down)">
                                      <p:cBhvr>
                                        <p:cTn id="41" dur="500"/>
                                        <p:tgtEl>
                                          <p:spTgt spid="18">
                                            <p:txEl>
                                              <p:pRg st="10" end="10"/>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18">
                                            <p:txEl>
                                              <p:pRg st="11" end="11"/>
                                            </p:txEl>
                                          </p:spTgt>
                                        </p:tgtEl>
                                        <p:attrNameLst>
                                          <p:attrName>style.visibility</p:attrName>
                                        </p:attrNameLst>
                                      </p:cBhvr>
                                      <p:to>
                                        <p:strVal val="visible"/>
                                      </p:to>
                                    </p:set>
                                    <p:animEffect transition="in" filter="wipe(down)">
                                      <p:cBhvr>
                                        <p:cTn id="44" dur="500"/>
                                        <p:tgtEl>
                                          <p:spTgt spid="18">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20">
                                            <p:txEl>
                                              <p:pRg st="0" end="0"/>
                                            </p:txEl>
                                          </p:spTgt>
                                        </p:tgtEl>
                                        <p:attrNameLst>
                                          <p:attrName>style.visibility</p:attrName>
                                        </p:attrNameLst>
                                      </p:cBhvr>
                                      <p:to>
                                        <p:strVal val="visible"/>
                                      </p:to>
                                    </p:set>
                                    <p:animEffect transition="in" filter="barn(inVertical)">
                                      <p:cBhvr>
                                        <p:cTn id="49" dur="500"/>
                                        <p:tgtEl>
                                          <p:spTgt spid="20">
                                            <p:txEl>
                                              <p:pRg st="0" end="0"/>
                                            </p:txEl>
                                          </p:spTgt>
                                        </p:tgtEl>
                                      </p:cBhvr>
                                    </p:animEffect>
                                  </p:childTnLst>
                                </p:cTn>
                              </p:par>
                              <p:par>
                                <p:cTn id="50" presetID="16" presetClass="entr" presetSubtype="21" fill="hold" nodeType="withEffect">
                                  <p:stCondLst>
                                    <p:cond delay="0"/>
                                  </p:stCondLst>
                                  <p:childTnLst>
                                    <p:set>
                                      <p:cBhvr>
                                        <p:cTn id="51" dur="1" fill="hold">
                                          <p:stCondLst>
                                            <p:cond delay="0"/>
                                          </p:stCondLst>
                                        </p:cTn>
                                        <p:tgtEl>
                                          <p:spTgt spid="20">
                                            <p:txEl>
                                              <p:pRg st="1" end="1"/>
                                            </p:txEl>
                                          </p:spTgt>
                                        </p:tgtEl>
                                        <p:attrNameLst>
                                          <p:attrName>style.visibility</p:attrName>
                                        </p:attrNameLst>
                                      </p:cBhvr>
                                      <p:to>
                                        <p:strVal val="visible"/>
                                      </p:to>
                                    </p:set>
                                    <p:animEffect transition="in" filter="barn(inVertical)">
                                      <p:cBhvr>
                                        <p:cTn id="52" dur="500"/>
                                        <p:tgtEl>
                                          <p:spTgt spid="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91</a:t>
            </a:fld>
            <a:endParaRPr lang="en"/>
          </a:p>
        </p:txBody>
      </p:sp>
      <p:sp>
        <p:nvSpPr>
          <p:cNvPr id="4" name="Rectangle 3"/>
          <p:cNvSpPr/>
          <p:nvPr/>
        </p:nvSpPr>
        <p:spPr>
          <a:xfrm>
            <a:off x="228600" y="361950"/>
            <a:ext cx="4572000" cy="1815882"/>
          </a:xfrm>
          <a:prstGeom prst="rect">
            <a:avLst/>
          </a:prstGeom>
        </p:spPr>
        <p:txBody>
          <a:bodyPr>
            <a:spAutoFit/>
          </a:bodyPr>
          <a:lstStyle/>
          <a:p>
            <a:r>
              <a:rPr lang="en-US" b="1" dirty="0" err="1">
                <a:solidFill>
                  <a:schemeClr val="accent1">
                    <a:lumMod val="50000"/>
                  </a:schemeClr>
                </a:solidFill>
              </a:rPr>
              <a:t>System.out.println</a:t>
            </a:r>
            <a:r>
              <a:rPr lang="en-US" b="1" dirty="0">
                <a:solidFill>
                  <a:schemeClr val="accent1">
                    <a:lumMod val="50000"/>
                  </a:schemeClr>
                </a:solidFill>
              </a:rPr>
              <a:t>("hello i can print");</a:t>
            </a:r>
          </a:p>
          <a:p>
            <a:r>
              <a:rPr lang="en-US" b="1" dirty="0" err="1">
                <a:solidFill>
                  <a:schemeClr val="accent1">
                    <a:lumMod val="50000"/>
                  </a:schemeClr>
                </a:solidFill>
              </a:rPr>
              <a:t>System.exit</a:t>
            </a:r>
            <a:r>
              <a:rPr lang="en-US" b="1" dirty="0">
                <a:solidFill>
                  <a:schemeClr val="accent1">
                    <a:lumMod val="50000"/>
                  </a:schemeClr>
                </a:solidFill>
              </a:rPr>
              <a:t>(0);</a:t>
            </a:r>
          </a:p>
          <a:p>
            <a:r>
              <a:rPr lang="en-US" b="1" dirty="0">
                <a:solidFill>
                  <a:schemeClr val="accent1">
                    <a:lumMod val="50000"/>
                  </a:schemeClr>
                </a:solidFill>
              </a:rPr>
              <a:t>return 10;</a:t>
            </a:r>
          </a:p>
          <a:p>
            <a:r>
              <a:rPr lang="en-US" b="1" dirty="0">
                <a:solidFill>
                  <a:schemeClr val="accent1">
                    <a:lumMod val="50000"/>
                  </a:schemeClr>
                </a:solidFill>
              </a:rPr>
              <a:t>}</a:t>
            </a:r>
          </a:p>
          <a:p>
            <a:r>
              <a:rPr lang="en-US" b="1" dirty="0">
                <a:solidFill>
                  <a:schemeClr val="accent1">
                    <a:lumMod val="50000"/>
                  </a:schemeClr>
                </a:solidFill>
              </a:rPr>
              <a:t>}</a:t>
            </a:r>
          </a:p>
          <a:p>
            <a:endParaRPr lang="en-US" b="1" dirty="0">
              <a:solidFill>
                <a:schemeClr val="accent1">
                  <a:lumMod val="50000"/>
                </a:schemeClr>
              </a:solidFill>
            </a:endParaRPr>
          </a:p>
          <a:p>
            <a:r>
              <a:rPr lang="en-US" b="1" dirty="0">
                <a:solidFill>
                  <a:schemeClr val="accent1">
                    <a:lumMod val="50000"/>
                  </a:schemeClr>
                </a:solidFill>
              </a:rPr>
              <a:t>Output:</a:t>
            </a:r>
          </a:p>
          <a:p>
            <a:r>
              <a:rPr lang="en-US" b="1" dirty="0">
                <a:solidFill>
                  <a:schemeClr val="accent1">
                    <a:lumMod val="50000"/>
                  </a:schemeClr>
                </a:solidFill>
              </a:rPr>
              <a:t>Hello i can print</a:t>
            </a:r>
            <a:endParaRPr lang="en-US" dirty="0">
              <a:solidFill>
                <a:schemeClr val="accent1">
                  <a:lumMod val="50000"/>
                </a:schemeClr>
              </a:solidFill>
            </a:endParaRPr>
          </a:p>
        </p:txBody>
      </p:sp>
      <p:sp>
        <p:nvSpPr>
          <p:cNvPr id="5" name="Rectangle 4"/>
          <p:cNvSpPr/>
          <p:nvPr/>
        </p:nvSpPr>
        <p:spPr>
          <a:xfrm>
            <a:off x="203718" y="2266950"/>
            <a:ext cx="4572000" cy="2893100"/>
          </a:xfrm>
          <a:prstGeom prst="rect">
            <a:avLst/>
          </a:prstGeom>
        </p:spPr>
        <p:txBody>
          <a:bodyPr>
            <a:spAutoFit/>
          </a:bodyPr>
          <a:lstStyle/>
          <a:p>
            <a:r>
              <a:rPr lang="en-US" b="1" dirty="0">
                <a:solidFill>
                  <a:schemeClr val="accent1">
                    <a:lumMod val="50000"/>
                  </a:schemeClr>
                </a:solidFill>
              </a:rPr>
              <a:t>Example 2:</a:t>
            </a:r>
          </a:p>
          <a:p>
            <a:r>
              <a:rPr lang="en-US" b="1" dirty="0">
                <a:solidFill>
                  <a:schemeClr val="accent1">
                    <a:lumMod val="50000"/>
                  </a:schemeClr>
                </a:solidFill>
              </a:rPr>
              <a:t>class Test</a:t>
            </a:r>
          </a:p>
          <a:p>
            <a:r>
              <a:rPr lang="en-US" b="1" dirty="0">
                <a:solidFill>
                  <a:schemeClr val="accent1">
                    <a:lumMod val="50000"/>
                  </a:schemeClr>
                </a:solidFill>
              </a:rPr>
              <a:t>{</a:t>
            </a:r>
          </a:p>
          <a:p>
            <a:r>
              <a:rPr lang="en-US" b="1" dirty="0">
                <a:solidFill>
                  <a:schemeClr val="accent1">
                    <a:lumMod val="50000"/>
                  </a:schemeClr>
                </a:solidFill>
              </a:rPr>
              <a:t>static Test t=new Test();</a:t>
            </a:r>
          </a:p>
          <a:p>
            <a:r>
              <a:rPr lang="en-US" b="1" dirty="0">
                <a:solidFill>
                  <a:schemeClr val="accent1">
                    <a:lumMod val="50000"/>
                  </a:schemeClr>
                </a:solidFill>
              </a:rPr>
              <a:t>Test()</a:t>
            </a:r>
          </a:p>
          <a:p>
            <a:r>
              <a:rPr lang="en-US" b="1" dirty="0">
                <a:solidFill>
                  <a:schemeClr val="accent1">
                    <a:lumMod val="50000"/>
                  </a:schemeClr>
                </a:solidFill>
              </a:rPr>
              <a:t>{</a:t>
            </a:r>
          </a:p>
          <a:p>
            <a:r>
              <a:rPr lang="en-US" b="1" dirty="0" err="1">
                <a:solidFill>
                  <a:schemeClr val="accent1">
                    <a:lumMod val="50000"/>
                  </a:schemeClr>
                </a:solidFill>
              </a:rPr>
              <a:t>System.out.println</a:t>
            </a:r>
            <a:r>
              <a:rPr lang="en-US" b="1" dirty="0">
                <a:solidFill>
                  <a:schemeClr val="accent1">
                    <a:lumMod val="50000"/>
                  </a:schemeClr>
                </a:solidFill>
              </a:rPr>
              <a:t>("hello i can print");</a:t>
            </a:r>
          </a:p>
          <a:p>
            <a:r>
              <a:rPr lang="en-US" b="1" dirty="0" err="1">
                <a:solidFill>
                  <a:schemeClr val="accent1">
                    <a:lumMod val="50000"/>
                  </a:schemeClr>
                </a:solidFill>
              </a:rPr>
              <a:t>System.exit</a:t>
            </a:r>
            <a:r>
              <a:rPr lang="en-US" b="1" dirty="0">
                <a:solidFill>
                  <a:schemeClr val="accent1">
                    <a:lumMod val="50000"/>
                  </a:schemeClr>
                </a:solidFill>
              </a:rPr>
              <a:t>(0);</a:t>
            </a:r>
          </a:p>
          <a:p>
            <a:r>
              <a:rPr lang="en-US" b="1" dirty="0">
                <a:solidFill>
                  <a:schemeClr val="accent1">
                    <a:lumMod val="50000"/>
                  </a:schemeClr>
                </a:solidFill>
              </a:rPr>
              <a:t>}</a:t>
            </a:r>
          </a:p>
          <a:p>
            <a:r>
              <a:rPr lang="en-US" b="1" dirty="0">
                <a:solidFill>
                  <a:schemeClr val="accent1">
                    <a:lumMod val="50000"/>
                  </a:schemeClr>
                </a:solidFill>
              </a:rPr>
              <a:t>}</a:t>
            </a:r>
          </a:p>
          <a:p>
            <a:endParaRPr lang="en-US" b="1" dirty="0">
              <a:solidFill>
                <a:schemeClr val="accent1">
                  <a:lumMod val="50000"/>
                </a:schemeClr>
              </a:solidFill>
            </a:endParaRPr>
          </a:p>
          <a:p>
            <a:r>
              <a:rPr lang="en-US" b="1" dirty="0">
                <a:solidFill>
                  <a:schemeClr val="accent1">
                    <a:lumMod val="50000"/>
                  </a:schemeClr>
                </a:solidFill>
              </a:rPr>
              <a:t>Output:</a:t>
            </a:r>
          </a:p>
          <a:p>
            <a:r>
              <a:rPr lang="en-US" b="1" dirty="0">
                <a:solidFill>
                  <a:schemeClr val="accent1">
                    <a:lumMod val="50000"/>
                  </a:schemeClr>
                </a:solidFill>
              </a:rPr>
              <a:t>Hello i can print</a:t>
            </a:r>
            <a:endParaRPr lang="en-US" dirty="0">
              <a:solidFill>
                <a:schemeClr val="accent1">
                  <a:lumMod val="50000"/>
                </a:schemeClr>
              </a:solidFill>
            </a:endParaRPr>
          </a:p>
        </p:txBody>
      </p:sp>
      <p:sp>
        <p:nvSpPr>
          <p:cNvPr id="6" name="Rectangle 5"/>
          <p:cNvSpPr/>
          <p:nvPr/>
        </p:nvSpPr>
        <p:spPr>
          <a:xfrm>
            <a:off x="4419600" y="38784"/>
            <a:ext cx="4572000" cy="2677656"/>
          </a:xfrm>
          <a:prstGeom prst="rect">
            <a:avLst/>
          </a:prstGeom>
        </p:spPr>
        <p:txBody>
          <a:bodyPr>
            <a:spAutoFit/>
          </a:bodyPr>
          <a:lstStyle/>
          <a:p>
            <a:r>
              <a:rPr lang="en-US" b="1" dirty="0">
                <a:solidFill>
                  <a:schemeClr val="accent1">
                    <a:lumMod val="50000"/>
                  </a:schemeClr>
                </a:solidFill>
              </a:rPr>
              <a:t>Example 3:</a:t>
            </a:r>
          </a:p>
          <a:p>
            <a:r>
              <a:rPr lang="en-US" b="1" dirty="0">
                <a:solidFill>
                  <a:schemeClr val="accent1">
                    <a:lumMod val="50000"/>
                  </a:schemeClr>
                </a:solidFill>
              </a:rPr>
              <a:t>class Test</a:t>
            </a:r>
          </a:p>
          <a:p>
            <a:r>
              <a:rPr lang="en-US" b="1" dirty="0">
                <a:solidFill>
                  <a:schemeClr val="accent1">
                    <a:lumMod val="50000"/>
                  </a:schemeClr>
                </a:solidFill>
              </a:rPr>
              <a:t>{</a:t>
            </a:r>
          </a:p>
          <a:p>
            <a:r>
              <a:rPr lang="en-US" b="1" dirty="0">
                <a:solidFill>
                  <a:schemeClr val="accent1">
                    <a:lumMod val="50000"/>
                  </a:schemeClr>
                </a:solidFill>
              </a:rPr>
              <a:t>static Test t=new Test();</a:t>
            </a:r>
          </a:p>
          <a:p>
            <a:r>
              <a:rPr lang="en-US" b="1" dirty="0">
                <a:solidFill>
                  <a:schemeClr val="accent1">
                    <a:lumMod val="50000"/>
                  </a:schemeClr>
                </a:solidFill>
              </a:rPr>
              <a:t>{</a:t>
            </a:r>
          </a:p>
          <a:p>
            <a:r>
              <a:rPr lang="en-US" b="1" dirty="0" err="1">
                <a:solidFill>
                  <a:schemeClr val="accent1">
                    <a:lumMod val="50000"/>
                  </a:schemeClr>
                </a:solidFill>
              </a:rPr>
              <a:t>System.out.println</a:t>
            </a:r>
            <a:r>
              <a:rPr lang="en-US" b="1" dirty="0">
                <a:solidFill>
                  <a:schemeClr val="accent1">
                    <a:lumMod val="50000"/>
                  </a:schemeClr>
                </a:solidFill>
              </a:rPr>
              <a:t>("hello i can print");</a:t>
            </a:r>
          </a:p>
          <a:p>
            <a:r>
              <a:rPr lang="en-US" b="1" dirty="0" err="1">
                <a:solidFill>
                  <a:schemeClr val="accent1">
                    <a:lumMod val="50000"/>
                  </a:schemeClr>
                </a:solidFill>
              </a:rPr>
              <a:t>System.exit</a:t>
            </a:r>
            <a:r>
              <a:rPr lang="en-US" b="1" dirty="0">
                <a:solidFill>
                  <a:schemeClr val="accent1">
                    <a:lumMod val="50000"/>
                  </a:schemeClr>
                </a:solidFill>
              </a:rPr>
              <a:t>(0);</a:t>
            </a:r>
          </a:p>
          <a:p>
            <a:r>
              <a:rPr lang="en-US" b="1" dirty="0">
                <a:solidFill>
                  <a:schemeClr val="accent1">
                    <a:lumMod val="50000"/>
                  </a:schemeClr>
                </a:solidFill>
              </a:rPr>
              <a:t>}</a:t>
            </a:r>
          </a:p>
          <a:p>
            <a:r>
              <a:rPr lang="en-US" b="1" dirty="0">
                <a:solidFill>
                  <a:schemeClr val="accent1">
                    <a:lumMod val="50000"/>
                  </a:schemeClr>
                </a:solidFill>
              </a:rPr>
              <a:t>}</a:t>
            </a:r>
          </a:p>
          <a:p>
            <a:endParaRPr lang="en-US" b="1" dirty="0">
              <a:solidFill>
                <a:schemeClr val="accent1">
                  <a:lumMod val="50000"/>
                </a:schemeClr>
              </a:solidFill>
            </a:endParaRPr>
          </a:p>
          <a:p>
            <a:r>
              <a:rPr lang="en-US" b="1" dirty="0">
                <a:solidFill>
                  <a:schemeClr val="accent1">
                    <a:lumMod val="50000"/>
                  </a:schemeClr>
                </a:solidFill>
              </a:rPr>
              <a:t>Output:</a:t>
            </a:r>
          </a:p>
          <a:p>
            <a:r>
              <a:rPr lang="en-US" b="1" dirty="0">
                <a:solidFill>
                  <a:schemeClr val="accent1">
                    <a:lumMod val="50000"/>
                  </a:schemeClr>
                </a:solidFill>
              </a:rPr>
              <a:t>Hello i can print</a:t>
            </a:r>
            <a:endParaRPr lang="en-US" dirty="0">
              <a:solidFill>
                <a:schemeClr val="accent1">
                  <a:lumMod val="50000"/>
                </a:schemeClr>
              </a:solidFill>
            </a:endParaRPr>
          </a:p>
        </p:txBody>
      </p:sp>
      <p:sp>
        <p:nvSpPr>
          <p:cNvPr id="7" name="Rectangle 6"/>
          <p:cNvSpPr/>
          <p:nvPr/>
        </p:nvSpPr>
        <p:spPr>
          <a:xfrm>
            <a:off x="4191000" y="2742308"/>
            <a:ext cx="4572000" cy="2246769"/>
          </a:xfrm>
          <a:prstGeom prst="rect">
            <a:avLst/>
          </a:prstGeom>
        </p:spPr>
        <p:txBody>
          <a:bodyPr>
            <a:spAutoFit/>
          </a:bodyPr>
          <a:lstStyle/>
          <a:p>
            <a:r>
              <a:rPr lang="en-US" b="1" dirty="0">
                <a:solidFill>
                  <a:schemeClr val="accent1">
                    <a:lumMod val="50000"/>
                  </a:schemeClr>
                </a:solidFill>
              </a:rPr>
              <a:t>IIQ : Without using </a:t>
            </a:r>
            <a:r>
              <a:rPr lang="en-US" b="1" dirty="0" err="1">
                <a:solidFill>
                  <a:schemeClr val="accent1">
                    <a:lumMod val="50000"/>
                  </a:schemeClr>
                </a:solidFill>
              </a:rPr>
              <a:t>System.out.println</a:t>
            </a:r>
            <a:r>
              <a:rPr lang="en-US" b="1" dirty="0">
                <a:solidFill>
                  <a:schemeClr val="accent1">
                    <a:lumMod val="50000"/>
                  </a:schemeClr>
                </a:solidFill>
              </a:rPr>
              <a:t>() statement is it possible to print some statement to the console ?</a:t>
            </a:r>
          </a:p>
          <a:p>
            <a:r>
              <a:rPr lang="en-US" b="1" dirty="0">
                <a:solidFill>
                  <a:schemeClr val="accent1">
                    <a:lumMod val="50000"/>
                  </a:schemeClr>
                </a:solidFill>
              </a:rPr>
              <a:t>Example:</a:t>
            </a:r>
          </a:p>
          <a:p>
            <a:r>
              <a:rPr lang="en-US" b="1" dirty="0">
                <a:solidFill>
                  <a:schemeClr val="accent1">
                    <a:lumMod val="50000"/>
                  </a:schemeClr>
                </a:solidFill>
              </a:rPr>
              <a:t>class Test</a:t>
            </a:r>
          </a:p>
          <a:p>
            <a:r>
              <a:rPr lang="en-US" b="1" dirty="0">
                <a:solidFill>
                  <a:schemeClr val="accent1">
                    <a:lumMod val="50000"/>
                  </a:schemeClr>
                </a:solidFill>
              </a:rPr>
              <a:t>{</a:t>
            </a:r>
          </a:p>
          <a:p>
            <a:r>
              <a:rPr lang="en-US" b="1" dirty="0">
                <a:solidFill>
                  <a:schemeClr val="accent1">
                    <a:lumMod val="50000"/>
                  </a:schemeClr>
                </a:solidFill>
              </a:rPr>
              <a:t>public static void main(String[] </a:t>
            </a:r>
            <a:r>
              <a:rPr lang="en-US" b="1" dirty="0" err="1">
                <a:solidFill>
                  <a:schemeClr val="accent1">
                    <a:lumMod val="50000"/>
                  </a:schemeClr>
                </a:solidFill>
              </a:rPr>
              <a:t>args</a:t>
            </a:r>
            <a:r>
              <a:rPr lang="en-US" b="1" dirty="0">
                <a:solidFill>
                  <a:schemeClr val="accent1">
                    <a:lumMod val="50000"/>
                  </a:schemeClr>
                </a:solidFill>
              </a:rPr>
              <a:t>)</a:t>
            </a:r>
          </a:p>
          <a:p>
            <a:r>
              <a:rPr lang="en-US" b="1" dirty="0">
                <a:solidFill>
                  <a:schemeClr val="accent1">
                    <a:lumMod val="50000"/>
                  </a:schemeClr>
                </a:solidFill>
              </a:rPr>
              <a:t>{</a:t>
            </a:r>
          </a:p>
          <a:p>
            <a:r>
              <a:rPr lang="en-US" b="1" dirty="0" err="1">
                <a:solidFill>
                  <a:schemeClr val="accent1">
                    <a:lumMod val="50000"/>
                  </a:schemeClr>
                </a:solidFill>
              </a:rPr>
              <a:t>System.err.println</a:t>
            </a:r>
            <a:r>
              <a:rPr lang="en-US" b="1" dirty="0">
                <a:solidFill>
                  <a:schemeClr val="accent1">
                    <a:lumMod val="50000"/>
                  </a:schemeClr>
                </a:solidFill>
              </a:rPr>
              <a:t>("hello");</a:t>
            </a:r>
          </a:p>
          <a:p>
            <a:r>
              <a:rPr lang="en-US" b="1" dirty="0">
                <a:solidFill>
                  <a:schemeClr val="accent1">
                    <a:lumMod val="50000"/>
                  </a:schemeClr>
                </a:solidFill>
              </a:rPr>
              <a:t>}</a:t>
            </a:r>
          </a:p>
          <a:p>
            <a:r>
              <a:rPr lang="en-US" b="1" dirty="0">
                <a:solidFill>
                  <a:schemeClr val="accent1">
                    <a:lumMod val="50000"/>
                  </a:schemeClr>
                </a:solidFill>
              </a:rPr>
              <a:t>}</a:t>
            </a:r>
            <a:endParaRPr lang="en-US" dirty="0">
              <a:solidFill>
                <a:schemeClr val="accent1">
                  <a:lumMod val="50000"/>
                </a:schemeClr>
              </a:solidFill>
            </a:endParaRPr>
          </a:p>
        </p:txBody>
      </p:sp>
    </p:spTree>
    <p:extLst>
      <p:ext uri="{BB962C8B-B14F-4D97-AF65-F5344CB8AC3E}">
        <p14:creationId xmlns:p14="http://schemas.microsoft.com/office/powerpoint/2010/main" val="189146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1000"/>
                                        <p:tgtEl>
                                          <p:spTgt spid="4">
                                            <p:txEl>
                                              <p:pRg st="6" end="6"/>
                                            </p:txEl>
                                          </p:spTgt>
                                        </p:tgtEl>
                                      </p:cBhvr>
                                    </p:animEffect>
                                    <p:anim calcmode="lin" valueType="num">
                                      <p:cBhvr>
                                        <p:cTn id="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7" end="7"/>
                                            </p:txEl>
                                          </p:spTgt>
                                        </p:tgtEl>
                                        <p:attrNameLst>
                                          <p:attrName>style.visibility</p:attrName>
                                        </p:attrNameLst>
                                      </p:cBhvr>
                                      <p:to>
                                        <p:strVal val="visible"/>
                                      </p:to>
                                    </p:set>
                                    <p:animEffect transition="in" filter="fade">
                                      <p:cBhvr>
                                        <p:cTn id="12" dur="1000"/>
                                        <p:tgtEl>
                                          <p:spTgt spid="4">
                                            <p:txEl>
                                              <p:pRg st="7" end="7"/>
                                            </p:txEl>
                                          </p:spTgt>
                                        </p:tgtEl>
                                      </p:cBhvr>
                                    </p:animEffect>
                                    <p:anim calcmode="lin" valueType="num">
                                      <p:cBhvr>
                                        <p:cTn id="1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barn(inVertical)">
                                      <p:cBhvr>
                                        <p:cTn id="19" dur="500"/>
                                        <p:tgtEl>
                                          <p:spTgt spid="5">
                                            <p:txEl>
                                              <p:pRg st="0" end="0"/>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barn(inVertical)">
                                      <p:cBhvr>
                                        <p:cTn id="22" dur="500"/>
                                        <p:tgtEl>
                                          <p:spTgt spid="5">
                                            <p:txEl>
                                              <p:pRg st="1" end="1"/>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barn(inVertical)">
                                      <p:cBhvr>
                                        <p:cTn id="25" dur="500"/>
                                        <p:tgtEl>
                                          <p:spTgt spid="5">
                                            <p:txEl>
                                              <p:pRg st="2" end="2"/>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barn(inVertical)">
                                      <p:cBhvr>
                                        <p:cTn id="28" dur="500"/>
                                        <p:tgtEl>
                                          <p:spTgt spid="5">
                                            <p:txEl>
                                              <p:pRg st="3" end="3"/>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barn(inVertical)">
                                      <p:cBhvr>
                                        <p:cTn id="31" dur="500"/>
                                        <p:tgtEl>
                                          <p:spTgt spid="5">
                                            <p:txEl>
                                              <p:pRg st="4" end="4"/>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5">
                                            <p:txEl>
                                              <p:pRg st="5" end="5"/>
                                            </p:txEl>
                                          </p:spTgt>
                                        </p:tgtEl>
                                        <p:attrNameLst>
                                          <p:attrName>style.visibility</p:attrName>
                                        </p:attrNameLst>
                                      </p:cBhvr>
                                      <p:to>
                                        <p:strVal val="visible"/>
                                      </p:to>
                                    </p:set>
                                    <p:animEffect transition="in" filter="barn(inVertical)">
                                      <p:cBhvr>
                                        <p:cTn id="34" dur="500"/>
                                        <p:tgtEl>
                                          <p:spTgt spid="5">
                                            <p:txEl>
                                              <p:pRg st="5" end="5"/>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arn(inVertical)">
                                      <p:cBhvr>
                                        <p:cTn id="37" dur="500"/>
                                        <p:tgtEl>
                                          <p:spTgt spid="5">
                                            <p:txEl>
                                              <p:pRg st="6" end="6"/>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5">
                                            <p:txEl>
                                              <p:pRg st="7" end="7"/>
                                            </p:txEl>
                                          </p:spTgt>
                                        </p:tgtEl>
                                        <p:attrNameLst>
                                          <p:attrName>style.visibility</p:attrName>
                                        </p:attrNameLst>
                                      </p:cBhvr>
                                      <p:to>
                                        <p:strVal val="visible"/>
                                      </p:to>
                                    </p:set>
                                    <p:animEffect transition="in" filter="barn(inVertical)">
                                      <p:cBhvr>
                                        <p:cTn id="40" dur="500"/>
                                        <p:tgtEl>
                                          <p:spTgt spid="5">
                                            <p:txEl>
                                              <p:pRg st="7" end="7"/>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Effect transition="in" filter="barn(inVertical)">
                                      <p:cBhvr>
                                        <p:cTn id="43" dur="500"/>
                                        <p:tgtEl>
                                          <p:spTgt spid="5">
                                            <p:txEl>
                                              <p:pRg st="8" end="8"/>
                                            </p:txEl>
                                          </p:spTgt>
                                        </p:tgtEl>
                                      </p:cBhvr>
                                    </p:animEffect>
                                  </p:childTnLst>
                                </p:cTn>
                              </p:par>
                              <p:par>
                                <p:cTn id="44" presetID="16" presetClass="entr" presetSubtype="21" fill="hold" nodeType="withEffect">
                                  <p:stCondLst>
                                    <p:cond delay="0"/>
                                  </p:stCondLst>
                                  <p:childTnLst>
                                    <p:set>
                                      <p:cBhvr>
                                        <p:cTn id="45" dur="1" fill="hold">
                                          <p:stCondLst>
                                            <p:cond delay="0"/>
                                          </p:stCondLst>
                                        </p:cTn>
                                        <p:tgtEl>
                                          <p:spTgt spid="5">
                                            <p:txEl>
                                              <p:pRg st="9" end="9"/>
                                            </p:txEl>
                                          </p:spTgt>
                                        </p:tgtEl>
                                        <p:attrNameLst>
                                          <p:attrName>style.visibility</p:attrName>
                                        </p:attrNameLst>
                                      </p:cBhvr>
                                      <p:to>
                                        <p:strVal val="visible"/>
                                      </p:to>
                                    </p:set>
                                    <p:animEffect transition="in" filter="barn(inVertical)">
                                      <p:cBhvr>
                                        <p:cTn id="46" dur="500"/>
                                        <p:tgtEl>
                                          <p:spTgt spid="5">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animEffect transition="in" filter="circle(in)">
                                      <p:cBhvr>
                                        <p:cTn id="51" dur="2000"/>
                                        <p:tgtEl>
                                          <p:spTgt spid="5">
                                            <p:txEl>
                                              <p:pRg st="11" end="11"/>
                                            </p:txEl>
                                          </p:spTgt>
                                        </p:tgtEl>
                                      </p:cBhvr>
                                    </p:animEffect>
                                  </p:childTnLst>
                                </p:cTn>
                              </p:par>
                              <p:par>
                                <p:cTn id="52" presetID="6" presetClass="entr" presetSubtype="16" fill="hold" nodeType="withEffect">
                                  <p:stCondLst>
                                    <p:cond delay="0"/>
                                  </p:stCondLst>
                                  <p:childTnLst>
                                    <p:set>
                                      <p:cBhvr>
                                        <p:cTn id="53" dur="1" fill="hold">
                                          <p:stCondLst>
                                            <p:cond delay="0"/>
                                          </p:stCondLst>
                                        </p:cTn>
                                        <p:tgtEl>
                                          <p:spTgt spid="5">
                                            <p:txEl>
                                              <p:pRg st="12" end="12"/>
                                            </p:txEl>
                                          </p:spTgt>
                                        </p:tgtEl>
                                        <p:attrNameLst>
                                          <p:attrName>style.visibility</p:attrName>
                                        </p:attrNameLst>
                                      </p:cBhvr>
                                      <p:to>
                                        <p:strVal val="visible"/>
                                      </p:to>
                                    </p:set>
                                    <p:animEffect transition="in" filter="circle(in)">
                                      <p:cBhvr>
                                        <p:cTn id="54" dur="2000"/>
                                        <p:tgtEl>
                                          <p:spTgt spid="5">
                                            <p:txEl>
                                              <p:pRg st="12" end="1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6">
                                            <p:txEl>
                                              <p:pRg st="0" end="0"/>
                                            </p:txEl>
                                          </p:spTgt>
                                        </p:tgtEl>
                                        <p:attrNameLst>
                                          <p:attrName>style.visibility</p:attrName>
                                        </p:attrNameLst>
                                      </p:cBhvr>
                                      <p:to>
                                        <p:strVal val="visible"/>
                                      </p:to>
                                    </p:set>
                                    <p:animEffect transition="in" filter="barn(inVertical)">
                                      <p:cBhvr>
                                        <p:cTn id="59" dur="500"/>
                                        <p:tgtEl>
                                          <p:spTgt spid="6">
                                            <p:txEl>
                                              <p:pRg st="0" end="0"/>
                                            </p:txEl>
                                          </p:spTgt>
                                        </p:tgtEl>
                                      </p:cBhvr>
                                    </p:animEffect>
                                  </p:childTnLst>
                                </p:cTn>
                              </p:par>
                              <p:par>
                                <p:cTn id="60" presetID="16" presetClass="entr" presetSubtype="21" fill="hold" nodeType="withEffect">
                                  <p:stCondLst>
                                    <p:cond delay="0"/>
                                  </p:stCondLst>
                                  <p:childTnLst>
                                    <p:set>
                                      <p:cBhvr>
                                        <p:cTn id="61" dur="1" fill="hold">
                                          <p:stCondLst>
                                            <p:cond delay="0"/>
                                          </p:stCondLst>
                                        </p:cTn>
                                        <p:tgtEl>
                                          <p:spTgt spid="6">
                                            <p:txEl>
                                              <p:pRg st="1" end="1"/>
                                            </p:txEl>
                                          </p:spTgt>
                                        </p:tgtEl>
                                        <p:attrNameLst>
                                          <p:attrName>style.visibility</p:attrName>
                                        </p:attrNameLst>
                                      </p:cBhvr>
                                      <p:to>
                                        <p:strVal val="visible"/>
                                      </p:to>
                                    </p:set>
                                    <p:animEffect transition="in" filter="barn(inVertical)">
                                      <p:cBhvr>
                                        <p:cTn id="62" dur="500"/>
                                        <p:tgtEl>
                                          <p:spTgt spid="6">
                                            <p:txEl>
                                              <p:pRg st="1" end="1"/>
                                            </p:txEl>
                                          </p:spTgt>
                                        </p:tgtEl>
                                      </p:cBhvr>
                                    </p:animEffect>
                                  </p:childTnLst>
                                </p:cTn>
                              </p:par>
                              <p:par>
                                <p:cTn id="63" presetID="16" presetClass="entr" presetSubtype="21" fill="hold" nodeType="withEffect">
                                  <p:stCondLst>
                                    <p:cond delay="0"/>
                                  </p:stCondLst>
                                  <p:childTnLst>
                                    <p:set>
                                      <p:cBhvr>
                                        <p:cTn id="64" dur="1" fill="hold">
                                          <p:stCondLst>
                                            <p:cond delay="0"/>
                                          </p:stCondLst>
                                        </p:cTn>
                                        <p:tgtEl>
                                          <p:spTgt spid="6">
                                            <p:txEl>
                                              <p:pRg st="2" end="2"/>
                                            </p:txEl>
                                          </p:spTgt>
                                        </p:tgtEl>
                                        <p:attrNameLst>
                                          <p:attrName>style.visibility</p:attrName>
                                        </p:attrNameLst>
                                      </p:cBhvr>
                                      <p:to>
                                        <p:strVal val="visible"/>
                                      </p:to>
                                    </p:set>
                                    <p:animEffect transition="in" filter="barn(inVertical)">
                                      <p:cBhvr>
                                        <p:cTn id="65" dur="500"/>
                                        <p:tgtEl>
                                          <p:spTgt spid="6">
                                            <p:txEl>
                                              <p:pRg st="2" end="2"/>
                                            </p:txEl>
                                          </p:spTgt>
                                        </p:tgtEl>
                                      </p:cBhvr>
                                    </p:animEffect>
                                  </p:childTnLst>
                                </p:cTn>
                              </p:par>
                              <p:par>
                                <p:cTn id="66" presetID="16" presetClass="entr" presetSubtype="21" fill="hold" nodeType="withEffect">
                                  <p:stCondLst>
                                    <p:cond delay="0"/>
                                  </p:stCondLst>
                                  <p:childTnLst>
                                    <p:set>
                                      <p:cBhvr>
                                        <p:cTn id="67" dur="1" fill="hold">
                                          <p:stCondLst>
                                            <p:cond delay="0"/>
                                          </p:stCondLst>
                                        </p:cTn>
                                        <p:tgtEl>
                                          <p:spTgt spid="6">
                                            <p:txEl>
                                              <p:pRg st="3" end="3"/>
                                            </p:txEl>
                                          </p:spTgt>
                                        </p:tgtEl>
                                        <p:attrNameLst>
                                          <p:attrName>style.visibility</p:attrName>
                                        </p:attrNameLst>
                                      </p:cBhvr>
                                      <p:to>
                                        <p:strVal val="visible"/>
                                      </p:to>
                                    </p:set>
                                    <p:animEffect transition="in" filter="barn(inVertical)">
                                      <p:cBhvr>
                                        <p:cTn id="68" dur="500"/>
                                        <p:tgtEl>
                                          <p:spTgt spid="6">
                                            <p:txEl>
                                              <p:pRg st="3" end="3"/>
                                            </p:txEl>
                                          </p:spTgt>
                                        </p:tgtEl>
                                      </p:cBhvr>
                                    </p:animEffect>
                                  </p:childTnLst>
                                </p:cTn>
                              </p:par>
                              <p:par>
                                <p:cTn id="69" presetID="16" presetClass="entr" presetSubtype="21" fill="hold" nodeType="withEffect">
                                  <p:stCondLst>
                                    <p:cond delay="0"/>
                                  </p:stCondLst>
                                  <p:childTnLst>
                                    <p:set>
                                      <p:cBhvr>
                                        <p:cTn id="70" dur="1" fill="hold">
                                          <p:stCondLst>
                                            <p:cond delay="0"/>
                                          </p:stCondLst>
                                        </p:cTn>
                                        <p:tgtEl>
                                          <p:spTgt spid="6">
                                            <p:txEl>
                                              <p:pRg st="4" end="4"/>
                                            </p:txEl>
                                          </p:spTgt>
                                        </p:tgtEl>
                                        <p:attrNameLst>
                                          <p:attrName>style.visibility</p:attrName>
                                        </p:attrNameLst>
                                      </p:cBhvr>
                                      <p:to>
                                        <p:strVal val="visible"/>
                                      </p:to>
                                    </p:set>
                                    <p:animEffect transition="in" filter="barn(inVertical)">
                                      <p:cBhvr>
                                        <p:cTn id="71" dur="500"/>
                                        <p:tgtEl>
                                          <p:spTgt spid="6">
                                            <p:txEl>
                                              <p:pRg st="4" end="4"/>
                                            </p:txEl>
                                          </p:spTgt>
                                        </p:tgtEl>
                                      </p:cBhvr>
                                    </p:animEffect>
                                  </p:childTnLst>
                                </p:cTn>
                              </p:par>
                              <p:par>
                                <p:cTn id="72" presetID="16" presetClass="entr" presetSubtype="21" fill="hold" nodeType="withEffect">
                                  <p:stCondLst>
                                    <p:cond delay="0"/>
                                  </p:stCondLst>
                                  <p:childTnLst>
                                    <p:set>
                                      <p:cBhvr>
                                        <p:cTn id="73" dur="1" fill="hold">
                                          <p:stCondLst>
                                            <p:cond delay="0"/>
                                          </p:stCondLst>
                                        </p:cTn>
                                        <p:tgtEl>
                                          <p:spTgt spid="6">
                                            <p:txEl>
                                              <p:pRg st="5" end="5"/>
                                            </p:txEl>
                                          </p:spTgt>
                                        </p:tgtEl>
                                        <p:attrNameLst>
                                          <p:attrName>style.visibility</p:attrName>
                                        </p:attrNameLst>
                                      </p:cBhvr>
                                      <p:to>
                                        <p:strVal val="visible"/>
                                      </p:to>
                                    </p:set>
                                    <p:animEffect transition="in" filter="barn(inVertical)">
                                      <p:cBhvr>
                                        <p:cTn id="74" dur="500"/>
                                        <p:tgtEl>
                                          <p:spTgt spid="6">
                                            <p:txEl>
                                              <p:pRg st="5" end="5"/>
                                            </p:txEl>
                                          </p:spTgt>
                                        </p:tgtEl>
                                      </p:cBhvr>
                                    </p:animEffect>
                                  </p:childTnLst>
                                </p:cTn>
                              </p:par>
                              <p:par>
                                <p:cTn id="75" presetID="16" presetClass="entr" presetSubtype="21" fill="hold" nodeType="withEffect">
                                  <p:stCondLst>
                                    <p:cond delay="0"/>
                                  </p:stCondLst>
                                  <p:childTnLst>
                                    <p:set>
                                      <p:cBhvr>
                                        <p:cTn id="76" dur="1" fill="hold">
                                          <p:stCondLst>
                                            <p:cond delay="0"/>
                                          </p:stCondLst>
                                        </p:cTn>
                                        <p:tgtEl>
                                          <p:spTgt spid="6">
                                            <p:txEl>
                                              <p:pRg st="6" end="6"/>
                                            </p:txEl>
                                          </p:spTgt>
                                        </p:tgtEl>
                                        <p:attrNameLst>
                                          <p:attrName>style.visibility</p:attrName>
                                        </p:attrNameLst>
                                      </p:cBhvr>
                                      <p:to>
                                        <p:strVal val="visible"/>
                                      </p:to>
                                    </p:set>
                                    <p:animEffect transition="in" filter="barn(inVertical)">
                                      <p:cBhvr>
                                        <p:cTn id="77" dur="500"/>
                                        <p:tgtEl>
                                          <p:spTgt spid="6">
                                            <p:txEl>
                                              <p:pRg st="6" end="6"/>
                                            </p:txEl>
                                          </p:spTgt>
                                        </p:tgtEl>
                                      </p:cBhvr>
                                    </p:animEffect>
                                  </p:childTnLst>
                                </p:cTn>
                              </p:par>
                              <p:par>
                                <p:cTn id="78" presetID="16" presetClass="entr" presetSubtype="21" fill="hold" nodeType="withEffect">
                                  <p:stCondLst>
                                    <p:cond delay="0"/>
                                  </p:stCondLst>
                                  <p:childTnLst>
                                    <p:set>
                                      <p:cBhvr>
                                        <p:cTn id="79" dur="1" fill="hold">
                                          <p:stCondLst>
                                            <p:cond delay="0"/>
                                          </p:stCondLst>
                                        </p:cTn>
                                        <p:tgtEl>
                                          <p:spTgt spid="6">
                                            <p:txEl>
                                              <p:pRg st="7" end="7"/>
                                            </p:txEl>
                                          </p:spTgt>
                                        </p:tgtEl>
                                        <p:attrNameLst>
                                          <p:attrName>style.visibility</p:attrName>
                                        </p:attrNameLst>
                                      </p:cBhvr>
                                      <p:to>
                                        <p:strVal val="visible"/>
                                      </p:to>
                                    </p:set>
                                    <p:animEffect transition="in" filter="barn(inVertical)">
                                      <p:cBhvr>
                                        <p:cTn id="80" dur="500"/>
                                        <p:tgtEl>
                                          <p:spTgt spid="6">
                                            <p:txEl>
                                              <p:pRg st="7" end="7"/>
                                            </p:txEl>
                                          </p:spTgt>
                                        </p:tgtEl>
                                      </p:cBhvr>
                                    </p:animEffect>
                                  </p:childTnLst>
                                </p:cTn>
                              </p:par>
                              <p:par>
                                <p:cTn id="81" presetID="16" presetClass="entr" presetSubtype="21" fill="hold" nodeType="withEffect">
                                  <p:stCondLst>
                                    <p:cond delay="0"/>
                                  </p:stCondLst>
                                  <p:childTnLst>
                                    <p:set>
                                      <p:cBhvr>
                                        <p:cTn id="82" dur="1" fill="hold">
                                          <p:stCondLst>
                                            <p:cond delay="0"/>
                                          </p:stCondLst>
                                        </p:cTn>
                                        <p:tgtEl>
                                          <p:spTgt spid="6">
                                            <p:txEl>
                                              <p:pRg st="8" end="8"/>
                                            </p:txEl>
                                          </p:spTgt>
                                        </p:tgtEl>
                                        <p:attrNameLst>
                                          <p:attrName>style.visibility</p:attrName>
                                        </p:attrNameLst>
                                      </p:cBhvr>
                                      <p:to>
                                        <p:strVal val="visible"/>
                                      </p:to>
                                    </p:set>
                                    <p:animEffect transition="in" filter="barn(inVertical)">
                                      <p:cBhvr>
                                        <p:cTn id="83" dur="500"/>
                                        <p:tgtEl>
                                          <p:spTgt spid="6">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6">
                                            <p:txEl>
                                              <p:pRg st="10" end="10"/>
                                            </p:txEl>
                                          </p:spTgt>
                                        </p:tgtEl>
                                        <p:attrNameLst>
                                          <p:attrName>style.visibility</p:attrName>
                                        </p:attrNameLst>
                                      </p:cBhvr>
                                      <p:to>
                                        <p:strVal val="visible"/>
                                      </p:to>
                                    </p:set>
                                    <p:animEffect transition="in" filter="wipe(down)">
                                      <p:cBhvr>
                                        <p:cTn id="88" dur="500"/>
                                        <p:tgtEl>
                                          <p:spTgt spid="6">
                                            <p:txEl>
                                              <p:pRg st="10" end="10"/>
                                            </p:txEl>
                                          </p:spTgt>
                                        </p:tgtEl>
                                      </p:cBhvr>
                                    </p:animEffect>
                                  </p:childTnLst>
                                </p:cTn>
                              </p:par>
                              <p:par>
                                <p:cTn id="89" presetID="22" presetClass="entr" presetSubtype="4" fill="hold" nodeType="withEffect">
                                  <p:stCondLst>
                                    <p:cond delay="0"/>
                                  </p:stCondLst>
                                  <p:childTnLst>
                                    <p:set>
                                      <p:cBhvr>
                                        <p:cTn id="90" dur="1" fill="hold">
                                          <p:stCondLst>
                                            <p:cond delay="0"/>
                                          </p:stCondLst>
                                        </p:cTn>
                                        <p:tgtEl>
                                          <p:spTgt spid="6">
                                            <p:txEl>
                                              <p:pRg st="11" end="11"/>
                                            </p:txEl>
                                          </p:spTgt>
                                        </p:tgtEl>
                                        <p:attrNameLst>
                                          <p:attrName>style.visibility</p:attrName>
                                        </p:attrNameLst>
                                      </p:cBhvr>
                                      <p:to>
                                        <p:strVal val="visible"/>
                                      </p:to>
                                    </p:set>
                                    <p:animEffect transition="in" filter="wipe(down)">
                                      <p:cBhvr>
                                        <p:cTn id="91" dur="500"/>
                                        <p:tgtEl>
                                          <p:spTgt spid="6">
                                            <p:txEl>
                                              <p:pRg st="11" end="11"/>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6" presetClass="entr" presetSubtype="21" fill="hold" nodeType="clickEffect">
                                  <p:stCondLst>
                                    <p:cond delay="0"/>
                                  </p:stCondLst>
                                  <p:childTnLst>
                                    <p:set>
                                      <p:cBhvr>
                                        <p:cTn id="95" dur="1" fill="hold">
                                          <p:stCondLst>
                                            <p:cond delay="0"/>
                                          </p:stCondLst>
                                        </p:cTn>
                                        <p:tgtEl>
                                          <p:spTgt spid="7">
                                            <p:txEl>
                                              <p:pRg st="0" end="0"/>
                                            </p:txEl>
                                          </p:spTgt>
                                        </p:tgtEl>
                                        <p:attrNameLst>
                                          <p:attrName>style.visibility</p:attrName>
                                        </p:attrNameLst>
                                      </p:cBhvr>
                                      <p:to>
                                        <p:strVal val="visible"/>
                                      </p:to>
                                    </p:set>
                                    <p:animEffect transition="in" filter="barn(inVertical)">
                                      <p:cBhvr>
                                        <p:cTn id="96" dur="500"/>
                                        <p:tgtEl>
                                          <p:spTgt spid="7">
                                            <p:txEl>
                                              <p:pRg st="0" end="0"/>
                                            </p:txEl>
                                          </p:spTgt>
                                        </p:tgtEl>
                                      </p:cBhvr>
                                    </p:animEffect>
                                  </p:childTnLst>
                                </p:cTn>
                              </p:par>
                              <p:par>
                                <p:cTn id="97" presetID="16" presetClass="entr" presetSubtype="21" fill="hold" nodeType="withEffect">
                                  <p:stCondLst>
                                    <p:cond delay="0"/>
                                  </p:stCondLst>
                                  <p:childTnLst>
                                    <p:set>
                                      <p:cBhvr>
                                        <p:cTn id="98" dur="1" fill="hold">
                                          <p:stCondLst>
                                            <p:cond delay="0"/>
                                          </p:stCondLst>
                                        </p:cTn>
                                        <p:tgtEl>
                                          <p:spTgt spid="7">
                                            <p:txEl>
                                              <p:pRg st="1" end="1"/>
                                            </p:txEl>
                                          </p:spTgt>
                                        </p:tgtEl>
                                        <p:attrNameLst>
                                          <p:attrName>style.visibility</p:attrName>
                                        </p:attrNameLst>
                                      </p:cBhvr>
                                      <p:to>
                                        <p:strVal val="visible"/>
                                      </p:to>
                                    </p:set>
                                    <p:animEffect transition="in" filter="barn(inVertical)">
                                      <p:cBhvr>
                                        <p:cTn id="99" dur="500"/>
                                        <p:tgtEl>
                                          <p:spTgt spid="7">
                                            <p:txEl>
                                              <p:pRg st="1" end="1"/>
                                            </p:txEl>
                                          </p:spTgt>
                                        </p:tgtEl>
                                      </p:cBhvr>
                                    </p:animEffect>
                                  </p:childTnLst>
                                </p:cTn>
                              </p:par>
                              <p:par>
                                <p:cTn id="100" presetID="16" presetClass="entr" presetSubtype="21" fill="hold" nodeType="withEffect">
                                  <p:stCondLst>
                                    <p:cond delay="0"/>
                                  </p:stCondLst>
                                  <p:childTnLst>
                                    <p:set>
                                      <p:cBhvr>
                                        <p:cTn id="101" dur="1" fill="hold">
                                          <p:stCondLst>
                                            <p:cond delay="0"/>
                                          </p:stCondLst>
                                        </p:cTn>
                                        <p:tgtEl>
                                          <p:spTgt spid="7">
                                            <p:txEl>
                                              <p:pRg st="2" end="2"/>
                                            </p:txEl>
                                          </p:spTgt>
                                        </p:tgtEl>
                                        <p:attrNameLst>
                                          <p:attrName>style.visibility</p:attrName>
                                        </p:attrNameLst>
                                      </p:cBhvr>
                                      <p:to>
                                        <p:strVal val="visible"/>
                                      </p:to>
                                    </p:set>
                                    <p:animEffect transition="in" filter="barn(inVertical)">
                                      <p:cBhvr>
                                        <p:cTn id="102" dur="500"/>
                                        <p:tgtEl>
                                          <p:spTgt spid="7">
                                            <p:txEl>
                                              <p:pRg st="2" end="2"/>
                                            </p:txEl>
                                          </p:spTgt>
                                        </p:tgtEl>
                                      </p:cBhvr>
                                    </p:animEffect>
                                  </p:childTnLst>
                                </p:cTn>
                              </p:par>
                              <p:par>
                                <p:cTn id="103" presetID="16" presetClass="entr" presetSubtype="21" fill="hold" nodeType="withEffect">
                                  <p:stCondLst>
                                    <p:cond delay="0"/>
                                  </p:stCondLst>
                                  <p:childTnLst>
                                    <p:set>
                                      <p:cBhvr>
                                        <p:cTn id="104" dur="1" fill="hold">
                                          <p:stCondLst>
                                            <p:cond delay="0"/>
                                          </p:stCondLst>
                                        </p:cTn>
                                        <p:tgtEl>
                                          <p:spTgt spid="7">
                                            <p:txEl>
                                              <p:pRg st="3" end="3"/>
                                            </p:txEl>
                                          </p:spTgt>
                                        </p:tgtEl>
                                        <p:attrNameLst>
                                          <p:attrName>style.visibility</p:attrName>
                                        </p:attrNameLst>
                                      </p:cBhvr>
                                      <p:to>
                                        <p:strVal val="visible"/>
                                      </p:to>
                                    </p:set>
                                    <p:animEffect transition="in" filter="barn(inVertical)">
                                      <p:cBhvr>
                                        <p:cTn id="105" dur="500"/>
                                        <p:tgtEl>
                                          <p:spTgt spid="7">
                                            <p:txEl>
                                              <p:pRg st="3" end="3"/>
                                            </p:txEl>
                                          </p:spTgt>
                                        </p:tgtEl>
                                      </p:cBhvr>
                                    </p:animEffect>
                                  </p:childTnLst>
                                </p:cTn>
                              </p:par>
                              <p:par>
                                <p:cTn id="106" presetID="16" presetClass="entr" presetSubtype="21" fill="hold" nodeType="withEffect">
                                  <p:stCondLst>
                                    <p:cond delay="0"/>
                                  </p:stCondLst>
                                  <p:childTnLst>
                                    <p:set>
                                      <p:cBhvr>
                                        <p:cTn id="107" dur="1" fill="hold">
                                          <p:stCondLst>
                                            <p:cond delay="0"/>
                                          </p:stCondLst>
                                        </p:cTn>
                                        <p:tgtEl>
                                          <p:spTgt spid="7">
                                            <p:txEl>
                                              <p:pRg st="4" end="4"/>
                                            </p:txEl>
                                          </p:spTgt>
                                        </p:tgtEl>
                                        <p:attrNameLst>
                                          <p:attrName>style.visibility</p:attrName>
                                        </p:attrNameLst>
                                      </p:cBhvr>
                                      <p:to>
                                        <p:strVal val="visible"/>
                                      </p:to>
                                    </p:set>
                                    <p:animEffect transition="in" filter="barn(inVertical)">
                                      <p:cBhvr>
                                        <p:cTn id="108" dur="500"/>
                                        <p:tgtEl>
                                          <p:spTgt spid="7">
                                            <p:txEl>
                                              <p:pRg st="4" end="4"/>
                                            </p:txEl>
                                          </p:spTgt>
                                        </p:tgtEl>
                                      </p:cBhvr>
                                    </p:animEffect>
                                  </p:childTnLst>
                                </p:cTn>
                              </p:par>
                              <p:par>
                                <p:cTn id="109" presetID="16" presetClass="entr" presetSubtype="21" fill="hold" nodeType="withEffect">
                                  <p:stCondLst>
                                    <p:cond delay="0"/>
                                  </p:stCondLst>
                                  <p:childTnLst>
                                    <p:set>
                                      <p:cBhvr>
                                        <p:cTn id="110" dur="1" fill="hold">
                                          <p:stCondLst>
                                            <p:cond delay="0"/>
                                          </p:stCondLst>
                                        </p:cTn>
                                        <p:tgtEl>
                                          <p:spTgt spid="7">
                                            <p:txEl>
                                              <p:pRg st="5" end="5"/>
                                            </p:txEl>
                                          </p:spTgt>
                                        </p:tgtEl>
                                        <p:attrNameLst>
                                          <p:attrName>style.visibility</p:attrName>
                                        </p:attrNameLst>
                                      </p:cBhvr>
                                      <p:to>
                                        <p:strVal val="visible"/>
                                      </p:to>
                                    </p:set>
                                    <p:animEffect transition="in" filter="barn(inVertical)">
                                      <p:cBhvr>
                                        <p:cTn id="111" dur="500"/>
                                        <p:tgtEl>
                                          <p:spTgt spid="7">
                                            <p:txEl>
                                              <p:pRg st="5" end="5"/>
                                            </p:txEl>
                                          </p:spTgt>
                                        </p:tgtEl>
                                      </p:cBhvr>
                                    </p:animEffect>
                                  </p:childTnLst>
                                </p:cTn>
                              </p:par>
                              <p:par>
                                <p:cTn id="112" presetID="16" presetClass="entr" presetSubtype="21" fill="hold" nodeType="withEffect">
                                  <p:stCondLst>
                                    <p:cond delay="0"/>
                                  </p:stCondLst>
                                  <p:childTnLst>
                                    <p:set>
                                      <p:cBhvr>
                                        <p:cTn id="113" dur="1" fill="hold">
                                          <p:stCondLst>
                                            <p:cond delay="0"/>
                                          </p:stCondLst>
                                        </p:cTn>
                                        <p:tgtEl>
                                          <p:spTgt spid="7">
                                            <p:txEl>
                                              <p:pRg st="6" end="6"/>
                                            </p:txEl>
                                          </p:spTgt>
                                        </p:tgtEl>
                                        <p:attrNameLst>
                                          <p:attrName>style.visibility</p:attrName>
                                        </p:attrNameLst>
                                      </p:cBhvr>
                                      <p:to>
                                        <p:strVal val="visible"/>
                                      </p:to>
                                    </p:set>
                                    <p:animEffect transition="in" filter="barn(inVertical)">
                                      <p:cBhvr>
                                        <p:cTn id="114" dur="500"/>
                                        <p:tgtEl>
                                          <p:spTgt spid="7">
                                            <p:txEl>
                                              <p:pRg st="6" end="6"/>
                                            </p:txEl>
                                          </p:spTgt>
                                        </p:tgtEl>
                                      </p:cBhvr>
                                    </p:animEffect>
                                  </p:childTnLst>
                                </p:cTn>
                              </p:par>
                              <p:par>
                                <p:cTn id="115" presetID="16" presetClass="entr" presetSubtype="21" fill="hold" nodeType="withEffect">
                                  <p:stCondLst>
                                    <p:cond delay="0"/>
                                  </p:stCondLst>
                                  <p:childTnLst>
                                    <p:set>
                                      <p:cBhvr>
                                        <p:cTn id="116" dur="1" fill="hold">
                                          <p:stCondLst>
                                            <p:cond delay="0"/>
                                          </p:stCondLst>
                                        </p:cTn>
                                        <p:tgtEl>
                                          <p:spTgt spid="7">
                                            <p:txEl>
                                              <p:pRg st="7" end="7"/>
                                            </p:txEl>
                                          </p:spTgt>
                                        </p:tgtEl>
                                        <p:attrNameLst>
                                          <p:attrName>style.visibility</p:attrName>
                                        </p:attrNameLst>
                                      </p:cBhvr>
                                      <p:to>
                                        <p:strVal val="visible"/>
                                      </p:to>
                                    </p:set>
                                    <p:animEffect transition="in" filter="barn(inVertical)">
                                      <p:cBhvr>
                                        <p:cTn id="117" dur="500"/>
                                        <p:tgtEl>
                                          <p:spTgt spid="7">
                                            <p:txEl>
                                              <p:pRg st="7" end="7"/>
                                            </p:txEl>
                                          </p:spTgt>
                                        </p:tgtEl>
                                      </p:cBhvr>
                                    </p:animEffect>
                                  </p:childTnLst>
                                </p:cTn>
                              </p:par>
                              <p:par>
                                <p:cTn id="118" presetID="16" presetClass="entr" presetSubtype="21" fill="hold" nodeType="withEffect">
                                  <p:stCondLst>
                                    <p:cond delay="0"/>
                                  </p:stCondLst>
                                  <p:childTnLst>
                                    <p:set>
                                      <p:cBhvr>
                                        <p:cTn id="119" dur="1" fill="hold">
                                          <p:stCondLst>
                                            <p:cond delay="0"/>
                                          </p:stCondLst>
                                        </p:cTn>
                                        <p:tgtEl>
                                          <p:spTgt spid="7">
                                            <p:txEl>
                                              <p:pRg st="8" end="8"/>
                                            </p:txEl>
                                          </p:spTgt>
                                        </p:tgtEl>
                                        <p:attrNameLst>
                                          <p:attrName>style.visibility</p:attrName>
                                        </p:attrNameLst>
                                      </p:cBhvr>
                                      <p:to>
                                        <p:strVal val="visible"/>
                                      </p:to>
                                    </p:set>
                                    <p:animEffect transition="in" filter="barn(inVertical)">
                                      <p:cBhvr>
                                        <p:cTn id="120"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lvl="0"/>
            <a:r>
              <a:rPr lang="en-US" b="1" dirty="0"/>
              <a:t>221</a:t>
            </a:r>
            <a:endParaRPr lang="en" dirty="0"/>
          </a:p>
        </p:txBody>
      </p:sp>
      <p:sp>
        <p:nvSpPr>
          <p:cNvPr id="4" name="Rectangle 3"/>
          <p:cNvSpPr/>
          <p:nvPr/>
        </p:nvSpPr>
        <p:spPr>
          <a:xfrm>
            <a:off x="304800" y="361950"/>
            <a:ext cx="4572000" cy="1169551"/>
          </a:xfrm>
          <a:prstGeom prst="rect">
            <a:avLst/>
          </a:prstGeom>
        </p:spPr>
        <p:txBody>
          <a:bodyPr>
            <a:spAutoFit/>
          </a:bodyPr>
          <a:lstStyle/>
          <a:p>
            <a:r>
              <a:rPr lang="en-US" b="1" dirty="0">
                <a:solidFill>
                  <a:schemeClr val="accent1">
                    <a:lumMod val="50000"/>
                  </a:schemeClr>
                </a:solidFill>
              </a:rPr>
              <a:t>Note : Without using main() method we can able to print some statement to the </a:t>
            </a:r>
            <a:r>
              <a:rPr lang="en-US" b="1" dirty="0" err="1">
                <a:solidFill>
                  <a:schemeClr val="accent1">
                    <a:lumMod val="50000"/>
                  </a:schemeClr>
                </a:solidFill>
              </a:rPr>
              <a:t>sonsole</a:t>
            </a:r>
            <a:r>
              <a:rPr lang="en-US" b="1" dirty="0">
                <a:solidFill>
                  <a:schemeClr val="accent1">
                    <a:lumMod val="50000"/>
                  </a:schemeClr>
                </a:solidFill>
              </a:rPr>
              <a:t> , but this rule is applicable </a:t>
            </a:r>
            <a:r>
              <a:rPr lang="en-US" b="1" dirty="0" err="1">
                <a:solidFill>
                  <a:schemeClr val="accent1">
                    <a:lumMod val="50000"/>
                  </a:schemeClr>
                </a:solidFill>
              </a:rPr>
              <a:t>untill</a:t>
            </a:r>
            <a:r>
              <a:rPr lang="en-US" b="1" dirty="0">
                <a:solidFill>
                  <a:schemeClr val="accent1">
                    <a:lumMod val="50000"/>
                  </a:schemeClr>
                </a:solidFill>
              </a:rPr>
              <a:t> 1.6 version from 1.7 version onwards to run java program main() method is mandatory.</a:t>
            </a:r>
            <a:endParaRPr lang="en-US" dirty="0">
              <a:solidFill>
                <a:schemeClr val="accent1">
                  <a:lumMod val="50000"/>
                </a:schemeClr>
              </a:solidFill>
            </a:endParaRPr>
          </a:p>
        </p:txBody>
      </p:sp>
      <p:sp>
        <p:nvSpPr>
          <p:cNvPr id="5" name="Rectangle 4"/>
          <p:cNvSpPr/>
          <p:nvPr/>
        </p:nvSpPr>
        <p:spPr>
          <a:xfrm>
            <a:off x="381000" y="1581954"/>
            <a:ext cx="4572000" cy="1384995"/>
          </a:xfrm>
          <a:prstGeom prst="rect">
            <a:avLst/>
          </a:prstGeom>
        </p:spPr>
        <p:txBody>
          <a:bodyPr>
            <a:spAutoFit/>
          </a:bodyPr>
          <a:lstStyle/>
          <a:p>
            <a:r>
              <a:rPr lang="en-US" b="1" dirty="0">
                <a:solidFill>
                  <a:schemeClr val="accent1">
                    <a:lumMod val="50000"/>
                  </a:schemeClr>
                </a:solidFill>
              </a:rPr>
              <a:t>class Test {</a:t>
            </a:r>
          </a:p>
          <a:p>
            <a:r>
              <a:rPr lang="en-US" b="1" dirty="0">
                <a:solidFill>
                  <a:schemeClr val="accent1">
                    <a:lumMod val="50000"/>
                  </a:schemeClr>
                </a:solidFill>
              </a:rPr>
              <a:t>static {</a:t>
            </a:r>
          </a:p>
          <a:p>
            <a:r>
              <a:rPr lang="en-US" b="1" dirty="0" err="1">
                <a:solidFill>
                  <a:schemeClr val="accent1">
                    <a:lumMod val="50000"/>
                  </a:schemeClr>
                </a:solidFill>
              </a:rPr>
              <a:t>System.out.println</a:t>
            </a:r>
            <a:r>
              <a:rPr lang="en-US" b="1" dirty="0">
                <a:solidFill>
                  <a:schemeClr val="accent1">
                    <a:lumMod val="50000"/>
                  </a:schemeClr>
                </a:solidFill>
              </a:rPr>
              <a:t>("</a:t>
            </a:r>
            <a:r>
              <a:rPr lang="en-US" b="1" dirty="0" err="1">
                <a:solidFill>
                  <a:schemeClr val="accent1">
                    <a:lumMod val="50000"/>
                  </a:schemeClr>
                </a:solidFill>
              </a:rPr>
              <a:t>ststic</a:t>
            </a:r>
            <a:r>
              <a:rPr lang="en-US" b="1" dirty="0">
                <a:solidFill>
                  <a:schemeClr val="accent1">
                    <a:lumMod val="50000"/>
                  </a:schemeClr>
                </a:solidFill>
              </a:rPr>
              <a:t> block");</a:t>
            </a:r>
          </a:p>
          <a:p>
            <a:r>
              <a:rPr lang="en-US" b="1" dirty="0" err="1">
                <a:solidFill>
                  <a:schemeClr val="accent1">
                    <a:lumMod val="50000"/>
                  </a:schemeClr>
                </a:solidFill>
              </a:rPr>
              <a:t>System.exit</a:t>
            </a:r>
            <a:r>
              <a:rPr lang="en-US" b="1" dirty="0">
                <a:solidFill>
                  <a:schemeClr val="accent1">
                    <a:lumMod val="50000"/>
                  </a:schemeClr>
                </a:solidFill>
              </a:rPr>
              <a:t>(0);</a:t>
            </a:r>
          </a:p>
          <a:p>
            <a:r>
              <a:rPr lang="en-US" b="1" dirty="0">
                <a:solidFill>
                  <a:schemeClr val="accent1">
                    <a:lumMod val="50000"/>
                  </a:schemeClr>
                </a:solidFill>
              </a:rPr>
              <a:t>}</a:t>
            </a:r>
          </a:p>
          <a:p>
            <a:r>
              <a:rPr lang="en-US" b="1" dirty="0">
                <a:solidFill>
                  <a:schemeClr val="accent1">
                    <a:lumMod val="50000"/>
                  </a:schemeClr>
                </a:solidFill>
              </a:rPr>
              <a:t>}</a:t>
            </a:r>
            <a:endParaRPr lang="en-US" dirty="0">
              <a:solidFill>
                <a:schemeClr val="accent1">
                  <a:lumMod val="50000"/>
                </a:schemeClr>
              </a:solidFill>
            </a:endParaRPr>
          </a:p>
        </p:txBody>
      </p:sp>
      <p:sp>
        <p:nvSpPr>
          <p:cNvPr id="6" name="Rectangle 5"/>
          <p:cNvSpPr/>
          <p:nvPr/>
        </p:nvSpPr>
        <p:spPr>
          <a:xfrm>
            <a:off x="381000" y="2966949"/>
            <a:ext cx="4572000" cy="523220"/>
          </a:xfrm>
          <a:prstGeom prst="rect">
            <a:avLst/>
          </a:prstGeom>
        </p:spPr>
        <p:txBody>
          <a:bodyPr>
            <a:spAutoFit/>
          </a:bodyPr>
          <a:lstStyle/>
          <a:p>
            <a:r>
              <a:rPr lang="en-US" b="1" dirty="0">
                <a:solidFill>
                  <a:schemeClr val="accent1">
                    <a:lumMod val="50000"/>
                  </a:schemeClr>
                </a:solidFill>
              </a:rPr>
              <a:t>It is valid in 1.6 version but invalid or won't run in 1.7 version</a:t>
            </a:r>
            <a:endParaRPr lang="en-US" dirty="0">
              <a:solidFill>
                <a:schemeClr val="accent1">
                  <a:lumMod val="50000"/>
                </a:schemeClr>
              </a:solidFill>
            </a:endParaRPr>
          </a:p>
        </p:txBody>
      </p:sp>
    </p:spTree>
    <p:extLst>
      <p:ext uri="{BB962C8B-B14F-4D97-AF65-F5344CB8AC3E}">
        <p14:creationId xmlns:p14="http://schemas.microsoft.com/office/powerpoint/2010/main" val="34018837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38"/>
          <p:cNvSpPr txBox="1">
            <a:spLocks noGrp="1"/>
          </p:cNvSpPr>
          <p:nvPr>
            <p:ph type="ctrTitle"/>
          </p:nvPr>
        </p:nvSpPr>
        <p:spPr>
          <a:xfrm>
            <a:off x="2112400" y="1583350"/>
            <a:ext cx="4919400" cy="1159800"/>
          </a:xfrm>
          <a:prstGeom prst="rect">
            <a:avLst/>
          </a:prstGeom>
        </p:spPr>
        <p:txBody>
          <a:bodyPr spcFirstLastPara="1" wrap="square" lIns="0" tIns="0" rIns="0" bIns="0" anchor="b" anchorCtr="0">
            <a:noAutofit/>
          </a:bodyPr>
          <a:lstStyle/>
          <a:p>
            <a:pPr lvl="0"/>
            <a:br>
              <a:rPr lang="en" dirty="0"/>
            </a:br>
            <a:r>
              <a:rPr lang="en-US" dirty="0"/>
              <a:t>Instance control flow:</a:t>
            </a:r>
            <a:endParaRPr dirty="0"/>
          </a:p>
        </p:txBody>
      </p:sp>
    </p:spTree>
    <p:extLst>
      <p:ext uri="{BB962C8B-B14F-4D97-AF65-F5344CB8AC3E}">
        <p14:creationId xmlns:p14="http://schemas.microsoft.com/office/powerpoint/2010/main" val="93879653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14536"/>
            <a:ext cx="7010400" cy="4828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534400" y="4705350"/>
            <a:ext cx="377026" cy="230832"/>
          </a:xfrm>
          <a:prstGeom prst="rect">
            <a:avLst/>
          </a:prstGeom>
        </p:spPr>
        <p:txBody>
          <a:bodyPr wrap="none">
            <a:spAutoFit/>
          </a:bodyPr>
          <a:lstStyle/>
          <a:p>
            <a:r>
              <a:rPr lang="en-US" sz="900" b="1" dirty="0"/>
              <a:t>222</a:t>
            </a:r>
            <a:endParaRPr lang="en-US" sz="900" dirty="0"/>
          </a:p>
        </p:txBody>
      </p:sp>
    </p:spTree>
    <p:extLst>
      <p:ext uri="{BB962C8B-B14F-4D97-AF65-F5344CB8AC3E}">
        <p14:creationId xmlns:p14="http://schemas.microsoft.com/office/powerpoint/2010/main" val="389520909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95</a:t>
            </a:fld>
            <a:endParaRPr lang="en"/>
          </a:p>
        </p:txBody>
      </p:sp>
      <p:sp>
        <p:nvSpPr>
          <p:cNvPr id="4" name="Rectangle 3"/>
          <p:cNvSpPr/>
          <p:nvPr/>
        </p:nvSpPr>
        <p:spPr>
          <a:xfrm>
            <a:off x="152400" y="133350"/>
            <a:ext cx="4572000" cy="1384995"/>
          </a:xfrm>
          <a:prstGeom prst="rect">
            <a:avLst/>
          </a:prstGeom>
        </p:spPr>
        <p:txBody>
          <a:bodyPr>
            <a:spAutoFit/>
          </a:bodyPr>
          <a:lstStyle/>
          <a:p>
            <a:r>
              <a:rPr lang="en-US" b="1" dirty="0">
                <a:solidFill>
                  <a:schemeClr val="accent1">
                    <a:lumMod val="50000"/>
                  </a:schemeClr>
                </a:solidFill>
              </a:rPr>
              <a:t>Analysis:</a:t>
            </a:r>
          </a:p>
          <a:p>
            <a:endParaRPr lang="en-US" b="1" dirty="0">
              <a:solidFill>
                <a:schemeClr val="accent1">
                  <a:lumMod val="50000"/>
                </a:schemeClr>
              </a:solidFill>
            </a:endParaRPr>
          </a:p>
          <a:p>
            <a:r>
              <a:rPr lang="en-US" b="1" dirty="0">
                <a:solidFill>
                  <a:schemeClr val="accent1">
                    <a:lumMod val="50000"/>
                  </a:schemeClr>
                </a:solidFill>
              </a:rPr>
              <a:t>i=0[RIWO]</a:t>
            </a:r>
          </a:p>
          <a:p>
            <a:r>
              <a:rPr lang="en-US" b="1" dirty="0">
                <a:solidFill>
                  <a:schemeClr val="accent1">
                    <a:lumMod val="50000"/>
                  </a:schemeClr>
                </a:solidFill>
              </a:rPr>
              <a:t>j=0[RIWO]</a:t>
            </a:r>
          </a:p>
          <a:p>
            <a:r>
              <a:rPr lang="en-US" b="1" dirty="0">
                <a:solidFill>
                  <a:schemeClr val="accent1">
                    <a:lumMod val="50000"/>
                  </a:schemeClr>
                </a:solidFill>
              </a:rPr>
              <a:t>i=10[R&amp;W]</a:t>
            </a:r>
          </a:p>
          <a:p>
            <a:r>
              <a:rPr lang="en-US" b="1" dirty="0">
                <a:solidFill>
                  <a:schemeClr val="accent1">
                    <a:lumMod val="50000"/>
                  </a:schemeClr>
                </a:solidFill>
              </a:rPr>
              <a:t>j=20[R&amp;W]</a:t>
            </a:r>
            <a:endParaRPr lang="en-US" dirty="0">
              <a:solidFill>
                <a:schemeClr val="accent1">
                  <a:lumMod val="50000"/>
                </a:schemeClr>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54120"/>
            <a:ext cx="4029075"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04800" y="1733550"/>
            <a:ext cx="829073" cy="307777"/>
          </a:xfrm>
          <a:prstGeom prst="rect">
            <a:avLst/>
          </a:prstGeom>
        </p:spPr>
        <p:txBody>
          <a:bodyPr wrap="none">
            <a:spAutoFit/>
          </a:bodyPr>
          <a:lstStyle/>
          <a:p>
            <a:r>
              <a:rPr lang="en-US" b="1" dirty="0">
                <a:solidFill>
                  <a:schemeClr val="accent1">
                    <a:lumMod val="50000"/>
                  </a:schemeClr>
                </a:solidFill>
              </a:rPr>
              <a:t>Output</a:t>
            </a:r>
            <a:r>
              <a:rPr lang="en-US" b="1" dirty="0"/>
              <a:t>:</a:t>
            </a:r>
            <a:endParaRPr lang="en-US" dirty="0"/>
          </a:p>
        </p:txBody>
      </p:sp>
      <p:sp>
        <p:nvSpPr>
          <p:cNvPr id="6" name="Rectangle 5"/>
          <p:cNvSpPr/>
          <p:nvPr/>
        </p:nvSpPr>
        <p:spPr>
          <a:xfrm>
            <a:off x="3962400" y="133350"/>
            <a:ext cx="4572000" cy="1169551"/>
          </a:xfrm>
          <a:prstGeom prst="rect">
            <a:avLst/>
          </a:prstGeom>
        </p:spPr>
        <p:txBody>
          <a:bodyPr>
            <a:spAutoFit/>
          </a:bodyPr>
          <a:lstStyle/>
          <a:p>
            <a:r>
              <a:rPr lang="en-US" b="1" dirty="0">
                <a:solidFill>
                  <a:schemeClr val="accent1">
                    <a:lumMod val="50000"/>
                  </a:schemeClr>
                </a:solidFill>
              </a:rPr>
              <a:t>Whenever we are executing a java class static control flow will be executed. In the Static</a:t>
            </a:r>
          </a:p>
          <a:p>
            <a:r>
              <a:rPr lang="en-US" b="1" dirty="0">
                <a:solidFill>
                  <a:schemeClr val="accent1">
                    <a:lumMod val="50000"/>
                  </a:schemeClr>
                </a:solidFill>
              </a:rPr>
              <a:t>control flow Whenever we are creating an object the following sequence of events will be performed automatically.</a:t>
            </a:r>
            <a:endParaRPr lang="en-US" dirty="0">
              <a:solidFill>
                <a:schemeClr val="accent1">
                  <a:lumMod val="50000"/>
                </a:schemeClr>
              </a:solidFill>
            </a:endParaRPr>
          </a:p>
        </p:txBody>
      </p:sp>
      <p:sp>
        <p:nvSpPr>
          <p:cNvPr id="7" name="Rectangle 6"/>
          <p:cNvSpPr/>
          <p:nvPr/>
        </p:nvSpPr>
        <p:spPr>
          <a:xfrm>
            <a:off x="4332320" y="1428750"/>
            <a:ext cx="4572000" cy="1384995"/>
          </a:xfrm>
          <a:prstGeom prst="rect">
            <a:avLst/>
          </a:prstGeom>
        </p:spPr>
        <p:txBody>
          <a:bodyPr>
            <a:spAutoFit/>
          </a:bodyPr>
          <a:lstStyle/>
          <a:p>
            <a:r>
              <a:rPr lang="en-US" b="1" dirty="0">
                <a:solidFill>
                  <a:schemeClr val="accent1">
                    <a:lumMod val="50000"/>
                  </a:schemeClr>
                </a:solidFill>
              </a:rPr>
              <a:t>1. Identification of instance members from top to bottom(3 to 8).</a:t>
            </a:r>
          </a:p>
          <a:p>
            <a:r>
              <a:rPr lang="en-US" b="1" dirty="0">
                <a:solidFill>
                  <a:schemeClr val="accent1">
                    <a:lumMod val="50000"/>
                  </a:schemeClr>
                </a:solidFill>
              </a:rPr>
              <a:t>2. Execution of instance variable assignments and instance blocks from top to</a:t>
            </a:r>
          </a:p>
          <a:p>
            <a:r>
              <a:rPr lang="en-US" b="1" dirty="0">
                <a:solidFill>
                  <a:schemeClr val="accent1">
                    <a:lumMod val="50000"/>
                  </a:schemeClr>
                </a:solidFill>
              </a:rPr>
              <a:t>bottom(9 to 14).</a:t>
            </a:r>
          </a:p>
          <a:p>
            <a:r>
              <a:rPr lang="en-US" b="1" dirty="0">
                <a:solidFill>
                  <a:schemeClr val="accent1">
                    <a:lumMod val="50000"/>
                  </a:schemeClr>
                </a:solidFill>
              </a:rPr>
              <a:t>3. Execution of constructor.</a:t>
            </a:r>
            <a:endParaRPr lang="en-US" dirty="0">
              <a:solidFill>
                <a:schemeClr val="accent1">
                  <a:lumMod val="50000"/>
                </a:schemeClr>
              </a:solidFill>
            </a:endParaRPr>
          </a:p>
        </p:txBody>
      </p:sp>
      <p:sp>
        <p:nvSpPr>
          <p:cNvPr id="8" name="Rectangle 7"/>
          <p:cNvSpPr/>
          <p:nvPr/>
        </p:nvSpPr>
        <p:spPr>
          <a:xfrm>
            <a:off x="4556449" y="2952750"/>
            <a:ext cx="4572000" cy="1384995"/>
          </a:xfrm>
          <a:prstGeom prst="rect">
            <a:avLst/>
          </a:prstGeom>
        </p:spPr>
        <p:txBody>
          <a:bodyPr>
            <a:spAutoFit/>
          </a:bodyPr>
          <a:lstStyle/>
          <a:p>
            <a:r>
              <a:rPr lang="en-US" b="1" dirty="0">
                <a:solidFill>
                  <a:schemeClr val="accent1">
                    <a:lumMod val="50000"/>
                  </a:schemeClr>
                </a:solidFill>
              </a:rPr>
              <a:t>Note: static control flow is one time activity and it will be executed at the time of class</a:t>
            </a:r>
          </a:p>
          <a:p>
            <a:r>
              <a:rPr lang="en-US" b="1" dirty="0">
                <a:solidFill>
                  <a:schemeClr val="accent1">
                    <a:lumMod val="50000"/>
                  </a:schemeClr>
                </a:solidFill>
              </a:rPr>
              <a:t>loading.</a:t>
            </a:r>
          </a:p>
          <a:p>
            <a:r>
              <a:rPr lang="en-US" b="1" dirty="0">
                <a:solidFill>
                  <a:schemeClr val="accent1">
                    <a:lumMod val="50000"/>
                  </a:schemeClr>
                </a:solidFill>
              </a:rPr>
              <a:t>But instance control flow is not one time activity for every object creation it will be</a:t>
            </a:r>
          </a:p>
          <a:p>
            <a:r>
              <a:rPr lang="en-US" b="1" dirty="0">
                <a:solidFill>
                  <a:schemeClr val="accent1">
                    <a:lumMod val="50000"/>
                  </a:schemeClr>
                </a:solidFill>
              </a:rPr>
              <a:t>executed</a:t>
            </a:r>
            <a:endParaRPr lang="en-US" dirty="0">
              <a:solidFill>
                <a:schemeClr val="accent1">
                  <a:lumMod val="50000"/>
                </a:schemeClr>
              </a:solidFill>
            </a:endParaRPr>
          </a:p>
        </p:txBody>
      </p:sp>
      <p:sp>
        <p:nvSpPr>
          <p:cNvPr id="9" name="Rectangle 8"/>
          <p:cNvSpPr/>
          <p:nvPr/>
        </p:nvSpPr>
        <p:spPr>
          <a:xfrm>
            <a:off x="8540620" y="4731853"/>
            <a:ext cx="377026" cy="230832"/>
          </a:xfrm>
          <a:prstGeom prst="rect">
            <a:avLst/>
          </a:prstGeom>
        </p:spPr>
        <p:txBody>
          <a:bodyPr wrap="none">
            <a:spAutoFit/>
          </a:bodyPr>
          <a:lstStyle/>
          <a:p>
            <a:r>
              <a:rPr lang="en-US" sz="900" b="1" dirty="0"/>
              <a:t>223</a:t>
            </a:r>
            <a:endParaRPr lang="en-US" sz="900" dirty="0"/>
          </a:p>
        </p:txBody>
      </p:sp>
    </p:spTree>
    <p:extLst>
      <p:ext uri="{BB962C8B-B14F-4D97-AF65-F5344CB8AC3E}">
        <p14:creationId xmlns:p14="http://schemas.microsoft.com/office/powerpoint/2010/main" val="395031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arn(inVertical)">
                                      <p:cBhvr>
                                        <p:cTn id="7"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96</a:t>
            </a:fld>
            <a:endParaRPr lang="en"/>
          </a:p>
        </p:txBody>
      </p:sp>
      <p:sp>
        <p:nvSpPr>
          <p:cNvPr id="4" name="Rectangle 3"/>
          <p:cNvSpPr/>
          <p:nvPr/>
        </p:nvSpPr>
        <p:spPr>
          <a:xfrm>
            <a:off x="76200" y="112681"/>
            <a:ext cx="6400800" cy="5047536"/>
          </a:xfrm>
          <a:prstGeom prst="rect">
            <a:avLst/>
          </a:prstGeom>
        </p:spPr>
        <p:txBody>
          <a:bodyPr wrap="square">
            <a:spAutoFit/>
          </a:bodyPr>
          <a:lstStyle/>
          <a:p>
            <a:r>
              <a:rPr lang="en-US" b="1" dirty="0">
                <a:solidFill>
                  <a:schemeClr val="accent1">
                    <a:lumMod val="50000"/>
                  </a:schemeClr>
                </a:solidFill>
              </a:rPr>
              <a:t>Instance control flow in Parent to Child relationship :</a:t>
            </a:r>
          </a:p>
          <a:p>
            <a:r>
              <a:rPr lang="en-US" b="1" dirty="0">
                <a:solidFill>
                  <a:schemeClr val="accent1">
                    <a:lumMod val="50000"/>
                  </a:schemeClr>
                </a:solidFill>
              </a:rPr>
              <a:t>Example:</a:t>
            </a:r>
          </a:p>
          <a:p>
            <a:r>
              <a:rPr lang="en-US" b="1" dirty="0">
                <a:solidFill>
                  <a:schemeClr val="accent1">
                    <a:lumMod val="50000"/>
                  </a:schemeClr>
                </a:solidFill>
              </a:rPr>
              <a:t>class Parent</a:t>
            </a:r>
          </a:p>
          <a:p>
            <a:r>
              <a:rPr lang="en-US" b="1" dirty="0">
                <a:solidFill>
                  <a:schemeClr val="accent1">
                    <a:lumMod val="50000"/>
                  </a:schemeClr>
                </a:solidFill>
              </a:rPr>
              <a:t>{</a:t>
            </a:r>
          </a:p>
          <a:p>
            <a:r>
              <a:rPr lang="en-US" b="1" dirty="0" err="1">
                <a:solidFill>
                  <a:schemeClr val="accent1">
                    <a:lumMod val="50000"/>
                  </a:schemeClr>
                </a:solidFill>
              </a:rPr>
              <a:t>int</a:t>
            </a:r>
            <a:r>
              <a:rPr lang="en-US" b="1" dirty="0">
                <a:solidFill>
                  <a:schemeClr val="accent1">
                    <a:lumMod val="50000"/>
                  </a:schemeClr>
                </a:solidFill>
              </a:rPr>
              <a:t> x=10;</a:t>
            </a:r>
          </a:p>
          <a:p>
            <a:r>
              <a:rPr lang="en-US" b="1" dirty="0">
                <a:solidFill>
                  <a:schemeClr val="accent1">
                    <a:lumMod val="50000"/>
                  </a:schemeClr>
                </a:solidFill>
              </a:rPr>
              <a:t>{</a:t>
            </a:r>
          </a:p>
          <a:p>
            <a:r>
              <a:rPr lang="en-US" b="1" dirty="0" err="1">
                <a:solidFill>
                  <a:schemeClr val="accent1">
                    <a:lumMod val="50000"/>
                  </a:schemeClr>
                </a:solidFill>
              </a:rPr>
              <a:t>methodOne</a:t>
            </a:r>
            <a:r>
              <a:rPr lang="en-US" b="1" dirty="0">
                <a:solidFill>
                  <a:schemeClr val="accent1">
                    <a:lumMod val="50000"/>
                  </a:schemeClr>
                </a:solidFill>
              </a:rPr>
              <a:t>();</a:t>
            </a:r>
          </a:p>
          <a:p>
            <a:r>
              <a:rPr lang="en-US" b="1" dirty="0" err="1">
                <a:solidFill>
                  <a:schemeClr val="accent1">
                    <a:lumMod val="50000"/>
                  </a:schemeClr>
                </a:solidFill>
              </a:rPr>
              <a:t>System.out.println</a:t>
            </a:r>
            <a:r>
              <a:rPr lang="en-US" b="1" dirty="0">
                <a:solidFill>
                  <a:schemeClr val="accent1">
                    <a:lumMod val="50000"/>
                  </a:schemeClr>
                </a:solidFill>
              </a:rPr>
              <a:t>("Parent first instance block");</a:t>
            </a:r>
          </a:p>
          <a:p>
            <a:r>
              <a:rPr lang="en-US" b="1" dirty="0">
                <a:solidFill>
                  <a:schemeClr val="accent1">
                    <a:lumMod val="50000"/>
                  </a:schemeClr>
                </a:solidFill>
              </a:rPr>
              <a:t>}</a:t>
            </a:r>
          </a:p>
          <a:p>
            <a:r>
              <a:rPr lang="en-US" b="1" dirty="0">
                <a:solidFill>
                  <a:schemeClr val="accent1">
                    <a:lumMod val="50000"/>
                  </a:schemeClr>
                </a:solidFill>
              </a:rPr>
              <a:t>Parent()</a:t>
            </a:r>
          </a:p>
          <a:p>
            <a:r>
              <a:rPr lang="en-US" b="1" dirty="0">
                <a:solidFill>
                  <a:schemeClr val="accent1">
                    <a:lumMod val="50000"/>
                  </a:schemeClr>
                </a:solidFill>
              </a:rPr>
              <a:t>{</a:t>
            </a:r>
          </a:p>
          <a:p>
            <a:r>
              <a:rPr lang="en-US" b="1" dirty="0" err="1">
                <a:solidFill>
                  <a:schemeClr val="accent1">
                    <a:lumMod val="50000"/>
                  </a:schemeClr>
                </a:solidFill>
              </a:rPr>
              <a:t>System.out.println</a:t>
            </a:r>
            <a:r>
              <a:rPr lang="en-US" b="1" dirty="0">
                <a:solidFill>
                  <a:schemeClr val="accent1">
                    <a:lumMod val="50000"/>
                  </a:schemeClr>
                </a:solidFill>
              </a:rPr>
              <a:t>("parent class constructor");</a:t>
            </a:r>
          </a:p>
          <a:p>
            <a:r>
              <a:rPr lang="en-US" b="1" dirty="0">
                <a:solidFill>
                  <a:schemeClr val="accent1">
                    <a:lumMod val="50000"/>
                  </a:schemeClr>
                </a:solidFill>
              </a:rPr>
              <a:t>}</a:t>
            </a:r>
          </a:p>
          <a:p>
            <a:r>
              <a:rPr lang="en-US" b="1" dirty="0">
                <a:solidFill>
                  <a:schemeClr val="accent1">
                    <a:lumMod val="50000"/>
                  </a:schemeClr>
                </a:solidFill>
              </a:rPr>
              <a:t>public static void main(String[] </a:t>
            </a:r>
            <a:r>
              <a:rPr lang="en-US" b="1" dirty="0" err="1">
                <a:solidFill>
                  <a:schemeClr val="accent1">
                    <a:lumMod val="50000"/>
                  </a:schemeClr>
                </a:solidFill>
              </a:rPr>
              <a:t>args</a:t>
            </a:r>
            <a:r>
              <a:rPr lang="en-US" b="1" dirty="0">
                <a:solidFill>
                  <a:schemeClr val="accent1">
                    <a:lumMod val="50000"/>
                  </a:schemeClr>
                </a:solidFill>
              </a:rPr>
              <a:t>)</a:t>
            </a:r>
          </a:p>
          <a:p>
            <a:r>
              <a:rPr lang="en-US" b="1" dirty="0">
                <a:solidFill>
                  <a:schemeClr val="accent1">
                    <a:lumMod val="50000"/>
                  </a:schemeClr>
                </a:solidFill>
              </a:rPr>
              <a:t>{</a:t>
            </a:r>
          </a:p>
          <a:p>
            <a:r>
              <a:rPr lang="en-US" b="1" dirty="0">
                <a:solidFill>
                  <a:schemeClr val="accent1">
                    <a:lumMod val="50000"/>
                  </a:schemeClr>
                </a:solidFill>
              </a:rPr>
              <a:t>Parent p=new Parent();</a:t>
            </a:r>
          </a:p>
          <a:p>
            <a:r>
              <a:rPr lang="en-US" b="1" dirty="0" err="1">
                <a:solidFill>
                  <a:schemeClr val="accent1">
                    <a:lumMod val="50000"/>
                  </a:schemeClr>
                </a:solidFill>
              </a:rPr>
              <a:t>System.out.println</a:t>
            </a:r>
            <a:r>
              <a:rPr lang="en-US" b="1" dirty="0">
                <a:solidFill>
                  <a:schemeClr val="accent1">
                    <a:lumMod val="50000"/>
                  </a:schemeClr>
                </a:solidFill>
              </a:rPr>
              <a:t>("parent class main method");</a:t>
            </a:r>
          </a:p>
          <a:p>
            <a:r>
              <a:rPr lang="en-US" b="1" dirty="0">
                <a:solidFill>
                  <a:schemeClr val="accent1">
                    <a:lumMod val="50000"/>
                  </a:schemeClr>
                </a:solidFill>
              </a:rPr>
              <a:t>}</a:t>
            </a:r>
          </a:p>
          <a:p>
            <a:r>
              <a:rPr lang="en-US" b="1" dirty="0">
                <a:solidFill>
                  <a:schemeClr val="accent1">
                    <a:lumMod val="50000"/>
                  </a:schemeClr>
                </a:solidFill>
              </a:rPr>
              <a:t>public void </a:t>
            </a:r>
            <a:r>
              <a:rPr lang="en-US" b="1" dirty="0" err="1">
                <a:solidFill>
                  <a:schemeClr val="accent1">
                    <a:lumMod val="50000"/>
                  </a:schemeClr>
                </a:solidFill>
              </a:rPr>
              <a:t>methodOne</a:t>
            </a:r>
            <a:r>
              <a:rPr lang="en-US" b="1" dirty="0">
                <a:solidFill>
                  <a:schemeClr val="accent1">
                    <a:lumMod val="50000"/>
                  </a:schemeClr>
                </a:solidFill>
              </a:rPr>
              <a:t>()</a:t>
            </a:r>
          </a:p>
          <a:p>
            <a:r>
              <a:rPr lang="en-US" b="1" dirty="0">
                <a:solidFill>
                  <a:schemeClr val="accent1">
                    <a:lumMod val="50000"/>
                  </a:schemeClr>
                </a:solidFill>
              </a:rPr>
              <a:t>{</a:t>
            </a:r>
          </a:p>
          <a:p>
            <a:r>
              <a:rPr lang="en-US" b="1" dirty="0" err="1">
                <a:solidFill>
                  <a:schemeClr val="accent1">
                    <a:lumMod val="50000"/>
                  </a:schemeClr>
                </a:solidFill>
              </a:rPr>
              <a:t>System.out.println</a:t>
            </a:r>
            <a:r>
              <a:rPr lang="en-US" b="1" dirty="0">
                <a:solidFill>
                  <a:schemeClr val="accent1">
                    <a:lumMod val="50000"/>
                  </a:schemeClr>
                </a:solidFill>
              </a:rPr>
              <a:t>(y);</a:t>
            </a:r>
          </a:p>
          <a:p>
            <a:r>
              <a:rPr lang="en-US" b="1" dirty="0">
                <a:solidFill>
                  <a:schemeClr val="accent1">
                    <a:lumMod val="50000"/>
                  </a:schemeClr>
                </a:solidFill>
              </a:rPr>
              <a:t>}</a:t>
            </a:r>
          </a:p>
          <a:p>
            <a:r>
              <a:rPr lang="en-US" b="1" dirty="0" err="1">
                <a:solidFill>
                  <a:schemeClr val="accent1">
                    <a:lumMod val="50000"/>
                  </a:schemeClr>
                </a:solidFill>
              </a:rPr>
              <a:t>int</a:t>
            </a:r>
            <a:r>
              <a:rPr lang="en-US" b="1" dirty="0">
                <a:solidFill>
                  <a:schemeClr val="accent1">
                    <a:lumMod val="50000"/>
                  </a:schemeClr>
                </a:solidFill>
              </a:rPr>
              <a:t> y=20;</a:t>
            </a:r>
            <a:endParaRPr lang="en-US" dirty="0">
              <a:solidFill>
                <a:schemeClr val="accent1">
                  <a:lumMod val="50000"/>
                </a:schemeClr>
              </a:solidFill>
            </a:endParaRPr>
          </a:p>
        </p:txBody>
      </p:sp>
      <p:sp>
        <p:nvSpPr>
          <p:cNvPr id="5" name="Rectangle 4"/>
          <p:cNvSpPr/>
          <p:nvPr/>
        </p:nvSpPr>
        <p:spPr>
          <a:xfrm>
            <a:off x="8534400" y="4629150"/>
            <a:ext cx="377026" cy="230832"/>
          </a:xfrm>
          <a:prstGeom prst="rect">
            <a:avLst/>
          </a:prstGeom>
        </p:spPr>
        <p:txBody>
          <a:bodyPr wrap="none">
            <a:spAutoFit/>
          </a:bodyPr>
          <a:lstStyle/>
          <a:p>
            <a:r>
              <a:rPr lang="en-US" sz="900" b="1" dirty="0"/>
              <a:t>223</a:t>
            </a:r>
            <a:endParaRPr lang="en-US" sz="900" dirty="0"/>
          </a:p>
        </p:txBody>
      </p:sp>
      <p:sp>
        <p:nvSpPr>
          <p:cNvPr id="6" name="Rectangle 5"/>
          <p:cNvSpPr/>
          <p:nvPr/>
        </p:nvSpPr>
        <p:spPr>
          <a:xfrm>
            <a:off x="4800600" y="666750"/>
            <a:ext cx="5376852" cy="3754874"/>
          </a:xfrm>
          <a:prstGeom prst="rect">
            <a:avLst/>
          </a:prstGeom>
        </p:spPr>
        <p:txBody>
          <a:bodyPr wrap="square">
            <a:spAutoFit/>
          </a:bodyPr>
          <a:lstStyle/>
          <a:p>
            <a:r>
              <a:rPr lang="en-US" b="1" dirty="0">
                <a:solidFill>
                  <a:schemeClr val="accent1">
                    <a:lumMod val="50000"/>
                  </a:schemeClr>
                </a:solidFill>
              </a:rPr>
              <a:t>}</a:t>
            </a:r>
          </a:p>
          <a:p>
            <a:r>
              <a:rPr lang="en-US" b="1" dirty="0">
                <a:solidFill>
                  <a:schemeClr val="accent1">
                    <a:lumMod val="50000"/>
                  </a:schemeClr>
                </a:solidFill>
              </a:rPr>
              <a:t>class Child extends Parent</a:t>
            </a:r>
          </a:p>
          <a:p>
            <a:r>
              <a:rPr lang="en-US" b="1" dirty="0">
                <a:solidFill>
                  <a:schemeClr val="accent1">
                    <a:lumMod val="50000"/>
                  </a:schemeClr>
                </a:solidFill>
              </a:rPr>
              <a:t>{</a:t>
            </a:r>
          </a:p>
          <a:p>
            <a:r>
              <a:rPr lang="en-US" b="1" dirty="0" err="1">
                <a:solidFill>
                  <a:schemeClr val="accent1">
                    <a:lumMod val="50000"/>
                  </a:schemeClr>
                </a:solidFill>
              </a:rPr>
              <a:t>int</a:t>
            </a:r>
            <a:r>
              <a:rPr lang="en-US" b="1" dirty="0">
                <a:solidFill>
                  <a:schemeClr val="accent1">
                    <a:lumMod val="50000"/>
                  </a:schemeClr>
                </a:solidFill>
              </a:rPr>
              <a:t> i=100;</a:t>
            </a:r>
          </a:p>
          <a:p>
            <a:r>
              <a:rPr lang="en-US" b="1" dirty="0">
                <a:solidFill>
                  <a:schemeClr val="accent1">
                    <a:lumMod val="50000"/>
                  </a:schemeClr>
                </a:solidFill>
              </a:rPr>
              <a:t>{</a:t>
            </a:r>
          </a:p>
          <a:p>
            <a:r>
              <a:rPr lang="en-US" b="1" dirty="0" err="1">
                <a:solidFill>
                  <a:schemeClr val="accent1">
                    <a:lumMod val="50000"/>
                  </a:schemeClr>
                </a:solidFill>
              </a:rPr>
              <a:t>methodTwo</a:t>
            </a:r>
            <a:r>
              <a:rPr lang="en-US" b="1" dirty="0">
                <a:solidFill>
                  <a:schemeClr val="accent1">
                    <a:lumMod val="50000"/>
                  </a:schemeClr>
                </a:solidFill>
              </a:rPr>
              <a:t>();</a:t>
            </a:r>
          </a:p>
          <a:p>
            <a:r>
              <a:rPr lang="en-US" b="1" dirty="0" err="1">
                <a:solidFill>
                  <a:schemeClr val="accent1">
                    <a:lumMod val="50000"/>
                  </a:schemeClr>
                </a:solidFill>
              </a:rPr>
              <a:t>System.out.println</a:t>
            </a:r>
            <a:r>
              <a:rPr lang="en-US" b="1" dirty="0">
                <a:solidFill>
                  <a:schemeClr val="accent1">
                    <a:lumMod val="50000"/>
                  </a:schemeClr>
                </a:solidFill>
              </a:rPr>
              <a:t>("Child first instance block");</a:t>
            </a:r>
          </a:p>
          <a:p>
            <a:r>
              <a:rPr lang="en-US" b="1" dirty="0">
                <a:solidFill>
                  <a:schemeClr val="accent1">
                    <a:lumMod val="50000"/>
                  </a:schemeClr>
                </a:solidFill>
              </a:rPr>
              <a:t>}</a:t>
            </a:r>
          </a:p>
          <a:p>
            <a:r>
              <a:rPr lang="en-US" b="1" dirty="0">
                <a:solidFill>
                  <a:schemeClr val="accent1">
                    <a:lumMod val="50000"/>
                  </a:schemeClr>
                </a:solidFill>
              </a:rPr>
              <a:t>Child()</a:t>
            </a:r>
          </a:p>
          <a:p>
            <a:r>
              <a:rPr lang="en-US" b="1" dirty="0">
                <a:solidFill>
                  <a:schemeClr val="accent1">
                    <a:lumMod val="50000"/>
                  </a:schemeClr>
                </a:solidFill>
              </a:rPr>
              <a:t>{</a:t>
            </a:r>
          </a:p>
          <a:p>
            <a:r>
              <a:rPr lang="en-US" b="1" dirty="0" err="1">
                <a:solidFill>
                  <a:schemeClr val="accent1">
                    <a:lumMod val="50000"/>
                  </a:schemeClr>
                </a:solidFill>
              </a:rPr>
              <a:t>System.out.println</a:t>
            </a:r>
            <a:r>
              <a:rPr lang="en-US" b="1" dirty="0">
                <a:solidFill>
                  <a:schemeClr val="accent1">
                    <a:lumMod val="50000"/>
                  </a:schemeClr>
                </a:solidFill>
              </a:rPr>
              <a:t>("Child class constructor");</a:t>
            </a:r>
          </a:p>
          <a:p>
            <a:r>
              <a:rPr lang="en-US" b="1" dirty="0">
                <a:solidFill>
                  <a:schemeClr val="accent1">
                    <a:lumMod val="50000"/>
                  </a:schemeClr>
                </a:solidFill>
              </a:rPr>
              <a:t>}</a:t>
            </a:r>
          </a:p>
          <a:p>
            <a:r>
              <a:rPr lang="en-US" b="1" dirty="0">
                <a:solidFill>
                  <a:schemeClr val="accent1">
                    <a:lumMod val="50000"/>
                  </a:schemeClr>
                </a:solidFill>
              </a:rPr>
              <a:t>public static void main(String[] </a:t>
            </a:r>
            <a:r>
              <a:rPr lang="en-US" b="1" dirty="0" err="1">
                <a:solidFill>
                  <a:schemeClr val="accent1">
                    <a:lumMod val="50000"/>
                  </a:schemeClr>
                </a:solidFill>
              </a:rPr>
              <a:t>args</a:t>
            </a:r>
            <a:r>
              <a:rPr lang="en-US" b="1" dirty="0">
                <a:solidFill>
                  <a:schemeClr val="accent1">
                    <a:lumMod val="50000"/>
                  </a:schemeClr>
                </a:solidFill>
              </a:rPr>
              <a:t>)</a:t>
            </a:r>
          </a:p>
          <a:p>
            <a:r>
              <a:rPr lang="en-US" b="1" dirty="0">
                <a:solidFill>
                  <a:schemeClr val="accent1">
                    <a:lumMod val="50000"/>
                  </a:schemeClr>
                </a:solidFill>
              </a:rPr>
              <a:t>{</a:t>
            </a:r>
          </a:p>
          <a:p>
            <a:r>
              <a:rPr lang="en-US" b="1" dirty="0">
                <a:solidFill>
                  <a:schemeClr val="accent1">
                    <a:lumMod val="50000"/>
                  </a:schemeClr>
                </a:solidFill>
              </a:rPr>
              <a:t>Child c=new Child();</a:t>
            </a:r>
          </a:p>
          <a:p>
            <a:r>
              <a:rPr lang="en-US" b="1" dirty="0" err="1">
                <a:solidFill>
                  <a:schemeClr val="accent1">
                    <a:lumMod val="50000"/>
                  </a:schemeClr>
                </a:solidFill>
              </a:rPr>
              <a:t>System.out.println</a:t>
            </a:r>
            <a:r>
              <a:rPr lang="en-US" b="1" dirty="0">
                <a:solidFill>
                  <a:schemeClr val="accent1">
                    <a:lumMod val="50000"/>
                  </a:schemeClr>
                </a:solidFill>
              </a:rPr>
              <a:t>("Child class main method");</a:t>
            </a:r>
          </a:p>
          <a:p>
            <a:r>
              <a:rPr lang="en-US" b="1" dirty="0">
                <a:solidFill>
                  <a:schemeClr val="accent1">
                    <a:lumMod val="50000"/>
                  </a:schemeClr>
                </a:solidFill>
              </a:rPr>
              <a:t>}</a:t>
            </a:r>
          </a:p>
        </p:txBody>
      </p:sp>
    </p:spTree>
    <p:extLst>
      <p:ext uri="{BB962C8B-B14F-4D97-AF65-F5344CB8AC3E}">
        <p14:creationId xmlns:p14="http://schemas.microsoft.com/office/powerpoint/2010/main" val="427965798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r>
              <a:rPr lang="en" dirty="0"/>
              <a:t>224</a:t>
            </a:r>
          </a:p>
        </p:txBody>
      </p:sp>
      <p:sp>
        <p:nvSpPr>
          <p:cNvPr id="4" name="Rectangle 3"/>
          <p:cNvSpPr/>
          <p:nvPr/>
        </p:nvSpPr>
        <p:spPr>
          <a:xfrm>
            <a:off x="304800" y="285750"/>
            <a:ext cx="4572000" cy="2031325"/>
          </a:xfrm>
          <a:prstGeom prst="rect">
            <a:avLst/>
          </a:prstGeom>
        </p:spPr>
        <p:txBody>
          <a:bodyPr>
            <a:spAutoFit/>
          </a:bodyPr>
          <a:lstStyle/>
          <a:p>
            <a:r>
              <a:rPr lang="en-US" b="1" dirty="0">
                <a:solidFill>
                  <a:schemeClr val="accent1">
                    <a:lumMod val="50000"/>
                  </a:schemeClr>
                </a:solidFill>
              </a:rPr>
              <a:t>public void </a:t>
            </a:r>
            <a:r>
              <a:rPr lang="en-US" b="1" dirty="0" err="1">
                <a:solidFill>
                  <a:schemeClr val="accent1">
                    <a:lumMod val="50000"/>
                  </a:schemeClr>
                </a:solidFill>
              </a:rPr>
              <a:t>methodTwo</a:t>
            </a:r>
            <a:r>
              <a:rPr lang="en-US" b="1" dirty="0">
                <a:solidFill>
                  <a:schemeClr val="accent1">
                    <a:lumMod val="50000"/>
                  </a:schemeClr>
                </a:solidFill>
              </a:rPr>
              <a:t>()</a:t>
            </a:r>
          </a:p>
          <a:p>
            <a:r>
              <a:rPr lang="en-US" b="1" dirty="0">
                <a:solidFill>
                  <a:schemeClr val="accent1">
                    <a:lumMod val="50000"/>
                  </a:schemeClr>
                </a:solidFill>
              </a:rPr>
              <a:t>{</a:t>
            </a:r>
          </a:p>
          <a:p>
            <a:r>
              <a:rPr lang="en-US" b="1" dirty="0" err="1">
                <a:solidFill>
                  <a:schemeClr val="accent1">
                    <a:lumMod val="50000"/>
                  </a:schemeClr>
                </a:solidFill>
              </a:rPr>
              <a:t>System.out.println</a:t>
            </a:r>
            <a:r>
              <a:rPr lang="en-US" b="1" dirty="0">
                <a:solidFill>
                  <a:schemeClr val="accent1">
                    <a:lumMod val="50000"/>
                  </a:schemeClr>
                </a:solidFill>
              </a:rPr>
              <a:t>(j);</a:t>
            </a:r>
          </a:p>
          <a:p>
            <a:r>
              <a:rPr lang="en-US" b="1" dirty="0">
                <a:solidFill>
                  <a:schemeClr val="accent1">
                    <a:lumMod val="50000"/>
                  </a:schemeClr>
                </a:solidFill>
              </a:rPr>
              <a:t>}</a:t>
            </a:r>
          </a:p>
          <a:p>
            <a:r>
              <a:rPr lang="en-US" b="1" dirty="0">
                <a:solidFill>
                  <a:schemeClr val="accent1">
                    <a:lumMod val="50000"/>
                  </a:schemeClr>
                </a:solidFill>
              </a:rPr>
              <a:t>{</a:t>
            </a:r>
          </a:p>
          <a:p>
            <a:r>
              <a:rPr lang="en-US" b="1" dirty="0" err="1">
                <a:solidFill>
                  <a:schemeClr val="accent1">
                    <a:lumMod val="50000"/>
                  </a:schemeClr>
                </a:solidFill>
              </a:rPr>
              <a:t>System.out.println</a:t>
            </a:r>
            <a:r>
              <a:rPr lang="en-US" b="1" dirty="0">
                <a:solidFill>
                  <a:schemeClr val="accent1">
                    <a:lumMod val="50000"/>
                  </a:schemeClr>
                </a:solidFill>
              </a:rPr>
              <a:t>("Child second instance block");</a:t>
            </a:r>
          </a:p>
          <a:p>
            <a:r>
              <a:rPr lang="en-US" b="1" dirty="0">
                <a:solidFill>
                  <a:schemeClr val="accent1">
                    <a:lumMod val="50000"/>
                  </a:schemeClr>
                </a:solidFill>
              </a:rPr>
              <a:t>}</a:t>
            </a:r>
          </a:p>
          <a:p>
            <a:r>
              <a:rPr lang="en-US" b="1" dirty="0" err="1">
                <a:solidFill>
                  <a:schemeClr val="accent1">
                    <a:lumMod val="50000"/>
                  </a:schemeClr>
                </a:solidFill>
              </a:rPr>
              <a:t>int</a:t>
            </a:r>
            <a:r>
              <a:rPr lang="en-US" b="1" dirty="0">
                <a:solidFill>
                  <a:schemeClr val="accent1">
                    <a:lumMod val="50000"/>
                  </a:schemeClr>
                </a:solidFill>
              </a:rPr>
              <a:t> j=200;</a:t>
            </a:r>
          </a:p>
          <a:p>
            <a:r>
              <a:rPr lang="en-US" b="1" dirty="0">
                <a:solidFill>
                  <a:schemeClr val="accent1">
                    <a:lumMod val="50000"/>
                  </a:schemeClr>
                </a:solidFill>
              </a:rPr>
              <a:t>}</a:t>
            </a:r>
            <a:endParaRPr lang="en-US" dirty="0">
              <a:solidFill>
                <a:schemeClr val="accent1">
                  <a:lumMod val="50000"/>
                </a:schemeClr>
              </a:solidFill>
            </a:endParaRPr>
          </a:p>
        </p:txBody>
      </p:sp>
      <p:sp>
        <p:nvSpPr>
          <p:cNvPr id="5" name="Rectangle 4"/>
          <p:cNvSpPr/>
          <p:nvPr/>
        </p:nvSpPr>
        <p:spPr>
          <a:xfrm>
            <a:off x="283029" y="2317075"/>
            <a:ext cx="4572000" cy="2462213"/>
          </a:xfrm>
          <a:prstGeom prst="rect">
            <a:avLst/>
          </a:prstGeom>
        </p:spPr>
        <p:txBody>
          <a:bodyPr>
            <a:spAutoFit/>
          </a:bodyPr>
          <a:lstStyle/>
          <a:p>
            <a:r>
              <a:rPr lang="en-US" b="1" dirty="0">
                <a:solidFill>
                  <a:schemeClr val="accent1">
                    <a:lumMod val="50000"/>
                  </a:schemeClr>
                </a:solidFill>
              </a:rPr>
              <a:t>Output:</a:t>
            </a:r>
          </a:p>
          <a:p>
            <a:r>
              <a:rPr lang="en-US" b="1" dirty="0">
                <a:solidFill>
                  <a:schemeClr val="accent1">
                    <a:lumMod val="50000"/>
                  </a:schemeClr>
                </a:solidFill>
              </a:rPr>
              <a:t>E:\scjp&gt;javac Child.java</a:t>
            </a:r>
          </a:p>
          <a:p>
            <a:r>
              <a:rPr lang="en-US" b="1" dirty="0">
                <a:solidFill>
                  <a:schemeClr val="accent1">
                    <a:lumMod val="50000"/>
                  </a:schemeClr>
                </a:solidFill>
              </a:rPr>
              <a:t>E:\scjp&gt;java Child</a:t>
            </a:r>
          </a:p>
          <a:p>
            <a:r>
              <a:rPr lang="en-US" b="1" dirty="0">
                <a:solidFill>
                  <a:schemeClr val="accent1">
                    <a:lumMod val="50000"/>
                  </a:schemeClr>
                </a:solidFill>
              </a:rPr>
              <a:t>0</a:t>
            </a:r>
          </a:p>
          <a:p>
            <a:r>
              <a:rPr lang="en-US" b="1" dirty="0">
                <a:solidFill>
                  <a:schemeClr val="accent1">
                    <a:lumMod val="50000"/>
                  </a:schemeClr>
                </a:solidFill>
              </a:rPr>
              <a:t>Parent first instance block</a:t>
            </a:r>
          </a:p>
          <a:p>
            <a:r>
              <a:rPr lang="en-US" b="1" dirty="0">
                <a:solidFill>
                  <a:schemeClr val="accent1">
                    <a:lumMod val="50000"/>
                  </a:schemeClr>
                </a:solidFill>
              </a:rPr>
              <a:t>Parent class constructor</a:t>
            </a:r>
          </a:p>
          <a:p>
            <a:r>
              <a:rPr lang="en-US" b="1" dirty="0">
                <a:solidFill>
                  <a:schemeClr val="accent1">
                    <a:lumMod val="50000"/>
                  </a:schemeClr>
                </a:solidFill>
              </a:rPr>
              <a:t>0</a:t>
            </a:r>
          </a:p>
          <a:p>
            <a:r>
              <a:rPr lang="en-US" b="1" dirty="0">
                <a:solidFill>
                  <a:schemeClr val="accent1">
                    <a:lumMod val="50000"/>
                  </a:schemeClr>
                </a:solidFill>
              </a:rPr>
              <a:t>Child first instance block</a:t>
            </a:r>
          </a:p>
          <a:p>
            <a:r>
              <a:rPr lang="en-US" b="1" dirty="0">
                <a:solidFill>
                  <a:schemeClr val="accent1">
                    <a:lumMod val="50000"/>
                  </a:schemeClr>
                </a:solidFill>
              </a:rPr>
              <a:t>Child second instance block</a:t>
            </a:r>
          </a:p>
          <a:p>
            <a:r>
              <a:rPr lang="en-US" b="1" dirty="0">
                <a:solidFill>
                  <a:schemeClr val="accent1">
                    <a:lumMod val="50000"/>
                  </a:schemeClr>
                </a:solidFill>
              </a:rPr>
              <a:t>Child class constructor</a:t>
            </a:r>
          </a:p>
          <a:p>
            <a:r>
              <a:rPr lang="en-US" b="1" dirty="0">
                <a:solidFill>
                  <a:schemeClr val="accent1">
                    <a:lumMod val="50000"/>
                  </a:schemeClr>
                </a:solidFill>
              </a:rPr>
              <a:t>Child class main method</a:t>
            </a:r>
            <a:endParaRPr lang="en-US" dirty="0">
              <a:solidFill>
                <a:schemeClr val="accent1">
                  <a:lumMod val="50000"/>
                </a:schemeClr>
              </a:solidFill>
            </a:endParaRPr>
          </a:p>
        </p:txBody>
      </p:sp>
      <p:sp>
        <p:nvSpPr>
          <p:cNvPr id="6" name="Rectangle 5"/>
          <p:cNvSpPr/>
          <p:nvPr/>
        </p:nvSpPr>
        <p:spPr>
          <a:xfrm>
            <a:off x="4724400" y="133350"/>
            <a:ext cx="4572000" cy="2677656"/>
          </a:xfrm>
          <a:prstGeom prst="rect">
            <a:avLst/>
          </a:prstGeom>
        </p:spPr>
        <p:txBody>
          <a:bodyPr>
            <a:spAutoFit/>
          </a:bodyPr>
          <a:lstStyle/>
          <a:p>
            <a:r>
              <a:rPr lang="en-US" b="1" dirty="0">
                <a:solidFill>
                  <a:schemeClr val="accent1">
                    <a:lumMod val="50000"/>
                  </a:schemeClr>
                </a:solidFill>
              </a:rPr>
              <a:t>Whenever we are creating child class object the following sequence of events will be</a:t>
            </a:r>
          </a:p>
          <a:p>
            <a:r>
              <a:rPr lang="en-US" b="1" dirty="0">
                <a:solidFill>
                  <a:schemeClr val="accent1">
                    <a:lumMod val="50000"/>
                  </a:schemeClr>
                </a:solidFill>
              </a:rPr>
              <a:t>executed automatically.</a:t>
            </a:r>
          </a:p>
          <a:p>
            <a:r>
              <a:rPr lang="en-US" b="1" dirty="0">
                <a:solidFill>
                  <a:schemeClr val="accent1">
                    <a:lumMod val="50000"/>
                  </a:schemeClr>
                </a:solidFill>
              </a:rPr>
              <a:t>1. Identification of instance members from Parent to Child.</a:t>
            </a:r>
          </a:p>
          <a:p>
            <a:r>
              <a:rPr lang="en-US" b="1" dirty="0">
                <a:solidFill>
                  <a:schemeClr val="accent1">
                    <a:lumMod val="50000"/>
                  </a:schemeClr>
                </a:solidFill>
              </a:rPr>
              <a:t>2. Execution of instance variable assignments and instance block only in Parent</a:t>
            </a:r>
          </a:p>
          <a:p>
            <a:r>
              <a:rPr lang="en-US" b="1" dirty="0">
                <a:solidFill>
                  <a:schemeClr val="accent1">
                    <a:lumMod val="50000"/>
                  </a:schemeClr>
                </a:solidFill>
              </a:rPr>
              <a:t>class.</a:t>
            </a:r>
          </a:p>
          <a:p>
            <a:r>
              <a:rPr lang="en-US" b="1" dirty="0">
                <a:solidFill>
                  <a:schemeClr val="accent1">
                    <a:lumMod val="50000"/>
                  </a:schemeClr>
                </a:solidFill>
              </a:rPr>
              <a:t>3. Execution of Parent class constructor.</a:t>
            </a:r>
          </a:p>
          <a:p>
            <a:r>
              <a:rPr lang="en-US" b="1" dirty="0">
                <a:solidFill>
                  <a:schemeClr val="accent1">
                    <a:lumMod val="50000"/>
                  </a:schemeClr>
                </a:solidFill>
              </a:rPr>
              <a:t>4. Execution of instance variable assignments and instance blocks in Child class.</a:t>
            </a:r>
          </a:p>
          <a:p>
            <a:r>
              <a:rPr lang="en-US" b="1" dirty="0">
                <a:solidFill>
                  <a:schemeClr val="accent1">
                    <a:lumMod val="50000"/>
                  </a:schemeClr>
                </a:solidFill>
              </a:rPr>
              <a:t>5. Execution of Child class constructor.</a:t>
            </a:r>
            <a:endParaRPr lang="en-US" dirty="0">
              <a:solidFill>
                <a:schemeClr val="accent1">
                  <a:lumMod val="50000"/>
                </a:schemeClr>
              </a:solidFill>
            </a:endParaRPr>
          </a:p>
        </p:txBody>
      </p:sp>
      <p:sp>
        <p:nvSpPr>
          <p:cNvPr id="7" name="Rectangle 6"/>
          <p:cNvSpPr/>
          <p:nvPr/>
        </p:nvSpPr>
        <p:spPr>
          <a:xfrm>
            <a:off x="4687078" y="3071127"/>
            <a:ext cx="4572000" cy="738664"/>
          </a:xfrm>
          <a:prstGeom prst="rect">
            <a:avLst/>
          </a:prstGeom>
        </p:spPr>
        <p:txBody>
          <a:bodyPr>
            <a:spAutoFit/>
          </a:bodyPr>
          <a:lstStyle/>
          <a:p>
            <a:r>
              <a:rPr lang="en-US" b="1" dirty="0">
                <a:solidFill>
                  <a:schemeClr val="accent1">
                    <a:lumMod val="50000"/>
                  </a:schemeClr>
                </a:solidFill>
              </a:rPr>
              <a:t>Note: Object creation is the most costly operation in java and hence if there is no specific requirement never recommended to crate objects.</a:t>
            </a:r>
            <a:endParaRPr lang="en-US" dirty="0">
              <a:solidFill>
                <a:schemeClr val="accent1">
                  <a:lumMod val="50000"/>
                </a:schemeClr>
              </a:solidFill>
            </a:endParaRPr>
          </a:p>
        </p:txBody>
      </p:sp>
    </p:spTree>
    <p:extLst>
      <p:ext uri="{BB962C8B-B14F-4D97-AF65-F5344CB8AC3E}">
        <p14:creationId xmlns:p14="http://schemas.microsoft.com/office/powerpoint/2010/main" val="2749634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inVertical)">
                                      <p:cBhvr>
                                        <p:cTn id="10" dur="500"/>
                                        <p:tgtEl>
                                          <p:spTgt spid="5">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arn(inVertical)">
                                      <p:cBhvr>
                                        <p:cTn id="13" dur="500"/>
                                        <p:tgtEl>
                                          <p:spTgt spid="5">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arn(inVertical)">
                                      <p:cBhvr>
                                        <p:cTn id="16" dur="500"/>
                                        <p:tgtEl>
                                          <p:spTgt spid="5">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arn(inVertical)">
                                      <p:cBhvr>
                                        <p:cTn id="19" dur="500"/>
                                        <p:tgtEl>
                                          <p:spTgt spid="5">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arn(inVertical)">
                                      <p:cBhvr>
                                        <p:cTn id="22" dur="500"/>
                                        <p:tgtEl>
                                          <p:spTgt spid="5">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barn(inVertical)">
                                      <p:cBhvr>
                                        <p:cTn id="25" dur="500"/>
                                        <p:tgtEl>
                                          <p:spTgt spid="5">
                                            <p:txEl>
                                              <p:pRg st="6" end="6"/>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barn(inVertical)">
                                      <p:cBhvr>
                                        <p:cTn id="28" dur="500"/>
                                        <p:tgtEl>
                                          <p:spTgt spid="5">
                                            <p:txEl>
                                              <p:pRg st="7" end="7"/>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barn(inVertical)">
                                      <p:cBhvr>
                                        <p:cTn id="31" dur="500"/>
                                        <p:tgtEl>
                                          <p:spTgt spid="5">
                                            <p:txEl>
                                              <p:pRg st="8" end="8"/>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5">
                                            <p:txEl>
                                              <p:pRg st="9" end="9"/>
                                            </p:txEl>
                                          </p:spTgt>
                                        </p:tgtEl>
                                        <p:attrNameLst>
                                          <p:attrName>style.visibility</p:attrName>
                                        </p:attrNameLst>
                                      </p:cBhvr>
                                      <p:to>
                                        <p:strVal val="visible"/>
                                      </p:to>
                                    </p:set>
                                    <p:animEffect transition="in" filter="barn(inVertical)">
                                      <p:cBhvr>
                                        <p:cTn id="34" dur="500"/>
                                        <p:tgtEl>
                                          <p:spTgt spid="5">
                                            <p:txEl>
                                              <p:pRg st="9" end="9"/>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barn(inVertical)">
                                      <p:cBhvr>
                                        <p:cTn id="37"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98</a:t>
            </a:fld>
            <a:endParaRPr lang="en"/>
          </a:p>
        </p:txBody>
      </p:sp>
      <p:sp>
        <p:nvSpPr>
          <p:cNvPr id="4" name="Rectangle 3"/>
          <p:cNvSpPr/>
          <p:nvPr/>
        </p:nvSpPr>
        <p:spPr>
          <a:xfrm>
            <a:off x="304800" y="285750"/>
            <a:ext cx="4572000" cy="4616648"/>
          </a:xfrm>
          <a:prstGeom prst="rect">
            <a:avLst/>
          </a:prstGeom>
        </p:spPr>
        <p:txBody>
          <a:bodyPr>
            <a:spAutoFit/>
          </a:bodyPr>
          <a:lstStyle/>
          <a:p>
            <a:r>
              <a:rPr lang="en-US" b="1" dirty="0">
                <a:solidFill>
                  <a:schemeClr val="accent1">
                    <a:lumMod val="50000"/>
                  </a:schemeClr>
                </a:solidFill>
              </a:rPr>
              <a:t>Example 1:</a:t>
            </a:r>
          </a:p>
          <a:p>
            <a:r>
              <a:rPr lang="en-US" b="1" dirty="0">
                <a:solidFill>
                  <a:schemeClr val="accent1">
                    <a:lumMod val="50000"/>
                  </a:schemeClr>
                </a:solidFill>
              </a:rPr>
              <a:t>public class </a:t>
            </a:r>
            <a:r>
              <a:rPr lang="en-US" b="1" dirty="0" err="1">
                <a:solidFill>
                  <a:schemeClr val="accent1">
                    <a:lumMod val="50000"/>
                  </a:schemeClr>
                </a:solidFill>
              </a:rPr>
              <a:t>Initilization</a:t>
            </a:r>
            <a:endParaRPr lang="en-US" b="1" dirty="0">
              <a:solidFill>
                <a:schemeClr val="accent1">
                  <a:lumMod val="50000"/>
                </a:schemeClr>
              </a:solidFill>
            </a:endParaRPr>
          </a:p>
          <a:p>
            <a:r>
              <a:rPr lang="en-US" b="1" dirty="0">
                <a:solidFill>
                  <a:schemeClr val="accent1">
                    <a:lumMod val="50000"/>
                  </a:schemeClr>
                </a:solidFill>
              </a:rPr>
              <a:t>{</a:t>
            </a:r>
          </a:p>
          <a:p>
            <a:r>
              <a:rPr lang="en-US" b="1" dirty="0">
                <a:solidFill>
                  <a:schemeClr val="accent1">
                    <a:lumMod val="50000"/>
                  </a:schemeClr>
                </a:solidFill>
              </a:rPr>
              <a:t>private static String </a:t>
            </a:r>
            <a:r>
              <a:rPr lang="en-US" b="1" dirty="0" err="1">
                <a:solidFill>
                  <a:schemeClr val="accent1">
                    <a:lumMod val="50000"/>
                  </a:schemeClr>
                </a:solidFill>
              </a:rPr>
              <a:t>methodOne</a:t>
            </a:r>
            <a:r>
              <a:rPr lang="en-US" b="1" dirty="0">
                <a:solidFill>
                  <a:schemeClr val="accent1">
                    <a:lumMod val="50000"/>
                  </a:schemeClr>
                </a:solidFill>
              </a:rPr>
              <a:t>(String </a:t>
            </a:r>
            <a:r>
              <a:rPr lang="en-US" b="1" dirty="0" err="1">
                <a:solidFill>
                  <a:schemeClr val="accent1">
                    <a:lumMod val="50000"/>
                  </a:schemeClr>
                </a:solidFill>
              </a:rPr>
              <a:t>msg</a:t>
            </a:r>
            <a:r>
              <a:rPr lang="en-US" b="1" dirty="0">
                <a:solidFill>
                  <a:schemeClr val="accent1">
                    <a:lumMod val="50000"/>
                  </a:schemeClr>
                </a:solidFill>
              </a:rPr>
              <a:t>) //--&gt;1</a:t>
            </a:r>
          </a:p>
          <a:p>
            <a:r>
              <a:rPr lang="en-US" b="1" dirty="0">
                <a:solidFill>
                  <a:schemeClr val="accent1">
                    <a:lumMod val="50000"/>
                  </a:schemeClr>
                </a:solidFill>
              </a:rPr>
              <a:t>{</a:t>
            </a:r>
          </a:p>
          <a:p>
            <a:r>
              <a:rPr lang="en-US" b="1" dirty="0" err="1">
                <a:solidFill>
                  <a:schemeClr val="accent1">
                    <a:lumMod val="50000"/>
                  </a:schemeClr>
                </a:solidFill>
              </a:rPr>
              <a:t>System.out.println</a:t>
            </a:r>
            <a:r>
              <a:rPr lang="en-US" b="1" dirty="0">
                <a:solidFill>
                  <a:schemeClr val="accent1">
                    <a:lumMod val="50000"/>
                  </a:schemeClr>
                </a:solidFill>
              </a:rPr>
              <a:t>(</a:t>
            </a:r>
            <a:r>
              <a:rPr lang="en-US" b="1" dirty="0" err="1">
                <a:solidFill>
                  <a:schemeClr val="accent1">
                    <a:lumMod val="50000"/>
                  </a:schemeClr>
                </a:solidFill>
              </a:rPr>
              <a:t>msg</a:t>
            </a:r>
            <a:r>
              <a:rPr lang="en-US" b="1" dirty="0">
                <a:solidFill>
                  <a:schemeClr val="accent1">
                    <a:lumMod val="50000"/>
                  </a:schemeClr>
                </a:solidFill>
              </a:rPr>
              <a:t>);</a:t>
            </a:r>
          </a:p>
          <a:p>
            <a:r>
              <a:rPr lang="en-US" b="1" dirty="0">
                <a:solidFill>
                  <a:schemeClr val="accent1">
                    <a:lumMod val="50000"/>
                  </a:schemeClr>
                </a:solidFill>
              </a:rPr>
              <a:t>return </a:t>
            </a:r>
            <a:r>
              <a:rPr lang="en-US" b="1" dirty="0" err="1">
                <a:solidFill>
                  <a:schemeClr val="accent1">
                    <a:lumMod val="50000"/>
                  </a:schemeClr>
                </a:solidFill>
              </a:rPr>
              <a:t>msg</a:t>
            </a:r>
            <a:r>
              <a:rPr lang="en-US" b="1" dirty="0">
                <a:solidFill>
                  <a:schemeClr val="accent1">
                    <a:lumMod val="50000"/>
                  </a:schemeClr>
                </a:solidFill>
              </a:rPr>
              <a:t>;</a:t>
            </a:r>
          </a:p>
          <a:p>
            <a:r>
              <a:rPr lang="en-US" b="1" dirty="0">
                <a:solidFill>
                  <a:schemeClr val="accent1">
                    <a:lumMod val="50000"/>
                  </a:schemeClr>
                </a:solidFill>
              </a:rPr>
              <a:t>}</a:t>
            </a:r>
          </a:p>
          <a:p>
            <a:r>
              <a:rPr lang="en-US" b="1" dirty="0">
                <a:solidFill>
                  <a:schemeClr val="accent1">
                    <a:lumMod val="50000"/>
                  </a:schemeClr>
                </a:solidFill>
              </a:rPr>
              <a:t>public </a:t>
            </a:r>
            <a:r>
              <a:rPr lang="en-US" b="1" dirty="0" err="1">
                <a:solidFill>
                  <a:schemeClr val="accent1">
                    <a:lumMod val="50000"/>
                  </a:schemeClr>
                </a:solidFill>
              </a:rPr>
              <a:t>Initilization</a:t>
            </a:r>
            <a:r>
              <a:rPr lang="en-US" b="1" dirty="0">
                <a:solidFill>
                  <a:schemeClr val="accent1">
                    <a:lumMod val="50000"/>
                  </a:schemeClr>
                </a:solidFill>
              </a:rPr>
              <a:t>() //--&gt;4</a:t>
            </a:r>
          </a:p>
          <a:p>
            <a:r>
              <a:rPr lang="en-US" b="1" dirty="0">
                <a:solidFill>
                  <a:schemeClr val="accent1">
                    <a:lumMod val="50000"/>
                  </a:schemeClr>
                </a:solidFill>
              </a:rPr>
              <a:t>{</a:t>
            </a:r>
          </a:p>
          <a:p>
            <a:r>
              <a:rPr lang="en-US" b="1" dirty="0">
                <a:solidFill>
                  <a:schemeClr val="accent1">
                    <a:lumMod val="50000"/>
                  </a:schemeClr>
                </a:solidFill>
              </a:rPr>
              <a:t>m=</a:t>
            </a:r>
            <a:r>
              <a:rPr lang="en-US" b="1" dirty="0" err="1">
                <a:solidFill>
                  <a:schemeClr val="accent1">
                    <a:lumMod val="50000"/>
                  </a:schemeClr>
                </a:solidFill>
              </a:rPr>
              <a:t>methodOne</a:t>
            </a:r>
            <a:r>
              <a:rPr lang="en-US" b="1" dirty="0">
                <a:solidFill>
                  <a:schemeClr val="accent1">
                    <a:lumMod val="50000"/>
                  </a:schemeClr>
                </a:solidFill>
              </a:rPr>
              <a:t>("1"); //--&gt;9</a:t>
            </a:r>
          </a:p>
          <a:p>
            <a:r>
              <a:rPr lang="en-US" b="1" dirty="0">
                <a:solidFill>
                  <a:schemeClr val="accent1">
                    <a:lumMod val="50000"/>
                  </a:schemeClr>
                </a:solidFill>
              </a:rPr>
              <a:t>}</a:t>
            </a:r>
          </a:p>
          <a:p>
            <a:r>
              <a:rPr lang="en-US" b="1" dirty="0">
                <a:solidFill>
                  <a:schemeClr val="accent1">
                    <a:lumMod val="50000"/>
                  </a:schemeClr>
                </a:solidFill>
              </a:rPr>
              <a:t>{ //--&gt;5</a:t>
            </a:r>
          </a:p>
          <a:p>
            <a:r>
              <a:rPr lang="en-US" b="1" dirty="0">
                <a:solidFill>
                  <a:schemeClr val="accent1">
                    <a:lumMod val="50000"/>
                  </a:schemeClr>
                </a:solidFill>
              </a:rPr>
              <a:t>m=</a:t>
            </a:r>
            <a:r>
              <a:rPr lang="en-US" b="1" dirty="0" err="1">
                <a:solidFill>
                  <a:schemeClr val="accent1">
                    <a:lumMod val="50000"/>
                  </a:schemeClr>
                </a:solidFill>
              </a:rPr>
              <a:t>methodOne</a:t>
            </a:r>
            <a:r>
              <a:rPr lang="en-US" b="1" dirty="0">
                <a:solidFill>
                  <a:schemeClr val="accent1">
                    <a:lumMod val="50000"/>
                  </a:schemeClr>
                </a:solidFill>
              </a:rPr>
              <a:t>("2"); //--&gt;7</a:t>
            </a:r>
          </a:p>
          <a:p>
            <a:r>
              <a:rPr lang="en-US" b="1" dirty="0">
                <a:solidFill>
                  <a:schemeClr val="accent1">
                    <a:lumMod val="50000"/>
                  </a:schemeClr>
                </a:solidFill>
              </a:rPr>
              <a:t>}</a:t>
            </a:r>
          </a:p>
          <a:p>
            <a:r>
              <a:rPr lang="en-US" b="1" dirty="0">
                <a:solidFill>
                  <a:schemeClr val="accent1">
                    <a:lumMod val="50000"/>
                  </a:schemeClr>
                </a:solidFill>
              </a:rPr>
              <a:t>String m=</a:t>
            </a:r>
            <a:r>
              <a:rPr lang="en-US" b="1" dirty="0" err="1">
                <a:solidFill>
                  <a:schemeClr val="accent1">
                    <a:lumMod val="50000"/>
                  </a:schemeClr>
                </a:solidFill>
              </a:rPr>
              <a:t>methodOne</a:t>
            </a:r>
            <a:r>
              <a:rPr lang="en-US" b="1" dirty="0">
                <a:solidFill>
                  <a:schemeClr val="accent1">
                    <a:lumMod val="50000"/>
                  </a:schemeClr>
                </a:solidFill>
              </a:rPr>
              <a:t>("3"); //--&gt;6 , //--&gt;8</a:t>
            </a:r>
          </a:p>
          <a:p>
            <a:r>
              <a:rPr lang="en-US" b="1" dirty="0">
                <a:solidFill>
                  <a:schemeClr val="accent1">
                    <a:lumMod val="50000"/>
                  </a:schemeClr>
                </a:solidFill>
              </a:rPr>
              <a:t>public static void main(String[] </a:t>
            </a:r>
            <a:r>
              <a:rPr lang="en-US" b="1" dirty="0" err="1">
                <a:solidFill>
                  <a:schemeClr val="accent1">
                    <a:lumMod val="50000"/>
                  </a:schemeClr>
                </a:solidFill>
              </a:rPr>
              <a:t>args</a:t>
            </a:r>
            <a:r>
              <a:rPr lang="en-US" b="1" dirty="0">
                <a:solidFill>
                  <a:schemeClr val="accent1">
                    <a:lumMod val="50000"/>
                  </a:schemeClr>
                </a:solidFill>
              </a:rPr>
              <a:t>) //--&gt;2</a:t>
            </a:r>
          </a:p>
          <a:p>
            <a:r>
              <a:rPr lang="en-US" b="1" dirty="0">
                <a:solidFill>
                  <a:schemeClr val="accent1">
                    <a:lumMod val="50000"/>
                  </a:schemeClr>
                </a:solidFill>
              </a:rPr>
              <a:t>{</a:t>
            </a:r>
          </a:p>
          <a:p>
            <a:r>
              <a:rPr lang="en-US" b="1" dirty="0">
                <a:solidFill>
                  <a:schemeClr val="accent1">
                    <a:lumMod val="50000"/>
                  </a:schemeClr>
                </a:solidFill>
              </a:rPr>
              <a:t>Object </a:t>
            </a:r>
            <a:r>
              <a:rPr lang="en-US" b="1" dirty="0" err="1">
                <a:solidFill>
                  <a:schemeClr val="accent1">
                    <a:lumMod val="50000"/>
                  </a:schemeClr>
                </a:solidFill>
              </a:rPr>
              <a:t>obj</a:t>
            </a:r>
            <a:r>
              <a:rPr lang="en-US" b="1" dirty="0">
                <a:solidFill>
                  <a:schemeClr val="accent1">
                    <a:lumMod val="50000"/>
                  </a:schemeClr>
                </a:solidFill>
              </a:rPr>
              <a:t>=new </a:t>
            </a:r>
            <a:r>
              <a:rPr lang="en-US" b="1" dirty="0" err="1">
                <a:solidFill>
                  <a:schemeClr val="accent1">
                    <a:lumMod val="50000"/>
                  </a:schemeClr>
                </a:solidFill>
              </a:rPr>
              <a:t>Initilization</a:t>
            </a:r>
            <a:r>
              <a:rPr lang="en-US" b="1" dirty="0">
                <a:solidFill>
                  <a:schemeClr val="accent1">
                    <a:lumMod val="50000"/>
                  </a:schemeClr>
                </a:solidFill>
              </a:rPr>
              <a:t>(); //--&gt;3</a:t>
            </a:r>
          </a:p>
          <a:p>
            <a:r>
              <a:rPr lang="en-US" b="1" dirty="0">
                <a:solidFill>
                  <a:schemeClr val="accent1">
                    <a:lumMod val="50000"/>
                  </a:schemeClr>
                </a:solidFill>
              </a:rPr>
              <a:t>}</a:t>
            </a:r>
          </a:p>
          <a:p>
            <a:r>
              <a:rPr lang="en-US" b="1" dirty="0">
                <a:solidFill>
                  <a:schemeClr val="accent1">
                    <a:lumMod val="50000"/>
                  </a:schemeClr>
                </a:solidFill>
              </a:rPr>
              <a:t>}</a:t>
            </a:r>
            <a:endParaRPr lang="en-US" dirty="0">
              <a:solidFill>
                <a:schemeClr val="accent1">
                  <a:lumMod val="50000"/>
                </a:schemeClr>
              </a:solidFill>
            </a:endParaRPr>
          </a:p>
        </p:txBody>
      </p:sp>
      <p:sp>
        <p:nvSpPr>
          <p:cNvPr id="5" name="Rectangle 4"/>
          <p:cNvSpPr/>
          <p:nvPr/>
        </p:nvSpPr>
        <p:spPr>
          <a:xfrm>
            <a:off x="8719746" y="4781550"/>
            <a:ext cx="396262" cy="246221"/>
          </a:xfrm>
          <a:prstGeom prst="rect">
            <a:avLst/>
          </a:prstGeom>
        </p:spPr>
        <p:txBody>
          <a:bodyPr wrap="none">
            <a:spAutoFit/>
          </a:bodyPr>
          <a:lstStyle/>
          <a:p>
            <a:r>
              <a:rPr lang="en-US" sz="1000" b="1" dirty="0"/>
              <a:t>224</a:t>
            </a:r>
            <a:endParaRPr lang="en-US" sz="1000" dirty="0"/>
          </a:p>
        </p:txBody>
      </p:sp>
      <p:sp>
        <p:nvSpPr>
          <p:cNvPr id="6" name="Rectangle 5"/>
          <p:cNvSpPr/>
          <p:nvPr/>
        </p:nvSpPr>
        <p:spPr>
          <a:xfrm>
            <a:off x="5486400" y="131861"/>
            <a:ext cx="920445" cy="307777"/>
          </a:xfrm>
          <a:prstGeom prst="rect">
            <a:avLst/>
          </a:prstGeom>
        </p:spPr>
        <p:txBody>
          <a:bodyPr wrap="none">
            <a:spAutoFit/>
          </a:bodyPr>
          <a:lstStyle/>
          <a:p>
            <a:r>
              <a:rPr lang="en-US" b="1" dirty="0">
                <a:solidFill>
                  <a:schemeClr val="accent1">
                    <a:lumMod val="50000"/>
                  </a:schemeClr>
                </a:solidFill>
              </a:rPr>
              <a:t>Analysis</a:t>
            </a:r>
            <a:endParaRPr lang="en-US" dirty="0">
              <a:solidFill>
                <a:schemeClr val="accent1">
                  <a:lumMod val="50000"/>
                </a:schemeClr>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514350"/>
            <a:ext cx="2971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5105400" y="2190750"/>
            <a:ext cx="4572000" cy="954107"/>
          </a:xfrm>
          <a:prstGeom prst="rect">
            <a:avLst/>
          </a:prstGeom>
        </p:spPr>
        <p:txBody>
          <a:bodyPr>
            <a:spAutoFit/>
          </a:bodyPr>
          <a:lstStyle/>
          <a:p>
            <a:r>
              <a:rPr lang="en-US" b="1" dirty="0">
                <a:solidFill>
                  <a:schemeClr val="accent1">
                    <a:lumMod val="50000"/>
                  </a:schemeClr>
                </a:solidFill>
              </a:rPr>
              <a:t>Output:</a:t>
            </a:r>
          </a:p>
          <a:p>
            <a:r>
              <a:rPr lang="en-US" b="1" dirty="0">
                <a:solidFill>
                  <a:schemeClr val="accent1">
                    <a:lumMod val="50000"/>
                  </a:schemeClr>
                </a:solidFill>
              </a:rPr>
              <a:t>2</a:t>
            </a:r>
          </a:p>
          <a:p>
            <a:r>
              <a:rPr lang="en-US" b="1" dirty="0">
                <a:solidFill>
                  <a:schemeClr val="accent1">
                    <a:lumMod val="50000"/>
                  </a:schemeClr>
                </a:solidFill>
              </a:rPr>
              <a:t>3</a:t>
            </a:r>
          </a:p>
          <a:p>
            <a:r>
              <a:rPr lang="en-US" b="1" dirty="0">
                <a:solidFill>
                  <a:schemeClr val="accent1">
                    <a:lumMod val="50000"/>
                  </a:schemeClr>
                </a:solidFill>
              </a:rPr>
              <a:t>1</a:t>
            </a:r>
            <a:endParaRPr lang="en-US" dirty="0">
              <a:solidFill>
                <a:schemeClr val="accent1">
                  <a:lumMod val="50000"/>
                </a:schemeClr>
              </a:solidFill>
            </a:endParaRPr>
          </a:p>
        </p:txBody>
      </p:sp>
    </p:spTree>
    <p:extLst>
      <p:ext uri="{BB962C8B-B14F-4D97-AF65-F5344CB8AC3E}">
        <p14:creationId xmlns:p14="http://schemas.microsoft.com/office/powerpoint/2010/main" val="972885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1000"/>
                                        <p:tgtEl>
                                          <p:spTgt spid="7">
                                            <p:txEl>
                                              <p:pRg st="2" end="2"/>
                                            </p:txEl>
                                          </p:spTgt>
                                        </p:tgtEl>
                                      </p:cBhvr>
                                    </p:animEffect>
                                    <p:anim calcmode="lin" valueType="num">
                                      <p:cBhvr>
                                        <p:cTn id="1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1000"/>
                                        <p:tgtEl>
                                          <p:spTgt spid="7">
                                            <p:txEl>
                                              <p:pRg st="3" end="3"/>
                                            </p:txEl>
                                          </p:spTgt>
                                        </p:tgtEl>
                                      </p:cBhvr>
                                    </p:animEffect>
                                    <p:anim calcmode="lin" valueType="num">
                                      <p:cBhvr>
                                        <p:cTn id="2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99</a:t>
            </a:fld>
            <a:endParaRPr lang="en"/>
          </a:p>
        </p:txBody>
      </p:sp>
      <p:sp>
        <p:nvSpPr>
          <p:cNvPr id="4" name="Rectangle 3"/>
          <p:cNvSpPr/>
          <p:nvPr/>
        </p:nvSpPr>
        <p:spPr>
          <a:xfrm>
            <a:off x="152400" y="285750"/>
            <a:ext cx="5867400" cy="4616648"/>
          </a:xfrm>
          <a:prstGeom prst="rect">
            <a:avLst/>
          </a:prstGeom>
        </p:spPr>
        <p:txBody>
          <a:bodyPr wrap="square">
            <a:spAutoFit/>
          </a:bodyPr>
          <a:lstStyle/>
          <a:p>
            <a:r>
              <a:rPr lang="en-US" b="1" dirty="0">
                <a:solidFill>
                  <a:schemeClr val="accent1">
                    <a:lumMod val="50000"/>
                  </a:schemeClr>
                </a:solidFill>
              </a:rPr>
              <a:t>Example 2:</a:t>
            </a:r>
          </a:p>
          <a:p>
            <a:r>
              <a:rPr lang="en-US" b="1" dirty="0">
                <a:solidFill>
                  <a:schemeClr val="accent1">
                    <a:lumMod val="50000"/>
                  </a:schemeClr>
                </a:solidFill>
              </a:rPr>
              <a:t>public class </a:t>
            </a:r>
            <a:r>
              <a:rPr lang="en-US" b="1" dirty="0" err="1">
                <a:solidFill>
                  <a:schemeClr val="accent1">
                    <a:lumMod val="50000"/>
                  </a:schemeClr>
                </a:solidFill>
              </a:rPr>
              <a:t>Initilization</a:t>
            </a:r>
            <a:endParaRPr lang="en-US" b="1" dirty="0">
              <a:solidFill>
                <a:schemeClr val="accent1">
                  <a:lumMod val="50000"/>
                </a:schemeClr>
              </a:solidFill>
            </a:endParaRPr>
          </a:p>
          <a:p>
            <a:r>
              <a:rPr lang="en-US" b="1" dirty="0">
                <a:solidFill>
                  <a:schemeClr val="accent1">
                    <a:lumMod val="50000"/>
                  </a:schemeClr>
                </a:solidFill>
              </a:rPr>
              <a:t>{</a:t>
            </a:r>
          </a:p>
          <a:p>
            <a:r>
              <a:rPr lang="en-US" b="1" dirty="0">
                <a:solidFill>
                  <a:schemeClr val="accent1">
                    <a:lumMod val="50000"/>
                  </a:schemeClr>
                </a:solidFill>
              </a:rPr>
              <a:t>private static String </a:t>
            </a:r>
            <a:r>
              <a:rPr lang="en-US" b="1" dirty="0" err="1">
                <a:solidFill>
                  <a:schemeClr val="accent1">
                    <a:lumMod val="50000"/>
                  </a:schemeClr>
                </a:solidFill>
              </a:rPr>
              <a:t>methodOne</a:t>
            </a:r>
            <a:r>
              <a:rPr lang="en-US" b="1" dirty="0">
                <a:solidFill>
                  <a:schemeClr val="accent1">
                    <a:lumMod val="50000"/>
                  </a:schemeClr>
                </a:solidFill>
              </a:rPr>
              <a:t>(String </a:t>
            </a:r>
            <a:r>
              <a:rPr lang="en-US" b="1" dirty="0" err="1">
                <a:solidFill>
                  <a:schemeClr val="accent1">
                    <a:lumMod val="50000"/>
                  </a:schemeClr>
                </a:solidFill>
              </a:rPr>
              <a:t>msg</a:t>
            </a:r>
            <a:r>
              <a:rPr lang="en-US" b="1" dirty="0">
                <a:solidFill>
                  <a:schemeClr val="accent1">
                    <a:lumMod val="50000"/>
                  </a:schemeClr>
                </a:solidFill>
              </a:rPr>
              <a:t>) //--&gt;1</a:t>
            </a:r>
          </a:p>
          <a:p>
            <a:r>
              <a:rPr lang="en-US" b="1" dirty="0">
                <a:solidFill>
                  <a:schemeClr val="accent1">
                    <a:lumMod val="50000"/>
                  </a:schemeClr>
                </a:solidFill>
              </a:rPr>
              <a:t>{</a:t>
            </a:r>
          </a:p>
          <a:p>
            <a:r>
              <a:rPr lang="en-US" b="1" dirty="0" err="1">
                <a:solidFill>
                  <a:schemeClr val="accent1">
                    <a:lumMod val="50000"/>
                  </a:schemeClr>
                </a:solidFill>
              </a:rPr>
              <a:t>System.out.println</a:t>
            </a:r>
            <a:r>
              <a:rPr lang="en-US" b="1" dirty="0">
                <a:solidFill>
                  <a:schemeClr val="accent1">
                    <a:lumMod val="50000"/>
                  </a:schemeClr>
                </a:solidFill>
              </a:rPr>
              <a:t>(</a:t>
            </a:r>
            <a:r>
              <a:rPr lang="en-US" b="1" dirty="0" err="1">
                <a:solidFill>
                  <a:schemeClr val="accent1">
                    <a:lumMod val="50000"/>
                  </a:schemeClr>
                </a:solidFill>
              </a:rPr>
              <a:t>msg</a:t>
            </a:r>
            <a:r>
              <a:rPr lang="en-US" b="1" dirty="0">
                <a:solidFill>
                  <a:schemeClr val="accent1">
                    <a:lumMod val="50000"/>
                  </a:schemeClr>
                </a:solidFill>
              </a:rPr>
              <a:t>);</a:t>
            </a:r>
          </a:p>
          <a:p>
            <a:r>
              <a:rPr lang="en-US" b="1" dirty="0">
                <a:solidFill>
                  <a:schemeClr val="accent1">
                    <a:lumMod val="50000"/>
                  </a:schemeClr>
                </a:solidFill>
              </a:rPr>
              <a:t>return </a:t>
            </a:r>
            <a:r>
              <a:rPr lang="en-US" b="1" dirty="0" err="1">
                <a:solidFill>
                  <a:schemeClr val="accent1">
                    <a:lumMod val="50000"/>
                  </a:schemeClr>
                </a:solidFill>
              </a:rPr>
              <a:t>msg</a:t>
            </a:r>
            <a:r>
              <a:rPr lang="en-US" b="1" dirty="0">
                <a:solidFill>
                  <a:schemeClr val="accent1">
                    <a:lumMod val="50000"/>
                  </a:schemeClr>
                </a:solidFill>
              </a:rPr>
              <a:t>;</a:t>
            </a:r>
          </a:p>
          <a:p>
            <a:r>
              <a:rPr lang="en-US" b="1" dirty="0">
                <a:solidFill>
                  <a:schemeClr val="accent1">
                    <a:lumMod val="50000"/>
                  </a:schemeClr>
                </a:solidFill>
              </a:rPr>
              <a:t>}</a:t>
            </a:r>
          </a:p>
          <a:p>
            <a:r>
              <a:rPr lang="en-US" b="1" dirty="0">
                <a:solidFill>
                  <a:schemeClr val="accent1">
                    <a:lumMod val="50000"/>
                  </a:schemeClr>
                </a:solidFill>
              </a:rPr>
              <a:t>static String m=</a:t>
            </a:r>
            <a:r>
              <a:rPr lang="en-US" b="1" dirty="0" err="1">
                <a:solidFill>
                  <a:schemeClr val="accent1">
                    <a:lumMod val="50000"/>
                  </a:schemeClr>
                </a:solidFill>
              </a:rPr>
              <a:t>methodOne</a:t>
            </a:r>
            <a:r>
              <a:rPr lang="en-US" b="1" dirty="0">
                <a:solidFill>
                  <a:schemeClr val="accent1">
                    <a:lumMod val="50000"/>
                  </a:schemeClr>
                </a:solidFill>
              </a:rPr>
              <a:t>("1"); //--&gt;2, //--&gt;5</a:t>
            </a:r>
          </a:p>
          <a:p>
            <a:r>
              <a:rPr lang="en-US" b="1" dirty="0">
                <a:solidFill>
                  <a:schemeClr val="accent1">
                    <a:lumMod val="50000"/>
                  </a:schemeClr>
                </a:solidFill>
              </a:rPr>
              <a:t>{</a:t>
            </a:r>
          </a:p>
          <a:p>
            <a:r>
              <a:rPr lang="en-US" b="1" dirty="0">
                <a:solidFill>
                  <a:schemeClr val="accent1">
                    <a:lumMod val="50000"/>
                  </a:schemeClr>
                </a:solidFill>
              </a:rPr>
              <a:t>m=</a:t>
            </a:r>
            <a:r>
              <a:rPr lang="en-US" b="1" dirty="0" err="1">
                <a:solidFill>
                  <a:schemeClr val="accent1">
                    <a:lumMod val="50000"/>
                  </a:schemeClr>
                </a:solidFill>
              </a:rPr>
              <a:t>methodOne</a:t>
            </a:r>
            <a:r>
              <a:rPr lang="en-US" b="1" dirty="0">
                <a:solidFill>
                  <a:schemeClr val="accent1">
                    <a:lumMod val="50000"/>
                  </a:schemeClr>
                </a:solidFill>
              </a:rPr>
              <a:t>("2");</a:t>
            </a:r>
          </a:p>
          <a:p>
            <a:r>
              <a:rPr lang="en-US" b="1" dirty="0">
                <a:solidFill>
                  <a:schemeClr val="accent1">
                    <a:lumMod val="50000"/>
                  </a:schemeClr>
                </a:solidFill>
              </a:rPr>
              <a:t>}</a:t>
            </a:r>
          </a:p>
          <a:p>
            <a:r>
              <a:rPr lang="en-US" b="1" dirty="0">
                <a:solidFill>
                  <a:schemeClr val="accent1">
                    <a:lumMod val="50000"/>
                  </a:schemeClr>
                </a:solidFill>
              </a:rPr>
              <a:t>static //--&gt;3</a:t>
            </a:r>
          </a:p>
          <a:p>
            <a:r>
              <a:rPr lang="en-US" b="1" dirty="0">
                <a:solidFill>
                  <a:schemeClr val="accent1">
                    <a:lumMod val="50000"/>
                  </a:schemeClr>
                </a:solidFill>
              </a:rPr>
              <a:t>{</a:t>
            </a:r>
          </a:p>
          <a:p>
            <a:r>
              <a:rPr lang="en-US" b="1" dirty="0">
                <a:solidFill>
                  <a:schemeClr val="accent1">
                    <a:lumMod val="50000"/>
                  </a:schemeClr>
                </a:solidFill>
              </a:rPr>
              <a:t>m=</a:t>
            </a:r>
            <a:r>
              <a:rPr lang="en-US" b="1" dirty="0" err="1">
                <a:solidFill>
                  <a:schemeClr val="accent1">
                    <a:lumMod val="50000"/>
                  </a:schemeClr>
                </a:solidFill>
              </a:rPr>
              <a:t>methodOne</a:t>
            </a:r>
            <a:r>
              <a:rPr lang="en-US" b="1" dirty="0">
                <a:solidFill>
                  <a:schemeClr val="accent1">
                    <a:lumMod val="50000"/>
                  </a:schemeClr>
                </a:solidFill>
              </a:rPr>
              <a:t>("3"); //--&gt;6</a:t>
            </a:r>
          </a:p>
          <a:p>
            <a:r>
              <a:rPr lang="en-US" b="1" dirty="0">
                <a:solidFill>
                  <a:schemeClr val="accent1">
                    <a:lumMod val="50000"/>
                  </a:schemeClr>
                </a:solidFill>
              </a:rPr>
              <a:t>}</a:t>
            </a:r>
          </a:p>
          <a:p>
            <a:r>
              <a:rPr lang="en-US" b="1" dirty="0">
                <a:solidFill>
                  <a:schemeClr val="accent1">
                    <a:lumMod val="50000"/>
                  </a:schemeClr>
                </a:solidFill>
              </a:rPr>
              <a:t>public static void main(String[] </a:t>
            </a:r>
            <a:r>
              <a:rPr lang="en-US" b="1" dirty="0" err="1">
                <a:solidFill>
                  <a:schemeClr val="accent1">
                    <a:lumMod val="50000"/>
                  </a:schemeClr>
                </a:solidFill>
              </a:rPr>
              <a:t>args</a:t>
            </a:r>
            <a:r>
              <a:rPr lang="en-US" b="1" dirty="0">
                <a:solidFill>
                  <a:schemeClr val="accent1">
                    <a:lumMod val="50000"/>
                  </a:schemeClr>
                </a:solidFill>
              </a:rPr>
              <a:t>) //--&gt;4</a:t>
            </a:r>
          </a:p>
          <a:p>
            <a:r>
              <a:rPr lang="en-US" b="1" dirty="0">
                <a:solidFill>
                  <a:schemeClr val="accent1">
                    <a:lumMod val="50000"/>
                  </a:schemeClr>
                </a:solidFill>
              </a:rPr>
              <a:t>{</a:t>
            </a:r>
          </a:p>
          <a:p>
            <a:r>
              <a:rPr lang="en-US" b="1" dirty="0">
                <a:solidFill>
                  <a:schemeClr val="accent1">
                    <a:lumMod val="50000"/>
                  </a:schemeClr>
                </a:solidFill>
              </a:rPr>
              <a:t>Object </a:t>
            </a:r>
            <a:r>
              <a:rPr lang="en-US" b="1" dirty="0" err="1">
                <a:solidFill>
                  <a:schemeClr val="accent1">
                    <a:lumMod val="50000"/>
                  </a:schemeClr>
                </a:solidFill>
              </a:rPr>
              <a:t>obj</a:t>
            </a:r>
            <a:r>
              <a:rPr lang="en-US" b="1" dirty="0">
                <a:solidFill>
                  <a:schemeClr val="accent1">
                    <a:lumMod val="50000"/>
                  </a:schemeClr>
                </a:solidFill>
              </a:rPr>
              <a:t>=new </a:t>
            </a:r>
            <a:r>
              <a:rPr lang="en-US" b="1" dirty="0" err="1">
                <a:solidFill>
                  <a:schemeClr val="accent1">
                    <a:lumMod val="50000"/>
                  </a:schemeClr>
                </a:solidFill>
              </a:rPr>
              <a:t>Initilization</a:t>
            </a:r>
            <a:r>
              <a:rPr lang="en-US" b="1" dirty="0">
                <a:solidFill>
                  <a:schemeClr val="accent1">
                    <a:lumMod val="50000"/>
                  </a:schemeClr>
                </a:solidFill>
              </a:rPr>
              <a:t>();</a:t>
            </a:r>
          </a:p>
          <a:p>
            <a:r>
              <a:rPr lang="en-US" b="1" dirty="0">
                <a:solidFill>
                  <a:schemeClr val="accent1">
                    <a:lumMod val="50000"/>
                  </a:schemeClr>
                </a:solidFill>
              </a:rPr>
              <a:t>}</a:t>
            </a:r>
          </a:p>
          <a:p>
            <a:r>
              <a:rPr lang="en-US" b="1" dirty="0">
                <a:solidFill>
                  <a:schemeClr val="accent1">
                    <a:lumMod val="50000"/>
                  </a:schemeClr>
                </a:solidFill>
              </a:rPr>
              <a:t>}</a:t>
            </a:r>
          </a:p>
        </p:txBody>
      </p:sp>
      <p:sp>
        <p:nvSpPr>
          <p:cNvPr id="5" name="Rectangle 4"/>
          <p:cNvSpPr/>
          <p:nvPr/>
        </p:nvSpPr>
        <p:spPr>
          <a:xfrm>
            <a:off x="4953000" y="361950"/>
            <a:ext cx="4572000" cy="954107"/>
          </a:xfrm>
          <a:prstGeom prst="rect">
            <a:avLst/>
          </a:prstGeom>
        </p:spPr>
        <p:txBody>
          <a:bodyPr>
            <a:spAutoFit/>
          </a:bodyPr>
          <a:lstStyle/>
          <a:p>
            <a:r>
              <a:rPr lang="en-US" b="1" dirty="0">
                <a:solidFill>
                  <a:schemeClr val="accent1">
                    <a:lumMod val="50000"/>
                  </a:schemeClr>
                </a:solidFill>
              </a:rPr>
              <a:t>Output:</a:t>
            </a:r>
          </a:p>
          <a:p>
            <a:r>
              <a:rPr lang="en-US" b="1" dirty="0">
                <a:solidFill>
                  <a:schemeClr val="accent1">
                    <a:lumMod val="50000"/>
                  </a:schemeClr>
                </a:solidFill>
              </a:rPr>
              <a:t>1</a:t>
            </a:r>
          </a:p>
          <a:p>
            <a:r>
              <a:rPr lang="en-US" b="1" dirty="0">
                <a:solidFill>
                  <a:schemeClr val="accent1">
                    <a:lumMod val="50000"/>
                  </a:schemeClr>
                </a:solidFill>
              </a:rPr>
              <a:t>3</a:t>
            </a:r>
          </a:p>
          <a:p>
            <a:r>
              <a:rPr lang="en-US" b="1" dirty="0">
                <a:solidFill>
                  <a:schemeClr val="accent1">
                    <a:lumMod val="50000"/>
                  </a:schemeClr>
                </a:solidFill>
              </a:rPr>
              <a:t>2</a:t>
            </a:r>
            <a:endParaRPr lang="en-US" dirty="0">
              <a:solidFill>
                <a:schemeClr val="accent1">
                  <a:lumMod val="50000"/>
                </a:schemeClr>
              </a:solidFill>
            </a:endParaRPr>
          </a:p>
        </p:txBody>
      </p:sp>
      <p:sp>
        <p:nvSpPr>
          <p:cNvPr id="6" name="Rectangle 5"/>
          <p:cNvSpPr/>
          <p:nvPr/>
        </p:nvSpPr>
        <p:spPr>
          <a:xfrm>
            <a:off x="4495800" y="1617643"/>
            <a:ext cx="4572000" cy="738664"/>
          </a:xfrm>
          <a:prstGeom prst="rect">
            <a:avLst/>
          </a:prstGeom>
        </p:spPr>
        <p:txBody>
          <a:bodyPr>
            <a:spAutoFit/>
          </a:bodyPr>
          <a:lstStyle/>
          <a:p>
            <a:r>
              <a:rPr lang="en-US" b="1" dirty="0">
                <a:solidFill>
                  <a:schemeClr val="accent1">
                    <a:lumMod val="50000"/>
                  </a:schemeClr>
                </a:solidFill>
              </a:rPr>
              <a:t>We can't access instance variables directly from static area because at the time of execution of static area JVM may not identify those members.</a:t>
            </a:r>
            <a:endParaRPr lang="en-US" dirty="0">
              <a:solidFill>
                <a:schemeClr val="accent1">
                  <a:lumMod val="50000"/>
                </a:schemeClr>
              </a:solidFill>
            </a:endParaRPr>
          </a:p>
        </p:txBody>
      </p:sp>
      <p:sp>
        <p:nvSpPr>
          <p:cNvPr id="7" name="Rectangle 6"/>
          <p:cNvSpPr/>
          <p:nvPr/>
        </p:nvSpPr>
        <p:spPr>
          <a:xfrm>
            <a:off x="8584976" y="4836956"/>
            <a:ext cx="377026" cy="230832"/>
          </a:xfrm>
          <a:prstGeom prst="rect">
            <a:avLst/>
          </a:prstGeom>
        </p:spPr>
        <p:txBody>
          <a:bodyPr wrap="none">
            <a:spAutoFit/>
          </a:bodyPr>
          <a:lstStyle/>
          <a:p>
            <a:r>
              <a:rPr lang="en-US" sz="900" b="1" dirty="0"/>
              <a:t>225</a:t>
            </a:r>
            <a:endParaRPr lang="en-US" sz="900" dirty="0"/>
          </a:p>
        </p:txBody>
      </p:sp>
    </p:spTree>
    <p:extLst>
      <p:ext uri="{BB962C8B-B14F-4D97-AF65-F5344CB8AC3E}">
        <p14:creationId xmlns:p14="http://schemas.microsoft.com/office/powerpoint/2010/main" val="165532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inVertical)">
                                      <p:cBhvr>
                                        <p:cTn id="10" dur="500"/>
                                        <p:tgtEl>
                                          <p:spTgt spid="5">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arn(inVertical)">
                                      <p:cBhvr>
                                        <p:cTn id="13" dur="500"/>
                                        <p:tgtEl>
                                          <p:spTgt spid="5">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arn(inVertical)">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circle(in)">
                                      <p:cBhvr>
                                        <p:cTn id="2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Knight template">
  <a:themeElements>
    <a:clrScheme name="Custom 347">
      <a:dk1>
        <a:srgbClr val="273F68"/>
      </a:dk1>
      <a:lt1>
        <a:srgbClr val="FFFFFF"/>
      </a:lt1>
      <a:dk2>
        <a:srgbClr val="7085AA"/>
      </a:dk2>
      <a:lt2>
        <a:srgbClr val="F4F7FA"/>
      </a:lt2>
      <a:accent1>
        <a:srgbClr val="4BD1DD"/>
      </a:accent1>
      <a:accent2>
        <a:srgbClr val="57C0EB"/>
      </a:accent2>
      <a:accent3>
        <a:srgbClr val="BD9ADD"/>
      </a:accent3>
      <a:accent4>
        <a:srgbClr val="F3805C"/>
      </a:accent4>
      <a:accent5>
        <a:srgbClr val="FFD11D"/>
      </a:accent5>
      <a:accent6>
        <a:srgbClr val="95D346"/>
      </a:accent6>
      <a:hlink>
        <a:srgbClr val="273F6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844</TotalTime>
  <Words>10138</Words>
  <Application>Microsoft Office PowerPoint</Application>
  <PresentationFormat>On-screen Show (16:9)</PresentationFormat>
  <Paragraphs>1741</Paragraphs>
  <Slides>117</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117</vt:i4>
      </vt:variant>
    </vt:vector>
  </HeadingPairs>
  <TitlesOfParts>
    <vt:vector size="124" baseType="lpstr">
      <vt:lpstr>Amatic SC</vt:lpstr>
      <vt:lpstr>Short Stack</vt:lpstr>
      <vt:lpstr>Quicksand</vt:lpstr>
      <vt:lpstr>Calibri</vt:lpstr>
      <vt:lpstr>Arial</vt:lpstr>
      <vt:lpstr>Algerian</vt:lpstr>
      <vt:lpstr>Knight template</vt:lpstr>
      <vt:lpstr>Object Oriented Programming (OOPS)</vt:lpstr>
      <vt:lpstr>Agenda</vt:lpstr>
      <vt:lpstr> Data Hiding</vt:lpstr>
      <vt:lpstr>PowerPoint Presentation</vt:lpstr>
      <vt:lpstr> Abstraction</vt:lpstr>
      <vt:lpstr>PowerPoint Presentation</vt:lpstr>
      <vt:lpstr> Encapsulation</vt:lpstr>
      <vt:lpstr>PowerPoint Presentation</vt:lpstr>
      <vt:lpstr>PowerPoint Presentation</vt:lpstr>
      <vt:lpstr>PowerPoint Presentation</vt:lpstr>
      <vt:lpstr>PowerPoint Presentation</vt:lpstr>
      <vt:lpstr>    IS-A Relationship(inheritance)</vt:lpstr>
      <vt:lpstr>PowerPoint Presentation</vt:lpstr>
      <vt:lpstr>PowerPoint Presentation</vt:lpstr>
      <vt:lpstr>PowerPoint Presentation</vt:lpstr>
      <vt:lpstr>PowerPoint Presentation</vt:lpstr>
      <vt:lpstr>PowerPoint Presentation</vt:lpstr>
      <vt:lpstr>PowerPoint Presentation</vt:lpstr>
      <vt:lpstr>Cyclic inheritance</vt:lpstr>
      <vt:lpstr>PowerPoint Presentation</vt:lpstr>
      <vt:lpstr>PowerPoint Presentation</vt:lpstr>
      <vt:lpstr>PowerPoint Presentation</vt:lpstr>
      <vt:lpstr>PowerPoint Presentation</vt:lpstr>
      <vt:lpstr>PowerPoint Presentation</vt:lpstr>
      <vt:lpstr>PowerPoint Presentation</vt:lpstr>
      <vt:lpstr>Polymorphism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METHOD HIDING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Constructors</vt:lpstr>
      <vt:lpstr>PowerPoint Presentation</vt:lpstr>
      <vt:lpstr>PowerPoint Presentation</vt:lpstr>
      <vt:lpstr>PowerPoint Presentation</vt:lpstr>
      <vt:lpstr>PowerPoint Presentation</vt:lpstr>
      <vt:lpstr>PowerPoint Presentation</vt:lpstr>
      <vt:lpstr> super() vs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Static control 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Instance control 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Type casting</vt:lpstr>
      <vt:lpstr>PowerPoint Presentation</vt:lpstr>
      <vt:lpstr>Compile time checking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Type casting</vt:lpstr>
      <vt:lpstr>PowerPoint Presentation</vt:lpstr>
      <vt:lpstr> Cohesion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(OOPS)</dc:title>
  <dc:creator>DELL</dc:creator>
  <cp:lastModifiedBy>Sreekanth S</cp:lastModifiedBy>
  <cp:revision>65</cp:revision>
  <dcterms:modified xsi:type="dcterms:W3CDTF">2024-06-19T17:57:11Z</dcterms:modified>
</cp:coreProperties>
</file>