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657" y="889761"/>
            <a:ext cx="558708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395" y="3095371"/>
            <a:ext cx="5969609" cy="286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640" y="9210623"/>
            <a:ext cx="2813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B9BD4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3.png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>
                <a:latin typeface="Calibri"/>
                <a:cs typeface="Calibri"/>
              </a:rPr>
              <a:t>Java</a:t>
            </a:r>
            <a:r>
              <a:rPr lang="en-US" sz="1600" b="1" spc="5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8</a:t>
            </a:r>
            <a:r>
              <a:rPr lang="en-US" sz="1600" b="1" spc="-10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New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Features In</a:t>
            </a:r>
            <a:r>
              <a:rPr lang="en-US" sz="1600" b="1" spc="-10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Simple</a:t>
            </a:r>
            <a:r>
              <a:rPr lang="en-US" sz="1600" b="1" dirty="0">
                <a:latin typeface="Calibri"/>
                <a:cs typeface="Calibri"/>
              </a:rPr>
              <a:t> </a:t>
            </a:r>
            <a:r>
              <a:rPr lang="en-US" sz="1600" b="1" spc="-5" dirty="0">
                <a:latin typeface="Calibri"/>
                <a:cs typeface="Calibri"/>
              </a:rPr>
              <a:t>Way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86279" y="922019"/>
            <a:ext cx="2813050" cy="4121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65"/>
              </a:lnSpc>
            </a:pPr>
            <a:r>
              <a:rPr sz="2600" u="none" spc="-5" dirty="0"/>
              <a:t>Java</a:t>
            </a:r>
            <a:r>
              <a:rPr sz="2600" u="none" spc="-20" dirty="0"/>
              <a:t> </a:t>
            </a:r>
            <a:r>
              <a:rPr sz="2600" u="none" dirty="0"/>
              <a:t>8</a:t>
            </a:r>
            <a:r>
              <a:rPr sz="2600" u="none" spc="-15" dirty="0"/>
              <a:t> </a:t>
            </a:r>
            <a:r>
              <a:rPr sz="2600" u="none" spc="-5" dirty="0"/>
              <a:t>New</a:t>
            </a:r>
            <a:r>
              <a:rPr sz="2600" u="none" spc="-30" dirty="0"/>
              <a:t> </a:t>
            </a:r>
            <a:r>
              <a:rPr sz="2600" u="none" spc="-5" dirty="0"/>
              <a:t>Features</a:t>
            </a:r>
            <a:endParaRPr sz="2600" dirty="0"/>
          </a:p>
        </p:txBody>
      </p:sp>
      <p:sp>
        <p:nvSpPr>
          <p:cNvPr id="7" name="object 7"/>
          <p:cNvSpPr txBox="1"/>
          <p:nvPr/>
        </p:nvSpPr>
        <p:spPr>
          <a:xfrm>
            <a:off x="825804" y="1482598"/>
            <a:ext cx="6035040" cy="224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java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 –</a:t>
            </a:r>
            <a:r>
              <a:rPr sz="1100" b="1" spc="-5" dirty="0">
                <a:latin typeface="Calibri"/>
                <a:cs typeface="Calibri"/>
              </a:rPr>
              <a:t> July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28</a:t>
            </a:r>
            <a:r>
              <a:rPr sz="1050" b="1" baseline="39682" dirty="0">
                <a:latin typeface="Calibri"/>
                <a:cs typeface="Calibri"/>
              </a:rPr>
              <a:t>th</a:t>
            </a:r>
            <a:r>
              <a:rPr sz="1050" b="1" spc="104" baseline="39682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2011</a:t>
            </a:r>
            <a:endParaRPr sz="11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2</a:t>
            </a:r>
            <a:r>
              <a:rPr sz="1100" b="1" spc="-5" dirty="0">
                <a:latin typeface="Calibri"/>
                <a:cs typeface="Calibri"/>
              </a:rPr>
              <a:t> Years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Months 18 Days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8 -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March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18</a:t>
            </a:r>
            <a:r>
              <a:rPr sz="1050" b="1" spc="-7" baseline="39682" dirty="0">
                <a:latin typeface="Calibri"/>
                <a:cs typeface="Calibri"/>
              </a:rPr>
              <a:t>th</a:t>
            </a:r>
            <a:r>
              <a:rPr sz="1050" b="1" spc="120" baseline="39682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2014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9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5" dirty="0">
                <a:latin typeface="Calibri"/>
                <a:cs typeface="Calibri"/>
              </a:rPr>
              <a:t> September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22</a:t>
            </a:r>
            <a:r>
              <a:rPr sz="1050" b="1" spc="-7" baseline="39682" dirty="0">
                <a:latin typeface="Calibri"/>
                <a:cs typeface="Calibri"/>
              </a:rPr>
              <a:t>nd</a:t>
            </a:r>
            <a:r>
              <a:rPr sz="1050" b="1" spc="127" baseline="39682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2016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10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-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2018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After </a:t>
            </a: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1.5version,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next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major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version.</a:t>
            </a:r>
            <a:endParaRPr sz="1100" dirty="0">
              <a:latin typeface="Calibri"/>
              <a:cs typeface="Calibri"/>
            </a:endParaRPr>
          </a:p>
          <a:p>
            <a:pPr marL="88900" marR="17780">
              <a:lnSpc>
                <a:spcPct val="101800"/>
              </a:lnSpc>
              <a:spcBef>
                <a:spcPts val="5"/>
              </a:spcBef>
            </a:pPr>
            <a:r>
              <a:rPr sz="1100" b="1" spc="-5" dirty="0">
                <a:latin typeface="Calibri"/>
                <a:cs typeface="Calibri"/>
              </a:rPr>
              <a:t>Before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8,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sun </a:t>
            </a:r>
            <a:r>
              <a:rPr sz="1100" b="1" spc="-5" dirty="0">
                <a:latin typeface="Calibri"/>
                <a:cs typeface="Calibri"/>
              </a:rPr>
              <a:t>people</a:t>
            </a:r>
            <a:r>
              <a:rPr sz="1100" b="1" dirty="0">
                <a:latin typeface="Calibri"/>
                <a:cs typeface="Calibri"/>
              </a:rPr>
              <a:t> gave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importance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objects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1.8version</a:t>
            </a:r>
            <a:r>
              <a:rPr sz="1100" b="1" dirty="0">
                <a:latin typeface="Calibri"/>
                <a:cs typeface="Calibri"/>
              </a:rPr>
              <a:t> oracle </a:t>
            </a:r>
            <a:r>
              <a:rPr sz="1100" b="1" spc="-5" dirty="0">
                <a:latin typeface="Calibri"/>
                <a:cs typeface="Calibri"/>
              </a:rPr>
              <a:t>people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gave</a:t>
            </a:r>
            <a:r>
              <a:rPr sz="1100" b="1" dirty="0">
                <a:latin typeface="Calibri"/>
                <a:cs typeface="Calibri"/>
              </a:rPr>
              <a:t> the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importance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aspects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programming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bring</a:t>
            </a:r>
            <a:r>
              <a:rPr sz="1100" b="1" spc="-5" dirty="0">
                <a:latin typeface="Calibri"/>
                <a:cs typeface="Calibri"/>
              </a:rPr>
              <a:t> its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benefits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Java.ie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doesn’t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mean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 </a:t>
            </a:r>
            <a:r>
              <a:rPr sz="1100" b="1" dirty="0">
                <a:latin typeface="Calibri"/>
                <a:cs typeface="Calibri"/>
              </a:rPr>
              <a:t> is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oriented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language.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3866515"/>
            <a:ext cx="2471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New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Features: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381626"/>
            <a:ext cx="1762760" cy="1558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Predicates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Functions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Double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operator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(::)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m A</a:t>
            </a:r>
            <a:r>
              <a:rPr sz="1100" b="1" spc="-10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241300" marR="440055" indent="-228600">
              <a:lnSpc>
                <a:spcPct val="100899"/>
              </a:lnSpc>
              <a:spcBef>
                <a:spcPts val="10"/>
              </a:spcBef>
              <a:buAutoNum type="arabicParenR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Date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Time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API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Etc…..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11097"/>
            <a:ext cx="1587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1300" y="1295653"/>
          <a:ext cx="5768339" cy="2216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3979">
                <a:tc gridSpan="4">
                  <a:txBody>
                    <a:bodyPr/>
                    <a:lstStyle/>
                    <a:p>
                      <a:pPr marL="260350" indent="-229235">
                        <a:lnSpc>
                          <a:spcPts val="1250"/>
                        </a:lnSpc>
                        <a:buAutoNum type="arabicParenR"/>
                        <a:tabLst>
                          <a:tab pos="26098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46735" indent="-515620">
                        <a:lnSpc>
                          <a:spcPct val="100000"/>
                        </a:lnSpc>
                        <a:spcBef>
                          <a:spcPts val="10"/>
                        </a:spcBef>
                        <a:buAutoNum type="arabicParenR"/>
                        <a:tabLst>
                          <a:tab pos="546735" algn="l"/>
                          <a:tab pos="54737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 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55040" indent="-923925">
                        <a:lnSpc>
                          <a:spcPct val="100000"/>
                        </a:lnSpc>
                        <a:spcBef>
                          <a:spcPts val="25"/>
                        </a:spcBef>
                        <a:buAutoNum type="arabicParenR"/>
                        <a:tabLst>
                          <a:tab pos="955040" algn="l"/>
                          <a:tab pos="9556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Thread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Thread(()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91528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for(int i=0;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13690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System.out.println("Child Thread");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91528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}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9245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});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1310"/>
                        </a:lnSpc>
                        <a:spcBef>
                          <a:spcPts val="25"/>
                        </a:spcBef>
                        <a:tabLst>
                          <a:tab pos="9245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t.start();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2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97840">
                        <a:lnSpc>
                          <a:spcPts val="125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79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04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System.out.println("Main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76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97584" y="1295653"/>
            <a:ext cx="5780405" cy="2045970"/>
            <a:chOff x="1097584" y="1295653"/>
            <a:chExt cx="5780405" cy="2045970"/>
          </a:xfrm>
        </p:grpSpPr>
        <p:sp>
          <p:nvSpPr>
            <p:cNvPr id="9" name="object 9"/>
            <p:cNvSpPr/>
            <p:nvPr/>
          </p:nvSpPr>
          <p:spPr>
            <a:xfrm>
              <a:off x="1097584" y="1295653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4">
                  <a:moveTo>
                    <a:pt x="274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27431" y="16916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016" y="146481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84" y="1464817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5016" y="180619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584" y="180619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5016" y="214756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584" y="2147569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5016" y="2488945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584" y="2488945"/>
              <a:ext cx="27940" cy="852805"/>
            </a:xfrm>
            <a:custGeom>
              <a:avLst/>
              <a:gdLst/>
              <a:ahLst/>
              <a:cxnLst/>
              <a:rect l="l" t="t" r="r" b="b"/>
              <a:pathLst>
                <a:path w="27940" h="852804">
                  <a:moveTo>
                    <a:pt x="27432" y="681304"/>
                  </a:moveTo>
                  <a:lnTo>
                    <a:pt x="0" y="681304"/>
                  </a:lnTo>
                  <a:lnTo>
                    <a:pt x="0" y="852297"/>
                  </a:lnTo>
                  <a:lnTo>
                    <a:pt x="27432" y="852297"/>
                  </a:lnTo>
                  <a:lnTo>
                    <a:pt x="27432" y="681304"/>
                  </a:lnTo>
                  <a:close/>
                </a:path>
                <a:path w="27940" h="852804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39852"/>
                  </a:lnTo>
                  <a:lnTo>
                    <a:pt x="0" y="510540"/>
                  </a:lnTo>
                  <a:lnTo>
                    <a:pt x="0" y="681228"/>
                  </a:lnTo>
                  <a:lnTo>
                    <a:pt x="27432" y="681228"/>
                  </a:lnTo>
                  <a:lnTo>
                    <a:pt x="27432" y="510540"/>
                  </a:lnTo>
                  <a:lnTo>
                    <a:pt x="27432" y="339852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97584" y="3341242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04" y="3666871"/>
            <a:ext cx="464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advantages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of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004" y="4225264"/>
            <a:ext cx="5871210" cy="46380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4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reduce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length</a:t>
            </a:r>
            <a:r>
              <a:rPr sz="1100" b="1" spc="-5" dirty="0">
                <a:latin typeface="Calibri"/>
                <a:cs typeface="Calibri"/>
              </a:rPr>
              <a:t> 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 code </a:t>
            </a:r>
            <a:r>
              <a:rPr sz="1100" b="1" dirty="0">
                <a:latin typeface="Calibri"/>
                <a:cs typeface="Calibri"/>
              </a:rPr>
              <a:t>so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readability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code will</a:t>
            </a:r>
            <a:r>
              <a:rPr sz="1100" b="1" dirty="0">
                <a:latin typeface="Calibri"/>
                <a:cs typeface="Calibri"/>
              </a:rPr>
              <a:t> be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improved.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resolve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complexity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5" dirty="0">
                <a:latin typeface="Calibri"/>
                <a:cs typeface="Calibri"/>
              </a:rPr>
              <a:t> provide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place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4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pass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 </a:t>
            </a: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argument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5" dirty="0">
                <a:latin typeface="Calibri"/>
                <a:cs typeface="Calibri"/>
              </a:rPr>
              <a:t> methods.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alibri"/>
              <a:cs typeface="Calibri"/>
            </a:endParaRPr>
          </a:p>
          <a:p>
            <a:pPr marL="241300" marR="321945" indent="-228600">
              <a:lnSpc>
                <a:spcPct val="100899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7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extend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concrete</a:t>
            </a:r>
            <a:r>
              <a:rPr sz="1100" b="1" spc="-5" dirty="0">
                <a:latin typeface="Calibri"/>
                <a:cs typeface="Calibri"/>
              </a:rPr>
              <a:t> class,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extend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class,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with any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5" dirty="0">
                <a:latin typeface="Calibri"/>
                <a:cs typeface="Calibri"/>
              </a:rPr>
              <a:t> methods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</a:t>
            </a:r>
            <a:endParaRPr sz="1100">
              <a:latin typeface="Calibri"/>
              <a:cs typeface="Calibri"/>
            </a:endParaRPr>
          </a:p>
          <a:p>
            <a:pPr marL="241300" marR="252095" indent="-228600">
              <a:lnSpc>
                <a:spcPct val="100899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</a:t>
            </a:r>
            <a:r>
              <a:rPr sz="1100" b="1" dirty="0">
                <a:latin typeface="Calibri"/>
                <a:cs typeface="Calibri"/>
              </a:rPr>
              <a:t> 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with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single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 method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(Functional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Interface).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1400"/>
              </a:lnSpc>
              <a:spcBef>
                <a:spcPts val="8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Hence if</a:t>
            </a:r>
            <a:r>
              <a:rPr sz="1100" b="1" spc="-5" dirty="0">
                <a:latin typeface="Calibri"/>
                <a:cs typeface="Calibri"/>
              </a:rPr>
              <a:t> anonymous inner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implements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particular</a:t>
            </a:r>
            <a:r>
              <a:rPr sz="1100" b="1" dirty="0">
                <a:latin typeface="Calibri"/>
                <a:cs typeface="Calibri"/>
              </a:rPr>
              <a:t> case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replace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with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expressions.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Hence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wherever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 class concept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there,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it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possible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replace </a:t>
            </a:r>
            <a:r>
              <a:rPr sz="1100" b="1" dirty="0">
                <a:latin typeface="Calibri"/>
                <a:cs typeface="Calibri"/>
              </a:rPr>
              <a:t>with</a:t>
            </a:r>
            <a:r>
              <a:rPr sz="1100" b="1" spc="-5" dirty="0">
                <a:latin typeface="Calibri"/>
                <a:cs typeface="Calibri"/>
              </a:rPr>
              <a:t> Lambda expressions.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 class!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Inside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 class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5" dirty="0">
                <a:latin typeface="Calibri"/>
                <a:cs typeface="Calibri"/>
              </a:rPr>
              <a:t> declare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instance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variables.</a:t>
            </a:r>
            <a:endParaRPr sz="1100">
              <a:latin typeface="Calibri"/>
              <a:cs typeface="Calibri"/>
            </a:endParaRPr>
          </a:p>
          <a:p>
            <a:pPr marL="241300" marR="203835" indent="-228600">
              <a:lnSpc>
                <a:spcPct val="101099"/>
              </a:lnSpc>
              <a:spcBef>
                <a:spcPts val="6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7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“this”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always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current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object(anonymous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related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outer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can’t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declare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instance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variables.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Whatever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variables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declare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inside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simply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acts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as </a:t>
            </a:r>
            <a:r>
              <a:rPr sz="1100" b="1" spc="-5" dirty="0">
                <a:latin typeface="Calibri"/>
                <a:cs typeface="Calibri"/>
              </a:rPr>
              <a:t>local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variables</a:t>
            </a:r>
            <a:endParaRPr sz="1100">
              <a:latin typeface="Calibri"/>
              <a:cs typeface="Calibri"/>
            </a:endParaRPr>
          </a:p>
          <a:p>
            <a:pPr marL="241300" marR="36830" indent="-228600">
              <a:lnSpc>
                <a:spcPct val="100899"/>
              </a:lnSpc>
              <a:spcBef>
                <a:spcPts val="7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Within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‘this”</a:t>
            </a:r>
            <a:r>
              <a:rPr sz="1100" b="1" spc="-5" dirty="0">
                <a:latin typeface="Calibri"/>
                <a:cs typeface="Calibri"/>
              </a:rPr>
              <a:t> keyword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represents</a:t>
            </a:r>
            <a:r>
              <a:rPr sz="1100" b="1" dirty="0">
                <a:latin typeface="Calibri"/>
                <a:cs typeface="Calibri"/>
              </a:rPr>
              <a:t> current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outer 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(that</a:t>
            </a:r>
            <a:r>
              <a:rPr sz="1100" b="1" dirty="0">
                <a:latin typeface="Calibri"/>
                <a:cs typeface="Calibri"/>
              </a:rPr>
              <a:t> is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current </a:t>
            </a:r>
            <a:r>
              <a:rPr sz="1100" b="1" spc="-5" dirty="0">
                <a:latin typeface="Calibri"/>
                <a:cs typeface="Calibri"/>
              </a:rPr>
              <a:t>enclosing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which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declare lambda expression)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11097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1295653"/>
          <a:ext cx="5765164" cy="306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R="51435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R="51435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777;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m2()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Interfi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()</a:t>
                      </a:r>
                      <a:r>
                        <a:rPr sz="1100" spc="-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R="51435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888;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139890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System.out.println(x);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888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39890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System.out.println(this.x);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777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764">
                <a:tc>
                  <a:txBody>
                    <a:bodyPr/>
                    <a:lstStyle/>
                    <a:p>
                      <a:pPr marL="10160" algn="ctr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10160" algn="ctr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i.m1();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644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7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	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 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14554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Test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10160" algn="ctr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671195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t.m2();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644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17)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18)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97584" y="5760084"/>
            <a:ext cx="5780405" cy="340360"/>
            <a:chOff x="1097584" y="5760084"/>
            <a:chExt cx="5780405" cy="340360"/>
          </a:xfrm>
        </p:grpSpPr>
        <p:sp>
          <p:nvSpPr>
            <p:cNvPr id="9" name="object 9"/>
            <p:cNvSpPr/>
            <p:nvPr/>
          </p:nvSpPr>
          <p:spPr>
            <a:xfrm>
              <a:off x="1097584" y="5760084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7431" y="169163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016" y="592924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84" y="5929248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2004" y="4529454"/>
            <a:ext cx="5829300" cy="17424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From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access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enclosing class variables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enclosing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dirty="0">
                <a:latin typeface="Calibri"/>
                <a:cs typeface="Calibri"/>
              </a:rPr>
              <a:t>variables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directly.</a:t>
            </a:r>
            <a:endParaRPr sz="1100">
              <a:latin typeface="Calibri"/>
              <a:cs typeface="Calibri"/>
            </a:endParaRPr>
          </a:p>
          <a:p>
            <a:pPr marL="241300" marR="178435" indent="-228600">
              <a:lnSpc>
                <a:spcPct val="100899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local variables referenced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 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implicitly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hence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can’t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perform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re-assignment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those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 variables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otherwise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-5" dirty="0">
                <a:latin typeface="Calibri"/>
                <a:cs typeface="Calibri"/>
              </a:rPr>
              <a:t>get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3964304">
              <a:lnSpc>
                <a:spcPts val="1340"/>
              </a:lnSpc>
              <a:spcBef>
                <a:spcPts val="40"/>
              </a:spcBef>
              <a:buAutoNum type="arabicParenR"/>
              <a:tabLst>
                <a:tab pos="880744" algn="l"/>
                <a:tab pos="88138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3)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7584" y="609993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5016" y="6270625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4)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7584" y="6270625"/>
            <a:ext cx="5780405" cy="2559685"/>
            <a:chOff x="1097584" y="6270625"/>
            <a:chExt cx="5780405" cy="2559685"/>
          </a:xfrm>
        </p:grpSpPr>
        <p:sp>
          <p:nvSpPr>
            <p:cNvPr id="16" name="object 16"/>
            <p:cNvSpPr/>
            <p:nvPr/>
          </p:nvSpPr>
          <p:spPr>
            <a:xfrm>
              <a:off x="1097584" y="6270624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661200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6612000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695337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695337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5016" y="7294829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468"/>
                  </a:lnTo>
                  <a:lnTo>
                    <a:pt x="5752465" y="16946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584" y="7294841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59">
                  <a:moveTo>
                    <a:pt x="27432" y="0"/>
                  </a:moveTo>
                  <a:lnTo>
                    <a:pt x="0" y="0"/>
                  </a:lnTo>
                  <a:lnTo>
                    <a:pt x="0" y="169456"/>
                  </a:lnTo>
                  <a:lnTo>
                    <a:pt x="0" y="340144"/>
                  </a:lnTo>
                  <a:lnTo>
                    <a:pt x="27432" y="340144"/>
                  </a:lnTo>
                  <a:lnTo>
                    <a:pt x="27432" y="16945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5016" y="763498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7584" y="7634985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5016" y="7976361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7584" y="7976361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5016" y="831773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7584" y="8317737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5016" y="865906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7584" y="865906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30604" y="6419469"/>
            <a:ext cx="2776220" cy="2582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8645" indent="-576580">
              <a:lnSpc>
                <a:spcPct val="100000"/>
              </a:lnSpc>
              <a:spcBef>
                <a:spcPts val="105"/>
              </a:spcBef>
              <a:buAutoNum type="arabicParenR" startAt="5"/>
              <a:tabLst>
                <a:tab pos="588645" algn="l"/>
                <a:tab pos="589280" algn="l"/>
              </a:tabLst>
            </a:pPr>
            <a:r>
              <a:rPr sz="1100" b="1" spc="-5" dirty="0">
                <a:latin typeface="Calibri"/>
                <a:cs typeface="Calibri"/>
              </a:rPr>
              <a:t>int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10;</a:t>
            </a:r>
            <a:endParaRPr sz="11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0"/>
              </a:spcBef>
              <a:buAutoNum type="arabicParenR" startAt="5"/>
              <a:tabLst>
                <a:tab pos="589915" algn="l"/>
                <a:tab pos="59055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m2()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05510" indent="-893444">
              <a:lnSpc>
                <a:spcPct val="100000"/>
              </a:lnSpc>
              <a:spcBef>
                <a:spcPts val="25"/>
              </a:spcBef>
              <a:buAutoNum type="arabicParenR" startAt="5"/>
              <a:tabLst>
                <a:tab pos="905510" algn="l"/>
                <a:tab pos="906144" algn="l"/>
              </a:tabLst>
            </a:pPr>
            <a:r>
              <a:rPr sz="1100" b="1" spc="-5" dirty="0">
                <a:latin typeface="Calibri"/>
                <a:cs typeface="Calibri"/>
              </a:rPr>
              <a:t>int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20;</a:t>
            </a:r>
            <a:endParaRPr sz="1100">
              <a:latin typeface="Calibri"/>
              <a:cs typeface="Calibri"/>
            </a:endParaRPr>
          </a:p>
          <a:p>
            <a:pPr marL="905510" indent="-893444">
              <a:lnSpc>
                <a:spcPct val="100000"/>
              </a:lnSpc>
              <a:spcBef>
                <a:spcPts val="25"/>
              </a:spcBef>
              <a:buAutoNum type="arabicParenR" startAt="5"/>
              <a:tabLst>
                <a:tab pos="905510" algn="l"/>
                <a:tab pos="906144" algn="l"/>
              </a:tabLst>
            </a:pPr>
            <a:r>
              <a:rPr sz="1100" b="1" spc="-5" dirty="0">
                <a:latin typeface="Calibri"/>
                <a:cs typeface="Calibri"/>
              </a:rPr>
              <a:t>Interfi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126490" indent="-1114425">
              <a:lnSpc>
                <a:spcPct val="100000"/>
              </a:lnSpc>
              <a:spcBef>
                <a:spcPts val="25"/>
              </a:spcBef>
              <a:buAutoNum type="arabicParenR" startAt="5"/>
              <a:tabLst>
                <a:tab pos="1126490" algn="l"/>
                <a:tab pos="112712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System.out.println(x);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1126490" indent="-1114425">
              <a:lnSpc>
                <a:spcPct val="100000"/>
              </a:lnSpc>
              <a:spcBef>
                <a:spcPts val="20"/>
              </a:spcBef>
              <a:buAutoNum type="arabicParenR" startAt="5"/>
              <a:tabLst>
                <a:tab pos="1126490" algn="l"/>
                <a:tab pos="112712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System.out.println(y);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126490" algn="l"/>
              </a:tabLst>
            </a:pPr>
            <a:r>
              <a:rPr sz="1100" b="1" spc="-5" dirty="0">
                <a:latin typeface="Calibri"/>
                <a:cs typeface="Calibri"/>
              </a:rPr>
              <a:t>11)	</a:t>
            </a:r>
            <a:r>
              <a:rPr sz="1100" b="1" dirty="0">
                <a:latin typeface="Calibri"/>
                <a:cs typeface="Calibri"/>
              </a:rPr>
              <a:t>x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888;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126490" algn="l"/>
              </a:tabLst>
            </a:pPr>
            <a:r>
              <a:rPr sz="1100" b="1" spc="-5" dirty="0">
                <a:latin typeface="Calibri"/>
                <a:cs typeface="Calibri"/>
              </a:rPr>
              <a:t>12)	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999;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//CE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05510" algn="l"/>
              </a:tabLst>
            </a:pPr>
            <a:r>
              <a:rPr sz="1100" b="1" spc="-5" dirty="0">
                <a:latin typeface="Calibri"/>
                <a:cs typeface="Calibri"/>
              </a:rPr>
              <a:t>13)	</a:t>
            </a:r>
            <a:r>
              <a:rPr sz="1100" b="1" dirty="0">
                <a:latin typeface="Calibri"/>
                <a:cs typeface="Calibri"/>
              </a:rPr>
              <a:t>};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05510" algn="l"/>
              </a:tabLst>
            </a:pPr>
            <a:r>
              <a:rPr sz="1100" b="1" spc="-5" dirty="0">
                <a:latin typeface="Calibri"/>
                <a:cs typeface="Calibri"/>
              </a:rPr>
              <a:t>14)	i.m1();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05510" algn="l"/>
              </a:tabLst>
            </a:pPr>
            <a:r>
              <a:rPr sz="1100" b="1" spc="-5" dirty="0">
                <a:latin typeface="Calibri"/>
                <a:cs typeface="Calibri"/>
              </a:rPr>
              <a:t>15)	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777;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88645" algn="l"/>
              </a:tabLst>
            </a:pPr>
            <a:r>
              <a:rPr sz="1100" b="1" spc="-5" dirty="0">
                <a:latin typeface="Calibri"/>
                <a:cs typeface="Calibri"/>
              </a:rPr>
              <a:t>16)	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589915" indent="-577850">
              <a:lnSpc>
                <a:spcPct val="100000"/>
              </a:lnSpc>
              <a:spcBef>
                <a:spcPts val="25"/>
              </a:spcBef>
              <a:buAutoNum type="arabicParenR" startAt="17"/>
              <a:tabLst>
                <a:tab pos="589915" algn="l"/>
                <a:tab pos="590550" algn="l"/>
              </a:tabLst>
            </a:pPr>
            <a:r>
              <a:rPr sz="1100" b="1" spc="-5" dirty="0">
                <a:latin typeface="Calibri"/>
                <a:cs typeface="Calibri"/>
              </a:rPr>
              <a:t>public static void main(String[] 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000125" indent="-988060">
              <a:lnSpc>
                <a:spcPct val="100000"/>
              </a:lnSpc>
              <a:spcBef>
                <a:spcPts val="25"/>
              </a:spcBef>
              <a:buAutoNum type="arabicParenR" startAt="17"/>
              <a:tabLst>
                <a:tab pos="1000125" algn="l"/>
                <a:tab pos="1000760" algn="l"/>
              </a:tabLst>
            </a:pPr>
            <a:r>
              <a:rPr sz="1100" b="1" spc="-5" dirty="0">
                <a:latin typeface="Calibri"/>
                <a:cs typeface="Calibri"/>
              </a:rPr>
              <a:t>Test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new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000125" algn="l"/>
              </a:tabLst>
            </a:pPr>
            <a:r>
              <a:rPr sz="1100" b="1" spc="-5" dirty="0">
                <a:latin typeface="Calibri"/>
                <a:cs typeface="Calibri"/>
              </a:rPr>
              <a:t>19)	t.m2();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7584" y="8829750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7366" y="883919"/>
          <a:ext cx="5980429" cy="368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1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155"/>
                        </a:spcBef>
                        <a:tabLst>
                          <a:tab pos="6076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20)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CE16C"/>
                      </a:solidFill>
                      <a:prstDash val="solid"/>
                    </a:lnL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21)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1426210"/>
            <a:ext cx="5960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Differences between anonymous inner classes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2408" y="1868677"/>
          <a:ext cx="6082030" cy="5109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Anonymous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Inner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class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08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Lambda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Expression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It’s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without 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590550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It’s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(anonymous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function)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68580" marR="960755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Anonymous inner class can extend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and concrete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19505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 can’t extend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concrete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76">
                <a:tc>
                  <a:txBody>
                    <a:bodyPr/>
                    <a:lstStyle/>
                    <a:p>
                      <a:pPr marL="68580" marR="575310">
                        <a:lnSpc>
                          <a:spcPct val="101899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Anonymous</a:t>
                      </a:r>
                      <a:r>
                        <a:rPr sz="11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inner</a:t>
                      </a:r>
                      <a:r>
                        <a:rPr sz="11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An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contains any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lambda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 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79705">
                        <a:lnSpc>
                          <a:spcPts val="135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Interface which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contains single abstract method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(Functional Interface)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07">
                <a:tc>
                  <a:txBody>
                    <a:bodyPr/>
                    <a:lstStyle/>
                    <a:p>
                      <a:pPr marL="68580" marR="824230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anonymous inner class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 can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Declare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instance variables.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55308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can’t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Declare instance variables,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whatever the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declared are simply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local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variables.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68580" marR="1093470">
                        <a:lnSpc>
                          <a:spcPct val="100899"/>
                        </a:lnSpc>
                        <a:spcBef>
                          <a:spcPts val="4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Anonymous inner classes can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Instantiated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lambda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expressions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can’t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instantiated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707">
                <a:tc>
                  <a:txBody>
                    <a:bodyPr/>
                    <a:lstStyle/>
                    <a:p>
                      <a:pPr marL="68580" marR="842644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anonymous inner class “this”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Always refers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anonymous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Inner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outer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1100" b="1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Object.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lambda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expression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“this”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218440">
                        <a:lnSpc>
                          <a:spcPct val="1018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Always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refers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outer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object.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enclosing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object.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0437">
                <a:tc>
                  <a:txBody>
                    <a:bodyPr/>
                    <a:lstStyle/>
                    <a:p>
                      <a:pPr marL="68580" marR="596900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Anonymous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inner class is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choice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want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handle multiple methods.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56210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 is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best Choice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want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handle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633095">
                        <a:lnSpc>
                          <a:spcPct val="1018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single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(Functional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Interface).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0184">
                <a:tc>
                  <a:txBody>
                    <a:bodyPr/>
                    <a:lstStyle/>
                    <a:p>
                      <a:pPr marL="68580" marR="79311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case of anonymous inner class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At 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 of compilation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separate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Dot class file will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generated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(outerclass$1.class)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7048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At 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 of compilation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dot Class file will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expression.</a:t>
                      </a:r>
                      <a:r>
                        <a:rPr sz="11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simply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converts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private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 outer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55">
                <a:tc>
                  <a:txBody>
                    <a:bodyPr/>
                    <a:lstStyle/>
                    <a:p>
                      <a:pPr marL="68580" marR="86042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Memory allocated on demand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Whenever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creating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object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80835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Reside in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permanent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 JVM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(Method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Area).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572274"/>
            <a:ext cx="5942330" cy="10744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4862195" algn="l"/>
              </a:tabLst>
            </a:pPr>
            <a:r>
              <a:rPr sz="1600" u="none" spc="-10" dirty="0"/>
              <a:t>Java</a:t>
            </a:r>
            <a:r>
              <a:rPr sz="1600" u="none" spc="15" dirty="0"/>
              <a:t> </a:t>
            </a:r>
            <a:r>
              <a:rPr sz="1600" u="none" spc="-5" dirty="0"/>
              <a:t>8</a:t>
            </a:r>
            <a:r>
              <a:rPr sz="1600" u="none" dirty="0"/>
              <a:t> </a:t>
            </a:r>
            <a:r>
              <a:rPr sz="1600" u="none" spc="-5" dirty="0"/>
              <a:t>New</a:t>
            </a:r>
            <a:r>
              <a:rPr sz="1600" u="none" spc="15" dirty="0"/>
              <a:t> </a:t>
            </a:r>
            <a:r>
              <a:rPr sz="1600" u="none" spc="-5" dirty="0"/>
              <a:t>Features</a:t>
            </a:r>
            <a:r>
              <a:rPr sz="1600" u="none" spc="5" dirty="0"/>
              <a:t> </a:t>
            </a:r>
            <a:r>
              <a:rPr sz="1600" u="none" spc="-5" dirty="0"/>
              <a:t>In</a:t>
            </a:r>
            <a:r>
              <a:rPr sz="1600" u="none" dirty="0"/>
              <a:t> </a:t>
            </a:r>
            <a:r>
              <a:rPr sz="1600" u="none" spc="-5" dirty="0"/>
              <a:t>Simple</a:t>
            </a:r>
            <a:r>
              <a:rPr sz="1600" u="none" spc="15" dirty="0"/>
              <a:t> </a:t>
            </a:r>
            <a:r>
              <a:rPr sz="1600" u="none" spc="-5" dirty="0"/>
              <a:t>Way	</a:t>
            </a:r>
            <a:endParaRPr sz="1600" dirty="0"/>
          </a:p>
          <a:p>
            <a:pPr marL="24130" algn="ctr">
              <a:lnSpc>
                <a:spcPct val="100000"/>
              </a:lnSpc>
              <a:spcBef>
                <a:spcPts val="439"/>
              </a:spcBef>
            </a:pPr>
            <a:r>
              <a:rPr spc="-5" dirty="0"/>
              <a:t>Default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1833118"/>
            <a:ext cx="5935345" cy="17576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24130" indent="-228600">
              <a:lnSpc>
                <a:spcPct val="101400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Until 1.7 version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onwards </a:t>
            </a:r>
            <a:r>
              <a:rPr sz="1100" b="1" dirty="0">
                <a:latin typeface="Calibri"/>
                <a:cs typeface="Calibri"/>
              </a:rPr>
              <a:t>inside 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take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 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final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variables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(every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present inside</a:t>
            </a:r>
            <a:r>
              <a:rPr sz="1100" b="1" spc="-5" dirty="0">
                <a:latin typeface="Calibri"/>
                <a:cs typeface="Calibri"/>
              </a:rPr>
              <a:t> 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always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whether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 </a:t>
            </a:r>
            <a:r>
              <a:rPr sz="1100" b="1" spc="-5" dirty="0">
                <a:latin typeface="Calibri"/>
                <a:cs typeface="Calibri"/>
              </a:rPr>
              <a:t>declaring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not).</a:t>
            </a:r>
            <a:endParaRPr sz="1100">
              <a:latin typeface="Calibri"/>
              <a:cs typeface="Calibri"/>
            </a:endParaRPr>
          </a:p>
          <a:p>
            <a:pPr marL="241300" marR="165735" indent="-228600">
              <a:lnSpc>
                <a:spcPct val="100899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5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Every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variable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declared inside</a:t>
            </a:r>
            <a:r>
              <a:rPr sz="1100" b="1" dirty="0">
                <a:latin typeface="Calibri"/>
                <a:cs typeface="Calibri"/>
              </a:rPr>
              <a:t> 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always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whether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declaring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0899"/>
              </a:lnSpc>
              <a:spcBef>
                <a:spcPts val="8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But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 1.8 version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onwards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 </a:t>
            </a:r>
            <a:r>
              <a:rPr sz="1100" b="1" spc="-5" dirty="0">
                <a:latin typeface="Calibri"/>
                <a:cs typeface="Calibri"/>
              </a:rPr>
              <a:t>addition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these,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declare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concrete 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also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interface,</a:t>
            </a:r>
            <a:r>
              <a:rPr sz="1100" b="1" spc="-5" dirty="0">
                <a:latin typeface="Calibri"/>
                <a:cs typeface="Calibri"/>
              </a:rPr>
              <a:t> which are </a:t>
            </a:r>
            <a:r>
              <a:rPr sz="1100" b="1" dirty="0">
                <a:latin typeface="Calibri"/>
                <a:cs typeface="Calibri"/>
              </a:rPr>
              <a:t>also</a:t>
            </a:r>
            <a:r>
              <a:rPr sz="1100" b="1" spc="-5" dirty="0">
                <a:latin typeface="Calibri"/>
                <a:cs typeface="Calibri"/>
              </a:rPr>
              <a:t> known </a:t>
            </a: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defender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declare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dirty="0">
                <a:latin typeface="Calibri"/>
                <a:cs typeface="Calibri"/>
              </a:rPr>
              <a:t>with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keyword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“default”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as </a:t>
            </a:r>
            <a:r>
              <a:rPr sz="1100" b="1" spc="-5" dirty="0">
                <a:latin typeface="Calibri"/>
                <a:cs typeface="Calibri"/>
              </a:rPr>
              <a:t>follows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8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 void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7584" y="341896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5016" y="3589654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40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(“Default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Method”);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584" y="3589654"/>
            <a:ext cx="27940" cy="340360"/>
          </a:xfrm>
          <a:custGeom>
            <a:avLst/>
            <a:gdLst/>
            <a:ahLst/>
            <a:cxnLst/>
            <a:rect l="l" t="t" r="r" b="b"/>
            <a:pathLst>
              <a:path w="27940" h="340360">
                <a:moveTo>
                  <a:pt x="27432" y="170700"/>
                </a:moveTo>
                <a:lnTo>
                  <a:pt x="0" y="170700"/>
                </a:lnTo>
                <a:lnTo>
                  <a:pt x="0" y="339852"/>
                </a:lnTo>
                <a:lnTo>
                  <a:pt x="27432" y="339852"/>
                </a:lnTo>
                <a:lnTo>
                  <a:pt x="27432" y="170700"/>
                </a:lnTo>
                <a:close/>
              </a:path>
              <a:path w="27940" h="340360">
                <a:moveTo>
                  <a:pt x="27432" y="0"/>
                </a:moveTo>
                <a:lnTo>
                  <a:pt x="0" y="0"/>
                </a:lnTo>
                <a:lnTo>
                  <a:pt x="0" y="170688"/>
                </a:lnTo>
                <a:lnTo>
                  <a:pt x="27432" y="170688"/>
                </a:lnTo>
                <a:lnTo>
                  <a:pt x="27432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3738498"/>
            <a:ext cx="5499735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onsolas"/>
                <a:cs typeface="Consolas"/>
              </a:rPr>
              <a:t>3)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00899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default methods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by-default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all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classes.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Based </a:t>
            </a:r>
            <a:r>
              <a:rPr sz="1100" b="1" spc="-5" dirty="0">
                <a:latin typeface="Calibri"/>
                <a:cs typeface="Calibri"/>
              </a:rPr>
              <a:t>on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 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use</a:t>
            </a:r>
            <a:r>
              <a:rPr sz="1100" b="1" spc="-5" dirty="0">
                <a:latin typeface="Calibri"/>
                <a:cs typeface="Calibri"/>
              </a:rPr>
              <a:t> these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directly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 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97584" y="4991734"/>
            <a:ext cx="5780405" cy="341630"/>
            <a:chOff x="1097584" y="4991734"/>
            <a:chExt cx="5780405" cy="341630"/>
          </a:xfrm>
        </p:grpSpPr>
        <p:sp>
          <p:nvSpPr>
            <p:cNvPr id="11" name="object 11"/>
            <p:cNvSpPr/>
            <p:nvPr/>
          </p:nvSpPr>
          <p:spPr>
            <a:xfrm>
              <a:off x="1097584" y="4991734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5016" y="5162372"/>
              <a:ext cx="5752465" cy="171450"/>
            </a:xfrm>
            <a:custGeom>
              <a:avLst/>
              <a:gdLst/>
              <a:ahLst/>
              <a:cxnLst/>
              <a:rect l="l" t="t" r="r" b="b"/>
              <a:pathLst>
                <a:path w="5752465" h="171450">
                  <a:moveTo>
                    <a:pt x="5752465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5752465" y="170992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3304" y="5140578"/>
            <a:ext cx="1282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8366" y="5140578"/>
            <a:ext cx="10934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void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7584" y="5162372"/>
            <a:ext cx="27940" cy="171450"/>
          </a:xfrm>
          <a:custGeom>
            <a:avLst/>
            <a:gdLst/>
            <a:ahLst/>
            <a:cxnLst/>
            <a:rect l="l" t="t" r="r" b="b"/>
            <a:pathLst>
              <a:path w="27940" h="171450">
                <a:moveTo>
                  <a:pt x="27431" y="0"/>
                </a:moveTo>
                <a:lnTo>
                  <a:pt x="0" y="0"/>
                </a:lnTo>
                <a:lnTo>
                  <a:pt x="0" y="170992"/>
                </a:lnTo>
                <a:lnTo>
                  <a:pt x="27431" y="170992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0604" y="5311520"/>
            <a:ext cx="140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9129" y="5311520"/>
            <a:ext cx="2286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System.out.println("Default Method");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97584" y="5333365"/>
            <a:ext cx="5780405" cy="341630"/>
            <a:chOff x="1097584" y="5333365"/>
            <a:chExt cx="5780405" cy="341630"/>
          </a:xfrm>
        </p:grpSpPr>
        <p:sp>
          <p:nvSpPr>
            <p:cNvPr id="19" name="object 19"/>
            <p:cNvSpPr/>
            <p:nvPr/>
          </p:nvSpPr>
          <p:spPr>
            <a:xfrm>
              <a:off x="1097584" y="5333365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5016" y="550405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7584" y="550405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0604" y="5482208"/>
            <a:ext cx="587375" cy="36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5780" algn="l"/>
              </a:tabLst>
            </a:pPr>
            <a:r>
              <a:rPr sz="1100" b="1" dirty="0">
                <a:latin typeface="Calibri"/>
                <a:cs typeface="Calibri"/>
              </a:rPr>
              <a:t>4)	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5)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97584" y="5674740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3"/>
                </a:lnTo>
                <a:lnTo>
                  <a:pt x="27431" y="169163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5016" y="5843904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6)</a:t>
            </a:r>
            <a:r>
              <a:rPr sz="1100" b="1" spc="38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implements Interf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7584" y="5843904"/>
            <a:ext cx="5780405" cy="1024255"/>
            <a:chOff x="1097584" y="5843904"/>
            <a:chExt cx="5780405" cy="1024255"/>
          </a:xfrm>
        </p:grpSpPr>
        <p:sp>
          <p:nvSpPr>
            <p:cNvPr id="26" name="object 26"/>
            <p:cNvSpPr/>
            <p:nvPr/>
          </p:nvSpPr>
          <p:spPr>
            <a:xfrm>
              <a:off x="1097584" y="5843904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5016" y="618528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97584" y="618529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75"/>
                  </a:lnTo>
                  <a:lnTo>
                    <a:pt x="0" y="341363"/>
                  </a:lnTo>
                  <a:lnTo>
                    <a:pt x="27432" y="341363"/>
                  </a:lnTo>
                  <a:lnTo>
                    <a:pt x="27432" y="17067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5016" y="652665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7584" y="652665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02004" y="5992748"/>
            <a:ext cx="5819775" cy="210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6765" indent="-546100">
              <a:lnSpc>
                <a:spcPct val="100000"/>
              </a:lnSpc>
              <a:spcBef>
                <a:spcPts val="105"/>
              </a:spcBef>
              <a:buAutoNum type="arabicParenR" startAt="7"/>
              <a:tabLst>
                <a:tab pos="786765" algn="l"/>
                <a:tab pos="78740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069975" indent="-829310">
              <a:lnSpc>
                <a:spcPct val="100000"/>
              </a:lnSpc>
              <a:spcBef>
                <a:spcPts val="20"/>
              </a:spcBef>
              <a:buAutoNum type="arabicParenR" startAt="7"/>
              <a:tabLst>
                <a:tab pos="1069975" algn="l"/>
                <a:tab pos="1070610" algn="l"/>
              </a:tabLst>
            </a:pP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1071245" algn="l"/>
              </a:tabLst>
            </a:pPr>
            <a:r>
              <a:rPr sz="1100" b="1" dirty="0">
                <a:latin typeface="Calibri"/>
                <a:cs typeface="Calibri"/>
              </a:rPr>
              <a:t>9)	</a:t>
            </a:r>
            <a:r>
              <a:rPr sz="1100" b="1" spc="-5" dirty="0">
                <a:latin typeface="Calibri"/>
                <a:cs typeface="Calibri"/>
              </a:rPr>
              <a:t>t.m1();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786765" algn="l"/>
              </a:tabLst>
            </a:pPr>
            <a:r>
              <a:rPr sz="1100" b="1" spc="-5" dirty="0">
                <a:latin typeface="Calibri"/>
                <a:cs typeface="Calibri"/>
              </a:rPr>
              <a:t>10)	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11)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5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known</a:t>
            </a:r>
            <a:r>
              <a:rPr sz="1100" b="1" dirty="0">
                <a:latin typeface="Calibri"/>
                <a:cs typeface="Calibri"/>
              </a:rPr>
              <a:t> 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defender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virtual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extension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1099"/>
              </a:lnSpc>
              <a:spcBef>
                <a:spcPts val="7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main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advantage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5" dirty="0">
                <a:latin typeface="Calibri"/>
                <a:cs typeface="Calibri"/>
              </a:rPr>
              <a:t> without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effecting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add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functionality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(backward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compatibility).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 marR="17145">
              <a:lnSpc>
                <a:spcPct val="101099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can’t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override</a:t>
            </a:r>
            <a:r>
              <a:rPr sz="1100" b="1" dirty="0">
                <a:latin typeface="Calibri"/>
                <a:cs typeface="Calibri"/>
              </a:rPr>
              <a:t> object</a:t>
            </a:r>
            <a:r>
              <a:rPr sz="1100" b="1" spc="-5" dirty="0">
                <a:latin typeface="Calibri"/>
                <a:cs typeface="Calibri"/>
              </a:rPr>
              <a:t> class 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 </a:t>
            </a: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otherwise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get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 time error.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97584" y="1295653"/>
            <a:ext cx="5780405" cy="852169"/>
            <a:chOff x="1097584" y="1295653"/>
            <a:chExt cx="5780405" cy="852169"/>
          </a:xfrm>
        </p:grpSpPr>
        <p:sp>
          <p:nvSpPr>
            <p:cNvPr id="7" name="object 7"/>
            <p:cNvSpPr/>
            <p:nvPr/>
          </p:nvSpPr>
          <p:spPr>
            <a:xfrm>
              <a:off x="1097584" y="1295653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4">
                  <a:moveTo>
                    <a:pt x="274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27431" y="16916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5016" y="146481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584" y="1464817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016" y="180619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84" y="180619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2004" y="911097"/>
            <a:ext cx="5956300" cy="3446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723900" indent="-483234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inthashCode()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4423410">
              <a:lnSpc>
                <a:spcPct val="101800"/>
              </a:lnSpc>
              <a:buAutoNum type="arabicParenR"/>
              <a:tabLst>
                <a:tab pos="722630" algn="l"/>
                <a:tab pos="943610" algn="l"/>
                <a:tab pos="944244" algn="l"/>
              </a:tabLst>
            </a:pP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u</a:t>
            </a:r>
            <a:r>
              <a:rPr sz="1100" b="1" dirty="0">
                <a:latin typeface="Calibri"/>
                <a:cs typeface="Calibri"/>
              </a:rPr>
              <a:t>rn </a:t>
            </a:r>
            <a:r>
              <a:rPr sz="1100" b="1" spc="-10" dirty="0">
                <a:latin typeface="Calibri"/>
                <a:cs typeface="Calibri"/>
              </a:rPr>
              <a:t>1</a:t>
            </a:r>
            <a:r>
              <a:rPr sz="1100" b="1" dirty="0">
                <a:latin typeface="Calibri"/>
                <a:cs typeface="Calibri"/>
              </a:rPr>
              <a:t>0;  4)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onsolas"/>
                <a:cs typeface="Consolas"/>
              </a:rPr>
              <a:t>5)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CompileTimeError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 marR="162560">
              <a:lnSpc>
                <a:spcPct val="101099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Reason: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Object</a:t>
            </a:r>
            <a:r>
              <a:rPr sz="1100" b="1" spc="-5" dirty="0">
                <a:latin typeface="Calibri"/>
                <a:cs typeface="Calibri"/>
              </a:rPr>
              <a:t> 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by-default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every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 class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hence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it’s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bring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through default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Default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inheritance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1499"/>
              </a:lnSpc>
              <a:spcBef>
                <a:spcPts val="1405"/>
              </a:spcBef>
            </a:pPr>
            <a:r>
              <a:rPr sz="1100" b="1" dirty="0">
                <a:latin typeface="Calibri"/>
                <a:cs typeface="Calibri"/>
              </a:rPr>
              <a:t>Two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interfaces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contain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with </a:t>
            </a:r>
            <a:r>
              <a:rPr sz="1100" b="1" spc="-10" dirty="0">
                <a:latin typeface="Calibri"/>
                <a:cs typeface="Calibri"/>
              </a:rPr>
              <a:t>same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signature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there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 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chance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ambiguity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problem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(diamond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problem)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implementation class.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overcome</a:t>
            </a:r>
            <a:r>
              <a:rPr sz="1100" b="1" dirty="0">
                <a:latin typeface="Calibri"/>
                <a:cs typeface="Calibri"/>
              </a:rPr>
              <a:t> 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problem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compulsory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should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 </a:t>
            </a:r>
            <a:r>
              <a:rPr sz="1100" b="1" spc="-5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 otherwise</a:t>
            </a:r>
            <a:r>
              <a:rPr sz="1100" b="1" spc="5" dirty="0">
                <a:latin typeface="Calibri"/>
                <a:cs typeface="Calibri"/>
              </a:rPr>
              <a:t> 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get</a:t>
            </a:r>
            <a:r>
              <a:rPr sz="1100" b="1" spc="-5" dirty="0">
                <a:latin typeface="Calibri"/>
                <a:cs typeface="Calibri"/>
              </a:rPr>
              <a:t> compile </a:t>
            </a:r>
            <a:r>
              <a:rPr sz="1100" b="1" dirty="0">
                <a:latin typeface="Calibri"/>
                <a:cs typeface="Calibri"/>
              </a:rPr>
              <a:t> time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97584" y="4534534"/>
          <a:ext cx="5766435" cy="272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Eg</a:t>
                      </a:r>
                      <a:r>
                        <a:rPr sz="1100" b="1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1:</a:t>
                      </a:r>
                      <a:r>
                        <a:rPr sz="11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7359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System.out.println("Left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94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3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Eg</a:t>
                      </a:r>
                      <a:r>
                        <a:rPr sz="1100" b="1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2:</a:t>
                      </a:r>
                      <a:r>
                        <a:rPr sz="11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default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System.out.println("Right Default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772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</a:t>
                      </a:r>
                      <a:r>
                        <a:rPr sz="11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Eg</a:t>
                      </a:r>
                      <a:r>
                        <a:rPr sz="1100" b="1" u="heavy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3:</a:t>
                      </a:r>
                      <a:r>
                        <a:rPr sz="11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</a:t>
                      </a:r>
                      <a:r>
                        <a:rPr sz="11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implements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Left,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525176"/>
            <a:ext cx="5942330" cy="6826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override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default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implementation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class?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359153"/>
            <a:ext cx="5442585" cy="12395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implementation class </a:t>
            </a:r>
            <a:r>
              <a:rPr sz="1100" b="1" spc="5" dirty="0">
                <a:latin typeface="Calibri"/>
                <a:cs typeface="Calibri"/>
              </a:rPr>
              <a:t>we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provide complete new implementation or we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call any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dirty="0">
                <a:latin typeface="Calibri"/>
                <a:cs typeface="Calibri"/>
              </a:rPr>
              <a:t>as </a:t>
            </a:r>
            <a:r>
              <a:rPr sz="1100" b="1" spc="-5" dirty="0">
                <a:latin typeface="Calibri"/>
                <a:cs typeface="Calibri"/>
              </a:rPr>
              <a:t>follows.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interfacename.super.m1();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9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5" dirty="0">
                <a:latin typeface="Calibri"/>
                <a:cs typeface="Calibri"/>
              </a:rPr>
              <a:t> implements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Left,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Right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7584" y="2426461"/>
            <a:ext cx="5780405" cy="341630"/>
            <a:chOff x="1097584" y="2426461"/>
            <a:chExt cx="5780405" cy="341630"/>
          </a:xfrm>
        </p:grpSpPr>
        <p:sp>
          <p:nvSpPr>
            <p:cNvPr id="7" name="object 7"/>
            <p:cNvSpPr/>
            <p:nvPr/>
          </p:nvSpPr>
          <p:spPr>
            <a:xfrm>
              <a:off x="1097584" y="2426461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5016" y="259714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3304" y="2575306"/>
            <a:ext cx="128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854" y="2575306"/>
            <a:ext cx="1029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584" y="2597150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604" y="2745994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3138" y="2745994"/>
            <a:ext cx="35896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System.out.println("Test Class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Method");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OR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Left.super.m1();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7584" y="2767838"/>
            <a:ext cx="5780405" cy="341630"/>
            <a:chOff x="1097584" y="2767838"/>
            <a:chExt cx="5780405" cy="341630"/>
          </a:xfrm>
        </p:grpSpPr>
        <p:sp>
          <p:nvSpPr>
            <p:cNvPr id="15" name="object 15"/>
            <p:cNvSpPr/>
            <p:nvPr/>
          </p:nvSpPr>
          <p:spPr>
            <a:xfrm>
              <a:off x="1097584" y="2767838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5016" y="293852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43304" y="2916682"/>
            <a:ext cx="128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1329" y="2916682"/>
            <a:ext cx="60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7584" y="293852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0604" y="3087750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5)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0154" y="3087750"/>
            <a:ext cx="2197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 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97584" y="3109290"/>
            <a:ext cx="5780405" cy="340360"/>
            <a:chOff x="1097584" y="3109290"/>
            <a:chExt cx="5780405" cy="340360"/>
          </a:xfrm>
        </p:grpSpPr>
        <p:sp>
          <p:nvSpPr>
            <p:cNvPr id="23" name="object 23"/>
            <p:cNvSpPr/>
            <p:nvPr/>
          </p:nvSpPr>
          <p:spPr>
            <a:xfrm>
              <a:off x="1097584" y="3109290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468"/>
                  </a:lnTo>
                  <a:lnTo>
                    <a:pt x="27431" y="16946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5016" y="327875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43304" y="3256914"/>
            <a:ext cx="128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6)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0805" y="3256914"/>
            <a:ext cx="1119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new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7584" y="3278759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0604" y="3427602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7)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18105" y="3427602"/>
            <a:ext cx="422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t.m1();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97584" y="3449446"/>
            <a:ext cx="5780405" cy="341630"/>
            <a:chOff x="1097584" y="3449446"/>
            <a:chExt cx="5780405" cy="341630"/>
          </a:xfrm>
        </p:grpSpPr>
        <p:sp>
          <p:nvSpPr>
            <p:cNvPr id="31" name="object 31"/>
            <p:cNvSpPr/>
            <p:nvPr/>
          </p:nvSpPr>
          <p:spPr>
            <a:xfrm>
              <a:off x="1097584" y="3449446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5016" y="3620134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51329" y="3598290"/>
            <a:ext cx="609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7584" y="3620134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30604" y="3598290"/>
            <a:ext cx="302260" cy="36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8)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9)  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7584" y="3790822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02004" y="4117975"/>
            <a:ext cx="580199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Differences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between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interface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default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methods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abstract</a:t>
            </a:r>
            <a:r>
              <a:rPr sz="14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Even</a:t>
            </a:r>
            <a:r>
              <a:rPr sz="1100" b="1" spc="-5" dirty="0">
                <a:latin typeface="Calibri"/>
                <a:cs typeface="Calibri"/>
              </a:rPr>
              <a:t> though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add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concrete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form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the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interface, it</a:t>
            </a:r>
            <a:r>
              <a:rPr sz="1100" b="1" spc="-5" dirty="0">
                <a:latin typeface="Calibri"/>
                <a:cs typeface="Calibri"/>
              </a:rPr>
              <a:t> won’t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equal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5" dirty="0">
                <a:latin typeface="Calibri"/>
                <a:cs typeface="Calibri"/>
              </a:rPr>
              <a:t> abstract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335277" y="5038978"/>
          <a:ext cx="4926330" cy="2759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74">
                <a:tc>
                  <a:txBody>
                    <a:bodyPr/>
                    <a:lstStyle/>
                    <a:p>
                      <a:pPr marL="68580" marR="299085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interface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every variable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Always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final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there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is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chance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variables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3500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abstract class there may be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Chance of instance variables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which Are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child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marL="68580" marR="407034">
                        <a:lnSpc>
                          <a:spcPct val="100899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never talks about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state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Object.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98120">
                        <a:lnSpc>
                          <a:spcPct val="100899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Abstract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talk about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Object.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marL="68580" marR="56578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can’t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declare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Constructors.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6860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abstract class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 declare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Constructors.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68580" marR="565785">
                        <a:lnSpc>
                          <a:spcPct val="100899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can’t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declare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blocks.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67335">
                        <a:lnSpc>
                          <a:spcPct val="100899"/>
                        </a:lnSpc>
                        <a:spcBef>
                          <a:spcPts val="4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abstract class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 declare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static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blocks.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60">
                <a:tc>
                  <a:txBody>
                    <a:bodyPr/>
                    <a:lstStyle/>
                    <a:p>
                      <a:pPr marL="68580" marR="20002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Functional interface with default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refer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3116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Abstract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can’t refer lambda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Expressions.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84">
                <a:tc>
                  <a:txBody>
                    <a:bodyPr/>
                    <a:lstStyle/>
                    <a:p>
                      <a:pPr marL="68580" marR="503555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can’t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override </a:t>
                      </a:r>
                      <a:r>
                        <a:rPr sz="1100" b="1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3835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Inside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abstract class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override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2161285" y="8182102"/>
            <a:ext cx="3449954" cy="2165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spc="-5" dirty="0">
                <a:latin typeface="Calibri"/>
                <a:cs typeface="Calibri"/>
              </a:rPr>
              <a:t>Interface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default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!= abstract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class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5942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004" y="905001"/>
            <a:ext cx="3695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Static</a:t>
            </a:r>
            <a:r>
              <a:rPr sz="2200" spc="5" dirty="0"/>
              <a:t> </a:t>
            </a:r>
            <a:r>
              <a:rPr sz="2200" spc="-5" dirty="0"/>
              <a:t>methods</a:t>
            </a:r>
            <a:r>
              <a:rPr sz="2200" spc="-10" dirty="0"/>
              <a:t> </a:t>
            </a:r>
            <a:r>
              <a:rPr sz="2200" spc="-5" dirty="0"/>
              <a:t>inside interface: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902004" y="1446022"/>
            <a:ext cx="5879465" cy="1594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>
              <a:lnSpc>
                <a:spcPct val="100899"/>
              </a:lnSpc>
              <a:spcBef>
                <a:spcPts val="9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From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1.8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onwards </a:t>
            </a:r>
            <a:r>
              <a:rPr sz="1100" b="1" dirty="0">
                <a:latin typeface="Calibri"/>
                <a:cs typeface="Calibri"/>
              </a:rPr>
              <a:t>in </a:t>
            </a:r>
            <a:r>
              <a:rPr sz="1100" b="1" spc="-5" dirty="0">
                <a:latin typeface="Calibri"/>
                <a:cs typeface="Calibri"/>
              </a:rPr>
              <a:t>addition</a:t>
            </a:r>
            <a:r>
              <a:rPr sz="1100" b="1" dirty="0">
                <a:latin typeface="Calibri"/>
                <a:cs typeface="Calibri"/>
              </a:rPr>
              <a:t> to </a:t>
            </a:r>
            <a:r>
              <a:rPr sz="1100" b="1" spc="-5" dirty="0">
                <a:latin typeface="Calibri"/>
                <a:cs typeface="Calibri"/>
              </a:rPr>
              <a:t>default methods</a:t>
            </a:r>
            <a:r>
              <a:rPr sz="1100" b="1" spc="5" dirty="0">
                <a:latin typeface="Calibri"/>
                <a:cs typeface="Calibri"/>
              </a:rPr>
              <a:t> we</a:t>
            </a:r>
            <a:r>
              <a:rPr sz="1100" b="1" dirty="0">
                <a:latin typeface="Calibri"/>
                <a:cs typeface="Calibri"/>
              </a:rPr>
              <a:t>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also inside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define utility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functions.</a:t>
            </a:r>
            <a:endParaRPr sz="1100">
              <a:latin typeface="Calibri"/>
              <a:cs typeface="Calibri"/>
            </a:endParaRPr>
          </a:p>
          <a:p>
            <a:pPr marL="241300" marR="132080" indent="-228600">
              <a:lnSpc>
                <a:spcPct val="100899"/>
              </a:lnSpc>
              <a:spcBef>
                <a:spcPts val="7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by-default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the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 </a:t>
            </a:r>
            <a:r>
              <a:rPr sz="1100" b="1" dirty="0">
                <a:latin typeface="Calibri"/>
                <a:cs typeface="Calibri"/>
              </a:rPr>
              <a:t>hence by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 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can’t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45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should call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by </a:t>
            </a:r>
            <a:r>
              <a:rPr sz="1100" b="1" dirty="0">
                <a:latin typeface="Calibri"/>
                <a:cs typeface="Calibri"/>
              </a:rPr>
              <a:t>using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name.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7584" y="2868422"/>
            <a:ext cx="5780405" cy="342265"/>
            <a:chOff x="1097584" y="2868422"/>
            <a:chExt cx="5780405" cy="342265"/>
          </a:xfrm>
        </p:grpSpPr>
        <p:sp>
          <p:nvSpPr>
            <p:cNvPr id="8" name="object 8"/>
            <p:cNvSpPr/>
            <p:nvPr/>
          </p:nvSpPr>
          <p:spPr>
            <a:xfrm>
              <a:off x="1097584" y="2868422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5016" y="3039186"/>
              <a:ext cx="5752465" cy="171450"/>
            </a:xfrm>
            <a:custGeom>
              <a:avLst/>
              <a:gdLst/>
              <a:ahLst/>
              <a:cxnLst/>
              <a:rect l="l" t="t" r="r" b="b"/>
              <a:pathLst>
                <a:path w="5752465" h="171450">
                  <a:moveTo>
                    <a:pt x="5752465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5752465" y="170992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0604" y="3017266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2)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145" y="3017266"/>
            <a:ext cx="2038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 void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sum(int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584" y="3039186"/>
            <a:ext cx="27940" cy="171450"/>
          </a:xfrm>
          <a:custGeom>
            <a:avLst/>
            <a:gdLst/>
            <a:ahLst/>
            <a:cxnLst/>
            <a:rect l="l" t="t" r="r" b="b"/>
            <a:pathLst>
              <a:path w="27940" h="171450">
                <a:moveTo>
                  <a:pt x="27431" y="0"/>
                </a:moveTo>
                <a:lnTo>
                  <a:pt x="0" y="0"/>
                </a:lnTo>
                <a:lnTo>
                  <a:pt x="0" y="170992"/>
                </a:lnTo>
                <a:lnTo>
                  <a:pt x="27431" y="170992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30604" y="3188335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3138" y="3188335"/>
            <a:ext cx="22675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System.out.println("The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Sum:"+(a+b));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7584" y="3210179"/>
            <a:ext cx="5780405" cy="341630"/>
            <a:chOff x="1097584" y="3210179"/>
            <a:chExt cx="5780405" cy="341630"/>
          </a:xfrm>
        </p:grpSpPr>
        <p:sp>
          <p:nvSpPr>
            <p:cNvPr id="16" name="object 16"/>
            <p:cNvSpPr/>
            <p:nvPr/>
          </p:nvSpPr>
          <p:spPr>
            <a:xfrm>
              <a:off x="1097584" y="3210179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338086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30604" y="3359023"/>
            <a:ext cx="14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6145" y="3359023"/>
            <a:ext cx="73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7584" y="3380866"/>
            <a:ext cx="5780405" cy="510540"/>
            <a:chOff x="1097584" y="3380866"/>
            <a:chExt cx="5780405" cy="510540"/>
          </a:xfrm>
        </p:grpSpPr>
        <p:sp>
          <p:nvSpPr>
            <p:cNvPr id="21" name="object 21"/>
            <p:cNvSpPr/>
            <p:nvPr/>
          </p:nvSpPr>
          <p:spPr>
            <a:xfrm>
              <a:off x="1097584" y="3380866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5016" y="372071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0604" y="3529710"/>
            <a:ext cx="1962785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5)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Calibri"/>
                <a:cs typeface="Calibri"/>
              </a:rPr>
              <a:t>6)  </a:t>
            </a:r>
            <a:r>
              <a:rPr sz="1100" b="1" spc="1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implements Interf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7584" y="3720719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0604" y="3869563"/>
            <a:ext cx="140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7)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8150" y="3869563"/>
            <a:ext cx="21990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public static void main(String[] 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7584" y="3891407"/>
            <a:ext cx="5780405" cy="341630"/>
            <a:chOff x="1097584" y="3891407"/>
            <a:chExt cx="5780405" cy="341630"/>
          </a:xfrm>
        </p:grpSpPr>
        <p:sp>
          <p:nvSpPr>
            <p:cNvPr id="28" name="object 28"/>
            <p:cNvSpPr/>
            <p:nvPr/>
          </p:nvSpPr>
          <p:spPr>
            <a:xfrm>
              <a:off x="1097584" y="3891407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5016" y="4062095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0604" y="4040251"/>
            <a:ext cx="140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8)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3617" y="4040251"/>
            <a:ext cx="11328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new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7584" y="4062095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30604" y="4210938"/>
            <a:ext cx="140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9)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23617" y="4210938"/>
            <a:ext cx="11258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t.sum(10,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20);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//CE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97584" y="4232783"/>
            <a:ext cx="5780405" cy="341630"/>
            <a:chOff x="1097584" y="4232783"/>
            <a:chExt cx="5780405" cy="341630"/>
          </a:xfrm>
        </p:grpSpPr>
        <p:sp>
          <p:nvSpPr>
            <p:cNvPr id="36" name="object 36"/>
            <p:cNvSpPr/>
            <p:nvPr/>
          </p:nvSpPr>
          <p:spPr>
            <a:xfrm>
              <a:off x="1097584" y="423278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25016" y="4403471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0604" y="4381626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0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3617" y="4381626"/>
            <a:ext cx="1321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Test.sum(10,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20);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//CE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97584" y="4403471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0604" y="4552314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1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23617" y="4552314"/>
            <a:ext cx="11093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Interf.sum(10,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97584" y="4574159"/>
            <a:ext cx="5780405" cy="341630"/>
            <a:chOff x="1097584" y="4574159"/>
            <a:chExt cx="5780405" cy="341630"/>
          </a:xfrm>
        </p:grpSpPr>
        <p:sp>
          <p:nvSpPr>
            <p:cNvPr id="44" name="object 44"/>
            <p:cNvSpPr/>
            <p:nvPr/>
          </p:nvSpPr>
          <p:spPr>
            <a:xfrm>
              <a:off x="1097584" y="4574159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25016" y="474484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0604" y="4723002"/>
            <a:ext cx="2108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2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4142" y="4723002"/>
            <a:ext cx="736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97584" y="4744846"/>
            <a:ext cx="27940" cy="340360"/>
          </a:xfrm>
          <a:custGeom>
            <a:avLst/>
            <a:gdLst/>
            <a:ahLst/>
            <a:cxnLst/>
            <a:rect l="l" t="t" r="r" b="b"/>
            <a:pathLst>
              <a:path w="27940" h="340360">
                <a:moveTo>
                  <a:pt x="27432" y="0"/>
                </a:moveTo>
                <a:lnTo>
                  <a:pt x="0" y="0"/>
                </a:lnTo>
                <a:lnTo>
                  <a:pt x="0" y="170688"/>
                </a:lnTo>
                <a:lnTo>
                  <a:pt x="0" y="339852"/>
                </a:lnTo>
                <a:lnTo>
                  <a:pt x="27432" y="339852"/>
                </a:lnTo>
                <a:lnTo>
                  <a:pt x="27432" y="170688"/>
                </a:lnTo>
                <a:lnTo>
                  <a:pt x="27432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2004" y="4893690"/>
            <a:ext cx="5774690" cy="142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13)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alibri"/>
              <a:cs typeface="Calibri"/>
            </a:endParaRPr>
          </a:p>
          <a:p>
            <a:pPr marL="241300" marR="220345" indent="-228600">
              <a:lnSpc>
                <a:spcPct val="100899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5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As 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 not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the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class,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overriding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concept is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applicable.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0899"/>
              </a:lnSpc>
              <a:spcBef>
                <a:spcPts val="85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 </a:t>
            </a: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define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exactly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same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in the </a:t>
            </a:r>
            <a:r>
              <a:rPr sz="1100" b="1" spc="-5" dirty="0">
                <a:latin typeface="Calibri"/>
                <a:cs typeface="Calibri"/>
              </a:rPr>
              <a:t>implementation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class,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it’s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Ex:1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097584" y="6496177"/>
          <a:ext cx="5766435" cy="102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 Interf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76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 void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902004" y="7675626"/>
            <a:ext cx="1599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It’s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overriding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11097"/>
            <a:ext cx="290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1295653"/>
          <a:ext cx="5766435" cy="1021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 Interf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onsolas"/>
                          <a:cs typeface="Consolas"/>
                        </a:rPr>
                        <a:t>6)</a:t>
                      </a:r>
                      <a:r>
                        <a:rPr sz="1100" b="1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2473198"/>
            <a:ext cx="174942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This’s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 not overriding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Ex3: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3201035"/>
          <a:ext cx="5766435" cy="1022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48260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extends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onsolas"/>
                          <a:cs typeface="Consolas"/>
                        </a:rPr>
                        <a:t>6)</a:t>
                      </a:r>
                      <a:r>
                        <a:rPr sz="1100" b="1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97584" y="5635116"/>
            <a:ext cx="5780405" cy="852169"/>
            <a:chOff x="1097584" y="5635116"/>
            <a:chExt cx="5780405" cy="852169"/>
          </a:xfrm>
        </p:grpSpPr>
        <p:sp>
          <p:nvSpPr>
            <p:cNvPr id="11" name="object 11"/>
            <p:cNvSpPr/>
            <p:nvPr/>
          </p:nvSpPr>
          <p:spPr>
            <a:xfrm>
              <a:off x="1097584" y="5635116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7431" y="169163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5016" y="580428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584" y="580429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75"/>
                  </a:lnTo>
                  <a:lnTo>
                    <a:pt x="0" y="341363"/>
                  </a:lnTo>
                  <a:lnTo>
                    <a:pt x="27432" y="341363"/>
                  </a:lnTo>
                  <a:lnTo>
                    <a:pt x="27432" y="17067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5016" y="614565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584" y="614565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2004" y="4380102"/>
            <a:ext cx="5473065" cy="279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This’s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 not overriding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From </a:t>
            </a:r>
            <a:r>
              <a:rPr sz="1100" b="1" spc="-5" dirty="0">
                <a:latin typeface="Calibri"/>
                <a:cs typeface="Calibri"/>
              </a:rPr>
              <a:t>1.8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onwards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main()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inside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hence</a:t>
            </a:r>
            <a:r>
              <a:rPr sz="1100" b="1" spc="2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run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directly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command prompt.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723900" indent="-483234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1771650">
              <a:lnSpc>
                <a:spcPct val="101800"/>
              </a:lnSpc>
              <a:buAutoNum type="arabicParenR"/>
              <a:tabLst>
                <a:tab pos="722630" algn="l"/>
                <a:tab pos="1007744" algn="l"/>
                <a:tab pos="1008380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System.out.println("Interface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Method");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4)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onsolas"/>
                <a:cs typeface="Consolas"/>
              </a:rPr>
              <a:t>5)</a:t>
            </a:r>
            <a:r>
              <a:rPr sz="1100" b="1" spc="-80" dirty="0">
                <a:latin typeface="Consolas"/>
                <a:cs typeface="Consolas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Calibri"/>
              <a:cs typeface="Calibri"/>
            </a:endParaRPr>
          </a:p>
          <a:p>
            <a:pPr marL="12700" marR="3973829">
              <a:lnSpc>
                <a:spcPct val="101400"/>
              </a:lnSpc>
            </a:pPr>
            <a:r>
              <a:rPr sz="1100" b="1" dirty="0">
                <a:latin typeface="Calibri"/>
                <a:cs typeface="Calibri"/>
              </a:rPr>
              <a:t>At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command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prompt: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Interf.Java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JavaInterf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590803"/>
            <a:ext cx="5942330" cy="181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4862195" algn="l"/>
              </a:tabLst>
            </a:pPr>
            <a:r>
              <a:rPr sz="1600" u="none" spc="-10" dirty="0"/>
              <a:t>Java</a:t>
            </a:r>
            <a:r>
              <a:rPr sz="1600" u="none" spc="15" dirty="0"/>
              <a:t> </a:t>
            </a:r>
            <a:r>
              <a:rPr sz="1600" u="none" spc="-5" dirty="0"/>
              <a:t>8</a:t>
            </a:r>
            <a:r>
              <a:rPr sz="1600" u="none" dirty="0"/>
              <a:t> </a:t>
            </a:r>
            <a:r>
              <a:rPr sz="1600" u="none" spc="-5" dirty="0"/>
              <a:t>New</a:t>
            </a:r>
            <a:r>
              <a:rPr sz="1600" u="none" spc="15" dirty="0"/>
              <a:t> </a:t>
            </a:r>
            <a:r>
              <a:rPr sz="1600" u="none" spc="-5" dirty="0"/>
              <a:t>Features</a:t>
            </a:r>
            <a:r>
              <a:rPr sz="1600" u="none" spc="5" dirty="0"/>
              <a:t> </a:t>
            </a:r>
            <a:r>
              <a:rPr sz="1600" u="none" spc="-5" dirty="0"/>
              <a:t>In</a:t>
            </a:r>
            <a:r>
              <a:rPr sz="1600" u="none" dirty="0"/>
              <a:t> </a:t>
            </a:r>
            <a:r>
              <a:rPr sz="1600" u="none" spc="-5" dirty="0"/>
              <a:t>Simple</a:t>
            </a:r>
            <a:r>
              <a:rPr sz="1600" u="none" spc="15" dirty="0"/>
              <a:t> </a:t>
            </a:r>
            <a:r>
              <a:rPr sz="1600" u="none" spc="-5" dirty="0"/>
              <a:t>Way	</a:t>
            </a:r>
            <a:endParaRPr sz="1600" dirty="0"/>
          </a:p>
          <a:p>
            <a:pPr marL="25400" algn="ctr">
              <a:lnSpc>
                <a:spcPct val="100000"/>
              </a:lnSpc>
              <a:spcBef>
                <a:spcPts val="180"/>
              </a:spcBef>
            </a:pPr>
            <a:r>
              <a:rPr sz="10000" u="none" spc="-5" dirty="0"/>
              <a:t>Predicates</a:t>
            </a:r>
            <a:endParaRPr sz="10000" dirty="0"/>
          </a:p>
        </p:txBody>
      </p:sp>
      <p:sp>
        <p:nvSpPr>
          <p:cNvPr id="5" name="object 5"/>
          <p:cNvSpPr/>
          <p:nvPr/>
        </p:nvSpPr>
        <p:spPr>
          <a:xfrm>
            <a:off x="1134160" y="2211577"/>
            <a:ext cx="5506085" cy="113030"/>
          </a:xfrm>
          <a:custGeom>
            <a:avLst/>
            <a:gdLst/>
            <a:ahLst/>
            <a:cxnLst/>
            <a:rect l="l" t="t" r="r" b="b"/>
            <a:pathLst>
              <a:path w="5506084" h="113030">
                <a:moveTo>
                  <a:pt x="5505577" y="0"/>
                </a:moveTo>
                <a:lnTo>
                  <a:pt x="0" y="0"/>
                </a:lnTo>
                <a:lnTo>
                  <a:pt x="0" y="112775"/>
                </a:lnTo>
                <a:lnTo>
                  <a:pt x="5505577" y="112775"/>
                </a:lnTo>
                <a:lnTo>
                  <a:pt x="5505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2642971"/>
            <a:ext cx="5672455" cy="54051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dirty="0">
                <a:latin typeface="Calibri"/>
                <a:cs typeface="Calibri"/>
              </a:rPr>
              <a:t> with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single argument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boolean value.</a:t>
            </a: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spcBef>
                <a:spcPts val="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implement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functions</a:t>
            </a:r>
            <a:r>
              <a:rPr sz="1100" b="1" dirty="0">
                <a:latin typeface="Calibri"/>
                <a:cs typeface="Calibri"/>
              </a:rPr>
              <a:t> in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Oracle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people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introduced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1.8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version (i.e.,Predicate&lt;T&gt;).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i="1" spc="-5" dirty="0">
                <a:latin typeface="Calibri"/>
                <a:cs typeface="Calibri"/>
              </a:rPr>
              <a:t>Java.util.function</a:t>
            </a:r>
            <a:r>
              <a:rPr sz="1100" b="1" i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package.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It’s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it</a:t>
            </a:r>
            <a:r>
              <a:rPr sz="1100" b="1" spc="-5" dirty="0">
                <a:latin typeface="Calibri"/>
                <a:cs typeface="Calibri"/>
              </a:rPr>
              <a:t> contains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i.e.,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835025" marR="3442970" indent="-253365">
              <a:lnSpc>
                <a:spcPts val="1340"/>
              </a:lnSpc>
              <a:spcBef>
                <a:spcPts val="45"/>
              </a:spcBef>
            </a:pPr>
            <a:r>
              <a:rPr sz="1100" b="1" spc="-5" dirty="0">
                <a:latin typeface="Calibri"/>
                <a:cs typeface="Calibri"/>
              </a:rPr>
              <a:t>interface Predicate&lt;T&gt;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 </a:t>
            </a:r>
            <a:r>
              <a:rPr sz="1100" b="1" spc="-10" dirty="0">
                <a:latin typeface="Calibri"/>
                <a:cs typeface="Calibri"/>
              </a:rPr>
              <a:t>boolean </a:t>
            </a:r>
            <a:r>
              <a:rPr sz="1100" b="1" spc="-5" dirty="0">
                <a:latin typeface="Calibri"/>
                <a:cs typeface="Calibri"/>
              </a:rPr>
              <a:t>test(T t);</a:t>
            </a:r>
            <a:endParaRPr sz="1100">
              <a:latin typeface="Calibri"/>
              <a:cs typeface="Calibri"/>
            </a:endParaRPr>
          </a:p>
          <a:p>
            <a:pPr marL="582295">
              <a:lnSpc>
                <a:spcPts val="1300"/>
              </a:lnSpc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</a:t>
            </a:r>
            <a:r>
              <a:rPr sz="1100" b="1" dirty="0">
                <a:latin typeface="Calibri"/>
                <a:cs typeface="Calibri"/>
              </a:rPr>
              <a:t>hence </a:t>
            </a:r>
            <a:r>
              <a:rPr sz="1100" b="1" spc="-5" dirty="0">
                <a:latin typeface="Calibri"/>
                <a:cs typeface="Calibri"/>
              </a:rPr>
              <a:t>it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refers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Ex:1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check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whether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given integer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greater than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10</a:t>
            </a:r>
            <a:r>
              <a:rPr sz="1100" b="1" spc="-5" dirty="0">
                <a:latin typeface="Calibri"/>
                <a:cs typeface="Calibri"/>
              </a:rPr>
              <a:t> 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803275" marR="3505835" indent="-410209">
              <a:lnSpc>
                <a:spcPct val="100899"/>
              </a:lnSpc>
              <a:spcBef>
                <a:spcPts val="15"/>
              </a:spcBef>
            </a:pPr>
            <a:r>
              <a:rPr sz="1100" b="1" spc="-5" dirty="0">
                <a:latin typeface="Calibri"/>
                <a:cs typeface="Calibri"/>
              </a:rPr>
              <a:t>public boolean </a:t>
            </a:r>
            <a:r>
              <a:rPr sz="1100" b="1" dirty="0">
                <a:latin typeface="Calibri"/>
                <a:cs typeface="Calibri"/>
              </a:rPr>
              <a:t>test(Integer </a:t>
            </a:r>
            <a:r>
              <a:rPr sz="1100" b="1" spc="-5" dirty="0">
                <a:latin typeface="Calibri"/>
                <a:cs typeface="Calibri"/>
              </a:rPr>
              <a:t>I)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-2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(I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&gt;10)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92505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return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true;</a:t>
            </a:r>
            <a:endParaRPr sz="11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else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60119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return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false;</a:t>
            </a:r>
            <a:endParaRPr sz="11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(Integer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60119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if(I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&gt;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10)</a:t>
            </a:r>
            <a:endParaRPr sz="1100">
              <a:latin typeface="Calibri"/>
              <a:cs typeface="Calibri"/>
            </a:endParaRPr>
          </a:p>
          <a:p>
            <a:pPr marL="962025" marR="3801110" indent="219075">
              <a:lnSpc>
                <a:spcPts val="1340"/>
              </a:lnSpc>
              <a:spcBef>
                <a:spcPts val="40"/>
              </a:spcBef>
            </a:pP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u</a:t>
            </a:r>
            <a:r>
              <a:rPr sz="1100" b="1" dirty="0">
                <a:latin typeface="Calibri"/>
                <a:cs typeface="Calibri"/>
              </a:rPr>
              <a:t>rn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tr</a:t>
            </a:r>
            <a:r>
              <a:rPr sz="1100" b="1" spc="-5" dirty="0">
                <a:latin typeface="Calibri"/>
                <a:cs typeface="Calibri"/>
              </a:rPr>
              <a:t>ue</a:t>
            </a:r>
            <a:r>
              <a:rPr sz="1100" b="1" dirty="0">
                <a:latin typeface="Calibri"/>
                <a:cs typeface="Calibri"/>
              </a:rPr>
              <a:t>;  </a:t>
            </a:r>
            <a:r>
              <a:rPr sz="1100" b="1" spc="-5" dirty="0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1181100">
              <a:lnSpc>
                <a:spcPts val="1300"/>
              </a:lnSpc>
            </a:pPr>
            <a:r>
              <a:rPr sz="1100" b="1" dirty="0">
                <a:latin typeface="Calibri"/>
                <a:cs typeface="Calibri"/>
              </a:rPr>
              <a:t>return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false;</a:t>
            </a:r>
            <a:endParaRPr sz="1100">
              <a:latin typeface="Calibri"/>
              <a:cs typeface="Calibri"/>
            </a:endParaRPr>
          </a:p>
          <a:p>
            <a:pPr marL="803275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22145" y="6710680"/>
            <a:ext cx="251460" cy="271145"/>
            <a:chOff x="1922145" y="6710680"/>
            <a:chExt cx="251460" cy="271145"/>
          </a:xfrm>
        </p:grpSpPr>
        <p:sp>
          <p:nvSpPr>
            <p:cNvPr id="8" name="object 8"/>
            <p:cNvSpPr/>
            <p:nvPr/>
          </p:nvSpPr>
          <p:spPr>
            <a:xfrm>
              <a:off x="1928495" y="6717030"/>
              <a:ext cx="238760" cy="258445"/>
            </a:xfrm>
            <a:custGeom>
              <a:avLst/>
              <a:gdLst/>
              <a:ahLst/>
              <a:cxnLst/>
              <a:rect l="l" t="t" r="r" b="b"/>
              <a:pathLst>
                <a:path w="238760" h="258445">
                  <a:moveTo>
                    <a:pt x="179069" y="0"/>
                  </a:moveTo>
                  <a:lnTo>
                    <a:pt x="59690" y="0"/>
                  </a:lnTo>
                  <a:lnTo>
                    <a:pt x="59690" y="139192"/>
                  </a:lnTo>
                  <a:lnTo>
                    <a:pt x="0" y="139192"/>
                  </a:lnTo>
                  <a:lnTo>
                    <a:pt x="119380" y="258445"/>
                  </a:lnTo>
                  <a:lnTo>
                    <a:pt x="238760" y="139192"/>
                  </a:lnTo>
                  <a:lnTo>
                    <a:pt x="179069" y="139192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8495" y="6717030"/>
              <a:ext cx="238760" cy="258445"/>
            </a:xfrm>
            <a:custGeom>
              <a:avLst/>
              <a:gdLst/>
              <a:ahLst/>
              <a:cxnLst/>
              <a:rect l="l" t="t" r="r" b="b"/>
              <a:pathLst>
                <a:path w="238760" h="258445">
                  <a:moveTo>
                    <a:pt x="0" y="139192"/>
                  </a:moveTo>
                  <a:lnTo>
                    <a:pt x="59690" y="139192"/>
                  </a:lnTo>
                  <a:lnTo>
                    <a:pt x="59690" y="0"/>
                  </a:lnTo>
                  <a:lnTo>
                    <a:pt x="179069" y="0"/>
                  </a:lnTo>
                  <a:lnTo>
                    <a:pt x="179069" y="139192"/>
                  </a:lnTo>
                  <a:lnTo>
                    <a:pt x="238760" y="139192"/>
                  </a:lnTo>
                  <a:lnTo>
                    <a:pt x="119380" y="258445"/>
                  </a:lnTo>
                  <a:lnTo>
                    <a:pt x="0" y="139192"/>
                  </a:lnTo>
                  <a:close/>
                </a:path>
              </a:pathLst>
            </a:custGeom>
            <a:ln w="12700">
              <a:solidFill>
                <a:srgbClr val="1F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922145" y="7947025"/>
            <a:ext cx="251460" cy="271145"/>
            <a:chOff x="1922145" y="7947025"/>
            <a:chExt cx="251460" cy="271145"/>
          </a:xfrm>
        </p:grpSpPr>
        <p:sp>
          <p:nvSpPr>
            <p:cNvPr id="11" name="object 11"/>
            <p:cNvSpPr/>
            <p:nvPr/>
          </p:nvSpPr>
          <p:spPr>
            <a:xfrm>
              <a:off x="1928495" y="7953375"/>
              <a:ext cx="238760" cy="258445"/>
            </a:xfrm>
            <a:custGeom>
              <a:avLst/>
              <a:gdLst/>
              <a:ahLst/>
              <a:cxnLst/>
              <a:rect l="l" t="t" r="r" b="b"/>
              <a:pathLst>
                <a:path w="238760" h="258445">
                  <a:moveTo>
                    <a:pt x="179069" y="0"/>
                  </a:moveTo>
                  <a:lnTo>
                    <a:pt x="59690" y="0"/>
                  </a:lnTo>
                  <a:lnTo>
                    <a:pt x="59690" y="139192"/>
                  </a:lnTo>
                  <a:lnTo>
                    <a:pt x="0" y="139192"/>
                  </a:lnTo>
                  <a:lnTo>
                    <a:pt x="119380" y="258444"/>
                  </a:lnTo>
                  <a:lnTo>
                    <a:pt x="238760" y="139192"/>
                  </a:lnTo>
                  <a:lnTo>
                    <a:pt x="179069" y="139192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8495" y="7953375"/>
              <a:ext cx="238760" cy="258445"/>
            </a:xfrm>
            <a:custGeom>
              <a:avLst/>
              <a:gdLst/>
              <a:ahLst/>
              <a:cxnLst/>
              <a:rect l="l" t="t" r="r" b="b"/>
              <a:pathLst>
                <a:path w="238760" h="258445">
                  <a:moveTo>
                    <a:pt x="0" y="139192"/>
                  </a:moveTo>
                  <a:lnTo>
                    <a:pt x="59690" y="139192"/>
                  </a:lnTo>
                  <a:lnTo>
                    <a:pt x="59690" y="0"/>
                  </a:lnTo>
                  <a:lnTo>
                    <a:pt x="179069" y="0"/>
                  </a:lnTo>
                  <a:lnTo>
                    <a:pt x="179069" y="139192"/>
                  </a:lnTo>
                  <a:lnTo>
                    <a:pt x="238760" y="139192"/>
                  </a:lnTo>
                  <a:lnTo>
                    <a:pt x="119380" y="258444"/>
                  </a:lnTo>
                  <a:lnTo>
                    <a:pt x="0" y="139192"/>
                  </a:lnTo>
                  <a:close/>
                </a:path>
              </a:pathLst>
            </a:custGeom>
            <a:ln w="12700">
              <a:solidFill>
                <a:srgbClr val="1F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320"/>
            <a:ext cx="2179955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(I&gt;10);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predicate&lt;Integer&gt; </a:t>
            </a:r>
            <a:r>
              <a:rPr sz="1100" b="1" dirty="0">
                <a:latin typeface="Calibri"/>
                <a:cs typeface="Calibri"/>
              </a:rPr>
              <a:t>p = I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b="1" dirty="0">
                <a:latin typeface="Calibri"/>
                <a:cs typeface="Calibri"/>
              </a:rPr>
              <a:t>(I </a:t>
            </a:r>
            <a:r>
              <a:rPr sz="1100" b="1" spc="-5" dirty="0">
                <a:latin typeface="Calibri"/>
                <a:cs typeface="Calibri"/>
              </a:rPr>
              <a:t>&gt;10);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(p.test(100));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true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(p.test(7));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false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 Java.util.function;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584" y="251942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016" y="2690114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7584" y="2690114"/>
            <a:ext cx="5780405" cy="1364615"/>
            <a:chOff x="1097584" y="2690114"/>
            <a:chExt cx="5780405" cy="1364615"/>
          </a:xfrm>
        </p:grpSpPr>
        <p:sp>
          <p:nvSpPr>
            <p:cNvPr id="10" name="object 10"/>
            <p:cNvSpPr/>
            <p:nvPr/>
          </p:nvSpPr>
          <p:spPr>
            <a:xfrm>
              <a:off x="1097584" y="269011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016" y="3031566"/>
              <a:ext cx="5752465" cy="171450"/>
            </a:xfrm>
            <a:custGeom>
              <a:avLst/>
              <a:gdLst/>
              <a:ahLst/>
              <a:cxnLst/>
              <a:rect l="l" t="t" r="r" b="b"/>
              <a:pathLst>
                <a:path w="5752465" h="171450">
                  <a:moveTo>
                    <a:pt x="5752465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5752465" y="170992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584" y="3031565"/>
              <a:ext cx="27940" cy="342265"/>
            </a:xfrm>
            <a:custGeom>
              <a:avLst/>
              <a:gdLst/>
              <a:ahLst/>
              <a:cxnLst/>
              <a:rect l="l" t="t" r="r" b="b"/>
              <a:pathLst>
                <a:path w="27940" h="342264">
                  <a:moveTo>
                    <a:pt x="27432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0" y="341680"/>
                  </a:lnTo>
                  <a:lnTo>
                    <a:pt x="27432" y="341680"/>
                  </a:lnTo>
                  <a:lnTo>
                    <a:pt x="27432" y="170992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5016" y="3373247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5752465" y="169164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584" y="3373246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6916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5016" y="371309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584" y="371309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02004" y="2838958"/>
            <a:ext cx="4959985" cy="478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515620">
              <a:lnSpc>
                <a:spcPct val="100000"/>
              </a:lnSpc>
              <a:spcBef>
                <a:spcPts val="100"/>
              </a:spcBef>
              <a:buAutoNum type="arabicParenR" startAt="3"/>
              <a:tabLst>
                <a:tab pos="756285" algn="l"/>
                <a:tab pos="75692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944880" indent="-704215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944880" algn="l"/>
                <a:tab pos="945515" algn="l"/>
              </a:tabLst>
            </a:pPr>
            <a:r>
              <a:rPr sz="1100" b="1" spc="-5" dirty="0">
                <a:latin typeface="Calibri"/>
                <a:cs typeface="Calibri"/>
              </a:rPr>
              <a:t>predicate&lt;Integer&gt;</a:t>
            </a:r>
            <a:r>
              <a:rPr sz="1100" b="1" dirty="0">
                <a:latin typeface="Calibri"/>
                <a:cs typeface="Calibri"/>
              </a:rPr>
              <a:t> p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(i&gt;10);</a:t>
            </a:r>
            <a:endParaRPr sz="1100">
              <a:latin typeface="Calibri"/>
              <a:cs typeface="Calibri"/>
            </a:endParaRPr>
          </a:p>
          <a:p>
            <a:pPr marL="944880" indent="-704215">
              <a:lnSpc>
                <a:spcPct val="100000"/>
              </a:lnSpc>
              <a:spcBef>
                <a:spcPts val="30"/>
              </a:spcBef>
              <a:buAutoNum type="arabicParenR" startAt="3"/>
              <a:tabLst>
                <a:tab pos="944880" algn="l"/>
                <a:tab pos="94551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System.out.println(p.test(100));</a:t>
            </a:r>
            <a:endParaRPr sz="1100">
              <a:latin typeface="Calibri"/>
              <a:cs typeface="Calibri"/>
            </a:endParaRPr>
          </a:p>
          <a:p>
            <a:pPr marL="944880" indent="-704215">
              <a:lnSpc>
                <a:spcPct val="100000"/>
              </a:lnSpc>
              <a:spcBef>
                <a:spcPts val="20"/>
              </a:spcBef>
              <a:buAutoNum type="arabicParenR" startAt="3"/>
              <a:tabLst>
                <a:tab pos="944880" algn="l"/>
                <a:tab pos="94551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System.out.println(p.test(7));</a:t>
            </a:r>
            <a:endParaRPr sz="1100">
              <a:latin typeface="Calibri"/>
              <a:cs typeface="Calibri"/>
            </a:endParaRPr>
          </a:p>
          <a:p>
            <a:pPr marL="241300" marR="1836420">
              <a:lnSpc>
                <a:spcPts val="1340"/>
              </a:lnSpc>
              <a:spcBef>
                <a:spcPts val="40"/>
              </a:spcBef>
              <a:buAutoNum type="arabicParenR" startAt="3"/>
              <a:tabLst>
                <a:tab pos="754380" algn="l"/>
                <a:tab pos="944880" algn="l"/>
                <a:tab pos="94551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System.out.println(p.test(true)); //CE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300"/>
              </a:lnSpc>
            </a:pPr>
            <a:r>
              <a:rPr sz="1100" b="1" dirty="0">
                <a:latin typeface="Calibri"/>
                <a:cs typeface="Calibri"/>
              </a:rPr>
              <a:t>9)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 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check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length 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given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greater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than</a:t>
            </a:r>
            <a:r>
              <a:rPr sz="1100" b="1" dirty="0">
                <a:latin typeface="Calibri"/>
                <a:cs typeface="Calibri"/>
              </a:rPr>
              <a:t> 3 </a:t>
            </a:r>
            <a:r>
              <a:rPr sz="1100" b="1" spc="-5" dirty="0">
                <a:latin typeface="Calibri"/>
                <a:cs typeface="Calibri"/>
              </a:rPr>
              <a:t>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234950" marR="2282190">
              <a:lnSpc>
                <a:spcPct val="101400"/>
              </a:lnSpc>
              <a:spcBef>
                <a:spcPts val="5"/>
              </a:spcBef>
            </a:pPr>
            <a:r>
              <a:rPr sz="1100" b="1" spc="-5" dirty="0">
                <a:latin typeface="Calibri"/>
                <a:cs typeface="Calibri"/>
              </a:rPr>
              <a:t>Predicate&lt;String&gt; </a:t>
            </a:r>
            <a:r>
              <a:rPr sz="1100" b="1" dirty="0">
                <a:latin typeface="Calibri"/>
                <a:cs typeface="Calibri"/>
              </a:rPr>
              <a:t>p = 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(s.length() </a:t>
            </a:r>
            <a:r>
              <a:rPr sz="1100" b="1" dirty="0">
                <a:latin typeface="Calibri"/>
                <a:cs typeface="Calibri"/>
              </a:rPr>
              <a:t>&gt; </a:t>
            </a:r>
            <a:r>
              <a:rPr sz="1100" b="1" spc="-5" dirty="0">
                <a:latin typeface="Calibri"/>
                <a:cs typeface="Calibri"/>
              </a:rPr>
              <a:t>3);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 (p.test(“rvkb”)); true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(p.test(“rk”));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false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#-2</a:t>
            </a:r>
            <a:r>
              <a:rPr sz="1100" b="1" spc="-5" dirty="0">
                <a:latin typeface="Calibri"/>
                <a:cs typeface="Calibri"/>
              </a:rPr>
              <a:t> write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check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whether</a:t>
            </a:r>
            <a:r>
              <a:rPr sz="1100" b="1" dirty="0">
                <a:latin typeface="Calibri"/>
                <a:cs typeface="Calibri"/>
              </a:rPr>
              <a:t> the </a:t>
            </a:r>
            <a:r>
              <a:rPr sz="1100" b="1" spc="-5" dirty="0">
                <a:latin typeface="Calibri"/>
                <a:cs typeface="Calibri"/>
              </a:rPr>
              <a:t>given collection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empty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not.</a:t>
            </a:r>
            <a:endParaRPr sz="1100">
              <a:latin typeface="Calibri"/>
              <a:cs typeface="Calibri"/>
            </a:endParaRPr>
          </a:p>
          <a:p>
            <a:pPr marL="234950">
              <a:lnSpc>
                <a:spcPct val="100000"/>
              </a:lnSpc>
              <a:spcBef>
                <a:spcPts val="30"/>
              </a:spcBef>
            </a:pPr>
            <a:r>
              <a:rPr sz="1100" b="1" spc="-5" dirty="0">
                <a:latin typeface="Calibri"/>
                <a:cs typeface="Calibri"/>
              </a:rPr>
              <a:t>Predicate&lt;collection&gt;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c.isEmpty();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Predicate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joining</a:t>
            </a:r>
            <a:endParaRPr sz="2000">
              <a:latin typeface="Calibri"/>
              <a:cs typeface="Calibri"/>
            </a:endParaRPr>
          </a:p>
          <a:p>
            <a:pPr marL="469265" marR="5080" indent="-457200">
              <a:lnSpc>
                <a:spcPct val="101800"/>
              </a:lnSpc>
              <a:spcBef>
                <a:spcPts val="1390"/>
              </a:spcBef>
            </a:pPr>
            <a:r>
              <a:rPr sz="1100" b="1" spc="-5" dirty="0">
                <a:latin typeface="Calibri"/>
                <a:cs typeface="Calibri"/>
              </a:rPr>
              <a:t>It’s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possible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join </a:t>
            </a:r>
            <a:r>
              <a:rPr sz="1100" b="1" spc="-5" dirty="0">
                <a:latin typeface="Calibri"/>
                <a:cs typeface="Calibri"/>
              </a:rPr>
              <a:t>predicates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into 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single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following methods.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and()</a:t>
            </a:r>
            <a:endParaRPr sz="1100">
              <a:latin typeface="Calibri"/>
              <a:cs typeface="Calibri"/>
            </a:endParaRPr>
          </a:p>
          <a:p>
            <a:pPr marL="469265" marR="399542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or()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</a:t>
            </a:r>
            <a:r>
              <a:rPr sz="1100" b="1" dirty="0">
                <a:latin typeface="Calibri"/>
                <a:cs typeface="Calibri"/>
              </a:rPr>
              <a:t>g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te()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these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exactly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same as logical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,OR</a:t>
            </a:r>
            <a:r>
              <a:rPr sz="1100" b="1" spc="-5" dirty="0">
                <a:latin typeface="Calibri"/>
                <a:cs typeface="Calibri"/>
              </a:rPr>
              <a:t> complement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operators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7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 Java.util.function.*;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7584" y="7450581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4"/>
                </a:lnTo>
                <a:lnTo>
                  <a:pt x="27431" y="169164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5016" y="7619745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 test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97584" y="7619745"/>
            <a:ext cx="5780405" cy="1193800"/>
            <a:chOff x="1097584" y="7619745"/>
            <a:chExt cx="5780405" cy="1193800"/>
          </a:xfrm>
        </p:grpSpPr>
        <p:sp>
          <p:nvSpPr>
            <p:cNvPr id="21" name="object 21"/>
            <p:cNvSpPr/>
            <p:nvPr/>
          </p:nvSpPr>
          <p:spPr>
            <a:xfrm>
              <a:off x="1097584" y="7619745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170700"/>
                  </a:moveTo>
                  <a:lnTo>
                    <a:pt x="0" y="170700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700"/>
                  </a:lnTo>
                  <a:close/>
                </a:path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5016" y="7961121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7584" y="7961121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5016" y="830249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7584" y="8302497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5016" y="8643822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5752465" y="169164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97584" y="8643822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27431" y="16916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30604" y="7768590"/>
            <a:ext cx="3881754" cy="1216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183005">
              <a:lnSpc>
                <a:spcPct val="101800"/>
              </a:lnSpc>
              <a:spcBef>
                <a:spcPts val="80"/>
              </a:spcBef>
              <a:tabLst>
                <a:tab pos="527685" algn="l"/>
                <a:tab pos="746760" algn="l"/>
              </a:tabLst>
            </a:pPr>
            <a:r>
              <a:rPr sz="1100" b="1" dirty="0">
                <a:latin typeface="Calibri"/>
                <a:cs typeface="Calibri"/>
              </a:rPr>
              <a:t>3)	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4)		int[]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 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{0,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10,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15,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25,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30};</a:t>
            </a:r>
            <a:endParaRPr sz="1100">
              <a:latin typeface="Calibri"/>
              <a:cs typeface="Calibri"/>
            </a:endParaRPr>
          </a:p>
          <a:p>
            <a:pPr marL="748665" indent="-736600">
              <a:lnSpc>
                <a:spcPct val="100000"/>
              </a:lnSpc>
              <a:spcBef>
                <a:spcPts val="25"/>
              </a:spcBef>
              <a:buAutoNum type="arabicParenR" startAt="5"/>
              <a:tabLst>
                <a:tab pos="748665" algn="l"/>
                <a:tab pos="749300" algn="l"/>
              </a:tabLst>
            </a:pPr>
            <a:r>
              <a:rPr sz="1100" b="1" spc="-5" dirty="0">
                <a:latin typeface="Calibri"/>
                <a:cs typeface="Calibri"/>
              </a:rPr>
              <a:t>predicate&lt;integer&gt; p1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i-&gt;i&gt;10;</a:t>
            </a:r>
            <a:endParaRPr sz="1100">
              <a:latin typeface="Calibri"/>
              <a:cs typeface="Calibri"/>
            </a:endParaRPr>
          </a:p>
          <a:p>
            <a:pPr marL="748665" indent="-736600">
              <a:lnSpc>
                <a:spcPct val="100000"/>
              </a:lnSpc>
              <a:spcBef>
                <a:spcPts val="20"/>
              </a:spcBef>
              <a:buAutoNum type="arabicParenR" startAt="5"/>
              <a:tabLst>
                <a:tab pos="748665" algn="l"/>
                <a:tab pos="749300" algn="l"/>
              </a:tabLst>
            </a:pPr>
            <a:r>
              <a:rPr sz="1100" b="1" spc="-5" dirty="0">
                <a:latin typeface="Calibri"/>
                <a:cs typeface="Calibri"/>
              </a:rPr>
              <a:t>predicate&lt;integer&gt;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p2=i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i%2==0;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buAutoNum type="arabicParenR" startAt="5"/>
              <a:tabLst>
                <a:tab pos="746760" algn="l"/>
                <a:tab pos="749300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System.out.println("The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Greater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10:");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8)	</a:t>
            </a:r>
            <a:r>
              <a:rPr sz="1100" b="1" spc="-5" dirty="0">
                <a:latin typeface="Calibri"/>
                <a:cs typeface="Calibri"/>
              </a:rPr>
              <a:t>m1(p1,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x);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748665" algn="l"/>
              </a:tabLst>
            </a:pPr>
            <a:r>
              <a:rPr sz="1100" b="1" dirty="0">
                <a:latin typeface="Calibri"/>
                <a:cs typeface="Calibri"/>
              </a:rPr>
              <a:t>9)	</a:t>
            </a:r>
            <a:r>
              <a:rPr sz="1100" b="1" spc="-5" dirty="0">
                <a:latin typeface="Calibri"/>
                <a:cs typeface="Calibri"/>
              </a:rPr>
              <a:t>System.out.println("The </a:t>
            </a:r>
            <a:r>
              <a:rPr sz="1100" b="1" dirty="0">
                <a:latin typeface="Calibri"/>
                <a:cs typeface="Calibri"/>
              </a:rPr>
              <a:t>Even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Are:");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7584" y="881298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079500" y="1132205"/>
            <a:ext cx="319405" cy="255270"/>
            <a:chOff x="1079500" y="1132205"/>
            <a:chExt cx="319405" cy="255270"/>
          </a:xfrm>
        </p:grpSpPr>
        <p:sp>
          <p:nvSpPr>
            <p:cNvPr id="31" name="object 31"/>
            <p:cNvSpPr/>
            <p:nvPr/>
          </p:nvSpPr>
          <p:spPr>
            <a:xfrm>
              <a:off x="1085850" y="1138555"/>
              <a:ext cx="306705" cy="242570"/>
            </a:xfrm>
            <a:custGeom>
              <a:avLst/>
              <a:gdLst/>
              <a:ahLst/>
              <a:cxnLst/>
              <a:rect l="l" t="t" r="r" b="b"/>
              <a:pathLst>
                <a:path w="306705" h="242569">
                  <a:moveTo>
                    <a:pt x="229997" y="0"/>
                  </a:moveTo>
                  <a:lnTo>
                    <a:pt x="76682" y="0"/>
                  </a:lnTo>
                  <a:lnTo>
                    <a:pt x="76682" y="198247"/>
                  </a:lnTo>
                  <a:lnTo>
                    <a:pt x="0" y="198247"/>
                  </a:lnTo>
                  <a:lnTo>
                    <a:pt x="153352" y="242570"/>
                  </a:lnTo>
                  <a:lnTo>
                    <a:pt x="306705" y="198247"/>
                  </a:lnTo>
                  <a:lnTo>
                    <a:pt x="229997" y="198247"/>
                  </a:lnTo>
                  <a:lnTo>
                    <a:pt x="22999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5850" y="1138555"/>
              <a:ext cx="306705" cy="242570"/>
            </a:xfrm>
            <a:custGeom>
              <a:avLst/>
              <a:gdLst/>
              <a:ahLst/>
              <a:cxnLst/>
              <a:rect l="l" t="t" r="r" b="b"/>
              <a:pathLst>
                <a:path w="306705" h="242569">
                  <a:moveTo>
                    <a:pt x="0" y="198247"/>
                  </a:moveTo>
                  <a:lnTo>
                    <a:pt x="76682" y="198247"/>
                  </a:lnTo>
                  <a:lnTo>
                    <a:pt x="76682" y="0"/>
                  </a:lnTo>
                  <a:lnTo>
                    <a:pt x="229997" y="0"/>
                  </a:lnTo>
                  <a:lnTo>
                    <a:pt x="229997" y="198247"/>
                  </a:lnTo>
                  <a:lnTo>
                    <a:pt x="306705" y="198247"/>
                  </a:lnTo>
                  <a:lnTo>
                    <a:pt x="153352" y="242570"/>
                  </a:lnTo>
                  <a:lnTo>
                    <a:pt x="0" y="198247"/>
                  </a:lnTo>
                  <a:close/>
                </a:path>
              </a:pathLst>
            </a:custGeom>
            <a:ln w="12700">
              <a:solidFill>
                <a:srgbClr val="1F4D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5942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55" dirty="0"/>
              <a:t> </a:t>
            </a:r>
            <a:r>
              <a:rPr spc="-50" dirty="0"/>
              <a:t>(</a:t>
            </a:r>
            <a:r>
              <a:rPr sz="2700" spc="-50" dirty="0">
                <a:latin typeface="Arial"/>
                <a:cs typeface="Arial"/>
              </a:rPr>
              <a:t>λ</a:t>
            </a:r>
            <a:r>
              <a:rPr spc="-50" dirty="0"/>
              <a:t>) </a:t>
            </a:r>
            <a:r>
              <a:rPr dirty="0"/>
              <a:t>Expression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901308"/>
            <a:ext cx="1043305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34950" marR="5080" indent="-222885">
              <a:lnSpc>
                <a:spcPct val="101800"/>
              </a:lnSpc>
              <a:spcBef>
                <a:spcPts val="80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sop(“hello”);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756272"/>
            <a:ext cx="290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111365"/>
            <a:ext cx="1636395" cy="5359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5430" marR="5080" indent="-253365">
              <a:lnSpc>
                <a:spcPct val="101800"/>
              </a:lnSpc>
              <a:spcBef>
                <a:spcPts val="80"/>
              </a:spcBef>
            </a:pPr>
            <a:r>
              <a:rPr sz="1100" b="1" spc="-5" dirty="0">
                <a:latin typeface="Calibri"/>
                <a:cs typeface="Calibri"/>
              </a:rPr>
              <a:t>public void add(inta, int </a:t>
            </a:r>
            <a:r>
              <a:rPr sz="1100" b="1" dirty="0">
                <a:latin typeface="Calibri"/>
                <a:cs typeface="Calibri"/>
              </a:rPr>
              <a:t>b) {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sop(a+b);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800593"/>
            <a:ext cx="5871845" cy="5429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8600">
              <a:lnSpc>
                <a:spcPct val="101800"/>
              </a:lnSpc>
              <a:spcBef>
                <a:spcPts val="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If the </a:t>
            </a:r>
            <a:r>
              <a:rPr sz="1100" b="1" spc="-5" dirty="0">
                <a:latin typeface="Calibri"/>
                <a:cs typeface="Calibri"/>
              </a:rPr>
              <a:t>type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be </a:t>
            </a:r>
            <a:r>
              <a:rPr sz="1100" b="1" spc="-5" dirty="0">
                <a:latin typeface="Calibri"/>
                <a:cs typeface="Calibri"/>
              </a:rPr>
              <a:t>decided</a:t>
            </a:r>
            <a:r>
              <a:rPr sz="1100" b="1" dirty="0">
                <a:latin typeface="Calibri"/>
                <a:cs typeface="Calibri"/>
              </a:rPr>
              <a:t> by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compiler automatically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context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remove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types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above Lambda 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rewrite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(a,b)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 (a+b);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2314" y="5946775"/>
            <a:ext cx="112395" cy="517525"/>
          </a:xfrm>
          <a:custGeom>
            <a:avLst/>
            <a:gdLst/>
            <a:ahLst/>
            <a:cxnLst/>
            <a:rect l="l" t="t" r="r" b="b"/>
            <a:pathLst>
              <a:path w="112394" h="517525">
                <a:moveTo>
                  <a:pt x="0" y="0"/>
                </a:moveTo>
                <a:lnTo>
                  <a:pt x="21843" y="3389"/>
                </a:lnTo>
                <a:lnTo>
                  <a:pt x="39687" y="12636"/>
                </a:lnTo>
                <a:lnTo>
                  <a:pt x="51720" y="26360"/>
                </a:lnTo>
                <a:lnTo>
                  <a:pt x="56134" y="43179"/>
                </a:lnTo>
                <a:lnTo>
                  <a:pt x="56134" y="215646"/>
                </a:lnTo>
                <a:lnTo>
                  <a:pt x="60567" y="232392"/>
                </a:lnTo>
                <a:lnTo>
                  <a:pt x="72644" y="246078"/>
                </a:lnTo>
                <a:lnTo>
                  <a:pt x="90531" y="255311"/>
                </a:lnTo>
                <a:lnTo>
                  <a:pt x="112395" y="258699"/>
                </a:lnTo>
                <a:lnTo>
                  <a:pt x="90531" y="262106"/>
                </a:lnTo>
                <a:lnTo>
                  <a:pt x="72644" y="271383"/>
                </a:lnTo>
                <a:lnTo>
                  <a:pt x="60567" y="285113"/>
                </a:lnTo>
                <a:lnTo>
                  <a:pt x="56134" y="301878"/>
                </a:lnTo>
                <a:lnTo>
                  <a:pt x="56134" y="474345"/>
                </a:lnTo>
                <a:lnTo>
                  <a:pt x="51720" y="491164"/>
                </a:lnTo>
                <a:lnTo>
                  <a:pt x="39687" y="504888"/>
                </a:lnTo>
                <a:lnTo>
                  <a:pt x="21843" y="514135"/>
                </a:lnTo>
                <a:lnTo>
                  <a:pt x="0" y="5175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004" y="1833118"/>
            <a:ext cx="5870575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0" dirty="0">
                <a:latin typeface="MS Gothic"/>
                <a:cs typeface="MS Gothic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calculus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big change</a:t>
            </a:r>
            <a:r>
              <a:rPr sz="1100" b="1" dirty="0">
                <a:latin typeface="Calibri"/>
                <a:cs typeface="Calibri"/>
              </a:rPr>
              <a:t> in </a:t>
            </a:r>
            <a:r>
              <a:rPr sz="1100" b="1" spc="-5" dirty="0">
                <a:latin typeface="Calibri"/>
                <a:cs typeface="Calibri"/>
              </a:rPr>
              <a:t>mathematical world</a:t>
            </a:r>
            <a:r>
              <a:rPr sz="1100" b="1" dirty="0">
                <a:latin typeface="Calibri"/>
                <a:cs typeface="Calibri"/>
              </a:rPr>
              <a:t> which </a:t>
            </a:r>
            <a:r>
              <a:rPr sz="1100" b="1" spc="-5" dirty="0">
                <a:latin typeface="Calibri"/>
                <a:cs typeface="Calibri"/>
              </a:rPr>
              <a:t>has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been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introduced</a:t>
            </a:r>
            <a:r>
              <a:rPr sz="1100" b="1" dirty="0">
                <a:latin typeface="Calibri"/>
                <a:cs typeface="Calibri"/>
              </a:rPr>
              <a:t> in 1930.</a:t>
            </a:r>
            <a:endParaRPr sz="1100">
              <a:latin typeface="Calibri"/>
              <a:cs typeface="Calibri"/>
            </a:endParaRPr>
          </a:p>
          <a:p>
            <a:pPr marL="241300" marR="5080">
              <a:lnSpc>
                <a:spcPts val="1340"/>
              </a:lnSpc>
              <a:spcBef>
                <a:spcPts val="45"/>
              </a:spcBef>
            </a:pPr>
            <a:r>
              <a:rPr sz="1100" b="1" dirty="0">
                <a:latin typeface="Calibri"/>
                <a:cs typeface="Calibri"/>
              </a:rPr>
              <a:t>Because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benefits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calculus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slowly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concepts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started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dirty="0">
                <a:latin typeface="Calibri"/>
                <a:cs typeface="Calibri"/>
              </a:rPr>
              <a:t> 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world.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“LISP”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first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which</a:t>
            </a:r>
            <a:r>
              <a:rPr sz="1100" b="1" spc="-5" dirty="0">
                <a:latin typeface="Calibri"/>
                <a:cs typeface="Calibri"/>
              </a:rPr>
              <a:t> uses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4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other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languages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which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are: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C#.Net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Objective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C++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Python</a:t>
            </a:r>
            <a:endParaRPr sz="1100">
              <a:latin typeface="Calibri"/>
              <a:cs typeface="Calibri"/>
            </a:endParaRPr>
          </a:p>
          <a:p>
            <a:pPr marL="697865" indent="-229235">
              <a:lnSpc>
                <a:spcPct val="100000"/>
              </a:lnSpc>
              <a:spcBef>
                <a:spcPts val="2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100" b="1" spc="-5" dirty="0">
                <a:latin typeface="Calibri"/>
                <a:cs typeface="Calibri"/>
              </a:rPr>
              <a:t>Ruby</a:t>
            </a:r>
            <a:r>
              <a:rPr sz="1100" b="1" spc="2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finally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241300" marR="225425" indent="-228600">
              <a:lnSpc>
                <a:spcPct val="100899"/>
              </a:lnSpc>
            </a:pPr>
            <a:r>
              <a:rPr sz="1100" dirty="0">
                <a:latin typeface="MS Gothic"/>
                <a:cs typeface="MS Gothic"/>
              </a:rPr>
              <a:t>☀</a:t>
            </a:r>
            <a:r>
              <a:rPr sz="1100" spc="165" dirty="0">
                <a:latin typeface="MS Gothic"/>
                <a:cs typeface="MS Gothic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Main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Objective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bring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benefits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programming</a:t>
            </a:r>
            <a:r>
              <a:rPr sz="1100" b="1" dirty="0">
                <a:latin typeface="Calibri"/>
                <a:cs typeface="Calibri"/>
              </a:rPr>
              <a:t> into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 Expression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λ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241300" marR="204470" indent="-228600">
              <a:lnSpc>
                <a:spcPct val="101800"/>
              </a:lnSpc>
              <a:spcBef>
                <a:spcPts val="5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5" dirty="0">
                <a:latin typeface="Calibri"/>
                <a:cs typeface="Calibri"/>
              </a:rPr>
              <a:t> just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(nameless)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function.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means</a:t>
            </a:r>
            <a:r>
              <a:rPr sz="1100" b="1" dirty="0">
                <a:latin typeface="Calibri"/>
                <a:cs typeface="Calibri"/>
              </a:rPr>
              <a:t> the </a:t>
            </a: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which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doesn’t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have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name, return </a:t>
            </a:r>
            <a:r>
              <a:rPr sz="1100" b="1" dirty="0">
                <a:latin typeface="Calibri"/>
                <a:cs typeface="Calibri"/>
              </a:rPr>
              <a:t>type</a:t>
            </a:r>
            <a:r>
              <a:rPr sz="1100" b="1" spc="-5" dirty="0">
                <a:latin typeface="Calibri"/>
                <a:cs typeface="Calibri"/>
              </a:rPr>
              <a:t> and access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modifiers.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Lambda Expression</a:t>
            </a:r>
            <a:r>
              <a:rPr sz="1100" b="1" dirty="0">
                <a:latin typeface="Calibri"/>
                <a:cs typeface="Calibri"/>
              </a:rPr>
              <a:t> also</a:t>
            </a:r>
            <a:r>
              <a:rPr sz="1100" b="1" spc="-5" dirty="0">
                <a:latin typeface="Calibri"/>
                <a:cs typeface="Calibri"/>
              </a:rPr>
              <a:t> known</a:t>
            </a:r>
            <a:r>
              <a:rPr sz="1100" b="1" dirty="0">
                <a:latin typeface="Calibri"/>
                <a:cs typeface="Calibri"/>
              </a:rPr>
              <a:t> as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closures.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ts val="1245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475105">
              <a:lnSpc>
                <a:spcPts val="1125"/>
              </a:lnSpc>
            </a:pPr>
            <a:r>
              <a:rPr sz="1100" b="1" dirty="0">
                <a:latin typeface="Calibri"/>
                <a:cs typeface="Calibri"/>
              </a:rPr>
              <a:t>()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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9339" y="5849492"/>
            <a:ext cx="7677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sop(“hello”);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4994" y="6020180"/>
            <a:ext cx="1214755" cy="53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sop(“hello”);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()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sop(“hello”);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585" y="7162800"/>
            <a:ext cx="112395" cy="406400"/>
          </a:xfrm>
          <a:custGeom>
            <a:avLst/>
            <a:gdLst/>
            <a:ahLst/>
            <a:cxnLst/>
            <a:rect l="l" t="t" r="r" b="b"/>
            <a:pathLst>
              <a:path w="112394" h="406400">
                <a:moveTo>
                  <a:pt x="0" y="0"/>
                </a:moveTo>
                <a:lnTo>
                  <a:pt x="21843" y="2655"/>
                </a:lnTo>
                <a:lnTo>
                  <a:pt x="39687" y="9905"/>
                </a:lnTo>
                <a:lnTo>
                  <a:pt x="51720" y="20681"/>
                </a:lnTo>
                <a:lnTo>
                  <a:pt x="56133" y="33908"/>
                </a:lnTo>
                <a:lnTo>
                  <a:pt x="56133" y="169291"/>
                </a:lnTo>
                <a:lnTo>
                  <a:pt x="60567" y="182518"/>
                </a:lnTo>
                <a:lnTo>
                  <a:pt x="72643" y="193294"/>
                </a:lnTo>
                <a:lnTo>
                  <a:pt x="90531" y="200544"/>
                </a:lnTo>
                <a:lnTo>
                  <a:pt x="112394" y="203200"/>
                </a:lnTo>
                <a:lnTo>
                  <a:pt x="90531" y="205855"/>
                </a:lnTo>
                <a:lnTo>
                  <a:pt x="72643" y="213105"/>
                </a:lnTo>
                <a:lnTo>
                  <a:pt x="60567" y="223881"/>
                </a:lnTo>
                <a:lnTo>
                  <a:pt x="56133" y="237108"/>
                </a:lnTo>
                <a:lnTo>
                  <a:pt x="56133" y="372491"/>
                </a:lnTo>
                <a:lnTo>
                  <a:pt x="51720" y="385718"/>
                </a:lnTo>
                <a:lnTo>
                  <a:pt x="39687" y="396494"/>
                </a:lnTo>
                <a:lnTo>
                  <a:pt x="21843" y="403744"/>
                </a:lnTo>
                <a:lnTo>
                  <a:pt x="0" y="406400"/>
                </a:lnTo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89630" y="7248525"/>
            <a:ext cx="14173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(inta,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 b)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sop(a+b);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7366" y="883919"/>
          <a:ext cx="5979794" cy="2586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135"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15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CE16C"/>
                      </a:solidFill>
                      <a:prstDash val="solid"/>
                    </a:lnL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315"/>
                        </a:lnSpc>
                        <a:spcBef>
                          <a:spcPts val="15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m1(p2,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767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System.out.println("The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Than 10:");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644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m1(p1.negate(),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7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System.out.println("The</a:t>
                      </a:r>
                      <a:r>
                        <a:rPr sz="11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Numbers Greater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10 And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Even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Are:â€</a:t>
                      </a:r>
                      <a:r>
                        <a:rPr sz="1100" b="1" spc="-5" dirty="0">
                          <a:latin typeface="Consolas"/>
                          <a:cs typeface="Consolas"/>
                        </a:rPr>
                        <a:t>•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m1(p1.and(p2),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7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System.out.println("The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Numbers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10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Even:â€</a:t>
                      </a:r>
                      <a:r>
                        <a:rPr sz="1100" b="1" spc="-5" dirty="0">
                          <a:latin typeface="Consolas"/>
                          <a:cs typeface="Consolas"/>
                        </a:rPr>
                        <a:t>•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m1(p1.or(p2),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30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17)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18)	public static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m1(predicate&lt;integer&gt;p,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int[]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x)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19)	for(int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x1:x)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20)	if(p.test(x1))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124015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21)	System.out.println(x1);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22)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0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" dirty="0"/>
              <a:t>Java</a:t>
            </a:r>
            <a:r>
              <a:rPr sz="1600" u="none" spc="5" dirty="0"/>
              <a:t> </a:t>
            </a:r>
            <a:r>
              <a:rPr sz="1600" u="none" spc="-5" dirty="0"/>
              <a:t>8</a:t>
            </a:r>
            <a:r>
              <a:rPr sz="1600" u="none" spc="-10" dirty="0"/>
              <a:t> </a:t>
            </a:r>
            <a:r>
              <a:rPr sz="1600" u="none" spc="-5" dirty="0"/>
              <a:t>New</a:t>
            </a:r>
            <a:r>
              <a:rPr sz="1600" u="none" dirty="0"/>
              <a:t> </a:t>
            </a:r>
            <a:r>
              <a:rPr sz="1600" u="none" spc="-5" dirty="0"/>
              <a:t>Features In</a:t>
            </a:r>
            <a:r>
              <a:rPr sz="1600" u="none" spc="-10" dirty="0"/>
              <a:t> </a:t>
            </a:r>
            <a:r>
              <a:rPr sz="1600" u="none" spc="-5" dirty="0"/>
              <a:t>Simple</a:t>
            </a:r>
            <a:r>
              <a:rPr sz="1600" u="none" dirty="0"/>
              <a:t> </a:t>
            </a:r>
            <a:r>
              <a:rPr sz="1600" u="none" spc="-5" dirty="0"/>
              <a:t>Way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764529" y="590803"/>
            <a:ext cx="10795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7333" y="874521"/>
            <a:ext cx="3698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Calibri"/>
                <a:cs typeface="Calibri"/>
              </a:rPr>
              <a:t>Functions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0033" y="1853438"/>
            <a:ext cx="3672204" cy="81280"/>
          </a:xfrm>
          <a:custGeom>
            <a:avLst/>
            <a:gdLst/>
            <a:ahLst/>
            <a:cxnLst/>
            <a:rect l="l" t="t" r="r" b="b"/>
            <a:pathLst>
              <a:path w="3672204" h="81280">
                <a:moveTo>
                  <a:pt x="3671951" y="0"/>
                </a:moveTo>
                <a:lnTo>
                  <a:pt x="0" y="0"/>
                </a:lnTo>
                <a:lnTo>
                  <a:pt x="0" y="80772"/>
                </a:lnTo>
                <a:lnTo>
                  <a:pt x="3671951" y="80772"/>
                </a:lnTo>
                <a:lnTo>
                  <a:pt x="36719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2203449"/>
            <a:ext cx="5788025" cy="2480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8600">
              <a:lnSpc>
                <a:spcPct val="101800"/>
              </a:lnSpc>
              <a:spcBef>
                <a:spcPts val="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exactly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same</a:t>
            </a:r>
            <a:r>
              <a:rPr sz="1100" b="1" dirty="0">
                <a:latin typeface="Calibri"/>
                <a:cs typeface="Calibri"/>
              </a:rPr>
              <a:t> 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except</a:t>
            </a:r>
            <a:r>
              <a:rPr sz="1100" b="1" spc="-5" dirty="0">
                <a:latin typeface="Calibri"/>
                <a:cs typeface="Calibri"/>
              </a:rPr>
              <a:t> that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functions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type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result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but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 should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(can)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 only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 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 value </a:t>
            </a:r>
            <a:r>
              <a:rPr sz="1100" b="1" dirty="0">
                <a:latin typeface="Calibri"/>
                <a:cs typeface="Calibri"/>
              </a:rPr>
              <a:t>can be </a:t>
            </a:r>
            <a:r>
              <a:rPr sz="1100" b="1" spc="-5" dirty="0">
                <a:latin typeface="Calibri"/>
                <a:cs typeface="Calibri"/>
              </a:rPr>
              <a:t>any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 as</a:t>
            </a:r>
            <a:r>
              <a:rPr sz="1100" b="1" spc="-5" dirty="0">
                <a:latin typeface="Calibri"/>
                <a:cs typeface="Calibri"/>
              </a:rPr>
              <a:t> per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our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implement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oracle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people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introduced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1.8version.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dirty="0">
                <a:latin typeface="Calibri"/>
                <a:cs typeface="Calibri"/>
              </a:rPr>
              <a:t> interface </a:t>
            </a:r>
            <a:r>
              <a:rPr sz="1100" b="1" spc="-5" dirty="0">
                <a:latin typeface="Calibri"/>
                <a:cs typeface="Calibri"/>
              </a:rPr>
              <a:t>present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i="1" spc="-5" dirty="0">
                <a:latin typeface="Calibri"/>
                <a:cs typeface="Calibri"/>
              </a:rPr>
              <a:t>Java.util.function</a:t>
            </a:r>
            <a:r>
              <a:rPr sz="1100" b="1" i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package.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i.e.,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apply()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361315" marR="4330065" indent="-349250">
              <a:lnSpc>
                <a:spcPct val="1018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function(T,R)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apply(T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 marR="1818639">
              <a:lnSpc>
                <a:spcPts val="2760"/>
              </a:lnSpc>
              <a:spcBef>
                <a:spcPts val="35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Assignment: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Write a </a:t>
            </a:r>
            <a:r>
              <a:rPr sz="1100" b="1" spc="-5" dirty="0">
                <a:latin typeface="Calibri"/>
                <a:cs typeface="Calibri"/>
              </a:rPr>
              <a:t>function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find </a:t>
            </a:r>
            <a:r>
              <a:rPr sz="1100" b="1" dirty="0">
                <a:latin typeface="Calibri"/>
                <a:cs typeface="Calibri"/>
              </a:rPr>
              <a:t>length </a:t>
            </a:r>
            <a:r>
              <a:rPr sz="1100" b="1" spc="-5" dirty="0">
                <a:latin typeface="Calibri"/>
                <a:cs typeface="Calibri"/>
              </a:rPr>
              <a:t>of given input string.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4860671"/>
          <a:ext cx="5766435" cy="1362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 Java.util.function.*;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41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089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 static void main(String[] 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623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Function&lt;String, Integer&gt;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f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-&gt;s.length();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623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System.out.println(f.apply("Durga"));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623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System.out.println(f.apply("Soft"));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R="1651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R="16510" algn="ctr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6550532"/>
            <a:ext cx="4832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dirty="0">
                <a:latin typeface="Calibri"/>
                <a:cs typeface="Calibri"/>
              </a:rPr>
              <a:t> 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hence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refer lambda expression.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5942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004" y="903478"/>
            <a:ext cx="559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Differences</a:t>
            </a:r>
            <a:r>
              <a:rPr sz="2400" spc="-15" dirty="0"/>
              <a:t> </a:t>
            </a:r>
            <a:r>
              <a:rPr sz="2400" dirty="0"/>
              <a:t>between</a:t>
            </a:r>
            <a:r>
              <a:rPr sz="2400" spc="-15" dirty="0"/>
              <a:t> </a:t>
            </a:r>
            <a:r>
              <a:rPr sz="2400" spc="-5" dirty="0"/>
              <a:t>predicate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25" dirty="0"/>
              <a:t> </a:t>
            </a:r>
            <a:r>
              <a:rPr sz="2400" spc="-5" dirty="0"/>
              <a:t>function</a:t>
            </a:r>
            <a:endParaRPr sz="2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77010" y="1489202"/>
          <a:ext cx="4641850" cy="2777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884">
                <a:tc>
                  <a:txBody>
                    <a:bodyPr/>
                    <a:lstStyle/>
                    <a:p>
                      <a:pPr marR="8128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Predicate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Function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marL="68580" marR="249554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 conditional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checks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go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for predicate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08279" algn="just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perform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certain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operation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And to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some result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Should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go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function.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871">
                <a:tc>
                  <a:txBody>
                    <a:bodyPr/>
                    <a:lstStyle/>
                    <a:p>
                      <a:pPr marL="68580" marR="520065" algn="just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Predicate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take one type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Parameter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represents </a:t>
                      </a:r>
                      <a:r>
                        <a:rPr sz="1100" b="1" spc="-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Input argument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type.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Predicate&lt;T&gt;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12395">
                        <a:lnSpc>
                          <a:spcPct val="1018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take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type Parameters.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First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one represent Input argument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type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Second one represent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Type.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Function&lt;T,R&gt;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68580" marR="458470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Predicate interface defines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called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test()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6225">
                        <a:lnSpc>
                          <a:spcPct val="1018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defines only one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called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apply().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marR="8147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public boolean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test(T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apply(T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marL="68580" marR="697865">
                        <a:lnSpc>
                          <a:spcPct val="1018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Predicate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return only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value.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any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type of value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04" y="4444110"/>
            <a:ext cx="5869305" cy="3784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8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Predicate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boolean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and(), </a:t>
            </a:r>
            <a:r>
              <a:rPr sz="1100" b="1" dirty="0">
                <a:latin typeface="Calibri"/>
                <a:cs typeface="Calibri"/>
              </a:rPr>
              <a:t>or(),</a:t>
            </a:r>
            <a:r>
              <a:rPr sz="1100" b="1" spc="-5" dirty="0">
                <a:latin typeface="Calibri"/>
                <a:cs typeface="Calibri"/>
              </a:rPr>
              <a:t> negate()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 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present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inside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Predicate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97584" y="5325745"/>
            <a:ext cx="5780405" cy="510540"/>
            <a:chOff x="1097584" y="5325745"/>
            <a:chExt cx="5780405" cy="510540"/>
          </a:xfrm>
        </p:grpSpPr>
        <p:sp>
          <p:nvSpPr>
            <p:cNvPr id="5" name="object 5"/>
            <p:cNvSpPr/>
            <p:nvPr/>
          </p:nvSpPr>
          <p:spPr>
            <a:xfrm>
              <a:off x="1097584" y="5325745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7431" y="169163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5016" y="549490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7584" y="549490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516787"/>
            <a:ext cx="5969635" cy="549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30100"/>
              </a:lnSpc>
              <a:spcBef>
                <a:spcPts val="100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	</a:t>
            </a:r>
            <a:endParaRPr lang="en-IN" sz="1600" b="1" spc="-5" dirty="0">
              <a:latin typeface="Calibri"/>
              <a:cs typeface="Calibri"/>
            </a:endParaRPr>
          </a:p>
          <a:p>
            <a:pPr marL="12700" marR="12065">
              <a:lnSpc>
                <a:spcPct val="130100"/>
              </a:lnSpc>
              <a:spcBef>
                <a:spcPts val="100"/>
              </a:spcBef>
              <a:tabLst>
                <a:tab pos="4874895" algn="l"/>
              </a:tabLst>
            </a:pP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 and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Constructor</a:t>
            </a:r>
            <a:r>
              <a:rPr sz="16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references</a:t>
            </a:r>
            <a:r>
              <a:rPr sz="16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::(double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colon)</a:t>
            </a:r>
            <a:r>
              <a:rPr sz="1600" b="1" u="heavy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operator</a:t>
            </a:r>
            <a:endParaRPr sz="1600" dirty="0">
              <a:latin typeface="Calibri"/>
              <a:cs typeface="Calibri"/>
            </a:endParaRPr>
          </a:p>
          <a:p>
            <a:pPr marL="241300" marR="231775" indent="-228600">
              <a:lnSpc>
                <a:spcPct val="101800"/>
              </a:lnSpc>
              <a:spcBef>
                <a:spcPts val="142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mapped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specified 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::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(double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colon)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operator.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5" dirty="0">
                <a:latin typeface="Calibri"/>
                <a:cs typeface="Calibri"/>
              </a:rPr>
              <a:t> called method reference.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Our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specified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either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 </a:t>
            </a:r>
            <a:r>
              <a:rPr sz="1100" b="1" dirty="0">
                <a:latin typeface="Calibri"/>
                <a:cs typeface="Calibri"/>
              </a:rPr>
              <a:t>instance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method.</a:t>
            </a:r>
            <a:endParaRPr sz="1100" dirty="0">
              <a:latin typeface="Calibri"/>
              <a:cs typeface="Calibri"/>
            </a:endParaRPr>
          </a:p>
          <a:p>
            <a:pPr marL="241300" marR="73025" indent="-228600">
              <a:lnSpc>
                <a:spcPct val="101800"/>
              </a:lnSpc>
              <a:spcBef>
                <a:spcPts val="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specified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should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have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same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argument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types,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except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remaining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things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like</a:t>
            </a:r>
            <a:endParaRPr sz="1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returntype,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methodname,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modifiersetc</a:t>
            </a:r>
            <a:r>
              <a:rPr sz="1100" b="1" dirty="0">
                <a:latin typeface="Calibri"/>
                <a:cs typeface="Calibri"/>
              </a:rPr>
              <a:t> are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match.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5" dirty="0">
                <a:latin typeface="Calibri"/>
                <a:cs typeface="Calibri"/>
              </a:rPr>
              <a:t> our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specified method is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Classname::methodName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instance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Objref::methodName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refer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 method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reference.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Hence</a:t>
            </a:r>
            <a:r>
              <a:rPr sz="1100" b="1" spc="-5" dirty="0">
                <a:latin typeface="Calibri"/>
                <a:cs typeface="Calibri"/>
              </a:rPr>
              <a:t> 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replaced </a:t>
            </a:r>
            <a:r>
              <a:rPr sz="1100" b="1" dirty="0">
                <a:latin typeface="Calibri"/>
                <a:cs typeface="Calibri"/>
              </a:rPr>
              <a:t>with</a:t>
            </a:r>
            <a:r>
              <a:rPr sz="1100" b="1" spc="-5" dirty="0">
                <a:latin typeface="Calibri"/>
                <a:cs typeface="Calibri"/>
              </a:rPr>
              <a:t> 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reference.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Hence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reference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</a:t>
            </a:r>
            <a:r>
              <a:rPr sz="1100" b="1" spc="-5" dirty="0">
                <a:latin typeface="Calibri"/>
                <a:cs typeface="Calibri"/>
              </a:rPr>
              <a:t>alternative syntax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  <a:p>
            <a:pPr marL="469265" lvl="1" indent="-2286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 dirty="0">
              <a:latin typeface="Calibri"/>
              <a:cs typeface="Calibri"/>
            </a:endParaRPr>
          </a:p>
          <a:p>
            <a:pPr marL="692150" lvl="1" indent="-451484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692150" algn="l"/>
                <a:tab pos="69278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 dirty="0">
              <a:latin typeface="Calibri"/>
              <a:cs typeface="Calibri"/>
            </a:endParaRPr>
          </a:p>
          <a:p>
            <a:pPr marL="1101725" lvl="1" indent="-86106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1101725" algn="l"/>
                <a:tab pos="1102360" algn="l"/>
              </a:tabLst>
            </a:pPr>
            <a:r>
              <a:rPr sz="1100" b="1" spc="-5" dirty="0">
                <a:latin typeface="Calibri"/>
                <a:cs typeface="Calibri"/>
              </a:rPr>
              <a:t>Runnable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2305050" algn="l"/>
              </a:tabLst>
            </a:pPr>
            <a:r>
              <a:rPr sz="1100" b="1" dirty="0">
                <a:latin typeface="Calibri"/>
                <a:cs typeface="Calibri"/>
              </a:rPr>
              <a:t>4)	</a:t>
            </a:r>
            <a:r>
              <a:rPr sz="1100" b="1" spc="-5" dirty="0">
                <a:latin typeface="Calibri"/>
                <a:cs typeface="Calibri"/>
              </a:rPr>
              <a:t>for(int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i=0;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i&lt;=10;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i++)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7584" y="5836284"/>
            <a:ext cx="5780405" cy="341630"/>
            <a:chOff x="1097584" y="5836284"/>
            <a:chExt cx="5780405" cy="341630"/>
          </a:xfrm>
        </p:grpSpPr>
        <p:sp>
          <p:nvSpPr>
            <p:cNvPr id="10" name="object 10"/>
            <p:cNvSpPr/>
            <p:nvPr/>
          </p:nvSpPr>
          <p:spPr>
            <a:xfrm>
              <a:off x="1097584" y="5836284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016" y="6006972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0604" y="5985128"/>
            <a:ext cx="140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5)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9060" y="5985128"/>
            <a:ext cx="2090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System.out.println("Child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Thread");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7584" y="6006972"/>
            <a:ext cx="5780405" cy="853440"/>
            <a:chOff x="1097584" y="6006972"/>
            <a:chExt cx="5780405" cy="853440"/>
          </a:xfrm>
        </p:grpSpPr>
        <p:sp>
          <p:nvSpPr>
            <p:cNvPr id="15" name="object 15"/>
            <p:cNvSpPr/>
            <p:nvPr/>
          </p:nvSpPr>
          <p:spPr>
            <a:xfrm>
              <a:off x="1097584" y="6006972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5016" y="634834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584" y="634834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016" y="6689724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0604" y="6155816"/>
            <a:ext cx="2437130" cy="70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4545" algn="l"/>
              </a:tabLst>
            </a:pPr>
            <a:r>
              <a:rPr sz="1100" b="1" dirty="0">
                <a:latin typeface="Calibri"/>
                <a:cs typeface="Calibri"/>
              </a:rPr>
              <a:t>6)	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916430" algn="l"/>
              </a:tabLst>
            </a:pPr>
            <a:r>
              <a:rPr sz="1100" b="1" dirty="0">
                <a:latin typeface="Calibri"/>
                <a:cs typeface="Calibri"/>
              </a:rPr>
              <a:t>7)	};</a:t>
            </a:r>
            <a:endParaRPr sz="1100">
              <a:latin typeface="Calibri"/>
              <a:cs typeface="Calibri"/>
            </a:endParaRPr>
          </a:p>
          <a:p>
            <a:pPr marL="935990" indent="-923925">
              <a:lnSpc>
                <a:spcPct val="100000"/>
              </a:lnSpc>
              <a:spcBef>
                <a:spcPts val="25"/>
              </a:spcBef>
              <a:buAutoNum type="arabicParenR" startAt="8"/>
              <a:tabLst>
                <a:tab pos="935990" algn="l"/>
                <a:tab pos="936625" algn="l"/>
              </a:tabLst>
            </a:pPr>
            <a:r>
              <a:rPr sz="1100" b="1" spc="-5" dirty="0">
                <a:latin typeface="Calibri"/>
                <a:cs typeface="Calibri"/>
              </a:rPr>
              <a:t>Thread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Thread(r);</a:t>
            </a:r>
            <a:endParaRPr sz="1100">
              <a:latin typeface="Calibri"/>
              <a:cs typeface="Calibri"/>
            </a:endParaRPr>
          </a:p>
          <a:p>
            <a:pPr marL="967740" indent="-955675">
              <a:lnSpc>
                <a:spcPct val="100000"/>
              </a:lnSpc>
              <a:spcBef>
                <a:spcPts val="25"/>
              </a:spcBef>
              <a:buAutoNum type="arabicParenR" startAt="8"/>
              <a:tabLst>
                <a:tab pos="967740" algn="l"/>
                <a:tab pos="968375" algn="l"/>
              </a:tabLst>
            </a:pPr>
            <a:r>
              <a:rPr sz="1100" b="1" spc="-5" dirty="0">
                <a:latin typeface="Calibri"/>
                <a:cs typeface="Calibri"/>
              </a:rPr>
              <a:t>t.start();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7584" y="6689725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7584" y="6860413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3"/>
                </a:lnTo>
                <a:lnTo>
                  <a:pt x="27431" y="169163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111300" y="6886320"/>
          <a:ext cx="5767704" cy="826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207">
                <a:tc>
                  <a:txBody>
                    <a:bodyPr/>
                    <a:lstStyle/>
                    <a:p>
                      <a:pPr marL="31750">
                        <a:lnSpc>
                          <a:spcPts val="100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5465">
                        <a:lnSpc>
                          <a:spcPts val="100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i&lt;=10;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System.out.println("Main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6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097584" y="7029577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7584" y="7200265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97584" y="7371029"/>
            <a:ext cx="27940" cy="171450"/>
          </a:xfrm>
          <a:custGeom>
            <a:avLst/>
            <a:gdLst/>
            <a:ahLst/>
            <a:cxnLst/>
            <a:rect l="l" t="t" r="r" b="b"/>
            <a:pathLst>
              <a:path w="27940" h="171450">
                <a:moveTo>
                  <a:pt x="27431" y="0"/>
                </a:moveTo>
                <a:lnTo>
                  <a:pt x="0" y="0"/>
                </a:lnTo>
                <a:lnTo>
                  <a:pt x="0" y="170992"/>
                </a:lnTo>
                <a:lnTo>
                  <a:pt x="27431" y="170992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7584" y="7542021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097584" y="8255254"/>
            <a:ext cx="5780405" cy="681355"/>
            <a:chOff x="1097584" y="8255254"/>
            <a:chExt cx="5780405" cy="681355"/>
          </a:xfrm>
        </p:grpSpPr>
        <p:sp>
          <p:nvSpPr>
            <p:cNvPr id="28" name="object 28"/>
            <p:cNvSpPr/>
            <p:nvPr/>
          </p:nvSpPr>
          <p:spPr>
            <a:xfrm>
              <a:off x="1097584" y="8255254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27431" y="169164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5016" y="842441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97584" y="842441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5016" y="876574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97584" y="876574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02004" y="7870697"/>
            <a:ext cx="3277870" cy="1237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723900" indent="-483234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977265" algn="l"/>
              </a:tabLst>
            </a:pPr>
            <a:r>
              <a:rPr sz="1100" b="1" dirty="0">
                <a:latin typeface="Calibri"/>
                <a:cs typeface="Calibri"/>
              </a:rPr>
              <a:t>3)	</a:t>
            </a:r>
            <a:r>
              <a:rPr sz="1100" b="1" spc="-5" dirty="0">
                <a:latin typeface="Calibri"/>
                <a:cs typeface="Calibri"/>
              </a:rPr>
              <a:t>for(int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i=0;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i&lt;=10;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i++)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241300" marR="5080">
              <a:lnSpc>
                <a:spcPct val="101800"/>
              </a:lnSpc>
              <a:tabLst>
                <a:tab pos="975360" algn="l"/>
                <a:tab pos="1198245" algn="l"/>
              </a:tabLst>
            </a:pPr>
            <a:r>
              <a:rPr sz="1100" b="1" dirty="0">
                <a:latin typeface="Calibri"/>
                <a:cs typeface="Calibri"/>
              </a:rPr>
              <a:t>4)		</a:t>
            </a:r>
            <a:r>
              <a:rPr sz="1100" b="1" spc="-5" dirty="0">
                <a:latin typeface="Calibri"/>
                <a:cs typeface="Calibri"/>
              </a:rPr>
              <a:t>System.out.println("Child Thread");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5)	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97584" y="8936431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7366" y="883919"/>
          <a:ext cx="5980428" cy="1561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3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135"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315"/>
                        </a:lnSpc>
                        <a:spcBef>
                          <a:spcPts val="1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CE16C"/>
                      </a:solidFill>
                      <a:prstDash val="solid"/>
                    </a:lnL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315"/>
                        </a:lnSpc>
                        <a:spcBef>
                          <a:spcPts val="1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23A0A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r>
                        <a:rPr sz="1100" b="1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 static 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Runnable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Test::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m1;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Thread(r);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3596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t.start();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i=0; i&lt;=10;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System.out.println("Main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3406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97584" y="3519551"/>
            <a:ext cx="5780405" cy="341630"/>
            <a:chOff x="1097584" y="3519551"/>
            <a:chExt cx="5780405" cy="341630"/>
          </a:xfrm>
        </p:grpSpPr>
        <p:sp>
          <p:nvSpPr>
            <p:cNvPr id="7" name="object 7"/>
            <p:cNvSpPr/>
            <p:nvPr/>
          </p:nvSpPr>
          <p:spPr>
            <a:xfrm>
              <a:off x="1097584" y="3519551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5016" y="369023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584" y="3690239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004" y="2621025"/>
            <a:ext cx="5673725" cy="1412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above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example Runnable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run()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referring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m1().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reference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Instance method: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3772535">
              <a:lnSpc>
                <a:spcPct val="101800"/>
              </a:lnSpc>
              <a:buAutoNum type="arabicParenR"/>
              <a:tabLst>
                <a:tab pos="501650" algn="l"/>
                <a:tab pos="692150" algn="l"/>
                <a:tab pos="692785" algn="l"/>
              </a:tabLst>
            </a:pPr>
            <a:r>
              <a:rPr sz="1100" b="1" spc="-5" dirty="0">
                <a:latin typeface="Calibri"/>
                <a:cs typeface="Calibri"/>
              </a:rPr>
              <a:t>public void m1(int </a:t>
            </a:r>
            <a:r>
              <a:rPr sz="1100" b="1" dirty="0">
                <a:latin typeface="Calibri"/>
                <a:cs typeface="Calibri"/>
              </a:rPr>
              <a:t>i);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3)	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584" y="3860927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5016" y="4031615"/>
            <a:ext cx="5752465" cy="16954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4)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7584" y="4031615"/>
            <a:ext cx="5780405" cy="2045970"/>
            <a:chOff x="1097584" y="4031615"/>
            <a:chExt cx="5780405" cy="2045970"/>
          </a:xfrm>
        </p:grpSpPr>
        <p:sp>
          <p:nvSpPr>
            <p:cNvPr id="14" name="object 14"/>
            <p:cNvSpPr/>
            <p:nvPr/>
          </p:nvSpPr>
          <p:spPr>
            <a:xfrm>
              <a:off x="1097584" y="4031614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6916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5016" y="4371467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584" y="437146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471284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4712842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170700"/>
                  </a:moveTo>
                  <a:lnTo>
                    <a:pt x="0" y="170700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700"/>
                  </a:lnTo>
                  <a:close/>
                </a:path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505421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505421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37"/>
                  </a:lnTo>
                  <a:lnTo>
                    <a:pt x="0" y="341630"/>
                  </a:lnTo>
                  <a:lnTo>
                    <a:pt x="27432" y="341630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5016" y="5395849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584" y="539584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5016" y="5737225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752465" y="169163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97584" y="5737225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6916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2004" y="4178934"/>
            <a:ext cx="5920740" cy="448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3900" indent="-483234">
              <a:lnSpc>
                <a:spcPct val="100000"/>
              </a:lnSpc>
              <a:spcBef>
                <a:spcPts val="105"/>
              </a:spcBef>
              <a:buAutoNum type="arabicParenR" startAt="5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m2(int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241300" marR="2042160">
              <a:lnSpc>
                <a:spcPct val="101800"/>
              </a:lnSpc>
              <a:buAutoNum type="arabicParenR" startAt="5"/>
              <a:tabLst>
                <a:tab pos="722630" algn="l"/>
                <a:tab pos="977265" algn="l"/>
                <a:tab pos="977900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System.out.println("From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Reference:"+i);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7)	}</a:t>
            </a:r>
            <a:endParaRPr sz="1100">
              <a:latin typeface="Calibri"/>
              <a:cs typeface="Calibri"/>
            </a:endParaRPr>
          </a:p>
          <a:p>
            <a:pPr marL="723900" indent="-483234">
              <a:lnSpc>
                <a:spcPct val="100000"/>
              </a:lnSpc>
              <a:spcBef>
                <a:spcPts val="20"/>
              </a:spcBef>
              <a:buAutoNum type="arabicParenR" startAt="8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2205355">
              <a:lnSpc>
                <a:spcPct val="101800"/>
              </a:lnSpc>
              <a:buAutoNum type="arabicParenR" startAt="8"/>
              <a:tabLst>
                <a:tab pos="913130" algn="l"/>
                <a:tab pos="913765" algn="l"/>
              </a:tabLst>
            </a:pPr>
            <a:r>
              <a:rPr sz="1100" b="1" spc="-5" dirty="0">
                <a:latin typeface="Calibri"/>
                <a:cs typeface="Calibri"/>
              </a:rPr>
              <a:t>Interf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-&gt;sop("From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Expression:"+i);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10)	f.m1(10);</a:t>
            </a:r>
            <a:endParaRPr sz="1100">
              <a:latin typeface="Calibri"/>
              <a:cs typeface="Calibri"/>
            </a:endParaRPr>
          </a:p>
          <a:p>
            <a:pPr marL="913130" indent="-672465">
              <a:lnSpc>
                <a:spcPct val="100000"/>
              </a:lnSpc>
              <a:spcBef>
                <a:spcPts val="30"/>
              </a:spcBef>
              <a:buAutoNum type="arabicParenR" startAt="11"/>
              <a:tabLst>
                <a:tab pos="913130" algn="l"/>
                <a:tab pos="913765" algn="l"/>
              </a:tabLst>
            </a:pPr>
            <a:r>
              <a:rPr sz="1100" b="1" spc="-5" dirty="0">
                <a:latin typeface="Calibri"/>
                <a:cs typeface="Calibri"/>
              </a:rPr>
              <a:t>Test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new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Test();</a:t>
            </a:r>
            <a:endParaRPr sz="1100">
              <a:latin typeface="Calibri"/>
              <a:cs typeface="Calibri"/>
            </a:endParaRPr>
          </a:p>
          <a:p>
            <a:pPr marL="913130" indent="-672465">
              <a:lnSpc>
                <a:spcPct val="100000"/>
              </a:lnSpc>
              <a:spcBef>
                <a:spcPts val="20"/>
              </a:spcBef>
              <a:buAutoNum type="arabicParenR" startAt="11"/>
              <a:tabLst>
                <a:tab pos="913130" algn="l"/>
                <a:tab pos="913765" algn="l"/>
              </a:tabLst>
            </a:pPr>
            <a:r>
              <a:rPr sz="1100" b="1" spc="-5" dirty="0">
                <a:latin typeface="Calibri"/>
                <a:cs typeface="Calibri"/>
              </a:rPr>
              <a:t>Interf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i1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t::m2;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913130" algn="l"/>
              </a:tabLst>
            </a:pPr>
            <a:r>
              <a:rPr sz="1100" b="1" spc="-5" dirty="0">
                <a:latin typeface="Calibri"/>
                <a:cs typeface="Calibri"/>
              </a:rPr>
              <a:t>13)	i1.m1(20);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692150" algn="l"/>
              </a:tabLst>
            </a:pPr>
            <a:r>
              <a:rPr sz="1100" b="1" spc="-5" dirty="0">
                <a:latin typeface="Calibri"/>
                <a:cs typeface="Calibri"/>
              </a:rPr>
              <a:t>14)	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15)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above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example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method m1() referring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5" dirty="0">
                <a:latin typeface="Calibri"/>
                <a:cs typeface="Calibri"/>
              </a:rPr>
              <a:t> class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instance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m2(). 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-5" dirty="0">
                <a:latin typeface="Calibri"/>
                <a:cs typeface="Calibri"/>
              </a:rPr>
              <a:t> main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advantage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dirty="0">
                <a:latin typeface="Calibri"/>
                <a:cs typeface="Calibri"/>
              </a:rPr>
              <a:t>reference </a:t>
            </a:r>
            <a:r>
              <a:rPr sz="1100" b="1" spc="-5" dirty="0">
                <a:latin typeface="Calibri"/>
                <a:cs typeface="Calibri"/>
              </a:rPr>
              <a:t>is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5" dirty="0">
                <a:latin typeface="Calibri"/>
                <a:cs typeface="Calibri"/>
              </a:rPr>
              <a:t> use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already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existing code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implement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(code reusability).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Constructor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use </a:t>
            </a:r>
            <a:r>
              <a:rPr sz="1100" b="1" spc="-5" dirty="0">
                <a:latin typeface="Calibri"/>
                <a:cs typeface="Calibri"/>
              </a:rPr>
              <a:t>::</a:t>
            </a:r>
            <a:r>
              <a:rPr sz="1100" b="1" dirty="0">
                <a:latin typeface="Calibri"/>
                <a:cs typeface="Calibri"/>
              </a:rPr>
              <a:t> (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double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)operator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constructors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Syntax: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classname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::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5" dirty="0">
                <a:latin typeface="Calibri"/>
                <a:cs typeface="Calibri"/>
              </a:rPr>
              <a:t> sample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::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new;</a:t>
            </a:r>
            <a:endParaRPr sz="11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interface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</a:t>
            </a:r>
            <a:r>
              <a:rPr sz="1100" b="1" spc="-5" dirty="0">
                <a:latin typeface="Calibri"/>
                <a:cs typeface="Calibri"/>
              </a:rPr>
              <a:t> referring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sample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 constructor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11097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1295653"/>
          <a:ext cx="5766435" cy="306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Sample(String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s)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this.s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System.out.println("Constructor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Executed:"+s);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get(String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76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r>
                        <a:rPr sz="11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 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Interf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-&gt;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Sample(s);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	f.get("From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Lambda Expression");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Interf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f1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Sample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::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new;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	f1.get("From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Reference");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546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17)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18)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4521834"/>
            <a:ext cx="5572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constructor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compulsory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argument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types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must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be matched.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590803"/>
            <a:ext cx="5942330" cy="225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4895" algn="l"/>
              </a:tabLst>
            </a:pPr>
            <a:r>
              <a:rPr sz="1600" u="none" spc="-10" dirty="0"/>
              <a:t>Jav</a:t>
            </a:r>
            <a:r>
              <a:rPr sz="1600" u="none" spc="-5" dirty="0"/>
              <a:t>a</a:t>
            </a:r>
            <a:r>
              <a:rPr sz="1600" u="none" spc="5" dirty="0"/>
              <a:t> </a:t>
            </a:r>
            <a:r>
              <a:rPr sz="1600" u="none" spc="-5" dirty="0"/>
              <a:t>8</a:t>
            </a:r>
            <a:r>
              <a:rPr sz="1600" u="none" spc="-10" dirty="0"/>
              <a:t> </a:t>
            </a:r>
            <a:r>
              <a:rPr sz="1600" u="none" spc="-5" dirty="0"/>
              <a:t>New</a:t>
            </a:r>
            <a:r>
              <a:rPr sz="1600" u="none" dirty="0"/>
              <a:t> </a:t>
            </a:r>
            <a:r>
              <a:rPr sz="1600" u="none" spc="5" dirty="0"/>
              <a:t>F</a:t>
            </a:r>
            <a:r>
              <a:rPr sz="1600" u="none" spc="-10" dirty="0"/>
              <a:t>e</a:t>
            </a:r>
            <a:r>
              <a:rPr sz="1600" u="none" spc="-5" dirty="0"/>
              <a:t>atu</a:t>
            </a:r>
            <a:r>
              <a:rPr sz="1600" u="none" dirty="0"/>
              <a:t>r</a:t>
            </a:r>
            <a:r>
              <a:rPr sz="1600" u="none" spc="-10" dirty="0"/>
              <a:t>e</a:t>
            </a:r>
            <a:r>
              <a:rPr sz="1600" u="none" spc="-5" dirty="0"/>
              <a:t>s In</a:t>
            </a:r>
            <a:r>
              <a:rPr sz="1600" u="none" spc="-10" dirty="0"/>
              <a:t> </a:t>
            </a:r>
            <a:r>
              <a:rPr sz="1600" u="none" spc="-5" dirty="0"/>
              <a:t>Si</a:t>
            </a:r>
            <a:r>
              <a:rPr sz="1600" u="none" spc="5" dirty="0"/>
              <a:t>m</a:t>
            </a:r>
            <a:r>
              <a:rPr sz="1600" u="none" spc="-10" dirty="0"/>
              <a:t>p</a:t>
            </a:r>
            <a:r>
              <a:rPr sz="1600" u="none" spc="-5" dirty="0"/>
              <a:t>le</a:t>
            </a:r>
            <a:r>
              <a:rPr sz="1600" u="none" dirty="0"/>
              <a:t> W</a:t>
            </a:r>
            <a:r>
              <a:rPr sz="1600" u="none" spc="-5" dirty="0"/>
              <a:t>ay</a:t>
            </a:r>
            <a:r>
              <a:rPr sz="1600" u="none" dirty="0"/>
              <a:t>	</a:t>
            </a:r>
            <a:endParaRPr sz="1600" dirty="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3000" u="none" spc="-5" dirty="0"/>
              <a:t>Streams</a:t>
            </a:r>
            <a:endParaRPr sz="13000" dirty="0"/>
          </a:p>
        </p:txBody>
      </p:sp>
      <p:sp>
        <p:nvSpPr>
          <p:cNvPr id="5" name="object 5"/>
          <p:cNvSpPr/>
          <p:nvPr/>
        </p:nvSpPr>
        <p:spPr>
          <a:xfrm>
            <a:off x="914704" y="2597150"/>
            <a:ext cx="5589905" cy="146685"/>
          </a:xfrm>
          <a:custGeom>
            <a:avLst/>
            <a:gdLst/>
            <a:ahLst/>
            <a:cxnLst/>
            <a:rect l="l" t="t" r="r" b="b"/>
            <a:pathLst>
              <a:path w="5589905" h="146685">
                <a:moveTo>
                  <a:pt x="5589397" y="0"/>
                </a:moveTo>
                <a:lnTo>
                  <a:pt x="0" y="0"/>
                </a:lnTo>
                <a:lnTo>
                  <a:pt x="0" y="146303"/>
                </a:lnTo>
                <a:lnTo>
                  <a:pt x="5589397" y="146303"/>
                </a:lnTo>
                <a:lnTo>
                  <a:pt x="5589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 </a:t>
            </a:r>
            <a:r>
              <a:rPr spc="-5" dirty="0"/>
              <a:t>process</a:t>
            </a:r>
            <a:r>
              <a:rPr spc="10" dirty="0"/>
              <a:t> </a:t>
            </a:r>
            <a:r>
              <a:rPr spc="-5" dirty="0"/>
              <a:t>objects of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collection,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1.8 version</a:t>
            </a:r>
            <a:r>
              <a:rPr spc="5" dirty="0"/>
              <a:t> </a:t>
            </a:r>
            <a:r>
              <a:rPr spc="-5" dirty="0"/>
              <a:t>Streams</a:t>
            </a:r>
            <a:r>
              <a:rPr spc="10" dirty="0"/>
              <a:t> </a:t>
            </a:r>
            <a:r>
              <a:rPr spc="-5" dirty="0"/>
              <a:t>concept</a:t>
            </a:r>
            <a:r>
              <a:rPr spc="5" dirty="0"/>
              <a:t> </a:t>
            </a:r>
            <a:r>
              <a:rPr spc="-5" dirty="0"/>
              <a:t>introduced.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What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 is</a:t>
            </a:r>
            <a:r>
              <a:rPr sz="1400" u="heavy" spc="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differences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between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Java.util.streams</a:t>
            </a:r>
            <a:r>
              <a:rPr sz="1400" u="heavy" spc="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Java.io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streams?</a:t>
            </a:r>
            <a:endParaRPr sz="1400"/>
          </a:p>
          <a:p>
            <a:pPr>
              <a:lnSpc>
                <a:spcPct val="100000"/>
              </a:lnSpc>
            </a:pPr>
            <a:endParaRPr sz="1400"/>
          </a:p>
          <a:p>
            <a:pPr marL="12700" marR="5080">
              <a:lnSpc>
                <a:spcPct val="101800"/>
              </a:lnSpc>
            </a:pPr>
            <a:r>
              <a:rPr spc="-5" dirty="0"/>
              <a:t>java.util streams</a:t>
            </a:r>
            <a:r>
              <a:rPr dirty="0"/>
              <a:t> </a:t>
            </a:r>
            <a:r>
              <a:rPr spc="-5" dirty="0"/>
              <a:t>meant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processing</a:t>
            </a:r>
            <a:r>
              <a:rPr spc="10"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5" dirty="0"/>
              <a:t>from</a:t>
            </a:r>
            <a:r>
              <a:rPr spc="2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collection.</a:t>
            </a:r>
            <a:r>
              <a:rPr dirty="0"/>
              <a:t> </a:t>
            </a:r>
            <a:r>
              <a:rPr spc="-5" dirty="0"/>
              <a:t>Ie,</a:t>
            </a:r>
            <a:r>
              <a:rPr spc="15" dirty="0"/>
              <a:t> </a:t>
            </a:r>
            <a:r>
              <a:rPr spc="-5" dirty="0"/>
              <a:t>it</a:t>
            </a:r>
            <a:r>
              <a:rPr spc="10" dirty="0"/>
              <a:t> </a:t>
            </a:r>
            <a:r>
              <a:rPr spc="-5" dirty="0"/>
              <a:t>represents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stream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objects </a:t>
            </a:r>
            <a:r>
              <a:rPr dirty="0"/>
              <a:t> </a:t>
            </a:r>
            <a:r>
              <a:rPr spc="-5" dirty="0"/>
              <a:t>from</a:t>
            </a:r>
            <a:r>
              <a:rPr dirty="0"/>
              <a:t> the</a:t>
            </a:r>
            <a:r>
              <a:rPr spc="-5" dirty="0"/>
              <a:t> collection</a:t>
            </a:r>
            <a:r>
              <a:rPr spc="5" dirty="0"/>
              <a:t> </a:t>
            </a:r>
            <a:r>
              <a:rPr spc="-5" dirty="0"/>
              <a:t>but</a:t>
            </a:r>
            <a:r>
              <a:rPr spc="20" dirty="0"/>
              <a:t> </a:t>
            </a:r>
            <a:r>
              <a:rPr spc="-5" dirty="0"/>
              <a:t>Java.io</a:t>
            </a:r>
            <a:r>
              <a:rPr dirty="0"/>
              <a:t> </a:t>
            </a:r>
            <a:r>
              <a:rPr spc="-5" dirty="0"/>
              <a:t>streams</a:t>
            </a:r>
            <a:r>
              <a:rPr dirty="0"/>
              <a:t> </a:t>
            </a:r>
            <a:r>
              <a:rPr spc="-5" dirty="0"/>
              <a:t>meant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0" dirty="0"/>
              <a:t> </a:t>
            </a:r>
            <a:r>
              <a:rPr spc="-5" dirty="0"/>
              <a:t>processing</a:t>
            </a:r>
            <a:r>
              <a:rPr spc="10" dirty="0"/>
              <a:t> </a:t>
            </a:r>
            <a:r>
              <a:rPr spc="-5" dirty="0"/>
              <a:t>binary and</a:t>
            </a:r>
            <a:r>
              <a:rPr spc="5" dirty="0"/>
              <a:t> </a:t>
            </a:r>
            <a:r>
              <a:rPr spc="-5" dirty="0"/>
              <a:t>character</a:t>
            </a:r>
            <a:r>
              <a:rPr spc="1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dirty="0"/>
              <a:t>with </a:t>
            </a:r>
            <a:r>
              <a:rPr spc="-5" dirty="0"/>
              <a:t>respect</a:t>
            </a:r>
            <a:r>
              <a:rPr dirty="0"/>
              <a:t> to </a:t>
            </a:r>
            <a:r>
              <a:rPr spc="-235" dirty="0"/>
              <a:t> </a:t>
            </a:r>
            <a:r>
              <a:rPr spc="-5" dirty="0"/>
              <a:t>file.</a:t>
            </a:r>
            <a:r>
              <a:rPr spc="15" dirty="0"/>
              <a:t> </a:t>
            </a:r>
            <a:r>
              <a:rPr spc="-5" dirty="0"/>
              <a:t>i.e</a:t>
            </a:r>
            <a:r>
              <a:rPr dirty="0"/>
              <a:t> 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5" dirty="0"/>
              <a:t>represents stream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binary</a:t>
            </a:r>
            <a:r>
              <a:rPr spc="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5" dirty="0"/>
              <a:t>character</a:t>
            </a:r>
            <a:r>
              <a:rPr spc="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from</a:t>
            </a:r>
            <a:r>
              <a:rPr dirty="0"/>
              <a:t> the file</a:t>
            </a:r>
            <a:r>
              <a:rPr spc="-15" dirty="0"/>
              <a:t> </a:t>
            </a:r>
            <a:r>
              <a:rPr spc="-5" dirty="0"/>
              <a:t>.hence</a:t>
            </a:r>
            <a:r>
              <a:rPr spc="45" dirty="0"/>
              <a:t> </a:t>
            </a:r>
            <a:r>
              <a:rPr spc="-5" dirty="0"/>
              <a:t>Java.io</a:t>
            </a:r>
            <a:r>
              <a:rPr dirty="0"/>
              <a:t> </a:t>
            </a:r>
            <a:r>
              <a:rPr spc="-5" dirty="0"/>
              <a:t>streams</a:t>
            </a:r>
            <a:r>
              <a:rPr dirty="0"/>
              <a:t> </a:t>
            </a:r>
            <a:r>
              <a:rPr spc="-5" dirty="0"/>
              <a:t>and </a:t>
            </a:r>
            <a:r>
              <a:rPr dirty="0"/>
              <a:t> </a:t>
            </a:r>
            <a:r>
              <a:rPr spc="-5" dirty="0"/>
              <a:t>Java.util</a:t>
            </a:r>
            <a:r>
              <a:rPr spc="-10" dirty="0"/>
              <a:t> </a:t>
            </a:r>
            <a:r>
              <a:rPr spc="-5" dirty="0"/>
              <a:t>streams both </a:t>
            </a:r>
            <a:r>
              <a:rPr dirty="0"/>
              <a:t>are</a:t>
            </a:r>
            <a:r>
              <a:rPr spc="-15" dirty="0"/>
              <a:t> </a:t>
            </a:r>
            <a:r>
              <a:rPr spc="-5" dirty="0"/>
              <a:t>different.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5" dirty="0"/>
          </a:p>
          <a:p>
            <a:pPr marL="12700">
              <a:lnSpc>
                <a:spcPct val="100000"/>
              </a:lnSpc>
            </a:pP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What 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is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difference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between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collection</a:t>
            </a:r>
            <a:r>
              <a:rPr sz="1400" u="heavy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1400" u="heavy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</a:rPr>
              <a:t>stream?</a:t>
            </a:r>
            <a:endParaRPr sz="14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/>
          </a:p>
          <a:p>
            <a:pPr marL="241300" marR="351790" indent="-228600">
              <a:lnSpc>
                <a:spcPct val="102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/>
              <a:t>If</a:t>
            </a:r>
            <a:r>
              <a:rPr spc="-5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spc="-5" dirty="0"/>
              <a:t>want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represent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group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individual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dirty="0"/>
              <a:t> as</a:t>
            </a:r>
            <a:r>
              <a:rPr spc="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single</a:t>
            </a:r>
            <a:r>
              <a:rPr spc="-15" dirty="0"/>
              <a:t> </a:t>
            </a:r>
            <a:r>
              <a:rPr spc="-5" dirty="0"/>
              <a:t>entity</a:t>
            </a:r>
            <a:r>
              <a:rPr spc="10" dirty="0"/>
              <a:t> </a:t>
            </a:r>
            <a:r>
              <a:rPr spc="-5" dirty="0"/>
              <a:t>then</a:t>
            </a:r>
            <a:r>
              <a:rPr spc="20" dirty="0"/>
              <a:t> </a:t>
            </a:r>
            <a:r>
              <a:rPr dirty="0"/>
              <a:t>We</a:t>
            </a:r>
            <a:r>
              <a:rPr spc="-5" dirty="0"/>
              <a:t> should</a:t>
            </a:r>
            <a:r>
              <a:rPr dirty="0"/>
              <a:t> go</a:t>
            </a:r>
            <a:r>
              <a:rPr spc="5" dirty="0"/>
              <a:t> </a:t>
            </a:r>
            <a:r>
              <a:rPr spc="-5" dirty="0"/>
              <a:t>for </a:t>
            </a:r>
            <a:r>
              <a:rPr spc="-235" dirty="0"/>
              <a:t> </a:t>
            </a:r>
            <a:r>
              <a:rPr spc="-5" dirty="0"/>
              <a:t>collection.</a:t>
            </a:r>
          </a:p>
          <a:p>
            <a:pPr marL="241300" indent="-228600">
              <a:lnSpc>
                <a:spcPct val="100000"/>
              </a:lnSpc>
              <a:spcBef>
                <a:spcPts val="8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/>
              <a:t>If</a:t>
            </a:r>
            <a:r>
              <a:rPr spc="-5" dirty="0"/>
              <a:t> </a:t>
            </a:r>
            <a:r>
              <a:rPr dirty="0"/>
              <a:t>we </a:t>
            </a:r>
            <a:r>
              <a:rPr spc="-5" dirty="0"/>
              <a:t>want </a:t>
            </a:r>
            <a:r>
              <a:rPr dirty="0"/>
              <a:t>to </a:t>
            </a:r>
            <a:r>
              <a:rPr spc="-5" dirty="0"/>
              <a:t>process</a:t>
            </a:r>
            <a:r>
              <a:rPr spc="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group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objects</a:t>
            </a:r>
            <a:r>
              <a:rPr spc="5" dirty="0"/>
              <a:t> </a:t>
            </a:r>
            <a:r>
              <a:rPr spc="-5" dirty="0"/>
              <a:t>from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collection</a:t>
            </a:r>
            <a:r>
              <a:rPr dirty="0"/>
              <a:t> </a:t>
            </a:r>
            <a:r>
              <a:rPr spc="-5" dirty="0"/>
              <a:t>then</a:t>
            </a:r>
            <a:r>
              <a:rPr spc="-10" dirty="0"/>
              <a:t> </a:t>
            </a:r>
            <a:r>
              <a:rPr dirty="0"/>
              <a:t>we </a:t>
            </a:r>
            <a:r>
              <a:rPr spc="-5" dirty="0"/>
              <a:t>should</a:t>
            </a:r>
            <a:r>
              <a:rPr dirty="0"/>
              <a:t> go</a:t>
            </a:r>
            <a:r>
              <a:rPr spc="5" dirty="0"/>
              <a:t> </a:t>
            </a:r>
            <a:r>
              <a:rPr spc="-5" dirty="0"/>
              <a:t>for</a:t>
            </a:r>
            <a:r>
              <a:rPr spc="5" dirty="0"/>
              <a:t> </a:t>
            </a:r>
            <a:r>
              <a:rPr spc="-5" dirty="0"/>
              <a:t>streams.</a:t>
            </a:r>
          </a:p>
          <a:p>
            <a:pPr marL="241300" marR="106045" indent="-228600">
              <a:lnSpc>
                <a:spcPct val="101800"/>
              </a:lnSpc>
              <a:spcBef>
                <a:spcPts val="50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/>
              <a:t>We</a:t>
            </a:r>
            <a:r>
              <a:rPr spc="-5" dirty="0"/>
              <a:t> </a:t>
            </a:r>
            <a:r>
              <a:rPr dirty="0"/>
              <a:t>can </a:t>
            </a:r>
            <a:r>
              <a:rPr spc="-5" dirty="0"/>
              <a:t>create</a:t>
            </a:r>
            <a:r>
              <a:rPr spc="5" dirty="0"/>
              <a:t> </a:t>
            </a:r>
            <a:r>
              <a:rPr dirty="0"/>
              <a:t>a </a:t>
            </a:r>
            <a:r>
              <a:rPr spc="-5" dirty="0"/>
              <a:t>stream</a:t>
            </a:r>
            <a:r>
              <a:rPr dirty="0"/>
              <a:t> object</a:t>
            </a:r>
            <a:r>
              <a:rPr spc="5" dirty="0"/>
              <a:t> </a:t>
            </a:r>
            <a:r>
              <a:rPr dirty="0"/>
              <a:t>to the</a:t>
            </a:r>
            <a:r>
              <a:rPr spc="-10" dirty="0"/>
              <a:t> </a:t>
            </a:r>
            <a:r>
              <a:rPr spc="-5" dirty="0"/>
              <a:t>collection </a:t>
            </a:r>
            <a:r>
              <a:rPr spc="-10" dirty="0"/>
              <a:t>by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spc="-5" dirty="0"/>
              <a:t>stream()</a:t>
            </a:r>
            <a:r>
              <a:rPr spc="25" dirty="0"/>
              <a:t>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Collection</a:t>
            </a:r>
            <a:r>
              <a:rPr dirty="0"/>
              <a:t> </a:t>
            </a:r>
            <a:r>
              <a:rPr spc="-5" dirty="0"/>
              <a:t>interface. </a:t>
            </a:r>
            <a:r>
              <a:rPr spc="-229" dirty="0"/>
              <a:t> </a:t>
            </a:r>
            <a:r>
              <a:rPr spc="-5" dirty="0"/>
              <a:t>stream() method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 </a:t>
            </a:r>
            <a:r>
              <a:rPr spc="-5" dirty="0"/>
              <a:t>default</a:t>
            </a:r>
            <a:r>
              <a:rPr spc="5" dirty="0"/>
              <a:t> </a:t>
            </a:r>
            <a:r>
              <a:rPr spc="-5" dirty="0"/>
              <a:t>method added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Collection</a:t>
            </a:r>
            <a:r>
              <a:rPr dirty="0"/>
              <a:t> in</a:t>
            </a:r>
            <a:r>
              <a:rPr spc="-15" dirty="0"/>
              <a:t> </a:t>
            </a:r>
            <a:r>
              <a:rPr spc="-5" dirty="0"/>
              <a:t>1.8</a:t>
            </a:r>
            <a:r>
              <a:rPr spc="-10" dirty="0"/>
              <a:t> </a:t>
            </a:r>
            <a:r>
              <a:rPr spc="-5" dirty="0"/>
              <a:t>version.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704" y="6131940"/>
            <a:ext cx="1516380" cy="1860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b="1" spc="-5" dirty="0">
                <a:latin typeface="Calibri"/>
                <a:cs typeface="Calibri"/>
              </a:rPr>
              <a:t>default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Stream stream()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468236"/>
            <a:ext cx="579945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c.stream();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dirty="0">
                <a:latin typeface="Calibri"/>
                <a:cs typeface="Calibri"/>
              </a:rPr>
              <a:t> 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java.util.stream.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Once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got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stream,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by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 that</a:t>
            </a:r>
            <a:r>
              <a:rPr sz="1100" b="1" dirty="0">
                <a:latin typeface="Calibri"/>
                <a:cs typeface="Calibri"/>
              </a:rPr>
              <a:t> 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process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that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collection.</a:t>
            </a:r>
            <a:endParaRPr sz="1100">
              <a:latin typeface="Calibri"/>
              <a:cs typeface="Calibri"/>
            </a:endParaRPr>
          </a:p>
          <a:p>
            <a:pPr marL="12700" marR="2494280">
              <a:lnSpc>
                <a:spcPct val="203600"/>
              </a:lnSpc>
              <a:spcBef>
                <a:spcPts val="5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process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objects </a:t>
            </a: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following </a:t>
            </a:r>
            <a:r>
              <a:rPr sz="1100" b="1" dirty="0">
                <a:latin typeface="Calibri"/>
                <a:cs typeface="Calibri"/>
              </a:rPr>
              <a:t>2 </a:t>
            </a:r>
            <a:r>
              <a:rPr sz="1100" b="1" spc="-5" dirty="0">
                <a:latin typeface="Calibri"/>
                <a:cs typeface="Calibri"/>
              </a:rPr>
              <a:t>phases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1.Configuration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5" dirty="0">
                <a:latin typeface="Calibri"/>
                <a:cs typeface="Calibri"/>
              </a:rPr>
              <a:t>2.Processing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573"/>
            <a:ext cx="5785485" cy="1480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1)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Configuration: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configure either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by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filter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mechanism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or</a:t>
            </a:r>
            <a:r>
              <a:rPr sz="1100" b="1" dirty="0">
                <a:latin typeface="Calibri"/>
                <a:cs typeface="Calibri"/>
              </a:rPr>
              <a:t> by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map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mechanism.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Filtering: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configure</a:t>
            </a:r>
            <a:r>
              <a:rPr sz="1100" b="1" dirty="0">
                <a:latin typeface="Calibri"/>
                <a:cs typeface="Calibri"/>
              </a:rPr>
              <a:t> 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filter 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filter</a:t>
            </a:r>
            <a:r>
              <a:rPr sz="1100" b="1" spc="-5" dirty="0">
                <a:latin typeface="Calibri"/>
                <a:cs typeface="Calibri"/>
              </a:rPr>
              <a:t> elements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some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boolean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condition</a:t>
            </a:r>
            <a:r>
              <a:rPr sz="1100" b="1" dirty="0">
                <a:latin typeface="Calibri"/>
                <a:cs typeface="Calibri"/>
              </a:rPr>
              <a:t> by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filter()method of Stream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416" y="2559050"/>
            <a:ext cx="5981065" cy="1708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 filter(Predicate&lt;T&gt;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878582"/>
            <a:ext cx="5720080" cy="546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here (Predicate&lt;T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&gt;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)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be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boolean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function/lambda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c.stream();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5" dirty="0">
                <a:latin typeface="Calibri"/>
                <a:cs typeface="Calibri"/>
              </a:rPr>
              <a:t>Stream s1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s.filter(i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i%2==0);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55575">
              <a:lnSpc>
                <a:spcPct val="1018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Hence 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filter elements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Boolean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condition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should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go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filter()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Mapping: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365"/>
              </a:spcBef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want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create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separate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 every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dirty="0">
                <a:latin typeface="Calibri"/>
                <a:cs typeface="Calibri"/>
              </a:rPr>
              <a:t> 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our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requirement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should</a:t>
            </a:r>
            <a:r>
              <a:rPr sz="1100" b="1" dirty="0">
                <a:latin typeface="Calibri"/>
                <a:cs typeface="Calibri"/>
              </a:rPr>
              <a:t> go</a:t>
            </a:r>
            <a:r>
              <a:rPr sz="1100" b="1" spc="-5" dirty="0">
                <a:latin typeface="Calibri"/>
                <a:cs typeface="Calibri"/>
              </a:rPr>
              <a:t> for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map()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map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(Function f);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257302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It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 also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329565" marR="377444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Stream </a:t>
            </a:r>
            <a:r>
              <a:rPr sz="1100" b="1" dirty="0">
                <a:latin typeface="Calibri"/>
                <a:cs typeface="Calibri"/>
              </a:rPr>
              <a:t>s = </a:t>
            </a:r>
            <a:r>
              <a:rPr sz="1100" b="1" spc="-5" dirty="0">
                <a:latin typeface="Calibri"/>
                <a:cs typeface="Calibri"/>
              </a:rPr>
              <a:t>c.stream();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s1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s.map(i-&gt; i+10);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Once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performed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configuration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process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by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 several methods.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2)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Processing</a:t>
            </a:r>
            <a:endParaRPr sz="1600">
              <a:latin typeface="Calibri"/>
              <a:cs typeface="Calibri"/>
            </a:endParaRPr>
          </a:p>
          <a:p>
            <a:pPr marL="12700" marR="3409315">
              <a:lnSpc>
                <a:spcPct val="101600"/>
              </a:lnSpc>
              <a:spcBef>
                <a:spcPts val="1380"/>
              </a:spcBef>
            </a:pPr>
            <a:r>
              <a:rPr sz="1100" b="1" spc="-5" dirty="0">
                <a:latin typeface="Calibri"/>
                <a:cs typeface="Calibri"/>
              </a:rPr>
              <a:t>processing </a:t>
            </a:r>
            <a:r>
              <a:rPr sz="1100" b="1" spc="-10" dirty="0">
                <a:latin typeface="Calibri"/>
                <a:cs typeface="Calibri"/>
              </a:rPr>
              <a:t>by </a:t>
            </a:r>
            <a:r>
              <a:rPr sz="1100" b="1" spc="-5" dirty="0">
                <a:latin typeface="Calibri"/>
                <a:cs typeface="Calibri"/>
              </a:rPr>
              <a:t>collect() method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Processing</a:t>
            </a:r>
            <a:r>
              <a:rPr sz="1100" b="1" dirty="0">
                <a:latin typeface="Calibri"/>
                <a:cs typeface="Calibri"/>
              </a:rPr>
              <a:t> by</a:t>
            </a:r>
            <a:r>
              <a:rPr sz="1100" b="1" spc="-5" dirty="0">
                <a:latin typeface="Calibri"/>
                <a:cs typeface="Calibri"/>
              </a:rPr>
              <a:t> count()method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Processing </a:t>
            </a:r>
            <a:r>
              <a:rPr sz="1100" b="1" dirty="0">
                <a:latin typeface="Calibri"/>
                <a:cs typeface="Calibri"/>
              </a:rPr>
              <a:t>by </a:t>
            </a:r>
            <a:r>
              <a:rPr sz="1100" b="1" spc="-5" dirty="0">
                <a:latin typeface="Calibri"/>
                <a:cs typeface="Calibri"/>
              </a:rPr>
              <a:t>sorted()method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Processing </a:t>
            </a:r>
            <a:r>
              <a:rPr sz="1100" b="1" dirty="0">
                <a:latin typeface="Calibri"/>
                <a:cs typeface="Calibri"/>
              </a:rPr>
              <a:t>by </a:t>
            </a:r>
            <a:r>
              <a:rPr sz="1100" b="1" spc="-5" dirty="0">
                <a:latin typeface="Calibri"/>
                <a:cs typeface="Calibri"/>
              </a:rPr>
              <a:t>min() and max() methods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forEach()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endParaRPr sz="1100">
              <a:latin typeface="Calibri"/>
              <a:cs typeface="Calibri"/>
            </a:endParaRPr>
          </a:p>
          <a:p>
            <a:pPr marL="12700" marR="4580255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toArray() method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</a:t>
            </a:r>
            <a:r>
              <a:rPr sz="1100" b="1" dirty="0">
                <a:latin typeface="Calibri"/>
                <a:cs typeface="Calibri"/>
              </a:rPr>
              <a:t>tr</a:t>
            </a:r>
            <a:r>
              <a:rPr sz="1100" b="1" spc="-5" dirty="0">
                <a:latin typeface="Calibri"/>
                <a:cs typeface="Calibri"/>
              </a:rPr>
              <a:t>e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m</a:t>
            </a:r>
            <a:r>
              <a:rPr sz="1100" b="1" spc="5" dirty="0">
                <a:latin typeface="Calibri"/>
                <a:cs typeface="Calibri"/>
              </a:rPr>
              <a:t>.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f(</a:t>
            </a:r>
            <a:r>
              <a:rPr sz="1100" b="1" spc="-10" dirty="0">
                <a:latin typeface="Calibri"/>
                <a:cs typeface="Calibri"/>
              </a:rPr>
              <a:t>)</a:t>
            </a:r>
            <a:r>
              <a:rPr sz="1100" b="1" spc="-5" dirty="0">
                <a:latin typeface="Calibri"/>
                <a:cs typeface="Calibri"/>
              </a:rPr>
              <a:t>meth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9589" y="5562600"/>
            <a:ext cx="1116330" cy="266700"/>
          </a:xfrm>
          <a:custGeom>
            <a:avLst/>
            <a:gdLst/>
            <a:ahLst/>
            <a:cxnLst/>
            <a:rect l="l" t="t" r="r" b="b"/>
            <a:pathLst>
              <a:path w="1116329" h="266700">
                <a:moveTo>
                  <a:pt x="1039876" y="190500"/>
                </a:moveTo>
                <a:lnTo>
                  <a:pt x="1039876" y="266700"/>
                </a:lnTo>
                <a:lnTo>
                  <a:pt x="1093977" y="239649"/>
                </a:lnTo>
                <a:lnTo>
                  <a:pt x="1052576" y="239649"/>
                </a:lnTo>
                <a:lnTo>
                  <a:pt x="1052576" y="217424"/>
                </a:lnTo>
                <a:lnTo>
                  <a:pt x="1093724" y="217424"/>
                </a:lnTo>
                <a:lnTo>
                  <a:pt x="1039876" y="190500"/>
                </a:lnTo>
                <a:close/>
              </a:path>
              <a:path w="1116329" h="266700">
                <a:moveTo>
                  <a:pt x="22225" y="0"/>
                </a:moveTo>
                <a:lnTo>
                  <a:pt x="0" y="0"/>
                </a:lnTo>
                <a:lnTo>
                  <a:pt x="0" y="239649"/>
                </a:lnTo>
                <a:lnTo>
                  <a:pt x="1039876" y="239649"/>
                </a:lnTo>
                <a:lnTo>
                  <a:pt x="1039876" y="228600"/>
                </a:lnTo>
                <a:lnTo>
                  <a:pt x="22225" y="228600"/>
                </a:lnTo>
                <a:lnTo>
                  <a:pt x="11175" y="217424"/>
                </a:lnTo>
                <a:lnTo>
                  <a:pt x="22225" y="217424"/>
                </a:lnTo>
                <a:lnTo>
                  <a:pt x="22225" y="0"/>
                </a:lnTo>
                <a:close/>
              </a:path>
              <a:path w="1116329" h="266700">
                <a:moveTo>
                  <a:pt x="1093724" y="217424"/>
                </a:moveTo>
                <a:lnTo>
                  <a:pt x="1052576" y="217424"/>
                </a:lnTo>
                <a:lnTo>
                  <a:pt x="1052576" y="239649"/>
                </a:lnTo>
                <a:lnTo>
                  <a:pt x="1093977" y="239649"/>
                </a:lnTo>
                <a:lnTo>
                  <a:pt x="1116076" y="228600"/>
                </a:lnTo>
                <a:lnTo>
                  <a:pt x="1093724" y="217424"/>
                </a:lnTo>
                <a:close/>
              </a:path>
              <a:path w="1116329" h="266700">
                <a:moveTo>
                  <a:pt x="22225" y="217424"/>
                </a:moveTo>
                <a:lnTo>
                  <a:pt x="11175" y="217424"/>
                </a:lnTo>
                <a:lnTo>
                  <a:pt x="22225" y="228600"/>
                </a:lnTo>
                <a:lnTo>
                  <a:pt x="22225" y="217424"/>
                </a:lnTo>
                <a:close/>
              </a:path>
              <a:path w="1116329" h="266700">
                <a:moveTo>
                  <a:pt x="1039876" y="217424"/>
                </a:moveTo>
                <a:lnTo>
                  <a:pt x="22225" y="217424"/>
                </a:lnTo>
                <a:lnTo>
                  <a:pt x="22225" y="228600"/>
                </a:lnTo>
                <a:lnTo>
                  <a:pt x="1039876" y="228600"/>
                </a:lnTo>
                <a:lnTo>
                  <a:pt x="1039876" y="217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573"/>
            <a:ext cx="557149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Processing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collect()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collects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elements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adding</a:t>
            </a:r>
            <a:r>
              <a:rPr sz="1100" b="1" dirty="0">
                <a:latin typeface="Calibri"/>
                <a:cs typeface="Calibri"/>
              </a:rPr>
              <a:t> to the specified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the </a:t>
            </a:r>
            <a:r>
              <a:rPr sz="1100" b="1" spc="-5" dirty="0">
                <a:latin typeface="Calibri"/>
                <a:cs typeface="Calibri"/>
              </a:rPr>
              <a:t>collection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indicated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(specified)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argument.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collect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even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from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array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Approach-1: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Without Streams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2581910"/>
          <a:ext cx="5765800" cy="2728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Java.util.*;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 main(String[]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992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281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ArrayList&lt;Integer&gt;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 ArrayList&lt;Integer&gt;();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i&lt;=10;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8140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l1.add(i);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4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System.out.println(l1);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281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ArrayList&lt;Integer&gt;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l2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=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ArrayList&lt;Integer&gt;();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40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for(Integer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i:l1)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2230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if(i%2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==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0)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163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142938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l2.add(i);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281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408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	System.out.println(l2);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546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8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5466969"/>
            <a:ext cx="1978660" cy="58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Approach-2: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Streams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Java.util.*;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7584" y="5883528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5016" y="6054216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 Java.util.stream.*;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7584" y="6054216"/>
            <a:ext cx="5780405" cy="1876425"/>
            <a:chOff x="1097584" y="6054216"/>
            <a:chExt cx="5780405" cy="1876425"/>
          </a:xfrm>
        </p:grpSpPr>
        <p:sp>
          <p:nvSpPr>
            <p:cNvPr id="12" name="object 12"/>
            <p:cNvSpPr/>
            <p:nvPr/>
          </p:nvSpPr>
          <p:spPr>
            <a:xfrm>
              <a:off x="1097584" y="605421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5016" y="6395592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752465" y="169163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584" y="6395605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59">
                  <a:moveTo>
                    <a:pt x="27432" y="0"/>
                  </a:moveTo>
                  <a:lnTo>
                    <a:pt x="0" y="0"/>
                  </a:lnTo>
                  <a:lnTo>
                    <a:pt x="0" y="169151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69151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5016" y="6735444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584" y="6735444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707682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7076820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170700"/>
                  </a:moveTo>
                  <a:lnTo>
                    <a:pt x="0" y="170700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700"/>
                  </a:lnTo>
                  <a:close/>
                </a:path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7418273"/>
              <a:ext cx="5752465" cy="171450"/>
            </a:xfrm>
            <a:custGeom>
              <a:avLst/>
              <a:gdLst/>
              <a:ahLst/>
              <a:cxnLst/>
              <a:rect l="l" t="t" r="r" b="b"/>
              <a:pathLst>
                <a:path w="5752465" h="171450">
                  <a:moveTo>
                    <a:pt x="5752465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5752465" y="170992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7418272"/>
              <a:ext cx="27940" cy="342265"/>
            </a:xfrm>
            <a:custGeom>
              <a:avLst/>
              <a:gdLst/>
              <a:ahLst/>
              <a:cxnLst/>
              <a:rect l="l" t="t" r="r" b="b"/>
              <a:pathLst>
                <a:path w="27940" h="342265">
                  <a:moveTo>
                    <a:pt x="27432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0" y="341680"/>
                  </a:lnTo>
                  <a:lnTo>
                    <a:pt x="27432" y="341680"/>
                  </a:lnTo>
                  <a:lnTo>
                    <a:pt x="27432" y="170992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5016" y="775995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584" y="775995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0604" y="6203060"/>
            <a:ext cx="5142865" cy="189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5"/>
              </a:spcBef>
              <a:buAutoNum type="arabicParenR" startAt="3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0"/>
              </a:spcBef>
              <a:buAutoNum type="arabicParenR" startAt="3"/>
              <a:tabLst>
                <a:tab pos="527685" algn="l"/>
                <a:tab pos="52832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873125" indent="-861060">
              <a:lnSpc>
                <a:spcPct val="100000"/>
              </a:lnSpc>
              <a:spcBef>
                <a:spcPts val="15"/>
              </a:spcBef>
              <a:buAutoNum type="arabicParenR" startAt="3"/>
              <a:tabLst>
                <a:tab pos="873125" algn="l"/>
                <a:tab pos="873760" algn="l"/>
              </a:tabLst>
            </a:pPr>
            <a:r>
              <a:rPr sz="1100" b="1" spc="-5" dirty="0">
                <a:latin typeface="Calibri"/>
                <a:cs typeface="Calibri"/>
              </a:rPr>
              <a:t>ArrayList&lt;Integer&gt;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l1</a:t>
            </a:r>
            <a:r>
              <a:rPr sz="1100" b="1" dirty="0">
                <a:latin typeface="Calibri"/>
                <a:cs typeface="Calibri"/>
              </a:rPr>
              <a:t> 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ArrayList&lt;Integer&gt;();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875030" algn="l"/>
              </a:tabLst>
            </a:pPr>
            <a:r>
              <a:rPr sz="1100" b="1" dirty="0">
                <a:latin typeface="Calibri"/>
                <a:cs typeface="Calibri"/>
              </a:rPr>
              <a:t>6)	</a:t>
            </a:r>
            <a:r>
              <a:rPr sz="1100" b="1" spc="-5" dirty="0">
                <a:latin typeface="Calibri"/>
                <a:cs typeface="Calibri"/>
              </a:rPr>
              <a:t>for(inti=0;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i&lt;=10;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i++)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1221105" algn="l"/>
              </a:tabLst>
            </a:pPr>
            <a:r>
              <a:rPr sz="1100" b="1" dirty="0">
                <a:latin typeface="Calibri"/>
                <a:cs typeface="Calibri"/>
              </a:rPr>
              <a:t>7)	</a:t>
            </a:r>
            <a:r>
              <a:rPr sz="1100" b="1" spc="-5" dirty="0">
                <a:latin typeface="Calibri"/>
                <a:cs typeface="Calibri"/>
              </a:rPr>
              <a:t>l1.add(i);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873125" algn="l"/>
              </a:tabLst>
            </a:pP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  <a:p>
            <a:pPr marL="875030" indent="-862965">
              <a:lnSpc>
                <a:spcPct val="100000"/>
              </a:lnSpc>
              <a:spcBef>
                <a:spcPts val="25"/>
              </a:spcBef>
              <a:buAutoNum type="arabicParenR" startAt="9"/>
              <a:tabLst>
                <a:tab pos="875030" algn="l"/>
                <a:tab pos="87566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System.out.println(l1);</a:t>
            </a:r>
            <a:endParaRPr sz="1100">
              <a:latin typeface="Calibri"/>
              <a:cs typeface="Calibri"/>
            </a:endParaRPr>
          </a:p>
          <a:p>
            <a:pPr marL="873125" indent="-861060">
              <a:lnSpc>
                <a:spcPct val="100000"/>
              </a:lnSpc>
              <a:spcBef>
                <a:spcPts val="25"/>
              </a:spcBef>
              <a:buAutoNum type="arabicParenR" startAt="9"/>
              <a:tabLst>
                <a:tab pos="873125" algn="l"/>
                <a:tab pos="873760" algn="l"/>
              </a:tabLst>
            </a:pPr>
            <a:r>
              <a:rPr sz="1100" b="1" spc="-5" dirty="0">
                <a:latin typeface="Calibri"/>
                <a:cs typeface="Calibri"/>
              </a:rPr>
              <a:t>List&lt;Integer&gt;</a:t>
            </a:r>
            <a:r>
              <a:rPr sz="1100" b="1" dirty="0">
                <a:latin typeface="Calibri"/>
                <a:cs typeface="Calibri"/>
              </a:rPr>
              <a:t> l2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l1.stream().filter(i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-&gt;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i%2==0).collect(Collectors.toList());</a:t>
            </a:r>
            <a:endParaRPr sz="1100">
              <a:latin typeface="Calibri"/>
              <a:cs typeface="Calibri"/>
            </a:endParaRPr>
          </a:p>
          <a:p>
            <a:pPr marL="875030" indent="-862965">
              <a:lnSpc>
                <a:spcPct val="100000"/>
              </a:lnSpc>
              <a:spcBef>
                <a:spcPts val="25"/>
              </a:spcBef>
              <a:buAutoNum type="arabicParenR" startAt="9"/>
              <a:tabLst>
                <a:tab pos="875030" algn="l"/>
                <a:tab pos="87566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System.out.println(l2);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94030" algn="l"/>
              </a:tabLst>
            </a:pPr>
            <a:r>
              <a:rPr sz="1100" b="1" spc="-5" dirty="0">
                <a:latin typeface="Calibri"/>
                <a:cs typeface="Calibri"/>
              </a:rPr>
              <a:t>12)	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13)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7584" y="7930642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3"/>
                </a:lnTo>
                <a:lnTo>
                  <a:pt x="27431" y="169163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573"/>
            <a:ext cx="3237865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Program</a:t>
            </a:r>
            <a:r>
              <a:rPr sz="1400" b="1" spc="-10" dirty="0">
                <a:latin typeface="Calibri"/>
                <a:cs typeface="Calibri"/>
              </a:rPr>
              <a:t> for</a:t>
            </a:r>
            <a:r>
              <a:rPr sz="1400" b="1" spc="-5" dirty="0">
                <a:latin typeface="Calibri"/>
                <a:cs typeface="Calibri"/>
              </a:rPr>
              <a:t> map()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 </a:t>
            </a:r>
            <a:r>
              <a:rPr sz="1400" b="1" spc="-5" dirty="0">
                <a:latin typeface="Calibri"/>
                <a:cs typeface="Calibri"/>
              </a:rPr>
              <a:t>collect()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Java.util.*;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584" y="1326133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016" y="1496822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6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 Java.util.stream.*;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7584" y="1496822"/>
            <a:ext cx="5780405" cy="1704339"/>
            <a:chOff x="1097584" y="1496822"/>
            <a:chExt cx="5780405" cy="1704339"/>
          </a:xfrm>
        </p:grpSpPr>
        <p:sp>
          <p:nvSpPr>
            <p:cNvPr id="10" name="object 10"/>
            <p:cNvSpPr/>
            <p:nvPr/>
          </p:nvSpPr>
          <p:spPr>
            <a:xfrm>
              <a:off x="1097584" y="1496821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016" y="1836674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584" y="183667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5016" y="217805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584" y="2178049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5016" y="2519425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584" y="2519425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3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2860802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2860801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170764"/>
                  </a:moveTo>
                  <a:lnTo>
                    <a:pt x="0" y="170764"/>
                  </a:lnTo>
                  <a:lnTo>
                    <a:pt x="0" y="340233"/>
                  </a:lnTo>
                  <a:lnTo>
                    <a:pt x="27432" y="340233"/>
                  </a:lnTo>
                  <a:lnTo>
                    <a:pt x="27432" y="170764"/>
                  </a:lnTo>
                  <a:close/>
                </a:path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2004" y="1645666"/>
            <a:ext cx="5807710" cy="232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100"/>
              </a:spcBef>
              <a:buAutoNum type="arabicParenR" startAt="3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756285" indent="-515620">
              <a:lnSpc>
                <a:spcPct val="100000"/>
              </a:lnSpc>
              <a:spcBef>
                <a:spcPts val="15"/>
              </a:spcBef>
              <a:buAutoNum type="arabicParenR" startAt="3"/>
              <a:tabLst>
                <a:tab pos="756285" algn="l"/>
                <a:tab pos="75692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196340" indent="-955675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1196340" algn="l"/>
                <a:tab pos="1196975" algn="l"/>
              </a:tabLst>
            </a:pPr>
            <a:r>
              <a:rPr sz="1100" b="1" spc="-5" dirty="0">
                <a:latin typeface="Calibri"/>
                <a:cs typeface="Calibri"/>
              </a:rPr>
              <a:t>ArrayList&lt;String&gt;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new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ArrayList&lt;String&gt;();</a:t>
            </a:r>
            <a:endParaRPr sz="1100">
              <a:latin typeface="Calibri"/>
              <a:cs typeface="Calibri"/>
            </a:endParaRPr>
          </a:p>
          <a:p>
            <a:pPr marL="1196340" indent="-955675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1196340" algn="l"/>
                <a:tab pos="1196975" algn="l"/>
              </a:tabLst>
            </a:pPr>
            <a:r>
              <a:rPr sz="1100" b="1" spc="-5" dirty="0">
                <a:latin typeface="Calibri"/>
                <a:cs typeface="Calibri"/>
              </a:rPr>
              <a:t>l.add("rvk");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l.add("rk");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l.add("rkv");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l.add("rvki");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l.add("rvkir");</a:t>
            </a:r>
            <a:endParaRPr sz="1100">
              <a:latin typeface="Calibri"/>
              <a:cs typeface="Calibri"/>
            </a:endParaRPr>
          </a:p>
          <a:p>
            <a:pPr marL="1198245" indent="-957580">
              <a:lnSpc>
                <a:spcPct val="100000"/>
              </a:lnSpc>
              <a:spcBef>
                <a:spcPts val="20"/>
              </a:spcBef>
              <a:buAutoNum type="arabicParenR" startAt="3"/>
              <a:tabLst>
                <a:tab pos="1198245" algn="l"/>
                <a:tab pos="1198880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System.out.println(l);</a:t>
            </a:r>
            <a:endParaRPr sz="1100">
              <a:latin typeface="Calibri"/>
              <a:cs typeface="Calibri"/>
            </a:endParaRPr>
          </a:p>
          <a:p>
            <a:pPr marL="1196340" indent="-955675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1196340" algn="l"/>
                <a:tab pos="1196975" algn="l"/>
              </a:tabLst>
            </a:pPr>
            <a:r>
              <a:rPr sz="1100" b="1" spc="-5" dirty="0">
                <a:latin typeface="Calibri"/>
                <a:cs typeface="Calibri"/>
              </a:rPr>
              <a:t>List&lt;String&gt;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l2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l.Stream().map(s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-&gt;s.toUpperCase()).collect(Collectors.toList());</a:t>
            </a:r>
            <a:endParaRPr sz="1100">
              <a:latin typeface="Calibri"/>
              <a:cs typeface="Calibri"/>
            </a:endParaRPr>
          </a:p>
          <a:p>
            <a:pPr marL="1198245" indent="-957580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1198245" algn="l"/>
                <a:tab pos="1198880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System.out.println(l2);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722630" algn="l"/>
              </a:tabLst>
            </a:pPr>
            <a:r>
              <a:rPr sz="1100" b="1" spc="-5" dirty="0">
                <a:latin typeface="Calibri"/>
                <a:cs typeface="Calibri"/>
              </a:rPr>
              <a:t>10)	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11)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II.Processing by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count()method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returns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elements </a:t>
            </a:r>
            <a:r>
              <a:rPr sz="1100" b="1" dirty="0">
                <a:latin typeface="Calibri"/>
                <a:cs typeface="Calibri"/>
              </a:rPr>
              <a:t>present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the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4136771"/>
            <a:ext cx="1097915" cy="172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count()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04" y="4459351"/>
            <a:ext cx="5311140" cy="317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469265" marR="1663064">
              <a:lnSpc>
                <a:spcPts val="1340"/>
              </a:lnSpc>
              <a:spcBef>
                <a:spcPts val="35"/>
              </a:spcBef>
            </a:pPr>
            <a:r>
              <a:rPr sz="1100" b="1" spc="-5" dirty="0">
                <a:latin typeface="Calibri"/>
                <a:cs typeface="Calibri"/>
              </a:rPr>
              <a:t>long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count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l.stream().filter(s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-&gt;s.length()==5).count();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sop(“The</a:t>
            </a:r>
            <a:r>
              <a:rPr sz="1100" b="1" spc="-5" dirty="0">
                <a:latin typeface="Calibri"/>
                <a:cs typeface="Calibri"/>
              </a:rPr>
              <a:t> number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length strings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is:”+count);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III.Processing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 sorted()method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-5" dirty="0">
                <a:latin typeface="Calibri"/>
                <a:cs typeface="Calibri"/>
              </a:rPr>
              <a:t>sort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elements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inside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-5" dirty="0">
                <a:latin typeface="Calibri"/>
                <a:cs typeface="Calibri"/>
              </a:rPr>
              <a:t>should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go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sorted()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sorting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either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natural sorting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 or customized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sorting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specified</a:t>
            </a:r>
            <a:r>
              <a:rPr sz="1100" b="1" dirty="0">
                <a:latin typeface="Calibri"/>
                <a:cs typeface="Calibri"/>
              </a:rPr>
              <a:t> by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comparator.</a:t>
            </a:r>
            <a:endParaRPr sz="1100">
              <a:latin typeface="Calibri"/>
              <a:cs typeface="Calibri"/>
            </a:endParaRPr>
          </a:p>
          <a:p>
            <a:pPr marL="12700" marR="2512695">
              <a:lnSpc>
                <a:spcPts val="1340"/>
              </a:lnSpc>
              <a:spcBef>
                <a:spcPts val="40"/>
              </a:spcBef>
            </a:pPr>
            <a:r>
              <a:rPr sz="1100" b="1" spc="-5" dirty="0">
                <a:latin typeface="Calibri"/>
                <a:cs typeface="Calibri"/>
              </a:rPr>
              <a:t>sorted()- default natural sorting order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sorted(Comparator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c)-customized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sorting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12700" marR="1782445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List&lt;String&gt;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l3=l.stream().sorted().collect(Collectors.toList());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sop(“according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default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natural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sorting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order:”+l3);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Calibri"/>
              <a:cs typeface="Calibri"/>
            </a:endParaRPr>
          </a:p>
          <a:p>
            <a:pPr marL="12700" marR="153670">
              <a:lnSpc>
                <a:spcPct val="102000"/>
              </a:lnSpc>
            </a:pPr>
            <a:r>
              <a:rPr sz="1100" b="1" spc="-5" dirty="0">
                <a:latin typeface="Calibri"/>
                <a:cs typeface="Calibri"/>
              </a:rPr>
              <a:t>List&lt;String&gt;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l4=l.stream().sorted((s1,s2)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-s1.compareTo(s2)).collect(Collectors.toList());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sop(“according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customized sorting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order:”+l4);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11097"/>
            <a:ext cx="32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2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1281430"/>
            <a:ext cx="1626870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61315" marR="5080" indent="-349250">
              <a:lnSpc>
                <a:spcPct val="101800"/>
              </a:lnSpc>
              <a:spcBef>
                <a:spcPts val="80"/>
              </a:spcBef>
            </a:pPr>
            <a:r>
              <a:rPr sz="1100" b="1" spc="-5" dirty="0">
                <a:latin typeface="Calibri"/>
                <a:cs typeface="Calibri"/>
              </a:rPr>
              <a:t>public String str(String str)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 str;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239" y="4708525"/>
            <a:ext cx="155575" cy="222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7360" y="7122794"/>
            <a:ext cx="155575" cy="2222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2094" y="7482840"/>
            <a:ext cx="155575" cy="2222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88107" y="1304289"/>
            <a:ext cx="14306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(String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str;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1816354"/>
            <a:ext cx="5928360" cy="720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70915" algn="ctr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(str)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Conclusions: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have </a:t>
            </a:r>
            <a:r>
              <a:rPr sz="1100" b="1" dirty="0">
                <a:latin typeface="Calibri"/>
                <a:cs typeface="Calibri"/>
              </a:rPr>
              <a:t>zero </a:t>
            </a:r>
            <a:r>
              <a:rPr sz="1100" b="1" spc="-5" dirty="0">
                <a:latin typeface="Calibri"/>
                <a:cs typeface="Calibri"/>
              </a:rPr>
              <a:t>or more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(arguments).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/>
            </a:pP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()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sop(“hello”);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(int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(inta,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 a+b;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241300" marR="123189" indent="-228600">
              <a:lnSpc>
                <a:spcPct val="101800"/>
              </a:lnSpc>
              <a:buAutoNum type="arabicParenR" startAt="2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Usually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specify type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parameter.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If 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expects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 </a:t>
            </a:r>
            <a:r>
              <a:rPr sz="1100" b="1" spc="-5" dirty="0">
                <a:latin typeface="Calibri"/>
                <a:cs typeface="Calibri"/>
              </a:rPr>
              <a:t>based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the </a:t>
            </a:r>
            <a:r>
              <a:rPr sz="1100" b="1" spc="-5" dirty="0">
                <a:latin typeface="Calibri"/>
                <a:cs typeface="Calibri"/>
              </a:rPr>
              <a:t>context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remove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type.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i.e.,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programmer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required.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arenR" startAt="2"/>
            </a:pP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Calibri"/>
                <a:cs typeface="Calibri"/>
              </a:rPr>
              <a:t>(inta,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 b)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sop(a+b);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589915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(a,b)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sop(a+b);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arenR" startAt="3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If </a:t>
            </a:r>
            <a:r>
              <a:rPr sz="1100" b="1" spc="-5" dirty="0">
                <a:latin typeface="Calibri"/>
                <a:cs typeface="Calibri"/>
              </a:rPr>
              <a:t>multiple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these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should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 </a:t>
            </a:r>
            <a:r>
              <a:rPr sz="1100" b="1" spc="-5" dirty="0">
                <a:latin typeface="Calibri"/>
                <a:cs typeface="Calibri"/>
              </a:rPr>
              <a:t>separated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with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comma</a:t>
            </a:r>
            <a:r>
              <a:rPr sz="1100" b="1" spc="-5" dirty="0">
                <a:latin typeface="Calibri"/>
                <a:cs typeface="Calibri"/>
              </a:rPr>
              <a:t> (,).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arenR" startAt="3"/>
            </a:pP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AutoNum type="arabicParenR" startAt="3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5" dirty="0">
                <a:latin typeface="Calibri"/>
                <a:cs typeface="Calibri"/>
              </a:rPr>
              <a:t> zero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-5" dirty="0">
                <a:latin typeface="Calibri"/>
                <a:cs typeface="Calibri"/>
              </a:rPr>
              <a:t>have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use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empty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[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like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()].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arenR" startAt="3"/>
            </a:pP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sop(“hello”);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Calibri"/>
              <a:cs typeface="Calibri"/>
            </a:endParaRPr>
          </a:p>
          <a:p>
            <a:pPr marL="241300" marR="5080" indent="-228600">
              <a:lnSpc>
                <a:spcPct val="101800"/>
              </a:lnSpc>
              <a:buAutoNum type="arabicParenR" startAt="5"/>
              <a:tabLst>
                <a:tab pos="241300" algn="l"/>
              </a:tabLst>
            </a:pPr>
            <a:r>
              <a:rPr sz="1100" b="1" dirty="0">
                <a:latin typeface="Calibri"/>
                <a:cs typeface="Calibri"/>
              </a:rPr>
              <a:t>If </a:t>
            </a:r>
            <a:r>
              <a:rPr sz="1100" b="1" spc="-5" dirty="0">
                <a:latin typeface="Calibri"/>
                <a:cs typeface="Calibri"/>
              </a:rPr>
              <a:t>only 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parameter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available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if the</a:t>
            </a:r>
            <a:r>
              <a:rPr sz="1100" b="1" spc="-5" dirty="0">
                <a:latin typeface="Calibri"/>
                <a:cs typeface="Calibri"/>
              </a:rPr>
              <a:t> compiler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expect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type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5" dirty="0">
                <a:latin typeface="Calibri"/>
                <a:cs typeface="Calibri"/>
              </a:rPr>
              <a:t> remove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parenthesis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arenR" startAt="5"/>
            </a:pP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Calibri"/>
                <a:cs typeface="Calibri"/>
              </a:rPr>
              <a:t>(int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sop(a);</a:t>
            </a:r>
            <a:endParaRPr sz="1100">
              <a:latin typeface="Calibri"/>
              <a:cs typeface="Calibri"/>
            </a:endParaRPr>
          </a:p>
          <a:p>
            <a:pPr marL="469265" marR="4724400" lvl="1">
              <a:lnSpc>
                <a:spcPct val="203600"/>
              </a:lnSpc>
              <a:spcBef>
                <a:spcPts val="5"/>
              </a:spcBef>
              <a:buSzPct val="90909"/>
              <a:buFont typeface="Calibri"/>
              <a:buAutoNum type="alphaLcParenBoth"/>
              <a:tabLst>
                <a:tab pos="626745" algn="l"/>
              </a:tabLst>
            </a:pP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s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p</a:t>
            </a:r>
            <a:r>
              <a:rPr sz="1100" b="1" dirty="0">
                <a:latin typeface="Calibri"/>
                <a:cs typeface="Calibri"/>
              </a:rPr>
              <a:t>(</a:t>
            </a:r>
            <a:r>
              <a:rPr sz="1100" b="1" spc="-2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);  A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sop(a);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lphaLcParenBoth"/>
            </a:pPr>
            <a:endParaRPr sz="1050">
              <a:latin typeface="Calibri"/>
              <a:cs typeface="Calibri"/>
            </a:endParaRPr>
          </a:p>
          <a:p>
            <a:pPr marL="241300" marR="14604" indent="-228600">
              <a:lnSpc>
                <a:spcPct val="101800"/>
              </a:lnSpc>
              <a:spcBef>
                <a:spcPts val="5"/>
              </a:spcBef>
              <a:buAutoNum type="arabicParenR" startAt="6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Similar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body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body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contain multiple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statements.</a:t>
            </a:r>
            <a:r>
              <a:rPr sz="1100" b="1" dirty="0">
                <a:latin typeface="Calibri"/>
                <a:cs typeface="Calibri"/>
              </a:rPr>
              <a:t> If </a:t>
            </a:r>
            <a:r>
              <a:rPr sz="1100" b="1" spc="-5" dirty="0">
                <a:latin typeface="Calibri"/>
                <a:cs typeface="Calibri"/>
              </a:rPr>
              <a:t>more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statements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5" dirty="0">
                <a:latin typeface="Calibri"/>
                <a:cs typeface="Calibri"/>
              </a:rPr>
              <a:t> we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have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enclose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within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curly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braces.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If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statement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curly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braces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 optional.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arenR" startAt="6"/>
            </a:pPr>
            <a:endParaRPr sz="1100">
              <a:latin typeface="Calibri"/>
              <a:cs typeface="Calibri"/>
            </a:endParaRPr>
          </a:p>
          <a:p>
            <a:pPr marL="241300" marR="562610" indent="-228600">
              <a:lnSpc>
                <a:spcPct val="101800"/>
              </a:lnSpc>
              <a:buAutoNum type="arabicParenR" startAt="6"/>
              <a:tabLst>
                <a:tab pos="241300" algn="l"/>
              </a:tabLst>
            </a:pPr>
            <a:r>
              <a:rPr sz="1100" b="1" spc="-5" dirty="0">
                <a:latin typeface="Calibri"/>
                <a:cs typeface="Calibri"/>
              </a:rPr>
              <a:t>Once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 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</a:t>
            </a:r>
            <a:r>
              <a:rPr sz="1100" b="1" spc="-5" dirty="0">
                <a:latin typeface="Calibri"/>
                <a:cs typeface="Calibri"/>
              </a:rPr>
              <a:t>call that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just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like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this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 </a:t>
            </a:r>
            <a:r>
              <a:rPr sz="1100" b="1" spc="-5" dirty="0">
                <a:latin typeface="Calibri"/>
                <a:cs typeface="Calibri"/>
              </a:rPr>
              <a:t>required.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91192" y="1542732"/>
            <a:ext cx="276860" cy="241935"/>
            <a:chOff x="3191192" y="1542732"/>
            <a:chExt cx="276860" cy="241935"/>
          </a:xfrm>
        </p:grpSpPr>
        <p:sp>
          <p:nvSpPr>
            <p:cNvPr id="14" name="object 14"/>
            <p:cNvSpPr/>
            <p:nvPr/>
          </p:nvSpPr>
          <p:spPr>
            <a:xfrm>
              <a:off x="3195954" y="1547494"/>
              <a:ext cx="267335" cy="232410"/>
            </a:xfrm>
            <a:custGeom>
              <a:avLst/>
              <a:gdLst/>
              <a:ahLst/>
              <a:cxnLst/>
              <a:rect l="l" t="t" r="r" b="b"/>
              <a:pathLst>
                <a:path w="267335" h="232410">
                  <a:moveTo>
                    <a:pt x="200532" y="0"/>
                  </a:moveTo>
                  <a:lnTo>
                    <a:pt x="66802" y="0"/>
                  </a:lnTo>
                  <a:lnTo>
                    <a:pt x="66802" y="174371"/>
                  </a:lnTo>
                  <a:lnTo>
                    <a:pt x="0" y="174371"/>
                  </a:lnTo>
                  <a:lnTo>
                    <a:pt x="133604" y="232409"/>
                  </a:lnTo>
                  <a:lnTo>
                    <a:pt x="267334" y="174371"/>
                  </a:lnTo>
                  <a:lnTo>
                    <a:pt x="200532" y="174371"/>
                  </a:lnTo>
                  <a:lnTo>
                    <a:pt x="200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5954" y="1547494"/>
              <a:ext cx="267335" cy="232410"/>
            </a:xfrm>
            <a:custGeom>
              <a:avLst/>
              <a:gdLst/>
              <a:ahLst/>
              <a:cxnLst/>
              <a:rect l="l" t="t" r="r" b="b"/>
              <a:pathLst>
                <a:path w="267335" h="232410">
                  <a:moveTo>
                    <a:pt x="0" y="174371"/>
                  </a:moveTo>
                  <a:lnTo>
                    <a:pt x="66802" y="174371"/>
                  </a:lnTo>
                  <a:lnTo>
                    <a:pt x="66802" y="0"/>
                  </a:lnTo>
                  <a:lnTo>
                    <a:pt x="200532" y="0"/>
                  </a:lnTo>
                  <a:lnTo>
                    <a:pt x="200532" y="174371"/>
                  </a:lnTo>
                  <a:lnTo>
                    <a:pt x="267334" y="174371"/>
                  </a:lnTo>
                  <a:lnTo>
                    <a:pt x="133604" y="232409"/>
                  </a:lnTo>
                  <a:lnTo>
                    <a:pt x="0" y="1743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583814" y="1374775"/>
            <a:ext cx="112395" cy="525780"/>
          </a:xfrm>
          <a:custGeom>
            <a:avLst/>
            <a:gdLst/>
            <a:ahLst/>
            <a:cxnLst/>
            <a:rect l="l" t="t" r="r" b="b"/>
            <a:pathLst>
              <a:path w="112394" h="525780">
                <a:moveTo>
                  <a:pt x="0" y="0"/>
                </a:moveTo>
                <a:lnTo>
                  <a:pt x="21843" y="3434"/>
                </a:lnTo>
                <a:lnTo>
                  <a:pt x="39687" y="12811"/>
                </a:lnTo>
                <a:lnTo>
                  <a:pt x="51720" y="26735"/>
                </a:lnTo>
                <a:lnTo>
                  <a:pt x="56134" y="43815"/>
                </a:lnTo>
                <a:lnTo>
                  <a:pt x="56134" y="219075"/>
                </a:lnTo>
                <a:lnTo>
                  <a:pt x="60567" y="236154"/>
                </a:lnTo>
                <a:lnTo>
                  <a:pt x="72644" y="250078"/>
                </a:lnTo>
                <a:lnTo>
                  <a:pt x="90531" y="259455"/>
                </a:lnTo>
                <a:lnTo>
                  <a:pt x="112395" y="262890"/>
                </a:lnTo>
                <a:lnTo>
                  <a:pt x="90531" y="266324"/>
                </a:lnTo>
                <a:lnTo>
                  <a:pt x="72644" y="275701"/>
                </a:lnTo>
                <a:lnTo>
                  <a:pt x="60567" y="289625"/>
                </a:lnTo>
                <a:lnTo>
                  <a:pt x="56134" y="306704"/>
                </a:lnTo>
                <a:lnTo>
                  <a:pt x="56134" y="481965"/>
                </a:lnTo>
                <a:lnTo>
                  <a:pt x="51720" y="499044"/>
                </a:lnTo>
                <a:lnTo>
                  <a:pt x="39687" y="512968"/>
                </a:lnTo>
                <a:lnTo>
                  <a:pt x="21843" y="522345"/>
                </a:lnTo>
                <a:lnTo>
                  <a:pt x="0" y="525779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8050"/>
            <a:ext cx="5654675" cy="461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SzPct val="93750"/>
              <a:buAutoNum type="romanUcPeriod" startAt="4"/>
              <a:tabLst>
                <a:tab pos="241300" algn="l"/>
              </a:tabLst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Processing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by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min()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max()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100" b="1" spc="-5" dirty="0">
                <a:latin typeface="Calibri"/>
                <a:cs typeface="Calibri"/>
              </a:rPr>
              <a:t>min(Comparator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returns minimum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according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specified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comparator.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max(Comparator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returns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maximum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according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specified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comparator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12700" marR="212471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String min=l.stream().min((s1,s2)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-&gt;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s1.compareTo(s2)).get();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sop(“minimum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is:”+min);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12700" marR="2075814">
              <a:lnSpc>
                <a:spcPct val="102000"/>
              </a:lnSpc>
            </a:pPr>
            <a:r>
              <a:rPr sz="1100" b="1" spc="-5" dirty="0">
                <a:latin typeface="Calibri"/>
                <a:cs typeface="Calibri"/>
              </a:rPr>
              <a:t>String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max=l.stream().max((s1,s2)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-&gt; s1.compareTo(s2)).get();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sop(“maximum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 is:”+max);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87325" indent="-175260">
              <a:lnSpc>
                <a:spcPct val="100000"/>
              </a:lnSpc>
              <a:buSzPct val="93750"/>
              <a:buAutoNum type="romanUcPeriod" startAt="5"/>
              <a:tabLst>
                <a:tab pos="187960" algn="l"/>
              </a:tabLst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forEach()</a:t>
            </a:r>
            <a:r>
              <a:rPr sz="16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will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return anything.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  <a:spcBef>
                <a:spcPts val="10"/>
              </a:spcBef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5" dirty="0">
                <a:latin typeface="Calibri"/>
                <a:cs typeface="Calibri"/>
              </a:rPr>
              <a:t> method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will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take 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argument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apply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each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element present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stream.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12700" marR="3239135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l.stream().forEach(s-&gt;sop(s));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l3.stream().forEach(System.out::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println);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5699125"/>
          <a:ext cx="5766435" cy="3409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Java.util.*;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 Java.util.stream.*;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Test1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 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ArrayList&lt;Integer&gt;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l1 =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ArrayaList&lt;Integer&gt;();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l1.add(0);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l1.add(15);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l1.add(10); l1.add(5);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l1.add(30);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l1.add(25);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l1.add(20);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System.out.println(l1);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ArrayList&lt;Integer&gt;</a:t>
                      </a:r>
                      <a:r>
                        <a:rPr sz="11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l2=l1.stream().map(i-&gt;</a:t>
                      </a:r>
                      <a:r>
                        <a:rPr sz="11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i+10).collect(Collectors.toList());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98869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System.out.println(l2);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long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l1.stream().filter(i-&gt;i%2==0).count();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069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System.out.println(count);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List&lt;Integer&gt;</a:t>
                      </a:r>
                      <a:r>
                        <a:rPr sz="11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l3=l1.stream().sorted().collect(Collectors.toList());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System.out.println(l3);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	Comparator&lt;Integer&gt;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comp=(i1,i2)-&gt;i1.compareTo(i2);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List&lt;Integer&gt;</a:t>
                      </a:r>
                      <a:r>
                        <a:rPr sz="11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l4=l1.stream().sorted(comp).collect(Collectors.toList());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	System.out.println(l4);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17)	Integer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min=l1.stream().min(comp).get();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18)	System.out.println(min);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911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19)	Integer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max=l1.stream().max(comp).get();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869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20)	System.out.println(max);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7366" y="883919"/>
          <a:ext cx="5980429" cy="880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13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155"/>
                        </a:spcBef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21)	l3.stream().forEach(i-&gt;sop(i));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CE16C"/>
                      </a:solidFill>
                      <a:prstDash val="solid"/>
                    </a:lnL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22)	l3.stream().forEach(System.out::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println);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23)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546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24)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800" dirty="0">
                          <a:latin typeface="Consolas"/>
                          <a:cs typeface="Consolas"/>
                        </a:rPr>
                        <a:t>25)</a:t>
                      </a:r>
                      <a:r>
                        <a:rPr sz="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1938274"/>
            <a:ext cx="5198745" cy="359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SzPct val="93750"/>
              <a:buAutoNum type="romanUcPeriod" startAt="6"/>
              <a:tabLst>
                <a:tab pos="24130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toArray()</a:t>
            </a:r>
            <a:r>
              <a:rPr sz="16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endParaRPr sz="1600">
              <a:latin typeface="Calibri"/>
              <a:cs typeface="Calibri"/>
            </a:endParaRPr>
          </a:p>
          <a:p>
            <a:pPr marL="469265" marR="5080" indent="-457200">
              <a:lnSpc>
                <a:spcPct val="2036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use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toArray()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dirty="0">
                <a:latin typeface="Calibri"/>
                <a:cs typeface="Calibri"/>
              </a:rPr>
              <a:t> to </a:t>
            </a:r>
            <a:r>
              <a:rPr sz="1100" b="1" spc="-5" dirty="0">
                <a:latin typeface="Calibri"/>
                <a:cs typeface="Calibri"/>
              </a:rPr>
              <a:t>copy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elements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stream </a:t>
            </a:r>
            <a:r>
              <a:rPr sz="1100" b="1" dirty="0">
                <a:latin typeface="Calibri"/>
                <a:cs typeface="Calibri"/>
              </a:rPr>
              <a:t>into</a:t>
            </a:r>
            <a:r>
              <a:rPr sz="1100" b="1" spc="-5" dirty="0">
                <a:latin typeface="Calibri"/>
                <a:cs typeface="Calibri"/>
              </a:rPr>
              <a:t> specified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array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Integer[] </a:t>
            </a:r>
            <a:r>
              <a:rPr sz="1100" b="1" spc="-5" dirty="0">
                <a:latin typeface="Calibri"/>
                <a:cs typeface="Calibri"/>
              </a:rPr>
              <a:t>ir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l1.stream().toArray(Integer[]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:: new);</a:t>
            </a:r>
            <a:endParaRPr sz="1100">
              <a:latin typeface="Calibri"/>
              <a:cs typeface="Calibri"/>
            </a:endParaRPr>
          </a:p>
          <a:p>
            <a:pPr marL="803275" marR="3747770" indent="-334010">
              <a:lnSpc>
                <a:spcPts val="1350"/>
              </a:lnSpc>
              <a:spcBef>
                <a:spcPts val="45"/>
              </a:spcBef>
            </a:pPr>
            <a:r>
              <a:rPr sz="1100" b="1" spc="-5" dirty="0">
                <a:latin typeface="Calibri"/>
                <a:cs typeface="Calibri"/>
              </a:rPr>
              <a:t>for(Integer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i: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ir)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sop(i);</a:t>
            </a:r>
            <a:endParaRPr sz="1100">
              <a:latin typeface="Calibri"/>
              <a:cs typeface="Calibri"/>
            </a:endParaRPr>
          </a:p>
          <a:p>
            <a:pPr marL="455930">
              <a:lnSpc>
                <a:spcPts val="1290"/>
              </a:lnSpc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294005" indent="-281940">
              <a:lnSpc>
                <a:spcPct val="100000"/>
              </a:lnSpc>
              <a:buSzPct val="93750"/>
              <a:buAutoNum type="romanUcPeriod" startAt="7"/>
              <a:tabLst>
                <a:tab pos="294640" algn="l"/>
              </a:tabLst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Stream.of()method</a:t>
            </a:r>
            <a:endParaRPr sz="1600">
              <a:latin typeface="Calibri"/>
              <a:cs typeface="Calibri"/>
            </a:endParaRPr>
          </a:p>
          <a:p>
            <a:pPr marL="12700" marR="1586230">
              <a:lnSpc>
                <a:spcPct val="2036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also</a:t>
            </a:r>
            <a:r>
              <a:rPr sz="1100" b="1" spc="-5" dirty="0">
                <a:latin typeface="Calibri"/>
                <a:cs typeface="Calibri"/>
              </a:rPr>
              <a:t> apply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stream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group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values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for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arrays.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100">
              <a:latin typeface="Calibri"/>
              <a:cs typeface="Calibri"/>
            </a:endParaRPr>
          </a:p>
          <a:p>
            <a:pPr marL="12700" marR="2806065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Stream s=Stream.of(99,999,9999,99999);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s.forEach(System.out::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println);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Double[]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d={10.0,10.1,10.2,10.3};</a:t>
            </a:r>
            <a:endParaRPr sz="1100">
              <a:latin typeface="Calibri"/>
              <a:cs typeface="Calibri"/>
            </a:endParaRPr>
          </a:p>
          <a:p>
            <a:pPr marL="12700" marR="3261995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Stream s1=Stream.of(d);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s1.forEach(System.out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::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println);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59423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8569" y="900429"/>
            <a:ext cx="5252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Date</a:t>
            </a:r>
            <a:r>
              <a:rPr sz="2800" spc="-5" dirty="0"/>
              <a:t> and</a:t>
            </a:r>
            <a:r>
              <a:rPr sz="2800" spc="10" dirty="0"/>
              <a:t> </a:t>
            </a:r>
            <a:r>
              <a:rPr sz="2800" spc="-10" dirty="0"/>
              <a:t>Time</a:t>
            </a:r>
            <a:r>
              <a:rPr sz="2800" dirty="0"/>
              <a:t> </a:t>
            </a:r>
            <a:r>
              <a:rPr sz="2800" spc="-5" dirty="0"/>
              <a:t>API:</a:t>
            </a:r>
            <a:r>
              <a:rPr sz="2800" spc="5" dirty="0"/>
              <a:t> </a:t>
            </a:r>
            <a:r>
              <a:rPr sz="2800" spc="-5" dirty="0"/>
              <a:t>(Joda-Time</a:t>
            </a:r>
            <a:r>
              <a:rPr sz="2800" dirty="0"/>
              <a:t> </a:t>
            </a:r>
            <a:r>
              <a:rPr sz="2800" spc="-5" dirty="0"/>
              <a:t>API)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02004" y="1513077"/>
            <a:ext cx="5607050" cy="15671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spc="-5" dirty="0">
                <a:latin typeface="Calibri"/>
                <a:cs typeface="Calibri"/>
              </a:rPr>
              <a:t>Until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 1.7version</a:t>
            </a:r>
            <a:r>
              <a:rPr sz="1100" b="1" dirty="0">
                <a:latin typeface="Calibri"/>
                <a:cs typeface="Calibri"/>
              </a:rPr>
              <a:t>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present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Java.util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package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handle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(like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Date,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Calendar,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TimeZoneetc)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up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mark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with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respect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convenience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51765">
              <a:lnSpc>
                <a:spcPct val="101800"/>
              </a:lnSpc>
            </a:pP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overcome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this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problem </a:t>
            </a:r>
            <a:r>
              <a:rPr sz="1100" b="1" dirty="0">
                <a:latin typeface="Calibri"/>
                <a:cs typeface="Calibri"/>
              </a:rPr>
              <a:t>in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1.8version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oracle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people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introduced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Joda-Time </a:t>
            </a:r>
            <a:r>
              <a:rPr sz="1100" b="1" dirty="0">
                <a:latin typeface="Calibri"/>
                <a:cs typeface="Calibri"/>
              </a:rPr>
              <a:t>API. </a:t>
            </a:r>
            <a:r>
              <a:rPr sz="1100" b="1" spc="-5" dirty="0">
                <a:latin typeface="Calibri"/>
                <a:cs typeface="Calibri"/>
              </a:rPr>
              <a:t>This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API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developed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joda.org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</a:t>
            </a:r>
            <a:r>
              <a:rPr sz="1100" b="1" dirty="0">
                <a:latin typeface="Calibri"/>
                <a:cs typeface="Calibri"/>
              </a:rPr>
              <a:t>available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5" dirty="0">
                <a:latin typeface="Calibri"/>
                <a:cs typeface="Calibri"/>
              </a:rPr>
              <a:t> form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Java.time package.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#</a:t>
            </a:r>
            <a:r>
              <a:rPr sz="1100" b="1" spc="-5" dirty="0">
                <a:latin typeface="Calibri"/>
                <a:cs typeface="Calibri"/>
              </a:rPr>
              <a:t> program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display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 Date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Java.time.*;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584" y="2908045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4">
                <a:moveTo>
                  <a:pt x="27431" y="0"/>
                </a:moveTo>
                <a:lnTo>
                  <a:pt x="0" y="0"/>
                </a:lnTo>
                <a:lnTo>
                  <a:pt x="0" y="169164"/>
                </a:lnTo>
                <a:lnTo>
                  <a:pt x="27431" y="169164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016" y="3077286"/>
            <a:ext cx="5752465" cy="17145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5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9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 DateTime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7584" y="3077286"/>
            <a:ext cx="5780405" cy="854075"/>
            <a:chOff x="1097584" y="3077286"/>
            <a:chExt cx="5780405" cy="854075"/>
          </a:xfrm>
        </p:grpSpPr>
        <p:sp>
          <p:nvSpPr>
            <p:cNvPr id="10" name="object 10"/>
            <p:cNvSpPr/>
            <p:nvPr/>
          </p:nvSpPr>
          <p:spPr>
            <a:xfrm>
              <a:off x="1097584" y="3077285"/>
              <a:ext cx="27940" cy="342265"/>
            </a:xfrm>
            <a:custGeom>
              <a:avLst/>
              <a:gdLst/>
              <a:ahLst/>
              <a:cxnLst/>
              <a:rect l="l" t="t" r="r" b="b"/>
              <a:pathLst>
                <a:path w="27940" h="342264">
                  <a:moveTo>
                    <a:pt x="27432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0" y="341693"/>
                  </a:lnTo>
                  <a:lnTo>
                    <a:pt x="27432" y="341693"/>
                  </a:lnTo>
                  <a:lnTo>
                    <a:pt x="27432" y="170992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5016" y="341896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584" y="341896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5016" y="3760343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584" y="3760343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30604" y="3226435"/>
            <a:ext cx="2553970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0"/>
              </a:spcBef>
              <a:buAutoNum type="arabicParenR" startAt="3"/>
              <a:tabLst>
                <a:tab pos="368935" algn="l"/>
                <a:tab pos="36957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 void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495300" indent="-483234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495300" algn="l"/>
                <a:tab pos="495934" algn="l"/>
              </a:tabLst>
            </a:pPr>
            <a:r>
              <a:rPr sz="1100" b="1" spc="-5" dirty="0">
                <a:latin typeface="Calibri"/>
                <a:cs typeface="Calibri"/>
              </a:rPr>
              <a:t>LocalDate date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 </a:t>
            </a:r>
            <a:r>
              <a:rPr sz="1100" b="1" spc="-5" dirty="0">
                <a:latin typeface="Calibri"/>
                <a:cs typeface="Calibri"/>
              </a:rPr>
              <a:t>LocalDate.now();</a:t>
            </a:r>
            <a:endParaRPr sz="1100">
              <a:latin typeface="Calibri"/>
              <a:cs typeface="Calibri"/>
            </a:endParaRPr>
          </a:p>
          <a:p>
            <a:pPr marL="495300" indent="-483234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495300" algn="l"/>
                <a:tab pos="495934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System.out.println(date);</a:t>
            </a:r>
            <a:endParaRPr sz="1100">
              <a:latin typeface="Calibri"/>
              <a:cs typeface="Calibri"/>
            </a:endParaRPr>
          </a:p>
          <a:p>
            <a:pPr marL="495300" indent="-483234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495300" algn="l"/>
                <a:tab pos="495934" algn="l"/>
              </a:tabLst>
            </a:pPr>
            <a:r>
              <a:rPr sz="1100" b="1" spc="-5" dirty="0">
                <a:latin typeface="Calibri"/>
                <a:cs typeface="Calibri"/>
              </a:rPr>
              <a:t>LocalTime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time=LocalTime.now();</a:t>
            </a:r>
            <a:endParaRPr sz="1100">
              <a:latin typeface="Calibri"/>
              <a:cs typeface="Calibri"/>
            </a:endParaRPr>
          </a:p>
          <a:p>
            <a:pPr marL="495300" indent="-483234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495300" algn="l"/>
                <a:tab pos="495934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System.out.println(time);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7584" y="3931030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5016" y="4101719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  <a:tabLst>
                <a:tab pos="372745" algn="l"/>
              </a:tabLst>
            </a:pP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7584" y="4101718"/>
            <a:ext cx="27940" cy="340360"/>
          </a:xfrm>
          <a:custGeom>
            <a:avLst/>
            <a:gdLst/>
            <a:ahLst/>
            <a:cxnLst/>
            <a:rect l="l" t="t" r="r" b="b"/>
            <a:pathLst>
              <a:path w="27940" h="340360">
                <a:moveTo>
                  <a:pt x="27432" y="0"/>
                </a:moveTo>
                <a:lnTo>
                  <a:pt x="0" y="0"/>
                </a:lnTo>
                <a:lnTo>
                  <a:pt x="0" y="170688"/>
                </a:lnTo>
                <a:lnTo>
                  <a:pt x="0" y="339852"/>
                </a:lnTo>
                <a:lnTo>
                  <a:pt x="27432" y="339852"/>
                </a:lnTo>
                <a:lnTo>
                  <a:pt x="27432" y="170688"/>
                </a:lnTo>
                <a:lnTo>
                  <a:pt x="27432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04" y="4250563"/>
            <a:ext cx="5927090" cy="1751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9)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libri"/>
                <a:cs typeface="Calibri"/>
              </a:rPr>
              <a:t>O/p: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2015-11-23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12:39:26:587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Once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get</a:t>
            </a:r>
            <a:r>
              <a:rPr sz="1100" b="1" spc="-5" dirty="0">
                <a:latin typeface="Calibri"/>
                <a:cs typeface="Calibri"/>
              </a:rPr>
              <a:t> LocalDate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following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retrieve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Day,month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year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values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separately.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97584" y="6177660"/>
          <a:ext cx="5766435" cy="2047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Java.time.*;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 static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 args)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LocalDate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LocalDate.now();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System.out.println(date);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date.getDayOfMonth();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240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mm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date.getMonthValue();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99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 yy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date.getYear();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System.out.println(dd+"..."+mm+"..."+yy);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System.out.printf("\n%d-%d-%d",dd,mm,yy);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386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02004" y="8381238"/>
            <a:ext cx="4653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Once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get</a:t>
            </a:r>
            <a:r>
              <a:rPr sz="1100" b="1" spc="-5" dirty="0">
                <a:latin typeface="Calibri"/>
                <a:cs typeface="Calibri"/>
              </a:rPr>
              <a:t> LocalTime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 </a:t>
            </a:r>
            <a:r>
              <a:rPr sz="1100" b="1" dirty="0">
                <a:latin typeface="Calibri"/>
                <a:cs typeface="Calibri"/>
              </a:rPr>
              <a:t>we can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following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7584" y="1295653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4">
                <a:moveTo>
                  <a:pt x="27431" y="0"/>
                </a:moveTo>
                <a:lnTo>
                  <a:pt x="0" y="0"/>
                </a:lnTo>
                <a:lnTo>
                  <a:pt x="0" y="169164"/>
                </a:lnTo>
                <a:lnTo>
                  <a:pt x="27431" y="169164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04" y="911097"/>
            <a:ext cx="1579880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importJava.time.*;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AutoNum type="arabicParenR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584" y="1464817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1635505"/>
          <a:ext cx="5766435" cy="1534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38798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 void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LocalTime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LocalTime.now();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3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time.getHour();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3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time.getMinute();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3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time.getSecond();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852">
                <a:tc>
                  <a:txBody>
                    <a:bodyPr/>
                    <a:lstStyle/>
                    <a:p>
                      <a:pPr marL="513080" indent="-481965">
                        <a:lnSpc>
                          <a:spcPts val="1250"/>
                        </a:lnSpc>
                        <a:buAutoNum type="arabicParenR" startAt="8"/>
                        <a:tabLst>
                          <a:tab pos="513080" algn="l"/>
                          <a:tab pos="513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time.getNano();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14984" indent="-483870">
                        <a:lnSpc>
                          <a:spcPts val="1300"/>
                        </a:lnSpc>
                        <a:spcBef>
                          <a:spcPts val="25"/>
                        </a:spcBef>
                        <a:buAutoNum type="arabicParenR" startAt="8"/>
                        <a:tabLst>
                          <a:tab pos="514984" algn="l"/>
                          <a:tab pos="51562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System.out.printf("\n%d:%d:%d:%d",h,m,s,n);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3867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800" dirty="0">
                          <a:latin typeface="Consolas"/>
                          <a:cs typeface="Consolas"/>
                        </a:rPr>
                        <a:t>11)</a:t>
                      </a:r>
                      <a:r>
                        <a:rPr sz="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2004" y="3327019"/>
            <a:ext cx="5196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want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represent both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should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LocalDateTime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416" y="3690239"/>
            <a:ext cx="5981065" cy="34163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spc="-5" dirty="0">
                <a:latin typeface="Calibri"/>
                <a:cs typeface="Calibri"/>
              </a:rPr>
              <a:t>LocalDateTimedt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LocalDateTime.now();</a:t>
            </a:r>
            <a:endParaRPr sz="110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20"/>
              </a:spcBef>
            </a:pPr>
            <a:r>
              <a:rPr sz="1100" b="1" spc="-5" dirty="0">
                <a:latin typeface="Calibri"/>
                <a:cs typeface="Calibri"/>
              </a:rPr>
              <a:t>System.out.println(dt);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4178934"/>
            <a:ext cx="5066030" cy="373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O/p: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2015-11-23T12:57:24.531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We can </a:t>
            </a:r>
            <a:r>
              <a:rPr sz="1100" b="1" spc="-5" dirty="0">
                <a:latin typeface="Calibri"/>
                <a:cs typeface="Calibri"/>
              </a:rPr>
              <a:t>represent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</a:t>
            </a:r>
            <a:r>
              <a:rPr sz="1100" b="1" spc="-5" dirty="0">
                <a:latin typeface="Calibri"/>
                <a:cs typeface="Calibri"/>
              </a:rPr>
              <a:t>particular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Time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by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LocalDateTime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object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as</a:t>
            </a:r>
            <a:r>
              <a:rPr sz="1100" b="1" spc="-5" dirty="0">
                <a:latin typeface="Calibri"/>
                <a:cs typeface="Calibri"/>
              </a:rPr>
              <a:t> follows.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265430" marR="814705" indent="1270">
              <a:lnSpc>
                <a:spcPts val="1350"/>
              </a:lnSpc>
              <a:spcBef>
                <a:spcPts val="35"/>
              </a:spcBef>
            </a:pPr>
            <a:r>
              <a:rPr sz="1100" b="1" spc="-5" dirty="0">
                <a:latin typeface="Calibri"/>
                <a:cs typeface="Calibri"/>
              </a:rPr>
              <a:t>LocalDateTime</a:t>
            </a:r>
            <a:r>
              <a:rPr sz="1100" b="1" dirty="0">
                <a:latin typeface="Calibri"/>
                <a:cs typeface="Calibri"/>
              </a:rPr>
              <a:t> dt1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LocalDateTime.of(1995,Month.APRIL,28,12,45);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sop(dt1);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393065" marR="1377315" indent="-1905">
              <a:lnSpc>
                <a:spcPts val="1340"/>
              </a:lnSpc>
              <a:spcBef>
                <a:spcPts val="45"/>
              </a:spcBef>
            </a:pPr>
            <a:r>
              <a:rPr sz="1100" b="1" spc="-5" dirty="0">
                <a:latin typeface="Calibri"/>
                <a:cs typeface="Calibri"/>
              </a:rPr>
              <a:t>LocalDateTime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dt1=LocalDateTime.of(1995,04,28,12,45);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Sop(dt1);</a:t>
            </a:r>
            <a:endParaRPr sz="1100">
              <a:latin typeface="Calibri"/>
              <a:cs typeface="Calibri"/>
            </a:endParaRPr>
          </a:p>
          <a:p>
            <a:pPr marL="393065" marR="1923414">
              <a:lnSpc>
                <a:spcPts val="1340"/>
              </a:lnSpc>
              <a:spcBef>
                <a:spcPts val="10"/>
              </a:spcBef>
            </a:pPr>
            <a:r>
              <a:rPr sz="1100" b="1" spc="-5" dirty="0">
                <a:latin typeface="Calibri"/>
                <a:cs typeface="Calibri"/>
              </a:rPr>
              <a:t>Sop(“After </a:t>
            </a:r>
            <a:r>
              <a:rPr sz="1100" b="1" dirty="0">
                <a:latin typeface="Calibri"/>
                <a:cs typeface="Calibri"/>
              </a:rPr>
              <a:t>six </a:t>
            </a:r>
            <a:r>
              <a:rPr sz="1100" b="1" spc="-5" dirty="0">
                <a:latin typeface="Calibri"/>
                <a:cs typeface="Calibri"/>
              </a:rPr>
              <a:t>months:”+dt.plusMonths(6));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Sop(“Before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six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months:”+dt.minusMonths(6));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Represent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Zone: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b="1" spc="-5" dirty="0">
                <a:latin typeface="Calibri"/>
                <a:cs typeface="Calibri"/>
              </a:rPr>
              <a:t>ZoneId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object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represent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Java.time.*;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7584" y="7744714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4"/>
                </a:lnTo>
                <a:lnTo>
                  <a:pt x="27431" y="169164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5016" y="7913878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7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 ProgramOne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7584" y="7913878"/>
            <a:ext cx="5780405" cy="853440"/>
            <a:chOff x="1097584" y="7913878"/>
            <a:chExt cx="5780405" cy="853440"/>
          </a:xfrm>
        </p:grpSpPr>
        <p:sp>
          <p:nvSpPr>
            <p:cNvPr id="16" name="object 16"/>
            <p:cNvSpPr/>
            <p:nvPr/>
          </p:nvSpPr>
          <p:spPr>
            <a:xfrm>
              <a:off x="1097584" y="7913890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75"/>
                  </a:lnTo>
                  <a:lnTo>
                    <a:pt x="0" y="341363"/>
                  </a:lnTo>
                  <a:lnTo>
                    <a:pt x="27432" y="341363"/>
                  </a:lnTo>
                  <a:lnTo>
                    <a:pt x="27432" y="17067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8255254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8255254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700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70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859663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8596630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1" y="17068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30604" y="8062721"/>
            <a:ext cx="3159125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609600">
              <a:lnSpc>
                <a:spcPct val="100000"/>
              </a:lnSpc>
              <a:spcBef>
                <a:spcPts val="100"/>
              </a:spcBef>
              <a:buAutoNum type="arabicParenR" startAt="3"/>
              <a:tabLst>
                <a:tab pos="621665" algn="l"/>
                <a:tab pos="62230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 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05510" indent="-893444">
              <a:lnSpc>
                <a:spcPct val="100000"/>
              </a:lnSpc>
              <a:spcBef>
                <a:spcPts val="25"/>
              </a:spcBef>
              <a:buAutoNum type="arabicParenR" startAt="3"/>
              <a:tabLst>
                <a:tab pos="905510" algn="l"/>
                <a:tab pos="906144" algn="l"/>
              </a:tabLst>
            </a:pPr>
            <a:r>
              <a:rPr sz="1100" b="1" spc="-5" dirty="0">
                <a:latin typeface="Calibri"/>
                <a:cs typeface="Calibri"/>
              </a:rPr>
              <a:t>ZoneId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</a:t>
            </a:r>
            <a:r>
              <a:rPr sz="1100" b="1" dirty="0">
                <a:latin typeface="Calibri"/>
                <a:cs typeface="Calibri"/>
              </a:rPr>
              <a:t> 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ZoneId.systemDefault();</a:t>
            </a:r>
            <a:endParaRPr sz="1100">
              <a:latin typeface="Calibri"/>
              <a:cs typeface="Calibri"/>
            </a:endParaRPr>
          </a:p>
          <a:p>
            <a:pPr marL="12700" marR="758190">
              <a:lnSpc>
                <a:spcPct val="101800"/>
              </a:lnSpc>
              <a:buAutoNum type="arabicParenR" startAt="3"/>
              <a:tabLst>
                <a:tab pos="620395" algn="l"/>
                <a:tab pos="905510" algn="l"/>
                <a:tab pos="906144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System.out.println(zone);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6)	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dirty="0">
                <a:latin typeface="Consolas"/>
                <a:cs typeface="Consolas"/>
              </a:rPr>
              <a:t>7)</a:t>
            </a:r>
            <a:r>
              <a:rPr sz="800" spc="395" dirty="0">
                <a:latin typeface="Consolas"/>
                <a:cs typeface="Consolas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7584" y="8767267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3"/>
                </a:lnTo>
                <a:lnTo>
                  <a:pt x="27431" y="169163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320"/>
            <a:ext cx="5957570" cy="367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create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ZoneId for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particular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 </a:t>
            </a:r>
            <a:r>
              <a:rPr sz="1100" b="1" dirty="0">
                <a:latin typeface="Calibri"/>
                <a:cs typeface="Calibri"/>
              </a:rPr>
              <a:t>as </a:t>
            </a:r>
            <a:r>
              <a:rPr sz="1100" b="1" spc="-5" dirty="0">
                <a:latin typeface="Calibri"/>
                <a:cs typeface="Calibri"/>
              </a:rPr>
              <a:t>follows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361315" marR="2860675">
              <a:lnSpc>
                <a:spcPts val="1340"/>
              </a:lnSpc>
              <a:spcBef>
                <a:spcPts val="45"/>
              </a:spcBef>
            </a:pPr>
            <a:r>
              <a:rPr sz="1100" b="1" spc="-5" dirty="0">
                <a:latin typeface="Calibri"/>
                <a:cs typeface="Calibri"/>
              </a:rPr>
              <a:t>ZoneId </a:t>
            </a:r>
            <a:r>
              <a:rPr sz="1100" b="1" dirty="0">
                <a:latin typeface="Calibri"/>
                <a:cs typeface="Calibri"/>
              </a:rPr>
              <a:t>la = </a:t>
            </a:r>
            <a:r>
              <a:rPr sz="1100" b="1" spc="-5" dirty="0">
                <a:latin typeface="Calibri"/>
                <a:cs typeface="Calibri"/>
              </a:rPr>
              <a:t>ZoneId.of("America/Los_Angeles");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ZonedDateTimezt </a:t>
            </a:r>
            <a:r>
              <a:rPr sz="1100" b="1" dirty="0">
                <a:latin typeface="Calibri"/>
                <a:cs typeface="Calibri"/>
              </a:rPr>
              <a:t>= </a:t>
            </a:r>
            <a:r>
              <a:rPr sz="1100" b="1" spc="-5" dirty="0">
                <a:latin typeface="Calibri"/>
                <a:cs typeface="Calibri"/>
              </a:rPr>
              <a:t>ZonedDateTime.now(la); 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System.out.println(zt);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Period</a:t>
            </a:r>
            <a:r>
              <a:rPr sz="16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b="1" spc="-5" dirty="0">
                <a:latin typeface="Calibri"/>
                <a:cs typeface="Calibri"/>
              </a:rPr>
              <a:t>Period object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 used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represent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quantity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</a:t>
            </a:r>
            <a:r>
              <a:rPr sz="1100" b="1" spc="-10" dirty="0">
                <a:latin typeface="Calibri"/>
                <a:cs typeface="Calibri"/>
              </a:rPr>
              <a:t>time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 marL="423545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Calibri"/>
                <a:cs typeface="Calibri"/>
              </a:rPr>
              <a:t>LocalDate today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LocalDate.now();</a:t>
            </a:r>
            <a:endParaRPr sz="1100">
              <a:latin typeface="Calibri"/>
              <a:cs typeface="Calibri"/>
            </a:endParaRPr>
          </a:p>
          <a:p>
            <a:pPr marL="423545" marR="2805430">
              <a:lnSpc>
                <a:spcPct val="101800"/>
              </a:lnSpc>
            </a:pPr>
            <a:r>
              <a:rPr sz="1100" b="1" spc="-5" dirty="0">
                <a:latin typeface="Calibri"/>
                <a:cs typeface="Calibri"/>
              </a:rPr>
              <a:t>LocalDate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birthday</a:t>
            </a:r>
            <a:r>
              <a:rPr sz="1100" b="1" dirty="0">
                <a:latin typeface="Calibri"/>
                <a:cs typeface="Calibri"/>
              </a:rPr>
              <a:t> =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LocalDate.of(1989,06,15);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Period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 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Period.between(birthday,today);</a:t>
            </a:r>
            <a:endParaRPr sz="11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System.out.printf("age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%d </a:t>
            </a:r>
            <a:r>
              <a:rPr sz="1100" b="1" spc="-5" dirty="0">
                <a:latin typeface="Calibri"/>
                <a:cs typeface="Calibri"/>
              </a:rPr>
              <a:t>year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%d </a:t>
            </a:r>
            <a:r>
              <a:rPr sz="1100" b="1" spc="-5" dirty="0">
                <a:latin typeface="Calibri"/>
                <a:cs typeface="Calibri"/>
              </a:rPr>
              <a:t>months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%d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days",p.getYears(),p.getMonths(),p.getDays());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# write</a:t>
            </a:r>
            <a:r>
              <a:rPr sz="16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check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6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year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leap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year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import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Java.time.*;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7584" y="4411090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016" y="4581778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9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Leapyear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7584" y="4581778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604" y="4730622"/>
            <a:ext cx="22409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100" b="1" dirty="0">
                <a:latin typeface="Calibri"/>
                <a:cs typeface="Calibri"/>
              </a:rPr>
              <a:t>3)	</a:t>
            </a:r>
            <a:r>
              <a:rPr sz="1100" b="1" spc="-5" dirty="0">
                <a:latin typeface="Calibri"/>
                <a:cs typeface="Calibri"/>
              </a:rPr>
              <a:t>int </a:t>
            </a:r>
            <a:r>
              <a:rPr sz="1100" b="1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Integer.parseInt(args[0]);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7584" y="475246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5016" y="4923154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  <a:tabLst>
                <a:tab pos="374650" algn="l"/>
              </a:tabLst>
            </a:pPr>
            <a:r>
              <a:rPr sz="1100" b="1" dirty="0">
                <a:latin typeface="Calibri"/>
                <a:cs typeface="Calibri"/>
              </a:rPr>
              <a:t>4)	</a:t>
            </a:r>
            <a:r>
              <a:rPr sz="1100" b="1" spc="-5" dirty="0">
                <a:latin typeface="Calibri"/>
                <a:cs typeface="Calibri"/>
              </a:rPr>
              <a:t>Year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Year.of(n);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97584" y="4923154"/>
            <a:ext cx="5780405" cy="852169"/>
            <a:chOff x="1097584" y="4923154"/>
            <a:chExt cx="5780405" cy="852169"/>
          </a:xfrm>
        </p:grpSpPr>
        <p:sp>
          <p:nvSpPr>
            <p:cNvPr id="14" name="object 14"/>
            <p:cNvSpPr/>
            <p:nvPr/>
          </p:nvSpPr>
          <p:spPr>
            <a:xfrm>
              <a:off x="1097584" y="4923154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5016" y="5264480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468"/>
                  </a:lnTo>
                  <a:lnTo>
                    <a:pt x="5752465" y="16946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584" y="5264479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69468"/>
                  </a:lnTo>
                  <a:lnTo>
                    <a:pt x="0" y="340156"/>
                  </a:lnTo>
                  <a:lnTo>
                    <a:pt x="27432" y="340156"/>
                  </a:lnTo>
                  <a:lnTo>
                    <a:pt x="27432" y="16946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560463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5604636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30604" y="5071998"/>
            <a:ext cx="3197860" cy="875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5"/>
              </a:spcBef>
              <a:buAutoNum type="arabicParenR" startAt="5"/>
              <a:tabLst>
                <a:tab pos="367665" algn="l"/>
                <a:tab pos="368300" algn="l"/>
              </a:tabLst>
            </a:pPr>
            <a:r>
              <a:rPr sz="1100" b="1" spc="-5" dirty="0">
                <a:latin typeface="Calibri"/>
                <a:cs typeface="Calibri"/>
              </a:rPr>
              <a:t>if(y.isLeap())</a:t>
            </a:r>
            <a:endParaRPr sz="1100">
              <a:latin typeface="Calibri"/>
              <a:cs typeface="Calibri"/>
            </a:endParaRPr>
          </a:p>
          <a:p>
            <a:pPr marL="684530" indent="-672465">
              <a:lnSpc>
                <a:spcPct val="100000"/>
              </a:lnSpc>
              <a:spcBef>
                <a:spcPts val="25"/>
              </a:spcBef>
              <a:buAutoNum type="arabicParenR" startAt="5"/>
              <a:tabLst>
                <a:tab pos="684530" algn="l"/>
                <a:tab pos="68516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System.out.printf("%d</a:t>
            </a:r>
            <a:r>
              <a:rPr sz="1100" b="1" dirty="0">
                <a:latin typeface="Calibri"/>
                <a:cs typeface="Calibri"/>
              </a:rPr>
              <a:t> 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Leap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year",n);</a:t>
            </a:r>
            <a:endParaRPr sz="11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0"/>
              </a:spcBef>
              <a:buAutoNum type="arabicParenR" startAt="5"/>
              <a:tabLst>
                <a:tab pos="368935" algn="l"/>
                <a:tab pos="369570" algn="l"/>
              </a:tabLst>
            </a:pPr>
            <a:r>
              <a:rPr sz="1100" b="1" spc="-5" dirty="0">
                <a:latin typeface="Calibri"/>
                <a:cs typeface="Calibri"/>
              </a:rPr>
              <a:t>else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buAutoNum type="arabicParenR" startAt="5"/>
              <a:tabLst>
                <a:tab pos="684530" algn="l"/>
                <a:tab pos="68516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System.out.printf("%d </a:t>
            </a:r>
            <a:r>
              <a:rPr sz="1100" b="1" dirty="0">
                <a:latin typeface="Calibri"/>
                <a:cs typeface="Calibri"/>
              </a:rPr>
              <a:t>is </a:t>
            </a:r>
            <a:r>
              <a:rPr sz="1100" b="1" spc="-5" dirty="0">
                <a:latin typeface="Calibri"/>
                <a:cs typeface="Calibri"/>
              </a:rPr>
              <a:t>not Leap </a:t>
            </a:r>
            <a:r>
              <a:rPr sz="1100" b="1" dirty="0">
                <a:latin typeface="Calibri"/>
                <a:cs typeface="Calibri"/>
              </a:rPr>
              <a:t>year",n);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9)</a:t>
            </a:r>
            <a:r>
              <a:rPr sz="1100" b="1" spc="1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7584" y="5775325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004" y="572274"/>
            <a:ext cx="5942330" cy="10744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4862195" algn="l"/>
              </a:tabLst>
            </a:pPr>
            <a:r>
              <a:rPr sz="1600" u="none" spc="-10" dirty="0"/>
              <a:t>Java</a:t>
            </a:r>
            <a:r>
              <a:rPr sz="1600" u="none" spc="15" dirty="0"/>
              <a:t> </a:t>
            </a:r>
            <a:r>
              <a:rPr sz="1600" u="none" spc="-5" dirty="0"/>
              <a:t>8</a:t>
            </a:r>
            <a:r>
              <a:rPr sz="1600" u="none" dirty="0"/>
              <a:t> </a:t>
            </a:r>
            <a:r>
              <a:rPr sz="1600" u="none" spc="-5" dirty="0"/>
              <a:t>New</a:t>
            </a:r>
            <a:r>
              <a:rPr sz="1600" u="none" spc="15" dirty="0"/>
              <a:t> </a:t>
            </a:r>
            <a:r>
              <a:rPr sz="1600" u="none" spc="-5" dirty="0"/>
              <a:t>Features</a:t>
            </a:r>
            <a:r>
              <a:rPr sz="1600" u="none" spc="5" dirty="0"/>
              <a:t> </a:t>
            </a:r>
            <a:r>
              <a:rPr sz="1600" u="none" spc="-5" dirty="0"/>
              <a:t>In</a:t>
            </a:r>
            <a:r>
              <a:rPr sz="1600" u="none" dirty="0"/>
              <a:t> </a:t>
            </a:r>
            <a:r>
              <a:rPr sz="1600" u="none" spc="-5" dirty="0"/>
              <a:t>Simple</a:t>
            </a:r>
            <a:r>
              <a:rPr sz="1600" u="none" spc="15" dirty="0"/>
              <a:t> </a:t>
            </a:r>
            <a:r>
              <a:rPr sz="1600" u="none" spc="-5" dirty="0"/>
              <a:t>Way	</a:t>
            </a:r>
            <a:endParaRPr sz="1600" dirty="0"/>
          </a:p>
          <a:p>
            <a:pPr marL="27305" algn="ctr">
              <a:lnSpc>
                <a:spcPct val="100000"/>
              </a:lnSpc>
              <a:spcBef>
                <a:spcPts val="439"/>
              </a:spcBef>
            </a:pPr>
            <a:r>
              <a:rPr spc="-5" dirty="0"/>
              <a:t>Functional</a:t>
            </a:r>
            <a:r>
              <a:rPr spc="-25" dirty="0"/>
              <a:t> </a:t>
            </a:r>
            <a:r>
              <a:rPr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2004" y="1839213"/>
            <a:ext cx="5422265" cy="7219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If </a:t>
            </a:r>
            <a:r>
              <a:rPr sz="1100" b="1" spc="-5" dirty="0">
                <a:latin typeface="Calibri"/>
                <a:cs typeface="Calibri"/>
              </a:rPr>
              <a:t>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contain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 one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such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single 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(SAM).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537206"/>
            <a:ext cx="130619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1300" algn="l"/>
                <a:tab pos="1155065" algn="l"/>
              </a:tabLst>
            </a:pPr>
            <a:r>
              <a:rPr sz="1100" b="1" dirty="0">
                <a:latin typeface="Calibri"/>
                <a:cs typeface="Calibri"/>
              </a:rPr>
              <a:t>Ru</a:t>
            </a:r>
            <a:r>
              <a:rPr sz="1100" b="1" spc="-10" dirty="0">
                <a:latin typeface="Calibri"/>
                <a:cs typeface="Calibri"/>
              </a:rPr>
              <a:t>n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dirty="0">
                <a:latin typeface="Calibri"/>
                <a:cs typeface="Calibri"/>
              </a:rPr>
              <a:t>le	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  <a:tab pos="1155065" algn="l"/>
              </a:tabLst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mp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r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dirty="0">
                <a:latin typeface="Calibri"/>
                <a:cs typeface="Calibri"/>
              </a:rPr>
              <a:t>le	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Calibri"/>
                <a:cs typeface="Calibri"/>
              </a:rPr>
              <a:t>4)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2878582"/>
            <a:ext cx="1077595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ActionListener</a:t>
            </a:r>
            <a:r>
              <a:rPr sz="1100" b="1" spc="29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sz="1100" b="1" dirty="0">
                <a:latin typeface="Calibri"/>
                <a:cs typeface="Calibri"/>
              </a:rPr>
              <a:t>C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ll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b</a:t>
            </a:r>
            <a:r>
              <a:rPr sz="1100" b="1" dirty="0">
                <a:latin typeface="Calibri"/>
                <a:cs typeface="Calibri"/>
              </a:rPr>
              <a:t>le	</a:t>
            </a:r>
            <a:r>
              <a:rPr sz="1100" dirty="0">
                <a:latin typeface="Wingdings"/>
                <a:cs typeface="Wingdings"/>
              </a:rPr>
              <a:t>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2537206"/>
            <a:ext cx="21812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run()</a:t>
            </a:r>
            <a:r>
              <a:rPr sz="1100" b="1" spc="-10" dirty="0">
                <a:latin typeface="Calibri"/>
                <a:cs typeface="Calibri"/>
              </a:rPr>
              <a:t> method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It </a:t>
            </a:r>
            <a:r>
              <a:rPr sz="1100" b="1" spc="-5" dirty="0">
                <a:latin typeface="Calibri"/>
                <a:cs typeface="Calibri"/>
              </a:rPr>
              <a:t>contains only compareTo() </a:t>
            </a:r>
            <a:r>
              <a:rPr sz="1100" b="1" dirty="0">
                <a:latin typeface="Calibri"/>
                <a:cs typeface="Calibri"/>
              </a:rPr>
              <a:t>method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 actionPerformed()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call()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method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3389502"/>
            <a:ext cx="5557520" cy="1069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Inside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addition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single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(SAM)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write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number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 and 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584" y="428764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97584" y="4458334"/>
          <a:ext cx="5765165" cy="851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 abstract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m1();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m2()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245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(“hello</a:t>
                      </a:r>
                      <a:r>
                        <a:rPr sz="1100" b="1" spc="-5" dirty="0">
                          <a:latin typeface="Consolas"/>
                          <a:cs typeface="Consolas"/>
                        </a:rPr>
                        <a:t>”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onsolas"/>
                          <a:cs typeface="Consolas"/>
                        </a:rPr>
                        <a:t>6)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02004" y="5466969"/>
            <a:ext cx="5932805" cy="720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Java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8,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Sun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Micro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introduced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@Functional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annotation</a:t>
            </a:r>
            <a:r>
              <a:rPr sz="1100" b="1" dirty="0">
                <a:latin typeface="Calibri"/>
                <a:cs typeface="Calibri"/>
              </a:rPr>
              <a:t> to </a:t>
            </a:r>
            <a:r>
              <a:rPr sz="1100" b="1" spc="-5" dirty="0">
                <a:latin typeface="Calibri"/>
                <a:cs typeface="Calibri"/>
              </a:rPr>
              <a:t>specify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2614" y="6520053"/>
            <a:ext cx="2993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This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without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 compilation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6350888"/>
            <a:ext cx="1712595" cy="70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@Functional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endParaRPr sz="1100">
              <a:latin typeface="Calibri"/>
              <a:cs typeface="Calibri"/>
            </a:endParaRPr>
          </a:p>
          <a:p>
            <a:pPr marL="723900" marR="5080" indent="-254635">
              <a:lnSpc>
                <a:spcPts val="1340"/>
              </a:lnSpc>
              <a:spcBef>
                <a:spcPts val="40"/>
              </a:spcBef>
            </a:pPr>
            <a:r>
              <a:rPr sz="1100" b="1" dirty="0">
                <a:latin typeface="Calibri"/>
                <a:cs typeface="Calibri"/>
              </a:rPr>
              <a:t>Interface Interf {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m1();</a:t>
            </a:r>
            <a:endParaRPr sz="1100">
              <a:latin typeface="Calibri"/>
              <a:cs typeface="Calibri"/>
            </a:endParaRPr>
          </a:p>
          <a:p>
            <a:pPr marL="170815">
              <a:lnSpc>
                <a:spcPts val="1300"/>
              </a:lnSpc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7202805"/>
            <a:ext cx="5859145" cy="7226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5"/>
              </a:spcBef>
            </a:pP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take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 method,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take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more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then compiler raise </a:t>
            </a:r>
            <a:r>
              <a:rPr sz="1100" b="1" dirty="0">
                <a:latin typeface="Calibri"/>
                <a:cs typeface="Calibri"/>
              </a:rPr>
              <a:t>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message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called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will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get</a:t>
            </a:r>
            <a:r>
              <a:rPr sz="1100" b="1" spc="-5" dirty="0">
                <a:latin typeface="Calibri"/>
                <a:cs typeface="Calibri"/>
              </a:rPr>
              <a:t> compilation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31135" y="8257793"/>
            <a:ext cx="19824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gives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compilation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2004" y="8087106"/>
            <a:ext cx="1459230" cy="70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@Functional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469265" marR="5080">
              <a:lnSpc>
                <a:spcPct val="101800"/>
              </a:lnSpc>
              <a:spcBef>
                <a:spcPts val="5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m1();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m2();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81300" y="6438265"/>
            <a:ext cx="173990" cy="466725"/>
          </a:xfrm>
          <a:custGeom>
            <a:avLst/>
            <a:gdLst/>
            <a:ahLst/>
            <a:cxnLst/>
            <a:rect l="l" t="t" r="r" b="b"/>
            <a:pathLst>
              <a:path w="173989" h="466725">
                <a:moveTo>
                  <a:pt x="0" y="0"/>
                </a:moveTo>
                <a:lnTo>
                  <a:pt x="33845" y="781"/>
                </a:lnTo>
                <a:lnTo>
                  <a:pt x="61499" y="2920"/>
                </a:lnTo>
                <a:lnTo>
                  <a:pt x="80152" y="6107"/>
                </a:lnTo>
                <a:lnTo>
                  <a:pt x="86994" y="10033"/>
                </a:lnTo>
                <a:lnTo>
                  <a:pt x="86994" y="223393"/>
                </a:lnTo>
                <a:lnTo>
                  <a:pt x="93837" y="227264"/>
                </a:lnTo>
                <a:lnTo>
                  <a:pt x="112490" y="230457"/>
                </a:lnTo>
                <a:lnTo>
                  <a:pt x="140144" y="232626"/>
                </a:lnTo>
                <a:lnTo>
                  <a:pt x="173989" y="233425"/>
                </a:lnTo>
                <a:lnTo>
                  <a:pt x="140144" y="234205"/>
                </a:lnTo>
                <a:lnTo>
                  <a:pt x="112490" y="236331"/>
                </a:lnTo>
                <a:lnTo>
                  <a:pt x="93837" y="239480"/>
                </a:lnTo>
                <a:lnTo>
                  <a:pt x="86994" y="243332"/>
                </a:lnTo>
                <a:lnTo>
                  <a:pt x="86994" y="456692"/>
                </a:lnTo>
                <a:lnTo>
                  <a:pt x="80152" y="460617"/>
                </a:lnTo>
                <a:lnTo>
                  <a:pt x="61499" y="463804"/>
                </a:lnTo>
                <a:lnTo>
                  <a:pt x="33845" y="465943"/>
                </a:lnTo>
                <a:lnTo>
                  <a:pt x="0" y="4667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0620" y="8171180"/>
            <a:ext cx="104775" cy="582295"/>
          </a:xfrm>
          <a:custGeom>
            <a:avLst/>
            <a:gdLst/>
            <a:ahLst/>
            <a:cxnLst/>
            <a:rect l="l" t="t" r="r" b="b"/>
            <a:pathLst>
              <a:path w="104775" h="582295">
                <a:moveTo>
                  <a:pt x="0" y="0"/>
                </a:moveTo>
                <a:lnTo>
                  <a:pt x="20411" y="980"/>
                </a:lnTo>
                <a:lnTo>
                  <a:pt x="37084" y="3651"/>
                </a:lnTo>
                <a:lnTo>
                  <a:pt x="48327" y="7608"/>
                </a:lnTo>
                <a:lnTo>
                  <a:pt x="52450" y="12446"/>
                </a:lnTo>
                <a:lnTo>
                  <a:pt x="52450" y="278638"/>
                </a:lnTo>
                <a:lnTo>
                  <a:pt x="56554" y="283529"/>
                </a:lnTo>
                <a:lnTo>
                  <a:pt x="67754" y="287480"/>
                </a:lnTo>
                <a:lnTo>
                  <a:pt x="84383" y="290121"/>
                </a:lnTo>
                <a:lnTo>
                  <a:pt x="104775" y="291084"/>
                </a:lnTo>
                <a:lnTo>
                  <a:pt x="84383" y="292066"/>
                </a:lnTo>
                <a:lnTo>
                  <a:pt x="67754" y="294751"/>
                </a:lnTo>
                <a:lnTo>
                  <a:pt x="56554" y="298745"/>
                </a:lnTo>
                <a:lnTo>
                  <a:pt x="52450" y="303657"/>
                </a:lnTo>
                <a:lnTo>
                  <a:pt x="52450" y="569849"/>
                </a:lnTo>
                <a:lnTo>
                  <a:pt x="48327" y="574686"/>
                </a:lnTo>
                <a:lnTo>
                  <a:pt x="37083" y="578643"/>
                </a:lnTo>
                <a:lnTo>
                  <a:pt x="20411" y="581314"/>
                </a:lnTo>
                <a:lnTo>
                  <a:pt x="0" y="58229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81966"/>
            <a:ext cx="5942330" cy="11480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4874895" algn="l"/>
              </a:tabLst>
            </a:pPr>
            <a:r>
              <a:rPr sz="1600" b="1" spc="-10" dirty="0">
                <a:latin typeface="Calibri"/>
                <a:cs typeface="Calibri"/>
              </a:rPr>
              <a:t>Jav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F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atu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</a:t>
            </a:r>
            <a:r>
              <a:rPr sz="1600" b="1" spc="5" dirty="0">
                <a:latin typeface="Calibri"/>
                <a:cs typeface="Calibri"/>
              </a:rPr>
              <a:t>m</a:t>
            </a:r>
            <a:r>
              <a:rPr sz="1600" b="1" spc="-10" dirty="0">
                <a:latin typeface="Calibri"/>
                <a:cs typeface="Calibri"/>
              </a:rPr>
              <a:t>p</a:t>
            </a:r>
            <a:r>
              <a:rPr sz="1600" b="1" spc="-5" dirty="0">
                <a:latin typeface="Calibri"/>
                <a:cs typeface="Calibri"/>
              </a:rPr>
              <a:t>le</a:t>
            </a:r>
            <a:r>
              <a:rPr sz="1600" b="1" dirty="0">
                <a:latin typeface="Calibri"/>
                <a:cs typeface="Calibri"/>
              </a:rPr>
              <a:t> W</a:t>
            </a:r>
            <a:r>
              <a:rPr sz="1600" b="1" spc="-5" dirty="0">
                <a:latin typeface="Calibri"/>
                <a:cs typeface="Calibri"/>
              </a:rPr>
              <a:t>ay</a:t>
            </a:r>
            <a:r>
              <a:rPr sz="1600" b="1" dirty="0">
                <a:latin typeface="Calibri"/>
                <a:cs typeface="Calibri"/>
              </a:rPr>
              <a:t>	</a:t>
            </a:r>
            <a:endParaRPr sz="1600" dirty="0">
              <a:latin typeface="Calibri"/>
              <a:cs typeface="Calibri"/>
            </a:endParaRPr>
          </a:p>
          <a:p>
            <a:pPr marL="12700" marR="109220">
              <a:lnSpc>
                <a:spcPct val="102000"/>
              </a:lnSpc>
              <a:spcBef>
                <a:spcPts val="570"/>
              </a:spcBef>
            </a:pPr>
            <a:r>
              <a:rPr sz="1100" b="1" dirty="0">
                <a:latin typeface="Calibri"/>
                <a:cs typeface="Calibri"/>
              </a:rPr>
              <a:t>Inside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 </a:t>
            </a:r>
            <a:r>
              <a:rPr sz="1100" b="1" spc="-5" dirty="0">
                <a:latin typeface="Calibri"/>
                <a:cs typeface="Calibri"/>
              </a:rPr>
              <a:t>have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take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exactly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 method.If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dirty="0">
                <a:latin typeface="Calibri"/>
                <a:cs typeface="Calibri"/>
              </a:rPr>
              <a:t> 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not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declaring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then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gives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</a:t>
            </a:r>
            <a:r>
              <a:rPr sz="1100" b="1" spc="-5" dirty="0">
                <a:latin typeface="Calibri"/>
                <a:cs typeface="Calibri"/>
              </a:rPr>
              <a:t> error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message.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3139" y="1962658"/>
            <a:ext cx="1044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compilation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793494"/>
            <a:ext cx="1559560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795" marR="5080" indent="-379730">
              <a:lnSpc>
                <a:spcPct val="100899"/>
              </a:lnSpc>
              <a:spcBef>
                <a:spcPts val="90"/>
              </a:spcBef>
            </a:pPr>
            <a:r>
              <a:rPr sz="1100" b="1" spc="-5" dirty="0">
                <a:latin typeface="Calibri"/>
                <a:cs typeface="Calibri"/>
              </a:rPr>
              <a:t>@Functional </a:t>
            </a:r>
            <a:r>
              <a:rPr sz="1100" b="1" dirty="0">
                <a:latin typeface="Calibri"/>
                <a:cs typeface="Calibri"/>
              </a:rPr>
              <a:t>Interface {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6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470149"/>
            <a:ext cx="5798820" cy="153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Functional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Interface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 respect to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Inheritance: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1270"/>
              </a:spcBef>
            </a:pPr>
            <a:r>
              <a:rPr sz="1100" b="1" dirty="0">
                <a:latin typeface="Calibri"/>
                <a:cs typeface="Calibri"/>
              </a:rPr>
              <a:t>If </a:t>
            </a:r>
            <a:r>
              <a:rPr sz="1100" b="1" spc="-5" dirty="0">
                <a:latin typeface="Calibri"/>
                <a:cs typeface="Calibri"/>
              </a:rPr>
              <a:t>an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extends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child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doesn’t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contain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 </a:t>
            </a:r>
            <a:r>
              <a:rPr sz="1100" b="1" dirty="0">
                <a:latin typeface="Calibri"/>
                <a:cs typeface="Calibri"/>
              </a:rPr>
              <a:t>child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 is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also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1)</a:t>
            </a:r>
            <a:r>
              <a:rPr sz="1100" b="1" spc="35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@Functional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584" y="383806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5016" y="4008754"/>
            <a:ext cx="5752465" cy="16954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2)</a:t>
            </a:r>
            <a:r>
              <a:rPr sz="1100" b="1" spc="3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584" y="4008754"/>
            <a:ext cx="27940" cy="169545"/>
          </a:xfrm>
          <a:custGeom>
            <a:avLst/>
            <a:gdLst/>
            <a:ahLst/>
            <a:cxnLst/>
            <a:rect l="l" t="t" r="r" b="b"/>
            <a:pathLst>
              <a:path w="27940" h="169545">
                <a:moveTo>
                  <a:pt x="27431" y="0"/>
                </a:moveTo>
                <a:lnTo>
                  <a:pt x="0" y="0"/>
                </a:lnTo>
                <a:lnTo>
                  <a:pt x="0" y="169163"/>
                </a:lnTo>
                <a:lnTo>
                  <a:pt x="27431" y="169163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0604" y="4156075"/>
            <a:ext cx="20269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1100" b="1" dirty="0">
                <a:latin typeface="Calibri"/>
                <a:cs typeface="Calibri"/>
              </a:rPr>
              <a:t>3)	</a:t>
            </a: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methodOne();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7584" y="4177919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5016" y="4348607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4)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7584" y="4348607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604" y="4497451"/>
            <a:ext cx="15436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5)  </a:t>
            </a:r>
            <a:r>
              <a:rPr sz="1100" b="1" spc="9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@Functional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7584" y="4519295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5016" y="4689983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6)</a:t>
            </a:r>
            <a:r>
              <a:rPr sz="1100" b="1" spc="3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 </a:t>
            </a:r>
            <a:r>
              <a:rPr sz="1100" b="1" spc="-5" dirty="0">
                <a:latin typeface="Calibri"/>
                <a:cs typeface="Calibri"/>
              </a:rPr>
              <a:t>extends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7584" y="4689982"/>
            <a:ext cx="27940" cy="341630"/>
          </a:xfrm>
          <a:custGeom>
            <a:avLst/>
            <a:gdLst/>
            <a:ahLst/>
            <a:cxnLst/>
            <a:rect l="l" t="t" r="r" b="b"/>
            <a:pathLst>
              <a:path w="27940" h="341629">
                <a:moveTo>
                  <a:pt x="27432" y="0"/>
                </a:moveTo>
                <a:lnTo>
                  <a:pt x="0" y="0"/>
                </a:lnTo>
                <a:lnTo>
                  <a:pt x="0" y="170688"/>
                </a:lnTo>
                <a:lnTo>
                  <a:pt x="0" y="341376"/>
                </a:lnTo>
                <a:lnTo>
                  <a:pt x="27432" y="341376"/>
                </a:lnTo>
                <a:lnTo>
                  <a:pt x="27432" y="170688"/>
                </a:lnTo>
                <a:lnTo>
                  <a:pt x="27432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04" y="4838826"/>
            <a:ext cx="4846955" cy="915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7)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-5" dirty="0">
                <a:latin typeface="Calibri"/>
                <a:cs typeface="Calibri"/>
              </a:rPr>
              <a:t>child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define exactly same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parent</a:t>
            </a:r>
            <a:r>
              <a:rPr sz="1100" b="1" dirty="0">
                <a:latin typeface="Calibri"/>
                <a:cs typeface="Calibri"/>
              </a:rPr>
              <a:t> interface </a:t>
            </a:r>
            <a:r>
              <a:rPr sz="1100" b="1" spc="-5" dirty="0">
                <a:latin typeface="Calibri"/>
                <a:cs typeface="Calibri"/>
              </a:rPr>
              <a:t>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19979" y="6782689"/>
            <a:ext cx="1957705" cy="170815"/>
          </a:xfrm>
          <a:custGeom>
            <a:avLst/>
            <a:gdLst/>
            <a:ahLst/>
            <a:cxnLst/>
            <a:rect l="l" t="t" r="r" b="b"/>
            <a:pathLst>
              <a:path w="1957704" h="170815">
                <a:moveTo>
                  <a:pt x="0" y="170688"/>
                </a:moveTo>
                <a:lnTo>
                  <a:pt x="1957501" y="170688"/>
                </a:lnTo>
                <a:lnTo>
                  <a:pt x="195750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2004" y="7450073"/>
            <a:ext cx="5898515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child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can’t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define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 abstract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otherwise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child</a:t>
            </a:r>
            <a:r>
              <a:rPr sz="1100" b="1" dirty="0">
                <a:latin typeface="Calibri"/>
                <a:cs typeface="Calibri"/>
              </a:rPr>
              <a:t> 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won’t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 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if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trying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</a:t>
            </a:r>
            <a:r>
              <a:rPr sz="1100" b="1" spc="-5" dirty="0">
                <a:latin typeface="Calibri"/>
                <a:cs typeface="Calibri"/>
              </a:rPr>
              <a:t> @Functional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annotation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gives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message.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97584" y="5930772"/>
          <a:ext cx="5766434" cy="1362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16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@Functional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48260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R="16510" algn="ctr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</a:t>
                      </a:r>
                      <a:r>
                        <a:rPr sz="1100" b="1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@Functional Interface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</a:t>
                      </a:r>
                      <a:r>
                        <a:rPr sz="1100" b="1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035"/>
                        </a:lnSpc>
                        <a:spcBef>
                          <a:spcPts val="204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Compile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03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48260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R="16510" algn="ctr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522854" y="1902460"/>
            <a:ext cx="118110" cy="355600"/>
          </a:xfrm>
          <a:custGeom>
            <a:avLst/>
            <a:gdLst/>
            <a:ahLst/>
            <a:cxnLst/>
            <a:rect l="l" t="t" r="r" b="b"/>
            <a:pathLst>
              <a:path w="118110" h="355600">
                <a:moveTo>
                  <a:pt x="0" y="0"/>
                </a:moveTo>
                <a:lnTo>
                  <a:pt x="22996" y="601"/>
                </a:lnTo>
                <a:lnTo>
                  <a:pt x="41767" y="2238"/>
                </a:lnTo>
                <a:lnTo>
                  <a:pt x="54417" y="4661"/>
                </a:lnTo>
                <a:lnTo>
                  <a:pt x="59055" y="7620"/>
                </a:lnTo>
                <a:lnTo>
                  <a:pt x="59055" y="170180"/>
                </a:lnTo>
                <a:lnTo>
                  <a:pt x="63692" y="173138"/>
                </a:lnTo>
                <a:lnTo>
                  <a:pt x="76342" y="175561"/>
                </a:lnTo>
                <a:lnTo>
                  <a:pt x="95113" y="177198"/>
                </a:lnTo>
                <a:lnTo>
                  <a:pt x="118109" y="177800"/>
                </a:lnTo>
                <a:lnTo>
                  <a:pt x="95113" y="178401"/>
                </a:lnTo>
                <a:lnTo>
                  <a:pt x="76342" y="180038"/>
                </a:lnTo>
                <a:lnTo>
                  <a:pt x="63692" y="182461"/>
                </a:lnTo>
                <a:lnTo>
                  <a:pt x="59055" y="185420"/>
                </a:lnTo>
                <a:lnTo>
                  <a:pt x="59055" y="347980"/>
                </a:lnTo>
                <a:lnTo>
                  <a:pt x="54417" y="350938"/>
                </a:lnTo>
                <a:lnTo>
                  <a:pt x="41767" y="353361"/>
                </a:lnTo>
                <a:lnTo>
                  <a:pt x="22996" y="354998"/>
                </a:lnTo>
                <a:lnTo>
                  <a:pt x="0" y="355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4675" y="6574790"/>
            <a:ext cx="173990" cy="676275"/>
          </a:xfrm>
          <a:custGeom>
            <a:avLst/>
            <a:gdLst/>
            <a:ahLst/>
            <a:cxnLst/>
            <a:rect l="l" t="t" r="r" b="b"/>
            <a:pathLst>
              <a:path w="173989" h="676275">
                <a:moveTo>
                  <a:pt x="0" y="0"/>
                </a:moveTo>
                <a:lnTo>
                  <a:pt x="33845" y="1137"/>
                </a:lnTo>
                <a:lnTo>
                  <a:pt x="61499" y="4238"/>
                </a:lnTo>
                <a:lnTo>
                  <a:pt x="80152" y="8840"/>
                </a:lnTo>
                <a:lnTo>
                  <a:pt x="86994" y="14477"/>
                </a:lnTo>
                <a:lnTo>
                  <a:pt x="86994" y="323595"/>
                </a:lnTo>
                <a:lnTo>
                  <a:pt x="93837" y="329233"/>
                </a:lnTo>
                <a:lnTo>
                  <a:pt x="112490" y="333835"/>
                </a:lnTo>
                <a:lnTo>
                  <a:pt x="140144" y="336936"/>
                </a:lnTo>
                <a:lnTo>
                  <a:pt x="173989" y="338073"/>
                </a:lnTo>
                <a:lnTo>
                  <a:pt x="140144" y="339230"/>
                </a:lnTo>
                <a:lnTo>
                  <a:pt x="112490" y="342376"/>
                </a:lnTo>
                <a:lnTo>
                  <a:pt x="93837" y="347021"/>
                </a:lnTo>
                <a:lnTo>
                  <a:pt x="86994" y="352678"/>
                </a:lnTo>
                <a:lnTo>
                  <a:pt x="86994" y="661796"/>
                </a:lnTo>
                <a:lnTo>
                  <a:pt x="80152" y="667434"/>
                </a:lnTo>
                <a:lnTo>
                  <a:pt x="61499" y="672036"/>
                </a:lnTo>
                <a:lnTo>
                  <a:pt x="33845" y="675137"/>
                </a:lnTo>
                <a:lnTo>
                  <a:pt x="0" y="676274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2453385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827" y="3676014"/>
            <a:ext cx="347852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This’s Normal </a:t>
            </a: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 compiles without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823718"/>
            <a:ext cx="1870710" cy="1216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6134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@F</a:t>
            </a:r>
            <a:r>
              <a:rPr sz="1100" b="1" spc="-10" dirty="0">
                <a:latin typeface="Calibri"/>
                <a:cs typeface="Calibri"/>
              </a:rPr>
              <a:t>u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spc="-15" dirty="0">
                <a:latin typeface="Calibri"/>
                <a:cs typeface="Calibri"/>
              </a:rPr>
              <a:t>t</a:t>
            </a:r>
            <a:r>
              <a:rPr sz="1100" b="1" dirty="0">
                <a:latin typeface="Calibri"/>
                <a:cs typeface="Calibri"/>
              </a:rPr>
              <a:t>i</a:t>
            </a:r>
            <a:r>
              <a:rPr sz="1100" b="1" spc="-10" dirty="0">
                <a:latin typeface="Calibri"/>
                <a:cs typeface="Calibri"/>
              </a:rPr>
              <a:t>o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spc="-10" dirty="0">
                <a:latin typeface="Calibri"/>
                <a:cs typeface="Calibri"/>
              </a:rPr>
              <a:t>a</a:t>
            </a:r>
            <a:r>
              <a:rPr sz="1100" b="1" dirty="0">
                <a:latin typeface="Calibri"/>
                <a:cs typeface="Calibri"/>
              </a:rPr>
              <a:t>l </a:t>
            </a:r>
            <a:r>
              <a:rPr sz="1100" b="1" spc="5" dirty="0">
                <a:latin typeface="Calibri"/>
                <a:cs typeface="Calibri"/>
              </a:rPr>
              <a:t>I</a:t>
            </a:r>
            <a:r>
              <a:rPr sz="1100" b="1" spc="-5" dirty="0">
                <a:latin typeface="Calibri"/>
                <a:cs typeface="Calibri"/>
              </a:rPr>
              <a:t>n</a:t>
            </a:r>
            <a:r>
              <a:rPr sz="1100" b="1" dirty="0">
                <a:latin typeface="Calibri"/>
                <a:cs typeface="Calibri"/>
              </a:rPr>
              <a:t>terf</a:t>
            </a:r>
            <a:r>
              <a:rPr sz="1100" b="1" spc="-20" dirty="0">
                <a:latin typeface="Calibri"/>
                <a:cs typeface="Calibri"/>
              </a:rPr>
              <a:t>a</a:t>
            </a:r>
            <a:r>
              <a:rPr sz="1100" b="1" spc="5" dirty="0">
                <a:latin typeface="Calibri"/>
                <a:cs typeface="Calibri"/>
              </a:rPr>
              <a:t>c</a:t>
            </a:r>
            <a:r>
              <a:rPr sz="1100" b="1" dirty="0">
                <a:latin typeface="Calibri"/>
                <a:cs typeface="Calibri"/>
              </a:rPr>
              <a:t>e  interface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 {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methodOne();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extends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methodTwo();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188078"/>
            <a:ext cx="5845810" cy="1915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2230">
              <a:lnSpc>
                <a:spcPct val="101800"/>
              </a:lnSpc>
              <a:spcBef>
                <a:spcPts val="80"/>
              </a:spcBef>
            </a:pPr>
            <a:r>
              <a:rPr sz="1100" b="1" dirty="0">
                <a:latin typeface="Calibri"/>
                <a:cs typeface="Calibri"/>
              </a:rPr>
              <a:t>In the </a:t>
            </a:r>
            <a:r>
              <a:rPr sz="1100" b="1" spc="-5" dirty="0">
                <a:latin typeface="Calibri"/>
                <a:cs typeface="Calibri"/>
              </a:rPr>
              <a:t>above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example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 </a:t>
            </a:r>
            <a:r>
              <a:rPr sz="1100" b="1" spc="-5" dirty="0">
                <a:latin typeface="Calibri"/>
                <a:cs typeface="Calibri"/>
              </a:rPr>
              <a:t>both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parent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child interface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write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any number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default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methods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and there</a:t>
            </a:r>
            <a:r>
              <a:rPr sz="1100" b="1" dirty="0">
                <a:latin typeface="Calibri"/>
                <a:cs typeface="Calibri"/>
              </a:rPr>
              <a:t> are </a:t>
            </a:r>
            <a:r>
              <a:rPr sz="1100" b="1" spc="-5" dirty="0">
                <a:latin typeface="Calibri"/>
                <a:cs typeface="Calibri"/>
              </a:rPr>
              <a:t>no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restrictions.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Restrictions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are applicable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only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for abstract methods.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Functional Interface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Vs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Expressions: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405"/>
              </a:spcBef>
            </a:pPr>
            <a:r>
              <a:rPr sz="1100" b="1" spc="-5" dirty="0">
                <a:latin typeface="Calibri"/>
                <a:cs typeface="Calibri"/>
              </a:rPr>
              <a:t>Once</a:t>
            </a:r>
            <a:r>
              <a:rPr sz="1100" b="1" spc="5" dirty="0">
                <a:latin typeface="Calibri"/>
                <a:cs typeface="Calibri"/>
              </a:rPr>
              <a:t> 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write 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expressions</a:t>
            </a:r>
            <a:r>
              <a:rPr sz="1100" b="1" dirty="0">
                <a:latin typeface="Calibri"/>
                <a:cs typeface="Calibri"/>
              </a:rPr>
              <a:t> to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invoke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it’s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functionality,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then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Interface is </a:t>
            </a:r>
            <a:r>
              <a:rPr sz="1100" b="1" spc="-5" dirty="0">
                <a:latin typeface="Calibri"/>
                <a:cs typeface="Calibri"/>
              </a:rPr>
              <a:t>required.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reference </a:t>
            </a:r>
            <a:r>
              <a:rPr sz="1100" b="1" dirty="0">
                <a:latin typeface="Calibri"/>
                <a:cs typeface="Calibri"/>
              </a:rPr>
              <a:t>to </a:t>
            </a:r>
            <a:r>
              <a:rPr sz="1100" b="1" spc="-5" dirty="0">
                <a:latin typeface="Calibri"/>
                <a:cs typeface="Calibri"/>
              </a:rPr>
              <a:t>refer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 Expression.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20"/>
              </a:spcBef>
            </a:pPr>
            <a:r>
              <a:rPr sz="1100" b="1" spc="-5" dirty="0">
                <a:latin typeface="Calibri"/>
                <a:cs typeface="Calibri"/>
              </a:rPr>
              <a:t>Where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ever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Functional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Interface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concept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applicable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there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can use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90245" algn="l"/>
              </a:tabLst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Ex:1</a:t>
            </a:r>
            <a:r>
              <a:rPr sz="1200" b="1" dirty="0">
                <a:latin typeface="Calibri"/>
                <a:cs typeface="Calibri"/>
              </a:rPr>
              <a:t>	</a:t>
            </a:r>
            <a:r>
              <a:rPr sz="1200" b="1" spc="-5" dirty="0">
                <a:latin typeface="Calibri"/>
                <a:cs typeface="Calibri"/>
              </a:rPr>
              <a:t>Without Lambda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Expression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6279769"/>
          <a:ext cx="5766435" cy="2045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 Demo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 Interface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System.out.println(“method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one execution”);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069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035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4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20840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Interfi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Demo();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20840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i.methodOne();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89281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447925" y="3601973"/>
            <a:ext cx="840740" cy="245110"/>
          </a:xfrm>
          <a:custGeom>
            <a:avLst/>
            <a:gdLst/>
            <a:ahLst/>
            <a:cxnLst/>
            <a:rect l="l" t="t" r="r" b="b"/>
            <a:pathLst>
              <a:path w="840739" h="245110">
                <a:moveTo>
                  <a:pt x="764539" y="168655"/>
                </a:moveTo>
                <a:lnTo>
                  <a:pt x="764539" y="244855"/>
                </a:lnTo>
                <a:lnTo>
                  <a:pt x="818641" y="217804"/>
                </a:lnTo>
                <a:lnTo>
                  <a:pt x="777239" y="217804"/>
                </a:lnTo>
                <a:lnTo>
                  <a:pt x="777239" y="195579"/>
                </a:lnTo>
                <a:lnTo>
                  <a:pt x="818388" y="195579"/>
                </a:lnTo>
                <a:lnTo>
                  <a:pt x="764539" y="168655"/>
                </a:lnTo>
                <a:close/>
              </a:path>
              <a:path w="840739" h="245110">
                <a:moveTo>
                  <a:pt x="409194" y="11175"/>
                </a:moveTo>
                <a:lnTo>
                  <a:pt x="409194" y="217804"/>
                </a:lnTo>
                <a:lnTo>
                  <a:pt x="764539" y="217804"/>
                </a:lnTo>
                <a:lnTo>
                  <a:pt x="764539" y="206755"/>
                </a:lnTo>
                <a:lnTo>
                  <a:pt x="431419" y="206755"/>
                </a:lnTo>
                <a:lnTo>
                  <a:pt x="420369" y="195579"/>
                </a:lnTo>
                <a:lnTo>
                  <a:pt x="431419" y="195579"/>
                </a:lnTo>
                <a:lnTo>
                  <a:pt x="431419" y="22225"/>
                </a:lnTo>
                <a:lnTo>
                  <a:pt x="420369" y="22225"/>
                </a:lnTo>
                <a:lnTo>
                  <a:pt x="409194" y="11175"/>
                </a:lnTo>
                <a:close/>
              </a:path>
              <a:path w="840739" h="245110">
                <a:moveTo>
                  <a:pt x="818388" y="195579"/>
                </a:moveTo>
                <a:lnTo>
                  <a:pt x="777239" y="195579"/>
                </a:lnTo>
                <a:lnTo>
                  <a:pt x="777239" y="217804"/>
                </a:lnTo>
                <a:lnTo>
                  <a:pt x="818641" y="217804"/>
                </a:lnTo>
                <a:lnTo>
                  <a:pt x="840739" y="206755"/>
                </a:lnTo>
                <a:lnTo>
                  <a:pt x="818388" y="195579"/>
                </a:lnTo>
                <a:close/>
              </a:path>
              <a:path w="840739" h="245110">
                <a:moveTo>
                  <a:pt x="431419" y="195579"/>
                </a:moveTo>
                <a:lnTo>
                  <a:pt x="420369" y="195579"/>
                </a:lnTo>
                <a:lnTo>
                  <a:pt x="431419" y="206755"/>
                </a:lnTo>
                <a:lnTo>
                  <a:pt x="431419" y="195579"/>
                </a:lnTo>
                <a:close/>
              </a:path>
              <a:path w="840739" h="245110">
                <a:moveTo>
                  <a:pt x="764539" y="195579"/>
                </a:moveTo>
                <a:lnTo>
                  <a:pt x="431419" y="195579"/>
                </a:lnTo>
                <a:lnTo>
                  <a:pt x="431419" y="206755"/>
                </a:lnTo>
                <a:lnTo>
                  <a:pt x="764539" y="206755"/>
                </a:lnTo>
                <a:lnTo>
                  <a:pt x="764539" y="195579"/>
                </a:lnTo>
                <a:close/>
              </a:path>
              <a:path w="840739" h="245110">
                <a:moveTo>
                  <a:pt x="431419" y="0"/>
                </a:moveTo>
                <a:lnTo>
                  <a:pt x="0" y="0"/>
                </a:lnTo>
                <a:lnTo>
                  <a:pt x="0" y="22225"/>
                </a:lnTo>
                <a:lnTo>
                  <a:pt x="409194" y="22225"/>
                </a:lnTo>
                <a:lnTo>
                  <a:pt x="409194" y="11175"/>
                </a:lnTo>
                <a:lnTo>
                  <a:pt x="431419" y="11175"/>
                </a:lnTo>
                <a:lnTo>
                  <a:pt x="431419" y="0"/>
                </a:lnTo>
                <a:close/>
              </a:path>
              <a:path w="840739" h="245110">
                <a:moveTo>
                  <a:pt x="431419" y="11175"/>
                </a:moveTo>
                <a:lnTo>
                  <a:pt x="409194" y="11175"/>
                </a:lnTo>
                <a:lnTo>
                  <a:pt x="420369" y="22225"/>
                </a:lnTo>
                <a:lnTo>
                  <a:pt x="431419" y="22225"/>
                </a:lnTo>
                <a:lnTo>
                  <a:pt x="431419" y="11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68612" y="2915602"/>
            <a:ext cx="1781175" cy="553720"/>
            <a:chOff x="2868612" y="2915602"/>
            <a:chExt cx="1781175" cy="553720"/>
          </a:xfrm>
        </p:grpSpPr>
        <p:sp>
          <p:nvSpPr>
            <p:cNvPr id="12" name="object 12"/>
            <p:cNvSpPr/>
            <p:nvPr/>
          </p:nvSpPr>
          <p:spPr>
            <a:xfrm>
              <a:off x="2879725" y="2926714"/>
              <a:ext cx="234950" cy="531495"/>
            </a:xfrm>
            <a:custGeom>
              <a:avLst/>
              <a:gdLst/>
              <a:ahLst/>
              <a:cxnLst/>
              <a:rect l="l" t="t" r="r" b="b"/>
              <a:pathLst>
                <a:path w="234950" h="531495">
                  <a:moveTo>
                    <a:pt x="0" y="0"/>
                  </a:moveTo>
                  <a:lnTo>
                    <a:pt x="45733" y="648"/>
                  </a:lnTo>
                  <a:lnTo>
                    <a:pt x="83073" y="2428"/>
                  </a:lnTo>
                  <a:lnTo>
                    <a:pt x="108245" y="5089"/>
                  </a:lnTo>
                  <a:lnTo>
                    <a:pt x="117475" y="8381"/>
                  </a:lnTo>
                  <a:lnTo>
                    <a:pt x="117475" y="257428"/>
                  </a:lnTo>
                  <a:lnTo>
                    <a:pt x="126704" y="260647"/>
                  </a:lnTo>
                  <a:lnTo>
                    <a:pt x="151876" y="263271"/>
                  </a:lnTo>
                  <a:lnTo>
                    <a:pt x="189216" y="265037"/>
                  </a:lnTo>
                  <a:lnTo>
                    <a:pt x="234950" y="265683"/>
                  </a:lnTo>
                  <a:lnTo>
                    <a:pt x="189216" y="266350"/>
                  </a:lnTo>
                  <a:lnTo>
                    <a:pt x="151876" y="268160"/>
                  </a:lnTo>
                  <a:lnTo>
                    <a:pt x="126704" y="270827"/>
                  </a:lnTo>
                  <a:lnTo>
                    <a:pt x="117475" y="274065"/>
                  </a:lnTo>
                  <a:lnTo>
                    <a:pt x="117475" y="523112"/>
                  </a:lnTo>
                  <a:lnTo>
                    <a:pt x="108245" y="526405"/>
                  </a:lnTo>
                  <a:lnTo>
                    <a:pt x="83073" y="529066"/>
                  </a:lnTo>
                  <a:lnTo>
                    <a:pt x="45733" y="530846"/>
                  </a:lnTo>
                  <a:lnTo>
                    <a:pt x="0" y="531494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0860" y="3068954"/>
              <a:ext cx="1578610" cy="316230"/>
            </a:xfrm>
            <a:custGeom>
              <a:avLst/>
              <a:gdLst/>
              <a:ahLst/>
              <a:cxnLst/>
              <a:rect l="l" t="t" r="r" b="b"/>
              <a:pathLst>
                <a:path w="1578610" h="316229">
                  <a:moveTo>
                    <a:pt x="1578610" y="0"/>
                  </a:moveTo>
                  <a:lnTo>
                    <a:pt x="0" y="0"/>
                  </a:lnTo>
                  <a:lnTo>
                    <a:pt x="0" y="316229"/>
                  </a:lnTo>
                  <a:lnTo>
                    <a:pt x="1578610" y="316229"/>
                  </a:lnTo>
                  <a:lnTo>
                    <a:pt x="15786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50235" y="3096895"/>
            <a:ext cx="1311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No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compile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time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77366" y="883919"/>
          <a:ext cx="5980429" cy="1392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13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15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@Functional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6CE16C"/>
                      </a:solidFill>
                      <a:prstDash val="solid"/>
                    </a:lnL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48260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23228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  </a:t>
                      </a:r>
                      <a:r>
                        <a:rPr sz="1100" b="1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@Functional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Interface	</a:t>
                      </a:r>
                      <a:r>
                        <a:rPr sz="1650" b="1" spc="-7" baseline="27777" dirty="0">
                          <a:latin typeface="Calibri"/>
                          <a:cs typeface="Calibri"/>
                        </a:rPr>
                        <a:t>Compiletime</a:t>
                      </a:r>
                      <a:r>
                        <a:rPr sz="1650" b="1" spc="-37" baseline="2777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7" baseline="27777" dirty="0">
                          <a:latin typeface="Calibri"/>
                          <a:cs typeface="Calibri"/>
                        </a:rPr>
                        <a:t>Error</a:t>
                      </a:r>
                      <a:endParaRPr sz="1650" baseline="27777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</a:t>
                      </a:r>
                      <a:r>
                        <a:rPr sz="1100" b="1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1498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methodTwo();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6CE16C"/>
                      </a:solidFill>
                      <a:prstDash val="solid"/>
                    </a:lnR>
                    <a:lnT w="38100">
                      <a:solidFill>
                        <a:srgbClr val="823A0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209289" y="990600"/>
            <a:ext cx="102235" cy="1296670"/>
          </a:xfrm>
          <a:custGeom>
            <a:avLst/>
            <a:gdLst/>
            <a:ahLst/>
            <a:cxnLst/>
            <a:rect l="l" t="t" r="r" b="b"/>
            <a:pathLst>
              <a:path w="102235" h="1296670">
                <a:moveTo>
                  <a:pt x="0" y="0"/>
                </a:moveTo>
                <a:lnTo>
                  <a:pt x="19891" y="1603"/>
                </a:lnTo>
                <a:lnTo>
                  <a:pt x="36163" y="5969"/>
                </a:lnTo>
                <a:lnTo>
                  <a:pt x="47148" y="12430"/>
                </a:lnTo>
                <a:lnTo>
                  <a:pt x="51181" y="20320"/>
                </a:lnTo>
                <a:lnTo>
                  <a:pt x="51181" y="628015"/>
                </a:lnTo>
                <a:lnTo>
                  <a:pt x="55193" y="635904"/>
                </a:lnTo>
                <a:lnTo>
                  <a:pt x="66135" y="642366"/>
                </a:lnTo>
                <a:lnTo>
                  <a:pt x="82363" y="646731"/>
                </a:lnTo>
                <a:lnTo>
                  <a:pt x="102235" y="648334"/>
                </a:lnTo>
                <a:lnTo>
                  <a:pt x="82363" y="649938"/>
                </a:lnTo>
                <a:lnTo>
                  <a:pt x="66135" y="654303"/>
                </a:lnTo>
                <a:lnTo>
                  <a:pt x="55193" y="660765"/>
                </a:lnTo>
                <a:lnTo>
                  <a:pt x="51181" y="668654"/>
                </a:lnTo>
                <a:lnTo>
                  <a:pt x="51181" y="1276350"/>
                </a:lnTo>
                <a:lnTo>
                  <a:pt x="47148" y="1284239"/>
                </a:lnTo>
                <a:lnTo>
                  <a:pt x="36163" y="1290701"/>
                </a:lnTo>
                <a:lnTo>
                  <a:pt x="19891" y="1295066"/>
                </a:lnTo>
                <a:lnTo>
                  <a:pt x="0" y="129667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573"/>
            <a:ext cx="2755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Above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1326133"/>
          <a:ext cx="5766435" cy="1363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methodOne()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{}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5454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677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 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Interfi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 ()</a:t>
                      </a:r>
                      <a:r>
                        <a:rPr sz="1100" b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System.out.println(“MethodOne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Execution”);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i.methodOne();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2846577"/>
            <a:ext cx="2100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Without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3263519"/>
          <a:ext cx="5766435" cy="2386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6089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sum(inta,int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Demo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 Interf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sum(inta,int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89408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System.out.println(“The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sum:”</a:t>
                      </a:r>
                      <a:r>
                        <a:rPr sz="1100" b="1" spc="-5" dirty="0">
                          <a:latin typeface="Consolas"/>
                          <a:cs typeface="Consolas"/>
                        </a:rPr>
                        <a:t>•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+(a+b));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3944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</a:t>
                      </a:r>
                      <a:r>
                        <a:rPr sz="1100" b="1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 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Interfi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Demo();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98742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i.sum(20,5);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942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7183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97584" y="6223380"/>
            <a:ext cx="5780405" cy="341630"/>
            <a:chOff x="1097584" y="6223380"/>
            <a:chExt cx="5780405" cy="341630"/>
          </a:xfrm>
        </p:grpSpPr>
        <p:sp>
          <p:nvSpPr>
            <p:cNvPr id="11" name="object 11"/>
            <p:cNvSpPr/>
            <p:nvPr/>
          </p:nvSpPr>
          <p:spPr>
            <a:xfrm>
              <a:off x="1097584" y="6223380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5016" y="639406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584" y="6394068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2004" y="5806820"/>
            <a:ext cx="2754630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Above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428625">
              <a:lnSpc>
                <a:spcPct val="101800"/>
              </a:lnSpc>
              <a:buAutoNum type="arabicParenR"/>
              <a:tabLst>
                <a:tab pos="723900" algn="l"/>
                <a:tab pos="724535" algn="l"/>
              </a:tabLst>
            </a:pPr>
            <a:r>
              <a:rPr sz="1100" b="1" spc="-5" dirty="0">
                <a:latin typeface="Calibri"/>
                <a:cs typeface="Calibri"/>
              </a:rPr>
              <a:t>public void sum(inta, int b);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3)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7584" y="656475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5016" y="6735444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4)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97584" y="6735444"/>
            <a:ext cx="5780405" cy="852805"/>
            <a:chOff x="1097584" y="6735444"/>
            <a:chExt cx="5780405" cy="852805"/>
          </a:xfrm>
        </p:grpSpPr>
        <p:sp>
          <p:nvSpPr>
            <p:cNvPr id="18" name="object 18"/>
            <p:cNvSpPr/>
            <p:nvPr/>
          </p:nvSpPr>
          <p:spPr>
            <a:xfrm>
              <a:off x="1097584" y="6735444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59">
                  <a:moveTo>
                    <a:pt x="27432" y="170700"/>
                  </a:moveTo>
                  <a:lnTo>
                    <a:pt x="0" y="170700"/>
                  </a:lnTo>
                  <a:lnTo>
                    <a:pt x="0" y="339852"/>
                  </a:lnTo>
                  <a:lnTo>
                    <a:pt x="27432" y="339852"/>
                  </a:lnTo>
                  <a:lnTo>
                    <a:pt x="27432" y="170700"/>
                  </a:lnTo>
                  <a:close/>
                </a:path>
                <a:path w="27940" h="34035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707529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707529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5016" y="7416748"/>
              <a:ext cx="5752465" cy="171450"/>
            </a:xfrm>
            <a:custGeom>
              <a:avLst/>
              <a:gdLst/>
              <a:ahLst/>
              <a:cxnLst/>
              <a:rect l="l" t="t" r="r" b="b"/>
              <a:pathLst>
                <a:path w="5752465" h="171450">
                  <a:moveTo>
                    <a:pt x="5752465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5752465" y="170992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7584" y="7416748"/>
              <a:ext cx="27940" cy="171450"/>
            </a:xfrm>
            <a:custGeom>
              <a:avLst/>
              <a:gdLst/>
              <a:ahLst/>
              <a:cxnLst/>
              <a:rect l="l" t="t" r="r" b="b"/>
              <a:pathLst>
                <a:path w="27940" h="171450">
                  <a:moveTo>
                    <a:pt x="27431" y="0"/>
                  </a:moveTo>
                  <a:lnTo>
                    <a:pt x="0" y="0"/>
                  </a:lnTo>
                  <a:lnTo>
                    <a:pt x="0" y="170992"/>
                  </a:lnTo>
                  <a:lnTo>
                    <a:pt x="27431" y="17099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0604" y="6884289"/>
            <a:ext cx="3993515" cy="875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AutoNum type="arabicParenR" startAt="5"/>
              <a:tabLst>
                <a:tab pos="527685" algn="l"/>
                <a:tab pos="52832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340"/>
              </a:lnSpc>
              <a:spcBef>
                <a:spcPts val="40"/>
              </a:spcBef>
              <a:buAutoNum type="arabicParenR" startAt="5"/>
              <a:tabLst>
                <a:tab pos="746760" algn="l"/>
                <a:tab pos="747395" algn="l"/>
              </a:tabLst>
            </a:pPr>
            <a:r>
              <a:rPr sz="1100" b="1" spc="-5" dirty="0">
                <a:latin typeface="Calibri"/>
                <a:cs typeface="Calibri"/>
              </a:rPr>
              <a:t>Interfi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 </a:t>
            </a:r>
            <a:r>
              <a:rPr sz="1100" b="1" spc="-5" dirty="0">
                <a:latin typeface="Calibri"/>
                <a:cs typeface="Calibri"/>
              </a:rPr>
              <a:t>(a,b)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System.out.println(“The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Sum:”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+(a+b));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7)	</a:t>
            </a:r>
            <a:r>
              <a:rPr sz="1100" b="1" spc="-5" dirty="0">
                <a:latin typeface="Calibri"/>
                <a:cs typeface="Calibri"/>
              </a:rPr>
              <a:t>i.sum(5,10);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5"/>
              </a:lnSpc>
              <a:tabLst>
                <a:tab pos="558165" algn="l"/>
              </a:tabLst>
            </a:pP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Calibri"/>
                <a:cs typeface="Calibri"/>
              </a:rPr>
              <a:t>9)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7584" y="7587742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87477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065" y="56388"/>
                </a:lnTo>
                <a:lnTo>
                  <a:pt x="5981065" y="18288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9144"/>
                </a:lnTo>
                <a:lnTo>
                  <a:pt x="5981065" y="9144"/>
                </a:lnTo>
                <a:lnTo>
                  <a:pt x="5981065" y="0"/>
                </a:lnTo>
                <a:close/>
              </a:path>
            </a:pathLst>
          </a:custGeom>
          <a:solidFill>
            <a:srgbClr val="823A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909573"/>
            <a:ext cx="2171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Without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 Expressions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97584" y="1326133"/>
          <a:ext cx="5766435" cy="238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Interf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7721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publicint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square(int x);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</a:t>
                      </a:r>
                      <a:r>
                        <a:rPr sz="1100" b="1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Demo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 Interf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359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square(int x)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8742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return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x*x;  OR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x)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x*x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340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</a:t>
                      </a:r>
                      <a:r>
                        <a:rPr sz="1100" b="1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54673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 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06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Interfi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new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Demo();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7981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System.out.println(“The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Square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is: “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+i.square(7));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57721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97584" y="4286122"/>
            <a:ext cx="5780405" cy="341630"/>
            <a:chOff x="1097584" y="4286122"/>
            <a:chExt cx="5780405" cy="341630"/>
          </a:xfrm>
        </p:grpSpPr>
        <p:sp>
          <p:nvSpPr>
            <p:cNvPr id="9" name="object 9"/>
            <p:cNvSpPr/>
            <p:nvPr/>
          </p:nvSpPr>
          <p:spPr>
            <a:xfrm>
              <a:off x="1097584" y="4286122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5016" y="445681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584" y="4456810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4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2004" y="3869563"/>
            <a:ext cx="2728595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Above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Expression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dirty="0">
                <a:latin typeface="Calibri"/>
                <a:cs typeface="Calibri"/>
              </a:rPr>
              <a:t>interface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619125">
              <a:lnSpc>
                <a:spcPct val="101800"/>
              </a:lnSpc>
              <a:buAutoNum type="arabicParenR"/>
              <a:tabLst>
                <a:tab pos="756285" algn="l"/>
                <a:tab pos="756920" algn="l"/>
              </a:tabLst>
            </a:pPr>
            <a:r>
              <a:rPr sz="1100" b="1" spc="-5" dirty="0">
                <a:latin typeface="Calibri"/>
                <a:cs typeface="Calibri"/>
              </a:rPr>
              <a:t>public int square(int x);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3)</a:t>
            </a:r>
            <a:r>
              <a:rPr sz="1100" b="1" spc="1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7584" y="4627498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4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5016" y="4798186"/>
            <a:ext cx="5752465" cy="1708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250"/>
              </a:lnSpc>
            </a:pPr>
            <a:r>
              <a:rPr sz="1100" b="1" dirty="0">
                <a:latin typeface="Calibri"/>
                <a:cs typeface="Calibri"/>
              </a:rPr>
              <a:t>4)</a:t>
            </a:r>
            <a:r>
              <a:rPr sz="1100" b="1" spc="36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7584" y="4798186"/>
            <a:ext cx="5780405" cy="1022985"/>
            <a:chOff x="1097584" y="4798186"/>
            <a:chExt cx="5780405" cy="1022985"/>
          </a:xfrm>
        </p:grpSpPr>
        <p:sp>
          <p:nvSpPr>
            <p:cNvPr id="16" name="object 16"/>
            <p:cNvSpPr/>
            <p:nvPr/>
          </p:nvSpPr>
          <p:spPr>
            <a:xfrm>
              <a:off x="1097584" y="479818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16" y="5139562"/>
              <a:ext cx="5752465" cy="169545"/>
            </a:xfrm>
            <a:custGeom>
              <a:avLst/>
              <a:gdLst/>
              <a:ahLst/>
              <a:cxnLst/>
              <a:rect l="l" t="t" r="r" b="b"/>
              <a:pathLst>
                <a:path w="5752465" h="169545">
                  <a:moveTo>
                    <a:pt x="5752465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5752465" y="169163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584" y="5139562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60">
                  <a:moveTo>
                    <a:pt x="27432" y="0"/>
                  </a:moveTo>
                  <a:lnTo>
                    <a:pt x="0" y="0"/>
                  </a:lnTo>
                  <a:lnTo>
                    <a:pt x="0" y="169113"/>
                  </a:lnTo>
                  <a:lnTo>
                    <a:pt x="0" y="340106"/>
                  </a:lnTo>
                  <a:lnTo>
                    <a:pt x="27432" y="340106"/>
                  </a:lnTo>
                  <a:lnTo>
                    <a:pt x="27432" y="169164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5016" y="547966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7584" y="5479668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2004" y="4947030"/>
            <a:ext cx="4206875" cy="12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6765" indent="-546100">
              <a:lnSpc>
                <a:spcPct val="100000"/>
              </a:lnSpc>
              <a:spcBef>
                <a:spcPts val="105"/>
              </a:spcBef>
              <a:buAutoNum type="arabicParenR" startAt="5"/>
              <a:tabLst>
                <a:tab pos="786765" algn="l"/>
                <a:tab pos="787400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 main(String[]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101725" indent="-861060">
              <a:lnSpc>
                <a:spcPct val="100000"/>
              </a:lnSpc>
              <a:spcBef>
                <a:spcPts val="20"/>
              </a:spcBef>
              <a:buAutoNum type="arabicParenR" startAt="5"/>
              <a:tabLst>
                <a:tab pos="1101725" algn="l"/>
                <a:tab pos="1102360" algn="l"/>
              </a:tabLst>
            </a:pPr>
            <a:r>
              <a:rPr sz="1100" b="1" spc="-5" dirty="0">
                <a:latin typeface="Calibri"/>
                <a:cs typeface="Calibri"/>
              </a:rPr>
              <a:t>Interfi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x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Wingdings"/>
                <a:cs typeface="Wingdings"/>
              </a:rPr>
              <a:t>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x*x;</a:t>
            </a:r>
            <a:endParaRPr sz="1100">
              <a:latin typeface="Calibri"/>
              <a:cs typeface="Calibri"/>
            </a:endParaRPr>
          </a:p>
          <a:p>
            <a:pPr marL="241300" marR="5080">
              <a:lnSpc>
                <a:spcPts val="1340"/>
              </a:lnSpc>
              <a:spcBef>
                <a:spcPts val="45"/>
              </a:spcBef>
              <a:buAutoNum type="arabicParenR" startAt="5"/>
              <a:tabLst>
                <a:tab pos="817244" algn="l"/>
                <a:tab pos="1103630" algn="l"/>
                <a:tab pos="1104265" algn="l"/>
              </a:tabLst>
            </a:pPr>
            <a:r>
              <a:rPr sz="1100" b="1" spc="-5" dirty="0">
                <a:latin typeface="Calibri"/>
                <a:cs typeface="Calibri"/>
              </a:rPr>
              <a:t>System.out.println(“The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Square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is:”+i.square(5));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300"/>
              </a:lnSpc>
            </a:pPr>
            <a:r>
              <a:rPr sz="1100" b="1" dirty="0">
                <a:latin typeface="Calibri"/>
                <a:cs typeface="Calibri"/>
              </a:rPr>
              <a:t>9)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Without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097584" y="6394069"/>
          <a:ext cx="5766435" cy="2728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MyRunnable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implements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Runnable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718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245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120967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System.out.println(“Child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Thread”);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2456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7183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069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</a:t>
                      </a:r>
                      <a:r>
                        <a:rPr sz="1100" b="1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</a:t>
                      </a:r>
                      <a:r>
                        <a:rPr sz="1100" b="1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ThreadDemo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0896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 static void main(String[] 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191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Runnable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myRunnable();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191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Thread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Thread(r);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191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t.start();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191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for(int i=0;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13042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	System.out.println(“Main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Thread”)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63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01917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15)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076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16)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90803"/>
            <a:ext cx="3001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Java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New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Features In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Simple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6124" y="9155886"/>
            <a:ext cx="6082030" cy="276225"/>
          </a:xfrm>
          <a:custGeom>
            <a:avLst/>
            <a:gdLst/>
            <a:ahLst/>
            <a:cxnLst/>
            <a:rect l="l" t="t" r="r" b="b"/>
            <a:pathLst>
              <a:path w="6082030" h="276225">
                <a:moveTo>
                  <a:pt x="6081598" y="0"/>
                </a:moveTo>
                <a:lnTo>
                  <a:pt x="644601" y="0"/>
                </a:lnTo>
                <a:lnTo>
                  <a:pt x="617207" y="0"/>
                </a:lnTo>
                <a:lnTo>
                  <a:pt x="0" y="0"/>
                </a:lnTo>
                <a:lnTo>
                  <a:pt x="0" y="27432"/>
                </a:lnTo>
                <a:lnTo>
                  <a:pt x="617169" y="27432"/>
                </a:lnTo>
                <a:lnTo>
                  <a:pt x="617169" y="28956"/>
                </a:lnTo>
                <a:lnTo>
                  <a:pt x="617169" y="275844"/>
                </a:lnTo>
                <a:lnTo>
                  <a:pt x="644601" y="275844"/>
                </a:lnTo>
                <a:lnTo>
                  <a:pt x="644601" y="28956"/>
                </a:lnTo>
                <a:lnTo>
                  <a:pt x="644601" y="27432"/>
                </a:lnTo>
                <a:lnTo>
                  <a:pt x="6081598" y="27432"/>
                </a:lnTo>
                <a:lnTo>
                  <a:pt x="608159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96416" y="874775"/>
            <a:ext cx="5981065" cy="226060"/>
            <a:chOff x="896416" y="874775"/>
            <a:chExt cx="5981065" cy="226060"/>
          </a:xfrm>
        </p:grpSpPr>
        <p:sp>
          <p:nvSpPr>
            <p:cNvPr id="6" name="object 6"/>
            <p:cNvSpPr/>
            <p:nvPr/>
          </p:nvSpPr>
          <p:spPr>
            <a:xfrm>
              <a:off x="896416" y="874775"/>
              <a:ext cx="5981065" cy="56515"/>
            </a:xfrm>
            <a:custGeom>
              <a:avLst/>
              <a:gdLst/>
              <a:ahLst/>
              <a:cxnLst/>
              <a:rect l="l" t="t" r="r" b="b"/>
              <a:pathLst>
                <a:path w="5981065" h="56515">
                  <a:moveTo>
                    <a:pt x="5981065" y="18288"/>
                  </a:moveTo>
                  <a:lnTo>
                    <a:pt x="0" y="18288"/>
                  </a:lnTo>
                  <a:lnTo>
                    <a:pt x="0" y="56388"/>
                  </a:lnTo>
                  <a:lnTo>
                    <a:pt x="5981065" y="56388"/>
                  </a:lnTo>
                  <a:lnTo>
                    <a:pt x="5981065" y="18288"/>
                  </a:lnTo>
                  <a:close/>
                </a:path>
                <a:path w="5981065" h="56515">
                  <a:moveTo>
                    <a:pt x="598106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981065" y="9144"/>
                  </a:lnTo>
                  <a:lnTo>
                    <a:pt x="5981065" y="0"/>
                  </a:lnTo>
                  <a:close/>
                </a:path>
              </a:pathLst>
            </a:custGeom>
            <a:solidFill>
              <a:srgbClr val="823A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7584" y="931113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4">
                  <a:moveTo>
                    <a:pt x="27431" y="0"/>
                  </a:moveTo>
                  <a:lnTo>
                    <a:pt x="0" y="0"/>
                  </a:lnTo>
                  <a:lnTo>
                    <a:pt x="0" y="169468"/>
                  </a:lnTo>
                  <a:lnTo>
                    <a:pt x="27431" y="16946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04" y="909320"/>
            <a:ext cx="185229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17)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7584" y="1675129"/>
          <a:ext cx="5766435" cy="2386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9163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1)</a:t>
                      </a:r>
                      <a:r>
                        <a:rPr sz="1100" b="1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ThreadDemo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4135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static void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args)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Runnable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()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30429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58813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System.out.println(“Child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Thread”);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30238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6)	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7)	};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164">
                <a:tc>
                  <a:txBody>
                    <a:bodyPr/>
                    <a:lstStyle/>
                    <a:p>
                      <a:pPr marL="31750">
                        <a:lnSpc>
                          <a:spcPts val="1230"/>
                        </a:lnSpc>
                        <a:tabLst>
                          <a:tab pos="95504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Thread(r);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06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9)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t.start();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6944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10)	for(i=0;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i&lt;10;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{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127190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11)	System.out.println(“Main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Thread”);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95504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12)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  <a:tabLst>
                          <a:tab pos="60769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13)	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14)</a:t>
                      </a:r>
                      <a:r>
                        <a:rPr sz="11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}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6CE16C"/>
                      </a:solidFill>
                      <a:prstDash val="solid"/>
                    </a:lnL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97584" y="5597016"/>
            <a:ext cx="5780405" cy="1704339"/>
            <a:chOff x="1097584" y="5597016"/>
            <a:chExt cx="5780405" cy="1704339"/>
          </a:xfrm>
        </p:grpSpPr>
        <p:sp>
          <p:nvSpPr>
            <p:cNvPr id="11" name="object 11"/>
            <p:cNvSpPr/>
            <p:nvPr/>
          </p:nvSpPr>
          <p:spPr>
            <a:xfrm>
              <a:off x="1097584" y="5597016"/>
              <a:ext cx="27940" cy="169545"/>
            </a:xfrm>
            <a:custGeom>
              <a:avLst/>
              <a:gdLst/>
              <a:ahLst/>
              <a:cxnLst/>
              <a:rect l="l" t="t" r="r" b="b"/>
              <a:pathLst>
                <a:path w="27940" h="169545">
                  <a:moveTo>
                    <a:pt x="27431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7431" y="169163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5016" y="576618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584" y="5766193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75"/>
                  </a:lnTo>
                  <a:lnTo>
                    <a:pt x="0" y="341363"/>
                  </a:lnTo>
                  <a:lnTo>
                    <a:pt x="27432" y="341363"/>
                  </a:lnTo>
                  <a:lnTo>
                    <a:pt x="27432" y="17067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5016" y="610755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4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584" y="6107556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76"/>
                  </a:lnTo>
                  <a:lnTo>
                    <a:pt x="27432" y="341376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5016" y="6448932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584" y="6448932"/>
              <a:ext cx="27940" cy="341630"/>
            </a:xfrm>
            <a:custGeom>
              <a:avLst/>
              <a:gdLst/>
              <a:ahLst/>
              <a:cxnLst/>
              <a:rect l="l" t="t" r="r" b="b"/>
              <a:pathLst>
                <a:path w="27940" h="341629">
                  <a:moveTo>
                    <a:pt x="27432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0" y="341388"/>
                  </a:lnTo>
                  <a:lnTo>
                    <a:pt x="27432" y="341388"/>
                  </a:lnTo>
                  <a:lnTo>
                    <a:pt x="27432" y="170688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016" y="6790308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584" y="6790321"/>
              <a:ext cx="27940" cy="340360"/>
            </a:xfrm>
            <a:custGeom>
              <a:avLst/>
              <a:gdLst/>
              <a:ahLst/>
              <a:cxnLst/>
              <a:rect l="l" t="t" r="r" b="b"/>
              <a:pathLst>
                <a:path w="27940" h="340359">
                  <a:moveTo>
                    <a:pt x="27432" y="0"/>
                  </a:moveTo>
                  <a:lnTo>
                    <a:pt x="0" y="0"/>
                  </a:lnTo>
                  <a:lnTo>
                    <a:pt x="0" y="170675"/>
                  </a:lnTo>
                  <a:lnTo>
                    <a:pt x="0" y="339839"/>
                  </a:lnTo>
                  <a:lnTo>
                    <a:pt x="27432" y="339839"/>
                  </a:lnTo>
                  <a:lnTo>
                    <a:pt x="27432" y="17067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5016" y="7130160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752465" y="170687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2004" y="4213986"/>
            <a:ext cx="5824220" cy="3088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Anonymous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inner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classes vs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Lambda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Expressions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390"/>
              </a:spcBef>
            </a:pPr>
            <a:r>
              <a:rPr sz="1100" b="1" spc="-5" dirty="0">
                <a:latin typeface="Calibri"/>
                <a:cs typeface="Calibri"/>
              </a:rPr>
              <a:t>Wherever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using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anonymous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inner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classes there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may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chance </a:t>
            </a:r>
            <a:r>
              <a:rPr sz="1100" b="1" spc="-5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using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Lambda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expression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reduce</a:t>
            </a:r>
            <a:r>
              <a:rPr sz="1100" b="1" spc="-5" dirty="0">
                <a:latin typeface="Calibri"/>
                <a:cs typeface="Calibri"/>
              </a:rPr>
              <a:t> length 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code and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resolve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complexity.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With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anonymous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inner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class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sz="1100" b="1" spc="-5" dirty="0">
                <a:latin typeface="Calibri"/>
                <a:cs typeface="Calibri"/>
              </a:rPr>
              <a:t>class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692150" indent="-451484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692150" algn="l"/>
                <a:tab pos="69278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static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main(String[]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args)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975360" indent="-734695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975360" algn="l"/>
                <a:tab pos="975994" algn="l"/>
              </a:tabLst>
            </a:pPr>
            <a:r>
              <a:rPr sz="1100" b="1" spc="-5" dirty="0">
                <a:latin typeface="Calibri"/>
                <a:cs typeface="Calibri"/>
              </a:rPr>
              <a:t>Thread </a:t>
            </a:r>
            <a:r>
              <a:rPr sz="1100" b="1" dirty="0">
                <a:latin typeface="Calibri"/>
                <a:cs typeface="Calibri"/>
              </a:rPr>
              <a:t>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=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new Thread(new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Runnable()</a:t>
            </a:r>
            <a:r>
              <a:rPr sz="1100" b="1" dirty="0">
                <a:latin typeface="Calibri"/>
                <a:cs typeface="Calibri"/>
              </a:rPr>
              <a:t> {</a:t>
            </a:r>
            <a:endParaRPr sz="1100">
              <a:latin typeface="Calibri"/>
              <a:cs typeface="Calibri"/>
            </a:endParaRPr>
          </a:p>
          <a:p>
            <a:pPr marL="1355090" indent="-111442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1355090" algn="l"/>
                <a:tab pos="1355725" algn="l"/>
              </a:tabLst>
            </a:pPr>
            <a:r>
              <a:rPr sz="1100" b="1" spc="-5" dirty="0">
                <a:latin typeface="Calibri"/>
                <a:cs typeface="Calibri"/>
              </a:rPr>
              <a:t>public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void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run()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1640205" algn="l"/>
              </a:tabLst>
            </a:pPr>
            <a:r>
              <a:rPr sz="1100" b="1" dirty="0">
                <a:latin typeface="Calibri"/>
                <a:cs typeface="Calibri"/>
              </a:rPr>
              <a:t>5)	</a:t>
            </a:r>
            <a:r>
              <a:rPr sz="1100" b="1" spc="-5" dirty="0">
                <a:latin typeface="Calibri"/>
                <a:cs typeface="Calibri"/>
              </a:rPr>
              <a:t>for(int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i=0;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i&lt;10;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i++)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41300" marR="1763395">
              <a:lnSpc>
                <a:spcPct val="101800"/>
              </a:lnSpc>
              <a:tabLst>
                <a:tab pos="1638935" algn="l"/>
                <a:tab pos="1986280" algn="l"/>
              </a:tabLst>
            </a:pPr>
            <a:r>
              <a:rPr sz="1100" b="1" dirty="0">
                <a:latin typeface="Calibri"/>
                <a:cs typeface="Calibri"/>
              </a:rPr>
              <a:t>6)		</a:t>
            </a:r>
            <a:r>
              <a:rPr sz="1100" b="1" spc="-5" dirty="0">
                <a:latin typeface="Calibri"/>
                <a:cs typeface="Calibri"/>
              </a:rPr>
              <a:t>System.out.println("Child Thread"); </a:t>
            </a:r>
            <a:r>
              <a:rPr sz="1100" b="1" spc="-2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1386840" algn="l"/>
              </a:tabLst>
            </a:pPr>
            <a:r>
              <a:rPr sz="1100" b="1" dirty="0">
                <a:latin typeface="Calibri"/>
                <a:cs typeface="Calibri"/>
              </a:rPr>
              <a:t>8)	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975360" algn="l"/>
              </a:tabLst>
            </a:pPr>
            <a:r>
              <a:rPr sz="1100" b="1" dirty="0">
                <a:latin typeface="Calibri"/>
                <a:cs typeface="Calibri"/>
              </a:rPr>
              <a:t>9)	});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  <a:tabLst>
                <a:tab pos="975360" algn="l"/>
              </a:tabLst>
            </a:pPr>
            <a:r>
              <a:rPr sz="1100" b="1" spc="-5" dirty="0">
                <a:latin typeface="Calibri"/>
                <a:cs typeface="Calibri"/>
              </a:rPr>
              <a:t>10)	t.start();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7584" y="7130160"/>
            <a:ext cx="27940" cy="342265"/>
          </a:xfrm>
          <a:custGeom>
            <a:avLst/>
            <a:gdLst/>
            <a:ahLst/>
            <a:cxnLst/>
            <a:rect l="l" t="t" r="r" b="b"/>
            <a:pathLst>
              <a:path w="27940" h="342265">
                <a:moveTo>
                  <a:pt x="27432" y="170764"/>
                </a:moveTo>
                <a:lnTo>
                  <a:pt x="0" y="170764"/>
                </a:lnTo>
                <a:lnTo>
                  <a:pt x="0" y="341757"/>
                </a:lnTo>
                <a:lnTo>
                  <a:pt x="27432" y="341757"/>
                </a:lnTo>
                <a:lnTo>
                  <a:pt x="27432" y="170764"/>
                </a:lnTo>
                <a:close/>
              </a:path>
              <a:path w="27940" h="342265">
                <a:moveTo>
                  <a:pt x="27432" y="0"/>
                </a:moveTo>
                <a:lnTo>
                  <a:pt x="0" y="0"/>
                </a:lnTo>
                <a:lnTo>
                  <a:pt x="0" y="170688"/>
                </a:lnTo>
                <a:lnTo>
                  <a:pt x="27432" y="170688"/>
                </a:lnTo>
                <a:lnTo>
                  <a:pt x="27432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0604" y="7279005"/>
            <a:ext cx="210820" cy="36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1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2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4642" y="7279005"/>
            <a:ext cx="2268855" cy="365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01295" marR="5080" indent="-189230">
              <a:lnSpc>
                <a:spcPct val="102000"/>
              </a:lnSpc>
              <a:spcBef>
                <a:spcPts val="75"/>
              </a:spcBef>
            </a:pPr>
            <a:r>
              <a:rPr sz="1100" b="1" spc="-5" dirty="0">
                <a:latin typeface="Calibri"/>
                <a:cs typeface="Calibri"/>
              </a:rPr>
              <a:t>for(int i=0; i&lt;10; </a:t>
            </a:r>
            <a:r>
              <a:rPr sz="1100" b="1" spc="-10" dirty="0">
                <a:latin typeface="Calibri"/>
                <a:cs typeface="Calibri"/>
              </a:rPr>
              <a:t>i++) </a:t>
            </a:r>
            <a:r>
              <a:rPr sz="1100" b="1" spc="-5" dirty="0">
                <a:latin typeface="Calibri"/>
                <a:cs typeface="Calibri"/>
              </a:rPr>
              <a:t> System.out.println("Main thread");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97584" y="7471918"/>
            <a:ext cx="5780405" cy="341630"/>
            <a:chOff x="1097584" y="7471918"/>
            <a:chExt cx="5780405" cy="341630"/>
          </a:xfrm>
        </p:grpSpPr>
        <p:sp>
          <p:nvSpPr>
            <p:cNvPr id="26" name="object 26"/>
            <p:cNvSpPr/>
            <p:nvPr/>
          </p:nvSpPr>
          <p:spPr>
            <a:xfrm>
              <a:off x="1097584" y="7471918"/>
              <a:ext cx="27940" cy="170815"/>
            </a:xfrm>
            <a:custGeom>
              <a:avLst/>
              <a:gdLst/>
              <a:ahLst/>
              <a:cxnLst/>
              <a:rect l="l" t="t" r="r" b="b"/>
              <a:pathLst>
                <a:path w="27940" h="170815">
                  <a:moveTo>
                    <a:pt x="27431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27431" y="170687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6CE1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5016" y="7642606"/>
              <a:ext cx="5752465" cy="170815"/>
            </a:xfrm>
            <a:custGeom>
              <a:avLst/>
              <a:gdLst/>
              <a:ahLst/>
              <a:cxnLst/>
              <a:rect l="l" t="t" r="r" b="b"/>
              <a:pathLst>
                <a:path w="5752465" h="170815">
                  <a:moveTo>
                    <a:pt x="5752465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752465" y="170688"/>
                  </a:lnTo>
                  <a:lnTo>
                    <a:pt x="575246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43304" y="7620761"/>
            <a:ext cx="198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3</a:t>
            </a:r>
            <a:r>
              <a:rPr sz="1100" b="1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4358" y="7620761"/>
            <a:ext cx="60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97584" y="7642606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8"/>
                </a:lnTo>
                <a:lnTo>
                  <a:pt x="27431" y="170688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30604" y="7791450"/>
            <a:ext cx="302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/>
                <a:cs typeface="Calibri"/>
              </a:rPr>
              <a:t>14)</a:t>
            </a:r>
            <a:r>
              <a:rPr sz="1100" b="1" spc="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7584" y="7813293"/>
            <a:ext cx="27940" cy="170815"/>
          </a:xfrm>
          <a:custGeom>
            <a:avLst/>
            <a:gdLst/>
            <a:ahLst/>
            <a:cxnLst/>
            <a:rect l="l" t="t" r="r" b="b"/>
            <a:pathLst>
              <a:path w="27940" h="170815">
                <a:moveTo>
                  <a:pt x="27431" y="0"/>
                </a:moveTo>
                <a:lnTo>
                  <a:pt x="0" y="0"/>
                </a:lnTo>
                <a:lnTo>
                  <a:pt x="0" y="170687"/>
                </a:lnTo>
                <a:lnTo>
                  <a:pt x="27431" y="170687"/>
                </a:lnTo>
                <a:lnTo>
                  <a:pt x="27431" y="0"/>
                </a:lnTo>
                <a:close/>
              </a:path>
            </a:pathLst>
          </a:custGeom>
          <a:solidFill>
            <a:srgbClr val="6CE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098538" y="65532"/>
                </a:moveTo>
                <a:lnTo>
                  <a:pt x="7089394" y="65532"/>
                </a:lnTo>
                <a:lnTo>
                  <a:pt x="7089394" y="74676"/>
                </a:lnTo>
                <a:lnTo>
                  <a:pt x="7089394" y="9375648"/>
                </a:lnTo>
                <a:lnTo>
                  <a:pt x="74676" y="9375648"/>
                </a:lnTo>
                <a:lnTo>
                  <a:pt x="74676" y="74676"/>
                </a:lnTo>
                <a:lnTo>
                  <a:pt x="7089394" y="74676"/>
                </a:lnTo>
                <a:lnTo>
                  <a:pt x="7089394" y="65532"/>
                </a:lnTo>
                <a:lnTo>
                  <a:pt x="74676" y="65532"/>
                </a:lnTo>
                <a:lnTo>
                  <a:pt x="65532" y="65532"/>
                </a:lnTo>
                <a:lnTo>
                  <a:pt x="65532" y="74676"/>
                </a:lnTo>
                <a:lnTo>
                  <a:pt x="65532" y="9375648"/>
                </a:lnTo>
                <a:lnTo>
                  <a:pt x="65532" y="9384792"/>
                </a:lnTo>
                <a:lnTo>
                  <a:pt x="74676" y="9384792"/>
                </a:lnTo>
                <a:lnTo>
                  <a:pt x="7089394" y="9384792"/>
                </a:lnTo>
                <a:lnTo>
                  <a:pt x="7098538" y="9384792"/>
                </a:lnTo>
                <a:lnTo>
                  <a:pt x="7098538" y="9375648"/>
                </a:lnTo>
                <a:lnTo>
                  <a:pt x="7098538" y="74676"/>
                </a:lnTo>
                <a:lnTo>
                  <a:pt x="7098538" y="65532"/>
                </a:lnTo>
                <a:close/>
              </a:path>
              <a:path w="7164705" h="9450705">
                <a:moveTo>
                  <a:pt x="7146087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74676"/>
                </a:lnTo>
                <a:lnTo>
                  <a:pt x="7107936" y="9375648"/>
                </a:lnTo>
                <a:lnTo>
                  <a:pt x="7107936" y="9393936"/>
                </a:lnTo>
                <a:lnTo>
                  <a:pt x="7089394" y="9393936"/>
                </a:lnTo>
                <a:lnTo>
                  <a:pt x="74676" y="9393936"/>
                </a:lnTo>
                <a:lnTo>
                  <a:pt x="56388" y="9393936"/>
                </a:lnTo>
                <a:lnTo>
                  <a:pt x="56388" y="9375648"/>
                </a:lnTo>
                <a:lnTo>
                  <a:pt x="56388" y="74676"/>
                </a:lnTo>
                <a:lnTo>
                  <a:pt x="56388" y="56388"/>
                </a:lnTo>
                <a:lnTo>
                  <a:pt x="74676" y="56388"/>
                </a:lnTo>
                <a:lnTo>
                  <a:pt x="7089394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7089394" y="18288"/>
                </a:lnTo>
                <a:lnTo>
                  <a:pt x="7467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74676"/>
                </a:lnTo>
                <a:lnTo>
                  <a:pt x="18288" y="9375648"/>
                </a:lnTo>
                <a:lnTo>
                  <a:pt x="18288" y="9393936"/>
                </a:lnTo>
                <a:lnTo>
                  <a:pt x="18288" y="9432036"/>
                </a:lnTo>
                <a:lnTo>
                  <a:pt x="56388" y="9432036"/>
                </a:lnTo>
                <a:lnTo>
                  <a:pt x="7146087" y="9432036"/>
                </a:lnTo>
                <a:lnTo>
                  <a:pt x="7146087" y="9393936"/>
                </a:lnTo>
                <a:lnTo>
                  <a:pt x="7146036" y="9375648"/>
                </a:lnTo>
                <a:lnTo>
                  <a:pt x="7146036" y="74676"/>
                </a:lnTo>
                <a:lnTo>
                  <a:pt x="7146036" y="56388"/>
                </a:lnTo>
                <a:lnTo>
                  <a:pt x="7146087" y="18288"/>
                </a:lnTo>
                <a:close/>
              </a:path>
              <a:path w="7164705" h="9450705">
                <a:moveTo>
                  <a:pt x="7164375" y="9441193"/>
                </a:moveTo>
                <a:lnTo>
                  <a:pt x="7164311" y="9375661"/>
                </a:lnTo>
                <a:lnTo>
                  <a:pt x="7155180" y="9375661"/>
                </a:lnTo>
                <a:lnTo>
                  <a:pt x="7155180" y="9441193"/>
                </a:lnTo>
                <a:lnTo>
                  <a:pt x="7089394" y="9441193"/>
                </a:lnTo>
                <a:lnTo>
                  <a:pt x="74676" y="9441193"/>
                </a:lnTo>
                <a:lnTo>
                  <a:pt x="9144" y="9441193"/>
                </a:lnTo>
                <a:lnTo>
                  <a:pt x="9144" y="9375661"/>
                </a:lnTo>
                <a:lnTo>
                  <a:pt x="0" y="9375661"/>
                </a:lnTo>
                <a:lnTo>
                  <a:pt x="0" y="9441193"/>
                </a:lnTo>
                <a:lnTo>
                  <a:pt x="0" y="9450324"/>
                </a:lnTo>
                <a:lnTo>
                  <a:pt x="9144" y="9450324"/>
                </a:lnTo>
                <a:lnTo>
                  <a:pt x="7164375" y="9450324"/>
                </a:lnTo>
                <a:lnTo>
                  <a:pt x="7164375" y="9441193"/>
                </a:lnTo>
                <a:close/>
              </a:path>
              <a:path w="7164705" h="9450705">
                <a:moveTo>
                  <a:pt x="7164375" y="0"/>
                </a:moveTo>
                <a:lnTo>
                  <a:pt x="7164375" y="0"/>
                </a:lnTo>
                <a:lnTo>
                  <a:pt x="0" y="0"/>
                </a:lnTo>
                <a:lnTo>
                  <a:pt x="0" y="9144"/>
                </a:lnTo>
                <a:lnTo>
                  <a:pt x="0" y="74676"/>
                </a:lnTo>
                <a:lnTo>
                  <a:pt x="0" y="9375648"/>
                </a:lnTo>
                <a:lnTo>
                  <a:pt x="9144" y="9375648"/>
                </a:lnTo>
                <a:lnTo>
                  <a:pt x="9144" y="74676"/>
                </a:lnTo>
                <a:lnTo>
                  <a:pt x="9144" y="9144"/>
                </a:lnTo>
                <a:lnTo>
                  <a:pt x="74676" y="9144"/>
                </a:lnTo>
                <a:lnTo>
                  <a:pt x="7089394" y="9144"/>
                </a:lnTo>
                <a:lnTo>
                  <a:pt x="7155180" y="9144"/>
                </a:lnTo>
                <a:lnTo>
                  <a:pt x="7155180" y="74676"/>
                </a:lnTo>
                <a:lnTo>
                  <a:pt x="7155180" y="9375648"/>
                </a:lnTo>
                <a:lnTo>
                  <a:pt x="7164311" y="9375648"/>
                </a:lnTo>
                <a:lnTo>
                  <a:pt x="7164311" y="74676"/>
                </a:lnTo>
                <a:lnTo>
                  <a:pt x="7164311" y="9144"/>
                </a:lnTo>
                <a:lnTo>
                  <a:pt x="7164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8765</Words>
  <Application>Microsoft Office PowerPoint</Application>
  <PresentationFormat>Custom</PresentationFormat>
  <Paragraphs>1153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 8 New Features</vt:lpstr>
      <vt:lpstr>Lambda (λ) Expression</vt:lpstr>
      <vt:lpstr>PowerPoint Presentation</vt:lpstr>
      <vt:lpstr>Java 8 New Features In Simple Way  Functional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8 New Features In Simple Way  Default Methods</vt:lpstr>
      <vt:lpstr>PowerPoint Presentation</vt:lpstr>
      <vt:lpstr>PowerPoint Presentation</vt:lpstr>
      <vt:lpstr>Static methods inside interface:</vt:lpstr>
      <vt:lpstr>PowerPoint Presentation</vt:lpstr>
      <vt:lpstr>Java 8 New Features In Simple Way  Predicates</vt:lpstr>
      <vt:lpstr>PowerPoint Presentation</vt:lpstr>
      <vt:lpstr>PowerPoint Presentation</vt:lpstr>
      <vt:lpstr>Java 8 New Features In Simple Way</vt:lpstr>
      <vt:lpstr>Differences between predicate and function</vt:lpstr>
      <vt:lpstr>PowerPoint Presentation</vt:lpstr>
      <vt:lpstr>PowerPoint Presentation</vt:lpstr>
      <vt:lpstr>PowerPoint Presentation</vt:lpstr>
      <vt:lpstr>Java 8 New Features In Simple Way 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 and Time API: (Joda-Time API)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with SCJP/ OCJP Material By Mr. Durga                                                                     Java 8 New Features</dc:title>
  <dc:creator>JavaArchitect</dc:creator>
  <cp:lastModifiedBy>Sreekanth S</cp:lastModifiedBy>
  <cp:revision>4</cp:revision>
  <dcterms:created xsi:type="dcterms:W3CDTF">2024-05-09T05:47:36Z</dcterms:created>
  <dcterms:modified xsi:type="dcterms:W3CDTF">2024-10-22T07:11:00Z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2024-05-09T00:00:00Z</vt:filetime>
  </property>
</Properties>
</file>