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79" r:id="rId5"/>
    <p:sldId id="270" r:id="rId6"/>
    <p:sldId id="258" r:id="rId7"/>
    <p:sldId id="259" r:id="rId8"/>
    <p:sldId id="260" r:id="rId9"/>
    <p:sldId id="261" r:id="rId10"/>
    <p:sldId id="262" r:id="rId11"/>
    <p:sldId id="271" r:id="rId12"/>
    <p:sldId id="263" r:id="rId13"/>
    <p:sldId id="272" r:id="rId14"/>
    <p:sldId id="273" r:id="rId15"/>
    <p:sldId id="274" r:id="rId16"/>
    <p:sldId id="275" r:id="rId17"/>
    <p:sldId id="298" r:id="rId18"/>
    <p:sldId id="299" r:id="rId19"/>
    <p:sldId id="276" r:id="rId20"/>
    <p:sldId id="278" r:id="rId21"/>
    <p:sldId id="267" r:id="rId22"/>
    <p:sldId id="296"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80" d="100"/>
          <a:sy n="80"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6C7786-6A1C-49B2-A265-E9F7CFF141A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B129C-31C8-4F97-8507-E157D9E7BC5C}"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6C7786-6A1C-49B2-A265-E9F7CFF141A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6C7786-6A1C-49B2-A265-E9F7CFF141A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86C7786-6A1C-49B2-A265-E9F7CFF141A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86C7786-6A1C-49B2-A265-E9F7CFF141A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4B129C-31C8-4F97-8507-E157D9E7BC5C}"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86C7786-6A1C-49B2-A265-E9F7CFF141A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86C7786-6A1C-49B2-A265-E9F7CFF141A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6C7786-6A1C-49B2-A265-E9F7CFF141A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6C7786-6A1C-49B2-A265-E9F7CFF141AA}"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86C7786-6A1C-49B2-A265-E9F7CFF141AA}"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4B129C-31C8-4F97-8507-E157D9E7BC5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6C7786-6A1C-49B2-A265-E9F7CFF141A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4B129C-31C8-4F97-8507-E157D9E7BC5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86C7786-6A1C-49B2-A265-E9F7CFF141AA}"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4B129C-31C8-4F97-8507-E157D9E7BC5C}"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geeksforgeeks.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b="1" kern="100" dirty="0">
                <a:effectLst/>
                <a:latin typeface="Times New Roman" panose="02020603050405020304" pitchFamily="18" charset="0"/>
                <a:ea typeface="Calibri" panose="020F0502020204030204" pitchFamily="34" charset="0"/>
                <a:cs typeface="Times New Roman" panose="02020603050405020304" pitchFamily="18" charset="0"/>
              </a:rPr>
              <a:t>Avoiding Duplicate File Downloads and Forward Monitoring System in Chat App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p:cNvSpPr>
            <a:spLocks noGrp="1"/>
          </p:cNvSpPr>
          <p:nvPr>
            <p:ph type="subTitle" idx="1"/>
          </p:nvPr>
        </p:nvSpPr>
        <p:spPr/>
        <p:txBody>
          <a:bodyPr>
            <a:normAutofit fontScale="85000" lnSpcReduction="20000"/>
          </a:bodyPr>
          <a:lstStyle/>
          <a:p>
            <a:r>
              <a:rPr lang="en-US" dirty="0"/>
              <a:t>BY	ABHINAV S</a:t>
            </a:r>
            <a:endParaRPr lang="en-US" dirty="0"/>
          </a:p>
          <a:p>
            <a:r>
              <a:rPr lang="en-US" dirty="0"/>
              <a:t>	BALASUNDHAR</a:t>
            </a:r>
            <a:endParaRPr lang="en-US" dirty="0"/>
          </a:p>
          <a:p>
            <a:r>
              <a:rPr lang="en-US" dirty="0"/>
              <a:t>	ATHUL K</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764" y="260"/>
            <a:ext cx="10058400" cy="1450757"/>
          </a:xfrm>
        </p:spPr>
        <p:txBody>
          <a:bodyPr/>
          <a:lstStyle/>
          <a:p>
            <a:r>
              <a:rPr lang="en-IN" sz="4000" dirty="0">
                <a:latin typeface="Times New Roman" panose="02020603050405020304" pitchFamily="18" charset="0"/>
                <a:cs typeface="Times New Roman" panose="02020603050405020304" pitchFamily="18" charset="0"/>
                <a:sym typeface="+mn-ea"/>
              </a:rPr>
              <a:t>DESIGN – PROCESS FLOW &amp; UML DIAGRAM CONT..</a:t>
            </a:r>
            <a:endParaRPr lang="en-IN" sz="4000" dirty="0"/>
          </a:p>
        </p:txBody>
      </p:sp>
      <p:pic>
        <p:nvPicPr>
          <p:cNvPr id="6" name="Content Placeholder 5"/>
          <p:cNvPicPr>
            <a:picLocks noChangeAspect="1"/>
          </p:cNvPicPr>
          <p:nvPr>
            <p:ph idx="1"/>
          </p:nvPr>
        </p:nvPicPr>
        <p:blipFill>
          <a:blip r:embed="rId1"/>
          <a:stretch>
            <a:fillRect/>
          </a:stretch>
        </p:blipFill>
        <p:spPr>
          <a:xfrm>
            <a:off x="3480435" y="1987550"/>
            <a:ext cx="4732020" cy="3931920"/>
          </a:xfrm>
          <a:prstGeom prst="rect">
            <a:avLst/>
          </a:prstGeom>
        </p:spPr>
      </p:pic>
      <p:sp>
        <p:nvSpPr>
          <p:cNvPr id="7" name="Text Box 6"/>
          <p:cNvSpPr txBox="1"/>
          <p:nvPr/>
        </p:nvSpPr>
        <p:spPr>
          <a:xfrm>
            <a:off x="4667250" y="5919470"/>
            <a:ext cx="4064000" cy="583565"/>
          </a:xfrm>
          <a:prstGeom prst="rect">
            <a:avLst/>
          </a:prstGeom>
          <a:noFill/>
        </p:spPr>
        <p:txBody>
          <a:bodyPr wrap="square" rtlCol="0">
            <a:spAutoFit/>
          </a:bodyPr>
          <a:p>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Fig 1.</a:t>
            </a:r>
            <a:r>
              <a:rPr lang="en-US" altLang="en-IN" sz="16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3</a:t>
            </a:r>
            <a:r>
              <a:rPr lang="en-IN" sz="1600" b="1"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sz="1600" dirty="0" err="1">
                <a:latin typeface="Times New Roman" panose="02020603050405020304" pitchFamily="18" charset="0"/>
                <a:ea typeface="Times New Roman" panose="02020603050405020304" pitchFamily="18" charset="0"/>
                <a:cs typeface="Times New Roman" panose="02020603050405020304" pitchFamily="18" charset="0"/>
                <a:sym typeface="+mn-ea"/>
              </a:rPr>
              <a:t>Usecase</a:t>
            </a:r>
            <a:r>
              <a:rPr lang="en-IN" sz="1600" dirty="0">
                <a:latin typeface="Times New Roman" panose="02020603050405020304" pitchFamily="18" charset="0"/>
                <a:ea typeface="Times New Roman" panose="02020603050405020304" pitchFamily="18" charset="0"/>
                <a:cs typeface="Times New Roman" panose="02020603050405020304" pitchFamily="18" charset="0"/>
                <a:sym typeface="+mn-ea"/>
              </a:rPr>
              <a:t> Diagram</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altLang="en-US"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033" y="-222280"/>
            <a:ext cx="10058400" cy="1450757"/>
          </a:xfrm>
        </p:spPr>
        <p:txBody>
          <a:bodyPr/>
          <a:lstStyle/>
          <a:p>
            <a:r>
              <a:rPr lang="en-US" dirty="0"/>
              <a:t>DATA STRUCTURES OVERVIEW:</a:t>
            </a:r>
            <a:endParaRPr lang="en-IN" dirty="0"/>
          </a:p>
        </p:txBody>
      </p:sp>
      <p:sp>
        <p:nvSpPr>
          <p:cNvPr id="3" name="Content Placeholder 2"/>
          <p:cNvSpPr>
            <a:spLocks noGrp="1"/>
          </p:cNvSpPr>
          <p:nvPr>
            <p:ph idx="1"/>
          </p:nvPr>
        </p:nvSpPr>
        <p:spPr/>
        <p:txBody>
          <a:bodyPr>
            <a:normAutofit fontScale="25000"/>
          </a:bodyPr>
          <a:lstStyle/>
          <a:p>
            <a:pPr marL="0" indent="0">
              <a:buNone/>
            </a:pPr>
            <a:endParaRPr lang="en-US" b="1" dirty="0"/>
          </a:p>
          <a:p>
            <a:pPr>
              <a:buFont typeface="Arial" panose="020B0604020202020204" pitchFamily="34" charset="0"/>
              <a:buChar char="•"/>
            </a:pPr>
            <a:r>
              <a:rPr lang="en-US" sz="7200" dirty="0">
                <a:solidFill>
                  <a:schemeClr val="accent1"/>
                </a:solidFill>
                <a:effectLst>
                  <a:outerShdw blurRad="38100" dist="25400" dir="5400000" algn="ctr" rotWithShape="0">
                    <a:srgbClr val="6E747A">
                      <a:alpha val="43000"/>
                    </a:srgbClr>
                  </a:outerShdw>
                </a:effectLst>
              </a:rPr>
              <a:t>File Metadata Management:</a:t>
            </a:r>
            <a:r>
              <a:rPr lang="en-US" sz="6665" dirty="0"/>
              <a:t> </a:t>
            </a:r>
            <a:r>
              <a:rPr lang="en-US" sz="7200" dirty="0"/>
              <a:t>Hash Tables are used to store file metadata (e.g., name, size, hash value) for efficient retrieval and duplicate detection.</a:t>
            </a:r>
            <a:endParaRPr lang="en-US" sz="6665" dirty="0"/>
          </a:p>
          <a:p>
            <a:pPr>
              <a:buFont typeface="Arial" panose="020B0604020202020204" pitchFamily="34" charset="0"/>
              <a:buChar char="•"/>
            </a:pPr>
            <a:r>
              <a:rPr lang="en-US" sz="7200" dirty="0">
                <a:solidFill>
                  <a:schemeClr val="accent1"/>
                </a:solidFill>
                <a:effectLst>
                  <a:outerShdw blurRad="38100" dist="25400" dir="5400000" algn="ctr" rotWithShape="0">
                    <a:srgbClr val="6E747A">
                      <a:alpha val="43000"/>
                    </a:srgbClr>
                  </a:outerShdw>
                </a:effectLst>
              </a:rPr>
              <a:t>Duplicate File Detection: </a:t>
            </a:r>
            <a:r>
              <a:rPr lang="en-US" sz="7200" dirty="0"/>
              <a:t>Hash Functions (SHA-256) generate unique file hashes to identify duplicates by comparing them with stored hashes in local storage.</a:t>
            </a:r>
            <a:endParaRPr lang="en-US" sz="7200" dirty="0"/>
          </a:p>
          <a:p>
            <a:pPr>
              <a:buFont typeface="Arial" panose="020B0604020202020204" pitchFamily="34" charset="0"/>
              <a:buChar char="•"/>
            </a:pPr>
            <a:r>
              <a:rPr lang="en-US" sz="7200" dirty="0">
                <a:solidFill>
                  <a:schemeClr val="accent1"/>
                </a:solidFill>
                <a:effectLst>
                  <a:outerShdw blurRad="38100" dist="25400" dir="5400000" algn="ctr" rotWithShape="0">
                    <a:srgbClr val="6E747A">
                      <a:alpha val="43000"/>
                    </a:srgbClr>
                  </a:outerShdw>
                </a:effectLst>
              </a:rPr>
              <a:t>File Forwarding Tracking: </a:t>
            </a:r>
            <a:r>
              <a:rPr lang="en-US" sz="7200" dirty="0"/>
              <a:t>Queues manage the file propagation path, while Linked Lists link users sequentially to track transfer history.</a:t>
            </a:r>
            <a:endParaRPr lang="en-US" sz="7200" dirty="0"/>
          </a:p>
          <a:p>
            <a:pPr>
              <a:buFont typeface="Arial" panose="020B0604020202020204" pitchFamily="34" charset="0"/>
              <a:buChar char="•"/>
            </a:pPr>
            <a:r>
              <a:rPr lang="en-US" sz="7200" dirty="0">
                <a:solidFill>
                  <a:schemeClr val="accent1"/>
                </a:solidFill>
                <a:effectLst>
                  <a:outerShdw blurRad="38100" dist="25400" dir="5400000" algn="ctr" rotWithShape="0">
                    <a:srgbClr val="6E747A">
                      <a:alpha val="43000"/>
                    </a:srgbClr>
                  </a:outerShdw>
                </a:effectLst>
              </a:rPr>
              <a:t>Notification System: </a:t>
            </a:r>
            <a:r>
              <a:rPr lang="en-US" sz="7200" dirty="0"/>
              <a:t>Priority Queues ensure timely duplicate warnings and forwarding alerts based on priority levels.</a:t>
            </a:r>
            <a:endParaRPr lang="en-US" sz="7200" dirty="0"/>
          </a:p>
          <a:p>
            <a:pPr>
              <a:buFont typeface="Arial" panose="020B0604020202020204" pitchFamily="34" charset="0"/>
              <a:buChar char="•"/>
            </a:pPr>
            <a:r>
              <a:rPr lang="en-US" sz="7200" dirty="0">
                <a:solidFill>
                  <a:schemeClr val="accent1"/>
                </a:solidFill>
                <a:effectLst>
                  <a:outerShdw blurRad="38100" dist="25400" dir="5400000" algn="ctr" rotWithShape="0">
                    <a:srgbClr val="6E747A">
                      <a:alpha val="43000"/>
                    </a:srgbClr>
                  </a:outerShdw>
                </a:effectLst>
              </a:rPr>
              <a:t>File Propagation Monitoring: </a:t>
            </a:r>
            <a:r>
              <a:rPr lang="en-US" sz="7200" dirty="0"/>
              <a:t>Graphs represent file-sharing networks, enabling admins to trace forwarding paths efficiently.</a:t>
            </a:r>
            <a:endParaRPr lang="en-US" sz="7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033" y="-222280"/>
            <a:ext cx="10058400" cy="1450757"/>
          </a:xfrm>
        </p:spPr>
        <p:txBody>
          <a:bodyPr/>
          <a:lstStyle/>
          <a:p>
            <a:r>
              <a:rPr lang="en-US" dirty="0"/>
              <a:t>IMPLEMENTATION:</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Modules Description</a:t>
            </a:r>
            <a:endParaRPr lang="en-US" b="1" dirty="0"/>
          </a:p>
          <a:p>
            <a:pPr>
              <a:buFont typeface="Arial" panose="020B0604020202020204" pitchFamily="34" charset="0"/>
              <a:buChar char="•"/>
            </a:pPr>
            <a:r>
              <a:rPr lang="en-US" b="1" dirty="0"/>
              <a:t>Chat-file Transfer Module</a:t>
            </a:r>
            <a:r>
              <a:rPr lang="en-US" dirty="0"/>
              <a:t>: Platform  for Transferring files .</a:t>
            </a:r>
            <a:endParaRPr lang="en-US" dirty="0"/>
          </a:p>
          <a:p>
            <a:pPr>
              <a:buFont typeface="Arial" panose="020B0604020202020204" pitchFamily="34" charset="0"/>
              <a:buChar char="•"/>
            </a:pPr>
            <a:r>
              <a:rPr lang="en-US" b="1" dirty="0"/>
              <a:t>Duplicate Detection Module</a:t>
            </a:r>
            <a:r>
              <a:rPr lang="en-US" dirty="0"/>
              <a:t>: Alerts users if the file hash already exists locally.</a:t>
            </a:r>
            <a:endParaRPr lang="en-US" dirty="0"/>
          </a:p>
          <a:p>
            <a:pPr>
              <a:buFont typeface="Arial" panose="020B0604020202020204" pitchFamily="34" charset="0"/>
              <a:buChar char="•"/>
            </a:pPr>
            <a:r>
              <a:rPr lang="en-US" b="1" dirty="0"/>
              <a:t>Queue Management Module</a:t>
            </a:r>
            <a:r>
              <a:rPr lang="en-US" dirty="0"/>
              <a:t>: Tracks file forwarding history.</a:t>
            </a:r>
            <a:endParaRPr lang="en-US" dirty="0"/>
          </a:p>
          <a:p>
            <a:pPr>
              <a:buFont typeface="Arial" panose="020B0604020202020204" pitchFamily="34" charset="0"/>
              <a:buChar char="•"/>
            </a:pPr>
            <a:r>
              <a:rPr lang="en-US" b="1" dirty="0"/>
              <a:t>Admin Monitoring Module</a:t>
            </a:r>
            <a:r>
              <a:rPr lang="en-US" dirty="0"/>
              <a:t>: Allows admins to trace the forwarding path of files.</a:t>
            </a:r>
            <a:endParaRPr lang="en-US" dirty="0"/>
          </a:p>
          <a:p>
            <a:r>
              <a:rPr lang="en-IN" b="1" dirty="0"/>
              <a:t>Software Requirements</a:t>
            </a:r>
            <a:r>
              <a:rPr lang="en-IN" dirty="0"/>
              <a:t>:</a:t>
            </a:r>
            <a:endParaRPr lang="en-IN" dirty="0"/>
          </a:p>
          <a:p>
            <a:pPr>
              <a:buFont typeface="Arial" panose="020B0604020202020204" pitchFamily="34" charset="0"/>
              <a:buChar char="•"/>
            </a:pPr>
            <a:r>
              <a:rPr lang="en-IN" dirty="0"/>
              <a:t>Database: SQLite</a:t>
            </a:r>
            <a:endParaRPr lang="en-IN" dirty="0"/>
          </a:p>
          <a:p>
            <a:pPr>
              <a:buFont typeface="Arial" panose="020B0604020202020204" pitchFamily="34" charset="0"/>
              <a:buChar char="•"/>
            </a:pPr>
            <a:r>
              <a:rPr lang="en-IN" dirty="0"/>
              <a:t>Framework: Android SDK</a:t>
            </a:r>
            <a:endParaRPr lang="en-IN" dirty="0"/>
          </a:p>
          <a:p>
            <a:r>
              <a:rPr lang="en-IN" b="1" dirty="0"/>
              <a:t>Hardware Requirements</a:t>
            </a:r>
            <a:r>
              <a:rPr lang="en-IN" dirty="0"/>
              <a:t>:</a:t>
            </a:r>
            <a:endParaRPr lang="en-IN" dirty="0"/>
          </a:p>
          <a:p>
            <a:pPr>
              <a:buFont typeface="Arial" panose="020B0604020202020204" pitchFamily="34" charset="0"/>
              <a:buChar char="•"/>
            </a:pPr>
            <a:r>
              <a:rPr lang="en-IN" dirty="0"/>
              <a:t>Device: Android smartphone</a:t>
            </a:r>
            <a:endParaRPr lang="en-IN" dirty="0"/>
          </a:p>
          <a:p>
            <a:pPr>
              <a:buFont typeface="Arial" panose="020B0604020202020204" pitchFamily="34" charset="0"/>
              <a:buChar char="•"/>
            </a:pPr>
            <a:r>
              <a:rPr lang="en-IN" dirty="0"/>
              <a:t>Connectivity: </a:t>
            </a:r>
            <a:r>
              <a:rPr lang="en-IN" dirty="0" err="1"/>
              <a:t>WiFi</a:t>
            </a:r>
            <a:r>
              <a:rPr lang="en-IN" dirty="0"/>
              <a:t> or Bluetooth for file transfer</a:t>
            </a:r>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TEST CASE BASED OUTPUT SCREENSHOTS</a:t>
            </a:r>
            <a:endParaRPr lang="en-IN" sz="4000" dirty="0"/>
          </a:p>
        </p:txBody>
      </p:sp>
      <p:sp>
        <p:nvSpPr>
          <p:cNvPr id="3" name="Content Placeholder 2"/>
          <p:cNvSpPr/>
          <p:nvPr>
            <p:ph sz="half" idx="1"/>
          </p:nvPr>
        </p:nvSpPr>
        <p:spPr/>
        <p:txBody>
          <a:bodyPr/>
          <a:p>
            <a:pPr marL="457200" indent="-457200">
              <a:buAutoNum type="arabicPeriod"/>
            </a:pPr>
            <a:r>
              <a:rPr lang="en-GB" altLang="en-US"/>
              <a:t>Login</a:t>
            </a:r>
            <a:endParaRPr lang="en-GB" altLang="en-US"/>
          </a:p>
          <a:p>
            <a:pPr marL="0" indent="457200">
              <a:buNone/>
            </a:pPr>
            <a:r>
              <a:rPr lang="en-GB" altLang="en-US"/>
              <a:t>Verifies that users can successfully log in with valid credentials and are redirected to the home page. Ensures proper error handling for invalid login attempts, such as incorrect email or password.</a:t>
            </a:r>
            <a:endParaRPr lang="en-GB" altLang="en-US"/>
          </a:p>
        </p:txBody>
      </p:sp>
      <p:pic>
        <p:nvPicPr>
          <p:cNvPr id="4" name="Content Placeholder 3"/>
          <p:cNvPicPr>
            <a:picLocks noChangeAspect="1"/>
          </p:cNvPicPr>
          <p:nvPr>
            <p:ph sz="half" idx="2"/>
          </p:nvPr>
        </p:nvPicPr>
        <p:blipFill>
          <a:blip r:embed="rId1"/>
          <a:stretch>
            <a:fillRect/>
          </a:stretch>
        </p:blipFill>
        <p:spPr>
          <a:xfrm>
            <a:off x="7038340" y="2037715"/>
            <a:ext cx="2398395" cy="38315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TEST CASE BASED OUTPUT SCREENSHOTS</a:t>
            </a:r>
            <a:endParaRPr lang="en-IN" sz="4000" dirty="0"/>
          </a:p>
        </p:txBody>
      </p:sp>
      <p:sp>
        <p:nvSpPr>
          <p:cNvPr id="3" name="Content Placeholder 2"/>
          <p:cNvSpPr/>
          <p:nvPr>
            <p:ph sz="half" idx="1"/>
          </p:nvPr>
        </p:nvSpPr>
        <p:spPr/>
        <p:txBody>
          <a:bodyPr/>
          <a:p>
            <a:pPr marL="0" indent="0">
              <a:buNone/>
            </a:pPr>
            <a:r>
              <a:rPr lang="en-US" altLang="en-GB">
                <a:solidFill>
                  <a:schemeClr val="accent1"/>
                </a:solidFill>
                <a:effectLst>
                  <a:outerShdw blurRad="38100" dist="25400" dir="5400000" algn="ctr" rotWithShape="0">
                    <a:srgbClr val="6E747A">
                      <a:alpha val="43000"/>
                    </a:srgbClr>
                  </a:outerShdw>
                </a:effectLst>
              </a:rPr>
              <a:t>2.</a:t>
            </a:r>
            <a:r>
              <a:rPr lang="en-US" altLang="en-GB"/>
              <a:t>  </a:t>
            </a:r>
            <a:r>
              <a:rPr lang="en-GB" altLang="en-US"/>
              <a:t>Uploading a File</a:t>
            </a:r>
            <a:endParaRPr lang="en-GB" altLang="en-US"/>
          </a:p>
          <a:p>
            <a:pPr marL="0" indent="457200">
              <a:buNone/>
            </a:pPr>
            <a:r>
              <a:rPr lang="en-GB" altLang="en-US"/>
              <a:t>Tests whether users can upload files successfully and ensure the file metadata (e.g., file name, hash, size) is correctly stored in the database.</a:t>
            </a:r>
            <a:endParaRPr lang="en-GB" altLang="en-US"/>
          </a:p>
        </p:txBody>
      </p:sp>
      <p:pic>
        <p:nvPicPr>
          <p:cNvPr id="7" name="Content Placeholder 6"/>
          <p:cNvPicPr>
            <a:picLocks noGrp="1" noChangeAspect="1"/>
          </p:cNvPicPr>
          <p:nvPr>
            <p:ph sz="half" idx="2"/>
          </p:nvPr>
        </p:nvPicPr>
        <p:blipFill>
          <a:blip r:embed="rId1"/>
          <a:stretch>
            <a:fillRect/>
          </a:stretch>
        </p:blipFill>
        <p:spPr>
          <a:xfrm>
            <a:off x="6643370" y="1845945"/>
            <a:ext cx="2948305" cy="4023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TEST CASE BASED OUTPUT SCREENSHOTS</a:t>
            </a:r>
            <a:endParaRPr lang="en-IN" sz="4000" dirty="0"/>
          </a:p>
        </p:txBody>
      </p:sp>
      <p:sp>
        <p:nvSpPr>
          <p:cNvPr id="3" name="Content Placeholder 2"/>
          <p:cNvSpPr/>
          <p:nvPr>
            <p:ph sz="half" idx="1"/>
          </p:nvPr>
        </p:nvSpPr>
        <p:spPr/>
        <p:txBody>
          <a:bodyPr/>
          <a:p>
            <a:pPr marL="0" indent="0">
              <a:buNone/>
            </a:pPr>
            <a:r>
              <a:rPr lang="en-US" altLang="en-GB">
                <a:solidFill>
                  <a:schemeClr val="accent1"/>
                </a:solidFill>
                <a:effectLst>
                  <a:outerShdw blurRad="38100" dist="25400" dir="5400000" algn="ctr" rotWithShape="0">
                    <a:srgbClr val="6E747A">
                      <a:alpha val="43000"/>
                    </a:srgbClr>
                  </a:outerShdw>
                </a:effectLst>
              </a:rPr>
              <a:t>3.</a:t>
            </a:r>
            <a:r>
              <a:rPr lang="en-US" altLang="en-GB"/>
              <a:t>  </a:t>
            </a:r>
            <a:r>
              <a:rPr lang="en-GB" altLang="en-US"/>
              <a:t>Detecting Duplicate Files</a:t>
            </a:r>
            <a:endParaRPr lang="en-GB" altLang="en-US"/>
          </a:p>
          <a:p>
            <a:pPr marL="0" indent="0">
              <a:buNone/>
            </a:pPr>
            <a:r>
              <a:rPr lang="en-GB" altLang="en-US"/>
              <a:t>Confirms that the system identifies duplicate files by comparing their hash values with previously stored hashes in the receiver's local storage. Ensures that a warning is displayed to the user, offering options to Cancel the download or Download Anyway.</a:t>
            </a:r>
            <a:endParaRPr lang="en-GB" altLang="en-US"/>
          </a:p>
        </p:txBody>
      </p:sp>
      <p:pic>
        <p:nvPicPr>
          <p:cNvPr id="7" name="Content Placeholder 6"/>
          <p:cNvPicPr>
            <a:picLocks noGrp="1" noChangeAspect="1"/>
          </p:cNvPicPr>
          <p:nvPr>
            <p:ph sz="half" idx="2"/>
          </p:nvPr>
        </p:nvPicPr>
        <p:blipFill>
          <a:blip r:embed="rId1"/>
          <a:stretch>
            <a:fillRect/>
          </a:stretch>
        </p:blipFill>
        <p:spPr>
          <a:xfrm>
            <a:off x="6643370" y="1845945"/>
            <a:ext cx="2948305" cy="4023360"/>
          </a:xfrm>
          <a:prstGeom prst="rect">
            <a:avLst/>
          </a:prstGeom>
        </p:spPr>
      </p:pic>
      <p:pic>
        <p:nvPicPr>
          <p:cNvPr id="5" name="Picture 4"/>
          <p:cNvPicPr>
            <a:picLocks noChangeAspect="1"/>
          </p:cNvPicPr>
          <p:nvPr/>
        </p:nvPicPr>
        <p:blipFill>
          <a:blip r:embed="rId2"/>
          <a:stretch>
            <a:fillRect/>
          </a:stretch>
        </p:blipFill>
        <p:spPr>
          <a:xfrm>
            <a:off x="6732270" y="1830070"/>
            <a:ext cx="2859405" cy="40227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Understanding Hash Collisions</a:t>
            </a:r>
            <a:endParaRPr lang="en-IN" sz="4000" dirty="0">
              <a:latin typeface="Times New Roman" panose="02020603050405020304" pitchFamily="18" charset="0"/>
              <a:cs typeface="Times New Roman" panose="02020603050405020304" pitchFamily="18" charset="0"/>
              <a:sym typeface="+mn-ea"/>
            </a:endParaRPr>
          </a:p>
        </p:txBody>
      </p:sp>
      <p:sp>
        <p:nvSpPr>
          <p:cNvPr id="3" name="Content Placeholder 2"/>
          <p:cNvSpPr/>
          <p:nvPr>
            <p:ph sz="half" idx="1"/>
          </p:nvPr>
        </p:nvSpPr>
        <p:spPr>
          <a:xfrm>
            <a:off x="1097280" y="1845945"/>
            <a:ext cx="8701405" cy="4023360"/>
          </a:xfrm>
        </p:spPr>
        <p:txBody>
          <a:bodyPr/>
          <a:p>
            <a:pPr marL="457200" indent="-457200">
              <a:buAutoNum type="arabicPeriod"/>
            </a:pPr>
            <a:r>
              <a:rPr lang="en-GB" altLang="en-US"/>
              <a:t>Hash functions like SHA-256 generate a fixed-size hash (256-bit for SHA-256) regardless of the size of the input file.</a:t>
            </a:r>
            <a:endParaRPr lang="en-GB" altLang="en-US"/>
          </a:p>
          <a:p>
            <a:pPr marL="457200" indent="-457200">
              <a:buAutoNum type="arabicPeriod"/>
            </a:pPr>
            <a:r>
              <a:rPr lang="en-GB" altLang="en-US"/>
              <a:t>Since the possible number of inputs is infinite (all files of all sizes) and the output is finite (fixed-size 256-bit hash), collisions are theoretically unavoidable.</a:t>
            </a:r>
            <a:endParaRPr lang="en-GB" altLang="en-US"/>
          </a:p>
          <a:p>
            <a:pPr marL="457200" indent="-457200">
              <a:buAutoNum type="arabicPeriod"/>
            </a:pPr>
            <a:r>
              <a:rPr lang="en-US" altLang="en-GB"/>
              <a:t>Even a single bit change in the content will result in complete different hash due to avalanche effect.</a:t>
            </a:r>
            <a:endParaRPr lang="en-GB" altLang="en-US"/>
          </a:p>
          <a:p>
            <a:pPr marL="457200" indent="-457200">
              <a:buAutoNum type="arabicPeriod"/>
            </a:pPr>
            <a:r>
              <a:rPr lang="en-GB" altLang="en-US"/>
              <a:t>However, SHA-256 is cryptographically designed to make collisions extremely rare, to the point where it is practically infeasible.</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Chances of Hash Collisions</a:t>
            </a:r>
            <a:endParaRPr lang="en-IN" sz="4000" dirty="0">
              <a:latin typeface="Times New Roman" panose="02020603050405020304" pitchFamily="18" charset="0"/>
              <a:cs typeface="Times New Roman" panose="02020603050405020304" pitchFamily="18" charset="0"/>
              <a:sym typeface="+mn-ea"/>
            </a:endParaRPr>
          </a:p>
        </p:txBody>
      </p:sp>
      <p:sp>
        <p:nvSpPr>
          <p:cNvPr id="3" name="Content Placeholder 2"/>
          <p:cNvSpPr/>
          <p:nvPr>
            <p:ph sz="half" idx="1"/>
          </p:nvPr>
        </p:nvSpPr>
        <p:spPr>
          <a:xfrm>
            <a:off x="1097280" y="1845945"/>
            <a:ext cx="8701405" cy="4023360"/>
          </a:xfrm>
        </p:spPr>
        <p:txBody>
          <a:bodyPr>
            <a:normAutofit lnSpcReduction="10000"/>
          </a:bodyPr>
          <a:p>
            <a:pPr marL="457200" indent="-457200">
              <a:buAutoNum type="arabicPeriod"/>
            </a:pPr>
            <a:r>
              <a:rPr lang="en-GB" altLang="en-US"/>
              <a:t>Probability: The chances of two different files randomly producing the same SHA-256 hash are astronomically small.</a:t>
            </a:r>
            <a:endParaRPr lang="en-GB" altLang="en-US"/>
          </a:p>
          <a:p>
            <a:pPr>
              <a:buFont typeface="Arial" panose="020B0604020202020204" pitchFamily="34" charset="0"/>
              <a:buChar char="•"/>
            </a:pPr>
            <a:r>
              <a:rPr lang="en-GB" altLang="en-US"/>
              <a:t>SHA-256 provides 2^256 possible hash values (about 10^77 combinations).</a:t>
            </a:r>
            <a:endParaRPr lang="en-GB" altLang="en-US"/>
          </a:p>
          <a:p>
            <a:pPr>
              <a:buFont typeface="Arial" panose="020B0604020202020204" pitchFamily="34" charset="0"/>
              <a:buChar char="•"/>
            </a:pPr>
            <a:r>
              <a:rPr lang="en-GB" altLang="en-US"/>
              <a:t>To put this into perspective, the universe is estimated to have 10^80 atoms, so the chance of a collision happening is almost negligible.</a:t>
            </a:r>
            <a:endParaRPr lang="en-GB" altLang="en-US"/>
          </a:p>
          <a:p>
            <a:pPr marL="0" indent="0">
              <a:buNone/>
            </a:pPr>
            <a:r>
              <a:rPr lang="en-US" altLang="en-GB">
                <a:solidFill>
                  <a:schemeClr val="accent1"/>
                </a:solidFill>
                <a:effectLst>
                  <a:outerShdw blurRad="38100" dist="25400" dir="5400000" algn="ctr" rotWithShape="0">
                    <a:srgbClr val="6E747A">
                      <a:alpha val="43000"/>
                    </a:srgbClr>
                  </a:outerShdw>
                </a:effectLst>
              </a:rPr>
              <a:t>2. </a:t>
            </a:r>
            <a:r>
              <a:rPr lang="en-US" altLang="en-GB"/>
              <a:t> </a:t>
            </a:r>
            <a:r>
              <a:rPr lang="en-GB" altLang="en-US"/>
              <a:t>Real-World Likelihood:</a:t>
            </a:r>
            <a:endParaRPr lang="en-GB" altLang="en-US"/>
          </a:p>
          <a:p>
            <a:pPr>
              <a:buFont typeface="Arial" panose="020B0604020202020204" pitchFamily="34" charset="0"/>
              <a:buChar char="•"/>
            </a:pPr>
            <a:r>
              <a:rPr lang="en-GB" altLang="en-US"/>
              <a:t>For two files to produce the same hash, they would need to be crafted specifically to exploit weaknesses in the hash function.</a:t>
            </a:r>
            <a:endParaRPr lang="en-GB" altLang="en-US"/>
          </a:p>
          <a:p>
            <a:pPr>
              <a:buFont typeface="Arial" panose="020B0604020202020204" pitchFamily="34" charset="0"/>
              <a:buChar char="•"/>
            </a:pPr>
            <a:r>
              <a:rPr lang="en-GB" altLang="en-US"/>
              <a:t>As of now, no practical method exists to generate SHA-256 collisions intentionally, unlike older algorithms like MD5 or SHA-1, which have been broken.</a:t>
            </a: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TEST CASE BASED OUTPUT SCREENSHOTS</a:t>
            </a:r>
            <a:endParaRPr lang="en-IN" sz="4000" dirty="0"/>
          </a:p>
        </p:txBody>
      </p:sp>
      <p:sp>
        <p:nvSpPr>
          <p:cNvPr id="3" name="Content Placeholder 2"/>
          <p:cNvSpPr/>
          <p:nvPr>
            <p:ph sz="half" idx="1"/>
          </p:nvPr>
        </p:nvSpPr>
        <p:spPr/>
        <p:txBody>
          <a:bodyPr/>
          <a:p>
            <a:pPr marL="0" indent="0">
              <a:buNone/>
            </a:pPr>
            <a:r>
              <a:rPr lang="en-US" altLang="en-GB">
                <a:solidFill>
                  <a:schemeClr val="accent1"/>
                </a:solidFill>
                <a:effectLst>
                  <a:outerShdw blurRad="38100" dist="25400" dir="5400000" algn="ctr" rotWithShape="0">
                    <a:srgbClr val="6E747A">
                      <a:alpha val="43000"/>
                    </a:srgbClr>
                  </a:outerShdw>
                </a:effectLst>
              </a:rPr>
              <a:t>4.</a:t>
            </a:r>
            <a:r>
              <a:rPr lang="en-US" altLang="en-GB"/>
              <a:t>  </a:t>
            </a:r>
            <a:r>
              <a:rPr lang="en-GB" altLang="en-US"/>
              <a:t>Forwarding a File</a:t>
            </a:r>
            <a:endParaRPr lang="en-GB" altLang="en-US"/>
          </a:p>
          <a:p>
            <a:pPr marL="0" indent="0">
              <a:buNone/>
            </a:pPr>
            <a:r>
              <a:rPr lang="en-GB" altLang="en-US"/>
              <a:t>Tests whether users can forward a file to other users. Ensures that the forwarding queue is updated with the sender’s user ID, and the file’s forwarding history is logged accurately.</a:t>
            </a:r>
            <a:endParaRPr lang="en-GB" altLang="en-US"/>
          </a:p>
        </p:txBody>
      </p:sp>
      <p:pic>
        <p:nvPicPr>
          <p:cNvPr id="4" name="Picture 3"/>
          <p:cNvPicPr>
            <a:picLocks noChangeAspect="1"/>
          </p:cNvPicPr>
          <p:nvPr/>
        </p:nvPicPr>
        <p:blipFill>
          <a:blip r:embed="rId1"/>
          <a:stretch>
            <a:fillRect/>
          </a:stretch>
        </p:blipFill>
        <p:spPr>
          <a:xfrm>
            <a:off x="6582001" y="1945626"/>
            <a:ext cx="3086100" cy="392396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TEST CASE BASED OUTPUT SCREENSHOTS</a:t>
            </a:r>
            <a:endParaRPr lang="en-IN" sz="4000" dirty="0"/>
          </a:p>
        </p:txBody>
      </p:sp>
      <p:sp>
        <p:nvSpPr>
          <p:cNvPr id="3" name="Content Placeholder 2"/>
          <p:cNvSpPr/>
          <p:nvPr>
            <p:ph sz="half" idx="1"/>
          </p:nvPr>
        </p:nvSpPr>
        <p:spPr/>
        <p:txBody>
          <a:bodyPr/>
          <a:p>
            <a:pPr marL="0" indent="0">
              <a:buNone/>
            </a:pPr>
            <a:r>
              <a:rPr lang="en-US" altLang="en-GB">
                <a:solidFill>
                  <a:schemeClr val="accent1"/>
                </a:solidFill>
                <a:effectLst>
                  <a:outerShdw blurRad="38100" dist="25400" dir="5400000" algn="ctr" rotWithShape="0">
                    <a:srgbClr val="6E747A">
                      <a:alpha val="43000"/>
                    </a:srgbClr>
                  </a:outerShdw>
                </a:effectLst>
              </a:rPr>
              <a:t>5.</a:t>
            </a:r>
            <a:r>
              <a:rPr lang="en-US" altLang="en-GB"/>
              <a:t>  </a:t>
            </a:r>
            <a:r>
              <a:rPr lang="en-GB" altLang="en-US"/>
              <a:t>Admin Dashboard - View File Forwarding History</a:t>
            </a:r>
            <a:endParaRPr lang="en-GB" altLang="en-US"/>
          </a:p>
          <a:p>
            <a:pPr marL="0" indent="0">
              <a:buNone/>
            </a:pPr>
            <a:r>
              <a:rPr lang="en-GB" altLang="en-US"/>
              <a:t>Confirms that administrators can view the complete forwarding history of a file, including details such as user IDs and timestamps of forwarding events.</a:t>
            </a:r>
            <a:endParaRPr lang="en-GB" altLang="en-US"/>
          </a:p>
        </p:txBody>
      </p:sp>
      <p:pic>
        <p:nvPicPr>
          <p:cNvPr id="5" name="Content Placeholder 4"/>
          <p:cNvPicPr>
            <a:picLocks noGrp="1" noChangeAspect="1"/>
          </p:cNvPicPr>
          <p:nvPr>
            <p:ph sz="half" idx="2"/>
          </p:nvPr>
        </p:nvPicPr>
        <p:blipFill>
          <a:blip r:embed="rId1"/>
          <a:stretch>
            <a:fillRect/>
          </a:stretch>
        </p:blipFill>
        <p:spPr>
          <a:xfrm>
            <a:off x="6762750" y="1845945"/>
            <a:ext cx="2828925" cy="4023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011"/>
            <a:ext cx="10058400" cy="1450757"/>
          </a:xfrm>
        </p:spPr>
        <p:txBody>
          <a:bodyPr/>
          <a:lstStyle/>
          <a:p>
            <a:r>
              <a:rPr lang="en-US" altLang="en-IN" dirty="0"/>
              <a:t>AGENDA</a:t>
            </a:r>
            <a:endParaRPr lang="en-US" altLang="en-IN" dirty="0"/>
          </a:p>
        </p:txBody>
      </p:sp>
      <p:sp>
        <p:nvSpPr>
          <p:cNvPr id="3" name="Content Placeholder 2"/>
          <p:cNvSpPr>
            <a:spLocks noGrp="1"/>
          </p:cNvSpPr>
          <p:nvPr>
            <p:ph idx="1"/>
          </p:nvPr>
        </p:nvSpPr>
        <p:spPr>
          <a:xfrm>
            <a:off x="833755" y="1819064"/>
            <a:ext cx="10058400" cy="4023360"/>
          </a:xfrm>
        </p:spPr>
        <p:txBody>
          <a:bodyPr>
            <a:normAutofit fontScale="80000"/>
          </a:bodyPr>
          <a:lstStyle/>
          <a:p>
            <a:pPr marL="468630" indent="-285750">
              <a:lnSpc>
                <a:spcPct val="100000"/>
              </a:lnSpc>
              <a:spcBef>
                <a:spcPts val="0"/>
              </a:spcBef>
              <a:buClr>
                <a:schemeClr val="dk1"/>
              </a:buClr>
              <a:buSzPts val="2100"/>
              <a:buFont typeface="Wingdings" panose="05000000000000000000" pitchFamily="2" charset="2"/>
              <a:buChar char="v"/>
            </a:pPr>
            <a:r>
              <a:rPr lang="en-US" dirty="0">
                <a:solidFill>
                  <a:schemeClr val="dk1"/>
                </a:solidFill>
                <a:latin typeface="Bookman Old Style" panose="02050604050505020204" pitchFamily="18" charset="0"/>
                <a:cs typeface="Times New Roman" panose="02020603050405020304"/>
                <a:sym typeface="Times New Roman" panose="02020603050405020304"/>
              </a:rPr>
              <a:t>Objective</a:t>
            </a:r>
            <a:endParaRPr dirty="0">
              <a:latin typeface="Bookman Old Style" panose="02050604050505020204" pitchFamily="18" charset="0"/>
            </a:endParaRPr>
          </a:p>
          <a:p>
            <a:pPr marL="468630" indent="-285750">
              <a:lnSpc>
                <a:spcPct val="100000"/>
              </a:lnSpc>
              <a:spcBef>
                <a:spcPts val="200"/>
              </a:spcBef>
              <a:buClr>
                <a:schemeClr val="dk1"/>
              </a:buClr>
              <a:buSzPts val="2100"/>
              <a:buFont typeface="Wingdings" panose="05000000000000000000" pitchFamily="2" charset="2"/>
              <a:buChar char="v"/>
            </a:pPr>
            <a:r>
              <a:rPr lang="en-US" dirty="0">
                <a:solidFill>
                  <a:schemeClr val="dk1"/>
                </a:solidFill>
                <a:latin typeface="Bookman Old Style" panose="02050604050505020204" pitchFamily="18" charset="0"/>
                <a:ea typeface="Times New Roman" panose="02020603050405020304"/>
                <a:cs typeface="Times New Roman" panose="02020603050405020304"/>
                <a:sym typeface="Times New Roman" panose="02020603050405020304"/>
              </a:rPr>
              <a:t>Drawbacks in existing system</a:t>
            </a:r>
            <a:endParaRPr lang="en-US" dirty="0">
              <a:solidFill>
                <a:schemeClr val="dk1"/>
              </a:solidFill>
              <a:latin typeface="Bookman Old Style" panose="02050604050505020204" pitchFamily="18" charset="0"/>
              <a:ea typeface="Times New Roman" panose="02020603050405020304"/>
              <a:cs typeface="Times New Roman" panose="02020603050405020304"/>
              <a:sym typeface="Times New Roman" panose="02020603050405020304"/>
            </a:endParaRPr>
          </a:p>
          <a:p>
            <a:pPr marL="468630" indent="-285750">
              <a:lnSpc>
                <a:spcPct val="100000"/>
              </a:lnSpc>
              <a:spcBef>
                <a:spcPts val="200"/>
              </a:spcBef>
              <a:buClr>
                <a:schemeClr val="dk1"/>
              </a:buClr>
              <a:buSzPts val="2100"/>
              <a:buFont typeface="Wingdings" panose="05000000000000000000" pitchFamily="2" charset="2"/>
              <a:buChar char="v"/>
            </a:pPr>
            <a:r>
              <a:rPr lang="en-US" dirty="0">
                <a:solidFill>
                  <a:schemeClr val="dk1"/>
                </a:solidFill>
                <a:latin typeface="Bookman Old Style" panose="02050604050505020204" pitchFamily="18" charset="0"/>
                <a:ea typeface="Times New Roman" panose="02020603050405020304"/>
                <a:cs typeface="Times New Roman" panose="02020603050405020304"/>
                <a:sym typeface="Times New Roman" panose="02020603050405020304"/>
              </a:rPr>
              <a:t>Literature Survey</a:t>
            </a:r>
            <a:endParaRPr lang="en-US" dirty="0">
              <a:solidFill>
                <a:schemeClr val="dk1"/>
              </a:solidFill>
              <a:latin typeface="Bookman Old Style" panose="02050604050505020204" pitchFamily="18" charset="0"/>
              <a:ea typeface="Times New Roman" panose="02020603050405020304"/>
              <a:cs typeface="Times New Roman" panose="02020603050405020304"/>
              <a:sym typeface="Times New Roman" panose="02020603050405020304"/>
            </a:endParaRPr>
          </a:p>
          <a:p>
            <a:pPr marL="468630" indent="-285750" algn="just">
              <a:lnSpc>
                <a:spcPct val="100000"/>
              </a:lnSpc>
              <a:spcBef>
                <a:spcPts val="200"/>
              </a:spcBef>
              <a:buClr>
                <a:schemeClr val="dk1"/>
              </a:buClr>
              <a:buSzPts val="2100"/>
              <a:buFont typeface="Wingdings" panose="05000000000000000000" pitchFamily="2" charset="2"/>
              <a:buChar char="v"/>
            </a:pPr>
            <a:r>
              <a:rPr lang="en-US" dirty="0">
                <a:solidFill>
                  <a:schemeClr val="dk1"/>
                </a:solidFill>
                <a:latin typeface="Bookman Old Style" panose="02050604050505020204" pitchFamily="18" charset="0"/>
                <a:ea typeface="Times New Roman" panose="02020603050405020304"/>
                <a:cs typeface="Times New Roman" panose="02020603050405020304"/>
                <a:sym typeface="Times New Roman" panose="02020603050405020304"/>
              </a:rPr>
              <a:t>Proposed Project </a:t>
            </a:r>
            <a:r>
              <a:rPr lang="en-US" b="1" dirty="0">
                <a:solidFill>
                  <a:srgbClr val="3B3BEF"/>
                </a:solidFill>
                <a:latin typeface="Bookman Old Style" panose="02050604050505020204" pitchFamily="18" charset="0"/>
                <a:ea typeface="Times New Roman" panose="02020603050405020304"/>
                <a:cs typeface="Times New Roman" panose="02020603050405020304"/>
                <a:sym typeface="Times New Roman" panose="02020603050405020304"/>
              </a:rPr>
              <a:t>“ </a:t>
            </a:r>
            <a:r>
              <a:rPr lang="en-IN" sz="2500" b="1" kern="1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sym typeface="+mn-ea"/>
              </a:rPr>
              <a:t>Avoiding Duplicate File Downloads and Forward Monitoring System in Chat App</a:t>
            </a:r>
            <a:r>
              <a:rPr lang="en-US" b="1" dirty="0">
                <a:solidFill>
                  <a:srgbClr val="3B3BEF"/>
                </a:solidFill>
                <a:latin typeface="Bookman Old Style" panose="02050604050505020204" pitchFamily="18" charset="0"/>
                <a:cs typeface="Times New Roman" panose="02020603050405020304"/>
                <a:sym typeface="Times New Roman" panose="02020603050405020304"/>
              </a:rPr>
              <a:t>”</a:t>
            </a:r>
            <a:endParaRPr lang="en-US" b="1" dirty="0">
              <a:solidFill>
                <a:srgbClr val="3B3BEF"/>
              </a:solidFill>
              <a:latin typeface="Bookman Old Style" panose="02050604050505020204" pitchFamily="18" charset="0"/>
              <a:cs typeface="Times New Roman" panose="02020603050405020304"/>
              <a:sym typeface="Times New Roman" panose="02020603050405020304"/>
            </a:endParaRPr>
          </a:p>
          <a:p>
            <a:pPr marL="468630" indent="-285750" algn="just">
              <a:lnSpc>
                <a:spcPct val="100000"/>
              </a:lnSpc>
              <a:spcBef>
                <a:spcPts val="200"/>
              </a:spcBef>
              <a:buClr>
                <a:schemeClr val="dk1"/>
              </a:buClr>
              <a:buSzPts val="2100"/>
              <a:buFont typeface="Wingdings" panose="05000000000000000000" pitchFamily="2" charset="2"/>
              <a:buChar char="v"/>
            </a:pPr>
            <a:r>
              <a:rPr lang="en-US" dirty="0">
                <a:latin typeface="Bookman Old Style" panose="02050604050505020204" pitchFamily="18" charset="0"/>
                <a:cs typeface="Times New Roman" panose="02020603050405020304"/>
                <a:sym typeface="Times New Roman" panose="02020603050405020304"/>
              </a:rPr>
              <a:t>High level Architecture diagram</a:t>
            </a:r>
            <a:endParaRPr lang="en-US" dirty="0">
              <a:latin typeface="Bookman Old Style" panose="02050604050505020204" pitchFamily="18" charset="0"/>
              <a:cs typeface="Times New Roman" panose="02020603050405020304"/>
              <a:sym typeface="Times New Roman" panose="02020603050405020304"/>
            </a:endParaRPr>
          </a:p>
          <a:p>
            <a:pPr marL="468630" indent="-285750" algn="just">
              <a:lnSpc>
                <a:spcPct val="100000"/>
              </a:lnSpc>
              <a:spcBef>
                <a:spcPts val="200"/>
              </a:spcBef>
              <a:buClr>
                <a:schemeClr val="dk1"/>
              </a:buClr>
              <a:buSzPts val="2100"/>
              <a:buFont typeface="Wingdings" panose="05000000000000000000" pitchFamily="2" charset="2"/>
              <a:buChar char="v"/>
            </a:pPr>
            <a:r>
              <a:rPr lang="en-US" dirty="0">
                <a:latin typeface="Bookman Old Style" panose="02050604050505020204" pitchFamily="18" charset="0"/>
                <a:cs typeface="Times New Roman" panose="02020603050405020304"/>
                <a:sym typeface="Times New Roman" panose="02020603050405020304"/>
              </a:rPr>
              <a:t>Design – Process flow and UML Diagram</a:t>
            </a:r>
            <a:endParaRPr lang="en-US" dirty="0">
              <a:latin typeface="Bookman Old Style" panose="02050604050505020204" pitchFamily="18" charset="0"/>
              <a:cs typeface="Times New Roman" panose="02020603050405020304"/>
              <a:sym typeface="Times New Roman" panose="02020603050405020304"/>
            </a:endParaRPr>
          </a:p>
          <a:p>
            <a:pPr marL="468630" indent="-285750" algn="just">
              <a:lnSpc>
                <a:spcPct val="100000"/>
              </a:lnSpc>
              <a:spcBef>
                <a:spcPts val="200"/>
              </a:spcBef>
              <a:buClr>
                <a:schemeClr val="dk1"/>
              </a:buClr>
              <a:buSzPts val="2100"/>
              <a:buFont typeface="Wingdings" panose="05000000000000000000" pitchFamily="2" charset="2"/>
              <a:buChar char="v"/>
            </a:pPr>
            <a:r>
              <a:rPr lang="en-US" dirty="0">
                <a:latin typeface="Bookman Old Style" panose="02050604050505020204" pitchFamily="18" charset="0"/>
                <a:cs typeface="Times New Roman" panose="02020603050405020304"/>
                <a:sym typeface="Times New Roman" panose="02020603050405020304"/>
              </a:rPr>
              <a:t>Data structure Overview</a:t>
            </a:r>
            <a:endParaRPr lang="en-US" dirty="0">
              <a:latin typeface="Bookman Old Style" panose="02050604050505020204" pitchFamily="18" charset="0"/>
              <a:cs typeface="Times New Roman" panose="02020603050405020304"/>
              <a:sym typeface="Times New Roman" panose="02020603050405020304"/>
            </a:endParaRPr>
          </a:p>
          <a:p>
            <a:pPr marL="468630" indent="-285750" algn="just">
              <a:lnSpc>
                <a:spcPct val="100000"/>
              </a:lnSpc>
              <a:spcBef>
                <a:spcPts val="200"/>
              </a:spcBef>
              <a:buClr>
                <a:schemeClr val="dk1"/>
              </a:buClr>
              <a:buSzPts val="2100"/>
              <a:buFont typeface="Wingdings" panose="05000000000000000000" pitchFamily="2" charset="2"/>
              <a:buChar char="v"/>
            </a:pPr>
            <a:r>
              <a:rPr lang="en-US" dirty="0">
                <a:latin typeface="Bookman Old Style" panose="02050604050505020204" pitchFamily="18" charset="0"/>
                <a:cs typeface="Times New Roman" panose="02020603050405020304"/>
                <a:sym typeface="Times New Roman" panose="02020603050405020304"/>
              </a:rPr>
              <a:t>Implementation</a:t>
            </a:r>
            <a:endParaRPr lang="en-US" dirty="0">
              <a:latin typeface="Bookman Old Style" panose="02050604050505020204" pitchFamily="18" charset="0"/>
              <a:cs typeface="Times New Roman" panose="02020603050405020304"/>
              <a:sym typeface="Times New Roman" panose="02020603050405020304"/>
            </a:endParaRPr>
          </a:p>
          <a:p>
            <a:pPr marL="468630" indent="-285750" algn="just">
              <a:lnSpc>
                <a:spcPct val="100000"/>
              </a:lnSpc>
              <a:spcBef>
                <a:spcPts val="200"/>
              </a:spcBef>
              <a:buClr>
                <a:schemeClr val="dk1"/>
              </a:buClr>
              <a:buSzPts val="2100"/>
              <a:buFont typeface="Wingdings" panose="05000000000000000000" pitchFamily="2" charset="2"/>
              <a:buChar char="v"/>
            </a:pPr>
            <a:r>
              <a:rPr lang="en-US" dirty="0">
                <a:latin typeface="Bookman Old Style" panose="02050604050505020204" pitchFamily="18" charset="0"/>
                <a:cs typeface="Times New Roman" panose="02020603050405020304"/>
                <a:sym typeface="Times New Roman" panose="02020603050405020304"/>
              </a:rPr>
              <a:t>Testcase based Output Screenshot</a:t>
            </a:r>
            <a:endParaRPr lang="en-US" dirty="0">
              <a:latin typeface="Bookman Old Style" panose="02050604050505020204" pitchFamily="18" charset="0"/>
              <a:cs typeface="Times New Roman" panose="02020603050405020304"/>
              <a:sym typeface="Times New Roman" panose="02020603050405020304"/>
            </a:endParaRPr>
          </a:p>
          <a:p>
            <a:pPr marL="468630" indent="-285750">
              <a:lnSpc>
                <a:spcPct val="100000"/>
              </a:lnSpc>
              <a:spcBef>
                <a:spcPts val="200"/>
              </a:spcBef>
              <a:buClr>
                <a:schemeClr val="dk1"/>
              </a:buClr>
              <a:buSzPts val="2100"/>
              <a:buFont typeface="Wingdings" panose="05000000000000000000" pitchFamily="2" charset="2"/>
              <a:buChar char="v"/>
            </a:pPr>
            <a:r>
              <a:rPr lang="en-IN" dirty="0">
                <a:solidFill>
                  <a:schemeClr val="dk1"/>
                </a:solidFill>
                <a:latin typeface="Bookman Old Style" panose="02050604050505020204" pitchFamily="18" charset="0"/>
                <a:cs typeface="Times New Roman" panose="02020603050405020304"/>
                <a:sym typeface="Times New Roman" panose="02020603050405020304"/>
              </a:rPr>
              <a:t>Conclusion</a:t>
            </a:r>
            <a:endParaRPr lang="en-IN" dirty="0">
              <a:solidFill>
                <a:schemeClr val="dk1"/>
              </a:solidFill>
              <a:latin typeface="Bookman Old Style" panose="02050604050505020204" pitchFamily="18" charset="0"/>
              <a:cs typeface="Times New Roman" panose="02020603050405020304"/>
              <a:sym typeface="Times New Roman" panose="02020603050405020304"/>
            </a:endParaRPr>
          </a:p>
          <a:p>
            <a:pPr marL="468630" indent="-285750">
              <a:lnSpc>
                <a:spcPct val="100000"/>
              </a:lnSpc>
              <a:spcBef>
                <a:spcPts val="200"/>
              </a:spcBef>
              <a:buClr>
                <a:schemeClr val="dk1"/>
              </a:buClr>
              <a:buSzPts val="2100"/>
              <a:buFont typeface="Wingdings" panose="05000000000000000000" pitchFamily="2" charset="2"/>
              <a:buChar char="v"/>
            </a:pPr>
            <a:r>
              <a:rPr lang="en-US" altLang="en-IN" dirty="0">
                <a:solidFill>
                  <a:schemeClr val="dk1"/>
                </a:solidFill>
                <a:latin typeface="Bookman Old Style" panose="02050604050505020204" pitchFamily="18" charset="0"/>
                <a:cs typeface="Times New Roman" panose="02020603050405020304"/>
                <a:sym typeface="Times New Roman" panose="02020603050405020304"/>
              </a:rPr>
              <a:t>Future Enhancement</a:t>
            </a:r>
            <a:endParaRPr dirty="0">
              <a:latin typeface="Bookman Old Style" panose="02050604050505020204" pitchFamily="18" charset="0"/>
            </a:endParaRPr>
          </a:p>
          <a:p>
            <a:pPr marL="468630" indent="-285750">
              <a:lnSpc>
                <a:spcPct val="100000"/>
              </a:lnSpc>
              <a:spcBef>
                <a:spcPts val="200"/>
              </a:spcBef>
              <a:buClr>
                <a:schemeClr val="dk1"/>
              </a:buClr>
              <a:buSzPts val="2100"/>
              <a:buFont typeface="Wingdings" panose="05000000000000000000" pitchFamily="2" charset="2"/>
              <a:buChar char="v"/>
            </a:pPr>
            <a:r>
              <a:rPr lang="en-US" dirty="0">
                <a:solidFill>
                  <a:schemeClr val="dk1"/>
                </a:solidFill>
                <a:latin typeface="Bookman Old Style" panose="02050604050505020204" pitchFamily="18" charset="0"/>
                <a:ea typeface="Times New Roman" panose="02020603050405020304"/>
                <a:cs typeface="Times New Roman" panose="02020603050405020304"/>
                <a:sym typeface="Times New Roman" panose="02020603050405020304"/>
              </a:rPr>
              <a:t>References</a:t>
            </a:r>
            <a:endParaRPr dirty="0">
              <a:latin typeface="Bookman Old Style" panose="02050604050505020204"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4" name="Rectangle 1"/>
          <p:cNvSpPr>
            <a:spLocks noGrp="1" noChangeArrowheads="1"/>
          </p:cNvSpPr>
          <p:nvPr>
            <p:ph idx="1"/>
          </p:nvPr>
        </p:nvSpPr>
        <p:spPr bwMode="auto">
          <a:xfrm>
            <a:off x="1097280" y="2235957"/>
            <a:ext cx="932688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Successfully implemented a file-sharing platform that prevents redundant downloads through </a:t>
            </a:r>
            <a:r>
              <a:rPr kumimoji="0" lang="en-US" altLang="en-US" sz="1800" b="1" i="0" u="none" strike="noStrike" cap="none" normalizeH="0" baseline="0" dirty="0">
                <a:ln>
                  <a:noFill/>
                </a:ln>
                <a:solidFill>
                  <a:schemeClr val="tx1"/>
                </a:solidFill>
                <a:effectLst/>
                <a:latin typeface="Arial" panose="020B0604020202020204" pitchFamily="34" charset="0"/>
              </a:rPr>
              <a:t>hash-based file verification</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Enhances user experience by providing </a:t>
            </a:r>
            <a:r>
              <a:rPr kumimoji="0" lang="en-US" altLang="en-US" sz="1800" b="1" i="0" u="none" strike="noStrike" cap="none" normalizeH="0" baseline="0" dirty="0">
                <a:ln>
                  <a:noFill/>
                </a:ln>
                <a:solidFill>
                  <a:schemeClr val="tx1"/>
                </a:solidFill>
                <a:effectLst/>
                <a:latin typeface="Arial" panose="020B0604020202020204" pitchFamily="34" charset="0"/>
              </a:rPr>
              <a:t>real-time duplicate warnings</a:t>
            </a:r>
            <a:r>
              <a:rPr kumimoji="0" lang="en-US" altLang="en-US" sz="1800" b="0" i="0" u="none" strike="noStrike" cap="none" normalizeH="0" baseline="0" dirty="0">
                <a:ln>
                  <a:noFill/>
                </a:ln>
                <a:solidFill>
                  <a:schemeClr val="tx1"/>
                </a:solidFill>
                <a:effectLst/>
                <a:latin typeface="Arial" panose="020B0604020202020204" pitchFamily="34" charset="0"/>
              </a:rPr>
              <a:t> with actionable options like "Cancel" or "Download Anyway."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Introduced </a:t>
            </a:r>
            <a:r>
              <a:rPr kumimoji="0" lang="en-US" altLang="en-US" sz="1800" b="1" i="0" u="none" strike="noStrike" cap="none" normalizeH="0" baseline="0" dirty="0">
                <a:ln>
                  <a:noFill/>
                </a:ln>
                <a:solidFill>
                  <a:schemeClr val="tx1"/>
                </a:solidFill>
                <a:effectLst/>
                <a:latin typeface="Arial" panose="020B0604020202020204" pitchFamily="34" charset="0"/>
              </a:rPr>
              <a:t>sender tracking and queue binding</a:t>
            </a:r>
            <a:r>
              <a:rPr kumimoji="0" lang="en-US" altLang="en-US" sz="1800" b="0" i="0" u="none" strike="noStrike" cap="none" normalizeH="0" baseline="0" dirty="0">
                <a:ln>
                  <a:noFill/>
                </a:ln>
                <a:solidFill>
                  <a:schemeClr val="tx1"/>
                </a:solidFill>
                <a:effectLst/>
                <a:latin typeface="Arial" panose="020B0604020202020204" pitchFamily="34" charset="0"/>
              </a:rPr>
              <a:t>, enabling efficient file forwarding monitoring for admin-level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Paves the way for future enhancements, such as </a:t>
            </a:r>
            <a:r>
              <a:rPr kumimoji="0" lang="en-US" altLang="en-US" sz="1800" b="1" i="0" u="none" strike="noStrike" cap="none" normalizeH="0" baseline="0" dirty="0">
                <a:ln>
                  <a:noFill/>
                </a:ln>
                <a:solidFill>
                  <a:schemeClr val="tx1"/>
                </a:solidFill>
                <a:effectLst/>
                <a:latin typeface="Arial" panose="020B0604020202020204" pitchFamily="34" charset="0"/>
              </a:rPr>
              <a:t>advanced security measures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scalability for larger networks</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a:t>
            </a:r>
            <a:endParaRPr lang="en-IN" dirty="0"/>
          </a:p>
        </p:txBody>
      </p:sp>
      <p:sp>
        <p:nvSpPr>
          <p:cNvPr id="4" name="Rectangle 1"/>
          <p:cNvSpPr>
            <a:spLocks noGrp="1" noChangeArrowheads="1"/>
          </p:cNvSpPr>
          <p:nvPr>
            <p:ph idx="1"/>
          </p:nvPr>
        </p:nvSpPr>
        <p:spPr bwMode="auto">
          <a:xfrm>
            <a:off x="1097280" y="1565910"/>
            <a:ext cx="10483850" cy="482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1. Advanced File Encryption: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Implement end-to-end encryption for file transfers to enhance data security and prevent unauthorized access.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2. Multi-Device Hash Synchronization: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Introduce synchronization across multiple devices for users, ensuring hash data is consistent and accessible on all logged-in devices.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3. Detailed Analytics for Admins: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Provide comprehensive analytics for administrators, such as file-sharing trends, most forwarded files, and user activity summaries.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4. Enhanced Forwarding Visualization: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Develop a graphical representation of file-forwarding routes for administrators, making it easier to identify patterns or anomalies in file-sharing activities.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5. Support for Larger File Sizes: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800" i="0" u="none" strike="noStrike" cap="none" normalizeH="0" baseline="0" dirty="0">
                <a:ln>
                  <a:noFill/>
                </a:ln>
                <a:solidFill>
                  <a:schemeClr val="tx1"/>
                </a:solidFill>
                <a:effectLst/>
                <a:latin typeface="Arial" panose="020B0604020202020204" pitchFamily="34" charset="0"/>
              </a:rPr>
              <a:t>Optimize file handling mechanisms to support larger file uploads and downloads without impacting performance.</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4" name="Rectangle 1"/>
          <p:cNvSpPr>
            <a:spLocks noGrp="1" noChangeArrowheads="1"/>
          </p:cNvSpPr>
          <p:nvPr>
            <p:ph idx="1"/>
          </p:nvPr>
        </p:nvSpPr>
        <p:spPr bwMode="auto">
          <a:xfrm>
            <a:off x="1097280" y="1670050"/>
            <a:ext cx="9028430" cy="436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i="0" u="none" strike="noStrike" cap="none" normalizeH="0" baseline="0" dirty="0">
                <a:ln>
                  <a:noFill/>
                </a:ln>
                <a:solidFill>
                  <a:schemeClr val="tx1"/>
                </a:solidFill>
                <a:effectLst/>
                <a:latin typeface="Arial" panose="020B0604020202020204" pitchFamily="34" charset="0"/>
              </a:rPr>
              <a:t> [1] A. Miller, J. Davis, and K. Harris, "Hash-based duplicate detection in file-sharing systems," Journal of Information Systems and Technology, vol. 29, no. 4, pp. 231-244, 2017.</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i="0" u="none" strike="noStrike" cap="none" normalizeH="0" baseline="0" dirty="0">
                <a:ln>
                  <a:noFill/>
                </a:ln>
                <a:solidFill>
                  <a:schemeClr val="tx1"/>
                </a:solidFill>
                <a:effectLst/>
                <a:latin typeface="Arial" panose="020B0604020202020204" pitchFamily="34" charset="0"/>
              </a:rPr>
              <a:t> [2] P. Kumar and S. Joshi, "Enhancing user decision-making through actionable notifications," International Journal of Human-Computer Interaction, vol. 33, no. 2, pp. 89-104, 2019.</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i="0" u="none" strike="noStrike" cap="none" normalizeH="0" baseline="0" dirty="0">
                <a:ln>
                  <a:noFill/>
                </a:ln>
                <a:solidFill>
                  <a:schemeClr val="tx1"/>
                </a:solidFill>
                <a:effectLst/>
                <a:latin typeface="Arial" panose="020B0604020202020204" pitchFamily="34" charset="0"/>
              </a:rPr>
              <a:t> [3] H. Zhang, Y. Liu, and M. Edwards, "Efficient queue-based architectures for metadata management in distributed systems," Journal of Distributed Computing Systems, vol. 15, no. 3, pp. 101-119, 2020.</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i="0" u="none" strike="noStrike" cap="none" normalizeH="0" baseline="0" dirty="0">
                <a:ln>
                  <a:noFill/>
                </a:ln>
                <a:solidFill>
                  <a:schemeClr val="tx1"/>
                </a:solidFill>
                <a:effectLst/>
                <a:latin typeface="Arial" panose="020B0604020202020204" pitchFamily="34" charset="0"/>
              </a:rPr>
              <a:t> [4] T. Smith, R. Green, and L. Adams, "The role of local storage in enhancing user-centric file management systems," Journal of Computer Applications and Innovations, vol. 22, no. 1, pp. 45-59, 2018.</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i="0" u="none" strike="noStrike" cap="none" normalizeH="0" baseline="0" dirty="0">
                <a:ln>
                  <a:noFill/>
                </a:ln>
                <a:solidFill>
                  <a:schemeClr val="tx1"/>
                </a:solidFill>
                <a:effectLst/>
                <a:latin typeface="Arial" panose="020B0604020202020204" pitchFamily="34" charset="0"/>
              </a:rPr>
              <a:t> [5] W. Li and J. Wong, "Tracing file propagation: A tool for ensuring accountability in file-sharing platforms," IEEE Transactions on Network and Systems Management, vol. 12, no. 5, pp. 322-330, 2019.</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IN" sz="1600" u="sng" kern="100" dirty="0">
                <a:latin typeface="Times New Roman" panose="02020603050405020304" pitchFamily="18" charset="0"/>
                <a:ea typeface="Calibri" panose="020F0502020204030204" pitchFamily="34" charset="0"/>
                <a:cs typeface="Times New Roman" panose="02020603050405020304" pitchFamily="18" charset="0"/>
                <a:sym typeface="+mn-ea"/>
              </a:rPr>
              <a:t> </a:t>
            </a:r>
            <a:r>
              <a:rPr lang="en-IN" sz="1600" u="sng" kern="100" dirty="0">
                <a:latin typeface="Times New Roman" panose="02020603050405020304" pitchFamily="18" charset="0"/>
                <a:ea typeface="Calibri" panose="020F0502020204030204" pitchFamily="34" charset="0"/>
                <a:cs typeface="Times New Roman" panose="02020603050405020304" pitchFamily="18" charset="0"/>
                <a:sym typeface="+mn-ea"/>
                <a:hlinkClick r:id="rId1"/>
              </a:rPr>
              <a:t>www.geeksforgeeks.org</a:t>
            </a: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011"/>
            <a:ext cx="10058400" cy="1450757"/>
          </a:xfrm>
        </p:spPr>
        <p:txBody>
          <a:bodyPr/>
          <a:lstStyle/>
          <a:p>
            <a:r>
              <a:rPr lang="en-US" altLang="en-IN" dirty="0"/>
              <a:t>OBJECTIVE</a:t>
            </a:r>
            <a:endParaRPr lang="en-US" altLang="en-IN" dirty="0"/>
          </a:p>
        </p:txBody>
      </p:sp>
      <p:sp>
        <p:nvSpPr>
          <p:cNvPr id="3" name="Content Placeholder 2"/>
          <p:cNvSpPr>
            <a:spLocks noGrp="1"/>
          </p:cNvSpPr>
          <p:nvPr>
            <p:ph idx="1"/>
          </p:nvPr>
        </p:nvSpPr>
        <p:spPr>
          <a:xfrm>
            <a:off x="1183640" y="1819064"/>
            <a:ext cx="10058400" cy="4023360"/>
          </a:xfrm>
        </p:spPr>
        <p:txBody>
          <a:bodyPr>
            <a:normAutofit fontScale="90000" lnSpcReduction="10000"/>
          </a:bodyPr>
          <a:lstStyle/>
          <a:p>
            <a:r>
              <a:rPr lang="en-US" dirty="0"/>
              <a:t>In today's fast-paced digital world, file-sharing platforms face challenges such as redundant file transfers, inefficient file tracking, and a lack of transparency in file propagation. Users often encounter issues with duplicate files, which consume storage and bandwidth unnecessarily. Additionally, administrators lack tools to monitor file-forwarding activities effectively and ensure accountability within the system.</a:t>
            </a:r>
            <a:endParaRPr lang="en-US" dirty="0"/>
          </a:p>
          <a:p>
            <a:pPr>
              <a:buFont typeface="Wingdings" panose="05000000000000000000" charset="0"/>
              <a:buChar char="Ø"/>
            </a:pPr>
            <a:r>
              <a:rPr lang="en-US" dirty="0"/>
              <a:t>Implement an efficient duplicate file detection mechanism to warn users when they receive a file that already exists in their local storage by leveraging SHA-256 hashing technology.</a:t>
            </a:r>
            <a:endParaRPr lang="en-US" dirty="0"/>
          </a:p>
          <a:p>
            <a:pPr>
              <a:buFont typeface="Wingdings" panose="05000000000000000000" charset="0"/>
              <a:buChar char="Ø"/>
            </a:pPr>
            <a:r>
              <a:rPr lang="en-US" dirty="0"/>
              <a:t>Develop a user-friendly platform that allows seamless file sharing, downloading, and forwarding while maintaining an intuitive interface for both senders and recipients.</a:t>
            </a:r>
            <a:endParaRPr lang="en-US" dirty="0"/>
          </a:p>
          <a:p>
            <a:pPr>
              <a:buFont typeface="Wingdings" panose="05000000000000000000" charset="0"/>
              <a:buChar char="Ø"/>
            </a:pPr>
            <a:r>
              <a:rPr lang="en-US" dirty="0"/>
              <a:t>Introduce a file-forwarding tracking system that dynamically binds sender information to the file, enabling administrators to trace the complete forwarding history and identify the users involved in the file's propagation.</a:t>
            </a:r>
            <a:endParaRPr lang="en-US" dirty="0"/>
          </a:p>
          <a:p>
            <a:pPr>
              <a:buFont typeface="Wingdings" panose="05000000000000000000" charset="0"/>
              <a:buChar char="Ø"/>
            </a:pPr>
            <a:r>
              <a:rPr lang="en-US" dirty="0"/>
              <a:t>Ensure real-time decision-making for duplicate files by providing users with options to cancel the download or proceed with it, based on their needs.</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3011"/>
            <a:ext cx="10058400" cy="1450757"/>
          </a:xfrm>
        </p:spPr>
        <p:txBody>
          <a:bodyPr/>
          <a:lstStyle/>
          <a:p>
            <a:r>
              <a:rPr lang="en-US" altLang="en-IN" dirty="0"/>
              <a:t>OBJECTIVE</a:t>
            </a:r>
            <a:endParaRPr lang="en-US" altLang="en-IN" dirty="0"/>
          </a:p>
        </p:txBody>
      </p:sp>
      <p:sp>
        <p:nvSpPr>
          <p:cNvPr id="3" name="Content Placeholder 2"/>
          <p:cNvSpPr>
            <a:spLocks noGrp="1"/>
          </p:cNvSpPr>
          <p:nvPr>
            <p:ph idx="1"/>
          </p:nvPr>
        </p:nvSpPr>
        <p:spPr>
          <a:xfrm>
            <a:off x="1183640" y="1819064"/>
            <a:ext cx="10058400" cy="4023360"/>
          </a:xfrm>
        </p:spPr>
        <p:txBody>
          <a:bodyPr>
            <a:normAutofit/>
          </a:bodyPr>
          <a:lstStyle/>
          <a:p>
            <a:pPr>
              <a:buFont typeface="Wingdings" panose="05000000000000000000" charset="0"/>
              <a:buChar char="Ø"/>
            </a:pPr>
            <a:r>
              <a:rPr lang="en-US" dirty="0"/>
              <a:t>Enable local hash storage for duplicate detection to ensure fast and accurate identification of previously received files, reducing redundancy and improving file management efficiency.</a:t>
            </a:r>
            <a:endParaRPr lang="en-US" dirty="0"/>
          </a:p>
          <a:p>
            <a:pPr>
              <a:buFont typeface="Wingdings" panose="05000000000000000000" charset="0"/>
              <a:buChar char="Ø"/>
            </a:pPr>
            <a:r>
              <a:rPr lang="en-US" dirty="0"/>
              <a:t>Provide robust admin tools for monitoring and control to allow administrators to analyze file-forwarding histories, ensuring transparency and accountability within the platform.</a:t>
            </a:r>
            <a:endParaRPr lang="en-US" dirty="0"/>
          </a:p>
          <a:p>
            <a:pPr>
              <a:buFont typeface="Wingdings" panose="05000000000000000000" charset="0"/>
              <a:buChar char="Ø"/>
            </a:pPr>
            <a:r>
              <a:rPr lang="en-US" dirty="0"/>
              <a:t>Ensure smooth integration with cloud storage services like Firebase or Cloudinary to facilitate scalable file storage, metadata management, and real-time synchronization for efficient file transfers.</a:t>
            </a:r>
            <a:endParaRPr lang="en-US" dirty="0"/>
          </a:p>
          <a:p>
            <a:pPr>
              <a:buFont typeface="Wingdings" panose="05000000000000000000" charset="0"/>
              <a:buChar char="Ø"/>
            </a:pPr>
            <a:r>
              <a:rPr lang="en-US" dirty="0"/>
              <a:t>Optimize user experience by simplifying the process of file selection, forwarding, and downloading while keeping the system lightweight and responsive.</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524"/>
            <a:ext cx="10058400" cy="1450757"/>
          </a:xfrm>
        </p:spPr>
        <p:txBody>
          <a:bodyPr/>
          <a:lstStyle/>
          <a:p>
            <a:r>
              <a:rPr lang="en-US" dirty="0"/>
              <a:t>EXISTING SYSTEM FEATURES:</a:t>
            </a:r>
            <a:endParaRPr lang="en-IN" dirty="0"/>
          </a:p>
        </p:txBody>
      </p:sp>
      <p:sp>
        <p:nvSpPr>
          <p:cNvPr id="3" name="Content Placeholder 2"/>
          <p:cNvSpPr>
            <a:spLocks noGrp="1"/>
          </p:cNvSpPr>
          <p:nvPr>
            <p:ph idx="1"/>
          </p:nvPr>
        </p:nvSpPr>
        <p:spPr/>
        <p:txBody>
          <a:bodyPr>
            <a:normAutofit/>
          </a:bodyPr>
          <a:lstStyle/>
          <a:p>
            <a:r>
              <a:rPr lang="en-US" b="1" dirty="0"/>
              <a:t>Limitations in Existing Systems (WhatsApp)</a:t>
            </a:r>
            <a:endParaRPr lang="en-US" b="1" dirty="0"/>
          </a:p>
          <a:p>
            <a:pPr>
              <a:buFont typeface="+mj-lt"/>
              <a:buAutoNum type="arabicPeriod"/>
            </a:pPr>
            <a:r>
              <a:rPr lang="en-US" b="1" dirty="0"/>
              <a:t>No Duplicate File Detection</a:t>
            </a:r>
            <a:r>
              <a:rPr lang="en-US" dirty="0"/>
              <a:t>:</a:t>
            </a:r>
            <a:endParaRPr lang="en-US" dirty="0"/>
          </a:p>
          <a:p>
            <a:pPr marL="742950" lvl="1" indent="-285750">
              <a:buFont typeface="+mj-lt"/>
              <a:buAutoNum type="arabicPeriod"/>
            </a:pPr>
            <a:r>
              <a:rPr lang="en-US" dirty="0"/>
              <a:t>Users are not warned about receiving the same file repeatedly, which can lead to unnecessary downloads and storage issues.</a:t>
            </a:r>
            <a:endParaRPr lang="en-US" dirty="0"/>
          </a:p>
          <a:p>
            <a:pPr>
              <a:buFont typeface="+mj-lt"/>
              <a:buAutoNum type="arabicPeriod"/>
            </a:pPr>
            <a:r>
              <a:rPr lang="en-US" b="1" dirty="0"/>
              <a:t>No Pre-Download Alerts</a:t>
            </a:r>
            <a:r>
              <a:rPr lang="en-US" dirty="0"/>
              <a:t>:</a:t>
            </a:r>
            <a:endParaRPr lang="en-US" dirty="0"/>
          </a:p>
          <a:p>
            <a:pPr marL="742950" lvl="1" indent="-285750">
              <a:buFont typeface="+mj-lt"/>
              <a:buAutoNum type="arabicPeriod"/>
            </a:pPr>
            <a:r>
              <a:rPr lang="en-US" dirty="0"/>
              <a:t>Files are downloaded without prior warning about duplicates, causing potential user frustration.</a:t>
            </a:r>
            <a:endParaRPr lang="en-US" dirty="0"/>
          </a:p>
          <a:p>
            <a:pPr>
              <a:buFont typeface="+mj-lt"/>
              <a:buAutoNum type="arabicPeriod"/>
            </a:pPr>
            <a:r>
              <a:rPr lang="en-US" b="1" dirty="0"/>
              <a:t>No Forwarding Traceability</a:t>
            </a:r>
            <a:r>
              <a:rPr lang="en-US" dirty="0"/>
              <a:t>:</a:t>
            </a:r>
            <a:endParaRPr lang="en-US" dirty="0"/>
          </a:p>
          <a:p>
            <a:pPr marL="742950" lvl="1" indent="-285750">
              <a:buFont typeface="+mj-lt"/>
              <a:buAutoNum type="arabicPeriod"/>
            </a:pPr>
            <a:r>
              <a:rPr lang="en-US" dirty="0"/>
              <a:t>The origin and forwarding chain of files cannot be tracked by admins, limiting control over file propagation.</a:t>
            </a:r>
            <a:endParaRPr lang="en-US" dirty="0"/>
          </a:p>
          <a:p>
            <a:pPr>
              <a:buFont typeface="+mj-lt"/>
              <a:buAutoNum type="arabicPeriod"/>
            </a:pPr>
            <a:r>
              <a:rPr lang="en-US" b="1" dirty="0"/>
              <a:t>Limited Monitoring Capabilities</a:t>
            </a:r>
            <a:r>
              <a:rPr lang="en-US" dirty="0"/>
              <a:t>:</a:t>
            </a:r>
            <a:endParaRPr lang="en-US" dirty="0"/>
          </a:p>
          <a:p>
            <a:pPr marL="742950" lvl="1" indent="-285750">
              <a:buFont typeface="+mj-lt"/>
              <a:buAutoNum type="arabicPeriod"/>
            </a:pPr>
            <a:r>
              <a:rPr lang="en-US" dirty="0"/>
              <a:t>Admins lack insights into who forwarded files, making it difficult to track the spread of specific files.</a:t>
            </a:r>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08693"/>
            <a:ext cx="10058400" cy="1450757"/>
          </a:xfrm>
        </p:spPr>
        <p:txBody>
          <a:bodyPr/>
          <a:lstStyle/>
          <a:p>
            <a:r>
              <a:rPr lang="en-US" sz="4000" dirty="0"/>
              <a:t>OBSERVATIONS FROM LITERATURE SURVEY:</a:t>
            </a:r>
            <a:endParaRPr lang="en-IN" sz="4000" dirty="0"/>
          </a:p>
        </p:txBody>
      </p:sp>
      <p:sp>
        <p:nvSpPr>
          <p:cNvPr id="3" name="Content Placeholder 2"/>
          <p:cNvSpPr>
            <a:spLocks noGrp="1"/>
          </p:cNvSpPr>
          <p:nvPr>
            <p:ph idx="1"/>
          </p:nvPr>
        </p:nvSpPr>
        <p:spPr>
          <a:xfrm>
            <a:off x="1097280" y="1845945"/>
            <a:ext cx="10848340" cy="4380865"/>
          </a:xfrm>
        </p:spPr>
        <p:txBody>
          <a:bodyPr>
            <a:normAutofit/>
          </a:bodyPr>
          <a:lstStyle/>
          <a:p>
            <a:pPr>
              <a:buFont typeface="Wingdings" panose="05000000000000000000" charset="0"/>
              <a:buChar char="Ø"/>
            </a:pP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i="0" u="none" strike="noStrike" cap="none" normalizeH="0" baseline="0" dirty="0">
                <a:solidFill>
                  <a:schemeClr val="accent1"/>
                </a:solidFill>
                <a:effectLst>
                  <a:outerShdw blurRad="38100" dist="25400" dir="5400000" algn="ctr" rotWithShape="0">
                    <a:srgbClr val="6E747A">
                      <a:alpha val="43000"/>
                    </a:srgbClr>
                  </a:outerShdw>
                </a:effectLst>
                <a:latin typeface="Arial" panose="020B0604020202020204" pitchFamily="34" charset="0"/>
              </a:rPr>
              <a:t>Lack of Duplicate File Detection:</a:t>
            </a:r>
            <a:r>
              <a:rPr kumimoji="0" lang="en-US" altLang="en-US" sz="2000" i="0" u="none" strike="noStrike" cap="none" normalizeH="0" baseline="0" dirty="0">
                <a:latin typeface="Arial" panose="020B0604020202020204" pitchFamily="34" charset="0"/>
              </a:rPr>
              <a:t> Existing systems fail to identify duplicate files efficiently, leading to redundant downloads and storage waste.</a:t>
            </a:r>
            <a:endParaRPr kumimoji="0" lang="en-US" altLang="en-US" sz="2000" i="0" u="none" strike="noStrike" cap="none" normalizeH="0" baseline="0" dirty="0">
              <a:latin typeface="Arial" panose="020B0604020202020204" pitchFamily="34" charset="0"/>
            </a:endParaRPr>
          </a:p>
          <a:p>
            <a:pPr>
              <a:buFont typeface="Wingdings" panose="05000000000000000000" charset="0"/>
              <a:buChar char="Ø"/>
            </a:pPr>
            <a:r>
              <a:rPr kumimoji="0" lang="en-US" altLang="en-US" sz="2000" i="0" u="none" strike="noStrike" cap="none" normalizeH="0" baseline="0" dirty="0">
                <a:solidFill>
                  <a:schemeClr val="accent1"/>
                </a:solidFill>
                <a:effectLst>
                  <a:outerShdw blurRad="38100" dist="25400" dir="5400000" algn="ctr" rotWithShape="0">
                    <a:srgbClr val="6E747A">
                      <a:alpha val="43000"/>
                    </a:srgbClr>
                  </a:outerShdw>
                </a:effectLst>
                <a:latin typeface="Arial" panose="020B0604020202020204" pitchFamily="34" charset="0"/>
              </a:rPr>
              <a:t>Limited File-Forwarding Monitoring:</a:t>
            </a:r>
            <a:r>
              <a:rPr kumimoji="0" lang="en-US" altLang="en-US" sz="2000" i="0" u="none" strike="noStrike" cap="none" normalizeH="0" baseline="0" dirty="0">
                <a:latin typeface="Arial" panose="020B0604020202020204" pitchFamily="34" charset="0"/>
              </a:rPr>
              <a:t> Platforms do not provide tools to trace file-sharing paths, reducing transparency and accountability.</a:t>
            </a:r>
            <a:endParaRPr kumimoji="0" lang="en-US" altLang="en-US" sz="2000" i="0" u="none" strike="noStrike" cap="none" normalizeH="0" baseline="0" dirty="0">
              <a:latin typeface="Arial" panose="020B0604020202020204" pitchFamily="34" charset="0"/>
            </a:endParaRPr>
          </a:p>
          <a:p>
            <a:pPr>
              <a:buFont typeface="Wingdings" panose="05000000000000000000" charset="0"/>
              <a:buChar char="Ø"/>
            </a:pPr>
            <a:r>
              <a:rPr kumimoji="0" lang="en-US" altLang="en-US" sz="2000" i="0" u="none" strike="noStrike" cap="none" normalizeH="0" baseline="0" dirty="0">
                <a:solidFill>
                  <a:schemeClr val="accent1"/>
                </a:solidFill>
                <a:effectLst>
                  <a:outerShdw blurRad="38100" dist="25400" dir="5400000" algn="ctr" rotWithShape="0">
                    <a:srgbClr val="6E747A">
                      <a:alpha val="43000"/>
                    </a:srgbClr>
                  </a:outerShdw>
                </a:effectLst>
                <a:latin typeface="Arial" panose="020B0604020202020204" pitchFamily="34" charset="0"/>
              </a:rPr>
              <a:t>Absence of Real-Time User Notifications:</a:t>
            </a:r>
            <a:r>
              <a:rPr kumimoji="0" lang="en-US" altLang="en-US" sz="2000" i="0" u="none" strike="noStrike" cap="none" normalizeH="0" baseline="0" dirty="0">
                <a:latin typeface="Arial" panose="020B0604020202020204" pitchFamily="34" charset="0"/>
              </a:rPr>
              <a:t> Users are not alerted about duplicate files, limiting their ability to make informed decisions.</a:t>
            </a:r>
            <a:endParaRPr kumimoji="0" lang="en-US" altLang="en-US" sz="2000" i="0" u="none" strike="noStrike" cap="none" normalizeH="0" baseline="0" dirty="0">
              <a:latin typeface="Arial" panose="020B0604020202020204" pitchFamily="34" charset="0"/>
            </a:endParaRPr>
          </a:p>
          <a:p>
            <a:pPr>
              <a:buFont typeface="Wingdings" panose="05000000000000000000" charset="0"/>
              <a:buChar char="Ø"/>
            </a:pPr>
            <a:r>
              <a:rPr kumimoji="0" lang="en-US" altLang="en-US" sz="2000" i="0" u="none" strike="noStrike" cap="none" normalizeH="0" baseline="0" dirty="0">
                <a:solidFill>
                  <a:schemeClr val="accent1"/>
                </a:solidFill>
                <a:effectLst>
                  <a:outerShdw blurRad="38100" dist="25400" dir="5400000" algn="ctr" rotWithShape="0">
                    <a:srgbClr val="6E747A">
                      <a:alpha val="43000"/>
                    </a:srgbClr>
                  </a:outerShdw>
                </a:effectLst>
                <a:latin typeface="Arial" panose="020B0604020202020204" pitchFamily="34" charset="0"/>
              </a:rPr>
              <a:t>Weak Administrative Tools:</a:t>
            </a:r>
            <a:r>
              <a:rPr kumimoji="0" lang="en-US" altLang="en-US" sz="2000" i="0" u="none" strike="noStrike" cap="none" normalizeH="0" baseline="0" dirty="0">
                <a:latin typeface="Arial" panose="020B0604020202020204" pitchFamily="34" charset="0"/>
              </a:rPr>
              <a:t> Current systems lack mechanisms for administrators to monitor file-forwarding histories effectively.</a:t>
            </a:r>
            <a:endParaRPr kumimoji="0" lang="en-US" altLang="en-US" sz="2000" i="0" u="none" strike="noStrike" cap="none" normalizeH="0" baseline="0"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9587"/>
            <a:ext cx="10058400" cy="1450757"/>
          </a:xfrm>
        </p:spPr>
        <p:txBody>
          <a:bodyPr/>
          <a:lstStyle/>
          <a:p>
            <a:r>
              <a:rPr lang="en-US" dirty="0"/>
              <a:t>PROPOSED SYSTEM FEATURES:</a:t>
            </a:r>
            <a:endParaRPr lang="en-IN" dirty="0"/>
          </a:p>
        </p:txBody>
      </p:sp>
      <p:sp>
        <p:nvSpPr>
          <p:cNvPr id="4" name="Rectangle 1"/>
          <p:cNvSpPr>
            <a:spLocks noGrp="1" noChangeArrowheads="1"/>
          </p:cNvSpPr>
          <p:nvPr>
            <p:ph idx="1"/>
          </p:nvPr>
        </p:nvSpPr>
        <p:spPr bwMode="auto">
          <a:xfrm>
            <a:off x="1097280" y="1817893"/>
            <a:ext cx="860466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1.File Hashing Mechanism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Generates a unique hash for each file before sending.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Hash is used to detect duplicate files efficiently.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2.Duplicate File Warning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Notifies users when a duplicate file is received.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Options provided: </a:t>
            </a:r>
            <a:r>
              <a:rPr kumimoji="0" lang="en-US" altLang="en-US" sz="1800" b="0" i="1" u="none" strike="noStrike" cap="none" normalizeH="0" baseline="0" dirty="0">
                <a:ln>
                  <a:noFill/>
                </a:ln>
                <a:solidFill>
                  <a:schemeClr val="tx1"/>
                </a:solidFill>
                <a:effectLst/>
                <a:latin typeface="Arial" panose="020B0604020202020204" pitchFamily="34" charset="0"/>
              </a:rPr>
              <a:t>Cancel</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0" i="1" u="none" strike="noStrike" cap="none" normalizeH="0" baseline="0" dirty="0">
                <a:ln>
                  <a:noFill/>
                </a:ln>
                <a:solidFill>
                  <a:schemeClr val="tx1"/>
                </a:solidFill>
                <a:effectLst/>
                <a:latin typeface="Arial" panose="020B0604020202020204" pitchFamily="34" charset="0"/>
              </a:rPr>
              <a:t>Download Anyways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3.Queue Binding for Forwarding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Tracks the forwarding path of a file by binding sender details to an existing queue.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Enables tracing all users involved in forwarding a file.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4.Admin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Admin can view the complete forwarding history of any file.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Simplifies monitoring and auditing of file sharing activities.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5.Efficient Local Hash Storage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Stores hashes locally on the receiver’s device for faster duplicate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Works even without internet connectivity.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LEVEL ARCHITECTURE DIAGRAM:</a:t>
            </a:r>
            <a:endParaRPr lang="en-IN" dirty="0"/>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07906" y="1939827"/>
            <a:ext cx="9036514" cy="3835597"/>
          </a:xfrm>
        </p:spPr>
      </p:pic>
      <p:sp>
        <p:nvSpPr>
          <p:cNvPr id="3" name="Text Box 2"/>
          <p:cNvSpPr txBox="1"/>
          <p:nvPr/>
        </p:nvSpPr>
        <p:spPr>
          <a:xfrm>
            <a:off x="4094480" y="5911850"/>
            <a:ext cx="4064000" cy="645160"/>
          </a:xfrm>
          <a:prstGeom prst="rect">
            <a:avLst/>
          </a:prstGeom>
          <a:noFill/>
        </p:spPr>
        <p:txBody>
          <a:bodyPr wrap="square" rtlCol="0">
            <a:spAutoFit/>
          </a:bodyPr>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Fig 1.1 </a:t>
            </a:r>
            <a:r>
              <a:rPr lang="en-IN" b="1"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High Level Architecture</a:t>
            </a:r>
            <a:endParaRPr lang="en-IN"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sym typeface="+mn-ea"/>
              </a:rPr>
              <a:t>DESIGN – PROCESS FLOW &amp; UML DIAGRAM</a:t>
            </a:r>
            <a:endParaRPr lang="en-IN" sz="4000" dirty="0"/>
          </a:p>
        </p:txBody>
      </p:sp>
      <p:pic>
        <p:nvPicPr>
          <p:cNvPr id="4" name="Content Placeholder 3"/>
          <p:cNvPicPr>
            <a:picLocks noGrp="1" noChangeAspect="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2002790" y="1845945"/>
            <a:ext cx="5566410" cy="4023360"/>
          </a:xfrm>
          <a:prstGeom prst="rect">
            <a:avLst/>
          </a:prstGeom>
          <a:noFill/>
          <a:ln>
            <a:noFill/>
          </a:ln>
        </p:spPr>
      </p:pic>
      <p:sp>
        <p:nvSpPr>
          <p:cNvPr id="3" name="Text Box 2"/>
          <p:cNvSpPr txBox="1"/>
          <p:nvPr/>
        </p:nvSpPr>
        <p:spPr>
          <a:xfrm>
            <a:off x="4504055" y="5940425"/>
            <a:ext cx="4064000" cy="583565"/>
          </a:xfrm>
          <a:prstGeom prst="rect">
            <a:avLst/>
          </a:prstGeom>
          <a:noFill/>
        </p:spPr>
        <p:txBody>
          <a:bodyPr wrap="square" rtlCol="0">
            <a:spAutoFit/>
          </a:bodyPr>
          <a:p>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Fig 1.</a:t>
            </a:r>
            <a:r>
              <a:rPr lang="en-US" altLang="en-IN" sz="16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2</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sz="1600" b="1"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ea typeface="Times New Roman" panose="02020603050405020304" pitchFamily="18" charset="0"/>
                <a:cs typeface="Times New Roman" panose="02020603050405020304" pitchFamily="18" charset="0"/>
                <a:sym typeface="+mn-ea"/>
              </a:rPr>
              <a:t>Process Flow Diagram</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altLang="en-US" sz="1600"/>
          </a:p>
        </p:txBody>
      </p:sp>
      <p:pic>
        <p:nvPicPr>
          <p:cNvPr id="6" name="Content Placeholder 5"/>
          <p:cNvPicPr>
            <a:picLocks noChangeAspect="1"/>
          </p:cNvPicPr>
          <p:nvPr>
            <p:ph sz="half" idx="2"/>
          </p:nvPr>
        </p:nvPicPr>
        <p:blipFill>
          <a:blip r:embed="rId2"/>
          <a:stretch>
            <a:fillRect/>
          </a:stretch>
        </p:blipFill>
        <p:spPr>
          <a:xfrm>
            <a:off x="9777095" y="1917065"/>
            <a:ext cx="831850" cy="402336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0</TotalTime>
  <Words>10333</Words>
  <Application>WPS Presentation</Application>
  <PresentationFormat>Widescreen</PresentationFormat>
  <Paragraphs>188</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Calibri</vt:lpstr>
      <vt:lpstr>Times New Roman</vt:lpstr>
      <vt:lpstr>Bookman Old Style</vt:lpstr>
      <vt:lpstr>Times New Roman</vt:lpstr>
      <vt:lpstr>Wingdings</vt:lpstr>
      <vt:lpstr>Calibri Light</vt:lpstr>
      <vt:lpstr>Microsoft YaHei</vt:lpstr>
      <vt:lpstr>Arial Unicode MS</vt:lpstr>
      <vt:lpstr>Retrospect</vt:lpstr>
      <vt:lpstr>Avoiding Duplicate File Downloads and Forward Monitoring System in Chat App  </vt:lpstr>
      <vt:lpstr>AGENDA</vt:lpstr>
      <vt:lpstr>OBJECTIVE</vt:lpstr>
      <vt:lpstr>OBJECTIVE</vt:lpstr>
      <vt:lpstr>EXISTING SYSTEM FEATURES:</vt:lpstr>
      <vt:lpstr>OBSERVATIONS FROM LITERATURE SURVEY:</vt:lpstr>
      <vt:lpstr>PROPOSED SYSTEM FEATURES:</vt:lpstr>
      <vt:lpstr>SYSTEM LEVEL ARCHITECTURE DIAGRAM:</vt:lpstr>
      <vt:lpstr>DESIGN – PROCESS FLOW &amp; UML DIAGRAM</vt:lpstr>
      <vt:lpstr>DESIGN – PROCESS FLOW &amp; UML DIAGRAM CONT..</vt:lpstr>
      <vt:lpstr>DATA STRUCTURES OVERVIEW:</vt:lpstr>
      <vt:lpstr>IMPLEMENTATION:</vt:lpstr>
      <vt:lpstr>TEST CASE BASED OUTPUT SCREENSHOTS</vt:lpstr>
      <vt:lpstr>TEST CASE BASED OUTPUT SCREENSHOTS</vt:lpstr>
      <vt:lpstr>TEST CASE BASED OUTPUT SCREENSHOTS</vt:lpstr>
      <vt:lpstr>Understanding Hash Collisions</vt:lpstr>
      <vt:lpstr>Chances of Hash Collisions</vt:lpstr>
      <vt:lpstr>TEST CASE BASED OUTPUT SCREENSHOTS</vt:lpstr>
      <vt:lpstr>TEST CASE BASED OUTPUT SCREENSHOTS</vt:lpstr>
      <vt:lpstr>CONCLUSION:</vt:lpstr>
      <vt:lpstr>FUTURE ENHANCEMENT: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 Wesley</dc:creator>
  <cp:lastModifiedBy>Athul</cp:lastModifiedBy>
  <cp:revision>9</cp:revision>
  <dcterms:created xsi:type="dcterms:W3CDTF">2024-12-10T07:07:00Z</dcterms:created>
  <dcterms:modified xsi:type="dcterms:W3CDTF">2025-01-26T18:07:27Z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5E175BC3D8E542AA9A7696547F821C7B_13</vt:lpwstr>
  </property>
  <property fmtid="{D5CDD505-2E9C-101B-9397-08002B2CF9AE}" pid="3" name="KSOProductBuildVer">
    <vt:lpwstr>2057-12.2.0.18639</vt:lpwstr>
  </property>
</Properties>
</file>