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62" r:id="rId3"/>
    <p:sldId id="269" r:id="rId4"/>
    <p:sldId id="270" r:id="rId5"/>
    <p:sldId id="271" r:id="rId6"/>
    <p:sldId id="272" r:id="rId7"/>
    <p:sldId id="273" r:id="rId8"/>
    <p:sldId id="274" r:id="rId9"/>
    <p:sldId id="275" r:id="rId10"/>
    <p:sldId id="276" r:id="rId11"/>
    <p:sldId id="288" r:id="rId12"/>
    <p:sldId id="277" r:id="rId13"/>
    <p:sldId id="278" r:id="rId14"/>
    <p:sldId id="281" r:id="rId15"/>
    <p:sldId id="314" r:id="rId16"/>
    <p:sldId id="315" r:id="rId17"/>
    <p:sldId id="321" r:id="rId18"/>
    <p:sldId id="291" r:id="rId19"/>
    <p:sldId id="282" r:id="rId20"/>
    <p:sldId id="316" r:id="rId21"/>
    <p:sldId id="322" r:id="rId22"/>
    <p:sldId id="317" r:id="rId23"/>
    <p:sldId id="280" r:id="rId24"/>
    <p:sldId id="283" r:id="rId25"/>
    <p:sldId id="320" r:id="rId26"/>
    <p:sldId id="323" r:id="rId27"/>
    <p:sldId id="286" r:id="rId28"/>
    <p:sldId id="318" r:id="rId29"/>
    <p:sldId id="287" r:id="rId30"/>
    <p:sldId id="319" r:id="rId31"/>
    <p:sldId id="29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1C59BE-C0A5-4AA6-BFCE-CFB3E4867A84}">
          <p14:sldIdLst>
            <p14:sldId id="256"/>
            <p14:sldId id="262"/>
            <p14:sldId id="269"/>
            <p14:sldId id="270"/>
          </p14:sldIdLst>
        </p14:section>
        <p14:section name="Untitled Section" id="{07942F18-998D-49AF-A7DE-291A4D372BEB}">
          <p14:sldIdLst>
            <p14:sldId id="271"/>
            <p14:sldId id="272"/>
            <p14:sldId id="273"/>
            <p14:sldId id="274"/>
            <p14:sldId id="275"/>
            <p14:sldId id="276"/>
            <p14:sldId id="288"/>
            <p14:sldId id="277"/>
            <p14:sldId id="278"/>
            <p14:sldId id="281"/>
            <p14:sldId id="314"/>
            <p14:sldId id="315"/>
            <p14:sldId id="321"/>
            <p14:sldId id="291"/>
            <p14:sldId id="282"/>
            <p14:sldId id="316"/>
            <p14:sldId id="322"/>
            <p14:sldId id="317"/>
            <p14:sldId id="280"/>
            <p14:sldId id="283"/>
            <p14:sldId id="320"/>
            <p14:sldId id="323"/>
            <p14:sldId id="286"/>
            <p14:sldId id="318"/>
            <p14:sldId id="287"/>
            <p14:sldId id="319"/>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2EA2"/>
    <a:srgbClr val="540404"/>
    <a:srgbClr val="EC7A2C"/>
    <a:srgbClr val="FA7F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78" d="100"/>
          <a:sy n="78" d="100"/>
        </p:scale>
        <p:origin x="92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1T09:43:35"/>
    </inkml:context>
    <inkml:brush xml:id="br0">
      <inkml:brushProperty name="width" value="0.035" units="cm"/>
      <inkml:brushProperty name="height" value="0.035" units="cm"/>
      <inkml:brushProperty name="color" value="#FFFFFF"/>
    </inkml:brush>
  </inkml:definitions>
  <inkml:trace contextRef="#ctx0" brushRef="#br0">534 173 24575,'7'-2'0,"-1"0"0,0-1 0,0 1 0,0-2 0,5-3 0,6-3 0,-6 5 0,-3 1 0,0 0 0,0-1 0,0 1 0,-1-1 0,0-1 0,12-10 0,-15 6 0,-8 6 0,-22 4 0,-49 10 0,-88 24 0,36-5 0,-120 13 0,220-35 0,23-4 0,17-3 0,40-6 0,0-2 0,72-21 0,106-45 0,-219 69 0,2 2 0,-1-2 0,0 0 0,0-1 0,0 0 0,0-1 0,-1 0 0,0-1 0,13-11 0,-16 5 119,-9 11-320,-5 7-1082,-3 3-5543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1T09:43:40"/>
    </inkml:context>
    <inkml:brush xml:id="br0">
      <inkml:brushProperty name="width" value="0.35" units="cm"/>
      <inkml:brushProperty name="height" value="0.35" units="cm"/>
      <inkml:brushProperty name="color" value="#FFFFFF"/>
    </inkml:brush>
  </inkml:definitions>
  <inkml:trace contextRef="#ctx0" brushRef="#br0">166 121 24575,'-6'-7'0,"-9"-8"0,-9-5 0,-7-6 0,-4-2 0,-3 4 0,21 59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1T09:43:44"/>
    </inkml:context>
    <inkml:brush xml:id="br0">
      <inkml:brushProperty name="width" value="0.35" units="cm"/>
      <inkml:brushProperty name="height" value="0.35" units="cm"/>
      <inkml:brushProperty name="color" value="#FFFFFF"/>
    </inkml:brush>
  </inkml:definitions>
  <inkml:trace contextRef="#ctx0" brushRef="#br0">950 472 24575,'-25'1'0,"1"2"0,-1 0 0,-23 8 0,-35 4 0,57-10 0,0 0 0,0 1 0,0 2 0,1 0 0,0 2 0,0 1 0,-30 18 0,52-27 0,0-1 0,0 1 0,0 0 0,1 0 0,-1 0 0,0 0 0,1 1 0,0-1 0,-1 1 0,1 0 0,0 0 0,0-1 0,0 1 0,-1 4 0,2-5 0,1 0 0,0 1 0,-1-1 0,1 0 0,0 1 0,0-1 0,0 0 0,0 0 0,0 1 0,1-1 0,-1 0 0,1 1 0,0-1 0,-1 0 0,1 0 0,0 0 0,0 0 0,0 0 0,1 0 0,-1 0 0,3 2 0,2 4 0,1-1 0,0 0 0,0-1 0,1 1 0,-1-1 0,2-1 0,-1 0 0,0 0 0,1-1 0,0 0 0,0 0 0,1-1 0,13 4 0,-2-3 0,0 0 0,0-1 0,0-2 0,1 0 0,24-2 0,-8-5 0,-37 6 0,-1 0 0,1 0 0,0 0 0,-1 0 0,1-1 0,0 1 0,-1 0 0,1 0 0,0 0 0,-1-1 0,1 1 0,0 0 0,-1-1 0,1 1 0,-1-1 0,1 1 0,-1-1 0,1 1 0,-1-1 0,1 1 0,-1-1 0,1 1 0,-1-1 0,0 0 0,1 1 0,-1-1 0,0 1 0,1-1 0,-1 0 0,0 1 0,0-1 0,0 0 0,0 0 0,0 1 0,1-1 0,-1 0 0,0 1 0,-1-1 0,1 0 0,0 0 0,0 1 0,0-1 0,0 0 0,-1 1 0,1-2 0,-4-4 0,0 0 0,-1 1 0,1 0 0,-1 0 0,0 0 0,-1 0 0,-9-6 0,-48-27 0,29 18 0,-55-32 0,-1 4 0,-121-44 0,170 75 0,21 8 0,-1 1 0,0 0 0,0 2 0,0 0 0,-33-3 0,47 8 0,-34-3 0,38 3 0,1 1 0,-1-1 0,1 1 0,-1-1 0,1 0 0,-1 0 0,1 0 0,0 0 0,0 0 0,0-1 0,0 1 0,-3-3 0,4 4 0,1-1 0,0 1 0,0-1 0,0 1 0,0-1 0,0 1 0,0-1 0,0 1 0,0-1 0,0 1 0,0-1 0,0 1 0,0-1 0,0 1 0,1-1 0,-1 1 0,0-1 0,0 1 0,0-1 0,1 1 0,-1 0 0,0-1 0,0 1 0,1-1 0,-1 1 0,1 0 0,-1-1 0,0 1 0,1-1 0,15-13 0,-12 11 0,37-32 0,2 2 0,1 1 0,1 3 0,56-28 0,-90 53 0,1 0 0,0 1 0,0 0 0,0 1 0,18-1 0,34-7 0,310-84 0,-348 89 0,1 1 0,0 1 0,35 0 0,81 9 0,-124-3 0,-1 0 0,1 0 0,-1 2 0,0 0 0,0 1 0,18 10 0,99 57 0,-120-64 0,-6-4 0,1 1 0,-1 0 0,0 1 0,-1 0 0,1 1 0,7 9 0,-14-14 0,0-1 0,0 1 0,0-1 0,0 1 0,-1 0 0,1 0 0,-1 0 0,0 0 0,0 0 0,0 0 0,0 0 0,-1 0 0,1 1 0,-1-1 0,0 0 0,0 0 0,0 0 0,0 1 0,0-1 0,-1 0 0,1 0 0,-1 0 0,0 0 0,0 0 0,-3 5 0,-1 1 0,-1 0 0,0 0 0,0 0 0,-1-1 0,-1 0 0,1 0 0,-1-1 0,-14 10 0,-76 46 0,62-45 0,0-2 0,-44 14 0,38-16 0,-52 28 0,92-42 0,0 1 0,0 0 0,0 0 0,1 0 0,-1 0 0,0 0 0,1 0 0,-1 1 0,1-1 0,0 0 0,-1 1 0,1 0 0,0-1 0,0 1 0,0-1 0,0 1 0,-1 3 0,2-3 0,0-1 0,0 1 0,0-1 0,0 1 0,1-1 0,-1 1 0,1-1 0,-1 1 0,1-1 0,0 1 0,-1-1 0,1 0 0,0 0 0,0 1 0,0-1 0,0 0 0,0 0 0,0 0 0,0 0 0,0 0 0,1 0 0,-1 0 0,2 1 0,24 15 0,0-1 0,1-2 0,0 0 0,1-2 0,0-2 0,49 12 0,-76-21 0,8 1 0,1 0 0,22 1 0,-31-2 0,0-1 0,0-1 0,0 1 0,0 0 0,0 0 0,0-1 0,-1 1 0,1-1 0,0 1 0,0-1 0,2-1 0,-4 1 0,1 1 0,0-1 0,-1 1 0,1-1 0,-1 0 0,0 1 0,1-1 0,-1 1 0,1-1 0,-1 0 0,0 1 0,0-1 0,1 0 0,-1 0 0,0 1 0,0-1 0,0 0 0,0 0 0,0 1 0,0-1 0,0 0 0,0 0 0,0 1 0,0-1 0,0 0 0,0 0 0,-1 1 0,1-2 0,-4-8 0,-1 1 0,0 0 0,0 0 0,-1 1 0,0 0 0,-1 0 0,-9-10 0,-17-22 0,1-12 0,22 34 0,-21-28 0,28 42 0,-1 1 0,0 0 0,1 0 0,-1 0 0,0 0 0,0 1 0,-1-1 0,1 1 0,-1 0 0,1 0 0,-1 1 0,1 0 0,-1 0 0,0 0 0,-6-1 0,-11 0 0,0 2 0,-24 1 0,25 0 0,2 1 0,0 1 0,0 0 0,1 1 0,-1 2 0,-20 8 0,16-6 0,-1 0 0,-27 4 0,28-7 0,0 1 0,1 0 0,-1 2 0,1 1 0,1 1 0,0 0 0,-29 21 0,44-26 0,0 0 0,0 0 0,1 1 0,0 0 0,-7 10 0,6-9 0,1 1 0,-1-1 0,-10 8 0,8-9 0,1 0 0,-1-1 0,0 0 0,0 0 0,-1-1 0,0 0 0,0-1 0,1 0 0,-20 4 0,5-4 0,0-1 0,-45-2 0,-21-2-1365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1C756E-69EF-4623-8765-A2AFE84ED751}" type="datetimeFigureOut">
              <a:rPr lang="en-US" smtClean="0"/>
              <a:t>7/11/2024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EE398-2A33-4CE3-845B-B13175BD32B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8EE398-2A33-4CE3-845B-B13175BD32B8}" type="slidenum">
              <a:rPr lang="en-US" smtClean="0"/>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8EE398-2A33-4CE3-845B-B13175BD32B8}" type="slidenum">
              <a:rPr lang="en-US" smtClean="0"/>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8EE398-2A33-4CE3-845B-B13175BD32B8}" type="slidenum">
              <a:rPr lang="en-US" smtClean="0"/>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8EE398-2A33-4CE3-845B-B13175BD32B8}" type="slidenum">
              <a:rPr lang="en-US" smtClean="0"/>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8EE398-2A33-4CE3-845B-B13175BD32B8}" type="slidenum">
              <a:rPr lang="en-US" smtClean="0"/>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8EE398-2A33-4CE3-845B-B13175BD32B8}" type="slidenum">
              <a:rPr lang="en-US" smtClean="0"/>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8EE398-2A33-4CE3-845B-B13175BD32B8}" type="slidenum">
              <a:rPr lang="en-US" smtClean="0"/>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8EE398-2A33-4CE3-845B-B13175BD32B8}" type="slidenum">
              <a:rPr lang="en-US" smtClean="0"/>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A7F9B-0364-4457-942A-E41F374F9FFA}"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69B4E-BBF5-4043-97E6-C8C5976D676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A7F9B-0364-4457-942A-E41F374F9FFA}"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69B4E-BBF5-4043-97E6-C8C5976D67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A7F9B-0364-4457-942A-E41F374F9FFA}"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69B4E-BBF5-4043-97E6-C8C5976D67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A7F9B-0364-4457-942A-E41F374F9FFA}"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69B4E-BBF5-4043-97E6-C8C5976D676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A7F9B-0364-4457-942A-E41F374F9FFA}"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69B4E-BBF5-4043-97E6-C8C5976D676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A7F9B-0364-4457-942A-E41F374F9FFA}"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69B4E-BBF5-4043-97E6-C8C5976D676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A7F9B-0364-4457-942A-E41F374F9FFA}" type="datetimeFigureOut">
              <a:rPr lang="en-US" smtClean="0"/>
              <a:t>7/11/2024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B69B4E-BBF5-4043-97E6-C8C5976D676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A7F9B-0364-4457-942A-E41F374F9FFA}" type="datetimeFigureOut">
              <a:rPr lang="en-US" smtClean="0"/>
              <a:t>7/11/2024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B69B4E-BBF5-4043-97E6-C8C5976D676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A7F9B-0364-4457-942A-E41F374F9FFA}" type="datetimeFigureOut">
              <a:rPr lang="en-US" smtClean="0"/>
              <a:t>7/11/2024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B69B4E-BBF5-4043-97E6-C8C5976D67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A7F9B-0364-4457-942A-E41F374F9FFA}"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69B4E-BBF5-4043-97E6-C8C5976D676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A7F9B-0364-4457-942A-E41F374F9FFA}"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69B4E-BBF5-4043-97E6-C8C5976D676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A7F9B-0364-4457-942A-E41F374F9FFA}" type="datetimeFigureOut">
              <a:rPr lang="en-US" smtClean="0"/>
              <a:t>7/11/2024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B69B4E-BBF5-4043-97E6-C8C5976D676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2.xml"/><Relationship Id="rId4" Type="http://schemas.openxmlformats.org/officeDocument/2006/relationships/image" Target="../media/image7.png"/><Relationship Id="rId9"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accent5">
                    <a:lumMod val="75000"/>
                  </a:schemeClr>
                </a:solidFill>
                <a:latin typeface="Times New Roman" panose="02020603050405020304" pitchFamily="18" charset="0"/>
                <a:cs typeface="Times New Roman" panose="02020603050405020304" pitchFamily="18" charset="0"/>
              </a:rPr>
              <a:t>University Event Monitoring And Tracker System</a:t>
            </a:r>
          </a:p>
        </p:txBody>
      </p:sp>
      <p:sp>
        <p:nvSpPr>
          <p:cNvPr id="3" name="Subtitle 2"/>
          <p:cNvSpPr>
            <a:spLocks noGrp="1"/>
          </p:cNvSpPr>
          <p:nvPr>
            <p:ph type="subTitle" idx="1"/>
          </p:nvPr>
        </p:nvSpPr>
        <p:spPr/>
        <p:txBody>
          <a:bodyPr>
            <a:normAutofit lnSpcReduction="10000"/>
          </a:bodyPr>
          <a:lstStyle/>
          <a:p>
            <a:r>
              <a:rPr lang="en-US" b="1" u="sng" dirty="0">
                <a:latin typeface="Times New Roman" panose="02020603050405020304" pitchFamily="18" charset="0"/>
                <a:cs typeface="Times New Roman" panose="02020603050405020304" pitchFamily="18" charset="0"/>
              </a:rPr>
              <a:t>PROJECT TEAM</a:t>
            </a:r>
          </a:p>
          <a:p>
            <a:r>
              <a:rPr lang="en-US" dirty="0">
                <a:latin typeface="Times New Roman" panose="02020603050405020304" pitchFamily="18" charset="0"/>
                <a:cs typeface="Times New Roman" panose="02020603050405020304" pitchFamily="18" charset="0"/>
              </a:rPr>
              <a:t>21IT1001-ABHINAV S</a:t>
            </a:r>
          </a:p>
          <a:p>
            <a:r>
              <a:rPr lang="en-US" dirty="0">
                <a:latin typeface="Times New Roman" panose="02020603050405020304" pitchFamily="18" charset="0"/>
                <a:cs typeface="Times New Roman" panose="02020603050405020304" pitchFamily="18" charset="0"/>
              </a:rPr>
              <a:t>21IT1005-ATHUL K</a:t>
            </a:r>
          </a:p>
          <a:p>
            <a:r>
              <a:rPr lang="en-US" dirty="0">
                <a:latin typeface="Times New Roman" panose="02020603050405020304" pitchFamily="18" charset="0"/>
                <a:cs typeface="Times New Roman" panose="02020603050405020304" pitchFamily="18" charset="0"/>
              </a:rPr>
              <a:t>21IT1008-BOPPANI VAMSHI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algn="ctr"/>
            <a:r>
              <a:rPr lang="en-US" sz="2800" b="1" dirty="0">
                <a:solidFill>
                  <a:schemeClr val="tx2">
                    <a:lumMod val="50000"/>
                  </a:schemeClr>
                </a:solidFill>
                <a:latin typeface="Times New Roman" panose="02020603050405020304" pitchFamily="18" charset="0"/>
                <a:cs typeface="Times New Roman" panose="02020603050405020304" pitchFamily="18" charset="0"/>
                <a:sym typeface="Times New Roman" panose="02020603050405020304"/>
              </a:rPr>
              <a:t>EXPECTED OUTPUT SCREEN SHOT</a:t>
            </a:r>
            <a:br>
              <a:rPr lang="en-US" sz="2800" dirty="0">
                <a:solidFill>
                  <a:schemeClr val="tx2">
                    <a:lumMod val="50000"/>
                  </a:schemeClr>
                </a:solidFill>
                <a:latin typeface="Times New Roman" panose="02020603050405020304" pitchFamily="18" charset="0"/>
                <a:cs typeface="Times New Roman" panose="02020603050405020304" pitchFamily="18" charset="0"/>
              </a:rPr>
            </a:br>
            <a:endParaRPr lang="en-IN" sz="2800" dirty="0">
              <a:solidFill>
                <a:schemeClr val="tx2">
                  <a:lumMod val="50000"/>
                </a:schemeClr>
              </a:solidFill>
              <a:latin typeface="Times New Roman" panose="02020603050405020304" pitchFamily="18" charset="0"/>
              <a:cs typeface="Times New Roman" panose="02020603050405020304" pitchFamily="18" charset="0"/>
            </a:endParaRPr>
          </a:p>
        </p:txBody>
      </p:sp>
      <p:cxnSp>
        <p:nvCxnSpPr>
          <p:cNvPr id="5" name="Google Shape;436;p31"/>
          <p:cNvCxnSpPr/>
          <p:nvPr/>
        </p:nvCxnSpPr>
        <p:spPr>
          <a:xfrm>
            <a:off x="1078489" y="1170158"/>
            <a:ext cx="9873342" cy="0"/>
          </a:xfrm>
          <a:prstGeom prst="straightConnector1">
            <a:avLst/>
          </a:prstGeom>
          <a:noFill/>
          <a:ln w="25400" cap="flat" cmpd="sng">
            <a:solidFill>
              <a:schemeClr val="bg1">
                <a:lumMod val="85000"/>
              </a:schemeClr>
            </a:solidFill>
            <a:prstDash val="solid"/>
            <a:round/>
            <a:headEnd type="none" w="sm" len="sm"/>
            <a:tailEnd type="none" w="sm" len="sm"/>
          </a:ln>
        </p:spPr>
      </p:cxnSp>
      <p:sp>
        <p:nvSpPr>
          <p:cNvPr id="2" name="Footer Placeholder 4"/>
          <p:cNvSpPr>
            <a:spLocks noGrp="1"/>
          </p:cNvSpPr>
          <p:nvPr>
            <p:ph type="ftr" sz="quarter" idx="11"/>
          </p:nvPr>
        </p:nvSpPr>
        <p:spPr/>
        <p:txBody>
          <a:bodyPr/>
          <a:lstStyle/>
          <a:p>
            <a:r>
              <a:rPr lang="en-IN" dirty="0"/>
              <a:t>IT 225 Software Engineering Lab</a:t>
            </a:r>
          </a:p>
        </p:txBody>
      </p:sp>
      <p:sp>
        <p:nvSpPr>
          <p:cNvPr id="8" name="Slide Number Placeholder 5"/>
          <p:cNvSpPr>
            <a:spLocks noGrp="1"/>
          </p:cNvSpPr>
          <p:nvPr>
            <p:ph type="sldNum" sz="quarter" idx="12"/>
          </p:nvPr>
        </p:nvSpPr>
        <p:spPr/>
        <p:txBody>
          <a:bodyPr/>
          <a:lstStyle/>
          <a:p>
            <a:fld id="{6932491E-6841-496A-B41F-3FFF1AC3A41B}" type="slidenum">
              <a:rPr lang="en-IN" smtClean="0"/>
              <a:t>10</a:t>
            </a:fld>
            <a:endParaRPr lang="en-IN" dirty="0"/>
          </a:p>
        </p:txBody>
      </p:sp>
      <p:sp>
        <p:nvSpPr>
          <p:cNvPr id="10" name="TextBox 9"/>
          <p:cNvSpPr txBox="1"/>
          <p:nvPr/>
        </p:nvSpPr>
        <p:spPr>
          <a:xfrm>
            <a:off x="7286913" y="5466489"/>
            <a:ext cx="465573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a:t>
            </a:r>
            <a:r>
              <a:rPr lang="en-US" dirty="0">
                <a:latin typeface="Times New Roman" panose="02020603050405020304" pitchFamily="18" charset="0"/>
                <a:cs typeface="Times New Roman" panose="02020603050405020304" pitchFamily="18" charset="0"/>
              </a:rPr>
              <a:t> 1.5 – Admin Dashboard</a:t>
            </a:r>
            <a:endParaRPr lang="en-IN"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467788" y="5466489"/>
            <a:ext cx="326431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a:t>
            </a:r>
            <a:r>
              <a:rPr lang="en-US" dirty="0">
                <a:latin typeface="Times New Roman" panose="02020603050405020304" pitchFamily="18" charset="0"/>
                <a:cs typeface="Times New Roman" panose="02020603050405020304" pitchFamily="18" charset="0"/>
              </a:rPr>
              <a:t> 1.4 – Manage Registration</a:t>
            </a:r>
            <a:endParaRPr lang="en-IN"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1FFC05F4-F5EA-2BF6-114B-D89D886FFEEC}"/>
              </a:ext>
            </a:extLst>
          </p:cNvPr>
          <p:cNvPicPr>
            <a:picLocks noChangeAspect="1"/>
          </p:cNvPicPr>
          <p:nvPr/>
        </p:nvPicPr>
        <p:blipFill rotWithShape="1">
          <a:blip r:embed="rId3">
            <a:extLst>
              <a:ext uri="{28A0092B-C50C-407E-A947-70E740481C1C}">
                <a14:useLocalDpi xmlns:a14="http://schemas.microsoft.com/office/drawing/2010/main" val="0"/>
              </a:ext>
            </a:extLst>
          </a:blip>
          <a:srcRect l="15323" r="1290" b="20788"/>
          <a:stretch/>
        </p:blipFill>
        <p:spPr>
          <a:xfrm>
            <a:off x="103887" y="1559647"/>
            <a:ext cx="5992113" cy="3906842"/>
          </a:xfrm>
          <a:prstGeom prst="rect">
            <a:avLst/>
          </a:prstGeom>
        </p:spPr>
      </p:pic>
      <p:pic>
        <p:nvPicPr>
          <p:cNvPr id="18" name="Picture 17">
            <a:extLst>
              <a:ext uri="{FF2B5EF4-FFF2-40B4-BE49-F238E27FC236}">
                <a16:creationId xmlns:a16="http://schemas.microsoft.com/office/drawing/2014/main" id="{9E0081CB-9907-868F-A210-913AB2C069A4}"/>
              </a:ext>
            </a:extLst>
          </p:cNvPr>
          <p:cNvPicPr>
            <a:picLocks noChangeAspect="1"/>
          </p:cNvPicPr>
          <p:nvPr/>
        </p:nvPicPr>
        <p:blipFill rotWithShape="1">
          <a:blip r:embed="rId4">
            <a:extLst>
              <a:ext uri="{28A0092B-C50C-407E-A947-70E740481C1C}">
                <a14:useLocalDpi xmlns:a14="http://schemas.microsoft.com/office/drawing/2010/main" val="0"/>
              </a:ext>
            </a:extLst>
          </a:blip>
          <a:srcRect l="15403" r="852" b="13096"/>
          <a:stretch/>
        </p:blipFill>
        <p:spPr>
          <a:xfrm>
            <a:off x="6328266" y="1559647"/>
            <a:ext cx="5529330" cy="37596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1317" y="-17251"/>
            <a:ext cx="10515600" cy="1325563"/>
          </a:xfrm>
        </p:spPr>
        <p:txBody>
          <a:bodyPr>
            <a:normAutofit/>
          </a:bodyPr>
          <a:lstStyle/>
          <a:p>
            <a:pPr algn="ctr"/>
            <a:r>
              <a:rPr lang="en-US" sz="2800" b="1" dirty="0">
                <a:solidFill>
                  <a:schemeClr val="tx2">
                    <a:lumMod val="50000"/>
                  </a:schemeClr>
                </a:solidFill>
                <a:latin typeface="Times New Roman" panose="02020603050405020304" pitchFamily="18" charset="0"/>
                <a:cs typeface="Times New Roman" panose="02020603050405020304" pitchFamily="18" charset="0"/>
                <a:sym typeface="Times New Roman" panose="02020603050405020304"/>
              </a:rPr>
              <a:t>UEMTS ENTITY RELATIONSHIP DIAGRAM</a:t>
            </a:r>
            <a:br>
              <a:rPr lang="en-US" sz="2800" dirty="0">
                <a:solidFill>
                  <a:schemeClr val="tx2">
                    <a:lumMod val="50000"/>
                  </a:schemeClr>
                </a:solidFill>
                <a:latin typeface="Times New Roman" panose="02020603050405020304" pitchFamily="18" charset="0"/>
                <a:cs typeface="Times New Roman" panose="02020603050405020304" pitchFamily="18" charset="0"/>
              </a:rPr>
            </a:br>
            <a:endParaRPr lang="en-IN" sz="2800" dirty="0">
              <a:solidFill>
                <a:schemeClr val="tx2">
                  <a:lumMod val="50000"/>
                </a:schemeClr>
              </a:solidFill>
              <a:latin typeface="Times New Roman" panose="02020603050405020304" pitchFamily="18" charset="0"/>
              <a:cs typeface="Times New Roman" panose="02020603050405020304" pitchFamily="18" charset="0"/>
            </a:endParaRPr>
          </a:p>
        </p:txBody>
      </p:sp>
      <p:cxnSp>
        <p:nvCxnSpPr>
          <p:cNvPr id="5" name="Google Shape;436;p31"/>
          <p:cNvCxnSpPr/>
          <p:nvPr/>
        </p:nvCxnSpPr>
        <p:spPr>
          <a:xfrm>
            <a:off x="1259092" y="679028"/>
            <a:ext cx="9873342" cy="0"/>
          </a:xfrm>
          <a:prstGeom prst="straightConnector1">
            <a:avLst/>
          </a:prstGeom>
          <a:noFill/>
          <a:ln w="25400" cap="flat" cmpd="sng">
            <a:solidFill>
              <a:schemeClr val="bg1">
                <a:lumMod val="85000"/>
              </a:schemeClr>
            </a:solidFill>
            <a:prstDash val="solid"/>
            <a:round/>
            <a:headEnd type="none" w="sm" len="sm"/>
            <a:tailEnd type="none" w="sm" len="sm"/>
          </a:ln>
        </p:spPr>
      </p:cxnSp>
      <mc:AlternateContent xmlns:mc="http://schemas.openxmlformats.org/markup-compatibility/2006" xmlns:p14="http://schemas.microsoft.com/office/powerpoint/2010/main">
        <mc:Choice Requires="p14">
          <p:contentPart p14:bwMode="auto" r:id="rId3">
            <p14:nvContentPartPr>
              <p14:cNvPr id="12" name="Ink 11"/>
              <p14:cNvContentPartPr/>
              <p14:nvPr/>
            </p14:nvContentPartPr>
            <p14:xfrm>
              <a:off x="8155968" y="2917918"/>
              <a:ext cx="242640" cy="74160"/>
            </p14:xfrm>
          </p:contentPart>
        </mc:Choice>
        <mc:Fallback xmlns="">
          <p:pic>
            <p:nvPicPr>
              <p:cNvPr id="12" name="Ink 11"/>
            </p:nvPicPr>
            <p:blipFill>
              <a:blip r:embed="rId4"/>
            </p:blipFill>
            <p:spPr>
              <a:xfrm>
                <a:off x="8155968" y="2917918"/>
                <a:ext cx="242640" cy="741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13" name="Ink 12"/>
              <p14:cNvContentPartPr/>
              <p14:nvPr/>
            </p14:nvContentPartPr>
            <p14:xfrm>
              <a:off x="8204568" y="2957878"/>
              <a:ext cx="60120" cy="43560"/>
            </p14:xfrm>
          </p:contentPart>
        </mc:Choice>
        <mc:Fallback xmlns="">
          <p:pic>
            <p:nvPicPr>
              <p:cNvPr id="13" name="Ink 12"/>
            </p:nvPicPr>
            <p:blipFill>
              <a:blip r:embed="rId6"/>
            </p:blipFill>
            <p:spPr>
              <a:xfrm>
                <a:off x="8204568" y="2957878"/>
                <a:ext cx="60120" cy="435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14" name="Ink 13"/>
              <p14:cNvContentPartPr/>
              <p14:nvPr/>
            </p14:nvContentPartPr>
            <p14:xfrm>
              <a:off x="8068848" y="2803798"/>
              <a:ext cx="538920" cy="276480"/>
            </p14:xfrm>
          </p:contentPart>
        </mc:Choice>
        <mc:Fallback xmlns="">
          <p:pic>
            <p:nvPicPr>
              <p:cNvPr id="14" name="Ink 13"/>
            </p:nvPicPr>
            <p:blipFill>
              <a:blip r:embed="rId8"/>
            </p:blipFill>
            <p:spPr>
              <a:xfrm>
                <a:off x="8068848" y="2803798"/>
                <a:ext cx="538920" cy="276480"/>
              </a:xfrm>
              <a:prstGeom prst="rect"/>
            </p:spPr>
          </p:pic>
        </mc:Fallback>
      </mc:AlternateContent>
      <p:sp>
        <p:nvSpPr>
          <p:cNvPr id="20" name="TextBox 19"/>
          <p:cNvSpPr txBox="1"/>
          <p:nvPr/>
        </p:nvSpPr>
        <p:spPr>
          <a:xfrm>
            <a:off x="4389179" y="6308209"/>
            <a:ext cx="321987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a:t>
            </a:r>
            <a:r>
              <a:rPr lang="en-US" dirty="0">
                <a:latin typeface="Times New Roman" panose="02020603050405020304" pitchFamily="18" charset="0"/>
                <a:cs typeface="Times New Roman" panose="02020603050405020304" pitchFamily="18" charset="0"/>
              </a:rPr>
              <a:t> 1.6 – UEMTS ER Diagram</a:t>
            </a: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0CFADCA-F801-EC9A-3790-6B08CD9E1F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34" y="878580"/>
            <a:ext cx="10969542" cy="55615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294" y="128671"/>
            <a:ext cx="10515600" cy="1325563"/>
          </a:xfrm>
        </p:spPr>
        <p:txBody>
          <a:bodyPr>
            <a:normAutofit/>
          </a:bodyPr>
          <a:lstStyle/>
          <a:p>
            <a:pPr algn="ctr"/>
            <a:r>
              <a:rPr lang="en-US" sz="2800" b="1" dirty="0">
                <a:solidFill>
                  <a:schemeClr val="tx2">
                    <a:lumMod val="50000"/>
                  </a:schemeClr>
                </a:solidFill>
                <a:latin typeface="Times New Roman" panose="02020603050405020304" pitchFamily="18" charset="0"/>
                <a:cs typeface="Times New Roman" panose="02020603050405020304" pitchFamily="18" charset="0"/>
                <a:sym typeface="Times New Roman" panose="02020603050405020304"/>
              </a:rPr>
              <a:t>MODULAR DECOMPOSED OF UEMTS</a:t>
            </a:r>
            <a:br>
              <a:rPr lang="en-US" sz="2800" dirty="0">
                <a:solidFill>
                  <a:schemeClr val="tx2">
                    <a:lumMod val="50000"/>
                  </a:schemeClr>
                </a:solidFill>
                <a:latin typeface="Times New Roman" panose="02020603050405020304" pitchFamily="18" charset="0"/>
                <a:cs typeface="Times New Roman" panose="02020603050405020304" pitchFamily="18" charset="0"/>
              </a:rPr>
            </a:br>
            <a:endParaRPr lang="en-IN" sz="28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dirty="0"/>
              <a:t>IT 225 Software Engineering Lab</a:t>
            </a:r>
          </a:p>
        </p:txBody>
      </p:sp>
      <p:sp>
        <p:nvSpPr>
          <p:cNvPr id="6" name="Slide Number Placeholder 5"/>
          <p:cNvSpPr>
            <a:spLocks noGrp="1"/>
          </p:cNvSpPr>
          <p:nvPr>
            <p:ph type="sldNum" sz="quarter" idx="12"/>
          </p:nvPr>
        </p:nvSpPr>
        <p:spPr/>
        <p:txBody>
          <a:bodyPr/>
          <a:lstStyle/>
          <a:p>
            <a:fld id="{6932491E-6841-496A-B41F-3FFF1AC3A41B}" type="slidenum">
              <a:rPr lang="en-IN" smtClean="0"/>
              <a:t>12</a:t>
            </a:fld>
            <a:endParaRPr lang="en-IN"/>
          </a:p>
        </p:txBody>
      </p:sp>
      <p:cxnSp>
        <p:nvCxnSpPr>
          <p:cNvPr id="7" name="Google Shape;436;p31"/>
          <p:cNvCxnSpPr/>
          <p:nvPr/>
        </p:nvCxnSpPr>
        <p:spPr>
          <a:xfrm>
            <a:off x="1001487" y="930179"/>
            <a:ext cx="9873342" cy="0"/>
          </a:xfrm>
          <a:prstGeom prst="straightConnector1">
            <a:avLst/>
          </a:prstGeom>
          <a:noFill/>
          <a:ln w="25400" cap="flat" cmpd="sng">
            <a:solidFill>
              <a:schemeClr val="bg1">
                <a:lumMod val="85000"/>
              </a:schemeClr>
            </a:solidFill>
            <a:prstDash val="solid"/>
            <a:round/>
            <a:headEnd type="none" w="sm" len="sm"/>
            <a:tailEnd type="none" w="sm" len="sm"/>
          </a:ln>
        </p:spPr>
      </p:cxnSp>
      <p:sp>
        <p:nvSpPr>
          <p:cNvPr id="4" name="TextBox 3"/>
          <p:cNvSpPr txBox="1"/>
          <p:nvPr/>
        </p:nvSpPr>
        <p:spPr>
          <a:xfrm>
            <a:off x="680720" y="1197627"/>
            <a:ext cx="10515600" cy="2861310"/>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2400" dirty="0">
                <a:solidFill>
                  <a:schemeClr val="tx2">
                    <a:lumMod val="50000"/>
                  </a:schemeClr>
                </a:solidFill>
                <a:latin typeface="Cambria" panose="02040503050406030204" pitchFamily="18" charset="0"/>
                <a:ea typeface="Cambria" panose="02040503050406030204" pitchFamily="18" charset="0"/>
              </a:rPr>
              <a:t>Event Management Module</a:t>
            </a:r>
          </a:p>
          <a:p>
            <a:pPr marL="285750" indent="-285750">
              <a:lnSpc>
                <a:spcPct val="150000"/>
              </a:lnSpc>
              <a:buFont typeface="Wingdings" panose="05000000000000000000" pitchFamily="2" charset="2"/>
              <a:buChar char="q"/>
            </a:pPr>
            <a:endParaRPr lang="en-US" sz="2400" dirty="0">
              <a:solidFill>
                <a:schemeClr val="tx2">
                  <a:lumMod val="50000"/>
                </a:schemeClr>
              </a:solidFill>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q"/>
            </a:pPr>
            <a:r>
              <a:rPr lang="en-US" sz="2400" dirty="0">
                <a:solidFill>
                  <a:schemeClr val="tx2">
                    <a:lumMod val="50000"/>
                  </a:schemeClr>
                </a:solidFill>
                <a:latin typeface="Cambria" panose="02040503050406030204" pitchFamily="18" charset="0"/>
                <a:ea typeface="Cambria" panose="02040503050406030204" pitchFamily="18" charset="0"/>
              </a:rPr>
              <a:t>End user registration with selection acknowledgement Module</a:t>
            </a:r>
          </a:p>
          <a:p>
            <a:pPr marL="285750" indent="-285750">
              <a:lnSpc>
                <a:spcPct val="150000"/>
              </a:lnSpc>
              <a:buFont typeface="Wingdings" panose="05000000000000000000" pitchFamily="2" charset="2"/>
              <a:buChar char="q"/>
            </a:pPr>
            <a:endParaRPr lang="en-US" sz="2400" dirty="0">
              <a:solidFill>
                <a:schemeClr val="tx2">
                  <a:lumMod val="50000"/>
                </a:schemeClr>
              </a:solidFill>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q"/>
            </a:pPr>
            <a:r>
              <a:rPr lang="en-US" sz="2400" dirty="0">
                <a:solidFill>
                  <a:schemeClr val="tx2">
                    <a:lumMod val="50000"/>
                  </a:schemeClr>
                </a:solidFill>
                <a:latin typeface="Cambria" panose="02040503050406030204" pitchFamily="18" charset="0"/>
                <a:ea typeface="Cambria" panose="02040503050406030204" pitchFamily="18" charset="0"/>
              </a:rPr>
              <a:t>Role based admin monitoring system Module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1010" y="429723"/>
            <a:ext cx="7949665" cy="661207"/>
          </a:xfrm>
          <a:prstGeom prst="rect">
            <a:avLst/>
          </a:prstGeom>
          <a:noFill/>
        </p:spPr>
        <p:txBody>
          <a:bodyPr wrap="square">
            <a:spAutoFit/>
          </a:bodyPr>
          <a:lstStyle/>
          <a:p>
            <a:pPr>
              <a:lnSpc>
                <a:spcPct val="150000"/>
              </a:lnSpc>
            </a:pPr>
            <a:r>
              <a:rPr lang="en-US" sz="2800" b="1" dirty="0">
                <a:solidFill>
                  <a:schemeClr val="tx2">
                    <a:lumMod val="50000"/>
                  </a:schemeClr>
                </a:solidFill>
                <a:latin typeface="Times New Roman" panose="02020603050405020304" pitchFamily="18" charset="0"/>
                <a:ea typeface="Cambria" panose="02040503050406030204" pitchFamily="18" charset="0"/>
                <a:cs typeface="Times New Roman" panose="02020603050405020304" pitchFamily="18" charset="0"/>
              </a:rPr>
              <a:t>Event management Module</a:t>
            </a:r>
          </a:p>
        </p:txBody>
      </p:sp>
      <p:sp>
        <p:nvSpPr>
          <p:cNvPr id="8" name="TextBox 7"/>
          <p:cNvSpPr txBox="1"/>
          <p:nvPr/>
        </p:nvSpPr>
        <p:spPr>
          <a:xfrm>
            <a:off x="461010" y="1426210"/>
            <a:ext cx="11341735" cy="5431790"/>
          </a:xfrm>
          <a:prstGeom prst="rect">
            <a:avLst/>
          </a:prstGeom>
          <a:noFill/>
        </p:spPr>
        <p:txBody>
          <a:bodyPr wrap="square">
            <a:noAutofit/>
          </a:bodyPr>
          <a:lstStyle/>
          <a:p>
            <a:pPr marL="285750" marR="0" indent="-285750">
              <a:lnSpc>
                <a:spcPct val="150000"/>
              </a:lnSpc>
              <a:spcBef>
                <a:spcPts val="0"/>
              </a:spcBef>
              <a:spcAft>
                <a:spcPts val="800"/>
              </a:spcAft>
              <a:buFont typeface="Arial" panose="020B0604020202020204" pitchFamily="34" charset="0"/>
              <a:buChar char="•"/>
            </a:pPr>
            <a:r>
              <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Comprehensive Technological Solution: Introduces a centralized digital platform to modernize planning and administration of university events.</a:t>
            </a:r>
          </a:p>
          <a:p>
            <a:pPr marL="285750" marR="0" indent="-285750">
              <a:lnSpc>
                <a:spcPct val="150000"/>
              </a:lnSpc>
              <a:spcBef>
                <a:spcPts val="0"/>
              </a:spcBef>
              <a:spcAft>
                <a:spcPts val="800"/>
              </a:spcAft>
              <a:buFont typeface="Arial" panose="020B0604020202020204" pitchFamily="34" charset="0"/>
              <a:buChar char="•"/>
            </a:pPr>
            <a:r>
              <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Event Creation and Scheduling: Allows event organizers to efficiently create, schedule, and manage events.</a:t>
            </a:r>
          </a:p>
          <a:p>
            <a:pPr marL="285750" marR="0" indent="-285750">
              <a:lnSpc>
                <a:spcPct val="150000"/>
              </a:lnSpc>
              <a:spcBef>
                <a:spcPts val="0"/>
              </a:spcBef>
              <a:spcAft>
                <a:spcPts val="800"/>
              </a:spcAft>
              <a:buFont typeface="Arial" panose="020B0604020202020204" pitchFamily="34" charset="0"/>
              <a:buChar char="•"/>
            </a:pPr>
            <a:r>
              <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sym typeface="+mn-ea"/>
              </a:rPr>
              <a:t>Key Features:</a:t>
            </a:r>
            <a:endPar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endParaRPr>
          </a:p>
          <a:p>
            <a:pPr marR="0" indent="0">
              <a:lnSpc>
                <a:spcPct val="150000"/>
              </a:lnSpc>
              <a:spcBef>
                <a:spcPts val="0"/>
              </a:spcBef>
              <a:spcAft>
                <a:spcPts val="800"/>
              </a:spcAft>
              <a:buFont typeface="Arial" panose="020B0604020202020204" pitchFamily="34" charset="0"/>
              <a:buNone/>
            </a:pPr>
            <a:r>
              <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sym typeface="+mn-ea"/>
              </a:rPr>
              <a:t>  	Detailed Event Calendar: Provides a comprehensive overview of scheduled events.</a:t>
            </a:r>
            <a:endPar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endParaRPr>
          </a:p>
          <a:p>
            <a:pPr marR="0" indent="0">
              <a:lnSpc>
                <a:spcPct val="150000"/>
              </a:lnSpc>
              <a:spcBef>
                <a:spcPts val="0"/>
              </a:spcBef>
              <a:spcAft>
                <a:spcPts val="800"/>
              </a:spcAft>
              <a:buFont typeface="Arial" panose="020B0604020202020204" pitchFamily="34" charset="0"/>
              <a:buNone/>
            </a:pPr>
            <a:r>
              <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sym typeface="+mn-ea"/>
              </a:rPr>
              <a:t>  	Task Assignment Capabilities: Enables organizers to assign tasks to team members.</a:t>
            </a:r>
            <a:endPar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endParaRPr>
          </a:p>
          <a:p>
            <a:pPr marR="0" indent="0">
              <a:lnSpc>
                <a:spcPct val="150000"/>
              </a:lnSpc>
              <a:spcBef>
                <a:spcPts val="0"/>
              </a:spcBef>
              <a:spcAft>
                <a:spcPts val="800"/>
              </a:spcAft>
              <a:buFont typeface="Arial" panose="020B0604020202020204" pitchFamily="34" charset="0"/>
              <a:buNone/>
            </a:pPr>
            <a:r>
              <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sym typeface="+mn-ea"/>
              </a:rPr>
              <a:t>  	Resource Management Tools: Facilitates effective management of event resources.</a:t>
            </a:r>
            <a:endPar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endParaRPr>
          </a:p>
          <a:p>
            <a:pPr marL="285750" marR="0" indent="-285750">
              <a:lnSpc>
                <a:spcPct val="150000"/>
              </a:lnSpc>
              <a:spcBef>
                <a:spcPts val="0"/>
              </a:spcBef>
              <a:spcAft>
                <a:spcPts val="800"/>
              </a:spcAft>
              <a:buFont typeface="Arial" panose="020B0604020202020204" pitchFamily="34" charset="0"/>
              <a:buChar char="•"/>
            </a:pPr>
            <a:r>
              <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Data Centralization: Ensures all event information is stored in one accessible place, reducing the risk of miscommunication and oversight.</a:t>
            </a:r>
          </a:p>
          <a:p>
            <a:pPr marR="0" indent="0">
              <a:lnSpc>
                <a:spcPct val="150000"/>
              </a:lnSpc>
              <a:spcBef>
                <a:spcPts val="0"/>
              </a:spcBef>
              <a:spcAft>
                <a:spcPts val="800"/>
              </a:spcAft>
              <a:buFont typeface="Arial" panose="020B0604020202020204" pitchFamily="34" charset="0"/>
              <a:buNone/>
            </a:pPr>
            <a:endPar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endParaRPr>
          </a:p>
        </p:txBody>
      </p:sp>
      <p:sp>
        <p:nvSpPr>
          <p:cNvPr id="2" name="Slide Number Placeholder 5"/>
          <p:cNvSpPr>
            <a:spLocks noGrp="1"/>
          </p:cNvSpPr>
          <p:nvPr>
            <p:ph type="sldNum" sz="quarter" idx="12"/>
          </p:nvPr>
        </p:nvSpPr>
        <p:spPr>
          <a:xfrm>
            <a:off x="8610600" y="6356350"/>
            <a:ext cx="2743200" cy="365125"/>
          </a:xfrm>
        </p:spPr>
        <p:txBody>
          <a:bodyPr/>
          <a:lstStyle/>
          <a:p>
            <a:fld id="{6932491E-6841-496A-B41F-3FFF1AC3A41B}" type="slidenum">
              <a:rPr lang="en-IN" smtClean="0"/>
              <a:t>13</a:t>
            </a:fld>
            <a:endParaRPr lang="en-IN" dirty="0"/>
          </a:p>
        </p:txBody>
      </p:sp>
      <p:sp>
        <p:nvSpPr>
          <p:cNvPr id="3" name="Footer Placeholder 4"/>
          <p:cNvSpPr>
            <a:spLocks noGrp="1"/>
          </p:cNvSpPr>
          <p:nvPr>
            <p:ph type="ftr" sz="quarter" idx="11"/>
          </p:nvPr>
        </p:nvSpPr>
        <p:spPr>
          <a:xfrm>
            <a:off x="4038600" y="6356350"/>
            <a:ext cx="4114800" cy="365125"/>
          </a:xfrm>
        </p:spPr>
        <p:txBody>
          <a:bodyPr/>
          <a:lstStyle/>
          <a:p>
            <a:r>
              <a:rPr lang="en-IN" dirty="0"/>
              <a:t>IT 225 Software Engineering Lab</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800" b="1" dirty="0">
                <a:solidFill>
                  <a:schemeClr val="tx2">
                    <a:lumMod val="50000"/>
                  </a:schemeClr>
                </a:solidFill>
                <a:latin typeface="Times New Roman" panose="02020603050405020304" pitchFamily="18" charset="0"/>
                <a:cs typeface="Times New Roman" panose="02020603050405020304" pitchFamily="18" charset="0"/>
                <a:sym typeface="Times New Roman" panose="02020603050405020304"/>
              </a:rPr>
              <a:t>EVENT MANAGEMENT  MODULE</a:t>
            </a:r>
            <a:br>
              <a:rPr lang="en-US" sz="2800" dirty="0">
                <a:solidFill>
                  <a:schemeClr val="tx2">
                    <a:lumMod val="50000"/>
                  </a:schemeClr>
                </a:solidFill>
                <a:latin typeface="Times New Roman" panose="02020603050405020304" pitchFamily="18" charset="0"/>
                <a:cs typeface="Times New Roman" panose="02020603050405020304" pitchFamily="18" charset="0"/>
              </a:rPr>
            </a:br>
            <a:endParaRPr lang="en-IN" sz="2800" dirty="0">
              <a:solidFill>
                <a:schemeClr val="tx2">
                  <a:lumMod val="50000"/>
                </a:schemeClr>
              </a:solidFill>
              <a:latin typeface="Times New Roman" panose="02020603050405020304" pitchFamily="18" charset="0"/>
              <a:cs typeface="Times New Roman" panose="02020603050405020304" pitchFamily="18" charset="0"/>
            </a:endParaRPr>
          </a:p>
        </p:txBody>
      </p:sp>
      <p:cxnSp>
        <p:nvCxnSpPr>
          <p:cNvPr id="4" name="Google Shape;436;p31"/>
          <p:cNvCxnSpPr/>
          <p:nvPr/>
        </p:nvCxnSpPr>
        <p:spPr>
          <a:xfrm>
            <a:off x="683854" y="1176692"/>
            <a:ext cx="9873342" cy="0"/>
          </a:xfrm>
          <a:prstGeom prst="straightConnector1">
            <a:avLst/>
          </a:prstGeom>
          <a:noFill/>
          <a:ln w="25400" cap="flat" cmpd="sng">
            <a:solidFill>
              <a:schemeClr val="bg1">
                <a:lumMod val="85000"/>
              </a:schemeClr>
            </a:solidFill>
            <a:prstDash val="solid"/>
            <a:round/>
            <a:headEnd type="none" w="sm" len="sm"/>
            <a:tailEnd type="none" w="sm" len="sm"/>
          </a:ln>
        </p:spPr>
      </p:cxnSp>
      <p:sp>
        <p:nvSpPr>
          <p:cNvPr id="3" name="Slide Number Placeholder 5"/>
          <p:cNvSpPr>
            <a:spLocks noGrp="1"/>
          </p:cNvSpPr>
          <p:nvPr>
            <p:ph type="sldNum" sz="quarter" idx="12"/>
          </p:nvPr>
        </p:nvSpPr>
        <p:spPr/>
        <p:txBody>
          <a:bodyPr/>
          <a:lstStyle/>
          <a:p>
            <a:fld id="{6932491E-6841-496A-B41F-3FFF1AC3A41B}" type="slidenum">
              <a:rPr lang="en-IN" smtClean="0"/>
              <a:t>14</a:t>
            </a:fld>
            <a:endParaRPr lang="en-IN" dirty="0"/>
          </a:p>
        </p:txBody>
      </p:sp>
      <p:sp>
        <p:nvSpPr>
          <p:cNvPr id="5" name="Footer Placeholder 4"/>
          <p:cNvSpPr>
            <a:spLocks noGrp="1"/>
          </p:cNvSpPr>
          <p:nvPr>
            <p:ph type="ftr" sz="quarter" idx="11"/>
          </p:nvPr>
        </p:nvSpPr>
        <p:spPr/>
        <p:txBody>
          <a:bodyPr/>
          <a:lstStyle/>
          <a:p>
            <a:r>
              <a:rPr lang="en-IN" dirty="0"/>
              <a:t>IT 225 Software Engineering Lab</a:t>
            </a:r>
          </a:p>
        </p:txBody>
      </p:sp>
      <p:sp>
        <p:nvSpPr>
          <p:cNvPr id="6" name="TextBox 5"/>
          <p:cNvSpPr txBox="1"/>
          <p:nvPr/>
        </p:nvSpPr>
        <p:spPr>
          <a:xfrm>
            <a:off x="3369217" y="5987018"/>
            <a:ext cx="661298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a:t>
            </a:r>
            <a:r>
              <a:rPr lang="en-US" dirty="0">
                <a:latin typeface="Times New Roman" panose="02020603050405020304" pitchFamily="18" charset="0"/>
                <a:cs typeface="Times New Roman" panose="02020603050405020304" pitchFamily="18" charset="0"/>
              </a:rPr>
              <a:t> 1.7 – Event Management Module Diagram</a:t>
            </a:r>
            <a:endParaRPr lang="en-IN" dirty="0">
              <a:latin typeface="Times New Roman" panose="02020603050405020304" pitchFamily="18" charset="0"/>
              <a:cs typeface="Times New Roman" panose="02020603050405020304" pitchFamily="18" charset="0"/>
            </a:endParaRPr>
          </a:p>
        </p:txBody>
      </p:sp>
      <p:pic>
        <p:nvPicPr>
          <p:cNvPr id="15" name="Content Placeholder 14">
            <a:extLst>
              <a:ext uri="{FF2B5EF4-FFF2-40B4-BE49-F238E27FC236}">
                <a16:creationId xmlns:a16="http://schemas.microsoft.com/office/drawing/2014/main" id="{41FC7590-549C-C6C3-8C72-A767F097E0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3546" y="1546025"/>
            <a:ext cx="11301156" cy="3724061"/>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vent8"/>
          <p:cNvPicPr>
            <a:picLocks noGrp="1" noChangeAspect="1"/>
          </p:cNvPicPr>
          <p:nvPr>
            <p:ph sz="half" idx="1"/>
          </p:nvPr>
        </p:nvPicPr>
        <p:blipFill>
          <a:blip r:embed="rId2"/>
          <a:stretch>
            <a:fillRect/>
          </a:stretch>
        </p:blipFill>
        <p:spPr>
          <a:xfrm>
            <a:off x="534035" y="1500668"/>
            <a:ext cx="3209290" cy="4117975"/>
          </a:xfrm>
          <a:prstGeom prst="rect">
            <a:avLst/>
          </a:prstGeom>
        </p:spPr>
      </p:pic>
      <p:pic>
        <p:nvPicPr>
          <p:cNvPr id="6" name="Content Placeholder 5" descr="EVent1"/>
          <p:cNvPicPr>
            <a:picLocks noGrp="1" noChangeAspect="1"/>
          </p:cNvPicPr>
          <p:nvPr>
            <p:ph sz="half" idx="2"/>
          </p:nvPr>
        </p:nvPicPr>
        <p:blipFill>
          <a:blip r:embed="rId3"/>
          <a:stretch>
            <a:fillRect/>
          </a:stretch>
        </p:blipFill>
        <p:spPr>
          <a:xfrm>
            <a:off x="4745887" y="3101092"/>
            <a:ext cx="4813397" cy="2885851"/>
          </a:xfrm>
          <a:prstGeom prst="rect">
            <a:avLst/>
          </a:prstGeom>
        </p:spPr>
      </p:pic>
      <p:pic>
        <p:nvPicPr>
          <p:cNvPr id="8" name="Picture 7" descr="event3"/>
          <p:cNvPicPr>
            <a:picLocks noChangeAspect="1"/>
          </p:cNvPicPr>
          <p:nvPr/>
        </p:nvPicPr>
        <p:blipFill>
          <a:blip r:embed="rId4"/>
          <a:stretch>
            <a:fillRect/>
          </a:stretch>
        </p:blipFill>
        <p:spPr>
          <a:xfrm>
            <a:off x="4206782" y="770827"/>
            <a:ext cx="7334209" cy="1859219"/>
          </a:xfrm>
          <a:prstGeom prst="rect">
            <a:avLst/>
          </a:prstGeom>
        </p:spPr>
      </p:pic>
      <p:sp>
        <p:nvSpPr>
          <p:cNvPr id="11" name="Text Box 10"/>
          <p:cNvSpPr txBox="1"/>
          <p:nvPr/>
        </p:nvSpPr>
        <p:spPr>
          <a:xfrm>
            <a:off x="534035" y="5618643"/>
            <a:ext cx="4064000" cy="368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1.8 – Add Event form</a:t>
            </a:r>
          </a:p>
        </p:txBody>
      </p:sp>
      <p:sp>
        <p:nvSpPr>
          <p:cNvPr id="3" name="TextBox 2"/>
          <p:cNvSpPr txBox="1"/>
          <p:nvPr/>
        </p:nvSpPr>
        <p:spPr>
          <a:xfrm>
            <a:off x="5444991" y="6052051"/>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1.10 – Manage Coordinators</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561965" y="2666652"/>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1.9 – Coordinator’s Event profit</a:t>
            </a:r>
            <a:endParaRPr lang="en-IN"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95325" y="487558"/>
            <a:ext cx="60960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OUTPUT:</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event2"/>
          <p:cNvPicPr>
            <a:picLocks noGrp="1" noChangeAspect="1"/>
          </p:cNvPicPr>
          <p:nvPr>
            <p:ph sz="half" idx="1"/>
          </p:nvPr>
        </p:nvPicPr>
        <p:blipFill>
          <a:blip r:embed="rId2"/>
          <a:stretch>
            <a:fillRect/>
          </a:stretch>
        </p:blipFill>
        <p:spPr>
          <a:xfrm>
            <a:off x="6137551" y="786580"/>
            <a:ext cx="5712389" cy="4934469"/>
          </a:xfrm>
          <a:prstGeom prst="rect">
            <a:avLst/>
          </a:prstGeom>
        </p:spPr>
      </p:pic>
      <p:pic>
        <p:nvPicPr>
          <p:cNvPr id="7" name="Content Placeholder 6" descr="event7"/>
          <p:cNvPicPr>
            <a:picLocks noGrp="1" noChangeAspect="1"/>
          </p:cNvPicPr>
          <p:nvPr>
            <p:ph sz="half" idx="2"/>
          </p:nvPr>
        </p:nvPicPr>
        <p:blipFill>
          <a:blip r:embed="rId3"/>
          <a:stretch>
            <a:fillRect/>
          </a:stretch>
        </p:blipFill>
        <p:spPr>
          <a:xfrm>
            <a:off x="342060" y="786582"/>
            <a:ext cx="5592053" cy="4934470"/>
          </a:xfrm>
          <a:prstGeom prst="rect">
            <a:avLst/>
          </a:prstGeom>
        </p:spPr>
      </p:pic>
      <p:sp>
        <p:nvSpPr>
          <p:cNvPr id="3" name="TextBox 2"/>
          <p:cNvSpPr txBox="1"/>
          <p:nvPr/>
        </p:nvSpPr>
        <p:spPr>
          <a:xfrm>
            <a:off x="1730479" y="5886753"/>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1.11 – Admin Profit </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413521" y="5886753"/>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1.12 – View </a:t>
            </a:r>
            <a:r>
              <a:rPr lang="en-US" dirty="0" err="1">
                <a:latin typeface="Times New Roman" panose="02020603050405020304" pitchFamily="18" charset="0"/>
                <a:cs typeface="Times New Roman" panose="02020603050405020304" pitchFamily="18" charset="0"/>
              </a:rPr>
              <a:t>Registerations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event5"/>
          <p:cNvPicPr>
            <a:picLocks noGrp="1" noChangeAspect="1"/>
          </p:cNvPicPr>
          <p:nvPr>
            <p:ph sz="half" idx="1"/>
          </p:nvPr>
        </p:nvPicPr>
        <p:blipFill>
          <a:blip r:embed="rId2"/>
          <a:stretch>
            <a:fillRect/>
          </a:stretch>
        </p:blipFill>
        <p:spPr>
          <a:xfrm>
            <a:off x="527568" y="884902"/>
            <a:ext cx="11136864" cy="4601498"/>
          </a:xfrm>
          <a:prstGeom prst="rect">
            <a:avLst/>
          </a:prstGeom>
        </p:spPr>
      </p:pic>
      <p:sp>
        <p:nvSpPr>
          <p:cNvPr id="6" name="TextBox 5"/>
          <p:cNvSpPr txBox="1"/>
          <p:nvPr/>
        </p:nvSpPr>
        <p:spPr>
          <a:xfrm>
            <a:off x="4503174" y="5603766"/>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1.13 – Volunteer Approval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5760" y="519665"/>
            <a:ext cx="10344785" cy="711835"/>
          </a:xfrm>
          <a:prstGeom prst="rect">
            <a:avLst/>
          </a:prstGeom>
          <a:noFill/>
        </p:spPr>
        <p:txBody>
          <a:bodyPr wrap="square">
            <a:noAutofit/>
          </a:bodyPr>
          <a:lstStyle/>
          <a:p>
            <a:pPr>
              <a:lnSpc>
                <a:spcPct val="150000"/>
              </a:lnSpc>
            </a:pPr>
            <a:r>
              <a:rPr lang="en-US" sz="2400" b="1" dirty="0">
                <a:solidFill>
                  <a:schemeClr val="tx2">
                    <a:lumMod val="50000"/>
                  </a:schemeClr>
                </a:solidFill>
                <a:latin typeface="Cambria" panose="02040503050406030204" pitchFamily="18" charset="0"/>
                <a:ea typeface="Cambria" panose="02040503050406030204" pitchFamily="18" charset="0"/>
                <a:sym typeface="+mn-ea"/>
              </a:rPr>
              <a:t>End user registration with selection acknowledgement Module</a:t>
            </a:r>
            <a:endParaRPr lang="en-US" sz="2400" b="1" dirty="0">
              <a:solidFill>
                <a:schemeClr val="tx2">
                  <a:lumMod val="50000"/>
                </a:schemeClr>
              </a:solidFill>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q"/>
            </a:pPr>
            <a:endParaRPr lang="en-US" sz="2400" b="1" dirty="0">
              <a:solidFill>
                <a:schemeClr val="tx2">
                  <a:lumMod val="50000"/>
                </a:schemeClr>
              </a:solidFill>
              <a:latin typeface="Cambria" panose="02040503050406030204" pitchFamily="18" charset="0"/>
              <a:ea typeface="Cambria" panose="02040503050406030204" pitchFamily="18" charset="0"/>
            </a:endParaRPr>
          </a:p>
        </p:txBody>
      </p:sp>
      <p:sp>
        <p:nvSpPr>
          <p:cNvPr id="12" name="TextBox 11"/>
          <p:cNvSpPr txBox="1"/>
          <p:nvPr/>
        </p:nvSpPr>
        <p:spPr>
          <a:xfrm>
            <a:off x="405008" y="1388817"/>
            <a:ext cx="11381984" cy="374128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solidFill>
                  <a:schemeClr val="tx2">
                    <a:lumMod val="75000"/>
                  </a:schemeClr>
                </a:solidFill>
                <a:latin typeface="Times New Roman" panose="02020603050405020304" pitchFamily="18" charset="0"/>
                <a:cs typeface="Times New Roman" panose="02020603050405020304" pitchFamily="18" charset="0"/>
              </a:rPr>
              <a:t>Facilitate seamless registration for university events while providing users with a clear acknowledgment of their selections.</a:t>
            </a:r>
          </a:p>
          <a:p>
            <a:pPr marL="285750" indent="-285750">
              <a:lnSpc>
                <a:spcPct val="150000"/>
              </a:lnSpc>
              <a:buFont typeface="Arial" panose="020B0604020202020204" pitchFamily="34" charset="0"/>
              <a:buChar char="•"/>
            </a:pPr>
            <a:r>
              <a:rPr lang="en-US" sz="2000" dirty="0">
                <a:solidFill>
                  <a:schemeClr val="tx2">
                    <a:lumMod val="75000"/>
                  </a:schemeClr>
                </a:solidFill>
                <a:latin typeface="Times New Roman" panose="02020603050405020304" pitchFamily="18" charset="0"/>
                <a:cs typeface="Times New Roman" panose="02020603050405020304" pitchFamily="18" charset="0"/>
              </a:rPr>
              <a:t>Design an intuitive form for users to enter personal details and select events they wish to attend.</a:t>
            </a:r>
          </a:p>
          <a:p>
            <a:pPr marL="285750" indent="-285750">
              <a:lnSpc>
                <a:spcPct val="150000"/>
              </a:lnSpc>
              <a:buFont typeface="Arial" panose="020B0604020202020204" pitchFamily="34" charset="0"/>
              <a:buChar char="•"/>
            </a:pPr>
            <a:r>
              <a:rPr lang="en-US" sz="2000" dirty="0">
                <a:solidFill>
                  <a:schemeClr val="tx2">
                    <a:lumMod val="75000"/>
                  </a:schemeClr>
                </a:solidFill>
                <a:latin typeface="Times New Roman" panose="02020603050405020304" pitchFamily="18" charset="0"/>
                <a:cs typeface="Times New Roman" panose="02020603050405020304" pitchFamily="18" charset="0"/>
              </a:rPr>
              <a:t>Utilize a PDF generation library to create detailed registration confirmations including event details, user information, and acknowledgment.</a:t>
            </a:r>
          </a:p>
          <a:p>
            <a:pPr marL="285750" indent="-285750">
              <a:lnSpc>
                <a:spcPct val="150000"/>
              </a:lnSpc>
              <a:buFont typeface="Arial" panose="020B0604020202020204" pitchFamily="34" charset="0"/>
              <a:buChar char="•"/>
            </a:pPr>
            <a:r>
              <a:rPr lang="en-US" sz="2000" dirty="0">
                <a:solidFill>
                  <a:schemeClr val="tx2">
                    <a:lumMod val="75000"/>
                  </a:schemeClr>
                </a:solidFill>
                <a:latin typeface="Times New Roman" panose="02020603050405020304" pitchFamily="18" charset="0"/>
                <a:cs typeface="Times New Roman" panose="02020603050405020304" pitchFamily="18" charset="0"/>
              </a:rPr>
              <a:t>Develop a user-friendly dashboard or "My Registration" page where users can review and download their event registrations.</a:t>
            </a:r>
          </a:p>
          <a:p>
            <a:pPr marL="285750" indent="-285750">
              <a:lnSpc>
                <a:spcPct val="150000"/>
              </a:lnSpc>
              <a:buFont typeface="Arial" panose="020B0604020202020204" pitchFamily="34" charset="0"/>
              <a:buChar char="•"/>
            </a:pPr>
            <a:r>
              <a:rPr lang="en-US" sz="2000" dirty="0">
                <a:solidFill>
                  <a:schemeClr val="tx2">
                    <a:lumMod val="75000"/>
                  </a:schemeClr>
                </a:solidFill>
                <a:latin typeface="Times New Roman" panose="02020603050405020304" pitchFamily="18" charset="0"/>
                <a:cs typeface="Times New Roman" panose="02020603050405020304" pitchFamily="18" charset="0"/>
              </a:rPr>
              <a:t>Securely store generated PDFs associated with each user registration for easy retrieval and viewing.</a:t>
            </a:r>
          </a:p>
        </p:txBody>
      </p:sp>
      <p:sp>
        <p:nvSpPr>
          <p:cNvPr id="2" name="Slide Number Placeholder 5"/>
          <p:cNvSpPr>
            <a:spLocks noGrp="1"/>
          </p:cNvSpPr>
          <p:nvPr>
            <p:ph type="sldNum" sz="quarter" idx="12"/>
          </p:nvPr>
        </p:nvSpPr>
        <p:spPr>
          <a:xfrm>
            <a:off x="8610600" y="6356350"/>
            <a:ext cx="2743200" cy="365125"/>
          </a:xfrm>
        </p:spPr>
        <p:txBody>
          <a:bodyPr/>
          <a:lstStyle/>
          <a:p>
            <a:endParaRPr lang="en-IN" dirty="0"/>
          </a:p>
        </p:txBody>
      </p:sp>
      <p:sp>
        <p:nvSpPr>
          <p:cNvPr id="3" name="Footer Placeholder 4"/>
          <p:cNvSpPr>
            <a:spLocks noGrp="1"/>
          </p:cNvSpPr>
          <p:nvPr>
            <p:ph type="ftr" sz="quarter" idx="11"/>
          </p:nvPr>
        </p:nvSpPr>
        <p:spPr>
          <a:xfrm>
            <a:off x="4038600" y="6356350"/>
            <a:ext cx="4114800" cy="365125"/>
          </a:xfrm>
        </p:spPr>
        <p:txBody>
          <a:bodyPr/>
          <a:lstStyle/>
          <a:p>
            <a:r>
              <a:rPr lang="en-IN" dirty="0"/>
              <a:t>IT 225 Software Engineering Lab</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chemeClr val="tx2">
                    <a:lumMod val="50000"/>
                  </a:schemeClr>
                </a:solidFill>
                <a:latin typeface="Times New Roman" panose="02020603050405020304" pitchFamily="18" charset="0"/>
                <a:ea typeface="Cambria" panose="02040503050406030204" pitchFamily="18" charset="0"/>
                <a:cs typeface="Times New Roman" panose="02020603050405020304" pitchFamily="18" charset="0"/>
                <a:sym typeface="+mn-ea"/>
              </a:rPr>
              <a:t>End user registration with selection acknowledgement Module</a:t>
            </a:r>
            <a:br>
              <a:rPr lang="en-US" sz="2800" dirty="0">
                <a:solidFill>
                  <a:schemeClr val="tx2">
                    <a:lumMod val="50000"/>
                  </a:schemeClr>
                </a:solidFill>
                <a:latin typeface="Times New Roman" panose="02020603050405020304" pitchFamily="18" charset="0"/>
                <a:cs typeface="Times New Roman" panose="02020603050405020304" pitchFamily="18" charset="0"/>
              </a:rPr>
            </a:br>
            <a:endParaRPr lang="en-IN" sz="2800" dirty="0">
              <a:solidFill>
                <a:schemeClr val="tx2">
                  <a:lumMod val="50000"/>
                </a:schemeClr>
              </a:solidFill>
              <a:latin typeface="Times New Roman" panose="02020603050405020304" pitchFamily="18" charset="0"/>
              <a:cs typeface="Times New Roman" panose="02020603050405020304" pitchFamily="18" charset="0"/>
            </a:endParaRPr>
          </a:p>
        </p:txBody>
      </p:sp>
      <p:cxnSp>
        <p:nvCxnSpPr>
          <p:cNvPr id="4" name="Google Shape;436;p31"/>
          <p:cNvCxnSpPr/>
          <p:nvPr/>
        </p:nvCxnSpPr>
        <p:spPr>
          <a:xfrm>
            <a:off x="838159" y="1298612"/>
            <a:ext cx="9873342" cy="0"/>
          </a:xfrm>
          <a:prstGeom prst="straightConnector1">
            <a:avLst/>
          </a:prstGeom>
          <a:noFill/>
          <a:ln w="25400" cap="flat" cmpd="sng">
            <a:solidFill>
              <a:schemeClr val="bg1">
                <a:lumMod val="85000"/>
              </a:schemeClr>
            </a:solidFill>
            <a:prstDash val="solid"/>
            <a:round/>
            <a:headEnd type="none" w="sm" len="sm"/>
            <a:tailEnd type="none" w="sm" len="sm"/>
          </a:ln>
        </p:spPr>
      </p:cxnSp>
      <p:sp>
        <p:nvSpPr>
          <p:cNvPr id="3" name="Slide Number Placeholder 5"/>
          <p:cNvSpPr>
            <a:spLocks noGrp="1"/>
          </p:cNvSpPr>
          <p:nvPr>
            <p:ph type="sldNum" sz="quarter" idx="12"/>
          </p:nvPr>
        </p:nvSpPr>
        <p:spPr/>
        <p:txBody>
          <a:bodyPr/>
          <a:lstStyle/>
          <a:p>
            <a:fld id="{6932491E-6841-496A-B41F-3FFF1AC3A41B}" type="slidenum">
              <a:rPr lang="en-IN" smtClean="0"/>
              <a:t>19</a:t>
            </a:fld>
            <a:endParaRPr lang="en-IN" dirty="0"/>
          </a:p>
        </p:txBody>
      </p:sp>
      <p:sp>
        <p:nvSpPr>
          <p:cNvPr id="6" name="Footer Placeholder 4"/>
          <p:cNvSpPr>
            <a:spLocks noGrp="1"/>
          </p:cNvSpPr>
          <p:nvPr>
            <p:ph type="ftr" sz="quarter" idx="11"/>
          </p:nvPr>
        </p:nvSpPr>
        <p:spPr/>
        <p:txBody>
          <a:bodyPr/>
          <a:lstStyle/>
          <a:p>
            <a:r>
              <a:rPr lang="en-IN" dirty="0"/>
              <a:t>IT 225 Software Engineering Lab</a:t>
            </a:r>
          </a:p>
        </p:txBody>
      </p:sp>
      <p:sp>
        <p:nvSpPr>
          <p:cNvPr id="7" name="TextBox 6"/>
          <p:cNvSpPr txBox="1"/>
          <p:nvPr/>
        </p:nvSpPr>
        <p:spPr>
          <a:xfrm>
            <a:off x="2903238" y="5987018"/>
            <a:ext cx="662422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a:t>
            </a:r>
            <a:r>
              <a:rPr lang="en-US" dirty="0">
                <a:latin typeface="Times New Roman" panose="02020603050405020304" pitchFamily="18" charset="0"/>
                <a:cs typeface="Times New Roman" panose="02020603050405020304" pitchFamily="18" charset="0"/>
              </a:rPr>
              <a:t> 1.8 – End User </a:t>
            </a:r>
            <a:r>
              <a:rPr lang="en-US" dirty="0" err="1">
                <a:latin typeface="Times New Roman" panose="02020603050405020304" pitchFamily="18" charset="0"/>
                <a:cs typeface="Times New Roman" panose="02020603050405020304" pitchFamily="18" charset="0"/>
              </a:rPr>
              <a:t>Registeration</a:t>
            </a:r>
            <a:r>
              <a:rPr lang="en-US" dirty="0">
                <a:latin typeface="Times New Roman" panose="02020603050405020304" pitchFamily="18" charset="0"/>
                <a:cs typeface="Times New Roman" panose="02020603050405020304" pitchFamily="18" charset="0"/>
              </a:rPr>
              <a:t> Module Diagram</a:t>
            </a:r>
            <a:endParaRPr lang="en-IN"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09D508C5-528D-13B3-D518-E81D8ABBC5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724" y="1807845"/>
            <a:ext cx="11384552" cy="375154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1701800" y="35977"/>
            <a:ext cx="8229600" cy="609600"/>
          </a:xfrm>
          <a:prstGeom prst="rect">
            <a:avLst/>
          </a:prstGeom>
          <a:noFill/>
          <a:ln>
            <a:noFill/>
          </a:ln>
        </p:spPr>
        <p:txBody>
          <a:bodyPr spcFirstLastPara="1" vert="horz" wrap="square" lIns="91425" tIns="45700" rIns="91425" bIns="45700" rtlCol="0" anchor="ctr" anchorCtr="0">
            <a:noAutofit/>
          </a:bodyPr>
          <a:lstStyle/>
          <a:p>
            <a:pPr algn="ctr">
              <a:spcBef>
                <a:spcPts val="0"/>
              </a:spcBef>
            </a:pPr>
            <a:r>
              <a:rPr lang="en-US" sz="3200" dirty="0">
                <a:solidFill>
                  <a:schemeClr val="accent1">
                    <a:lumMod val="50000"/>
                  </a:schemeClr>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AGENDA</a:t>
            </a:r>
            <a:endParaRPr sz="3200" dirty="0">
              <a:solidFill>
                <a:schemeClr val="accent1">
                  <a:lumMod val="50000"/>
                </a:schemeClr>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85" name="Google Shape;185;p3"/>
          <p:cNvSpPr txBox="1">
            <a:spLocks noGrp="1"/>
          </p:cNvSpPr>
          <p:nvPr>
            <p:ph idx="1"/>
          </p:nvPr>
        </p:nvSpPr>
        <p:spPr>
          <a:xfrm>
            <a:off x="346509" y="722027"/>
            <a:ext cx="11964203" cy="5746750"/>
          </a:xfrm>
          <a:prstGeom prst="rect">
            <a:avLst/>
          </a:prstGeom>
          <a:noFill/>
          <a:ln>
            <a:noFill/>
          </a:ln>
        </p:spPr>
        <p:txBody>
          <a:bodyPr spcFirstLastPara="1" vert="horz" wrap="square" lIns="91425" tIns="45700" rIns="91425" bIns="45700" rtlCol="0" anchor="t" anchorCtr="0">
            <a:noAutofit/>
          </a:bodyPr>
          <a:lstStyle/>
          <a:p>
            <a:pPr marL="468630" indent="-285750">
              <a:lnSpc>
                <a:spcPct val="100000"/>
              </a:lnSpc>
              <a:spcBef>
                <a:spcPts val="0"/>
              </a:spcBef>
              <a:buClr>
                <a:schemeClr val="accent2">
                  <a:lumMod val="50000"/>
                </a:schemeClr>
              </a:buClr>
              <a:buSzPts val="2100"/>
              <a:buFont typeface="Courier New" panose="02070309020205020404" pitchFamily="49" charset="0"/>
              <a:buChar char="o"/>
            </a:pPr>
            <a:r>
              <a:rPr lang="en-US" sz="17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Abstract</a:t>
            </a:r>
            <a:endParaRPr sz="200" dirty="0">
              <a:latin typeface="Times New Roman" panose="02020603050405020304" pitchFamily="18" charset="0"/>
              <a:cs typeface="Times New Roman" panose="02020603050405020304" pitchFamily="18" charset="0"/>
            </a:endParaRPr>
          </a:p>
          <a:p>
            <a:pPr marL="468630" indent="-285750">
              <a:lnSpc>
                <a:spcPct val="100000"/>
              </a:lnSpc>
              <a:spcBef>
                <a:spcPts val="200"/>
              </a:spcBef>
              <a:buClr>
                <a:schemeClr val="accent2">
                  <a:lumMod val="50000"/>
                </a:schemeClr>
              </a:buClr>
              <a:buSzPts val="2100"/>
              <a:buFont typeface="Courier New" panose="02070309020205020404" pitchFamily="49" charset="0"/>
              <a:buChar char="o"/>
            </a:pPr>
            <a:r>
              <a:rPr lang="en-US" sz="17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Motivation behind Project</a:t>
            </a:r>
          </a:p>
          <a:p>
            <a:pPr marL="468630" indent="-285750">
              <a:lnSpc>
                <a:spcPct val="100000"/>
              </a:lnSpc>
              <a:spcBef>
                <a:spcPts val="200"/>
              </a:spcBef>
              <a:buClr>
                <a:schemeClr val="accent2">
                  <a:lumMod val="50000"/>
                </a:schemeClr>
              </a:buClr>
              <a:buSzPts val="2100"/>
              <a:buFont typeface="Courier New" panose="02070309020205020404" pitchFamily="49" charset="0"/>
              <a:buChar char="o"/>
            </a:pPr>
            <a:endParaRPr sz="200" dirty="0">
              <a:latin typeface="Times New Roman" panose="02020603050405020304" pitchFamily="18" charset="0"/>
              <a:cs typeface="Times New Roman" panose="02020603050405020304" pitchFamily="18" charset="0"/>
            </a:endParaRPr>
          </a:p>
          <a:p>
            <a:pPr marL="468630" indent="-285750">
              <a:lnSpc>
                <a:spcPct val="100000"/>
              </a:lnSpc>
              <a:spcBef>
                <a:spcPts val="200"/>
              </a:spcBef>
              <a:buClr>
                <a:schemeClr val="accent2">
                  <a:lumMod val="50000"/>
                </a:schemeClr>
              </a:buClr>
              <a:buSzPts val="2100"/>
              <a:buFont typeface="Courier New" panose="02070309020205020404" pitchFamily="49" charset="0"/>
              <a:buChar char="o"/>
            </a:pPr>
            <a:r>
              <a:rPr lang="en-US" sz="17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Literature Survey</a:t>
            </a:r>
            <a:endParaRPr sz="1700" dirty="0">
              <a:latin typeface="Times New Roman" panose="02020603050405020304" pitchFamily="18" charset="0"/>
              <a:cs typeface="Times New Roman" panose="02020603050405020304" pitchFamily="18" charset="0"/>
            </a:endParaRPr>
          </a:p>
          <a:p>
            <a:pPr marL="468630" indent="-285750">
              <a:lnSpc>
                <a:spcPct val="100000"/>
              </a:lnSpc>
              <a:spcBef>
                <a:spcPts val="200"/>
              </a:spcBef>
              <a:buClr>
                <a:schemeClr val="accent2">
                  <a:lumMod val="50000"/>
                </a:schemeClr>
              </a:buClr>
              <a:buSzPts val="2100"/>
              <a:buFont typeface="Courier New" panose="02070309020205020404" pitchFamily="49" charset="0"/>
              <a:buChar char="o"/>
            </a:pPr>
            <a:r>
              <a:rPr lang="en-US" sz="17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Inference from Literature Survey</a:t>
            </a:r>
          </a:p>
          <a:p>
            <a:pPr marL="468630" indent="-285750" algn="just">
              <a:lnSpc>
                <a:spcPct val="100000"/>
              </a:lnSpc>
              <a:spcBef>
                <a:spcPts val="200"/>
              </a:spcBef>
              <a:buClr>
                <a:schemeClr val="accent2">
                  <a:lumMod val="50000"/>
                </a:schemeClr>
              </a:buClr>
              <a:buSzPts val="2100"/>
              <a:buFont typeface="Courier New" panose="02070309020205020404" pitchFamily="49" charset="0"/>
              <a:buChar char="o"/>
            </a:pPr>
            <a:r>
              <a:rPr lang="en-US" sz="17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Proposed Project </a:t>
            </a:r>
            <a:r>
              <a:rPr lang="en-US" sz="1700" b="1" i="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“University Event monitoring and tracking system </a:t>
            </a:r>
            <a:r>
              <a:rPr lang="en-IN" sz="1800" b="1" i="1" dirty="0">
                <a:solidFill>
                  <a:schemeClr val="accent1">
                    <a:lumMod val="75000"/>
                  </a:schemeClr>
                </a:solidFill>
                <a:latin typeface="Times New Roman" panose="02020603050405020304" pitchFamily="18" charset="0"/>
                <a:ea typeface="Yu Gothic UI" panose="020B0500000000000000" pitchFamily="34" charset="-128"/>
                <a:cs typeface="Times New Roman" panose="02020603050405020304" pitchFamily="18" charset="0"/>
              </a:rPr>
              <a:t>”</a:t>
            </a:r>
            <a:r>
              <a:rPr lang="en-IN" sz="1700" b="1" dirty="0">
                <a:latin typeface="Times New Roman" panose="02020603050405020304" pitchFamily="18" charset="0"/>
                <a:cs typeface="Times New Roman" panose="02020603050405020304" pitchFamily="18" charset="0"/>
              </a:rPr>
              <a:t>.</a:t>
            </a:r>
            <a:endParaRPr lang="en-US" sz="1700" b="1" dirty="0">
              <a:latin typeface="Times New Roman" panose="02020603050405020304" pitchFamily="18" charset="0"/>
              <a:cs typeface="Times New Roman" panose="02020603050405020304" pitchFamily="18" charset="0"/>
              <a:sym typeface="Times New Roman" panose="02020603050405020304"/>
            </a:endParaRPr>
          </a:p>
          <a:p>
            <a:pPr marL="468630" indent="-285750" algn="just">
              <a:lnSpc>
                <a:spcPct val="100000"/>
              </a:lnSpc>
              <a:spcBef>
                <a:spcPts val="200"/>
              </a:spcBef>
              <a:buClr>
                <a:schemeClr val="accent2">
                  <a:lumMod val="50000"/>
                </a:schemeClr>
              </a:buClr>
              <a:buSzPts val="2100"/>
              <a:buFont typeface="Courier New" panose="02070309020205020404" pitchFamily="49" charset="0"/>
              <a:buChar char="o"/>
            </a:pPr>
            <a:r>
              <a:rPr lang="en-US" sz="1700" b="1" dirty="0">
                <a:latin typeface="Times New Roman" panose="02020603050405020304" pitchFamily="18" charset="0"/>
                <a:cs typeface="Times New Roman" panose="02020603050405020304" pitchFamily="18" charset="0"/>
                <a:sym typeface="Times New Roman" panose="02020603050405020304"/>
              </a:rPr>
              <a:t>High Level Architecture Diagram</a:t>
            </a:r>
          </a:p>
          <a:p>
            <a:pPr marL="1006475" lvl="2" indent="-285750" algn="just">
              <a:lnSpc>
                <a:spcPct val="100000"/>
              </a:lnSpc>
              <a:spcBef>
                <a:spcPts val="380"/>
              </a:spcBef>
              <a:buClr>
                <a:schemeClr val="accent2">
                  <a:lumMod val="50000"/>
                </a:schemeClr>
              </a:buClr>
              <a:buSzPts val="1900"/>
              <a:buFont typeface="Courier New" panose="02070309020205020404" pitchFamily="49" charset="0"/>
              <a:buChar char="o"/>
            </a:pPr>
            <a:r>
              <a:rPr lang="en-US" sz="1700" b="1" dirty="0">
                <a:latin typeface="Times New Roman" panose="02020603050405020304" pitchFamily="18" charset="0"/>
                <a:cs typeface="Times New Roman" panose="02020603050405020304" pitchFamily="18" charset="0"/>
                <a:sym typeface="Times New Roman" panose="02020603050405020304"/>
              </a:rPr>
              <a:t>Input screen shot</a:t>
            </a:r>
          </a:p>
          <a:p>
            <a:pPr marL="1006475" lvl="2" indent="-285750" algn="just">
              <a:lnSpc>
                <a:spcPct val="100000"/>
              </a:lnSpc>
              <a:spcBef>
                <a:spcPts val="380"/>
              </a:spcBef>
              <a:buClr>
                <a:schemeClr val="accent2">
                  <a:lumMod val="50000"/>
                </a:schemeClr>
              </a:buClr>
              <a:buSzPts val="1900"/>
              <a:buFont typeface="Courier New" panose="02070309020205020404" pitchFamily="49" charset="0"/>
              <a:buChar char="o"/>
            </a:pPr>
            <a:r>
              <a:rPr lang="en-US" sz="1700" b="1" dirty="0">
                <a:latin typeface="Times New Roman" panose="02020603050405020304" pitchFamily="18" charset="0"/>
                <a:cs typeface="Times New Roman" panose="02020603050405020304" pitchFamily="18" charset="0"/>
                <a:sym typeface="Times New Roman" panose="02020603050405020304"/>
              </a:rPr>
              <a:t>Process </a:t>
            </a:r>
          </a:p>
          <a:p>
            <a:pPr marL="1006475" lvl="2" indent="-285750" algn="just">
              <a:lnSpc>
                <a:spcPct val="100000"/>
              </a:lnSpc>
              <a:spcBef>
                <a:spcPts val="380"/>
              </a:spcBef>
              <a:buClr>
                <a:schemeClr val="accent2">
                  <a:lumMod val="50000"/>
                </a:schemeClr>
              </a:buClr>
              <a:buSzPts val="1900"/>
              <a:buFont typeface="Courier New" panose="02070309020205020404" pitchFamily="49" charset="0"/>
              <a:buChar char="o"/>
            </a:pPr>
            <a:r>
              <a:rPr lang="en-US" sz="1700" b="1" dirty="0">
                <a:latin typeface="Times New Roman" panose="02020603050405020304" pitchFamily="18" charset="0"/>
                <a:cs typeface="Times New Roman" panose="02020603050405020304" pitchFamily="18" charset="0"/>
                <a:sym typeface="Times New Roman" panose="02020603050405020304"/>
              </a:rPr>
              <a:t>Output screen shot </a:t>
            </a:r>
            <a:r>
              <a:rPr lang="en-US" sz="1300" b="1" dirty="0">
                <a:latin typeface="Times New Roman" panose="02020603050405020304" pitchFamily="18" charset="0"/>
                <a:cs typeface="Times New Roman" panose="02020603050405020304" pitchFamily="18" charset="0"/>
                <a:sym typeface="Times New Roman" panose="02020603050405020304"/>
              </a:rPr>
              <a:t>        </a:t>
            </a:r>
          </a:p>
          <a:p>
            <a:pPr marL="468630" indent="-285750">
              <a:lnSpc>
                <a:spcPct val="100000"/>
              </a:lnSpc>
              <a:spcBef>
                <a:spcPts val="200"/>
              </a:spcBef>
              <a:buClr>
                <a:schemeClr val="accent2">
                  <a:lumMod val="50000"/>
                </a:schemeClr>
              </a:buClr>
              <a:buSzPts val="2100"/>
              <a:buFont typeface="Courier New" panose="02070309020205020404" pitchFamily="49" charset="0"/>
              <a:buChar char="o"/>
            </a:pPr>
            <a:r>
              <a:rPr lang="en-US" sz="17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Modular Decomposed of UEMTS </a:t>
            </a:r>
            <a:r>
              <a:rPr lang="en-US" sz="1700" dirty="0">
                <a:latin typeface="Times New Roman" panose="02020603050405020304" pitchFamily="18" charset="0"/>
                <a:cs typeface="Times New Roman" panose="02020603050405020304" pitchFamily="18" charset="0"/>
                <a:sym typeface="Times New Roman" panose="02020603050405020304"/>
              </a:rPr>
              <a:t>with</a:t>
            </a:r>
            <a:r>
              <a:rPr lang="en-US" sz="1700" b="1" dirty="0">
                <a:latin typeface="Times New Roman" panose="02020603050405020304" pitchFamily="18" charset="0"/>
                <a:cs typeface="Times New Roman" panose="02020603050405020304" pitchFamily="18" charset="0"/>
                <a:sym typeface="Times New Roman" panose="02020603050405020304"/>
              </a:rPr>
              <a:t> cohesion </a:t>
            </a:r>
            <a:r>
              <a:rPr lang="en-US" sz="1700" dirty="0">
                <a:latin typeface="Times New Roman" panose="02020603050405020304" pitchFamily="18" charset="0"/>
                <a:cs typeface="Times New Roman" panose="02020603050405020304" pitchFamily="18" charset="0"/>
                <a:sym typeface="Times New Roman" panose="02020603050405020304"/>
              </a:rPr>
              <a:t>and</a:t>
            </a:r>
            <a:r>
              <a:rPr lang="en-US" sz="1700" b="1" dirty="0">
                <a:latin typeface="Times New Roman" panose="02020603050405020304" pitchFamily="18" charset="0"/>
                <a:cs typeface="Times New Roman" panose="02020603050405020304" pitchFamily="18" charset="0"/>
                <a:sym typeface="Times New Roman" panose="02020603050405020304"/>
              </a:rPr>
              <a:t> coupling</a:t>
            </a:r>
          </a:p>
          <a:p>
            <a:pPr marL="1006475" lvl="2" indent="-285750" algn="just">
              <a:lnSpc>
                <a:spcPct val="100000"/>
              </a:lnSpc>
              <a:spcBef>
                <a:spcPts val="380"/>
              </a:spcBef>
              <a:buClr>
                <a:schemeClr val="accent2">
                  <a:lumMod val="50000"/>
                </a:schemeClr>
              </a:buClr>
              <a:buSzPts val="1900"/>
              <a:buFont typeface="Courier New" panose="02070309020205020404" pitchFamily="49" charset="0"/>
              <a:buChar char="o"/>
            </a:pPr>
            <a:r>
              <a:rPr lang="en-US" sz="1700" b="1" dirty="0">
                <a:solidFill>
                  <a:schemeClr val="tx2">
                    <a:lumMod val="50000"/>
                  </a:schemeClr>
                </a:solidFill>
                <a:latin typeface="Times New Roman" panose="02020603050405020304" pitchFamily="18" charset="0"/>
                <a:ea typeface="Cambria" panose="02040503050406030204" pitchFamily="18" charset="0"/>
                <a:cs typeface="Times New Roman" panose="02020603050405020304" pitchFamily="18" charset="0"/>
                <a:sym typeface="+mn-ea"/>
              </a:rPr>
              <a:t>Event Management Module</a:t>
            </a:r>
          </a:p>
          <a:p>
            <a:pPr marL="1006475" lvl="2" indent="-285750" algn="just">
              <a:lnSpc>
                <a:spcPct val="100000"/>
              </a:lnSpc>
              <a:spcBef>
                <a:spcPts val="380"/>
              </a:spcBef>
              <a:buClr>
                <a:schemeClr val="accent2">
                  <a:lumMod val="50000"/>
                </a:schemeClr>
              </a:buClr>
              <a:buSzPts val="1900"/>
              <a:buFont typeface="Courier New" panose="02070309020205020404" pitchFamily="49" charset="0"/>
              <a:buChar char="o"/>
            </a:pPr>
            <a:r>
              <a:rPr lang="en-US" sz="1700" b="1" dirty="0">
                <a:solidFill>
                  <a:schemeClr val="tx2">
                    <a:lumMod val="50000"/>
                  </a:schemeClr>
                </a:solidFill>
                <a:latin typeface="Times New Roman" panose="02020603050405020304" pitchFamily="18" charset="0"/>
                <a:ea typeface="Cambria" panose="02040503050406030204" pitchFamily="18" charset="0"/>
                <a:cs typeface="Times New Roman" panose="02020603050405020304" pitchFamily="18" charset="0"/>
                <a:sym typeface="+mn-ea"/>
              </a:rPr>
              <a:t>End user registration with selection acknowledgement Module</a:t>
            </a:r>
          </a:p>
          <a:p>
            <a:pPr marL="1006475" lvl="2" indent="-285750" algn="just">
              <a:lnSpc>
                <a:spcPct val="100000"/>
              </a:lnSpc>
              <a:spcBef>
                <a:spcPts val="380"/>
              </a:spcBef>
              <a:buClr>
                <a:schemeClr val="accent2">
                  <a:lumMod val="50000"/>
                </a:schemeClr>
              </a:buClr>
              <a:buSzPts val="1900"/>
              <a:buFont typeface="Courier New" panose="02070309020205020404" pitchFamily="49" charset="0"/>
              <a:buChar char="o"/>
            </a:pPr>
            <a:r>
              <a:rPr lang="en-US" sz="1700" b="1" dirty="0">
                <a:solidFill>
                  <a:schemeClr val="tx2">
                    <a:lumMod val="50000"/>
                  </a:schemeClr>
                </a:solidFill>
                <a:latin typeface="Times New Roman" panose="02020603050405020304" pitchFamily="18" charset="0"/>
                <a:ea typeface="Cambria" panose="02040503050406030204" pitchFamily="18" charset="0"/>
                <a:cs typeface="Times New Roman" panose="02020603050405020304" pitchFamily="18" charset="0"/>
                <a:sym typeface="+mn-ea"/>
              </a:rPr>
              <a:t>Role based admin monitoring system Module</a:t>
            </a:r>
            <a:endParaRPr lang="en-US" sz="1700" b="1" dirty="0">
              <a:latin typeface="Times New Roman" panose="02020603050405020304" pitchFamily="18" charset="0"/>
              <a:cs typeface="Times New Roman" panose="02020603050405020304" pitchFamily="18" charset="0"/>
              <a:sym typeface="Times New Roman" panose="02020603050405020304"/>
            </a:endParaRPr>
          </a:p>
          <a:p>
            <a:pPr marL="468630" indent="-285750">
              <a:lnSpc>
                <a:spcPct val="100000"/>
              </a:lnSpc>
              <a:spcBef>
                <a:spcPts val="200"/>
              </a:spcBef>
              <a:buClr>
                <a:schemeClr val="accent2">
                  <a:lumMod val="50000"/>
                </a:schemeClr>
              </a:buClr>
              <a:buSzPts val="2100"/>
              <a:buFont typeface="Courier New" panose="02070309020205020404" pitchFamily="49" charset="0"/>
              <a:buChar char="o"/>
            </a:pPr>
            <a:r>
              <a:rPr lang="en-IN" sz="17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Test case Generation with Project Output/Result</a:t>
            </a:r>
          </a:p>
          <a:p>
            <a:pPr marL="468630" indent="-285750">
              <a:lnSpc>
                <a:spcPct val="100000"/>
              </a:lnSpc>
              <a:spcBef>
                <a:spcPts val="200"/>
              </a:spcBef>
              <a:buClr>
                <a:schemeClr val="accent2">
                  <a:lumMod val="50000"/>
                </a:schemeClr>
              </a:buClr>
              <a:buSzPts val="2100"/>
              <a:buFont typeface="Courier New" panose="02070309020205020404" pitchFamily="49" charset="0"/>
              <a:buChar char="o"/>
            </a:pPr>
            <a:r>
              <a:rPr lang="en-IN" sz="1700" dirty="0">
                <a:latin typeface="Times New Roman" panose="02020603050405020304" pitchFamily="18" charset="0"/>
                <a:cs typeface="Times New Roman" panose="02020603050405020304" pitchFamily="18" charset="0"/>
                <a:sym typeface="Times New Roman" panose="02020603050405020304"/>
              </a:rPr>
              <a:t>Conclusion with Future Enhancement</a:t>
            </a:r>
            <a:endParaRPr sz="1700" dirty="0">
              <a:latin typeface="Times New Roman" panose="02020603050405020304" pitchFamily="18" charset="0"/>
              <a:cs typeface="Times New Roman" panose="02020603050405020304" pitchFamily="18" charset="0"/>
            </a:endParaRPr>
          </a:p>
          <a:p>
            <a:pPr marL="468630" indent="-285750">
              <a:lnSpc>
                <a:spcPct val="100000"/>
              </a:lnSpc>
              <a:spcBef>
                <a:spcPts val="200"/>
              </a:spcBef>
              <a:buClr>
                <a:schemeClr val="accent2">
                  <a:lumMod val="50000"/>
                </a:schemeClr>
              </a:buClr>
              <a:buSzPts val="2100"/>
              <a:buFont typeface="Courier New" panose="02070309020205020404" pitchFamily="49" charset="0"/>
              <a:buChar char="o"/>
            </a:pPr>
            <a:r>
              <a:rPr lang="en-US" sz="17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References</a:t>
            </a:r>
            <a:endParaRPr sz="1700" dirty="0">
              <a:latin typeface="Times New Roman" panose="02020603050405020304" pitchFamily="18" charset="0"/>
              <a:cs typeface="Times New Roman" panose="02020603050405020304" pitchFamily="18" charset="0"/>
            </a:endParaRPr>
          </a:p>
        </p:txBody>
      </p:sp>
      <p:cxnSp>
        <p:nvCxnSpPr>
          <p:cNvPr id="6" name="Google Shape;436;p31"/>
          <p:cNvCxnSpPr/>
          <p:nvPr/>
        </p:nvCxnSpPr>
        <p:spPr>
          <a:xfrm>
            <a:off x="1524000" y="614493"/>
            <a:ext cx="9144000" cy="1588"/>
          </a:xfrm>
          <a:prstGeom prst="straightConnector1">
            <a:avLst/>
          </a:prstGeom>
          <a:noFill/>
          <a:ln w="25400" cap="flat" cmpd="sng">
            <a:solidFill>
              <a:srgbClr val="800000"/>
            </a:solidFill>
            <a:prstDash val="solid"/>
            <a:round/>
            <a:headEnd type="none" w="sm" len="sm"/>
            <a:tailEnd type="none" w="sm" len="sm"/>
          </a:ln>
        </p:spPr>
      </p:cxnSp>
      <p:sp>
        <p:nvSpPr>
          <p:cNvPr id="2" name="Footer Placeholder 1"/>
          <p:cNvSpPr>
            <a:spLocks noGrp="1"/>
          </p:cNvSpPr>
          <p:nvPr>
            <p:ph type="ftr" sz="quarter" idx="11"/>
          </p:nvPr>
        </p:nvSpPr>
        <p:spPr/>
        <p:txBody>
          <a:bodyPr/>
          <a:lstStyle/>
          <a:p>
            <a:r>
              <a:rPr lang="en-IN"/>
              <a:t>IT 225 Software Engineering Lab</a:t>
            </a:r>
          </a:p>
        </p:txBody>
      </p:sp>
      <p:sp>
        <p:nvSpPr>
          <p:cNvPr id="3" name="Slide Number Placeholder 2"/>
          <p:cNvSpPr>
            <a:spLocks noGrp="1"/>
          </p:cNvSpPr>
          <p:nvPr>
            <p:ph type="sldNum" sz="quarter" idx="12"/>
          </p:nvPr>
        </p:nvSpPr>
        <p:spPr/>
        <p:txBody>
          <a:bodyPr/>
          <a:lstStyle/>
          <a:p>
            <a:fld id="{6932491E-6841-496A-B41F-3FFF1AC3A41B}" type="slidenum">
              <a:rPr lang="en-IN" smtClean="0"/>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1"/>
          <p:cNvPicPr>
            <a:picLocks noGrp="1" noChangeAspect="1"/>
          </p:cNvPicPr>
          <p:nvPr>
            <p:ph sz="half" idx="1"/>
          </p:nvPr>
        </p:nvPicPr>
        <p:blipFill>
          <a:blip r:embed="rId2"/>
          <a:stretch>
            <a:fillRect/>
          </a:stretch>
        </p:blipFill>
        <p:spPr>
          <a:xfrm>
            <a:off x="143760" y="1640795"/>
            <a:ext cx="6559176" cy="3095045"/>
          </a:xfrm>
          <a:prstGeom prst="rect">
            <a:avLst/>
          </a:prstGeom>
        </p:spPr>
      </p:pic>
      <p:sp>
        <p:nvSpPr>
          <p:cNvPr id="3" name="TextBox 2"/>
          <p:cNvSpPr txBox="1"/>
          <p:nvPr/>
        </p:nvSpPr>
        <p:spPr>
          <a:xfrm>
            <a:off x="2022783" y="5032539"/>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1.14 – Search Event</a:t>
            </a:r>
            <a:endParaRPr lang="en-IN" dirty="0">
              <a:latin typeface="Times New Roman" panose="02020603050405020304" pitchFamily="18" charset="0"/>
              <a:cs typeface="Times New Roman" panose="02020603050405020304" pitchFamily="18" charset="0"/>
            </a:endParaRPr>
          </a:p>
        </p:txBody>
      </p:sp>
      <p:pic>
        <p:nvPicPr>
          <p:cNvPr id="10" name="Picture 9" descr="26"/>
          <p:cNvPicPr>
            <a:picLocks noChangeAspect="1"/>
          </p:cNvPicPr>
          <p:nvPr/>
        </p:nvPicPr>
        <p:blipFill>
          <a:blip r:embed="rId3"/>
          <a:stretch>
            <a:fillRect/>
          </a:stretch>
        </p:blipFill>
        <p:spPr>
          <a:xfrm>
            <a:off x="6811092" y="939870"/>
            <a:ext cx="5078267" cy="2623001"/>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0965" y="3505608"/>
            <a:ext cx="5098520" cy="1230232"/>
          </a:xfrm>
          <a:prstGeom prst="rect">
            <a:avLst/>
          </a:prstGeom>
        </p:spPr>
      </p:pic>
      <p:sp>
        <p:nvSpPr>
          <p:cNvPr id="13" name="TextBox 12"/>
          <p:cNvSpPr txBox="1"/>
          <p:nvPr/>
        </p:nvSpPr>
        <p:spPr>
          <a:xfrm>
            <a:off x="7013062" y="5032539"/>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1.15 – Registered events in My </a:t>
            </a:r>
            <a:r>
              <a:rPr lang="en-US" dirty="0" err="1">
                <a:latin typeface="Times New Roman" panose="02020603050405020304" pitchFamily="18" charset="0"/>
                <a:cs typeface="Times New Roman" panose="02020603050405020304" pitchFamily="18" charset="0"/>
              </a:rPr>
              <a:t>Registerations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24"/>
          <p:cNvPicPr>
            <a:picLocks noChangeAspect="1"/>
          </p:cNvPicPr>
          <p:nvPr/>
        </p:nvPicPr>
        <p:blipFill>
          <a:blip r:embed="rId2"/>
          <a:stretch>
            <a:fillRect/>
          </a:stretch>
        </p:blipFill>
        <p:spPr>
          <a:xfrm>
            <a:off x="133964" y="637876"/>
            <a:ext cx="5844049" cy="2990947"/>
          </a:xfrm>
          <a:prstGeom prst="rect">
            <a:avLst/>
          </a:prstGeom>
        </p:spPr>
      </p:pic>
      <p:pic>
        <p:nvPicPr>
          <p:cNvPr id="6" name="Content Placeholder 5" descr="22"/>
          <p:cNvPicPr>
            <a:picLocks noChangeAspect="1"/>
          </p:cNvPicPr>
          <p:nvPr/>
        </p:nvPicPr>
        <p:blipFill>
          <a:blip r:embed="rId3"/>
          <a:stretch>
            <a:fillRect/>
          </a:stretch>
        </p:blipFill>
        <p:spPr>
          <a:xfrm>
            <a:off x="6096000" y="1476374"/>
            <a:ext cx="5768289" cy="3086514"/>
          </a:xfrm>
          <a:prstGeom prst="rect">
            <a:avLst/>
          </a:prstGeom>
        </p:spPr>
      </p:pic>
      <p:sp>
        <p:nvSpPr>
          <p:cNvPr id="5" name="TextBox 4"/>
          <p:cNvSpPr txBox="1"/>
          <p:nvPr/>
        </p:nvSpPr>
        <p:spPr>
          <a:xfrm>
            <a:off x="459453" y="5639898"/>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1.16 – Displayed Event details to registered</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135557" y="4916727"/>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1.17 – </a:t>
            </a:r>
            <a:r>
              <a:rPr lang="en-US" dirty="0" err="1">
                <a:latin typeface="Times New Roman" panose="02020603050405020304" pitchFamily="18" charset="0"/>
                <a:cs typeface="Times New Roman" panose="02020603050405020304" pitchFamily="18" charset="0"/>
              </a:rPr>
              <a:t>Registeration</a:t>
            </a:r>
            <a:r>
              <a:rPr lang="en-US" dirty="0">
                <a:latin typeface="Times New Roman" panose="02020603050405020304" pitchFamily="18" charset="0"/>
                <a:cs typeface="Times New Roman" panose="02020603050405020304" pitchFamily="18" charset="0"/>
              </a:rPr>
              <a:t> form</a:t>
            </a:r>
            <a:endParaRPr lang="en-IN"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212" y="3614349"/>
            <a:ext cx="5797551" cy="16717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25"/>
          <p:cNvPicPr>
            <a:picLocks noGrp="1" noChangeAspect="1"/>
          </p:cNvPicPr>
          <p:nvPr>
            <p:ph sz="half" idx="1"/>
          </p:nvPr>
        </p:nvPicPr>
        <p:blipFill>
          <a:blip r:embed="rId2"/>
          <a:stretch>
            <a:fillRect/>
          </a:stretch>
        </p:blipFill>
        <p:spPr>
          <a:xfrm>
            <a:off x="534486" y="843782"/>
            <a:ext cx="4933341" cy="4976915"/>
          </a:xfrm>
          <a:prstGeom prst="rect">
            <a:avLst/>
          </a:prstGeom>
        </p:spPr>
      </p:pic>
      <p:pic>
        <p:nvPicPr>
          <p:cNvPr id="7" name="Content Placeholder 6" descr="23"/>
          <p:cNvPicPr>
            <a:picLocks noGrp="1" noChangeAspect="1"/>
          </p:cNvPicPr>
          <p:nvPr>
            <p:ph sz="half" idx="2"/>
          </p:nvPr>
        </p:nvPicPr>
        <p:blipFill>
          <a:blip r:embed="rId3"/>
          <a:stretch>
            <a:fillRect/>
          </a:stretch>
        </p:blipFill>
        <p:spPr>
          <a:xfrm>
            <a:off x="5643715" y="1731388"/>
            <a:ext cx="6283615" cy="3853334"/>
          </a:xfrm>
          <a:prstGeom prst="rect">
            <a:avLst/>
          </a:prstGeom>
        </p:spPr>
      </p:pic>
      <p:sp>
        <p:nvSpPr>
          <p:cNvPr id="2" name="TextBox 1"/>
          <p:cNvSpPr txBox="1"/>
          <p:nvPr/>
        </p:nvSpPr>
        <p:spPr>
          <a:xfrm>
            <a:off x="1208278" y="5740489"/>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1.18 – Generated pdf</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476795" y="5740489"/>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1.19 – All Events available to register</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1631" y="371345"/>
            <a:ext cx="7949565" cy="689610"/>
          </a:xfrm>
          <a:prstGeom prst="rect">
            <a:avLst/>
          </a:prstGeom>
          <a:noFill/>
        </p:spPr>
        <p:txBody>
          <a:bodyPr wrap="square">
            <a:noAutofit/>
          </a:bodyPr>
          <a:lstStyle/>
          <a:p>
            <a:pPr>
              <a:lnSpc>
                <a:spcPct val="150000"/>
              </a:lnSpc>
            </a:pPr>
            <a:r>
              <a:rPr lang="en-US" sz="2400" b="1" dirty="0">
                <a:solidFill>
                  <a:schemeClr val="tx2">
                    <a:lumMod val="50000"/>
                  </a:schemeClr>
                </a:solidFill>
                <a:latin typeface="Times New Roman" panose="02020603050405020304" pitchFamily="18" charset="0"/>
                <a:ea typeface="Cambria" panose="02040503050406030204" pitchFamily="18" charset="0"/>
                <a:cs typeface="Times New Roman" panose="02020603050405020304" pitchFamily="18" charset="0"/>
                <a:sym typeface="+mn-ea"/>
              </a:rPr>
              <a:t>Role based admin monitoring system Module</a:t>
            </a:r>
            <a:endParaRPr lang="en-US" sz="2400" b="1" dirty="0">
              <a:solidFill>
                <a:schemeClr val="tx2">
                  <a:lumMod val="50000"/>
                </a:schemeClr>
              </a:solidFill>
              <a:latin typeface="Times New Roman" panose="02020603050405020304" pitchFamily="18" charset="0"/>
              <a:ea typeface="Cambria" panose="02040503050406030204" pitchFamily="18" charset="0"/>
              <a:cs typeface="Times New Roman" panose="02020603050405020304" pitchFamily="18" charset="0"/>
            </a:endParaRPr>
          </a:p>
          <a:p>
            <a:pPr indent="0">
              <a:lnSpc>
                <a:spcPct val="150000"/>
              </a:lnSpc>
              <a:buFont typeface="Wingdings" panose="05000000000000000000" pitchFamily="2" charset="2"/>
              <a:buNone/>
            </a:pPr>
            <a:endParaRPr lang="en-US" sz="2400" b="1"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TextBox 2"/>
          <p:cNvSpPr txBox="1"/>
          <p:nvPr/>
        </p:nvSpPr>
        <p:spPr>
          <a:xfrm>
            <a:off x="481631" y="1012190"/>
            <a:ext cx="11501821" cy="5344160"/>
          </a:xfrm>
          <a:prstGeom prst="rect">
            <a:avLst/>
          </a:prstGeom>
          <a:noFill/>
        </p:spPr>
        <p:txBody>
          <a:bodyPr wrap="square">
            <a:spAutoFit/>
          </a:bodyPr>
          <a:lstStyle/>
          <a:p>
            <a:pPr marL="342900" marR="0" indent="-342900">
              <a:lnSpc>
                <a:spcPct val="200000"/>
              </a:lnSpc>
              <a:spcBef>
                <a:spcPts val="0"/>
              </a:spcBef>
              <a:spcAft>
                <a:spcPts val="800"/>
              </a:spcAft>
              <a:buFont typeface="Arial" panose="020B0604020202020204" pitchFamily="34" charset="0"/>
              <a:buChar char="•"/>
            </a:pPr>
            <a:r>
              <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Designate one main admin with full access and control over the entire system.</a:t>
            </a:r>
          </a:p>
          <a:p>
            <a:pPr marL="342900" marR="0" indent="-342900">
              <a:lnSpc>
                <a:spcPct val="200000"/>
              </a:lnSpc>
              <a:spcBef>
                <a:spcPts val="0"/>
              </a:spcBef>
              <a:spcAft>
                <a:spcPts val="800"/>
              </a:spcAft>
              <a:buFont typeface="Arial" panose="020B0604020202020204" pitchFamily="34" charset="0"/>
              <a:buChar char="•"/>
            </a:pPr>
            <a:r>
              <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Admin can view and manage all events, coordinators, volunteers, and related data.</a:t>
            </a:r>
          </a:p>
          <a:p>
            <a:pPr marL="342900" marR="0" indent="-342900">
              <a:lnSpc>
                <a:spcPct val="200000"/>
              </a:lnSpc>
              <a:spcBef>
                <a:spcPts val="0"/>
              </a:spcBef>
              <a:spcAft>
                <a:spcPts val="800"/>
              </a:spcAft>
              <a:buFont typeface="Arial" panose="020B0604020202020204" pitchFamily="34" charset="0"/>
              <a:buChar char="•"/>
            </a:pPr>
            <a:r>
              <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Assign one coordinator per event who has restricted views and permissions.</a:t>
            </a:r>
          </a:p>
          <a:p>
            <a:pPr marL="342900" marR="0" indent="-342900">
              <a:lnSpc>
                <a:spcPct val="200000"/>
              </a:lnSpc>
              <a:spcBef>
                <a:spcPts val="0"/>
              </a:spcBef>
              <a:spcAft>
                <a:spcPts val="800"/>
              </a:spcAft>
              <a:buFont typeface="Arial" panose="020B0604020202020204" pitchFamily="34" charset="0"/>
              <a:buChar char="•"/>
            </a:pPr>
            <a:r>
              <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Coordinators can view and manage details specific to their assigned event only.</a:t>
            </a:r>
          </a:p>
          <a:p>
            <a:pPr marL="342900" marR="0" indent="-342900">
              <a:lnSpc>
                <a:spcPct val="200000"/>
              </a:lnSpc>
              <a:spcBef>
                <a:spcPts val="0"/>
              </a:spcBef>
              <a:spcAft>
                <a:spcPts val="800"/>
              </a:spcAft>
              <a:buFont typeface="Arial" panose="020B0604020202020204" pitchFamily="34" charset="0"/>
              <a:buChar char="•"/>
            </a:pPr>
            <a:r>
              <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Assign multiple volunteers under each coordinator, each with restricted views and permissions.</a:t>
            </a:r>
          </a:p>
          <a:p>
            <a:pPr marL="342900" marR="0" indent="-342900">
              <a:lnSpc>
                <a:spcPct val="200000"/>
              </a:lnSpc>
              <a:spcBef>
                <a:spcPts val="0"/>
              </a:spcBef>
              <a:spcAft>
                <a:spcPts val="800"/>
              </a:spcAft>
              <a:buFont typeface="Arial" panose="020B0604020202020204" pitchFamily="34" charset="0"/>
              <a:buChar char="•"/>
            </a:pPr>
            <a:r>
              <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Volunteers can access and update details related to their assigned event tasks only.</a:t>
            </a:r>
          </a:p>
          <a:p>
            <a:pPr marL="342900" marR="0" indent="-342900">
              <a:lnSpc>
                <a:spcPct val="200000"/>
              </a:lnSpc>
              <a:spcBef>
                <a:spcPts val="0"/>
              </a:spcBef>
              <a:spcAft>
                <a:spcPts val="800"/>
              </a:spcAft>
              <a:buFont typeface="Arial" panose="020B0604020202020204" pitchFamily="34" charset="0"/>
              <a:buChar char="•"/>
            </a:pPr>
            <a:r>
              <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Develop a dashboard for admins to oversee all events and manage coordinator assignments.</a:t>
            </a:r>
          </a:p>
          <a:p>
            <a:pPr marL="342900" marR="0" indent="-342900">
              <a:lnSpc>
                <a:spcPct val="200000"/>
              </a:lnSpc>
              <a:spcBef>
                <a:spcPts val="0"/>
              </a:spcBef>
              <a:spcAft>
                <a:spcPts val="800"/>
              </a:spcAft>
              <a:buFont typeface="Arial" panose="020B0604020202020204" pitchFamily="34" charset="0"/>
              <a:buChar char="•"/>
            </a:pPr>
            <a:r>
              <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Coordinators have a dedicated view to manage event-specific details and volunteer assignments.</a:t>
            </a:r>
          </a:p>
          <a:p>
            <a:pPr marL="342900" marR="0" indent="-342900">
              <a:lnSpc>
                <a:spcPct val="200000"/>
              </a:lnSpc>
              <a:spcBef>
                <a:spcPts val="0"/>
              </a:spcBef>
              <a:spcAft>
                <a:spcPts val="800"/>
              </a:spcAft>
              <a:buFont typeface="Arial" panose="020B0604020202020204" pitchFamily="34" charset="0"/>
              <a:buChar char="•"/>
            </a:pPr>
            <a:r>
              <a:rPr lang="en-US" sz="16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Volunteers access a simplified view focused on their assigned tasks and responsibilities.</a:t>
            </a:r>
          </a:p>
        </p:txBody>
      </p:sp>
      <p:sp>
        <p:nvSpPr>
          <p:cNvPr id="2" name="Slide Number Placeholder 5"/>
          <p:cNvSpPr>
            <a:spLocks noGrp="1"/>
          </p:cNvSpPr>
          <p:nvPr>
            <p:ph type="sldNum" sz="quarter" idx="12"/>
          </p:nvPr>
        </p:nvSpPr>
        <p:spPr>
          <a:xfrm>
            <a:off x="8610600" y="6356350"/>
            <a:ext cx="2743200" cy="365125"/>
          </a:xfrm>
        </p:spPr>
        <p:txBody>
          <a:bodyPr/>
          <a:lstStyle/>
          <a:p>
            <a:fld id="{6932491E-6841-496A-B41F-3FFF1AC3A41B}" type="slidenum">
              <a:rPr lang="en-IN" smtClean="0"/>
              <a:t>23</a:t>
            </a:fld>
            <a:endParaRPr lang="en-IN" dirty="0"/>
          </a:p>
        </p:txBody>
      </p:sp>
      <p:sp>
        <p:nvSpPr>
          <p:cNvPr id="4" name="Footer Placeholder 4"/>
          <p:cNvSpPr>
            <a:spLocks noGrp="1"/>
          </p:cNvSpPr>
          <p:nvPr>
            <p:ph type="ftr" sz="quarter" idx="11"/>
          </p:nvPr>
        </p:nvSpPr>
        <p:spPr>
          <a:xfrm>
            <a:off x="4038600" y="6356350"/>
            <a:ext cx="4114800" cy="365125"/>
          </a:xfrm>
        </p:spPr>
        <p:txBody>
          <a:bodyPr/>
          <a:lstStyle/>
          <a:p>
            <a:r>
              <a:rPr lang="en-IN" dirty="0"/>
              <a:t>IT 225 Software Engineering Lab</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chemeClr val="tx2">
                    <a:lumMod val="50000"/>
                  </a:schemeClr>
                </a:solidFill>
                <a:latin typeface="Times New Roman" panose="02020603050405020304" pitchFamily="18" charset="0"/>
                <a:ea typeface="Cambria" panose="02040503050406030204" pitchFamily="18" charset="0"/>
                <a:cs typeface="Times New Roman" panose="02020603050405020304" pitchFamily="18" charset="0"/>
                <a:sym typeface="+mn-ea"/>
              </a:rPr>
              <a:t>Role based admin monitoring system Module</a:t>
            </a:r>
            <a:br>
              <a:rPr lang="en-US" sz="2800" dirty="0">
                <a:solidFill>
                  <a:schemeClr val="tx2">
                    <a:lumMod val="50000"/>
                  </a:schemeClr>
                </a:solidFill>
                <a:latin typeface="Times New Roman" panose="02020603050405020304" pitchFamily="18" charset="0"/>
                <a:cs typeface="Times New Roman" panose="02020603050405020304" pitchFamily="18" charset="0"/>
              </a:rPr>
            </a:br>
            <a:endParaRPr lang="en-IN" sz="2800" dirty="0">
              <a:solidFill>
                <a:schemeClr val="tx2">
                  <a:lumMod val="50000"/>
                </a:schemeClr>
              </a:solidFill>
              <a:latin typeface="Times New Roman" panose="02020603050405020304" pitchFamily="18" charset="0"/>
              <a:cs typeface="Times New Roman" panose="02020603050405020304" pitchFamily="18" charset="0"/>
            </a:endParaRPr>
          </a:p>
        </p:txBody>
      </p:sp>
      <p:cxnSp>
        <p:nvCxnSpPr>
          <p:cNvPr id="4" name="Google Shape;436;p31"/>
          <p:cNvCxnSpPr/>
          <p:nvPr/>
        </p:nvCxnSpPr>
        <p:spPr>
          <a:xfrm>
            <a:off x="683854" y="1117637"/>
            <a:ext cx="9873342" cy="0"/>
          </a:xfrm>
          <a:prstGeom prst="straightConnector1">
            <a:avLst/>
          </a:prstGeom>
          <a:noFill/>
          <a:ln w="25400" cap="flat" cmpd="sng">
            <a:solidFill>
              <a:schemeClr val="bg1">
                <a:lumMod val="85000"/>
              </a:schemeClr>
            </a:solidFill>
            <a:prstDash val="solid"/>
            <a:round/>
            <a:headEnd type="none" w="sm" len="sm"/>
            <a:tailEnd type="none" w="sm" len="sm"/>
          </a:ln>
        </p:spPr>
      </p:cxnSp>
      <p:sp>
        <p:nvSpPr>
          <p:cNvPr id="3" name="Slide Number Placeholder 5"/>
          <p:cNvSpPr>
            <a:spLocks noGrp="1"/>
          </p:cNvSpPr>
          <p:nvPr>
            <p:ph type="sldNum" sz="quarter" idx="12"/>
          </p:nvPr>
        </p:nvSpPr>
        <p:spPr/>
        <p:txBody>
          <a:bodyPr/>
          <a:lstStyle/>
          <a:p>
            <a:fld id="{6932491E-6841-496A-B41F-3FFF1AC3A41B}" type="slidenum">
              <a:rPr lang="en-IN" smtClean="0"/>
              <a:t>24</a:t>
            </a:fld>
            <a:endParaRPr lang="en-IN" dirty="0"/>
          </a:p>
        </p:txBody>
      </p:sp>
      <p:sp>
        <p:nvSpPr>
          <p:cNvPr id="6" name="Footer Placeholder 4"/>
          <p:cNvSpPr>
            <a:spLocks noGrp="1"/>
          </p:cNvSpPr>
          <p:nvPr>
            <p:ph type="ftr" sz="quarter" idx="11"/>
          </p:nvPr>
        </p:nvSpPr>
        <p:spPr/>
        <p:txBody>
          <a:bodyPr/>
          <a:lstStyle/>
          <a:p>
            <a:r>
              <a:rPr lang="en-IN" dirty="0"/>
              <a:t>IT 225 Software Engineering Lab</a:t>
            </a:r>
          </a:p>
        </p:txBody>
      </p:sp>
      <p:sp>
        <p:nvSpPr>
          <p:cNvPr id="8" name="Content Placeholder 7"/>
          <p:cNvSpPr>
            <a:spLocks noGrp="1"/>
          </p:cNvSpPr>
          <p:nvPr>
            <p:ph sz="half" idx="1"/>
          </p:nvPr>
        </p:nvSpPr>
        <p:spPr>
          <a:xfrm>
            <a:off x="4125963" y="5929630"/>
            <a:ext cx="7772400" cy="426720"/>
          </a:xfrm>
        </p:spPr>
        <p:txBody>
          <a:bodyPr>
            <a:normAutofit fontScale="97500"/>
          </a:bodyPr>
          <a:lstStyle/>
          <a:p>
            <a:pPr marL="0" indent="0">
              <a:buNone/>
            </a:pPr>
            <a:r>
              <a:rPr lang="en-US" sz="2000" dirty="0">
                <a:latin typeface="Times New Roman" panose="02020603050405020304" pitchFamily="18" charset="0"/>
                <a:cs typeface="Times New Roman" panose="02020603050405020304" pitchFamily="18" charset="0"/>
              </a:rPr>
              <a:t>Fig 1.20 – Admin Module Diagram</a:t>
            </a:r>
            <a:endParaRPr lang="en-IN" sz="2000"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6ED9E21C-7043-4FB3-70C8-5B9DA3BBB08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4829" y="2233479"/>
            <a:ext cx="10778971" cy="2321861"/>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614680"/>
          </a:xfrm>
        </p:spPr>
        <p:txBody>
          <a:bodyPr>
            <a:normAutofit fontScale="90000"/>
          </a:bodyPr>
          <a:lstStyle/>
          <a:p>
            <a:r>
              <a:rPr lang="en-US" dirty="0">
                <a:latin typeface="Times New Roman" panose="02020603050405020304" pitchFamily="18" charset="0"/>
                <a:cs typeface="Times New Roman" panose="02020603050405020304" pitchFamily="18" charset="0"/>
              </a:rPr>
              <a:t>Different Roles:</a:t>
            </a:r>
          </a:p>
        </p:txBody>
      </p:sp>
      <p:pic>
        <p:nvPicPr>
          <p:cNvPr id="4" name="Content Placeholder 3"/>
          <p:cNvPicPr>
            <a:picLocks noGrp="1" noChangeAspect="1"/>
          </p:cNvPicPr>
          <p:nvPr>
            <p:ph sz="half" idx="1"/>
          </p:nvPr>
        </p:nvPicPr>
        <p:blipFill>
          <a:blip r:embed="rId2"/>
          <a:stretch>
            <a:fillRect/>
          </a:stretch>
        </p:blipFill>
        <p:spPr>
          <a:xfrm>
            <a:off x="383395" y="1245907"/>
            <a:ext cx="7198306" cy="3227770"/>
          </a:xfrm>
          <a:prstGeom prst="rect">
            <a:avLst/>
          </a:prstGeom>
        </p:spPr>
      </p:pic>
      <p:pic>
        <p:nvPicPr>
          <p:cNvPr id="9" name="Picture 8" descr="volunt"/>
          <p:cNvPicPr>
            <a:picLocks noChangeAspect="1"/>
          </p:cNvPicPr>
          <p:nvPr/>
        </p:nvPicPr>
        <p:blipFill>
          <a:blip r:embed="rId3"/>
          <a:stretch>
            <a:fillRect/>
          </a:stretch>
        </p:blipFill>
        <p:spPr>
          <a:xfrm>
            <a:off x="7865582" y="1245907"/>
            <a:ext cx="4028640" cy="3227770"/>
          </a:xfrm>
          <a:prstGeom prst="rect">
            <a:avLst/>
          </a:prstGeom>
        </p:spPr>
      </p:pic>
      <p:sp>
        <p:nvSpPr>
          <p:cNvPr id="11" name="TextBox 10"/>
          <p:cNvSpPr txBox="1"/>
          <p:nvPr/>
        </p:nvSpPr>
        <p:spPr>
          <a:xfrm>
            <a:off x="8445910" y="4739779"/>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1.22 – Volunteer Panel</a:t>
            </a:r>
            <a:endParaRPr lang="en-IN"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2567249" y="4739779"/>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1.21 – Admin Panel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ChangeAspect="1"/>
          </p:cNvPicPr>
          <p:nvPr/>
        </p:nvPicPr>
        <p:blipFill>
          <a:blip r:embed="rId2"/>
          <a:stretch>
            <a:fillRect/>
          </a:stretch>
        </p:blipFill>
        <p:spPr>
          <a:xfrm>
            <a:off x="517343" y="239717"/>
            <a:ext cx="7258665" cy="3383471"/>
          </a:xfrm>
          <a:prstGeom prst="rect">
            <a:avLst/>
          </a:prstGeom>
        </p:spPr>
      </p:pic>
      <p:pic>
        <p:nvPicPr>
          <p:cNvPr id="8" name="Picture 7" descr="event5"/>
          <p:cNvPicPr>
            <a:picLocks noChangeAspect="1"/>
          </p:cNvPicPr>
          <p:nvPr/>
        </p:nvPicPr>
        <p:blipFill>
          <a:blip r:embed="rId3"/>
          <a:stretch>
            <a:fillRect/>
          </a:stretch>
        </p:blipFill>
        <p:spPr>
          <a:xfrm>
            <a:off x="517343" y="3893573"/>
            <a:ext cx="8400516" cy="2566372"/>
          </a:xfrm>
          <a:prstGeom prst="rect">
            <a:avLst/>
          </a:prstGeom>
        </p:spPr>
      </p:pic>
      <p:sp>
        <p:nvSpPr>
          <p:cNvPr id="7" name="TextBox 6"/>
          <p:cNvSpPr txBox="1"/>
          <p:nvPr/>
        </p:nvSpPr>
        <p:spPr>
          <a:xfrm>
            <a:off x="8131277" y="1562120"/>
            <a:ext cx="3185652"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1.23 – Co-</a:t>
            </a:r>
            <a:r>
              <a:rPr lang="en-US" dirty="0" err="1">
                <a:latin typeface="Times New Roman" panose="02020603050405020304" pitchFamily="18" charset="0"/>
                <a:cs typeface="Times New Roman" panose="02020603050405020304" pitchFamily="18" charset="0"/>
              </a:rPr>
              <a:t>ord</a:t>
            </a:r>
            <a:r>
              <a:rPr lang="en-US" dirty="0">
                <a:latin typeface="Times New Roman" panose="02020603050405020304" pitchFamily="18" charset="0"/>
                <a:cs typeface="Times New Roman" panose="02020603050405020304" pitchFamily="18" charset="0"/>
              </a:rPr>
              <a:t> Panel</a:t>
            </a:r>
            <a:endParaRPr lang="en-IN"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383741" y="4715094"/>
            <a:ext cx="1933188"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1.24 – Volunteer Joining Request Approval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669" y="157548"/>
            <a:ext cx="10515600" cy="1189990"/>
          </a:xfrm>
        </p:spPr>
        <p:txBody>
          <a:bodyPr>
            <a:normAutofit/>
          </a:bodyPr>
          <a:lstStyle/>
          <a:p>
            <a:pPr algn="ctr"/>
            <a:r>
              <a:rPr lang="en-US" sz="2800" b="1" dirty="0">
                <a:solidFill>
                  <a:schemeClr val="tx2">
                    <a:lumMod val="50000"/>
                  </a:schemeClr>
                </a:solidFill>
                <a:latin typeface="Times New Roman" panose="02020603050405020304" pitchFamily="18" charset="0"/>
                <a:cs typeface="Times New Roman" panose="02020603050405020304" pitchFamily="18" charset="0"/>
                <a:sym typeface="Times New Roman" panose="02020603050405020304"/>
              </a:rPr>
              <a:t>Conclusion</a:t>
            </a:r>
            <a:br>
              <a:rPr lang="en-US" sz="2800" dirty="0">
                <a:solidFill>
                  <a:schemeClr val="tx2">
                    <a:lumMod val="50000"/>
                  </a:schemeClr>
                </a:solidFill>
                <a:latin typeface="Times New Roman" panose="02020603050405020304" pitchFamily="18" charset="0"/>
                <a:cs typeface="Times New Roman" panose="02020603050405020304" pitchFamily="18" charset="0"/>
              </a:rPr>
            </a:br>
            <a:endParaRPr lang="en-IN" sz="2800" dirty="0">
              <a:solidFill>
                <a:schemeClr val="tx2">
                  <a:lumMod val="50000"/>
                </a:schemeClr>
              </a:solidFill>
              <a:latin typeface="Times New Roman" panose="02020603050405020304" pitchFamily="18" charset="0"/>
              <a:cs typeface="Times New Roman" panose="02020603050405020304" pitchFamily="18" charset="0"/>
            </a:endParaRPr>
          </a:p>
        </p:txBody>
      </p:sp>
      <p:cxnSp>
        <p:nvCxnSpPr>
          <p:cNvPr id="4" name="Google Shape;436;p31"/>
          <p:cNvCxnSpPr/>
          <p:nvPr/>
        </p:nvCxnSpPr>
        <p:spPr>
          <a:xfrm>
            <a:off x="683854" y="882052"/>
            <a:ext cx="9873342" cy="0"/>
          </a:xfrm>
          <a:prstGeom prst="straightConnector1">
            <a:avLst/>
          </a:prstGeom>
          <a:noFill/>
          <a:ln w="25400" cap="flat" cmpd="sng">
            <a:solidFill>
              <a:schemeClr val="bg1">
                <a:lumMod val="85000"/>
              </a:schemeClr>
            </a:solidFill>
            <a:prstDash val="solid"/>
            <a:round/>
            <a:headEnd type="none" w="sm" len="sm"/>
            <a:tailEnd type="none" w="sm" len="sm"/>
          </a:ln>
        </p:spPr>
      </p:cxnSp>
      <p:sp>
        <p:nvSpPr>
          <p:cNvPr id="5" name="TextBox 4"/>
          <p:cNvSpPr txBox="1"/>
          <p:nvPr/>
        </p:nvSpPr>
        <p:spPr>
          <a:xfrm>
            <a:off x="543312" y="1128979"/>
            <a:ext cx="10987753" cy="5059718"/>
          </a:xfrm>
          <a:prstGeom prst="rect">
            <a:avLst/>
          </a:prstGeom>
          <a:noFill/>
        </p:spPr>
        <p:txBody>
          <a:bodyPr wrap="square">
            <a:spAutoFit/>
          </a:bodyPr>
          <a:lstStyle/>
          <a:p>
            <a:pPr marR="0" algn="just">
              <a:lnSpc>
                <a:spcPct val="150000"/>
              </a:lnSpc>
              <a:spcBef>
                <a:spcPts val="0"/>
              </a:spcBef>
              <a:spcAft>
                <a:spcPts val="800"/>
              </a:spcAft>
            </a:pPr>
            <a:r>
              <a:rPr lang="en-US" sz="2400" b="1" kern="100"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rPr>
              <a:t>Application of Project in Real Time :</a:t>
            </a:r>
          </a:p>
          <a:p>
            <a:pPr marL="342900" marR="0" indent="-342900" algn="just">
              <a:lnSpc>
                <a:spcPct val="150000"/>
              </a:lnSpc>
              <a:spcBef>
                <a:spcPts val="0"/>
              </a:spcBef>
              <a:spcAft>
                <a:spcPts val="8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Efficient Event Coordination:</a:t>
            </a:r>
            <a:r>
              <a:rPr lang="en-US" sz="2000" dirty="0">
                <a:latin typeface="Times New Roman" panose="02020603050405020304" pitchFamily="18" charset="0"/>
                <a:cs typeface="Times New Roman" panose="02020603050405020304" pitchFamily="18" charset="0"/>
              </a:rPr>
              <a:t> Enables real-time updates on event schedules and participant registrations, minimizing scheduling conflicts and enhancing coordination among organizers and departments.</a:t>
            </a:r>
          </a:p>
          <a:p>
            <a:pPr marL="342900" marR="0" indent="-342900" algn="just">
              <a:lnSpc>
                <a:spcPct val="150000"/>
              </a:lnSpc>
              <a:spcBef>
                <a:spcPts val="0"/>
              </a:spcBef>
              <a:spcAft>
                <a:spcPts val="8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Enhanced User Experience:</a:t>
            </a:r>
            <a:r>
              <a:rPr lang="en-US" sz="2000" dirty="0">
                <a:latin typeface="Times New Roman" panose="02020603050405020304" pitchFamily="18" charset="0"/>
                <a:cs typeface="Times New Roman" panose="02020603050405020304" pitchFamily="18" charset="0"/>
              </a:rPr>
              <a:t> Provides a seamless user interface for event registration and management, ensuring quick access to event details, payment processing, and PDF generation of registered events for participants.</a:t>
            </a:r>
          </a:p>
          <a:p>
            <a:pPr marL="342900" marR="0" indent="-342900" algn="just">
              <a:lnSpc>
                <a:spcPct val="150000"/>
              </a:lnSpc>
              <a:spcBef>
                <a:spcPts val="0"/>
              </a:spcBef>
              <a:spcAft>
                <a:spcPts val="8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Streamlined Administrative Oversight:</a:t>
            </a:r>
            <a:r>
              <a:rPr lang="en-US" sz="2000" dirty="0">
                <a:latin typeface="Times New Roman" panose="02020603050405020304" pitchFamily="18" charset="0"/>
                <a:cs typeface="Times New Roman" panose="02020603050405020304" pitchFamily="18" charset="0"/>
              </a:rPr>
              <a:t> Facilitates role-based access for administrators, coordinators, and volunteers, allowing them to efficiently manage event-specific details, financial information, and participant engagement in real time.</a:t>
            </a:r>
            <a:endParaRPr lang="en-US" sz="2000" kern="100" dirty="0">
              <a:solidFill>
                <a:schemeClr val="tx2">
                  <a:lumMod val="7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Slide Number Placeholder 5"/>
          <p:cNvSpPr>
            <a:spLocks noGrp="1"/>
          </p:cNvSpPr>
          <p:nvPr>
            <p:ph type="sldNum" sz="quarter" idx="12"/>
          </p:nvPr>
        </p:nvSpPr>
        <p:spPr>
          <a:xfrm>
            <a:off x="8610600" y="6356350"/>
            <a:ext cx="2743200" cy="365125"/>
          </a:xfrm>
        </p:spPr>
        <p:txBody>
          <a:bodyPr/>
          <a:lstStyle/>
          <a:p>
            <a:fld id="{6932491E-6841-496A-B41F-3FFF1AC3A41B}" type="slidenum">
              <a:rPr lang="en-IN" smtClean="0"/>
              <a:t>27</a:t>
            </a:fld>
            <a:endParaRPr lang="en-IN" dirty="0"/>
          </a:p>
        </p:txBody>
      </p:sp>
      <p:sp>
        <p:nvSpPr>
          <p:cNvPr id="6" name="Footer Placeholder 4"/>
          <p:cNvSpPr>
            <a:spLocks noGrp="1"/>
          </p:cNvSpPr>
          <p:nvPr>
            <p:ph type="ftr" sz="quarter" idx="11"/>
          </p:nvPr>
        </p:nvSpPr>
        <p:spPr>
          <a:xfrm>
            <a:off x="4038600" y="6356350"/>
            <a:ext cx="4114800" cy="365125"/>
          </a:xfrm>
        </p:spPr>
        <p:txBody>
          <a:bodyPr/>
          <a:lstStyle/>
          <a:p>
            <a:r>
              <a:rPr lang="en-IN" dirty="0"/>
              <a:t>IT 225 Software Engineering Lab</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689" y="983228"/>
            <a:ext cx="11090622" cy="5545390"/>
          </a:xfrm>
        </p:spPr>
        <p:txBody>
          <a:bodyPr/>
          <a:lstStyle/>
          <a:p>
            <a:pPr marL="0" indent="0" algn="l">
              <a:buNone/>
            </a:pPr>
            <a:r>
              <a:rPr lang="en-US" sz="2000" b="1" dirty="0">
                <a:latin typeface="Times New Roman" panose="02020603050405020304" pitchFamily="18" charset="0"/>
                <a:cs typeface="Times New Roman" panose="02020603050405020304" pitchFamily="18" charset="0"/>
              </a:rPr>
              <a:t>Future Enhancement :</a:t>
            </a:r>
          </a:p>
          <a:p>
            <a:pPr marL="0" indent="0">
              <a:buNone/>
            </a:pPr>
            <a:r>
              <a:rPr lang="en-US" sz="2000" b="1" dirty="0">
                <a:latin typeface="Times New Roman" panose="02020603050405020304" pitchFamily="18" charset="0"/>
                <a:cs typeface="Times New Roman" panose="02020603050405020304" pitchFamily="18" charset="0"/>
              </a:rPr>
              <a:t>Integration of Cryptocurrency Wallet and Transactions:</a:t>
            </a:r>
            <a:endParaRPr lang="en-US" sz="20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Integrate cryptocurrency wallet functionality for event transactions.</a:t>
            </a:r>
          </a:p>
          <a:p>
            <a:r>
              <a:rPr lang="en-US" sz="1800" dirty="0">
                <a:latin typeface="Times New Roman" panose="02020603050405020304" pitchFamily="18" charset="0"/>
                <a:cs typeface="Times New Roman" panose="02020603050405020304" pitchFamily="18" charset="0"/>
              </a:rPr>
              <a:t>Enable participants to make payments and donations using cryptocurrencies, enhancing flexibility and accessibility.</a:t>
            </a:r>
          </a:p>
          <a:p>
            <a:pPr marL="0" indent="0">
              <a:buNone/>
            </a:pPr>
            <a:r>
              <a:rPr lang="en-IN" sz="2000" b="1" dirty="0">
                <a:latin typeface="Times New Roman" panose="02020603050405020304" pitchFamily="18" charset="0"/>
                <a:cs typeface="Times New Roman" panose="02020603050405020304" pitchFamily="18" charset="0"/>
              </a:rPr>
              <a:t>Enhanced Audience Engagement Tools:</a:t>
            </a:r>
          </a:p>
          <a:p>
            <a:r>
              <a:rPr lang="en-US" sz="1800" dirty="0">
                <a:latin typeface="Times New Roman" panose="02020603050405020304" pitchFamily="18" charset="0"/>
                <a:cs typeface="Times New Roman" panose="02020603050405020304" pitchFamily="18" charset="0"/>
              </a:rPr>
              <a:t>Implement advanced audience engagement features such as augmented reality (AR) experiences.</a:t>
            </a:r>
          </a:p>
          <a:p>
            <a:r>
              <a:rPr lang="en-US" sz="1800" dirty="0">
                <a:latin typeface="Times New Roman" panose="02020603050405020304" pitchFamily="18" charset="0"/>
                <a:cs typeface="Times New Roman" panose="02020603050405020304" pitchFamily="18" charset="0"/>
              </a:rPr>
              <a:t>Allow participants to interact with event content in innovative ways, fostering deeper engagement and participation.</a:t>
            </a:r>
            <a:endParaRPr lang="en-US" sz="1800" b="1" dirty="0">
              <a:latin typeface="Times New Roman" panose="02020603050405020304" pitchFamily="18" charset="0"/>
              <a:cs typeface="Times New Roman" panose="02020603050405020304" pitchFamily="18" charset="0"/>
            </a:endParaRPr>
          </a:p>
          <a:p>
            <a:pPr marL="0" indent="0" algn="l">
              <a:buNone/>
            </a:pPr>
            <a:r>
              <a:rPr lang="en-IN" sz="2000" b="1" dirty="0">
                <a:latin typeface="Times New Roman" panose="02020603050405020304" pitchFamily="18" charset="0"/>
                <a:cs typeface="Times New Roman" panose="02020603050405020304" pitchFamily="18" charset="0"/>
              </a:rPr>
              <a:t>Implementation of AI-Powered Chatbots:</a:t>
            </a:r>
          </a:p>
          <a:p>
            <a:r>
              <a:rPr lang="en-US" sz="1800" dirty="0">
                <a:latin typeface="Times New Roman" panose="02020603050405020304" pitchFamily="18" charset="0"/>
                <a:cs typeface="Times New Roman" panose="02020603050405020304" pitchFamily="18" charset="0"/>
              </a:rPr>
              <a:t>Provide real-time assistance to attendees and organizers.</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Streamline the event registration process through automated responses and guidance.</a:t>
            </a:r>
          </a:p>
          <a:p>
            <a:pPr marL="0" indent="0">
              <a:buNone/>
            </a:pPr>
            <a:r>
              <a:rPr lang="en-US" sz="2000" b="1" dirty="0">
                <a:latin typeface="Times New Roman" panose="02020603050405020304" pitchFamily="18" charset="0"/>
                <a:cs typeface="Times New Roman" panose="02020603050405020304" pitchFamily="18" charset="0"/>
              </a:rPr>
              <a:t>Integration of Virtual Reality (VR) Technology:</a:t>
            </a:r>
          </a:p>
          <a:p>
            <a:r>
              <a:rPr lang="en-US" sz="1800" dirty="0">
                <a:latin typeface="Times New Roman" panose="02020603050405020304" pitchFamily="18" charset="0"/>
                <a:cs typeface="Times New Roman" panose="02020603050405020304" pitchFamily="18" charset="0"/>
              </a:rPr>
              <a:t>Offer immersive virtual tours of event venues.</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Allow attendees to explore and familiarize themselves with event setups beforehand, enhancing their experience and preparation.</a:t>
            </a:r>
            <a:endParaRPr lang="en-US" sz="1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9045817-C47F-492E-84BB-FC7F44064F97}"/>
              </a:ext>
            </a:extLst>
          </p:cNvPr>
          <p:cNvSpPr txBox="1"/>
          <p:nvPr/>
        </p:nvSpPr>
        <p:spPr>
          <a:xfrm>
            <a:off x="4041059" y="98568"/>
            <a:ext cx="9556955" cy="584775"/>
          </a:xfrm>
          <a:prstGeom prst="rect">
            <a:avLst/>
          </a:prstGeom>
          <a:noFill/>
        </p:spPr>
        <p:txBody>
          <a:bodyPr wrap="square" rtlCol="0">
            <a:spAutoFit/>
          </a:bodyPr>
          <a:lstStyle/>
          <a:p>
            <a:r>
              <a:rPr lang="en-US" sz="3200" b="1" dirty="0">
                <a:solidFill>
                  <a:schemeClr val="tx2">
                    <a:lumMod val="50000"/>
                  </a:schemeClr>
                </a:solidFill>
                <a:latin typeface="Times New Roman" panose="02020603050405020304" pitchFamily="18" charset="0"/>
                <a:cs typeface="Times New Roman" panose="02020603050405020304" pitchFamily="18" charset="0"/>
                <a:sym typeface="Times New Roman" panose="02020603050405020304"/>
              </a:rPr>
              <a:t>Conclusion - </a:t>
            </a:r>
            <a:r>
              <a:rPr lang="en-US" sz="3200" b="1" dirty="0" err="1">
                <a:solidFill>
                  <a:schemeClr val="tx2">
                    <a:lumMod val="50000"/>
                  </a:schemeClr>
                </a:solidFill>
                <a:latin typeface="Times New Roman" panose="02020603050405020304" pitchFamily="18" charset="0"/>
                <a:cs typeface="Times New Roman" panose="02020603050405020304" pitchFamily="18" charset="0"/>
                <a:sym typeface="Times New Roman" panose="02020603050405020304"/>
              </a:rPr>
              <a:t>condt</a:t>
            </a:r>
            <a:r>
              <a:rPr lang="en-US" sz="3200" b="1" dirty="0">
                <a:solidFill>
                  <a:schemeClr val="tx2">
                    <a:lumMod val="50000"/>
                  </a:schemeClr>
                </a:solidFill>
                <a:latin typeface="Times New Roman" panose="02020603050405020304" pitchFamily="18" charset="0"/>
                <a:cs typeface="Times New Roman" panose="02020603050405020304" pitchFamily="18" charset="0"/>
                <a:sym typeface="Times New Roman" panose="02020603050405020304"/>
              </a:rPr>
              <a:t>.</a:t>
            </a:r>
            <a:endParaRPr lang="en-IN" sz="3200" dirty="0"/>
          </a:p>
        </p:txBody>
      </p:sp>
      <p:cxnSp>
        <p:nvCxnSpPr>
          <p:cNvPr id="5" name="Google Shape;436;p31">
            <a:extLst>
              <a:ext uri="{FF2B5EF4-FFF2-40B4-BE49-F238E27FC236}">
                <a16:creationId xmlns:a16="http://schemas.microsoft.com/office/drawing/2014/main" id="{16874E6C-A87B-45DA-D04C-1F899B62F7D7}"/>
              </a:ext>
            </a:extLst>
          </p:cNvPr>
          <p:cNvCxnSpPr/>
          <p:nvPr/>
        </p:nvCxnSpPr>
        <p:spPr>
          <a:xfrm>
            <a:off x="1047648" y="683343"/>
            <a:ext cx="9873342" cy="0"/>
          </a:xfrm>
          <a:prstGeom prst="straightConnector1">
            <a:avLst/>
          </a:prstGeom>
          <a:noFill/>
          <a:ln w="25400" cap="flat" cmpd="sng">
            <a:solidFill>
              <a:schemeClr val="bg1">
                <a:lumMod val="85000"/>
              </a:schemeClr>
            </a:solidFill>
            <a:prstDash val="solid"/>
            <a:round/>
            <a:headEnd type="none" w="sm" len="sm"/>
            <a:tailEnd type="none" w="sm" len="sm"/>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55" y="186424"/>
            <a:ext cx="10515600" cy="1189990"/>
          </a:xfrm>
        </p:spPr>
        <p:txBody>
          <a:bodyPr>
            <a:normAutofit/>
          </a:bodyPr>
          <a:lstStyle/>
          <a:p>
            <a:pPr algn="ctr"/>
            <a:r>
              <a:rPr lang="en-US" sz="2800" b="1" dirty="0">
                <a:solidFill>
                  <a:schemeClr val="tx2">
                    <a:lumMod val="50000"/>
                  </a:schemeClr>
                </a:solidFill>
                <a:latin typeface="Bahnschrift SemiLight" panose="020B0502040204020203" pitchFamily="34" charset="0"/>
                <a:cs typeface="Arial" panose="020B0604020202020204"/>
                <a:sym typeface="Times New Roman" panose="02020603050405020304"/>
              </a:rPr>
              <a:t>REFERENCES</a:t>
            </a:r>
            <a:br>
              <a:rPr lang="en-US" sz="2800" dirty="0">
                <a:solidFill>
                  <a:schemeClr val="tx2">
                    <a:lumMod val="50000"/>
                  </a:schemeClr>
                </a:solidFill>
                <a:latin typeface="Bookman Old Style" panose="02050604050505020204" pitchFamily="18" charset="0"/>
              </a:rPr>
            </a:br>
            <a:endParaRPr lang="en-IN" sz="2800" dirty="0">
              <a:solidFill>
                <a:schemeClr val="tx2">
                  <a:lumMod val="50000"/>
                </a:schemeClr>
              </a:solidFill>
            </a:endParaRPr>
          </a:p>
        </p:txBody>
      </p:sp>
      <p:cxnSp>
        <p:nvCxnSpPr>
          <p:cNvPr id="4" name="Google Shape;436;p31"/>
          <p:cNvCxnSpPr/>
          <p:nvPr/>
        </p:nvCxnSpPr>
        <p:spPr>
          <a:xfrm>
            <a:off x="683854" y="882052"/>
            <a:ext cx="9873342" cy="0"/>
          </a:xfrm>
          <a:prstGeom prst="straightConnector1">
            <a:avLst/>
          </a:prstGeom>
          <a:noFill/>
          <a:ln w="25400" cap="flat" cmpd="sng">
            <a:solidFill>
              <a:schemeClr val="bg1">
                <a:lumMod val="85000"/>
              </a:schemeClr>
            </a:solidFill>
            <a:prstDash val="solid"/>
            <a:round/>
            <a:headEnd type="none" w="sm" len="sm"/>
            <a:tailEnd type="none" w="sm" len="sm"/>
          </a:ln>
        </p:spPr>
      </p:cxnSp>
      <p:sp>
        <p:nvSpPr>
          <p:cNvPr id="6" name="TextBox 5"/>
          <p:cNvSpPr txBox="1"/>
          <p:nvPr/>
        </p:nvSpPr>
        <p:spPr>
          <a:xfrm>
            <a:off x="668955" y="1028343"/>
            <a:ext cx="10515599" cy="6155531"/>
          </a:xfrm>
          <a:prstGeom prst="rect">
            <a:avLst/>
          </a:prstGeom>
          <a:noFill/>
        </p:spPr>
        <p:txBody>
          <a:bodyPr wrap="square">
            <a:spAutoFit/>
          </a:bodyPr>
          <a:lstStyle/>
          <a:p>
            <a:pPr marL="285750" indent="-285750">
              <a:buFont typeface="Wingdings" panose="05000000000000000000" pitchFamily="2" charset="2"/>
              <a:buChar char="§"/>
            </a:pPr>
            <a:r>
              <a:rPr lang="en-US" dirty="0">
                <a:solidFill>
                  <a:schemeClr val="accent5">
                    <a:lumMod val="50000"/>
                  </a:schemeClr>
                </a:solidFill>
                <a:latin typeface="Aptos Narrow" panose="020B0004020202020204" pitchFamily="34" charset="0"/>
              </a:rPr>
              <a:t>1.Abraham Silberschatz, Henry F. Korth, and S. Sudarshan. (2010). Database System Concepts.</a:t>
            </a:r>
          </a:p>
          <a:p>
            <a:pPr marL="285750" indent="-285750">
              <a:buFont typeface="Wingdings" panose="05000000000000000000" pitchFamily="2" charset="2"/>
              <a:buChar char="§"/>
            </a:pPr>
            <a:r>
              <a:rPr lang="en-US" dirty="0">
                <a:solidFill>
                  <a:schemeClr val="accent5">
                    <a:lumMod val="50000"/>
                  </a:schemeClr>
                </a:solidFill>
                <a:latin typeface="Aptos Narrow" panose="020B0004020202020204" pitchFamily="34" charset="0"/>
              </a:rPr>
              <a:t>2.Andrews, R. (2019). "Event Management in Higher Education: Challenges and Opportunities." Journal of Higher Education Administration, 35(2), 87-102.</a:t>
            </a:r>
          </a:p>
          <a:p>
            <a:pPr marL="285750" indent="-285750">
              <a:buFont typeface="Wingdings" panose="05000000000000000000" pitchFamily="2" charset="2"/>
              <a:buChar char="§"/>
            </a:pPr>
            <a:r>
              <a:rPr lang="en-US" dirty="0">
                <a:solidFill>
                  <a:schemeClr val="accent5">
                    <a:lumMod val="50000"/>
                  </a:schemeClr>
                </a:solidFill>
                <a:latin typeface="Aptos Narrow" panose="020B0004020202020204" pitchFamily="34" charset="0"/>
              </a:rPr>
              <a:t>3.Basso, J., et al. (2018). "Improving Event Management Processes Through Technology: A Case Study." Journal of Event Management, 10(2), 87-102.</a:t>
            </a:r>
          </a:p>
          <a:p>
            <a:pPr marL="285750" indent="-285750">
              <a:buFont typeface="Wingdings" panose="05000000000000000000" pitchFamily="2" charset="2"/>
              <a:buChar char="§"/>
            </a:pPr>
            <a:r>
              <a:rPr lang="en-US" dirty="0">
                <a:solidFill>
                  <a:schemeClr val="accent5">
                    <a:lumMod val="50000"/>
                  </a:schemeClr>
                </a:solidFill>
                <a:latin typeface="Aptos Narrow" panose="020B0004020202020204" pitchFamily="34" charset="0"/>
              </a:rPr>
              <a:t>4.Barker, K., &amp; O'Brien, S. (2020). "Enhancing Event Coordination Through Technology: A Case Study." International Journal of Event Management Research, 8(1), 45-58.</a:t>
            </a:r>
          </a:p>
          <a:p>
            <a:pPr marL="285750" indent="-285750">
              <a:buFont typeface="Wingdings" panose="05000000000000000000" pitchFamily="2" charset="2"/>
              <a:buChar char="§"/>
            </a:pPr>
            <a:r>
              <a:rPr lang="en-US" dirty="0">
                <a:solidFill>
                  <a:schemeClr val="accent5">
                    <a:lumMod val="50000"/>
                  </a:schemeClr>
                </a:solidFill>
                <a:latin typeface="Aptos Narrow" panose="020B0004020202020204" pitchFamily="34" charset="0"/>
              </a:rPr>
              <a:t>5.Chen, L., et al. (2018). "Digital Solutions for Event Planning: A Review of Literature." Journal of Information Technology and Event Management, 12(2), 102-115.</a:t>
            </a:r>
          </a:p>
          <a:p>
            <a:pPr marL="285750" indent="-285750">
              <a:buFont typeface="Wingdings" panose="05000000000000000000" pitchFamily="2" charset="2"/>
              <a:buChar char="§"/>
            </a:pPr>
            <a:r>
              <a:rPr lang="en-US" dirty="0">
                <a:solidFill>
                  <a:schemeClr val="accent5">
                    <a:lumMod val="50000"/>
                  </a:schemeClr>
                </a:solidFill>
                <a:latin typeface="Aptos Narrow" panose="020B0004020202020204" pitchFamily="34" charset="0"/>
              </a:rPr>
              <a:t>6.Davidson, M., et al. (2017). "Improving Efficiency in University Events Through Technology Integration." Journal of Educational Technology Research, 45(3), 211-225.</a:t>
            </a:r>
          </a:p>
          <a:p>
            <a:pPr marL="285750" indent="-285750">
              <a:buFont typeface="Wingdings" panose="05000000000000000000" pitchFamily="2" charset="2"/>
              <a:buChar char="§"/>
            </a:pPr>
            <a:r>
              <a:rPr lang="en-US" dirty="0">
                <a:solidFill>
                  <a:schemeClr val="accent5">
                    <a:lumMod val="50000"/>
                  </a:schemeClr>
                </a:solidFill>
                <a:latin typeface="Aptos Narrow" panose="020B0004020202020204" pitchFamily="34" charset="0"/>
                <a:sym typeface="+mn-ea"/>
              </a:rPr>
              <a:t>7.Edwards, H., &amp; Smith, J. (2021). "Event Management Systems: A Comprehensive Review." Journal of Event Technology, 14(1), 30-45.</a:t>
            </a:r>
            <a:endParaRPr lang="en-US" dirty="0">
              <a:solidFill>
                <a:schemeClr val="accent5">
                  <a:lumMod val="50000"/>
                </a:schemeClr>
              </a:solidFill>
              <a:latin typeface="Aptos Narrow" panose="020B0004020202020204" pitchFamily="34" charset="0"/>
            </a:endParaRPr>
          </a:p>
          <a:p>
            <a:pPr marL="285750" indent="-285750">
              <a:buFont typeface="Wingdings" panose="05000000000000000000" pitchFamily="2" charset="2"/>
              <a:buChar char="§"/>
            </a:pPr>
            <a:r>
              <a:rPr lang="en-US" dirty="0">
                <a:solidFill>
                  <a:schemeClr val="accent5">
                    <a:lumMod val="50000"/>
                  </a:schemeClr>
                </a:solidFill>
                <a:latin typeface="Aptos Narrow" panose="020B0004020202020204" pitchFamily="34" charset="0"/>
                <a:sym typeface="+mn-ea"/>
              </a:rPr>
              <a:t>8.Fletcher, A., &amp; Brown, M. (2019). "Streamlining Event Registration Processes: Best Practices and Challenges." Journal of Event Management, 11(2), 132-145.</a:t>
            </a:r>
            <a:endParaRPr lang="en-US" dirty="0">
              <a:solidFill>
                <a:schemeClr val="accent5">
                  <a:lumMod val="50000"/>
                </a:schemeClr>
              </a:solidFill>
              <a:latin typeface="Aptos Narrow" panose="020B0004020202020204" pitchFamily="34" charset="0"/>
            </a:endParaRPr>
          </a:p>
          <a:p>
            <a:pPr marL="285750" indent="-285750">
              <a:buFont typeface="Wingdings" panose="05000000000000000000" pitchFamily="2" charset="2"/>
              <a:buChar char="§"/>
            </a:pPr>
            <a:r>
              <a:rPr lang="en-US" dirty="0">
                <a:solidFill>
                  <a:schemeClr val="accent5">
                    <a:lumMod val="50000"/>
                  </a:schemeClr>
                </a:solidFill>
                <a:latin typeface="Aptos Narrow" panose="020B0004020202020204" pitchFamily="34" charset="0"/>
                <a:sym typeface="+mn-ea"/>
              </a:rPr>
              <a:t>9.Garcia, S., et al. (2020). "Role-Based Admin Monitoring Systems: Design and Implementation Strategies." International Journal of Human-Computer Interaction, 34(4), 276-289.</a:t>
            </a:r>
            <a:endParaRPr lang="en-US" dirty="0">
              <a:solidFill>
                <a:schemeClr val="accent5">
                  <a:lumMod val="50000"/>
                </a:schemeClr>
              </a:solidFill>
              <a:latin typeface="Aptos Narrow" panose="020B0004020202020204" pitchFamily="34" charset="0"/>
            </a:endParaRPr>
          </a:p>
          <a:p>
            <a:pPr marL="285750" indent="-285750">
              <a:buFont typeface="Wingdings" panose="05000000000000000000" pitchFamily="2" charset="2"/>
              <a:buChar char="§"/>
            </a:pPr>
            <a:r>
              <a:rPr lang="en-US" dirty="0">
                <a:solidFill>
                  <a:schemeClr val="accent5">
                    <a:lumMod val="50000"/>
                  </a:schemeClr>
                </a:solidFill>
                <a:latin typeface="Aptos Narrow" panose="020B0004020202020204" pitchFamily="34" charset="0"/>
                <a:sym typeface="+mn-ea"/>
              </a:rPr>
              <a:t>10.Hall, R., &amp; Johnson, E. (2018). "User Experience Design Principles for Event Management Systems." Journal of User-Centered Design, 22(3), 150-165.</a:t>
            </a:r>
            <a:endParaRPr lang="en-US" dirty="0">
              <a:solidFill>
                <a:schemeClr val="accent5">
                  <a:lumMod val="50000"/>
                </a:schemeClr>
              </a:solidFill>
              <a:latin typeface="Aptos Narrow" panose="020B0004020202020204" pitchFamily="34" charset="0"/>
            </a:endParaRPr>
          </a:p>
          <a:p>
            <a:pPr indent="0">
              <a:buFont typeface="Wingdings" panose="05000000000000000000" pitchFamily="2" charset="2"/>
              <a:buNone/>
            </a:pPr>
            <a:endParaRPr lang="en-US" sz="1600" i="1" dirty="0">
              <a:solidFill>
                <a:schemeClr val="accent5">
                  <a:lumMod val="50000"/>
                </a:schemeClr>
              </a:solidFill>
              <a:latin typeface="Aptos Narrow" panose="020B0004020202020204" pitchFamily="34" charset="0"/>
            </a:endParaRPr>
          </a:p>
          <a:p>
            <a:pPr marL="285750" indent="-285750">
              <a:buFont typeface="Wingdings" panose="05000000000000000000" pitchFamily="2" charset="2"/>
              <a:buChar char="§"/>
            </a:pPr>
            <a:endParaRPr lang="en-US" i="1" dirty="0">
              <a:solidFill>
                <a:schemeClr val="accent5">
                  <a:lumMod val="50000"/>
                </a:schemeClr>
              </a:solidFill>
              <a:latin typeface="Aptos Narrow" panose="020B0004020202020204" pitchFamily="34" charset="0"/>
            </a:endParaRPr>
          </a:p>
          <a:p>
            <a:pPr marL="285750" indent="-285750">
              <a:buFont typeface="Wingdings" panose="05000000000000000000" pitchFamily="2" charset="2"/>
              <a:buChar char="§"/>
            </a:pPr>
            <a:endParaRPr lang="en-US" i="1" dirty="0">
              <a:solidFill>
                <a:schemeClr val="accent5">
                  <a:lumMod val="50000"/>
                </a:schemeClr>
              </a:solidFill>
              <a:latin typeface="Aptos Narrow" panose="020B0004020202020204" pitchFamily="34" charset="0"/>
            </a:endParaRPr>
          </a:p>
        </p:txBody>
      </p:sp>
      <p:sp>
        <p:nvSpPr>
          <p:cNvPr id="3" name="Slide Number Placeholder 5"/>
          <p:cNvSpPr>
            <a:spLocks noGrp="1"/>
          </p:cNvSpPr>
          <p:nvPr>
            <p:ph type="sldNum" sz="quarter" idx="12"/>
          </p:nvPr>
        </p:nvSpPr>
        <p:spPr>
          <a:xfrm>
            <a:off x="8610600" y="6356350"/>
            <a:ext cx="2743200" cy="365125"/>
          </a:xfrm>
        </p:spPr>
        <p:txBody>
          <a:bodyPr/>
          <a:lstStyle/>
          <a:p>
            <a:fld id="{6932491E-6841-496A-B41F-3FFF1AC3A41B}" type="slidenum">
              <a:rPr lang="en-IN" smtClean="0"/>
              <a:t>29</a:t>
            </a:fld>
            <a:endParaRPr lang="en-IN" dirty="0"/>
          </a:p>
        </p:txBody>
      </p:sp>
      <p:sp>
        <p:nvSpPr>
          <p:cNvPr id="5" name="Footer Placeholder 4"/>
          <p:cNvSpPr>
            <a:spLocks noGrp="1"/>
          </p:cNvSpPr>
          <p:nvPr>
            <p:ph type="ftr" sz="quarter" idx="11"/>
          </p:nvPr>
        </p:nvSpPr>
        <p:spPr>
          <a:xfrm>
            <a:off x="4038600" y="6356350"/>
            <a:ext cx="4114800" cy="365125"/>
          </a:xfrm>
        </p:spPr>
        <p:txBody>
          <a:bodyPr/>
          <a:lstStyle/>
          <a:p>
            <a:r>
              <a:rPr lang="en-IN" dirty="0"/>
              <a:t>IT 225 Software Engineering Lab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228" y="369184"/>
            <a:ext cx="10515600" cy="1325563"/>
          </a:xfrm>
        </p:spPr>
        <p:txBody>
          <a:bodyPr/>
          <a:lstStyle/>
          <a:p>
            <a:pPr algn="ctr"/>
            <a:r>
              <a:rPr lang="en-US" sz="4000" b="1" dirty="0">
                <a:solidFill>
                  <a:schemeClr val="accent1">
                    <a:lumMod val="50000"/>
                  </a:schemeClr>
                </a:solidFill>
                <a:latin typeface="Times New Roman" panose="02020603050405020304" pitchFamily="18" charset="0"/>
                <a:cs typeface="Times New Roman" panose="02020603050405020304" pitchFamily="18" charset="0"/>
                <a:sym typeface="Times New Roman" panose="02020603050405020304"/>
              </a:rPr>
              <a:t>ABSTRACT</a:t>
            </a:r>
            <a:br>
              <a:rPr lang="en-US" sz="800" dirty="0">
                <a:solidFill>
                  <a:schemeClr val="accent1">
                    <a:lumMod val="50000"/>
                  </a:schemeClr>
                </a:solidFill>
                <a:latin typeface="Times New Roman" panose="02020603050405020304" pitchFamily="18" charset="0"/>
                <a:cs typeface="Times New Roman" panose="02020603050405020304" pitchFamily="18" charset="0"/>
              </a:rPr>
            </a:b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0777" y="1343819"/>
            <a:ext cx="11601995" cy="5144997"/>
          </a:xfrm>
        </p:spPr>
        <p:txBody>
          <a:bodyPr>
            <a:normAutofit/>
          </a:bodyPr>
          <a:lstStyle/>
          <a:p>
            <a:pPr>
              <a:lnSpc>
                <a:spcPct val="200000"/>
              </a:lnSpc>
            </a:pPr>
            <a:r>
              <a:rPr lang="en-US" sz="2000" dirty="0"/>
              <a:t>Universities struggle with disorganization of events and it’s misleading financial problem.</a:t>
            </a:r>
          </a:p>
          <a:p>
            <a:pPr>
              <a:lnSpc>
                <a:spcPct val="200000"/>
              </a:lnSpc>
            </a:pPr>
            <a:r>
              <a:rPr lang="en-US" sz="2000" dirty="0"/>
              <a:t>Attendees face a long waiting registration processes and facing difficulties in conforming </a:t>
            </a:r>
            <a:r>
              <a:rPr lang="en-US" sz="2000" dirty="0" err="1"/>
              <a:t>registeration</a:t>
            </a:r>
            <a:r>
              <a:rPr lang="en-US" sz="2000" dirty="0"/>
              <a:t> with not enough confirmation for registration, impacting satisfaction and engagement.</a:t>
            </a:r>
          </a:p>
          <a:p>
            <a:pPr>
              <a:lnSpc>
                <a:spcPct val="200000"/>
              </a:lnSpc>
            </a:pPr>
            <a:r>
              <a:rPr lang="en-US" sz="2000" dirty="0"/>
              <a:t>Administrators find it difficult to monitor event progress and manage user roles effectively, leading to increased workload and inefficiencies.</a:t>
            </a:r>
          </a:p>
          <a:p>
            <a:pPr marL="0" indent="0">
              <a:lnSpc>
                <a:spcPct val="200000"/>
              </a:lnSpc>
              <a:buNone/>
            </a:pPr>
            <a:r>
              <a:rPr lang="en-IN" sz="2000" dirty="0">
                <a:solidFill>
                  <a:schemeClr val="accent1">
                    <a:lumMod val="75000"/>
                  </a:schemeClr>
                </a:solidFill>
                <a:latin typeface="Times New Roman" panose="02020603050405020304" pitchFamily="18" charset="0"/>
                <a:ea typeface="Yu Gothic UI" panose="020B0500000000000000" pitchFamily="34" charset="-128"/>
                <a:cs typeface="Times New Roman" panose="02020603050405020304" pitchFamily="18" charset="0"/>
              </a:rPr>
              <a:t>Overcoming this issue, “</a:t>
            </a:r>
            <a:r>
              <a:rPr lang="en-US" altLang="en-IN" sz="2000" dirty="0">
                <a:solidFill>
                  <a:schemeClr val="accent1">
                    <a:lumMod val="75000"/>
                  </a:schemeClr>
                </a:solidFill>
                <a:latin typeface="Times New Roman" panose="02020603050405020304" pitchFamily="18" charset="0"/>
                <a:ea typeface="Yu Gothic UI" panose="020B0500000000000000" pitchFamily="34" charset="-128"/>
                <a:cs typeface="Times New Roman" panose="02020603050405020304" pitchFamily="18" charset="0"/>
              </a:rPr>
              <a:t>University Event Monitoring &amp; Tracker System</a:t>
            </a:r>
            <a:r>
              <a:rPr lang="en-IN" sz="2000" dirty="0">
                <a:solidFill>
                  <a:schemeClr val="accent1">
                    <a:lumMod val="75000"/>
                  </a:schemeClr>
                </a:solidFill>
                <a:latin typeface="Times New Roman" panose="02020603050405020304" pitchFamily="18" charset="0"/>
                <a:ea typeface="Yu Gothic UI" panose="020B0500000000000000" pitchFamily="34" charset="-128"/>
                <a:cs typeface="Times New Roman" panose="02020603050405020304" pitchFamily="18" charset="0"/>
              </a:rPr>
              <a:t>” provides a comprehensive solution to enhance operations and </a:t>
            </a:r>
            <a:r>
              <a:rPr lang="en-US" altLang="en-IN" sz="2000" dirty="0">
                <a:solidFill>
                  <a:schemeClr val="accent1">
                    <a:lumMod val="75000"/>
                  </a:schemeClr>
                </a:solidFill>
                <a:latin typeface="Times New Roman" panose="02020603050405020304" pitchFamily="18" charset="0"/>
                <a:ea typeface="Yu Gothic UI" panose="020B0500000000000000" pitchFamily="34" charset="-128"/>
                <a:cs typeface="Times New Roman" panose="02020603050405020304" pitchFamily="18" charset="0"/>
              </a:rPr>
              <a:t>user</a:t>
            </a:r>
            <a:r>
              <a:rPr lang="en-IN" sz="2000" dirty="0">
                <a:solidFill>
                  <a:schemeClr val="accent1">
                    <a:lumMod val="75000"/>
                  </a:schemeClr>
                </a:solidFill>
                <a:latin typeface="Times New Roman" panose="02020603050405020304" pitchFamily="18" charset="0"/>
                <a:ea typeface="Yu Gothic UI" panose="020B0500000000000000" pitchFamily="34" charset="-128"/>
                <a:cs typeface="Times New Roman" panose="02020603050405020304" pitchFamily="18" charset="0"/>
              </a:rPr>
              <a:t> experience in the </a:t>
            </a:r>
            <a:r>
              <a:rPr lang="en-US" altLang="en-IN" sz="2000" dirty="0">
                <a:solidFill>
                  <a:schemeClr val="accent1">
                    <a:lumMod val="75000"/>
                  </a:schemeClr>
                </a:solidFill>
                <a:latin typeface="Times New Roman" panose="02020603050405020304" pitchFamily="18" charset="0"/>
                <a:ea typeface="Yu Gothic UI" panose="020B0500000000000000" pitchFamily="34" charset="-128"/>
                <a:cs typeface="Times New Roman" panose="02020603050405020304" pitchFamily="18" charset="0"/>
              </a:rPr>
              <a:t>participation of the events</a:t>
            </a:r>
            <a:r>
              <a:rPr lang="en-IN" sz="2000" dirty="0">
                <a:solidFill>
                  <a:schemeClr val="accent1">
                    <a:lumMod val="75000"/>
                  </a:schemeClr>
                </a:solidFill>
                <a:latin typeface="Times New Roman" panose="02020603050405020304" pitchFamily="18" charset="0"/>
                <a:ea typeface="Yu Gothic UI" panose="020B0500000000000000" pitchFamily="34" charset="-128"/>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IN" dirty="0"/>
              <a:t>IT 225 Software Engineering Lab</a:t>
            </a:r>
          </a:p>
        </p:txBody>
      </p:sp>
      <p:sp>
        <p:nvSpPr>
          <p:cNvPr id="6" name="Slide Number Placeholder 5"/>
          <p:cNvSpPr>
            <a:spLocks noGrp="1"/>
          </p:cNvSpPr>
          <p:nvPr>
            <p:ph type="sldNum" sz="quarter" idx="12"/>
          </p:nvPr>
        </p:nvSpPr>
        <p:spPr/>
        <p:txBody>
          <a:bodyPr/>
          <a:lstStyle/>
          <a:p>
            <a:fld id="{6932491E-6841-496A-B41F-3FFF1AC3A41B}" type="slidenum">
              <a:rPr lang="en-IN" smtClean="0"/>
              <a:t>3</a:t>
            </a:fld>
            <a:endParaRPr lang="en-IN"/>
          </a:p>
        </p:txBody>
      </p:sp>
      <p:cxnSp>
        <p:nvCxnSpPr>
          <p:cNvPr id="7" name="Google Shape;436;p31"/>
          <p:cNvCxnSpPr/>
          <p:nvPr/>
        </p:nvCxnSpPr>
        <p:spPr>
          <a:xfrm>
            <a:off x="918966" y="1126824"/>
            <a:ext cx="9873342" cy="0"/>
          </a:xfrm>
          <a:prstGeom prst="straightConnector1">
            <a:avLst/>
          </a:prstGeom>
          <a:noFill/>
          <a:ln w="25400" cap="flat" cmpd="sng">
            <a:solidFill>
              <a:schemeClr val="bg1">
                <a:lumMod val="85000"/>
              </a:schemeClr>
            </a:solidFill>
            <a:prstDash val="solid"/>
            <a:round/>
            <a:headEnd type="none" w="sm" len="sm"/>
            <a:tailEnd type="none" w="sm" len="sm"/>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235" y="362585"/>
            <a:ext cx="11875135" cy="6327140"/>
          </a:xfrm>
        </p:spPr>
        <p:txBody>
          <a:bodyPr>
            <a:normAutofit fontScale="97500" lnSpcReduction="10000"/>
          </a:bodyPr>
          <a:lstStyle/>
          <a:p>
            <a:pPr marL="285750" indent="-285750">
              <a:buFont typeface="Wingdings" panose="05000000000000000000" pitchFamily="2" charset="2"/>
              <a:buChar char="§"/>
            </a:pPr>
            <a:r>
              <a:rPr lang="en-US" sz="2200" dirty="0">
                <a:solidFill>
                  <a:schemeClr val="accent5">
                    <a:lumMod val="50000"/>
                  </a:schemeClr>
                </a:solidFill>
                <a:latin typeface="Aptos Narrow" panose="020B0004020202020204" pitchFamily="34" charset="0"/>
                <a:sym typeface="+mn-ea"/>
              </a:rPr>
              <a:t>11.Ibrahim, N., et al. (2020). "Integrating Event Management Systems with University Portals: A Case Study." Journal of Educational Technology Integration, 38(1), 45-58.</a:t>
            </a:r>
            <a:endParaRPr lang="en-US" sz="2200" dirty="0">
              <a:solidFill>
                <a:schemeClr val="accent5">
                  <a:lumMod val="50000"/>
                </a:schemeClr>
              </a:solidFill>
              <a:latin typeface="Aptos Narrow" panose="020B0004020202020204" pitchFamily="34" charset="0"/>
            </a:endParaRPr>
          </a:p>
          <a:p>
            <a:pPr marL="285750" indent="-285750">
              <a:buFont typeface="Wingdings" panose="05000000000000000000" pitchFamily="2" charset="2"/>
              <a:buChar char="§"/>
            </a:pPr>
            <a:r>
              <a:rPr lang="en-US" sz="2200" dirty="0">
                <a:solidFill>
                  <a:schemeClr val="accent5">
                    <a:lumMod val="50000"/>
                  </a:schemeClr>
                </a:solidFill>
                <a:latin typeface="Aptos Narrow" panose="020B0004020202020204" pitchFamily="34" charset="0"/>
                <a:sym typeface="+mn-ea"/>
              </a:rPr>
              <a:t>12.Jackson, K., &amp; White, L. (2019). "Enhancing Collaboration in University Events: Insights from Case Studies." Journal of Collaboration Research, 21(2), 89-104.</a:t>
            </a:r>
            <a:endParaRPr lang="en-US" sz="2200" dirty="0">
              <a:solidFill>
                <a:schemeClr val="accent5">
                  <a:lumMod val="50000"/>
                </a:schemeClr>
              </a:solidFill>
              <a:latin typeface="Aptos Narrow" panose="020B0004020202020204" pitchFamily="34" charset="0"/>
            </a:endParaRPr>
          </a:p>
          <a:p>
            <a:pPr marL="285750" indent="-285750">
              <a:buFont typeface="Wingdings" panose="05000000000000000000" pitchFamily="2" charset="2"/>
              <a:buChar char="§"/>
            </a:pPr>
            <a:r>
              <a:rPr lang="en-US" sz="2200" dirty="0">
                <a:solidFill>
                  <a:schemeClr val="accent5">
                    <a:lumMod val="50000"/>
                  </a:schemeClr>
                </a:solidFill>
                <a:latin typeface="Aptos Narrow" panose="020B0004020202020204" pitchFamily="34" charset="0"/>
                <a:sym typeface="+mn-ea"/>
              </a:rPr>
              <a:t>13.Kim, Y., &amp; Park, S. (2017). "Event Management Trends and Innovations: A Comprehensive Overview." Journal of Event Technology, 10(1), 25-40.</a:t>
            </a:r>
            <a:endParaRPr lang="en-US" sz="2200" dirty="0">
              <a:solidFill>
                <a:schemeClr val="accent5">
                  <a:lumMod val="50000"/>
                </a:schemeClr>
              </a:solidFill>
              <a:latin typeface="Aptos Narrow" panose="020B0004020202020204" pitchFamily="34" charset="0"/>
            </a:endParaRPr>
          </a:p>
          <a:p>
            <a:pPr marL="285750" indent="-285750">
              <a:buFont typeface="Wingdings" panose="05000000000000000000" pitchFamily="2" charset="2"/>
              <a:buChar char="§"/>
            </a:pPr>
            <a:r>
              <a:rPr lang="en-US" sz="2200" dirty="0">
                <a:solidFill>
                  <a:schemeClr val="accent5">
                    <a:lumMod val="50000"/>
                  </a:schemeClr>
                </a:solidFill>
                <a:latin typeface="Aptos Narrow" panose="020B0004020202020204" pitchFamily="34" charset="0"/>
                <a:sym typeface="+mn-ea"/>
              </a:rPr>
              <a:t>14.Kim, Y., &amp; Park, S. (2020). "Emerging Trends in Event Management Technology: A Review." Journal of Information Technology and Event Management, 12(1), 45-58.</a:t>
            </a:r>
            <a:endParaRPr lang="en-US" sz="2200" dirty="0">
              <a:solidFill>
                <a:schemeClr val="accent5">
                  <a:lumMod val="50000"/>
                </a:schemeClr>
              </a:solidFill>
              <a:latin typeface="Aptos Narrow" panose="020B0004020202020204" pitchFamily="34" charset="0"/>
            </a:endParaRPr>
          </a:p>
          <a:p>
            <a:pPr marL="285750" indent="-285750">
              <a:buFont typeface="Wingdings" panose="05000000000000000000" pitchFamily="2" charset="2"/>
              <a:buChar char="§"/>
            </a:pPr>
            <a:r>
              <a:rPr lang="en-US" sz="2200" dirty="0">
                <a:solidFill>
                  <a:schemeClr val="accent5">
                    <a:lumMod val="50000"/>
                  </a:schemeClr>
                </a:solidFill>
                <a:latin typeface="Aptos Narrow" panose="020B0004020202020204" pitchFamily="34" charset="0"/>
                <a:sym typeface="+mn-ea"/>
              </a:rPr>
              <a:t>15.Lee, H., &amp; Lee, S. (2018). "Artificial Intelligence in Event Planning: Applications and Implications." Journal of Artificial Intelligence Research, 35(2), 120-135.</a:t>
            </a:r>
            <a:endParaRPr lang="en-US" sz="2200" dirty="0">
              <a:solidFill>
                <a:schemeClr val="accent5">
                  <a:lumMod val="50000"/>
                </a:schemeClr>
              </a:solidFill>
              <a:latin typeface="Aptos Narrow" panose="020B0004020202020204" pitchFamily="34" charset="0"/>
            </a:endParaRPr>
          </a:p>
          <a:p>
            <a:pPr marL="285750" indent="-285750">
              <a:buFont typeface="Wingdings" panose="05000000000000000000" pitchFamily="2" charset="2"/>
              <a:buChar char="§"/>
            </a:pPr>
            <a:r>
              <a:rPr lang="en-US" sz="2200" dirty="0">
                <a:solidFill>
                  <a:schemeClr val="accent5">
                    <a:lumMod val="50000"/>
                  </a:schemeClr>
                </a:solidFill>
                <a:latin typeface="Aptos Narrow" panose="020B0004020202020204" pitchFamily="34" charset="0"/>
                <a:sym typeface="+mn-ea"/>
              </a:rPr>
              <a:t>16.Martinez, A., et al. (2021). "Event Management Systems and Student Information Integration: A Case Study." Journal of Information Systems Integration, 39(3), 210-225.</a:t>
            </a:r>
            <a:endParaRPr lang="en-US" sz="2200" dirty="0">
              <a:solidFill>
                <a:schemeClr val="accent5">
                  <a:lumMod val="50000"/>
                </a:schemeClr>
              </a:solidFill>
              <a:latin typeface="Aptos Narrow" panose="020B0004020202020204" pitchFamily="34" charset="0"/>
            </a:endParaRPr>
          </a:p>
          <a:p>
            <a:pPr marL="285750" indent="-285750">
              <a:buFont typeface="Wingdings" panose="05000000000000000000" pitchFamily="2" charset="2"/>
              <a:buChar char="§"/>
            </a:pPr>
            <a:r>
              <a:rPr lang="en-US" sz="2200" dirty="0">
                <a:solidFill>
                  <a:schemeClr val="accent5">
                    <a:lumMod val="50000"/>
                  </a:schemeClr>
                </a:solidFill>
                <a:latin typeface="Aptos Narrow" panose="020B0004020202020204" pitchFamily="34" charset="0"/>
                <a:sym typeface="+mn-ea"/>
              </a:rPr>
              <a:t>17.Nguyen, T., &amp; Smith, P. (2019). "User-Centered Design Principles for Event Management Systems: A Comparative Study." Journal of Usability Engineering, 28(4), 180-195.</a:t>
            </a:r>
            <a:endParaRPr lang="en-US" sz="2200" dirty="0">
              <a:solidFill>
                <a:schemeClr val="accent5">
                  <a:lumMod val="50000"/>
                </a:schemeClr>
              </a:solidFill>
              <a:latin typeface="Aptos Narrow" panose="020B0004020202020204" pitchFamily="34" charset="0"/>
            </a:endParaRPr>
          </a:p>
          <a:p>
            <a:pPr marL="285750" indent="-285750">
              <a:buFont typeface="Wingdings" panose="05000000000000000000" pitchFamily="2" charset="2"/>
              <a:buChar char="§"/>
            </a:pPr>
            <a:r>
              <a:rPr lang="en-US" sz="2200" dirty="0">
                <a:solidFill>
                  <a:schemeClr val="accent5">
                    <a:lumMod val="50000"/>
                  </a:schemeClr>
                </a:solidFill>
                <a:latin typeface="Aptos Narrow" panose="020B0004020202020204" pitchFamily="34" charset="0"/>
                <a:sym typeface="+mn-ea"/>
              </a:rPr>
              <a:t>18.MySQL :: The World's Most Popular Open Source Database. [Online]. Available: https://www.mysql.com/.</a:t>
            </a:r>
            <a:endParaRPr lang="en-US" sz="2200" dirty="0">
              <a:solidFill>
                <a:schemeClr val="accent5">
                  <a:lumMod val="50000"/>
                </a:schemeClr>
              </a:solidFill>
              <a:latin typeface="Aptos Narrow" panose="020B0004020202020204" pitchFamily="34" charset="0"/>
            </a:endParaRPr>
          </a:p>
          <a:p>
            <a:pPr marL="285750" indent="-285750">
              <a:buFont typeface="Wingdings" panose="05000000000000000000" pitchFamily="2" charset="2"/>
              <a:buChar char="§"/>
            </a:pPr>
            <a:r>
              <a:rPr lang="en-US" sz="2200" dirty="0">
                <a:solidFill>
                  <a:schemeClr val="accent5">
                    <a:lumMod val="50000"/>
                  </a:schemeClr>
                </a:solidFill>
                <a:latin typeface="Aptos Narrow" panose="020B0004020202020204" pitchFamily="34" charset="0"/>
                <a:sym typeface="+mn-ea"/>
              </a:rPr>
              <a:t>19.PHP: Hypertext Preprocessor. [Online]. Available: https://www.php.net/.</a:t>
            </a:r>
            <a:endParaRPr lang="en-US" sz="2200" dirty="0">
              <a:solidFill>
                <a:schemeClr val="accent5">
                  <a:lumMod val="50000"/>
                </a:schemeClr>
              </a:solidFill>
              <a:latin typeface="Aptos Narrow" panose="020B0004020202020204" pitchFamily="34" charset="0"/>
            </a:endParaRPr>
          </a:p>
          <a:p>
            <a:pPr marL="285750" indent="-285750">
              <a:buFont typeface="Wingdings" panose="05000000000000000000" pitchFamily="2" charset="2"/>
              <a:buChar char="§"/>
            </a:pPr>
            <a:r>
              <a:rPr lang="en-US" sz="2200" dirty="0">
                <a:solidFill>
                  <a:schemeClr val="accent5">
                    <a:lumMod val="50000"/>
                  </a:schemeClr>
                </a:solidFill>
                <a:latin typeface="Aptos Narrow" panose="020B0004020202020204" pitchFamily="34" charset="0"/>
                <a:sym typeface="+mn-ea"/>
              </a:rPr>
              <a:t>20.www.geekforgeeks.com.</a:t>
            </a:r>
            <a:endParaRPr lang="en-US" sz="2200" dirty="0">
              <a:solidFill>
                <a:schemeClr val="accent5">
                  <a:lumMod val="50000"/>
                </a:schemeClr>
              </a:solidFill>
              <a:latin typeface="Aptos Narrow" panose="020B0004020202020204" pitchFamily="34" charset="0"/>
            </a:endParaRPr>
          </a:p>
          <a:p>
            <a:pPr marL="285750" indent="-285750">
              <a:buFont typeface="Wingdings" panose="05000000000000000000" pitchFamily="2" charset="2"/>
              <a:buChar char="§"/>
            </a:pPr>
            <a:r>
              <a:rPr lang="en-US" sz="2200" dirty="0">
                <a:solidFill>
                  <a:schemeClr val="accent5">
                    <a:lumMod val="50000"/>
                  </a:schemeClr>
                </a:solidFill>
                <a:latin typeface="Aptos Narrow" panose="020B0004020202020204" pitchFamily="34" charset="0"/>
                <a:sym typeface="+mn-ea"/>
              </a:rPr>
              <a:t>21.www.w3schools.com.</a:t>
            </a:r>
            <a:endParaRPr lang="en-US" sz="2200" dirty="0">
              <a:solidFill>
                <a:schemeClr val="accent5">
                  <a:lumMod val="50000"/>
                </a:schemeClr>
              </a:solidFill>
              <a:latin typeface="Aptos Narrow" panose="020B0004020202020204" pitchFamily="34" charset="0"/>
            </a:endParaRPr>
          </a:p>
          <a:p>
            <a:endParaRPr lang="en-US" sz="2665"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5723" y="2321004"/>
            <a:ext cx="5575300" cy="1107996"/>
          </a:xfrm>
          <a:prstGeom prst="rect">
            <a:avLst/>
          </a:prstGeom>
          <a:noFill/>
          <a:effectLst>
            <a:softEdge rad="31750"/>
          </a:effectLst>
        </p:spPr>
        <p:txBody>
          <a:bodyPr wrap="square" lIns="91440" tIns="45720" rIns="91440" bIns="45720">
            <a:spAutoFit/>
          </a:bodyPr>
          <a:lstStyle/>
          <a:p>
            <a:pPr algn="ctr"/>
            <a:r>
              <a:rPr lang="en-US" sz="6600" b="0" cap="none" spc="0" dirty="0">
                <a:ln w="0"/>
                <a:solidFill>
                  <a:schemeClr val="tx1">
                    <a:lumMod val="65000"/>
                    <a:lumOff val="35000"/>
                  </a:schemeClr>
                </a:solidFill>
                <a:effectLst>
                  <a:reflection blurRad="6350" stA="53000" endA="300" endPos="35500" dir="5400000" sy="-90000" algn="bl" rotWithShape="0"/>
                </a:effectLst>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627" y="1405030"/>
            <a:ext cx="11802745" cy="4877780"/>
          </a:xfrm>
        </p:spPr>
        <p:txBody>
          <a:bodyPr>
            <a:normAutofit fontScale="67500" lnSpcReduction="20000"/>
          </a:bodyPr>
          <a:lstStyle/>
          <a:p>
            <a:pPr marL="0" indent="0" algn="just">
              <a:lnSpc>
                <a:spcPct val="100000"/>
              </a:lnSpc>
              <a:buFont typeface="Wingdings" panose="05000000000000000000" pitchFamily="2" charset="2"/>
              <a:buNone/>
            </a:pPr>
            <a:r>
              <a:rPr lang="en-US" sz="2700" dirty="0">
                <a:solidFill>
                  <a:schemeClr val="accent1">
                    <a:lumMod val="75000"/>
                  </a:schemeClr>
                </a:solidFill>
                <a:latin typeface="Times New Roman" panose="02020603050405020304" pitchFamily="18" charset="0"/>
                <a:cs typeface="Times New Roman" panose="02020603050405020304" pitchFamily="18" charset="0"/>
              </a:rPr>
              <a:t>The University Event Monitoring and Tracking System addresses challenges in university event management, including disorganization, inefficiency, and misleading financial issues</a:t>
            </a:r>
            <a:r>
              <a:rPr lang="en-US" sz="2400" dirty="0"/>
              <a:t>. </a:t>
            </a:r>
            <a:r>
              <a:rPr lang="en-US" sz="2665" dirty="0">
                <a:solidFill>
                  <a:schemeClr val="accent1">
                    <a:lumMod val="75000"/>
                  </a:schemeClr>
                </a:solidFill>
                <a:latin typeface="Times New Roman" panose="02020603050405020304" pitchFamily="18" charset="0"/>
                <a:cs typeface="Times New Roman" panose="02020603050405020304" pitchFamily="18" charset="0"/>
              </a:rPr>
              <a:t>To tackle these challenges, our system offers a comprehensive solution with the following motivations:</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US" dirty="0">
                <a:solidFill>
                  <a:schemeClr val="accent1">
                    <a:lumMod val="75000"/>
                  </a:schemeClr>
                </a:solidFill>
                <a:latin typeface="Times New Roman" panose="02020603050405020304" pitchFamily="18" charset="0"/>
                <a:cs typeface="Times New Roman" panose="02020603050405020304" pitchFamily="18" charset="0"/>
              </a:rPr>
              <a:t>To Enhance Event Management Efficiency:</a:t>
            </a:r>
          </a:p>
          <a:p>
            <a:pPr lvl="1" algn="just">
              <a:lnSpc>
                <a:spcPct val="100000"/>
              </a:lnSpc>
              <a:buFont typeface="Wingdings" panose="05000000000000000000" pitchFamily="2" charset="2"/>
              <a:buChar char="ü"/>
            </a:pPr>
            <a:r>
              <a:rPr lang="en-US" dirty="0">
                <a:solidFill>
                  <a:schemeClr val="accent1">
                    <a:lumMod val="75000"/>
                  </a:schemeClr>
                </a:solidFill>
                <a:latin typeface="Times New Roman" panose="02020603050405020304" pitchFamily="18" charset="0"/>
                <a:cs typeface="Times New Roman" panose="02020603050405020304" pitchFamily="18" charset="0"/>
              </a:rPr>
              <a:t>Centralize the creation, scheduling, and administration of events, eliminating the need for disparate tools and manual processes.</a:t>
            </a:r>
          </a:p>
          <a:p>
            <a:pPr lvl="1" algn="just">
              <a:lnSpc>
                <a:spcPct val="100000"/>
              </a:lnSpc>
              <a:buFont typeface="Wingdings" panose="05000000000000000000" pitchFamily="2" charset="2"/>
              <a:buChar char="ü"/>
            </a:pPr>
            <a:r>
              <a:rPr lang="en-US" dirty="0">
                <a:solidFill>
                  <a:schemeClr val="accent1">
                    <a:lumMod val="75000"/>
                  </a:schemeClr>
                </a:solidFill>
                <a:latin typeface="Times New Roman" panose="02020603050405020304" pitchFamily="18" charset="0"/>
                <a:cs typeface="Times New Roman" panose="02020603050405020304" pitchFamily="18" charset="0"/>
              </a:rPr>
              <a:t>Provide a unified platform that streamlines logistical details and ensures all stakeholders are informed and coordinated.</a:t>
            </a:r>
          </a:p>
          <a:p>
            <a:pPr algn="just">
              <a:lnSpc>
                <a:spcPct val="100000"/>
              </a:lnSpc>
              <a:buFont typeface="Wingdings" panose="05000000000000000000" pitchFamily="2" charset="2"/>
              <a:buChar char="§"/>
            </a:pPr>
            <a:r>
              <a:rPr lang="en-US" dirty="0">
                <a:solidFill>
                  <a:schemeClr val="accent1">
                    <a:lumMod val="75000"/>
                  </a:schemeClr>
                </a:solidFill>
                <a:latin typeface="Times New Roman" panose="02020603050405020304" pitchFamily="18" charset="0"/>
                <a:cs typeface="Times New Roman" panose="02020603050405020304" pitchFamily="18" charset="0"/>
              </a:rPr>
              <a:t>To Simplify Registration Processes:</a:t>
            </a:r>
          </a:p>
          <a:p>
            <a:pPr lvl="1" algn="just">
              <a:lnSpc>
                <a:spcPct val="100000"/>
              </a:lnSpc>
              <a:buFont typeface="Wingdings" panose="05000000000000000000" pitchFamily="2" charset="2"/>
              <a:buChar char="ü"/>
            </a:pPr>
            <a:r>
              <a:rPr lang="en-US" dirty="0">
                <a:solidFill>
                  <a:schemeClr val="accent1">
                    <a:lumMod val="75000"/>
                  </a:schemeClr>
                </a:solidFill>
                <a:latin typeface="Times New Roman" panose="02020603050405020304" pitchFamily="18" charset="0"/>
                <a:cs typeface="Times New Roman" panose="02020603050405020304" pitchFamily="18" charset="0"/>
              </a:rPr>
              <a:t>Offer a user-friendly registration interface that allows students, faculty, and other participants to easily sign up for events.</a:t>
            </a:r>
          </a:p>
          <a:p>
            <a:pPr lvl="1" algn="just">
              <a:lnSpc>
                <a:spcPct val="100000"/>
              </a:lnSpc>
              <a:buFont typeface="Wingdings" panose="05000000000000000000" pitchFamily="2" charset="2"/>
              <a:buChar char="ü"/>
            </a:pPr>
            <a:r>
              <a:rPr lang="en-US" dirty="0">
                <a:solidFill>
                  <a:schemeClr val="accent1">
                    <a:lumMod val="75000"/>
                  </a:schemeClr>
                </a:solidFill>
                <a:latin typeface="Times New Roman" panose="02020603050405020304" pitchFamily="18" charset="0"/>
                <a:cs typeface="Times New Roman" panose="02020603050405020304" pitchFamily="18" charset="0"/>
              </a:rPr>
              <a:t>Provide instant confirmation and timely updates to prevent miscommunication and ensure participants are well-informed.</a:t>
            </a:r>
          </a:p>
          <a:p>
            <a:pPr algn="just">
              <a:lnSpc>
                <a:spcPct val="100000"/>
              </a:lnSpc>
              <a:buFont typeface="Wingdings" panose="05000000000000000000" pitchFamily="2" charset="2"/>
              <a:buChar char="§"/>
            </a:pPr>
            <a:r>
              <a:rPr lang="en-US" dirty="0">
                <a:solidFill>
                  <a:schemeClr val="accent1">
                    <a:lumMod val="75000"/>
                  </a:schemeClr>
                </a:solidFill>
                <a:latin typeface="Times New Roman" panose="02020603050405020304" pitchFamily="18" charset="0"/>
                <a:cs typeface="Times New Roman" panose="02020603050405020304" pitchFamily="18" charset="0"/>
              </a:rPr>
              <a:t>To Improve Administrative Oversight:</a:t>
            </a:r>
          </a:p>
          <a:p>
            <a:pPr lvl="1" algn="just">
              <a:lnSpc>
                <a:spcPct val="100000"/>
              </a:lnSpc>
              <a:buFont typeface="Wingdings" panose="05000000000000000000" pitchFamily="2" charset="2"/>
              <a:buChar char="ü"/>
            </a:pPr>
            <a:r>
              <a:rPr lang="en-US" dirty="0">
                <a:solidFill>
                  <a:schemeClr val="accent1">
                    <a:lumMod val="75000"/>
                  </a:schemeClr>
                </a:solidFill>
                <a:latin typeface="Times New Roman" panose="02020603050405020304" pitchFamily="18" charset="0"/>
                <a:cs typeface="Times New Roman" panose="02020603050405020304" pitchFamily="18" charset="0"/>
              </a:rPr>
              <a:t>Implement a role-based access control system that gives administrators the appropriate level of access and authority.</a:t>
            </a:r>
          </a:p>
          <a:p>
            <a:pPr lvl="1" algn="just">
              <a:lnSpc>
                <a:spcPct val="100000"/>
              </a:lnSpc>
              <a:buFont typeface="Wingdings" panose="05000000000000000000" pitchFamily="2" charset="2"/>
              <a:buChar char="ü"/>
            </a:pPr>
            <a:r>
              <a:rPr lang="en-US" dirty="0">
                <a:solidFill>
                  <a:schemeClr val="accent1">
                    <a:lumMod val="75000"/>
                  </a:schemeClr>
                </a:solidFill>
                <a:latin typeface="Times New Roman" panose="02020603050405020304" pitchFamily="18" charset="0"/>
                <a:cs typeface="Times New Roman" panose="02020603050405020304" pitchFamily="18" charset="0"/>
              </a:rPr>
              <a:t>Provide real-time monitoring of event activities, analytics, and reporting tools to enhance transparency and decision-making.</a:t>
            </a:r>
          </a:p>
          <a:p>
            <a:pPr lvl="1" algn="just">
              <a:lnSpc>
                <a:spcPct val="100000"/>
              </a:lnSpc>
              <a:buFont typeface="Wingdings" panose="05000000000000000000" pitchFamily="2" charset="2"/>
              <a:buChar char="ü"/>
            </a:pPr>
            <a:r>
              <a:rPr lang="en-US" dirty="0">
                <a:solidFill>
                  <a:schemeClr val="accent1">
                    <a:lumMod val="75000"/>
                  </a:schemeClr>
                </a:solidFill>
                <a:latin typeface="Times New Roman" panose="02020603050405020304" pitchFamily="18" charset="0"/>
                <a:cs typeface="Times New Roman" panose="02020603050405020304" pitchFamily="18" charset="0"/>
              </a:rPr>
              <a:t>Ensure accurate financial records.</a:t>
            </a:r>
          </a:p>
          <a:p>
            <a:pPr algn="just">
              <a:lnSpc>
                <a:spcPct val="100000"/>
              </a:lnSpc>
              <a:buFont typeface="Wingdings" panose="05000000000000000000" pitchFamily="2" charset="2"/>
              <a:buChar char="§"/>
            </a:pPr>
            <a:r>
              <a:rPr lang="en-US" altLang="en-IN" dirty="0">
                <a:solidFill>
                  <a:schemeClr val="accent1">
                    <a:lumMod val="75000"/>
                  </a:schemeClr>
                </a:solidFill>
                <a:latin typeface="Times New Roman" panose="02020603050405020304" pitchFamily="18" charset="0"/>
                <a:cs typeface="Times New Roman" panose="02020603050405020304" pitchFamily="18" charset="0"/>
              </a:rPr>
              <a:t>To Enhance User Experience:</a:t>
            </a:r>
          </a:p>
          <a:p>
            <a:pPr lvl="1" algn="just">
              <a:lnSpc>
                <a:spcPct val="100000"/>
              </a:lnSpc>
              <a:buFont typeface="Wingdings" panose="05000000000000000000" pitchFamily="2" charset="2"/>
              <a:buChar char="ü"/>
            </a:pPr>
            <a:r>
              <a:rPr lang="en-US" sz="2400" dirty="0">
                <a:solidFill>
                  <a:schemeClr val="accent1">
                    <a:lumMod val="75000"/>
                  </a:schemeClr>
                </a:solidFill>
                <a:latin typeface="Times New Roman" panose="02020603050405020304" pitchFamily="18" charset="0"/>
                <a:cs typeface="Times New Roman" panose="02020603050405020304" pitchFamily="18" charset="0"/>
              </a:rPr>
              <a:t>Ensure participants receive clear communication and registration confirmation, enhancing their overall experience.</a:t>
            </a:r>
          </a:p>
          <a:p>
            <a:pPr lvl="1" algn="just">
              <a:lnSpc>
                <a:spcPct val="100000"/>
              </a:lnSpc>
              <a:buFont typeface="Wingdings" panose="05000000000000000000" pitchFamily="2" charset="2"/>
              <a:buChar char="ü"/>
            </a:pPr>
            <a:r>
              <a:rPr lang="en-US" sz="2400" dirty="0">
                <a:solidFill>
                  <a:schemeClr val="accent1">
                    <a:lumMod val="75000"/>
                  </a:schemeClr>
                </a:solidFill>
                <a:latin typeface="Times New Roman" panose="02020603050405020304" pitchFamily="18" charset="0"/>
                <a:cs typeface="Times New Roman" panose="02020603050405020304" pitchFamily="18" charset="0"/>
              </a:rPr>
              <a:t>Provide a streamlined, efficient, and organized event management system that meets the needs of all users.</a:t>
            </a:r>
          </a:p>
          <a:p>
            <a:pPr marL="457200" lvl="1" indent="0" algn="just">
              <a:lnSpc>
                <a:spcPct val="100000"/>
              </a:lnSpc>
              <a:buFont typeface="Wingdings" panose="05000000000000000000" pitchFamily="2" charset="2"/>
              <a:buNone/>
            </a:pPr>
            <a:r>
              <a:rPr lang="en-US" altLang="en-IN" sz="2400" dirty="0">
                <a:solidFill>
                  <a:schemeClr val="accent1">
                    <a:lumMod val="75000"/>
                  </a:schemeClr>
                </a:solidFill>
                <a:latin typeface="Times New Roman" panose="02020603050405020304" pitchFamily="18" charset="0"/>
                <a:cs typeface="Times New Roman" panose="02020603050405020304" pitchFamily="18" charset="0"/>
                <a:sym typeface="+mn-ea"/>
              </a:rPr>
              <a:t>    </a:t>
            </a:r>
            <a:endParaRPr lang="en-US" altLang="en-IN" sz="2400" dirty="0">
              <a:solidFill>
                <a:schemeClr val="accent1">
                  <a:lumMod val="75000"/>
                </a:schemeClr>
              </a:solidFill>
              <a:latin typeface="Times New Roman" panose="02020603050405020304" pitchFamily="18" charset="0"/>
              <a:cs typeface="Times New Roman" panose="02020603050405020304" pitchFamily="18" charset="0"/>
            </a:endParaRPr>
          </a:p>
          <a:p>
            <a:pPr marL="457200" lvl="1" indent="0" algn="just">
              <a:lnSpc>
                <a:spcPct val="100000"/>
              </a:lnSpc>
              <a:buFont typeface="Wingdings" panose="05000000000000000000" pitchFamily="2" charset="2"/>
              <a:buNone/>
            </a:pPr>
            <a:endParaRPr lang="en-US" alt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A868D2-050D-4337-ACC2-2C635CB6FC31}" type="datetime8">
              <a:rPr lang="en-IN" smtClean="0"/>
              <a:t>11-07-2024 10:30</a:t>
            </a:fld>
            <a:endParaRPr lang="en-IN"/>
          </a:p>
        </p:txBody>
      </p:sp>
      <p:sp>
        <p:nvSpPr>
          <p:cNvPr id="5" name="Footer Placeholder 4"/>
          <p:cNvSpPr>
            <a:spLocks noGrp="1"/>
          </p:cNvSpPr>
          <p:nvPr>
            <p:ph type="ftr" sz="quarter" idx="11"/>
          </p:nvPr>
        </p:nvSpPr>
        <p:spPr/>
        <p:txBody>
          <a:bodyPr/>
          <a:lstStyle/>
          <a:p>
            <a:r>
              <a:rPr lang="en-IN"/>
              <a:t>IT 225 Software Engineering Lab</a:t>
            </a:r>
          </a:p>
        </p:txBody>
      </p:sp>
      <p:sp>
        <p:nvSpPr>
          <p:cNvPr id="6" name="Slide Number Placeholder 5"/>
          <p:cNvSpPr>
            <a:spLocks noGrp="1"/>
          </p:cNvSpPr>
          <p:nvPr>
            <p:ph type="sldNum" sz="quarter" idx="12"/>
          </p:nvPr>
        </p:nvSpPr>
        <p:spPr/>
        <p:txBody>
          <a:bodyPr/>
          <a:lstStyle/>
          <a:p>
            <a:fld id="{6932491E-6841-496A-B41F-3FFF1AC3A41B}" type="slidenum">
              <a:rPr lang="en-IN" smtClean="0"/>
              <a:t>4</a:t>
            </a:fld>
            <a:endParaRPr lang="en-IN" dirty="0"/>
          </a:p>
        </p:txBody>
      </p:sp>
      <p:sp>
        <p:nvSpPr>
          <p:cNvPr id="7" name="Title 1"/>
          <p:cNvSpPr txBox="1"/>
          <p:nvPr/>
        </p:nvSpPr>
        <p:spPr>
          <a:xfrm>
            <a:off x="930729" y="2705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accent1">
                    <a:lumMod val="50000"/>
                  </a:schemeClr>
                </a:solidFill>
                <a:latin typeface="Times New Roman" panose="02020603050405020304" pitchFamily="18" charset="0"/>
                <a:cs typeface="Times New Roman" panose="02020603050405020304" pitchFamily="18" charset="0"/>
                <a:sym typeface="Times New Roman" panose="02020603050405020304"/>
              </a:rPr>
              <a:t>MOTIVATION BEHIND THE PROJECT</a:t>
            </a:r>
            <a:br>
              <a:rPr lang="en-US" sz="800" dirty="0">
                <a:solidFill>
                  <a:schemeClr val="accent1">
                    <a:lumMod val="50000"/>
                  </a:schemeClr>
                </a:solidFill>
                <a:latin typeface="Times New Roman" panose="02020603050405020304" pitchFamily="18" charset="0"/>
                <a:cs typeface="Times New Roman" panose="02020603050405020304" pitchFamily="18" charset="0"/>
              </a:rPr>
            </a:b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10" name="Google Shape;436;p31"/>
          <p:cNvCxnSpPr/>
          <p:nvPr/>
        </p:nvCxnSpPr>
        <p:spPr>
          <a:xfrm>
            <a:off x="1159329" y="1060808"/>
            <a:ext cx="9873342" cy="0"/>
          </a:xfrm>
          <a:prstGeom prst="straightConnector1">
            <a:avLst/>
          </a:prstGeom>
          <a:noFill/>
          <a:ln w="25400" cap="flat" cmpd="sng">
            <a:solidFill>
              <a:schemeClr val="bg1">
                <a:lumMod val="85000"/>
              </a:schemeClr>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843" y="136525"/>
            <a:ext cx="10515600" cy="1325563"/>
          </a:xfrm>
        </p:spPr>
        <p:txBody>
          <a:bodyPr>
            <a:normAutofit/>
          </a:bodyPr>
          <a:lstStyle/>
          <a:p>
            <a:pPr algn="ct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sym typeface="Times New Roman" panose="02020603050405020304"/>
              </a:rPr>
              <a:t>LITERATURE SURVEY</a:t>
            </a:r>
            <a:br>
              <a:rPr lang="en-US" sz="2800"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dirty="0"/>
              <a:t>IT 225 Software Engineering Lab</a:t>
            </a:r>
          </a:p>
        </p:txBody>
      </p:sp>
      <p:sp>
        <p:nvSpPr>
          <p:cNvPr id="6" name="Slide Number Placeholder 5"/>
          <p:cNvSpPr>
            <a:spLocks noGrp="1"/>
          </p:cNvSpPr>
          <p:nvPr>
            <p:ph type="sldNum" sz="quarter" idx="12"/>
          </p:nvPr>
        </p:nvSpPr>
        <p:spPr/>
        <p:txBody>
          <a:bodyPr/>
          <a:lstStyle/>
          <a:p>
            <a:fld id="{6932491E-6841-496A-B41F-3FFF1AC3A41B}" type="slidenum">
              <a:rPr lang="en-IN" smtClean="0"/>
              <a:t>5</a:t>
            </a:fld>
            <a:endParaRPr lang="en-IN"/>
          </a:p>
        </p:txBody>
      </p:sp>
      <p:cxnSp>
        <p:nvCxnSpPr>
          <p:cNvPr id="7" name="Google Shape;436;p31"/>
          <p:cNvCxnSpPr/>
          <p:nvPr/>
        </p:nvCxnSpPr>
        <p:spPr>
          <a:xfrm>
            <a:off x="1159329" y="869514"/>
            <a:ext cx="9873342" cy="0"/>
          </a:xfrm>
          <a:prstGeom prst="straightConnector1">
            <a:avLst/>
          </a:prstGeom>
          <a:noFill/>
          <a:ln w="25400" cap="flat" cmpd="sng">
            <a:solidFill>
              <a:schemeClr val="bg1">
                <a:lumMod val="85000"/>
              </a:schemeClr>
            </a:solidFill>
            <a:prstDash val="solid"/>
            <a:round/>
            <a:headEnd type="none" w="sm" len="sm"/>
            <a:tailEnd type="none" w="sm" len="sm"/>
          </a:ln>
        </p:spPr>
      </p:cxnSp>
      <p:graphicFrame>
        <p:nvGraphicFramePr>
          <p:cNvPr id="11" name="Table 10"/>
          <p:cNvGraphicFramePr>
            <a:graphicFrameLocks noGrp="1"/>
          </p:cNvGraphicFramePr>
          <p:nvPr>
            <p:extLst>
              <p:ext uri="{D42A27DB-BD31-4B8C-83A1-F6EECF244321}">
                <p14:modId xmlns:p14="http://schemas.microsoft.com/office/powerpoint/2010/main" val="1478989622"/>
              </p:ext>
            </p:extLst>
          </p:nvPr>
        </p:nvGraphicFramePr>
        <p:xfrm>
          <a:off x="170497" y="990262"/>
          <a:ext cx="11851005" cy="5366085"/>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568161">
                  <a:extLst>
                    <a:ext uri="{9D8B030D-6E8A-4147-A177-3AD203B41FA5}">
                      <a16:colId xmlns:a16="http://schemas.microsoft.com/office/drawing/2014/main" val="20000"/>
                    </a:ext>
                  </a:extLst>
                </a:gridCol>
                <a:gridCol w="1908339">
                  <a:extLst>
                    <a:ext uri="{9D8B030D-6E8A-4147-A177-3AD203B41FA5}">
                      <a16:colId xmlns:a16="http://schemas.microsoft.com/office/drawing/2014/main" val="20001"/>
                    </a:ext>
                  </a:extLst>
                </a:gridCol>
                <a:gridCol w="2840642">
                  <a:extLst>
                    <a:ext uri="{9D8B030D-6E8A-4147-A177-3AD203B41FA5}">
                      <a16:colId xmlns:a16="http://schemas.microsoft.com/office/drawing/2014/main" val="20002"/>
                    </a:ext>
                  </a:extLst>
                </a:gridCol>
                <a:gridCol w="3549998">
                  <a:extLst>
                    <a:ext uri="{9D8B030D-6E8A-4147-A177-3AD203B41FA5}">
                      <a16:colId xmlns:a16="http://schemas.microsoft.com/office/drawing/2014/main" val="20003"/>
                    </a:ext>
                  </a:extLst>
                </a:gridCol>
                <a:gridCol w="2983865">
                  <a:extLst>
                    <a:ext uri="{9D8B030D-6E8A-4147-A177-3AD203B41FA5}">
                      <a16:colId xmlns:a16="http://schemas.microsoft.com/office/drawing/2014/main" val="20004"/>
                    </a:ext>
                  </a:extLst>
                </a:gridCol>
              </a:tblGrid>
              <a:tr h="390147">
                <a:tc>
                  <a:txBody>
                    <a:bodyPr/>
                    <a:lstStyle/>
                    <a:p>
                      <a:r>
                        <a:rPr lang="en-US" sz="1200" b="1" dirty="0">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latin typeface="Times New Roman" panose="02020603050405020304" pitchFamily="18" charset="0"/>
                          <a:cs typeface="Times New Roman" panose="02020603050405020304" pitchFamily="18" charset="0"/>
                        </a:rPr>
                        <a:t>JOURNAL DETAILS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latin typeface="Times New Roman" panose="02020603050405020304" pitchFamily="18" charset="0"/>
                          <a:cs typeface="Times New Roman" panose="02020603050405020304" pitchFamily="18" charset="0"/>
                        </a:rPr>
                        <a:t>TECHNICAL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latin typeface="Times New Roman" panose="02020603050405020304" pitchFamily="18" charset="0"/>
                          <a:cs typeface="Times New Roman" panose="02020603050405020304" pitchFamily="18" charset="0"/>
                        </a:rPr>
                        <a:t>RESEARCH GAP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12476">
                <a:tc>
                  <a:txBody>
                    <a:bodyPr/>
                    <a:lstStyle/>
                    <a:p>
                      <a:r>
                        <a:rPr lang="en-US" sz="320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1</a:t>
                      </a:r>
                      <a:endParaRPr lang="en-US" sz="4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International Journal of Event Management Research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Andrews, J. (2019). Managing events in higher education. Int. J. Event Manag. Res., 8(1), 45-58.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This article highlights the inefficiencies in coordinating volunteers and managing their registration process. It underscores challenges in coordination and resource allocation, impacting volunteer management within academic institutions.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In this Study, Volunteer approval system needs easy registration process and conformation of acceptance.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21373">
                <a:tc>
                  <a:txBody>
                    <a:bodyPr/>
                    <a:lstStyle/>
                    <a:p>
                      <a:r>
                        <a:rPr lang="en-US" sz="2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Journal of Impact of Confirmation Methods on Attendance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Chen, L., et al. (2018). Digital solutions for event planning: A literature review., Confirmation Methods on Attendance 45(3), 211-225.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This study investigates how email, SMS, and phone call confirmations affect event attendance and satisfaction. Results show that proactive confirmation notably boosts attendance rates and participant satisfaction, emphasizing the critical role of effective communication in event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Existing literature needs improvement with more Confirmation Methods in a way to improve </a:t>
                      </a:r>
                      <a:r>
                        <a:rPr lang="en-US" sz="1400" dirty="0" err="1">
                          <a:latin typeface="Times New Roman" panose="02020603050405020304" pitchFamily="18" charset="0"/>
                          <a:cs typeface="Times New Roman" panose="02020603050405020304" pitchFamily="18" charset="0"/>
                        </a:rPr>
                        <a:t>registeration</a:t>
                      </a:r>
                      <a:r>
                        <a:rPr lang="en-US" sz="1400" dirty="0">
                          <a:latin typeface="Times New Roman" panose="02020603050405020304" pitchFamily="18" charset="0"/>
                          <a:cs typeface="Times New Roman" panose="02020603050405020304" pitchFamily="18" charset="0"/>
                        </a:rPr>
                        <a:t> conformation.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742089">
                <a:tc>
                  <a:txBody>
                    <a:bodyPr/>
                    <a:lstStyle/>
                    <a:p>
                      <a:r>
                        <a:rPr lang="en-US" sz="2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Journal of Event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Edwards, J., &amp; Smith, A. (2021). Functionalities and capabilities of event management systems. J. Event Manage., 11(2), 132-145.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This study analyzes the essential features of event management systems that streamline planning, enhance coordination, and improve event execution. It offers practical insights for event organizers and managers on optimizing event organization.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The existing Event Management System lack efficiency in managing events and needs improvement in role base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9887"/>
            <a:ext cx="10515600" cy="895862"/>
          </a:xfrm>
        </p:spPr>
        <p:txBody>
          <a:bodyPr>
            <a:normAutofit/>
          </a:bodyPr>
          <a:lstStyle/>
          <a:p>
            <a:pPr algn="ctr"/>
            <a:r>
              <a:rPr lang="en-US" sz="2800" b="1" dirty="0">
                <a:solidFill>
                  <a:schemeClr val="tx2">
                    <a:lumMod val="50000"/>
                  </a:schemeClr>
                </a:solidFill>
                <a:latin typeface="Times New Roman" panose="02020603050405020304" pitchFamily="18" charset="0"/>
                <a:cs typeface="Times New Roman" panose="02020603050405020304" pitchFamily="18" charset="0"/>
                <a:sym typeface="Times New Roman" panose="02020603050405020304"/>
              </a:rPr>
              <a:t>INFERENCE FROM LITERATURE SURVEY</a:t>
            </a:r>
            <a:br>
              <a:rPr lang="en-US" sz="2800" dirty="0">
                <a:solidFill>
                  <a:schemeClr val="tx2">
                    <a:lumMod val="50000"/>
                  </a:schemeClr>
                </a:solidFill>
                <a:latin typeface="Times New Roman" panose="02020603050405020304" pitchFamily="18" charset="0"/>
                <a:cs typeface="Times New Roman" panose="02020603050405020304" pitchFamily="18" charset="0"/>
              </a:rPr>
            </a:br>
            <a:endParaRPr lang="en-IN" sz="28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dirty="0"/>
              <a:t>IT 225 Software Engineering Lab</a:t>
            </a:r>
          </a:p>
        </p:txBody>
      </p:sp>
      <p:sp>
        <p:nvSpPr>
          <p:cNvPr id="6" name="Slide Number Placeholder 5"/>
          <p:cNvSpPr>
            <a:spLocks noGrp="1"/>
          </p:cNvSpPr>
          <p:nvPr>
            <p:ph type="sldNum" sz="quarter" idx="12"/>
          </p:nvPr>
        </p:nvSpPr>
        <p:spPr/>
        <p:txBody>
          <a:bodyPr/>
          <a:lstStyle/>
          <a:p>
            <a:fld id="{6932491E-6841-496A-B41F-3FFF1AC3A41B}" type="slidenum">
              <a:rPr lang="en-IN" smtClean="0"/>
              <a:t>6</a:t>
            </a:fld>
            <a:endParaRPr lang="en-IN" dirty="0"/>
          </a:p>
        </p:txBody>
      </p:sp>
      <p:cxnSp>
        <p:nvCxnSpPr>
          <p:cNvPr id="7" name="Google Shape;436;p31"/>
          <p:cNvCxnSpPr/>
          <p:nvPr/>
        </p:nvCxnSpPr>
        <p:spPr>
          <a:xfrm>
            <a:off x="1001487" y="930179"/>
            <a:ext cx="9873342" cy="0"/>
          </a:xfrm>
          <a:prstGeom prst="straightConnector1">
            <a:avLst/>
          </a:prstGeom>
          <a:noFill/>
          <a:ln w="25400" cap="flat" cmpd="sng">
            <a:solidFill>
              <a:schemeClr val="bg1">
                <a:lumMod val="85000"/>
              </a:schemeClr>
            </a:solidFill>
            <a:prstDash val="solid"/>
            <a:round/>
            <a:headEnd type="none" w="sm" len="sm"/>
            <a:tailEnd type="none" w="sm" len="sm"/>
          </a:ln>
        </p:spPr>
      </p:cxnSp>
      <p:sp>
        <p:nvSpPr>
          <p:cNvPr id="4" name="TextBox 3"/>
          <p:cNvSpPr txBox="1"/>
          <p:nvPr/>
        </p:nvSpPr>
        <p:spPr>
          <a:xfrm>
            <a:off x="255318" y="1032856"/>
            <a:ext cx="11365680" cy="553638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b="1" dirty="0">
                <a:solidFill>
                  <a:schemeClr val="accent1">
                    <a:lumMod val="50000"/>
                  </a:schemeClr>
                </a:solidFill>
                <a:latin typeface="Times New Roman" panose="02020603050405020304" pitchFamily="18" charset="0"/>
                <a:cs typeface="Times New Roman" panose="02020603050405020304" pitchFamily="18" charset="0"/>
              </a:rPr>
              <a:t>Improving the admin role management system </a:t>
            </a:r>
            <a:r>
              <a:rPr lang="en-US" sz="2000" dirty="0">
                <a:solidFill>
                  <a:schemeClr val="accent1">
                    <a:lumMod val="50000"/>
                  </a:schemeClr>
                </a:solidFill>
                <a:latin typeface="Times New Roman" panose="02020603050405020304" pitchFamily="18" charset="0"/>
                <a:cs typeface="Times New Roman" panose="02020603050405020304" pitchFamily="18" charset="0"/>
              </a:rPr>
              <a:t>is crucial, highlighted by inefficiencies in coordinating volunteers and managing their registration process. Simplified volunteer registration and efficient confirmation of acceptance are essential for enhancing overall volunteer management effectiveness.</a:t>
            </a:r>
          </a:p>
          <a:p>
            <a:pPr marL="285750" indent="-285750">
              <a:lnSpc>
                <a:spcPct val="150000"/>
              </a:lnSpc>
              <a:buFont typeface="Arial" panose="020B0604020202020204" pitchFamily="34" charset="0"/>
              <a:buChar char="•"/>
            </a:pPr>
            <a:r>
              <a:rPr lang="en-IN" sz="2000" b="1" dirty="0">
                <a:solidFill>
                  <a:schemeClr val="accent1">
                    <a:lumMod val="50000"/>
                  </a:schemeClr>
                </a:solidFill>
                <a:latin typeface="Times New Roman" panose="02020603050405020304" pitchFamily="18" charset="0"/>
                <a:cs typeface="Times New Roman" panose="02020603050405020304" pitchFamily="18" charset="0"/>
              </a:rPr>
              <a:t>Improving Confirmation Methods</a:t>
            </a:r>
            <a:r>
              <a:rPr lang="en-IN" sz="2000" dirty="0">
                <a:solidFill>
                  <a:schemeClr val="accent1">
                    <a:lumMod val="50000"/>
                  </a:schemeClr>
                </a:solidFill>
                <a:latin typeface="Times New Roman" panose="02020603050405020304" pitchFamily="18" charset="0"/>
                <a:cs typeface="Times New Roman" panose="02020603050405020304" pitchFamily="18" charset="0"/>
              </a:rPr>
              <a:t> </a:t>
            </a:r>
            <a:r>
              <a:rPr lang="en-US" sz="2000" dirty="0">
                <a:solidFill>
                  <a:schemeClr val="accent1">
                    <a:lumMod val="50000"/>
                  </a:schemeClr>
                </a:solidFill>
                <a:latin typeface="Times New Roman" panose="02020603050405020304" pitchFamily="18" charset="0"/>
                <a:cs typeface="Times New Roman" panose="02020603050405020304" pitchFamily="18" charset="0"/>
              </a:rPr>
              <a:t>for registered event verification is crucial. This study explores how email, SMS, and phone call confirmations boost attendance and satisfaction, emphasizing effective communication. Integrating event document generation optimizes organization.</a:t>
            </a:r>
          </a:p>
          <a:p>
            <a:pPr marL="285750" indent="-285750">
              <a:lnSpc>
                <a:spcPct val="150000"/>
              </a:lnSpc>
              <a:buFont typeface="Arial" panose="020B0604020202020204" pitchFamily="34" charset="0"/>
              <a:buChar char="•"/>
            </a:pPr>
            <a:r>
              <a:rPr lang="en-US" sz="2000" b="1" dirty="0">
                <a:solidFill>
                  <a:schemeClr val="accent1">
                    <a:lumMod val="50000"/>
                  </a:schemeClr>
                </a:solidFill>
                <a:latin typeface="Times New Roman" panose="02020603050405020304" pitchFamily="18" charset="0"/>
                <a:cs typeface="Times New Roman" panose="02020603050405020304" pitchFamily="18" charset="0"/>
              </a:rPr>
              <a:t>Event Management System</a:t>
            </a:r>
            <a:r>
              <a:rPr lang="en-US" sz="2000" dirty="0">
                <a:solidFill>
                  <a:schemeClr val="accent1">
                    <a:lumMod val="50000"/>
                  </a:schemeClr>
                </a:solidFill>
                <a:latin typeface="Times New Roman" panose="02020603050405020304" pitchFamily="18" charset="0"/>
                <a:cs typeface="Times New Roman" panose="02020603050405020304" pitchFamily="18" charset="0"/>
              </a:rPr>
              <a:t> lacks efficiency in managing events and requires improvement in role-based management. Enhancing planning, coordination, and event execution are critical for optimizing event organization</a:t>
            </a:r>
          </a:p>
          <a:p>
            <a:pPr>
              <a:lnSpc>
                <a:spcPct val="150000"/>
              </a:lnSpc>
            </a:pPr>
            <a:r>
              <a:rPr lang="en-US" sz="2000" dirty="0">
                <a:solidFill>
                  <a:schemeClr val="accent1">
                    <a:lumMod val="50000"/>
                  </a:schemeClr>
                </a:solidFill>
                <a:latin typeface="Times New Roman" panose="02020603050405020304" pitchFamily="18" charset="0"/>
                <a:cs typeface="Times New Roman" panose="02020603050405020304" pitchFamily="18" charset="0"/>
              </a:rPr>
              <a:t>Based on the inferences from literature survey, overcoming the issues this project entitled  </a:t>
            </a:r>
            <a:r>
              <a:rPr lang="en-US" sz="2000" b="1" dirty="0">
                <a:solidFill>
                  <a:schemeClr val="accent1">
                    <a:lumMod val="50000"/>
                  </a:schemeClr>
                </a:solidFill>
                <a:latin typeface="Times New Roman" panose="02020603050405020304" pitchFamily="18" charset="0"/>
                <a:cs typeface="Times New Roman" panose="02020603050405020304" pitchFamily="18" charset="0"/>
              </a:rPr>
              <a:t>“University Event Monitoring and tracker system”  </a:t>
            </a:r>
            <a:r>
              <a:rPr lang="en-US" sz="2000" dirty="0">
                <a:solidFill>
                  <a:schemeClr val="accent1">
                    <a:lumMod val="50000"/>
                  </a:schemeClr>
                </a:solidFill>
                <a:latin typeface="Times New Roman" panose="02020603050405020304" pitchFamily="18" charset="0"/>
                <a:cs typeface="Times New Roman" panose="02020603050405020304" pitchFamily="18" charset="0"/>
              </a:rPr>
              <a:t>is proposed.</a:t>
            </a:r>
          </a:p>
          <a:p>
            <a:pPr marL="285750" indent="-285750">
              <a:lnSpc>
                <a:spcPct val="150000"/>
              </a:lnSpc>
              <a:buFont typeface="Arial" panose="020B0604020202020204" pitchFamily="34" charset="0"/>
              <a:buChar char="•"/>
            </a:pP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428" y="136525"/>
            <a:ext cx="10515600" cy="1325563"/>
          </a:xfrm>
        </p:spPr>
        <p:txBody>
          <a:bodyPr>
            <a:normAutofit/>
          </a:bodyPr>
          <a:lstStyle/>
          <a:p>
            <a:pPr algn="ctr"/>
            <a:r>
              <a:rPr lang="en-US" sz="2800" b="1" dirty="0">
                <a:solidFill>
                  <a:schemeClr val="tx2">
                    <a:lumMod val="50000"/>
                  </a:schemeClr>
                </a:solidFill>
                <a:latin typeface="Times New Roman" panose="02020603050405020304" pitchFamily="18" charset="0"/>
                <a:cs typeface="Times New Roman" panose="02020603050405020304" pitchFamily="18" charset="0"/>
                <a:sym typeface="Times New Roman" panose="02020603050405020304"/>
              </a:rPr>
              <a:t>PROPOSED </a:t>
            </a:r>
            <a:r>
              <a:rPr lang="en-US" sz="2800" b="1" dirty="0">
                <a:solidFill>
                  <a:srgbClr val="FF0000"/>
                </a:solidFill>
                <a:latin typeface="Times New Roman" panose="02020603050405020304" pitchFamily="18" charset="0"/>
                <a:cs typeface="Times New Roman" panose="02020603050405020304" pitchFamily="18" charset="0"/>
                <a:sym typeface="Times New Roman" panose="02020603050405020304"/>
              </a:rPr>
              <a:t>UEMTS</a:t>
            </a:r>
            <a:r>
              <a:rPr lang="en-US" sz="2800" b="1" dirty="0">
                <a:solidFill>
                  <a:srgbClr val="00B050"/>
                </a:solidFill>
                <a:latin typeface="Times New Roman" panose="02020603050405020304" pitchFamily="18" charset="0"/>
                <a:cs typeface="Times New Roman" panose="02020603050405020304" pitchFamily="18" charset="0"/>
                <a:sym typeface="Times New Roman" panose="02020603050405020304"/>
              </a:rPr>
              <a:t> </a:t>
            </a:r>
            <a:r>
              <a:rPr lang="en-US" sz="2800" b="1" dirty="0">
                <a:solidFill>
                  <a:schemeClr val="tx2">
                    <a:lumMod val="50000"/>
                  </a:schemeClr>
                </a:solidFill>
                <a:latin typeface="Times New Roman" panose="02020603050405020304" pitchFamily="18" charset="0"/>
                <a:cs typeface="Times New Roman" panose="02020603050405020304" pitchFamily="18" charset="0"/>
                <a:sym typeface="Times New Roman" panose="02020603050405020304"/>
              </a:rPr>
              <a:t>OBJECTIVES</a:t>
            </a:r>
            <a:br>
              <a:rPr lang="en-US" sz="2800" dirty="0">
                <a:solidFill>
                  <a:schemeClr val="tx2">
                    <a:lumMod val="50000"/>
                  </a:schemeClr>
                </a:solidFill>
                <a:latin typeface="Times New Roman" panose="02020603050405020304" pitchFamily="18" charset="0"/>
                <a:cs typeface="Times New Roman" panose="02020603050405020304" pitchFamily="18" charset="0"/>
              </a:rPr>
            </a:br>
            <a:endParaRPr lang="en-IN" sz="28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dirty="0"/>
              <a:t>IT 225 Software Engineering Lab</a:t>
            </a:r>
          </a:p>
        </p:txBody>
      </p:sp>
      <p:sp>
        <p:nvSpPr>
          <p:cNvPr id="6" name="Slide Number Placeholder 5"/>
          <p:cNvSpPr>
            <a:spLocks noGrp="1"/>
          </p:cNvSpPr>
          <p:nvPr>
            <p:ph type="sldNum" sz="quarter" idx="12"/>
          </p:nvPr>
        </p:nvSpPr>
        <p:spPr/>
        <p:txBody>
          <a:bodyPr/>
          <a:lstStyle/>
          <a:p>
            <a:fld id="{6932491E-6841-496A-B41F-3FFF1AC3A41B}" type="slidenum">
              <a:rPr lang="en-IN" smtClean="0"/>
              <a:t>7</a:t>
            </a:fld>
            <a:endParaRPr lang="en-IN" dirty="0"/>
          </a:p>
        </p:txBody>
      </p:sp>
      <p:cxnSp>
        <p:nvCxnSpPr>
          <p:cNvPr id="7" name="Google Shape;436;p31"/>
          <p:cNvCxnSpPr/>
          <p:nvPr/>
        </p:nvCxnSpPr>
        <p:spPr>
          <a:xfrm>
            <a:off x="1001487" y="930179"/>
            <a:ext cx="9873342" cy="0"/>
          </a:xfrm>
          <a:prstGeom prst="straightConnector1">
            <a:avLst/>
          </a:prstGeom>
          <a:noFill/>
          <a:ln w="25400" cap="flat" cmpd="sng">
            <a:solidFill>
              <a:schemeClr val="bg1">
                <a:lumMod val="85000"/>
              </a:schemeClr>
            </a:solidFill>
            <a:prstDash val="solid"/>
            <a:round/>
            <a:headEnd type="none" w="sm" len="sm"/>
            <a:tailEnd type="none" w="sm" len="sm"/>
          </a:ln>
        </p:spPr>
      </p:cxnSp>
      <p:sp>
        <p:nvSpPr>
          <p:cNvPr id="4" name="TextBox 3"/>
          <p:cNvSpPr txBox="1"/>
          <p:nvPr/>
        </p:nvSpPr>
        <p:spPr>
          <a:xfrm>
            <a:off x="298450" y="1126507"/>
            <a:ext cx="11772900" cy="5022978"/>
          </a:xfrm>
          <a:prstGeom prst="rect">
            <a:avLst/>
          </a:prstGeom>
          <a:noFill/>
        </p:spPr>
        <p:txBody>
          <a:bodyPr wrap="square">
            <a:spAutoFit/>
          </a:bodyPr>
          <a:lstStyle/>
          <a:p>
            <a:pPr>
              <a:lnSpc>
                <a:spcPct val="150000"/>
              </a:lnSpc>
            </a:pPr>
            <a:r>
              <a:rPr lang="en-US" sz="2400"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rPr>
              <a:t>The objective of this project is to develop a University Event Monitoring and Tracker System using comprehensive skills and techniques from the field, ensuring the avoidance of common development mistakes. The primary objectives of this project are to address the fundamental limitations of traditional university event management systems, including:</a:t>
            </a:r>
          </a:p>
          <a:p>
            <a:pPr marL="742950" lvl="1" indent="-285750">
              <a:lnSpc>
                <a:spcPct val="150000"/>
              </a:lnSpc>
              <a:buFont typeface="Wingdings" panose="05000000000000000000" pitchFamily="2" charset="2"/>
              <a:buChar char="ü"/>
            </a:pPr>
            <a:r>
              <a:rPr lang="en-US" sz="2000" b="1"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rPr>
              <a:t>Disorganized Event Management.</a:t>
            </a:r>
          </a:p>
          <a:p>
            <a:pPr marL="742950" lvl="1" indent="-285750">
              <a:lnSpc>
                <a:spcPct val="150000"/>
              </a:lnSpc>
              <a:buFont typeface="Wingdings" panose="05000000000000000000" pitchFamily="2" charset="2"/>
              <a:buChar char="ü"/>
            </a:pPr>
            <a:r>
              <a:rPr lang="en-US" sz="2000" b="1"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rPr>
              <a:t>Cumbersome Registration Processes.</a:t>
            </a:r>
          </a:p>
          <a:p>
            <a:pPr marL="742950" lvl="1" indent="-285750">
              <a:lnSpc>
                <a:spcPct val="150000"/>
              </a:lnSpc>
              <a:buFont typeface="Wingdings" panose="05000000000000000000" pitchFamily="2" charset="2"/>
              <a:buChar char="ü"/>
            </a:pPr>
            <a:r>
              <a:rPr lang="en-US" sz="2000" b="1"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rPr>
              <a:t>Poor Administrative Oversight.</a:t>
            </a:r>
          </a:p>
          <a:p>
            <a:pPr marL="742950" lvl="1" indent="-285750">
              <a:lnSpc>
                <a:spcPct val="150000"/>
              </a:lnSpc>
              <a:buFont typeface="Wingdings" panose="05000000000000000000" pitchFamily="2" charset="2"/>
              <a:buChar char="ü"/>
            </a:pPr>
            <a:r>
              <a:rPr lang="en-US" sz="2000" b="1"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rPr>
              <a:t>Inefficient Communication. </a:t>
            </a:r>
          </a:p>
          <a:p>
            <a:pPr marL="742950" lvl="1" indent="-285750">
              <a:lnSpc>
                <a:spcPct val="150000"/>
              </a:lnSpc>
              <a:buFont typeface="Wingdings" panose="05000000000000000000" pitchFamily="2" charset="2"/>
              <a:buChar char="ü"/>
            </a:pPr>
            <a:r>
              <a:rPr lang="en-US" sz="2000" b="1"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rPr>
              <a:t>Manual Coordination and Tracking. </a:t>
            </a:r>
          </a:p>
          <a:p>
            <a:pPr marL="742950" lvl="1" indent="-285750">
              <a:lnSpc>
                <a:spcPct val="150000"/>
              </a:lnSpc>
              <a:buFont typeface="Wingdings" panose="05000000000000000000" pitchFamily="2" charset="2"/>
              <a:buChar char="ü"/>
            </a:pPr>
            <a:r>
              <a:rPr lang="en-US" sz="2000" b="1"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rPr>
              <a:t>Limited Reporting and Analytics.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chemeClr val="tx2">
                    <a:lumMod val="50000"/>
                  </a:schemeClr>
                </a:solidFill>
                <a:latin typeface="Times New Roman" panose="02020603050405020304" pitchFamily="18" charset="0"/>
                <a:cs typeface="Times New Roman" panose="02020603050405020304" pitchFamily="18" charset="0"/>
                <a:sym typeface="Times New Roman" panose="02020603050405020304"/>
              </a:rPr>
              <a:t>UEMTS HIGH LEVEL ARCHITECTURE</a:t>
            </a:r>
            <a:br>
              <a:rPr lang="en-US" sz="2800" b="1" dirty="0">
                <a:solidFill>
                  <a:schemeClr val="tx2">
                    <a:lumMod val="50000"/>
                  </a:schemeClr>
                </a:solidFill>
                <a:latin typeface="Times New Roman" panose="02020603050405020304" pitchFamily="18" charset="0"/>
                <a:cs typeface="Times New Roman" panose="02020603050405020304" pitchFamily="18" charset="0"/>
              </a:rPr>
            </a:br>
            <a:endParaRPr lang="en-IN" sz="28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b="1" dirty="0"/>
              <a:t>IT 225 Software Engineering Lab</a:t>
            </a:r>
          </a:p>
        </p:txBody>
      </p:sp>
      <p:sp>
        <p:nvSpPr>
          <p:cNvPr id="6" name="Slide Number Placeholder 5"/>
          <p:cNvSpPr>
            <a:spLocks noGrp="1"/>
          </p:cNvSpPr>
          <p:nvPr>
            <p:ph type="sldNum" sz="quarter" idx="12"/>
          </p:nvPr>
        </p:nvSpPr>
        <p:spPr/>
        <p:txBody>
          <a:bodyPr/>
          <a:lstStyle/>
          <a:p>
            <a:fld id="{6932491E-6841-496A-B41F-3FFF1AC3A41B}" type="slidenum">
              <a:rPr lang="en-IN" b="1" smtClean="0"/>
              <a:t>8</a:t>
            </a:fld>
            <a:endParaRPr lang="en-IN" b="1"/>
          </a:p>
        </p:txBody>
      </p:sp>
      <p:cxnSp>
        <p:nvCxnSpPr>
          <p:cNvPr id="7" name="Google Shape;436;p31"/>
          <p:cNvCxnSpPr/>
          <p:nvPr/>
        </p:nvCxnSpPr>
        <p:spPr>
          <a:xfrm>
            <a:off x="1159329" y="1253689"/>
            <a:ext cx="9659620" cy="20955"/>
          </a:xfrm>
          <a:prstGeom prst="straightConnector1">
            <a:avLst/>
          </a:prstGeom>
          <a:noFill/>
          <a:ln w="25400" cap="flat" cmpd="sng">
            <a:solidFill>
              <a:schemeClr val="bg1">
                <a:lumMod val="85000"/>
              </a:schemeClr>
            </a:solidFill>
            <a:prstDash val="solid"/>
            <a:round/>
            <a:headEnd type="none" w="sm" len="sm"/>
            <a:tailEnd type="none" w="sm" len="sm"/>
          </a:ln>
        </p:spPr>
      </p:cxnSp>
      <p:sp>
        <p:nvSpPr>
          <p:cNvPr id="4" name="TextBox 3"/>
          <p:cNvSpPr txBox="1"/>
          <p:nvPr/>
        </p:nvSpPr>
        <p:spPr>
          <a:xfrm>
            <a:off x="3297822" y="5999839"/>
            <a:ext cx="538263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1.1 – UEMTS high level Architecture</a:t>
            </a:r>
            <a:endParaRPr lang="en-IN" b="1" dirty="0">
              <a:latin typeface="Times New Roman" panose="02020603050405020304" pitchFamily="18" charset="0"/>
              <a:cs typeface="Times New Roman" panose="02020603050405020304" pitchFamily="18" charset="0"/>
            </a:endParaRPr>
          </a:p>
        </p:txBody>
      </p:sp>
      <p:pic>
        <p:nvPicPr>
          <p:cNvPr id="11" name="Content Placeholder 10" descr="sup.drawio"/>
          <p:cNvPicPr>
            <a:picLocks noGrp="1" noChangeAspect="1"/>
          </p:cNvPicPr>
          <p:nvPr>
            <p:ph idx="1"/>
          </p:nvPr>
        </p:nvPicPr>
        <p:blipFill>
          <a:blip r:embed="rId3"/>
          <a:stretch>
            <a:fillRect/>
          </a:stretch>
        </p:blipFill>
        <p:spPr>
          <a:xfrm>
            <a:off x="2827972" y="1461414"/>
            <a:ext cx="6536055"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chemeClr val="tx2">
                    <a:lumMod val="50000"/>
                  </a:schemeClr>
                </a:solidFill>
                <a:latin typeface="Times New Roman" panose="02020603050405020304" pitchFamily="18" charset="0"/>
                <a:cs typeface="Times New Roman" panose="02020603050405020304" pitchFamily="18" charset="0"/>
                <a:sym typeface="Times New Roman" panose="02020603050405020304"/>
              </a:rPr>
              <a:t>INPUT</a:t>
            </a:r>
            <a:br>
              <a:rPr lang="en-US" sz="2800" dirty="0">
                <a:solidFill>
                  <a:schemeClr val="tx2">
                    <a:lumMod val="50000"/>
                  </a:schemeClr>
                </a:solidFill>
                <a:latin typeface="Times New Roman" panose="02020603050405020304" pitchFamily="18" charset="0"/>
                <a:cs typeface="Times New Roman" panose="02020603050405020304" pitchFamily="18" charset="0"/>
              </a:rPr>
            </a:br>
            <a:endParaRPr lang="en-IN" sz="28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dirty="0"/>
              <a:t>IT 225 Software Engineering Lab</a:t>
            </a:r>
          </a:p>
        </p:txBody>
      </p:sp>
      <p:sp>
        <p:nvSpPr>
          <p:cNvPr id="6" name="Slide Number Placeholder 5"/>
          <p:cNvSpPr>
            <a:spLocks noGrp="1"/>
          </p:cNvSpPr>
          <p:nvPr>
            <p:ph type="sldNum" sz="quarter" idx="12"/>
          </p:nvPr>
        </p:nvSpPr>
        <p:spPr/>
        <p:txBody>
          <a:bodyPr/>
          <a:lstStyle/>
          <a:p>
            <a:fld id="{6932491E-6841-496A-B41F-3FFF1AC3A41B}" type="slidenum">
              <a:rPr lang="en-IN" smtClean="0"/>
              <a:t>9</a:t>
            </a:fld>
            <a:endParaRPr lang="en-IN" dirty="0"/>
          </a:p>
        </p:txBody>
      </p:sp>
      <p:cxnSp>
        <p:nvCxnSpPr>
          <p:cNvPr id="7" name="Google Shape;436;p31"/>
          <p:cNvCxnSpPr/>
          <p:nvPr/>
        </p:nvCxnSpPr>
        <p:spPr>
          <a:xfrm>
            <a:off x="1052649" y="1116991"/>
            <a:ext cx="9873342" cy="0"/>
          </a:xfrm>
          <a:prstGeom prst="straightConnector1">
            <a:avLst/>
          </a:prstGeom>
          <a:noFill/>
          <a:ln w="25400" cap="flat" cmpd="sng">
            <a:solidFill>
              <a:schemeClr val="bg1">
                <a:lumMod val="85000"/>
              </a:schemeClr>
            </a:solidFill>
            <a:prstDash val="solid"/>
            <a:round/>
            <a:headEnd type="none" w="sm" len="sm"/>
            <a:tailEnd type="none" w="sm" len="sm"/>
          </a:ln>
        </p:spPr>
      </p:cxnSp>
      <p:sp>
        <p:nvSpPr>
          <p:cNvPr id="9" name="TextBox 8"/>
          <p:cNvSpPr txBox="1"/>
          <p:nvPr/>
        </p:nvSpPr>
        <p:spPr>
          <a:xfrm>
            <a:off x="1572070" y="5743155"/>
            <a:ext cx="302571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a:t>
            </a:r>
            <a:r>
              <a:rPr lang="en-US" dirty="0">
                <a:latin typeface="Times New Roman" panose="02020603050405020304" pitchFamily="18" charset="0"/>
                <a:cs typeface="Times New Roman" panose="02020603050405020304" pitchFamily="18" charset="0"/>
              </a:rPr>
              <a:t>1.2 – Add Event</a:t>
            </a:r>
            <a:endParaRPr lang="en-IN"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951406" y="5746069"/>
            <a:ext cx="36685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a:t>
            </a:r>
            <a:r>
              <a:rPr lang="en-US" dirty="0">
                <a:latin typeface="Times New Roman" panose="02020603050405020304" pitchFamily="18" charset="0"/>
                <a:cs typeface="Times New Roman" panose="02020603050405020304" pitchFamily="18" charset="0"/>
              </a:rPr>
              <a:t> 1.3 – User Signup Form </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2642D2A-9B61-0831-3786-DF23A320715D}"/>
              </a:ext>
            </a:extLst>
          </p:cNvPr>
          <p:cNvPicPr>
            <a:picLocks noChangeAspect="1"/>
          </p:cNvPicPr>
          <p:nvPr/>
        </p:nvPicPr>
        <p:blipFill rotWithShape="1">
          <a:blip r:embed="rId2">
            <a:extLst>
              <a:ext uri="{28A0092B-C50C-407E-A947-70E740481C1C}">
                <a14:useLocalDpi xmlns:a14="http://schemas.microsoft.com/office/drawing/2010/main" val="0"/>
              </a:ext>
            </a:extLst>
          </a:blip>
          <a:srcRect l="14990" t="-1387" r="2627" b="1387"/>
          <a:stretch/>
        </p:blipFill>
        <p:spPr>
          <a:xfrm>
            <a:off x="225580" y="1204963"/>
            <a:ext cx="5672300" cy="4294329"/>
          </a:xfrm>
          <a:prstGeom prst="rect">
            <a:avLst/>
          </a:prstGeom>
        </p:spPr>
      </p:pic>
      <p:pic>
        <p:nvPicPr>
          <p:cNvPr id="17" name="Picture 16">
            <a:extLst>
              <a:ext uri="{FF2B5EF4-FFF2-40B4-BE49-F238E27FC236}">
                <a16:creationId xmlns:a16="http://schemas.microsoft.com/office/drawing/2014/main" id="{6E7887C7-4269-C105-F53F-D8C739FE69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0500" y="1204963"/>
            <a:ext cx="4426904" cy="42943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2414</Words>
  <Application>Microsoft Office PowerPoint</Application>
  <PresentationFormat>Widescreen</PresentationFormat>
  <Paragraphs>229</Paragraphs>
  <Slides>31</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Aptos Narrow</vt:lpstr>
      <vt:lpstr>Arial</vt:lpstr>
      <vt:lpstr>Bahnschrift SemiLight</vt:lpstr>
      <vt:lpstr>Bookman Old Style</vt:lpstr>
      <vt:lpstr>Calibri</vt:lpstr>
      <vt:lpstr>Calibri Light</vt:lpstr>
      <vt:lpstr>Cambria</vt:lpstr>
      <vt:lpstr>Courier New</vt:lpstr>
      <vt:lpstr>Times New Roman</vt:lpstr>
      <vt:lpstr>Wingdings</vt:lpstr>
      <vt:lpstr>Office Theme</vt:lpstr>
      <vt:lpstr>University Event Monitoring And Tracker System</vt:lpstr>
      <vt:lpstr>AGENDA</vt:lpstr>
      <vt:lpstr>ABSTRACT </vt:lpstr>
      <vt:lpstr>PowerPoint Presentation</vt:lpstr>
      <vt:lpstr>LITERATURE SURVEY </vt:lpstr>
      <vt:lpstr>INFERENCE FROM LITERATURE SURVEY </vt:lpstr>
      <vt:lpstr>PROPOSED UEMTS OBJECTIVES </vt:lpstr>
      <vt:lpstr>UEMTS HIGH LEVEL ARCHITECTURE </vt:lpstr>
      <vt:lpstr>INPUT </vt:lpstr>
      <vt:lpstr>EXPECTED OUTPUT SCREEN SHOT </vt:lpstr>
      <vt:lpstr>UEMTS ENTITY RELATIONSHIP DIAGRAM </vt:lpstr>
      <vt:lpstr>MODULAR DECOMPOSED OF UEMTS </vt:lpstr>
      <vt:lpstr>PowerPoint Presentation</vt:lpstr>
      <vt:lpstr>EVENT MANAGEMENT  MODULE </vt:lpstr>
      <vt:lpstr>PowerPoint Presentation</vt:lpstr>
      <vt:lpstr>PowerPoint Presentation</vt:lpstr>
      <vt:lpstr>PowerPoint Presentation</vt:lpstr>
      <vt:lpstr>PowerPoint Presentation</vt:lpstr>
      <vt:lpstr>End user registration with selection acknowledgement Module </vt:lpstr>
      <vt:lpstr>PowerPoint Presentation</vt:lpstr>
      <vt:lpstr>PowerPoint Presentation</vt:lpstr>
      <vt:lpstr>PowerPoint Presentation</vt:lpstr>
      <vt:lpstr>PowerPoint Presentation</vt:lpstr>
      <vt:lpstr>Role based admin monitoring system Module </vt:lpstr>
      <vt:lpstr>Different Roles:</vt:lpstr>
      <vt:lpstr>PowerPoint Presentation</vt:lpstr>
      <vt:lpstr>Conclusion </vt:lpstr>
      <vt:lpstr>PowerPoint Presentation</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Sivadarshini !</dc:creator>
  <cp:lastModifiedBy>Abhinav S</cp:lastModifiedBy>
  <cp:revision>32</cp:revision>
  <dcterms:created xsi:type="dcterms:W3CDTF">2024-06-28T09:57:00Z</dcterms:created>
  <dcterms:modified xsi:type="dcterms:W3CDTF">2024-07-11T05:24:43Z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F3CED3608B0D4B078A13D069BA71E5F1_13</vt:lpwstr>
  </property>
  <property fmtid="{D5CDD505-2E9C-101B-9397-08002B2CF9AE}" pid="3" name="KSOProductBuildVer">
    <vt:lpwstr>1033-12.2.0.13472</vt:lpwstr>
  </property>
</Properties>
</file>