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1096" r:id="rId2"/>
    <p:sldId id="1094" r:id="rId3"/>
    <p:sldId id="1088" r:id="rId4"/>
    <p:sldId id="1072" r:id="rId5"/>
    <p:sldId id="1073" r:id="rId6"/>
    <p:sldId id="1074" r:id="rId7"/>
    <p:sldId id="1075" r:id="rId8"/>
    <p:sldId id="1087" r:id="rId9"/>
    <p:sldId id="1076" r:id="rId10"/>
    <p:sldId id="1090" r:id="rId11"/>
    <p:sldId id="1077" r:id="rId12"/>
    <p:sldId id="1078" r:id="rId13"/>
    <p:sldId id="1092" r:id="rId14"/>
    <p:sldId id="1080" r:id="rId15"/>
    <p:sldId id="1082" r:id="rId16"/>
    <p:sldId id="1081" r:id="rId17"/>
    <p:sldId id="1083" r:id="rId18"/>
    <p:sldId id="1051"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FE42179-8A0F-4951-A5E3-B4056571398C}">
          <p14:sldIdLst>
            <p14:sldId id="1096"/>
            <p14:sldId id="1094"/>
            <p14:sldId id="1088"/>
            <p14:sldId id="1072"/>
            <p14:sldId id="1073"/>
            <p14:sldId id="1074"/>
            <p14:sldId id="1075"/>
            <p14:sldId id="1087"/>
            <p14:sldId id="1076"/>
            <p14:sldId id="1090"/>
            <p14:sldId id="1077"/>
            <p14:sldId id="1078"/>
            <p14:sldId id="1092"/>
            <p14:sldId id="1080"/>
            <p14:sldId id="1082"/>
            <p14:sldId id="1093"/>
            <p14:sldId id="1081"/>
            <p14:sldId id="1083"/>
            <p14:sldId id="1095"/>
            <p14:sldId id="1051"/>
          </p14:sldIdLst>
        </p14:section>
      </p14:sectionLst>
    </p:ext>
    <p:ext uri="{EFAFB233-063F-42B5-8137-9DF3F51BA10A}">
      <p15:sldGuideLst xmlns:p15="http://schemas.microsoft.com/office/powerpoint/2012/main" xmlns="">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2B0"/>
    <a:srgbClr val="93EB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66308" autoAdjust="0"/>
  </p:normalViewPr>
  <p:slideViewPr>
    <p:cSldViewPr snapToGrid="0">
      <p:cViewPr varScale="1">
        <p:scale>
          <a:sx n="47" d="100"/>
          <a:sy n="47" d="100"/>
        </p:scale>
        <p:origin x="-1620" y="-96"/>
      </p:cViewPr>
      <p:guideLst>
        <p:guide orient="horz" pos="2160"/>
        <p:guide orient="horz" pos="2260"/>
        <p:guide pos="3840"/>
      </p:guideLst>
    </p:cSldViewPr>
  </p:slideViewPr>
  <p:notesTextViewPr>
    <p:cViewPr>
      <p:scale>
        <a:sx n="3" d="2"/>
        <a:sy n="3" d="2"/>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44ED0-B2B2-42E1-8D0F-10BB260F95EB}" type="doc">
      <dgm:prSet loTypeId="urn:microsoft.com/office/officeart/2005/8/layout/vList3#1" loCatId="picture" qsTypeId="urn:microsoft.com/office/officeart/2005/8/quickstyle/simple1" qsCatId="simple" csTypeId="urn:microsoft.com/office/officeart/2005/8/colors/accent1_1" csCatId="accent1" phldr="1"/>
      <dgm:spPr/>
    </dgm:pt>
    <dgm:pt modelId="{84A3A3F6-F0D4-4D68-80E5-F50D944AA10A}">
      <dgm:prSet custT="1"/>
      <dgm:spPr/>
      <dgm:t>
        <a:bodyPr/>
        <a:lstStyle/>
        <a:p>
          <a:r>
            <a:rPr lang="en-US" sz="1600" b="1">
              <a:latin typeface="Times New Roman" panose="02020603050405020304" pitchFamily="18" charset="0"/>
              <a:cs typeface="Times New Roman" panose="02020603050405020304" pitchFamily="18" charset="0"/>
            </a:rPr>
            <a:t>DESIGN SUMMARY</a:t>
          </a:r>
          <a:endParaRPr lang="en-US" sz="1600" b="1" dirty="0">
            <a:latin typeface="Times New Roman" panose="02020603050405020304" pitchFamily="18" charset="0"/>
            <a:cs typeface="Times New Roman" panose="02020603050405020304" pitchFamily="18" charset="0"/>
          </a:endParaRPr>
        </a:p>
      </dgm:t>
    </dgm:pt>
    <dgm:pt modelId="{77BB8D00-7E66-4691-90CF-EAABDE51E5BA}" type="parTrans" cxnId="{CC066B10-9378-47E2-8E8D-593C5BDDCB7F}">
      <dgm:prSet/>
      <dgm:spPr/>
      <dgm:t>
        <a:bodyPr/>
        <a:lstStyle/>
        <a:p>
          <a:endParaRPr lang="en-US">
            <a:solidFill>
              <a:srgbClr val="002060"/>
            </a:solidFill>
          </a:endParaRPr>
        </a:p>
      </dgm:t>
    </dgm:pt>
    <dgm:pt modelId="{2A893BCD-F405-4C34-93A6-63ADF5886F4C}" type="sibTrans" cxnId="{CC066B10-9378-47E2-8E8D-593C5BDDCB7F}">
      <dgm:prSet/>
      <dgm:spPr/>
      <dgm:t>
        <a:bodyPr/>
        <a:lstStyle/>
        <a:p>
          <a:endParaRPr lang="en-US">
            <a:solidFill>
              <a:srgbClr val="002060"/>
            </a:solidFill>
          </a:endParaRPr>
        </a:p>
      </dgm:t>
    </dgm:pt>
    <dgm:pt modelId="{AB3A8C02-BCF2-40B6-9CFB-D03377A1D13C}">
      <dgm:prSet phldrT="[Text]" custT="1"/>
      <dgm:spPr/>
      <dgm:t>
        <a:bodyPr/>
        <a:lstStyle/>
        <a:p>
          <a:r>
            <a:rPr lang="en-US" sz="1600" b="1">
              <a:latin typeface="Times New Roman" panose="02020603050405020304" pitchFamily="18" charset="0"/>
              <a:cs typeface="Times New Roman" panose="02020603050405020304" pitchFamily="18" charset="0"/>
            </a:rPr>
            <a:t>SYNTHESIS</a:t>
          </a:r>
          <a:endParaRPr lang="en-US" sz="1600" b="1" dirty="0">
            <a:latin typeface="Times New Roman" panose="02020603050405020304" pitchFamily="18" charset="0"/>
            <a:cs typeface="Times New Roman" panose="02020603050405020304" pitchFamily="18" charset="0"/>
          </a:endParaRPr>
        </a:p>
      </dgm:t>
    </dgm:pt>
    <dgm:pt modelId="{87D3EEB3-C6C6-432C-A227-90A17BA21BBA}" type="parTrans" cxnId="{69E6B680-7CB0-411A-816A-190728DDEE88}">
      <dgm:prSet/>
      <dgm:spPr/>
      <dgm:t>
        <a:bodyPr/>
        <a:lstStyle/>
        <a:p>
          <a:endParaRPr lang="en-US">
            <a:solidFill>
              <a:srgbClr val="002060"/>
            </a:solidFill>
          </a:endParaRPr>
        </a:p>
      </dgm:t>
    </dgm:pt>
    <dgm:pt modelId="{0FA6BCCF-45F3-4692-8723-177D38279F5E}" type="sibTrans" cxnId="{69E6B680-7CB0-411A-816A-190728DDEE88}">
      <dgm:prSet/>
      <dgm:spPr/>
      <dgm:t>
        <a:bodyPr/>
        <a:lstStyle/>
        <a:p>
          <a:endParaRPr lang="en-US">
            <a:solidFill>
              <a:srgbClr val="002060"/>
            </a:solidFill>
          </a:endParaRPr>
        </a:p>
      </dgm:t>
    </dgm:pt>
    <dgm:pt modelId="{F1F2CBD5-C870-472E-BFD4-8A0FF4C5DF3E}">
      <dgm:prSet phldrT="[Text]" custT="1"/>
      <dgm:spPr/>
      <dgm:t>
        <a:bodyPr/>
        <a:lstStyle/>
        <a:p>
          <a:r>
            <a:rPr lang="en-US" sz="1600" b="1">
              <a:latin typeface="Times New Roman" panose="02020603050405020304" pitchFamily="18" charset="0"/>
              <a:cs typeface="Times New Roman" panose="02020603050405020304" pitchFamily="18" charset="0"/>
            </a:rPr>
            <a:t>FLOORPLAN</a:t>
          </a:r>
          <a:endParaRPr lang="en-US" sz="1600" b="1" dirty="0">
            <a:latin typeface="Times New Roman" panose="02020603050405020304" pitchFamily="18" charset="0"/>
            <a:cs typeface="Times New Roman" panose="02020603050405020304" pitchFamily="18" charset="0"/>
          </a:endParaRPr>
        </a:p>
      </dgm:t>
    </dgm:pt>
    <dgm:pt modelId="{9BF5C0BE-CAEB-41CB-B381-5373FC7EE778}" type="parTrans" cxnId="{46DC9274-4BFD-428B-97B2-E61834B4D3E3}">
      <dgm:prSet/>
      <dgm:spPr/>
      <dgm:t>
        <a:bodyPr/>
        <a:lstStyle/>
        <a:p>
          <a:endParaRPr lang="en-US">
            <a:solidFill>
              <a:srgbClr val="002060"/>
            </a:solidFill>
          </a:endParaRPr>
        </a:p>
      </dgm:t>
    </dgm:pt>
    <dgm:pt modelId="{F33767FA-2666-4E54-949F-51C8743CA3B5}" type="sibTrans" cxnId="{46DC9274-4BFD-428B-97B2-E61834B4D3E3}">
      <dgm:prSet/>
      <dgm:spPr/>
      <dgm:t>
        <a:bodyPr/>
        <a:lstStyle/>
        <a:p>
          <a:endParaRPr lang="en-US">
            <a:solidFill>
              <a:srgbClr val="002060"/>
            </a:solidFill>
          </a:endParaRPr>
        </a:p>
      </dgm:t>
    </dgm:pt>
    <dgm:pt modelId="{EEBA238C-E04E-4195-B6CB-EE59565555F2}">
      <dgm:prSet phldrT="[Text]" custT="1"/>
      <dgm:spPr/>
      <dgm:t>
        <a:bodyPr/>
        <a:lstStyle/>
        <a:p>
          <a:r>
            <a:rPr lang="en-US" sz="1600" b="1">
              <a:latin typeface="Times New Roman" panose="02020603050405020304" pitchFamily="18" charset="0"/>
              <a:cs typeface="Times New Roman" panose="02020603050405020304" pitchFamily="18" charset="0"/>
            </a:rPr>
            <a:t>ROUTING</a:t>
          </a:r>
          <a:endParaRPr lang="en-US" sz="1600" b="1" dirty="0">
            <a:latin typeface="Times New Roman" panose="02020603050405020304" pitchFamily="18" charset="0"/>
            <a:cs typeface="Times New Roman" panose="02020603050405020304" pitchFamily="18" charset="0"/>
          </a:endParaRPr>
        </a:p>
      </dgm:t>
    </dgm:pt>
    <dgm:pt modelId="{DD945E27-D232-4C9A-B532-7C6B613AAB66}" type="parTrans" cxnId="{72CBF233-9AA0-4711-BD14-662342403B07}">
      <dgm:prSet/>
      <dgm:spPr/>
      <dgm:t>
        <a:bodyPr/>
        <a:lstStyle/>
        <a:p>
          <a:endParaRPr lang="en-US">
            <a:solidFill>
              <a:srgbClr val="002060"/>
            </a:solidFill>
          </a:endParaRPr>
        </a:p>
      </dgm:t>
    </dgm:pt>
    <dgm:pt modelId="{C306A8CE-1371-42AD-8F83-0755FCA68A4B}" type="sibTrans" cxnId="{72CBF233-9AA0-4711-BD14-662342403B07}">
      <dgm:prSet/>
      <dgm:spPr/>
      <dgm:t>
        <a:bodyPr/>
        <a:lstStyle/>
        <a:p>
          <a:endParaRPr lang="en-US">
            <a:solidFill>
              <a:srgbClr val="002060"/>
            </a:solidFill>
          </a:endParaRPr>
        </a:p>
      </dgm:t>
    </dgm:pt>
    <dgm:pt modelId="{F4DFDD0A-E8BB-4FC1-B4AF-676FD04A70C8}">
      <dgm:prSet custT="1"/>
      <dgm:spPr/>
      <dgm:t>
        <a:bodyPr/>
        <a:lstStyle/>
        <a:p>
          <a:r>
            <a:rPr lang="en-US" sz="1600" b="1">
              <a:latin typeface="Times New Roman" panose="02020603050405020304" pitchFamily="18" charset="0"/>
              <a:cs typeface="Times New Roman" panose="02020603050405020304" pitchFamily="18" charset="0"/>
            </a:rPr>
            <a:t>PLACEMENT</a:t>
          </a:r>
          <a:endParaRPr lang="en-US" sz="1600" b="1" dirty="0">
            <a:latin typeface="Times New Roman" panose="02020603050405020304" pitchFamily="18" charset="0"/>
            <a:cs typeface="Times New Roman" panose="02020603050405020304" pitchFamily="18" charset="0"/>
          </a:endParaRPr>
        </a:p>
      </dgm:t>
    </dgm:pt>
    <dgm:pt modelId="{A682C175-036A-43FB-8A1B-2F3A3E9A9BD8}" type="parTrans" cxnId="{019A07AB-8128-4990-8341-520789E44A7A}">
      <dgm:prSet/>
      <dgm:spPr/>
      <dgm:t>
        <a:bodyPr/>
        <a:lstStyle/>
        <a:p>
          <a:endParaRPr lang="en-US">
            <a:solidFill>
              <a:srgbClr val="002060"/>
            </a:solidFill>
          </a:endParaRPr>
        </a:p>
      </dgm:t>
    </dgm:pt>
    <dgm:pt modelId="{A950DADD-2A8D-4B8C-991E-32FE86D37672}" type="sibTrans" cxnId="{019A07AB-8128-4990-8341-520789E44A7A}">
      <dgm:prSet/>
      <dgm:spPr/>
      <dgm:t>
        <a:bodyPr/>
        <a:lstStyle/>
        <a:p>
          <a:endParaRPr lang="en-US">
            <a:solidFill>
              <a:srgbClr val="002060"/>
            </a:solidFill>
          </a:endParaRPr>
        </a:p>
      </dgm:t>
    </dgm:pt>
    <dgm:pt modelId="{F9A45250-118B-41F9-970D-DE7321A33E9B}">
      <dgm:prSet phldrT="[Text]" custT="1"/>
      <dgm:spPr/>
      <dgm:t>
        <a:bodyPr/>
        <a:lstStyle/>
        <a:p>
          <a:r>
            <a:rPr lang="en-US" sz="1600" b="1">
              <a:latin typeface="Times New Roman" panose="02020603050405020304" pitchFamily="18" charset="0"/>
              <a:cs typeface="Times New Roman" panose="02020603050405020304" pitchFamily="18" charset="0"/>
            </a:rPr>
            <a:t>CLOCK TREE SYNTHESIS</a:t>
          </a:r>
          <a:endParaRPr lang="en-US" sz="1600" b="1" dirty="0">
            <a:latin typeface="Times New Roman" panose="02020603050405020304" pitchFamily="18" charset="0"/>
            <a:cs typeface="Times New Roman" panose="02020603050405020304" pitchFamily="18" charset="0"/>
          </a:endParaRPr>
        </a:p>
      </dgm:t>
    </dgm:pt>
    <dgm:pt modelId="{911D5613-6A7E-4385-A787-C84FF0AAB7F9}" type="parTrans" cxnId="{8516DA47-9774-49E8-B4EA-334FE6565F66}">
      <dgm:prSet/>
      <dgm:spPr/>
      <dgm:t>
        <a:bodyPr/>
        <a:lstStyle/>
        <a:p>
          <a:endParaRPr lang="en-US">
            <a:solidFill>
              <a:srgbClr val="002060"/>
            </a:solidFill>
          </a:endParaRPr>
        </a:p>
      </dgm:t>
    </dgm:pt>
    <dgm:pt modelId="{A2AC1698-62CE-422D-8B5B-79FED72875F1}" type="sibTrans" cxnId="{8516DA47-9774-49E8-B4EA-334FE6565F66}">
      <dgm:prSet/>
      <dgm:spPr/>
      <dgm:t>
        <a:bodyPr/>
        <a:lstStyle/>
        <a:p>
          <a:endParaRPr lang="en-US">
            <a:solidFill>
              <a:srgbClr val="002060"/>
            </a:solidFill>
          </a:endParaRPr>
        </a:p>
      </dgm:t>
    </dgm:pt>
    <dgm:pt modelId="{2AFC1CEC-AE0B-4B47-80BC-9B1C50A8C96C}">
      <dgm:prSet phldrT="[Text]" custT="1"/>
      <dgm:spPr/>
      <dgm:t>
        <a:bodyPr/>
        <a:lstStyle/>
        <a:p>
          <a:r>
            <a:rPr lang="en-US" sz="1600" b="1">
              <a:latin typeface="Times New Roman" panose="02020603050405020304" pitchFamily="18" charset="0"/>
              <a:cs typeface="Times New Roman" panose="02020603050405020304" pitchFamily="18" charset="0"/>
            </a:rPr>
            <a:t>SETUP &amp; HOLD TIMING FIXED </a:t>
          </a:r>
          <a:endParaRPr lang="en-US" sz="1600" b="1" dirty="0">
            <a:latin typeface="Times New Roman" panose="02020603050405020304" pitchFamily="18" charset="0"/>
            <a:cs typeface="Times New Roman" panose="02020603050405020304" pitchFamily="18" charset="0"/>
          </a:endParaRPr>
        </a:p>
      </dgm:t>
    </dgm:pt>
    <dgm:pt modelId="{199B3417-4839-4C0B-9414-79B295F3F3A5}" type="parTrans" cxnId="{B49A45DF-2A60-4EE6-A631-3522A17CC9A3}">
      <dgm:prSet/>
      <dgm:spPr/>
      <dgm:t>
        <a:bodyPr/>
        <a:lstStyle/>
        <a:p>
          <a:endParaRPr lang="en-US">
            <a:solidFill>
              <a:srgbClr val="002060"/>
            </a:solidFill>
          </a:endParaRPr>
        </a:p>
      </dgm:t>
    </dgm:pt>
    <dgm:pt modelId="{8C7BD76D-0128-4744-867C-A9E920420431}" type="sibTrans" cxnId="{B49A45DF-2A60-4EE6-A631-3522A17CC9A3}">
      <dgm:prSet/>
      <dgm:spPr/>
      <dgm:t>
        <a:bodyPr/>
        <a:lstStyle/>
        <a:p>
          <a:endParaRPr lang="en-US">
            <a:solidFill>
              <a:srgbClr val="002060"/>
            </a:solidFill>
          </a:endParaRPr>
        </a:p>
      </dgm:t>
    </dgm:pt>
    <dgm:pt modelId="{4A81B216-6053-44B6-9085-355FE0714753}">
      <dgm:prSet phldrT="[Text]" custT="1"/>
      <dgm:spPr/>
      <dgm:t>
        <a:bodyPr/>
        <a:lstStyle/>
        <a:p>
          <a:r>
            <a:rPr lang="en-US" sz="1600" b="1">
              <a:latin typeface="Times New Roman" panose="02020603050405020304" pitchFamily="18" charset="0"/>
              <a:cs typeface="Times New Roman" panose="02020603050405020304" pitchFamily="18" charset="0"/>
            </a:rPr>
            <a:t>POSTROUTE</a:t>
          </a:r>
          <a:endParaRPr lang="en-US" sz="1600" b="1" dirty="0">
            <a:latin typeface="Times New Roman" panose="02020603050405020304" pitchFamily="18" charset="0"/>
            <a:cs typeface="Times New Roman" panose="02020603050405020304" pitchFamily="18" charset="0"/>
          </a:endParaRPr>
        </a:p>
      </dgm:t>
    </dgm:pt>
    <dgm:pt modelId="{D742D4B8-A19D-46AF-92E0-9C28F71F3BDC}" type="parTrans" cxnId="{FB2B8057-8EB8-45A6-AAB9-A9E9B79E74FD}">
      <dgm:prSet/>
      <dgm:spPr/>
      <dgm:t>
        <a:bodyPr/>
        <a:lstStyle/>
        <a:p>
          <a:endParaRPr lang="en-US">
            <a:solidFill>
              <a:srgbClr val="002060"/>
            </a:solidFill>
          </a:endParaRPr>
        </a:p>
      </dgm:t>
    </dgm:pt>
    <dgm:pt modelId="{A2BB01B6-A3F4-4EF1-A155-CF4760B88AA4}" type="sibTrans" cxnId="{FB2B8057-8EB8-45A6-AAB9-A9E9B79E74FD}">
      <dgm:prSet/>
      <dgm:spPr/>
      <dgm:t>
        <a:bodyPr/>
        <a:lstStyle/>
        <a:p>
          <a:endParaRPr lang="en-US">
            <a:solidFill>
              <a:srgbClr val="002060"/>
            </a:solidFill>
          </a:endParaRPr>
        </a:p>
      </dgm:t>
    </dgm:pt>
    <dgm:pt modelId="{02DD1BE4-9E3B-4E70-A736-C0F01CCC3C03}">
      <dgm:prSet phldrT="[Text]" custT="1"/>
      <dgm:spPr/>
      <dgm:t>
        <a:bodyPr/>
        <a:lstStyle/>
        <a:p>
          <a:r>
            <a:rPr lang="en-US" sz="1600" b="1">
              <a:latin typeface="Times New Roman" panose="02020603050405020304" pitchFamily="18" charset="0"/>
              <a:cs typeface="Times New Roman" panose="02020603050405020304" pitchFamily="18" charset="0"/>
            </a:rPr>
            <a:t>DESIGN RULE CHECK </a:t>
          </a:r>
          <a:endParaRPr lang="en-US" sz="1600" b="1" dirty="0">
            <a:latin typeface="Times New Roman" panose="02020603050405020304" pitchFamily="18" charset="0"/>
            <a:cs typeface="Times New Roman" panose="02020603050405020304" pitchFamily="18" charset="0"/>
          </a:endParaRPr>
        </a:p>
      </dgm:t>
    </dgm:pt>
    <dgm:pt modelId="{0C0E2E74-EDA9-43FA-8122-565A365FA62A}" type="parTrans" cxnId="{33951630-D07F-4216-8811-E8D6AC4260F5}">
      <dgm:prSet/>
      <dgm:spPr/>
      <dgm:t>
        <a:bodyPr/>
        <a:lstStyle/>
        <a:p>
          <a:endParaRPr lang="en-US">
            <a:solidFill>
              <a:srgbClr val="002060"/>
            </a:solidFill>
          </a:endParaRPr>
        </a:p>
      </dgm:t>
    </dgm:pt>
    <dgm:pt modelId="{F8767060-FDEF-4D1D-B51A-8033F711FB80}" type="sibTrans" cxnId="{33951630-D07F-4216-8811-E8D6AC4260F5}">
      <dgm:prSet/>
      <dgm:spPr/>
      <dgm:t>
        <a:bodyPr/>
        <a:lstStyle/>
        <a:p>
          <a:endParaRPr lang="en-US">
            <a:solidFill>
              <a:srgbClr val="002060"/>
            </a:solidFill>
          </a:endParaRPr>
        </a:p>
      </dgm:t>
    </dgm:pt>
    <dgm:pt modelId="{01584410-6037-4494-A802-3010DA956E77}" type="pres">
      <dgm:prSet presAssocID="{89844ED0-B2B2-42E1-8D0F-10BB260F95EB}" presName="linearFlow" presStyleCnt="0">
        <dgm:presLayoutVars>
          <dgm:dir/>
          <dgm:resizeHandles val="exact"/>
        </dgm:presLayoutVars>
      </dgm:prSet>
      <dgm:spPr/>
    </dgm:pt>
    <dgm:pt modelId="{FAAA8115-570C-4893-AE80-1AC97B1A0171}" type="pres">
      <dgm:prSet presAssocID="{84A3A3F6-F0D4-4D68-80E5-F50D944AA10A}" presName="composite" presStyleCnt="0"/>
      <dgm:spPr/>
    </dgm:pt>
    <dgm:pt modelId="{2630F307-EECF-48A5-97ED-2CBBAB8235D0}" type="pres">
      <dgm:prSet presAssocID="{84A3A3F6-F0D4-4D68-80E5-F50D944AA10A}" presName="imgShp" presStyleLbl="fgImgPlace1" presStyleIdx="0" presStyleCnt="9"/>
      <dgm:spPr/>
    </dgm:pt>
    <dgm:pt modelId="{AE935F0F-D8AA-444F-9807-D37603B4E85F}" type="pres">
      <dgm:prSet presAssocID="{84A3A3F6-F0D4-4D68-80E5-F50D944AA10A}" presName="txShp" presStyleLbl="node1" presStyleIdx="0" presStyleCnt="9">
        <dgm:presLayoutVars>
          <dgm:bulletEnabled val="1"/>
        </dgm:presLayoutVars>
      </dgm:prSet>
      <dgm:spPr/>
      <dgm:t>
        <a:bodyPr/>
        <a:lstStyle/>
        <a:p>
          <a:endParaRPr lang="en-US"/>
        </a:p>
      </dgm:t>
    </dgm:pt>
    <dgm:pt modelId="{17B8FDEB-F6FF-4ACE-BEB4-3680DF277975}" type="pres">
      <dgm:prSet presAssocID="{2A893BCD-F405-4C34-93A6-63ADF5886F4C}" presName="spacing" presStyleCnt="0"/>
      <dgm:spPr/>
    </dgm:pt>
    <dgm:pt modelId="{9B986F9E-850C-41A2-A359-CFD45AFADA40}" type="pres">
      <dgm:prSet presAssocID="{AB3A8C02-BCF2-40B6-9CFB-D03377A1D13C}" presName="composite" presStyleCnt="0"/>
      <dgm:spPr/>
    </dgm:pt>
    <dgm:pt modelId="{10EA32D0-D516-4873-AB31-C73AEC7227BD}" type="pres">
      <dgm:prSet presAssocID="{AB3A8C02-BCF2-40B6-9CFB-D03377A1D13C}" presName="imgShp" presStyleLbl="fgImgPlace1" presStyleIdx="1" presStyleCnt="9"/>
      <dgm:spPr/>
    </dgm:pt>
    <dgm:pt modelId="{B4D048B6-1416-4142-A586-2A7FC02DC960}" type="pres">
      <dgm:prSet presAssocID="{AB3A8C02-BCF2-40B6-9CFB-D03377A1D13C}" presName="txShp" presStyleLbl="node1" presStyleIdx="1" presStyleCnt="9">
        <dgm:presLayoutVars>
          <dgm:bulletEnabled val="1"/>
        </dgm:presLayoutVars>
      </dgm:prSet>
      <dgm:spPr/>
      <dgm:t>
        <a:bodyPr/>
        <a:lstStyle/>
        <a:p>
          <a:endParaRPr lang="en-US"/>
        </a:p>
      </dgm:t>
    </dgm:pt>
    <dgm:pt modelId="{DD4190B7-48BF-46EE-ADB6-22B6FB1C1925}" type="pres">
      <dgm:prSet presAssocID="{0FA6BCCF-45F3-4692-8723-177D38279F5E}" presName="spacing" presStyleCnt="0"/>
      <dgm:spPr/>
    </dgm:pt>
    <dgm:pt modelId="{A60E9E5D-47BE-4134-BD65-871C561C9BF5}" type="pres">
      <dgm:prSet presAssocID="{F1F2CBD5-C870-472E-BFD4-8A0FF4C5DF3E}" presName="composite" presStyleCnt="0"/>
      <dgm:spPr/>
    </dgm:pt>
    <dgm:pt modelId="{37D895F8-2A5F-40F2-8699-079C7BD95DAE}" type="pres">
      <dgm:prSet presAssocID="{F1F2CBD5-C870-472E-BFD4-8A0FF4C5DF3E}" presName="imgShp" presStyleLbl="fgImgPlace1" presStyleIdx="2" presStyleCnt="9"/>
      <dgm:spPr/>
    </dgm:pt>
    <dgm:pt modelId="{5493E8AF-CC1C-43A4-9763-833E53AAFC5E}" type="pres">
      <dgm:prSet presAssocID="{F1F2CBD5-C870-472E-BFD4-8A0FF4C5DF3E}" presName="txShp" presStyleLbl="node1" presStyleIdx="2" presStyleCnt="9">
        <dgm:presLayoutVars>
          <dgm:bulletEnabled val="1"/>
        </dgm:presLayoutVars>
      </dgm:prSet>
      <dgm:spPr/>
      <dgm:t>
        <a:bodyPr/>
        <a:lstStyle/>
        <a:p>
          <a:endParaRPr lang="en-US"/>
        </a:p>
      </dgm:t>
    </dgm:pt>
    <dgm:pt modelId="{5F022469-11DA-4E8E-87C3-93346B01C520}" type="pres">
      <dgm:prSet presAssocID="{F33767FA-2666-4E54-949F-51C8743CA3B5}" presName="spacing" presStyleCnt="0"/>
      <dgm:spPr/>
    </dgm:pt>
    <dgm:pt modelId="{2EFFF0AF-BC11-4DF6-9977-4C36F8518253}" type="pres">
      <dgm:prSet presAssocID="{F4DFDD0A-E8BB-4FC1-B4AF-676FD04A70C8}" presName="composite" presStyleCnt="0"/>
      <dgm:spPr/>
    </dgm:pt>
    <dgm:pt modelId="{2A0552C1-771A-4151-A5D6-57786486B0C8}" type="pres">
      <dgm:prSet presAssocID="{F4DFDD0A-E8BB-4FC1-B4AF-676FD04A70C8}" presName="imgShp" presStyleLbl="fgImgPlace1" presStyleIdx="3" presStyleCnt="9"/>
      <dgm:spPr/>
    </dgm:pt>
    <dgm:pt modelId="{D16CD2BE-7422-4195-876B-741FDF65CC74}" type="pres">
      <dgm:prSet presAssocID="{F4DFDD0A-E8BB-4FC1-B4AF-676FD04A70C8}" presName="txShp" presStyleLbl="node1" presStyleIdx="3" presStyleCnt="9">
        <dgm:presLayoutVars>
          <dgm:bulletEnabled val="1"/>
        </dgm:presLayoutVars>
      </dgm:prSet>
      <dgm:spPr/>
      <dgm:t>
        <a:bodyPr/>
        <a:lstStyle/>
        <a:p>
          <a:endParaRPr lang="en-US"/>
        </a:p>
      </dgm:t>
    </dgm:pt>
    <dgm:pt modelId="{FB138841-9E89-40BB-A80E-84E03342238A}" type="pres">
      <dgm:prSet presAssocID="{A950DADD-2A8D-4B8C-991E-32FE86D37672}" presName="spacing" presStyleCnt="0"/>
      <dgm:spPr/>
    </dgm:pt>
    <dgm:pt modelId="{FAC90DFD-5235-4500-9880-1FCEAFD8B8D7}" type="pres">
      <dgm:prSet presAssocID="{F9A45250-118B-41F9-970D-DE7321A33E9B}" presName="composite" presStyleCnt="0"/>
      <dgm:spPr/>
    </dgm:pt>
    <dgm:pt modelId="{A6DDA1F0-9C15-4282-943B-92C25E962FAB}" type="pres">
      <dgm:prSet presAssocID="{F9A45250-118B-41F9-970D-DE7321A33E9B}" presName="imgShp" presStyleLbl="fgImgPlace1" presStyleIdx="4" presStyleCnt="9"/>
      <dgm:spPr/>
    </dgm:pt>
    <dgm:pt modelId="{573DD239-43C2-4CF8-A46A-9D33F3A65B24}" type="pres">
      <dgm:prSet presAssocID="{F9A45250-118B-41F9-970D-DE7321A33E9B}" presName="txShp" presStyleLbl="node1" presStyleIdx="4" presStyleCnt="9">
        <dgm:presLayoutVars>
          <dgm:bulletEnabled val="1"/>
        </dgm:presLayoutVars>
      </dgm:prSet>
      <dgm:spPr/>
      <dgm:t>
        <a:bodyPr/>
        <a:lstStyle/>
        <a:p>
          <a:endParaRPr lang="en-US"/>
        </a:p>
      </dgm:t>
    </dgm:pt>
    <dgm:pt modelId="{F89CF3B9-6FC3-4895-9D4E-F40A77B4DA26}" type="pres">
      <dgm:prSet presAssocID="{A2AC1698-62CE-422D-8B5B-79FED72875F1}" presName="spacing" presStyleCnt="0"/>
      <dgm:spPr/>
    </dgm:pt>
    <dgm:pt modelId="{E4B65A37-9FBE-4FCB-A159-B0D4CD57269F}" type="pres">
      <dgm:prSet presAssocID="{EEBA238C-E04E-4195-B6CB-EE59565555F2}" presName="composite" presStyleCnt="0"/>
      <dgm:spPr/>
    </dgm:pt>
    <dgm:pt modelId="{557EFB7F-9142-4B93-B54A-8A7238D24CDE}" type="pres">
      <dgm:prSet presAssocID="{EEBA238C-E04E-4195-B6CB-EE59565555F2}" presName="imgShp" presStyleLbl="fgImgPlace1" presStyleIdx="5" presStyleCnt="9"/>
      <dgm:spPr/>
    </dgm:pt>
    <dgm:pt modelId="{CB78E44B-F947-46F4-823A-181BCBC5B156}" type="pres">
      <dgm:prSet presAssocID="{EEBA238C-E04E-4195-B6CB-EE59565555F2}" presName="txShp" presStyleLbl="node1" presStyleIdx="5" presStyleCnt="9">
        <dgm:presLayoutVars>
          <dgm:bulletEnabled val="1"/>
        </dgm:presLayoutVars>
      </dgm:prSet>
      <dgm:spPr/>
      <dgm:t>
        <a:bodyPr/>
        <a:lstStyle/>
        <a:p>
          <a:endParaRPr lang="en-US"/>
        </a:p>
      </dgm:t>
    </dgm:pt>
    <dgm:pt modelId="{9F53745C-D310-4D6D-9F79-511D795EF793}" type="pres">
      <dgm:prSet presAssocID="{C306A8CE-1371-42AD-8F83-0755FCA68A4B}" presName="spacing" presStyleCnt="0"/>
      <dgm:spPr/>
    </dgm:pt>
    <dgm:pt modelId="{CDDD447D-1C44-416C-A210-CBADA502645F}" type="pres">
      <dgm:prSet presAssocID="{4A81B216-6053-44B6-9085-355FE0714753}" presName="composite" presStyleCnt="0"/>
      <dgm:spPr/>
    </dgm:pt>
    <dgm:pt modelId="{5853F49D-AD7F-4F3D-A4BC-A55E6C3F64D9}" type="pres">
      <dgm:prSet presAssocID="{4A81B216-6053-44B6-9085-355FE0714753}" presName="imgShp" presStyleLbl="fgImgPlace1" presStyleIdx="6" presStyleCnt="9"/>
      <dgm:spPr/>
    </dgm:pt>
    <dgm:pt modelId="{A97E4E51-5BE4-4387-B6D2-355AAF4C9048}" type="pres">
      <dgm:prSet presAssocID="{4A81B216-6053-44B6-9085-355FE0714753}" presName="txShp" presStyleLbl="node1" presStyleIdx="6" presStyleCnt="9">
        <dgm:presLayoutVars>
          <dgm:bulletEnabled val="1"/>
        </dgm:presLayoutVars>
      </dgm:prSet>
      <dgm:spPr/>
      <dgm:t>
        <a:bodyPr/>
        <a:lstStyle/>
        <a:p>
          <a:endParaRPr lang="en-US"/>
        </a:p>
      </dgm:t>
    </dgm:pt>
    <dgm:pt modelId="{04549CDC-9ACB-49F4-8EC9-7355087B20B3}" type="pres">
      <dgm:prSet presAssocID="{A2BB01B6-A3F4-4EF1-A155-CF4760B88AA4}" presName="spacing" presStyleCnt="0"/>
      <dgm:spPr/>
    </dgm:pt>
    <dgm:pt modelId="{35F41DB6-1AC9-4FAB-B03A-3AFBFAB2A984}" type="pres">
      <dgm:prSet presAssocID="{2AFC1CEC-AE0B-4B47-80BC-9B1C50A8C96C}" presName="composite" presStyleCnt="0"/>
      <dgm:spPr/>
    </dgm:pt>
    <dgm:pt modelId="{1B7EA741-76C4-449E-A049-1DDF31545A90}" type="pres">
      <dgm:prSet presAssocID="{2AFC1CEC-AE0B-4B47-80BC-9B1C50A8C96C}" presName="imgShp" presStyleLbl="fgImgPlace1" presStyleIdx="7" presStyleCnt="9"/>
      <dgm:spPr/>
    </dgm:pt>
    <dgm:pt modelId="{68EA4C44-2474-45EB-863F-9A548B7BED87}" type="pres">
      <dgm:prSet presAssocID="{2AFC1CEC-AE0B-4B47-80BC-9B1C50A8C96C}" presName="txShp" presStyleLbl="node1" presStyleIdx="7" presStyleCnt="9">
        <dgm:presLayoutVars>
          <dgm:bulletEnabled val="1"/>
        </dgm:presLayoutVars>
      </dgm:prSet>
      <dgm:spPr/>
      <dgm:t>
        <a:bodyPr/>
        <a:lstStyle/>
        <a:p>
          <a:endParaRPr lang="en-US"/>
        </a:p>
      </dgm:t>
    </dgm:pt>
    <dgm:pt modelId="{496E9322-53B7-421D-8363-3138024655E7}" type="pres">
      <dgm:prSet presAssocID="{8C7BD76D-0128-4744-867C-A9E920420431}" presName="spacing" presStyleCnt="0"/>
      <dgm:spPr/>
    </dgm:pt>
    <dgm:pt modelId="{E69AB1BE-19BB-4F10-B697-B59E64D3F449}" type="pres">
      <dgm:prSet presAssocID="{02DD1BE4-9E3B-4E70-A736-C0F01CCC3C03}" presName="composite" presStyleCnt="0"/>
      <dgm:spPr/>
    </dgm:pt>
    <dgm:pt modelId="{0701FAC4-9B07-464D-97C5-EC904EDB8EA5}" type="pres">
      <dgm:prSet presAssocID="{02DD1BE4-9E3B-4E70-A736-C0F01CCC3C03}" presName="imgShp" presStyleLbl="fgImgPlace1" presStyleIdx="8" presStyleCnt="9"/>
      <dgm:spPr/>
    </dgm:pt>
    <dgm:pt modelId="{7E56FFD2-73EE-47E6-A120-93D866DC942A}" type="pres">
      <dgm:prSet presAssocID="{02DD1BE4-9E3B-4E70-A736-C0F01CCC3C03}" presName="txShp" presStyleLbl="node1" presStyleIdx="8" presStyleCnt="9">
        <dgm:presLayoutVars>
          <dgm:bulletEnabled val="1"/>
        </dgm:presLayoutVars>
      </dgm:prSet>
      <dgm:spPr/>
      <dgm:t>
        <a:bodyPr/>
        <a:lstStyle/>
        <a:p>
          <a:endParaRPr lang="en-US"/>
        </a:p>
      </dgm:t>
    </dgm:pt>
  </dgm:ptLst>
  <dgm:cxnLst>
    <dgm:cxn modelId="{B49A45DF-2A60-4EE6-A631-3522A17CC9A3}" srcId="{89844ED0-B2B2-42E1-8D0F-10BB260F95EB}" destId="{2AFC1CEC-AE0B-4B47-80BC-9B1C50A8C96C}" srcOrd="7" destOrd="0" parTransId="{199B3417-4839-4C0B-9414-79B295F3F3A5}" sibTransId="{8C7BD76D-0128-4744-867C-A9E920420431}"/>
    <dgm:cxn modelId="{D912CA31-CC4A-4D39-A5FF-B36371C9A277}" type="presOf" srcId="{F4DFDD0A-E8BB-4FC1-B4AF-676FD04A70C8}" destId="{D16CD2BE-7422-4195-876B-741FDF65CC74}" srcOrd="0" destOrd="0" presId="urn:microsoft.com/office/officeart/2005/8/layout/vList3#1"/>
    <dgm:cxn modelId="{1C9B6D27-3734-410B-A3E6-DBA7E071C8FF}" type="presOf" srcId="{2AFC1CEC-AE0B-4B47-80BC-9B1C50A8C96C}" destId="{68EA4C44-2474-45EB-863F-9A548B7BED87}" srcOrd="0" destOrd="0" presId="urn:microsoft.com/office/officeart/2005/8/layout/vList3#1"/>
    <dgm:cxn modelId="{BD254F4E-9FC4-4134-986A-F1FE81D8C883}" type="presOf" srcId="{F1F2CBD5-C870-472E-BFD4-8A0FF4C5DF3E}" destId="{5493E8AF-CC1C-43A4-9763-833E53AAFC5E}" srcOrd="0" destOrd="0" presId="urn:microsoft.com/office/officeart/2005/8/layout/vList3#1"/>
    <dgm:cxn modelId="{8516DA47-9774-49E8-B4EA-334FE6565F66}" srcId="{89844ED0-B2B2-42E1-8D0F-10BB260F95EB}" destId="{F9A45250-118B-41F9-970D-DE7321A33E9B}" srcOrd="4" destOrd="0" parTransId="{911D5613-6A7E-4385-A787-C84FF0AAB7F9}" sibTransId="{A2AC1698-62CE-422D-8B5B-79FED72875F1}"/>
    <dgm:cxn modelId="{8048CCAF-8BA3-4DF5-83F2-C2B2CFC5680E}" type="presOf" srcId="{EEBA238C-E04E-4195-B6CB-EE59565555F2}" destId="{CB78E44B-F947-46F4-823A-181BCBC5B156}" srcOrd="0" destOrd="0" presId="urn:microsoft.com/office/officeart/2005/8/layout/vList3#1"/>
    <dgm:cxn modelId="{CC066B10-9378-47E2-8E8D-593C5BDDCB7F}" srcId="{89844ED0-B2B2-42E1-8D0F-10BB260F95EB}" destId="{84A3A3F6-F0D4-4D68-80E5-F50D944AA10A}" srcOrd="0" destOrd="0" parTransId="{77BB8D00-7E66-4691-90CF-EAABDE51E5BA}" sibTransId="{2A893BCD-F405-4C34-93A6-63ADF5886F4C}"/>
    <dgm:cxn modelId="{FB2B8057-8EB8-45A6-AAB9-A9E9B79E74FD}" srcId="{89844ED0-B2B2-42E1-8D0F-10BB260F95EB}" destId="{4A81B216-6053-44B6-9085-355FE0714753}" srcOrd="6" destOrd="0" parTransId="{D742D4B8-A19D-46AF-92E0-9C28F71F3BDC}" sibTransId="{A2BB01B6-A3F4-4EF1-A155-CF4760B88AA4}"/>
    <dgm:cxn modelId="{ED3945A9-1EE1-4AC1-931B-7CA7DFF5F3AD}" type="presOf" srcId="{AB3A8C02-BCF2-40B6-9CFB-D03377A1D13C}" destId="{B4D048B6-1416-4142-A586-2A7FC02DC960}" srcOrd="0" destOrd="0" presId="urn:microsoft.com/office/officeart/2005/8/layout/vList3#1"/>
    <dgm:cxn modelId="{A8BA220D-351C-4E40-BBC6-46653022EA91}" type="presOf" srcId="{89844ED0-B2B2-42E1-8D0F-10BB260F95EB}" destId="{01584410-6037-4494-A802-3010DA956E77}" srcOrd="0" destOrd="0" presId="urn:microsoft.com/office/officeart/2005/8/layout/vList3#1"/>
    <dgm:cxn modelId="{69E6B680-7CB0-411A-816A-190728DDEE88}" srcId="{89844ED0-B2B2-42E1-8D0F-10BB260F95EB}" destId="{AB3A8C02-BCF2-40B6-9CFB-D03377A1D13C}" srcOrd="1" destOrd="0" parTransId="{87D3EEB3-C6C6-432C-A227-90A17BA21BBA}" sibTransId="{0FA6BCCF-45F3-4692-8723-177D38279F5E}"/>
    <dgm:cxn modelId="{46DC9274-4BFD-428B-97B2-E61834B4D3E3}" srcId="{89844ED0-B2B2-42E1-8D0F-10BB260F95EB}" destId="{F1F2CBD5-C870-472E-BFD4-8A0FF4C5DF3E}" srcOrd="2" destOrd="0" parTransId="{9BF5C0BE-CAEB-41CB-B381-5373FC7EE778}" sibTransId="{F33767FA-2666-4E54-949F-51C8743CA3B5}"/>
    <dgm:cxn modelId="{50750FA5-5EC3-4FAC-86E8-172269B4A768}" type="presOf" srcId="{4A81B216-6053-44B6-9085-355FE0714753}" destId="{A97E4E51-5BE4-4387-B6D2-355AAF4C9048}" srcOrd="0" destOrd="0" presId="urn:microsoft.com/office/officeart/2005/8/layout/vList3#1"/>
    <dgm:cxn modelId="{33951630-D07F-4216-8811-E8D6AC4260F5}" srcId="{89844ED0-B2B2-42E1-8D0F-10BB260F95EB}" destId="{02DD1BE4-9E3B-4E70-A736-C0F01CCC3C03}" srcOrd="8" destOrd="0" parTransId="{0C0E2E74-EDA9-43FA-8122-565A365FA62A}" sibTransId="{F8767060-FDEF-4D1D-B51A-8033F711FB80}"/>
    <dgm:cxn modelId="{01608282-B459-4D97-A725-335E9E0DE882}" type="presOf" srcId="{02DD1BE4-9E3B-4E70-A736-C0F01CCC3C03}" destId="{7E56FFD2-73EE-47E6-A120-93D866DC942A}" srcOrd="0" destOrd="0" presId="urn:microsoft.com/office/officeart/2005/8/layout/vList3#1"/>
    <dgm:cxn modelId="{72CBF233-9AA0-4711-BD14-662342403B07}" srcId="{89844ED0-B2B2-42E1-8D0F-10BB260F95EB}" destId="{EEBA238C-E04E-4195-B6CB-EE59565555F2}" srcOrd="5" destOrd="0" parTransId="{DD945E27-D232-4C9A-B532-7C6B613AAB66}" sibTransId="{C306A8CE-1371-42AD-8F83-0755FCA68A4B}"/>
    <dgm:cxn modelId="{8460D345-3BB8-4CCD-A5C1-2100F3D07C4F}" type="presOf" srcId="{F9A45250-118B-41F9-970D-DE7321A33E9B}" destId="{573DD239-43C2-4CF8-A46A-9D33F3A65B24}" srcOrd="0" destOrd="0" presId="urn:microsoft.com/office/officeart/2005/8/layout/vList3#1"/>
    <dgm:cxn modelId="{7CFFE2E6-CC6F-4E95-AAA1-E140B4D727D2}" type="presOf" srcId="{84A3A3F6-F0D4-4D68-80E5-F50D944AA10A}" destId="{AE935F0F-D8AA-444F-9807-D37603B4E85F}" srcOrd="0" destOrd="0" presId="urn:microsoft.com/office/officeart/2005/8/layout/vList3#1"/>
    <dgm:cxn modelId="{019A07AB-8128-4990-8341-520789E44A7A}" srcId="{89844ED0-B2B2-42E1-8D0F-10BB260F95EB}" destId="{F4DFDD0A-E8BB-4FC1-B4AF-676FD04A70C8}" srcOrd="3" destOrd="0" parTransId="{A682C175-036A-43FB-8A1B-2F3A3E9A9BD8}" sibTransId="{A950DADD-2A8D-4B8C-991E-32FE86D37672}"/>
    <dgm:cxn modelId="{A95CADBB-3C9C-4796-859D-013BA774FED4}" type="presParOf" srcId="{01584410-6037-4494-A802-3010DA956E77}" destId="{FAAA8115-570C-4893-AE80-1AC97B1A0171}" srcOrd="0" destOrd="0" presId="urn:microsoft.com/office/officeart/2005/8/layout/vList3#1"/>
    <dgm:cxn modelId="{9760CB7D-08E5-4F55-866D-AD3812F43813}" type="presParOf" srcId="{FAAA8115-570C-4893-AE80-1AC97B1A0171}" destId="{2630F307-EECF-48A5-97ED-2CBBAB8235D0}" srcOrd="0" destOrd="0" presId="urn:microsoft.com/office/officeart/2005/8/layout/vList3#1"/>
    <dgm:cxn modelId="{FDC079FF-B4F6-45EE-AAD4-93AC44213287}" type="presParOf" srcId="{FAAA8115-570C-4893-AE80-1AC97B1A0171}" destId="{AE935F0F-D8AA-444F-9807-D37603B4E85F}" srcOrd="1" destOrd="0" presId="urn:microsoft.com/office/officeart/2005/8/layout/vList3#1"/>
    <dgm:cxn modelId="{92F09FA2-9DC7-4650-B12C-452071E78A67}" type="presParOf" srcId="{01584410-6037-4494-A802-3010DA956E77}" destId="{17B8FDEB-F6FF-4ACE-BEB4-3680DF277975}" srcOrd="1" destOrd="0" presId="urn:microsoft.com/office/officeart/2005/8/layout/vList3#1"/>
    <dgm:cxn modelId="{C9EAF729-F3C7-4F45-A998-A72E1B8F4F00}" type="presParOf" srcId="{01584410-6037-4494-A802-3010DA956E77}" destId="{9B986F9E-850C-41A2-A359-CFD45AFADA40}" srcOrd="2" destOrd="0" presId="urn:microsoft.com/office/officeart/2005/8/layout/vList3#1"/>
    <dgm:cxn modelId="{0ADE7B5E-000C-4954-88FC-3D2A83809183}" type="presParOf" srcId="{9B986F9E-850C-41A2-A359-CFD45AFADA40}" destId="{10EA32D0-D516-4873-AB31-C73AEC7227BD}" srcOrd="0" destOrd="0" presId="urn:microsoft.com/office/officeart/2005/8/layout/vList3#1"/>
    <dgm:cxn modelId="{369C0AEF-DF26-45E6-B8E0-9242BA1834AB}" type="presParOf" srcId="{9B986F9E-850C-41A2-A359-CFD45AFADA40}" destId="{B4D048B6-1416-4142-A586-2A7FC02DC960}" srcOrd="1" destOrd="0" presId="urn:microsoft.com/office/officeart/2005/8/layout/vList3#1"/>
    <dgm:cxn modelId="{C9DB5C57-DC7C-4728-8A3B-E03A12791004}" type="presParOf" srcId="{01584410-6037-4494-A802-3010DA956E77}" destId="{DD4190B7-48BF-46EE-ADB6-22B6FB1C1925}" srcOrd="3" destOrd="0" presId="urn:microsoft.com/office/officeart/2005/8/layout/vList3#1"/>
    <dgm:cxn modelId="{267599D2-B046-4254-B6D0-FE4675085DC5}" type="presParOf" srcId="{01584410-6037-4494-A802-3010DA956E77}" destId="{A60E9E5D-47BE-4134-BD65-871C561C9BF5}" srcOrd="4" destOrd="0" presId="urn:microsoft.com/office/officeart/2005/8/layout/vList3#1"/>
    <dgm:cxn modelId="{70EE862D-B9F4-40E3-AEC8-C5E8A72FB1DA}" type="presParOf" srcId="{A60E9E5D-47BE-4134-BD65-871C561C9BF5}" destId="{37D895F8-2A5F-40F2-8699-079C7BD95DAE}" srcOrd="0" destOrd="0" presId="urn:microsoft.com/office/officeart/2005/8/layout/vList3#1"/>
    <dgm:cxn modelId="{48F486E7-0AF4-431B-A727-367D5489C219}" type="presParOf" srcId="{A60E9E5D-47BE-4134-BD65-871C561C9BF5}" destId="{5493E8AF-CC1C-43A4-9763-833E53AAFC5E}" srcOrd="1" destOrd="0" presId="urn:microsoft.com/office/officeart/2005/8/layout/vList3#1"/>
    <dgm:cxn modelId="{A1157AF6-314E-4D96-8C14-A73455F69F59}" type="presParOf" srcId="{01584410-6037-4494-A802-3010DA956E77}" destId="{5F022469-11DA-4E8E-87C3-93346B01C520}" srcOrd="5" destOrd="0" presId="urn:microsoft.com/office/officeart/2005/8/layout/vList3#1"/>
    <dgm:cxn modelId="{F8268F07-90DE-4CC4-BA64-CF05DEED0A3C}" type="presParOf" srcId="{01584410-6037-4494-A802-3010DA956E77}" destId="{2EFFF0AF-BC11-4DF6-9977-4C36F8518253}" srcOrd="6" destOrd="0" presId="urn:microsoft.com/office/officeart/2005/8/layout/vList3#1"/>
    <dgm:cxn modelId="{DD455340-2D34-4CAB-A692-ECE8FC31A62D}" type="presParOf" srcId="{2EFFF0AF-BC11-4DF6-9977-4C36F8518253}" destId="{2A0552C1-771A-4151-A5D6-57786486B0C8}" srcOrd="0" destOrd="0" presId="urn:microsoft.com/office/officeart/2005/8/layout/vList3#1"/>
    <dgm:cxn modelId="{91016435-14C3-4A6D-967F-564E41D054B3}" type="presParOf" srcId="{2EFFF0AF-BC11-4DF6-9977-4C36F8518253}" destId="{D16CD2BE-7422-4195-876B-741FDF65CC74}" srcOrd="1" destOrd="0" presId="urn:microsoft.com/office/officeart/2005/8/layout/vList3#1"/>
    <dgm:cxn modelId="{C57F1DDE-7EB6-486C-9968-89C2117282E9}" type="presParOf" srcId="{01584410-6037-4494-A802-3010DA956E77}" destId="{FB138841-9E89-40BB-A80E-84E03342238A}" srcOrd="7" destOrd="0" presId="urn:microsoft.com/office/officeart/2005/8/layout/vList3#1"/>
    <dgm:cxn modelId="{50BD2490-03D3-43B0-A47E-2B220170432D}" type="presParOf" srcId="{01584410-6037-4494-A802-3010DA956E77}" destId="{FAC90DFD-5235-4500-9880-1FCEAFD8B8D7}" srcOrd="8" destOrd="0" presId="urn:microsoft.com/office/officeart/2005/8/layout/vList3#1"/>
    <dgm:cxn modelId="{F07994F2-7186-467D-84E0-3C0829616443}" type="presParOf" srcId="{FAC90DFD-5235-4500-9880-1FCEAFD8B8D7}" destId="{A6DDA1F0-9C15-4282-943B-92C25E962FAB}" srcOrd="0" destOrd="0" presId="urn:microsoft.com/office/officeart/2005/8/layout/vList3#1"/>
    <dgm:cxn modelId="{46890C14-7239-4F6C-9F99-ABE87F8050E2}" type="presParOf" srcId="{FAC90DFD-5235-4500-9880-1FCEAFD8B8D7}" destId="{573DD239-43C2-4CF8-A46A-9D33F3A65B24}" srcOrd="1" destOrd="0" presId="urn:microsoft.com/office/officeart/2005/8/layout/vList3#1"/>
    <dgm:cxn modelId="{34B554A0-CA24-48AD-A6B6-EB32BD3FEECE}" type="presParOf" srcId="{01584410-6037-4494-A802-3010DA956E77}" destId="{F89CF3B9-6FC3-4895-9D4E-F40A77B4DA26}" srcOrd="9" destOrd="0" presId="urn:microsoft.com/office/officeart/2005/8/layout/vList3#1"/>
    <dgm:cxn modelId="{97AB4FA3-BC3D-431E-A0A6-60A2594739FF}" type="presParOf" srcId="{01584410-6037-4494-A802-3010DA956E77}" destId="{E4B65A37-9FBE-4FCB-A159-B0D4CD57269F}" srcOrd="10" destOrd="0" presId="urn:microsoft.com/office/officeart/2005/8/layout/vList3#1"/>
    <dgm:cxn modelId="{8DA617F8-9FA4-407C-A9AB-0C7C90F11FEF}" type="presParOf" srcId="{E4B65A37-9FBE-4FCB-A159-B0D4CD57269F}" destId="{557EFB7F-9142-4B93-B54A-8A7238D24CDE}" srcOrd="0" destOrd="0" presId="urn:microsoft.com/office/officeart/2005/8/layout/vList3#1"/>
    <dgm:cxn modelId="{3BC1EEBF-CA64-4B52-82AC-4F7357B635C2}" type="presParOf" srcId="{E4B65A37-9FBE-4FCB-A159-B0D4CD57269F}" destId="{CB78E44B-F947-46F4-823A-181BCBC5B156}" srcOrd="1" destOrd="0" presId="urn:microsoft.com/office/officeart/2005/8/layout/vList3#1"/>
    <dgm:cxn modelId="{CD0E704F-F90E-4C20-9A4C-A18CDEA351CC}" type="presParOf" srcId="{01584410-6037-4494-A802-3010DA956E77}" destId="{9F53745C-D310-4D6D-9F79-511D795EF793}" srcOrd="11" destOrd="0" presId="urn:microsoft.com/office/officeart/2005/8/layout/vList3#1"/>
    <dgm:cxn modelId="{FD09EC2D-BBF8-4CE3-9EF8-8A72F467F291}" type="presParOf" srcId="{01584410-6037-4494-A802-3010DA956E77}" destId="{CDDD447D-1C44-416C-A210-CBADA502645F}" srcOrd="12" destOrd="0" presId="urn:microsoft.com/office/officeart/2005/8/layout/vList3#1"/>
    <dgm:cxn modelId="{9F44B885-9E4F-4B38-A3FC-9680F1F8966C}" type="presParOf" srcId="{CDDD447D-1C44-416C-A210-CBADA502645F}" destId="{5853F49D-AD7F-4F3D-A4BC-A55E6C3F64D9}" srcOrd="0" destOrd="0" presId="urn:microsoft.com/office/officeart/2005/8/layout/vList3#1"/>
    <dgm:cxn modelId="{0D0F2D32-BDC5-4992-BD35-8B42ACD9D68C}" type="presParOf" srcId="{CDDD447D-1C44-416C-A210-CBADA502645F}" destId="{A97E4E51-5BE4-4387-B6D2-355AAF4C9048}" srcOrd="1" destOrd="0" presId="urn:microsoft.com/office/officeart/2005/8/layout/vList3#1"/>
    <dgm:cxn modelId="{6034272C-D7E4-4D76-9861-9F479FBF21CB}" type="presParOf" srcId="{01584410-6037-4494-A802-3010DA956E77}" destId="{04549CDC-9ACB-49F4-8EC9-7355087B20B3}" srcOrd="13" destOrd="0" presId="urn:microsoft.com/office/officeart/2005/8/layout/vList3#1"/>
    <dgm:cxn modelId="{D244CDB3-AE6F-492B-85D5-23CA660837CE}" type="presParOf" srcId="{01584410-6037-4494-A802-3010DA956E77}" destId="{35F41DB6-1AC9-4FAB-B03A-3AFBFAB2A984}" srcOrd="14" destOrd="0" presId="urn:microsoft.com/office/officeart/2005/8/layout/vList3#1"/>
    <dgm:cxn modelId="{7BA04D8A-FA65-4E1F-862A-B556F6B887D5}" type="presParOf" srcId="{35F41DB6-1AC9-4FAB-B03A-3AFBFAB2A984}" destId="{1B7EA741-76C4-449E-A049-1DDF31545A90}" srcOrd="0" destOrd="0" presId="urn:microsoft.com/office/officeart/2005/8/layout/vList3#1"/>
    <dgm:cxn modelId="{63EB948C-39C7-40DB-9E94-5447AABE2684}" type="presParOf" srcId="{35F41DB6-1AC9-4FAB-B03A-3AFBFAB2A984}" destId="{68EA4C44-2474-45EB-863F-9A548B7BED87}" srcOrd="1" destOrd="0" presId="urn:microsoft.com/office/officeart/2005/8/layout/vList3#1"/>
    <dgm:cxn modelId="{E3D88A40-DDD8-41A6-B269-34F95F1E3DB2}" type="presParOf" srcId="{01584410-6037-4494-A802-3010DA956E77}" destId="{496E9322-53B7-421D-8363-3138024655E7}" srcOrd="15" destOrd="0" presId="urn:microsoft.com/office/officeart/2005/8/layout/vList3#1"/>
    <dgm:cxn modelId="{1235B153-FF3E-4974-94E2-718A24632414}" type="presParOf" srcId="{01584410-6037-4494-A802-3010DA956E77}" destId="{E69AB1BE-19BB-4F10-B697-B59E64D3F449}" srcOrd="16" destOrd="0" presId="urn:microsoft.com/office/officeart/2005/8/layout/vList3#1"/>
    <dgm:cxn modelId="{7493B4DE-EBB1-448D-B0E5-A1EF169A32E2}" type="presParOf" srcId="{E69AB1BE-19BB-4F10-B697-B59E64D3F449}" destId="{0701FAC4-9B07-464D-97C5-EC904EDB8EA5}" srcOrd="0" destOrd="0" presId="urn:microsoft.com/office/officeart/2005/8/layout/vList3#1"/>
    <dgm:cxn modelId="{50B2469B-7B50-4121-A616-A7BED197B36F}" type="presParOf" srcId="{E69AB1BE-19BB-4F10-B697-B59E64D3F449}" destId="{7E56FFD2-73EE-47E6-A120-93D866DC942A}" srcOrd="1" destOrd="0" presId="urn:microsoft.com/office/officeart/2005/8/layout/vList3#1"/>
  </dgm:cxnLst>
  <dgm:bg/>
  <dgm:whole/>
  <dgm:extLst>
    <a:ext uri="http://schemas.microsoft.com/office/drawing/2008/diagram">
      <dsp:dataModelExt xmlns:dsp="http://schemas.microsoft.com/office/drawing/2008/diagram" xmlns="" relId="rId7" minVer="http://schemas.openxmlformats.org/drawingml/2006/diagram"/>
    </a:ext>
    <a:ext uri="{C62137D5-CB1D-491B-B009-E17868A290BF}">
      <dgm14:recolorImg xmlns:dgm14="http://schemas.microsoft.com/office/drawing/2010/diagram" xmlns="" val="1"/>
    </a:ext>
  </dgm:extLst>
</dgm:dataModel>
</file>

<file path=ppt/diagrams/data2.xml><?xml version="1.0" encoding="utf-8"?>
<dgm:dataModel xmlns:dgm="http://schemas.openxmlformats.org/drawingml/2006/diagram" xmlns:a="http://schemas.openxmlformats.org/drawingml/2006/main">
  <dgm:ptLst>
    <dgm:pt modelId="{E1E653D7-F39C-4EED-8842-D74107F7FCD6}"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40D6C6CD-43C0-4CD6-AF04-E372EE68717F}">
      <dgm:prSet phldrT="[Text]" custT="1"/>
      <dgm:spPr/>
      <dgm:t>
        <a:bodyPr/>
        <a:lstStyle/>
        <a:p>
          <a:pPr algn="ctr"/>
          <a:r>
            <a:rPr lang="en-US" sz="1600">
              <a:latin typeface="Times New Roman" panose="02020603050405020304" pitchFamily="18" charset="0"/>
              <a:cs typeface="Times New Roman" panose="02020603050405020304" pitchFamily="18" charset="0"/>
            </a:rPr>
            <a:t>Period 2.22ns</a:t>
          </a:r>
          <a:endParaRPr lang="en-US" sz="1600" dirty="0">
            <a:latin typeface="Times New Roman" panose="02020603050405020304" pitchFamily="18" charset="0"/>
            <a:cs typeface="Times New Roman" panose="02020603050405020304" pitchFamily="18" charset="0"/>
          </a:endParaRPr>
        </a:p>
      </dgm:t>
    </dgm:pt>
    <dgm:pt modelId="{6BCBEC3F-25D8-4567-B3ED-3412C7F27364}" type="parTrans" cxnId="{2F03A106-1AF5-4054-9E2A-686F6EDB32A1}">
      <dgm:prSet/>
      <dgm:spPr/>
      <dgm:t>
        <a:bodyPr/>
        <a:lstStyle/>
        <a:p>
          <a:endParaRPr lang="en-US"/>
        </a:p>
      </dgm:t>
    </dgm:pt>
    <dgm:pt modelId="{3820D6AB-31BC-4E8C-A94B-827C9A06DD46}" type="sibTrans" cxnId="{2F03A106-1AF5-4054-9E2A-686F6EDB32A1}">
      <dgm:prSet/>
      <dgm:spPr/>
      <dgm:t>
        <a:bodyPr/>
        <a:lstStyle/>
        <a:p>
          <a:endParaRPr lang="en-US"/>
        </a:p>
      </dgm:t>
    </dgm:pt>
    <dgm:pt modelId="{ECA8CEC9-FBA0-4BCF-B244-559B15122076}">
      <dgm:prSet phldrT="[Text]" custT="1"/>
      <dgm:spPr/>
      <dgm:t>
        <a:bodyPr/>
        <a:lstStyle/>
        <a:p>
          <a:pPr algn="ctr"/>
          <a:r>
            <a:rPr lang="en-US" sz="1600">
              <a:latin typeface="Times New Roman" panose="02020603050405020304" pitchFamily="18" charset="0"/>
              <a:cs typeface="Times New Roman" panose="02020603050405020304" pitchFamily="18" charset="0"/>
            </a:rPr>
            <a:t>Waveform 0 to 1.11ns</a:t>
          </a:r>
          <a:endParaRPr lang="en-US" sz="1600" dirty="0">
            <a:latin typeface="Times New Roman" panose="02020603050405020304" pitchFamily="18" charset="0"/>
            <a:cs typeface="Times New Roman" panose="02020603050405020304" pitchFamily="18" charset="0"/>
          </a:endParaRPr>
        </a:p>
      </dgm:t>
    </dgm:pt>
    <dgm:pt modelId="{02EC2038-53E4-4273-ADBF-DDF934C92CC3}" type="parTrans" cxnId="{D204D2C3-E239-4AF5-8B4F-C126304D05E7}">
      <dgm:prSet/>
      <dgm:spPr/>
      <dgm:t>
        <a:bodyPr/>
        <a:lstStyle/>
        <a:p>
          <a:endParaRPr lang="en-US"/>
        </a:p>
      </dgm:t>
    </dgm:pt>
    <dgm:pt modelId="{8AA46908-752B-4534-99DD-4F3B26926D90}" type="sibTrans" cxnId="{D204D2C3-E239-4AF5-8B4F-C126304D05E7}">
      <dgm:prSet/>
      <dgm:spPr/>
      <dgm:t>
        <a:bodyPr/>
        <a:lstStyle/>
        <a:p>
          <a:endParaRPr lang="en-US"/>
        </a:p>
      </dgm:t>
    </dgm:pt>
    <dgm:pt modelId="{50E7A63E-B208-44B4-A99D-FC975207D8D0}">
      <dgm:prSet phldrT="[Text]" custT="1"/>
      <dgm:spPr/>
      <dgm:t>
        <a:bodyPr/>
        <a:lstStyle/>
        <a:p>
          <a:pPr algn="ctr"/>
          <a:r>
            <a:rPr lang="en-US" sz="1600">
              <a:latin typeface="Times New Roman" panose="02020603050405020304" pitchFamily="18" charset="0"/>
              <a:cs typeface="Times New Roman" panose="02020603050405020304" pitchFamily="18" charset="0"/>
            </a:rPr>
            <a:t>Uncertainty 0.222ns (10%)</a:t>
          </a:r>
          <a:endParaRPr lang="en-US" sz="1600" dirty="0">
            <a:latin typeface="Times New Roman" panose="02020603050405020304" pitchFamily="18" charset="0"/>
            <a:cs typeface="Times New Roman" panose="02020603050405020304" pitchFamily="18" charset="0"/>
          </a:endParaRPr>
        </a:p>
      </dgm:t>
    </dgm:pt>
    <dgm:pt modelId="{0A8FF87E-60CB-4121-B92B-54FF37CCFDA8}" type="parTrans" cxnId="{D2F59B67-7014-4D35-BE4D-EC8F44FAA427}">
      <dgm:prSet/>
      <dgm:spPr/>
      <dgm:t>
        <a:bodyPr/>
        <a:lstStyle/>
        <a:p>
          <a:endParaRPr lang="en-US"/>
        </a:p>
      </dgm:t>
    </dgm:pt>
    <dgm:pt modelId="{C752826F-9186-45BE-80F9-29D890C8EDBC}" type="sibTrans" cxnId="{D2F59B67-7014-4D35-BE4D-EC8F44FAA427}">
      <dgm:prSet/>
      <dgm:spPr/>
      <dgm:t>
        <a:bodyPr/>
        <a:lstStyle/>
        <a:p>
          <a:endParaRPr lang="en-US"/>
        </a:p>
      </dgm:t>
    </dgm:pt>
    <dgm:pt modelId="{8057B088-CE76-4C94-ADAA-F0896D517F68}" type="pres">
      <dgm:prSet presAssocID="{E1E653D7-F39C-4EED-8842-D74107F7FCD6}" presName="linear" presStyleCnt="0">
        <dgm:presLayoutVars>
          <dgm:animLvl val="lvl"/>
          <dgm:resizeHandles val="exact"/>
        </dgm:presLayoutVars>
      </dgm:prSet>
      <dgm:spPr/>
      <dgm:t>
        <a:bodyPr/>
        <a:lstStyle/>
        <a:p>
          <a:endParaRPr lang="en-US"/>
        </a:p>
      </dgm:t>
    </dgm:pt>
    <dgm:pt modelId="{008F0807-EBFF-4C50-AF4C-94F0653A0AC1}" type="pres">
      <dgm:prSet presAssocID="{40D6C6CD-43C0-4CD6-AF04-E372EE68717F}" presName="parentText" presStyleLbl="node1" presStyleIdx="0" presStyleCnt="3" custLinFactNeighborX="-450" custLinFactNeighborY="-780">
        <dgm:presLayoutVars>
          <dgm:chMax val="0"/>
          <dgm:bulletEnabled val="1"/>
        </dgm:presLayoutVars>
      </dgm:prSet>
      <dgm:spPr/>
      <dgm:t>
        <a:bodyPr/>
        <a:lstStyle/>
        <a:p>
          <a:endParaRPr lang="en-US"/>
        </a:p>
      </dgm:t>
    </dgm:pt>
    <dgm:pt modelId="{D2F60A47-A472-470C-9218-9624F2896C54}" type="pres">
      <dgm:prSet presAssocID="{3820D6AB-31BC-4E8C-A94B-827C9A06DD46}" presName="spacer" presStyleCnt="0"/>
      <dgm:spPr/>
    </dgm:pt>
    <dgm:pt modelId="{62BA0453-72EB-4314-8E1E-AB3243FA0898}" type="pres">
      <dgm:prSet presAssocID="{ECA8CEC9-FBA0-4BCF-B244-559B15122076}" presName="parentText" presStyleLbl="node1" presStyleIdx="1" presStyleCnt="3">
        <dgm:presLayoutVars>
          <dgm:chMax val="0"/>
          <dgm:bulletEnabled val="1"/>
        </dgm:presLayoutVars>
      </dgm:prSet>
      <dgm:spPr/>
      <dgm:t>
        <a:bodyPr/>
        <a:lstStyle/>
        <a:p>
          <a:endParaRPr lang="en-US"/>
        </a:p>
      </dgm:t>
    </dgm:pt>
    <dgm:pt modelId="{155E7F2B-83F7-42BA-993B-A6BAD65B6CF0}" type="pres">
      <dgm:prSet presAssocID="{8AA46908-752B-4534-99DD-4F3B26926D90}" presName="spacer" presStyleCnt="0"/>
      <dgm:spPr/>
    </dgm:pt>
    <dgm:pt modelId="{E3CEDB50-3CEB-4C7A-A572-2D0CD106A8DC}" type="pres">
      <dgm:prSet presAssocID="{50E7A63E-B208-44B4-A99D-FC975207D8D0}" presName="parentText" presStyleLbl="node1" presStyleIdx="2" presStyleCnt="3">
        <dgm:presLayoutVars>
          <dgm:chMax val="0"/>
          <dgm:bulletEnabled val="1"/>
        </dgm:presLayoutVars>
      </dgm:prSet>
      <dgm:spPr/>
      <dgm:t>
        <a:bodyPr/>
        <a:lstStyle/>
        <a:p>
          <a:endParaRPr lang="en-US"/>
        </a:p>
      </dgm:t>
    </dgm:pt>
  </dgm:ptLst>
  <dgm:cxnLst>
    <dgm:cxn modelId="{D2F59B67-7014-4D35-BE4D-EC8F44FAA427}" srcId="{E1E653D7-F39C-4EED-8842-D74107F7FCD6}" destId="{50E7A63E-B208-44B4-A99D-FC975207D8D0}" srcOrd="2" destOrd="0" parTransId="{0A8FF87E-60CB-4121-B92B-54FF37CCFDA8}" sibTransId="{C752826F-9186-45BE-80F9-29D890C8EDBC}"/>
    <dgm:cxn modelId="{01FEC7C8-5A59-431B-B1BB-8E7D64758124}" type="presOf" srcId="{ECA8CEC9-FBA0-4BCF-B244-559B15122076}" destId="{62BA0453-72EB-4314-8E1E-AB3243FA0898}" srcOrd="0" destOrd="0" presId="urn:microsoft.com/office/officeart/2005/8/layout/vList2"/>
    <dgm:cxn modelId="{44B02D11-8695-473F-81B2-93C7C3DAB293}" type="presOf" srcId="{50E7A63E-B208-44B4-A99D-FC975207D8D0}" destId="{E3CEDB50-3CEB-4C7A-A572-2D0CD106A8DC}" srcOrd="0" destOrd="0" presId="urn:microsoft.com/office/officeart/2005/8/layout/vList2"/>
    <dgm:cxn modelId="{C9A187CB-B243-4AFC-96C2-40F5E80B6287}" type="presOf" srcId="{E1E653D7-F39C-4EED-8842-D74107F7FCD6}" destId="{8057B088-CE76-4C94-ADAA-F0896D517F68}" srcOrd="0" destOrd="0" presId="urn:microsoft.com/office/officeart/2005/8/layout/vList2"/>
    <dgm:cxn modelId="{2F03A106-1AF5-4054-9E2A-686F6EDB32A1}" srcId="{E1E653D7-F39C-4EED-8842-D74107F7FCD6}" destId="{40D6C6CD-43C0-4CD6-AF04-E372EE68717F}" srcOrd="0" destOrd="0" parTransId="{6BCBEC3F-25D8-4567-B3ED-3412C7F27364}" sibTransId="{3820D6AB-31BC-4E8C-A94B-827C9A06DD46}"/>
    <dgm:cxn modelId="{33EF67B6-5B6D-46A8-BF22-2F2686AE134E}" type="presOf" srcId="{40D6C6CD-43C0-4CD6-AF04-E372EE68717F}" destId="{008F0807-EBFF-4C50-AF4C-94F0653A0AC1}" srcOrd="0" destOrd="0" presId="urn:microsoft.com/office/officeart/2005/8/layout/vList2"/>
    <dgm:cxn modelId="{D204D2C3-E239-4AF5-8B4F-C126304D05E7}" srcId="{E1E653D7-F39C-4EED-8842-D74107F7FCD6}" destId="{ECA8CEC9-FBA0-4BCF-B244-559B15122076}" srcOrd="1" destOrd="0" parTransId="{02EC2038-53E4-4273-ADBF-DDF934C92CC3}" sibTransId="{8AA46908-752B-4534-99DD-4F3B26926D90}"/>
    <dgm:cxn modelId="{FEE71FEF-E229-4BC7-A752-5E6671015F97}" type="presParOf" srcId="{8057B088-CE76-4C94-ADAA-F0896D517F68}" destId="{008F0807-EBFF-4C50-AF4C-94F0653A0AC1}" srcOrd="0" destOrd="0" presId="urn:microsoft.com/office/officeart/2005/8/layout/vList2"/>
    <dgm:cxn modelId="{5668B706-08AF-4064-A228-24D279CD0DAA}" type="presParOf" srcId="{8057B088-CE76-4C94-ADAA-F0896D517F68}" destId="{D2F60A47-A472-470C-9218-9624F2896C54}" srcOrd="1" destOrd="0" presId="urn:microsoft.com/office/officeart/2005/8/layout/vList2"/>
    <dgm:cxn modelId="{F1BF1C60-DB9C-472F-A3D8-473467240BB4}" type="presParOf" srcId="{8057B088-CE76-4C94-ADAA-F0896D517F68}" destId="{62BA0453-72EB-4314-8E1E-AB3243FA0898}" srcOrd="2" destOrd="0" presId="urn:microsoft.com/office/officeart/2005/8/layout/vList2"/>
    <dgm:cxn modelId="{D77807A0-5DF7-401B-9C5C-BDC50D5B52EB}" type="presParOf" srcId="{8057B088-CE76-4C94-ADAA-F0896D517F68}" destId="{155E7F2B-83F7-42BA-993B-A6BAD65B6CF0}" srcOrd="3" destOrd="0" presId="urn:microsoft.com/office/officeart/2005/8/layout/vList2"/>
    <dgm:cxn modelId="{54DD8FB1-E909-48CB-90AE-4A40E1641A8D}" type="presParOf" srcId="{8057B088-CE76-4C94-ADAA-F0896D517F68}" destId="{E3CEDB50-3CEB-4C7A-A572-2D0CD106A8DC}"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14039-87E9-4D96-9B10-BA04A6E8F44F}"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A91290DA-DA68-4FEC-91BE-B9602A25589F}">
      <dgm:prSet phldrT="[Text]"/>
      <dgm:spPr/>
      <dgm:t>
        <a:bodyPr/>
        <a:lstStyle/>
        <a:p>
          <a:pPr>
            <a:buNone/>
          </a:pPr>
          <a:r>
            <a:rPr lang="en-US" dirty="0"/>
            <a:t>Cells are bounded within the selected region</a:t>
          </a:r>
        </a:p>
      </dgm:t>
    </dgm:pt>
    <dgm:pt modelId="{EEC0C8C4-196A-4B1D-A711-CDEE3452853C}" type="parTrans" cxnId="{E8EF5AC6-0EBD-43F4-968E-61750FDDBE25}">
      <dgm:prSet/>
      <dgm:spPr/>
      <dgm:t>
        <a:bodyPr/>
        <a:lstStyle/>
        <a:p>
          <a:endParaRPr lang="en-US"/>
        </a:p>
      </dgm:t>
    </dgm:pt>
    <dgm:pt modelId="{CC2CA9FA-A42C-4998-B277-03EF8BFDA118}" type="sibTrans" cxnId="{E8EF5AC6-0EBD-43F4-968E-61750FDDBE25}">
      <dgm:prSet/>
      <dgm:spPr/>
      <dgm:t>
        <a:bodyPr/>
        <a:lstStyle/>
        <a:p>
          <a:endParaRPr lang="en-US"/>
        </a:p>
      </dgm:t>
    </dgm:pt>
    <dgm:pt modelId="{66394176-3B30-4BAE-9C00-611277CA43E0}">
      <dgm:prSet phldrT="[Text]"/>
      <dgm:spPr/>
      <dgm:t>
        <a:bodyPr/>
        <a:lstStyle/>
        <a:p>
          <a:pPr>
            <a:buNone/>
          </a:pPr>
          <a:r>
            <a:rPr lang="en-US" dirty="0"/>
            <a:t>Routing congestion even after applying partial blockage </a:t>
          </a:r>
        </a:p>
      </dgm:t>
    </dgm:pt>
    <dgm:pt modelId="{72633F77-0408-491F-91EB-AB6A9E233055}" type="parTrans" cxnId="{877BE100-15A8-47C5-A04F-D7D11964C792}">
      <dgm:prSet/>
      <dgm:spPr/>
      <dgm:t>
        <a:bodyPr/>
        <a:lstStyle/>
        <a:p>
          <a:endParaRPr lang="en-US"/>
        </a:p>
      </dgm:t>
    </dgm:pt>
    <dgm:pt modelId="{AA09132D-AFBA-406E-93B8-92EF0CCF768B}" type="sibTrans" cxnId="{877BE100-15A8-47C5-A04F-D7D11964C792}">
      <dgm:prSet/>
      <dgm:spPr/>
      <dgm:t>
        <a:bodyPr/>
        <a:lstStyle/>
        <a:p>
          <a:endParaRPr lang="en-US"/>
        </a:p>
      </dgm:t>
    </dgm:pt>
    <dgm:pt modelId="{23190531-F0E7-4743-A487-3BD1728AF031}">
      <dgm:prSet phldrT="[Text]"/>
      <dgm:spPr/>
      <dgm:t>
        <a:bodyPr/>
        <a:lstStyle/>
        <a:p>
          <a:pPr>
            <a:buNone/>
          </a:pPr>
          <a:r>
            <a:rPr lang="en-US" dirty="0"/>
            <a:t>Meeting setup and hold timing violations </a:t>
          </a:r>
        </a:p>
      </dgm:t>
    </dgm:pt>
    <dgm:pt modelId="{D2CF93F8-C9FF-4E7F-8037-9697569EB431}" type="parTrans" cxnId="{519ED8A9-762F-429B-BF55-732C4AD6AA25}">
      <dgm:prSet/>
      <dgm:spPr/>
      <dgm:t>
        <a:bodyPr/>
        <a:lstStyle/>
        <a:p>
          <a:endParaRPr lang="en-US"/>
        </a:p>
      </dgm:t>
    </dgm:pt>
    <dgm:pt modelId="{E3F8E72F-FEE7-4D78-A2C8-6F00C0495EF1}" type="sibTrans" cxnId="{519ED8A9-762F-429B-BF55-732C4AD6AA25}">
      <dgm:prSet/>
      <dgm:spPr/>
      <dgm:t>
        <a:bodyPr/>
        <a:lstStyle/>
        <a:p>
          <a:endParaRPr lang="en-US"/>
        </a:p>
      </dgm:t>
    </dgm:pt>
    <dgm:pt modelId="{52BADAFC-B910-4305-A8D1-671CEB89728D}">
      <dgm:prSet phldrT="[Text]"/>
      <dgm:spPr/>
      <dgm:t>
        <a:bodyPr/>
        <a:lstStyle/>
        <a:p>
          <a:pPr>
            <a:buFontTx/>
            <a:buNone/>
          </a:pPr>
          <a:r>
            <a:rPr lang="en-US" dirty="0"/>
            <a:t>Multiple DRC Fixing  </a:t>
          </a:r>
        </a:p>
      </dgm:t>
    </dgm:pt>
    <dgm:pt modelId="{4321E78A-AAFD-4511-AE2D-51D567FAAA6A}" type="parTrans" cxnId="{121550D5-F2A4-42AD-AF2A-FC6CCE3DCBAE}">
      <dgm:prSet/>
      <dgm:spPr/>
      <dgm:t>
        <a:bodyPr/>
        <a:lstStyle/>
        <a:p>
          <a:endParaRPr lang="en-US"/>
        </a:p>
      </dgm:t>
    </dgm:pt>
    <dgm:pt modelId="{E6106185-A623-4C5D-9BA4-20C8A566E3FF}" type="sibTrans" cxnId="{121550D5-F2A4-42AD-AF2A-FC6CCE3DCBAE}">
      <dgm:prSet/>
      <dgm:spPr/>
      <dgm:t>
        <a:bodyPr/>
        <a:lstStyle/>
        <a:p>
          <a:endParaRPr lang="en-US"/>
        </a:p>
      </dgm:t>
    </dgm:pt>
    <dgm:pt modelId="{5BF371B2-E61D-43B6-9FAA-C7F8F411E161}" type="pres">
      <dgm:prSet presAssocID="{43714039-87E9-4D96-9B10-BA04A6E8F44F}" presName="Name0" presStyleCnt="0">
        <dgm:presLayoutVars>
          <dgm:chMax val="7"/>
          <dgm:chPref val="7"/>
          <dgm:dir/>
        </dgm:presLayoutVars>
      </dgm:prSet>
      <dgm:spPr/>
      <dgm:t>
        <a:bodyPr/>
        <a:lstStyle/>
        <a:p>
          <a:endParaRPr lang="en-US"/>
        </a:p>
      </dgm:t>
    </dgm:pt>
    <dgm:pt modelId="{3D5CE7EF-17FE-46E8-985E-204BFB8C8C17}" type="pres">
      <dgm:prSet presAssocID="{43714039-87E9-4D96-9B10-BA04A6E8F44F}" presName="Name1" presStyleCnt="0"/>
      <dgm:spPr/>
    </dgm:pt>
    <dgm:pt modelId="{2DE617D1-4CFC-4AE1-A2FB-687730F62365}" type="pres">
      <dgm:prSet presAssocID="{43714039-87E9-4D96-9B10-BA04A6E8F44F}" presName="cycle" presStyleCnt="0"/>
      <dgm:spPr/>
    </dgm:pt>
    <dgm:pt modelId="{3058B354-C02C-42D9-800E-66756269BACB}" type="pres">
      <dgm:prSet presAssocID="{43714039-87E9-4D96-9B10-BA04A6E8F44F}" presName="srcNode" presStyleLbl="node1" presStyleIdx="0" presStyleCnt="4"/>
      <dgm:spPr/>
    </dgm:pt>
    <dgm:pt modelId="{B913FE52-1507-40DE-AF75-E6915341E1C5}" type="pres">
      <dgm:prSet presAssocID="{43714039-87E9-4D96-9B10-BA04A6E8F44F}" presName="conn" presStyleLbl="parChTrans1D2" presStyleIdx="0" presStyleCnt="1"/>
      <dgm:spPr/>
      <dgm:t>
        <a:bodyPr/>
        <a:lstStyle/>
        <a:p>
          <a:endParaRPr lang="en-US"/>
        </a:p>
      </dgm:t>
    </dgm:pt>
    <dgm:pt modelId="{F788B49E-4472-492D-932B-40B3D995AD05}" type="pres">
      <dgm:prSet presAssocID="{43714039-87E9-4D96-9B10-BA04A6E8F44F}" presName="extraNode" presStyleLbl="node1" presStyleIdx="0" presStyleCnt="4"/>
      <dgm:spPr/>
    </dgm:pt>
    <dgm:pt modelId="{0E185E39-A0F9-48B5-85BF-AB163B4167CE}" type="pres">
      <dgm:prSet presAssocID="{43714039-87E9-4D96-9B10-BA04A6E8F44F}" presName="dstNode" presStyleLbl="node1" presStyleIdx="0" presStyleCnt="4"/>
      <dgm:spPr/>
    </dgm:pt>
    <dgm:pt modelId="{BAADA030-E203-4D6F-9218-F055ECB462C2}" type="pres">
      <dgm:prSet presAssocID="{A91290DA-DA68-4FEC-91BE-B9602A25589F}" presName="text_1" presStyleLbl="node1" presStyleIdx="0" presStyleCnt="4">
        <dgm:presLayoutVars>
          <dgm:bulletEnabled val="1"/>
        </dgm:presLayoutVars>
      </dgm:prSet>
      <dgm:spPr/>
      <dgm:t>
        <a:bodyPr/>
        <a:lstStyle/>
        <a:p>
          <a:endParaRPr lang="en-US"/>
        </a:p>
      </dgm:t>
    </dgm:pt>
    <dgm:pt modelId="{E46E0254-1D48-40E6-A548-9F533A6B6F12}" type="pres">
      <dgm:prSet presAssocID="{A91290DA-DA68-4FEC-91BE-B9602A25589F}" presName="accent_1" presStyleCnt="0"/>
      <dgm:spPr/>
    </dgm:pt>
    <dgm:pt modelId="{BC66DE37-5F84-4449-A0CC-D6D37186F33F}" type="pres">
      <dgm:prSet presAssocID="{A91290DA-DA68-4FEC-91BE-B9602A25589F}" presName="accentRepeatNode" presStyleLbl="solidFgAcc1" presStyleIdx="0" presStyleCnt="4"/>
      <dgm:spPr/>
    </dgm:pt>
    <dgm:pt modelId="{6C766406-C17A-4DF1-A697-1C81398D33F6}" type="pres">
      <dgm:prSet presAssocID="{66394176-3B30-4BAE-9C00-611277CA43E0}" presName="text_2" presStyleLbl="node1" presStyleIdx="1" presStyleCnt="4">
        <dgm:presLayoutVars>
          <dgm:bulletEnabled val="1"/>
        </dgm:presLayoutVars>
      </dgm:prSet>
      <dgm:spPr/>
      <dgm:t>
        <a:bodyPr/>
        <a:lstStyle/>
        <a:p>
          <a:endParaRPr lang="en-US"/>
        </a:p>
      </dgm:t>
    </dgm:pt>
    <dgm:pt modelId="{F2EFDB05-F194-4A90-94FF-D9E1C0FA75D5}" type="pres">
      <dgm:prSet presAssocID="{66394176-3B30-4BAE-9C00-611277CA43E0}" presName="accent_2" presStyleCnt="0"/>
      <dgm:spPr/>
    </dgm:pt>
    <dgm:pt modelId="{A53FF9DF-1A5B-4B61-8440-34FE9691A67F}" type="pres">
      <dgm:prSet presAssocID="{66394176-3B30-4BAE-9C00-611277CA43E0}" presName="accentRepeatNode" presStyleLbl="solidFgAcc1" presStyleIdx="1" presStyleCnt="4"/>
      <dgm:spPr/>
    </dgm:pt>
    <dgm:pt modelId="{B7739A51-738A-4E8A-8EC2-A1DC52FD4716}" type="pres">
      <dgm:prSet presAssocID="{23190531-F0E7-4743-A487-3BD1728AF031}" presName="text_3" presStyleLbl="node1" presStyleIdx="2" presStyleCnt="4">
        <dgm:presLayoutVars>
          <dgm:bulletEnabled val="1"/>
        </dgm:presLayoutVars>
      </dgm:prSet>
      <dgm:spPr/>
      <dgm:t>
        <a:bodyPr/>
        <a:lstStyle/>
        <a:p>
          <a:endParaRPr lang="en-US"/>
        </a:p>
      </dgm:t>
    </dgm:pt>
    <dgm:pt modelId="{09126F11-7707-484E-809B-AD0CD0C99C5E}" type="pres">
      <dgm:prSet presAssocID="{23190531-F0E7-4743-A487-3BD1728AF031}" presName="accent_3" presStyleCnt="0"/>
      <dgm:spPr/>
    </dgm:pt>
    <dgm:pt modelId="{354EF065-FB37-48B0-A5FF-C3875AE143A0}" type="pres">
      <dgm:prSet presAssocID="{23190531-F0E7-4743-A487-3BD1728AF031}" presName="accentRepeatNode" presStyleLbl="solidFgAcc1" presStyleIdx="2" presStyleCnt="4"/>
      <dgm:spPr/>
    </dgm:pt>
    <dgm:pt modelId="{7A365641-FE11-4FF5-82A9-3312C15E9462}" type="pres">
      <dgm:prSet presAssocID="{52BADAFC-B910-4305-A8D1-671CEB89728D}" presName="text_4" presStyleLbl="node1" presStyleIdx="3" presStyleCnt="4">
        <dgm:presLayoutVars>
          <dgm:bulletEnabled val="1"/>
        </dgm:presLayoutVars>
      </dgm:prSet>
      <dgm:spPr/>
      <dgm:t>
        <a:bodyPr/>
        <a:lstStyle/>
        <a:p>
          <a:endParaRPr lang="en-US"/>
        </a:p>
      </dgm:t>
    </dgm:pt>
    <dgm:pt modelId="{11659550-5B64-40A4-AB7F-C381BB9B2416}" type="pres">
      <dgm:prSet presAssocID="{52BADAFC-B910-4305-A8D1-671CEB89728D}" presName="accent_4" presStyleCnt="0"/>
      <dgm:spPr/>
    </dgm:pt>
    <dgm:pt modelId="{2DC1CCAA-E127-4DD9-8563-7748A528D702}" type="pres">
      <dgm:prSet presAssocID="{52BADAFC-B910-4305-A8D1-671CEB89728D}" presName="accentRepeatNode" presStyleLbl="solidFgAcc1" presStyleIdx="3" presStyleCnt="4"/>
      <dgm:spPr/>
    </dgm:pt>
  </dgm:ptLst>
  <dgm:cxnLst>
    <dgm:cxn modelId="{E8EF5AC6-0EBD-43F4-968E-61750FDDBE25}" srcId="{43714039-87E9-4D96-9B10-BA04A6E8F44F}" destId="{A91290DA-DA68-4FEC-91BE-B9602A25589F}" srcOrd="0" destOrd="0" parTransId="{EEC0C8C4-196A-4B1D-A711-CDEE3452853C}" sibTransId="{CC2CA9FA-A42C-4998-B277-03EF8BFDA118}"/>
    <dgm:cxn modelId="{B940B431-515B-4500-8031-39249C17A3AA}" type="presOf" srcId="{CC2CA9FA-A42C-4998-B277-03EF8BFDA118}" destId="{B913FE52-1507-40DE-AF75-E6915341E1C5}" srcOrd="0" destOrd="0" presId="urn:microsoft.com/office/officeart/2008/layout/VerticalCurvedList"/>
    <dgm:cxn modelId="{A4E0ECE3-2BBC-433D-A26C-8243049D8E2C}" type="presOf" srcId="{66394176-3B30-4BAE-9C00-611277CA43E0}" destId="{6C766406-C17A-4DF1-A697-1C81398D33F6}" srcOrd="0" destOrd="0" presId="urn:microsoft.com/office/officeart/2008/layout/VerticalCurvedList"/>
    <dgm:cxn modelId="{8DDE4EA3-246D-4CB8-94BC-216842BFD6A3}" type="presOf" srcId="{52BADAFC-B910-4305-A8D1-671CEB89728D}" destId="{7A365641-FE11-4FF5-82A9-3312C15E9462}" srcOrd="0" destOrd="0" presId="urn:microsoft.com/office/officeart/2008/layout/VerticalCurvedList"/>
    <dgm:cxn modelId="{877BE100-15A8-47C5-A04F-D7D11964C792}" srcId="{43714039-87E9-4D96-9B10-BA04A6E8F44F}" destId="{66394176-3B30-4BAE-9C00-611277CA43E0}" srcOrd="1" destOrd="0" parTransId="{72633F77-0408-491F-91EB-AB6A9E233055}" sibTransId="{AA09132D-AFBA-406E-93B8-92EF0CCF768B}"/>
    <dgm:cxn modelId="{D27C8CD3-435E-40A9-9E9B-01370E90137F}" type="presOf" srcId="{23190531-F0E7-4743-A487-3BD1728AF031}" destId="{B7739A51-738A-4E8A-8EC2-A1DC52FD4716}" srcOrd="0" destOrd="0" presId="urn:microsoft.com/office/officeart/2008/layout/VerticalCurvedList"/>
    <dgm:cxn modelId="{519ED8A9-762F-429B-BF55-732C4AD6AA25}" srcId="{43714039-87E9-4D96-9B10-BA04A6E8F44F}" destId="{23190531-F0E7-4743-A487-3BD1728AF031}" srcOrd="2" destOrd="0" parTransId="{D2CF93F8-C9FF-4E7F-8037-9697569EB431}" sibTransId="{E3F8E72F-FEE7-4D78-A2C8-6F00C0495EF1}"/>
    <dgm:cxn modelId="{8C4A44D4-CF47-490C-B125-70BF0CB5671C}" type="presOf" srcId="{A91290DA-DA68-4FEC-91BE-B9602A25589F}" destId="{BAADA030-E203-4D6F-9218-F055ECB462C2}" srcOrd="0" destOrd="0" presId="urn:microsoft.com/office/officeart/2008/layout/VerticalCurvedList"/>
    <dgm:cxn modelId="{465CE50D-FEBA-428E-B6BF-90AE885818DC}" type="presOf" srcId="{43714039-87E9-4D96-9B10-BA04A6E8F44F}" destId="{5BF371B2-E61D-43B6-9FAA-C7F8F411E161}" srcOrd="0" destOrd="0" presId="urn:microsoft.com/office/officeart/2008/layout/VerticalCurvedList"/>
    <dgm:cxn modelId="{121550D5-F2A4-42AD-AF2A-FC6CCE3DCBAE}" srcId="{43714039-87E9-4D96-9B10-BA04A6E8F44F}" destId="{52BADAFC-B910-4305-A8D1-671CEB89728D}" srcOrd="3" destOrd="0" parTransId="{4321E78A-AAFD-4511-AE2D-51D567FAAA6A}" sibTransId="{E6106185-A623-4C5D-9BA4-20C8A566E3FF}"/>
    <dgm:cxn modelId="{1A4CC78D-AC8D-4E7B-9A86-21390F7A78E9}" type="presParOf" srcId="{5BF371B2-E61D-43B6-9FAA-C7F8F411E161}" destId="{3D5CE7EF-17FE-46E8-985E-204BFB8C8C17}" srcOrd="0" destOrd="0" presId="urn:microsoft.com/office/officeart/2008/layout/VerticalCurvedList"/>
    <dgm:cxn modelId="{98EE37C6-7524-425F-8877-30D743FD3E81}" type="presParOf" srcId="{3D5CE7EF-17FE-46E8-985E-204BFB8C8C17}" destId="{2DE617D1-4CFC-4AE1-A2FB-687730F62365}" srcOrd="0" destOrd="0" presId="urn:microsoft.com/office/officeart/2008/layout/VerticalCurvedList"/>
    <dgm:cxn modelId="{2CA59506-0460-4629-8EB4-1653DB0678C4}" type="presParOf" srcId="{2DE617D1-4CFC-4AE1-A2FB-687730F62365}" destId="{3058B354-C02C-42D9-800E-66756269BACB}" srcOrd="0" destOrd="0" presId="urn:microsoft.com/office/officeart/2008/layout/VerticalCurvedList"/>
    <dgm:cxn modelId="{07F076DB-FC5F-4C34-B223-CD025618160A}" type="presParOf" srcId="{2DE617D1-4CFC-4AE1-A2FB-687730F62365}" destId="{B913FE52-1507-40DE-AF75-E6915341E1C5}" srcOrd="1" destOrd="0" presId="urn:microsoft.com/office/officeart/2008/layout/VerticalCurvedList"/>
    <dgm:cxn modelId="{DEF143F7-FAD1-4E9B-922C-8FE0E2AB2A66}" type="presParOf" srcId="{2DE617D1-4CFC-4AE1-A2FB-687730F62365}" destId="{F788B49E-4472-492D-932B-40B3D995AD05}" srcOrd="2" destOrd="0" presId="urn:microsoft.com/office/officeart/2008/layout/VerticalCurvedList"/>
    <dgm:cxn modelId="{7D077183-525B-4ED8-8832-A21E626C215E}" type="presParOf" srcId="{2DE617D1-4CFC-4AE1-A2FB-687730F62365}" destId="{0E185E39-A0F9-48B5-85BF-AB163B4167CE}" srcOrd="3" destOrd="0" presId="urn:microsoft.com/office/officeart/2008/layout/VerticalCurvedList"/>
    <dgm:cxn modelId="{449943EC-972B-40E9-A338-CFD6576336CD}" type="presParOf" srcId="{3D5CE7EF-17FE-46E8-985E-204BFB8C8C17}" destId="{BAADA030-E203-4D6F-9218-F055ECB462C2}" srcOrd="1" destOrd="0" presId="urn:microsoft.com/office/officeart/2008/layout/VerticalCurvedList"/>
    <dgm:cxn modelId="{488D0671-A163-4760-9E75-7B12C9C4329E}" type="presParOf" srcId="{3D5CE7EF-17FE-46E8-985E-204BFB8C8C17}" destId="{E46E0254-1D48-40E6-A548-9F533A6B6F12}" srcOrd="2" destOrd="0" presId="urn:microsoft.com/office/officeart/2008/layout/VerticalCurvedList"/>
    <dgm:cxn modelId="{A4DC9006-A159-4C99-A77C-9F5ED7CAD6B0}" type="presParOf" srcId="{E46E0254-1D48-40E6-A548-9F533A6B6F12}" destId="{BC66DE37-5F84-4449-A0CC-D6D37186F33F}" srcOrd="0" destOrd="0" presId="urn:microsoft.com/office/officeart/2008/layout/VerticalCurvedList"/>
    <dgm:cxn modelId="{C5631EA7-E7EA-4D1C-9D37-1751AF140D03}" type="presParOf" srcId="{3D5CE7EF-17FE-46E8-985E-204BFB8C8C17}" destId="{6C766406-C17A-4DF1-A697-1C81398D33F6}" srcOrd="3" destOrd="0" presId="urn:microsoft.com/office/officeart/2008/layout/VerticalCurvedList"/>
    <dgm:cxn modelId="{31CC55B2-F3DC-4E54-8BAB-54EA31694BC0}" type="presParOf" srcId="{3D5CE7EF-17FE-46E8-985E-204BFB8C8C17}" destId="{F2EFDB05-F194-4A90-94FF-D9E1C0FA75D5}" srcOrd="4" destOrd="0" presId="urn:microsoft.com/office/officeart/2008/layout/VerticalCurvedList"/>
    <dgm:cxn modelId="{C51D8C55-AFB4-4F6A-AA3E-1E5A84A57CD8}" type="presParOf" srcId="{F2EFDB05-F194-4A90-94FF-D9E1C0FA75D5}" destId="{A53FF9DF-1A5B-4B61-8440-34FE9691A67F}" srcOrd="0" destOrd="0" presId="urn:microsoft.com/office/officeart/2008/layout/VerticalCurvedList"/>
    <dgm:cxn modelId="{1A1D326F-59E0-408A-B129-BFBEA5E8C887}" type="presParOf" srcId="{3D5CE7EF-17FE-46E8-985E-204BFB8C8C17}" destId="{B7739A51-738A-4E8A-8EC2-A1DC52FD4716}" srcOrd="5" destOrd="0" presId="urn:microsoft.com/office/officeart/2008/layout/VerticalCurvedList"/>
    <dgm:cxn modelId="{3DB6D75E-684F-4A88-ACDC-E3B33DCF435F}" type="presParOf" srcId="{3D5CE7EF-17FE-46E8-985E-204BFB8C8C17}" destId="{09126F11-7707-484E-809B-AD0CD0C99C5E}" srcOrd="6" destOrd="0" presId="urn:microsoft.com/office/officeart/2008/layout/VerticalCurvedList"/>
    <dgm:cxn modelId="{77098D95-6ACD-4973-8C29-AB3C4FD1D346}" type="presParOf" srcId="{09126F11-7707-484E-809B-AD0CD0C99C5E}" destId="{354EF065-FB37-48B0-A5FF-C3875AE143A0}" srcOrd="0" destOrd="0" presId="urn:microsoft.com/office/officeart/2008/layout/VerticalCurvedList"/>
    <dgm:cxn modelId="{AAC652AB-B4D4-4B12-9491-1CFB8979E2C3}" type="presParOf" srcId="{3D5CE7EF-17FE-46E8-985E-204BFB8C8C17}" destId="{7A365641-FE11-4FF5-82A9-3312C15E9462}" srcOrd="7" destOrd="0" presId="urn:microsoft.com/office/officeart/2008/layout/VerticalCurvedList"/>
    <dgm:cxn modelId="{F52480E5-3D56-4292-8825-E43C55339644}" type="presParOf" srcId="{3D5CE7EF-17FE-46E8-985E-204BFB8C8C17}" destId="{11659550-5B64-40A4-AB7F-C381BB9B2416}" srcOrd="8" destOrd="0" presId="urn:microsoft.com/office/officeart/2008/layout/VerticalCurvedList"/>
    <dgm:cxn modelId="{67417222-E9FB-46CB-997A-4781E244491F}" type="presParOf" srcId="{11659550-5B64-40A4-AB7F-C381BB9B2416}" destId="{2DC1CCAA-E127-4DD9-8563-7748A528D702}"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35F0F-D8AA-444F-9807-D37603B4E85F}">
      <dsp:nvSpPr>
        <dsp:cNvPr id="0" name=""/>
        <dsp:cNvSpPr/>
      </dsp:nvSpPr>
      <dsp:spPr>
        <a:xfrm rot="10800000">
          <a:off x="1670453" y="4002"/>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DESIGN SUMMARY</a:t>
          </a:r>
          <a:endParaRPr lang="en-US" sz="1600" b="1" kern="1200" dirty="0">
            <a:latin typeface="Times New Roman" panose="02020603050405020304" pitchFamily="18" charset="0"/>
            <a:cs typeface="Times New Roman" panose="02020603050405020304" pitchFamily="18" charset="0"/>
          </a:endParaRPr>
        </a:p>
      </dsp:txBody>
      <dsp:txXfrm rot="10800000">
        <a:off x="1786925" y="4002"/>
        <a:ext cx="6053062" cy="465890"/>
      </dsp:txXfrm>
    </dsp:sp>
    <dsp:sp modelId="{2630F307-EECF-48A5-97ED-2CBBAB8235D0}">
      <dsp:nvSpPr>
        <dsp:cNvPr id="0" name=""/>
        <dsp:cNvSpPr/>
      </dsp:nvSpPr>
      <dsp:spPr>
        <a:xfrm>
          <a:off x="1437507" y="4002"/>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048B6-1416-4142-A586-2A7FC02DC960}">
      <dsp:nvSpPr>
        <dsp:cNvPr id="0" name=""/>
        <dsp:cNvSpPr/>
      </dsp:nvSpPr>
      <dsp:spPr>
        <a:xfrm rot="10800000">
          <a:off x="1670453" y="608964"/>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SYNTHESIS</a:t>
          </a:r>
          <a:endParaRPr lang="en-US" sz="1600" b="1" kern="1200" dirty="0">
            <a:latin typeface="Times New Roman" panose="02020603050405020304" pitchFamily="18" charset="0"/>
            <a:cs typeface="Times New Roman" panose="02020603050405020304" pitchFamily="18" charset="0"/>
          </a:endParaRPr>
        </a:p>
      </dsp:txBody>
      <dsp:txXfrm rot="10800000">
        <a:off x="1786925" y="608964"/>
        <a:ext cx="6053062" cy="465890"/>
      </dsp:txXfrm>
    </dsp:sp>
    <dsp:sp modelId="{10EA32D0-D516-4873-AB31-C73AEC7227BD}">
      <dsp:nvSpPr>
        <dsp:cNvPr id="0" name=""/>
        <dsp:cNvSpPr/>
      </dsp:nvSpPr>
      <dsp:spPr>
        <a:xfrm>
          <a:off x="1437507" y="608964"/>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3E8AF-CC1C-43A4-9763-833E53AAFC5E}">
      <dsp:nvSpPr>
        <dsp:cNvPr id="0" name=""/>
        <dsp:cNvSpPr/>
      </dsp:nvSpPr>
      <dsp:spPr>
        <a:xfrm rot="10800000">
          <a:off x="1670453" y="1213927"/>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FLOORPLAN</a:t>
          </a:r>
          <a:endParaRPr lang="en-US" sz="1600" b="1" kern="1200" dirty="0">
            <a:latin typeface="Times New Roman" panose="02020603050405020304" pitchFamily="18" charset="0"/>
            <a:cs typeface="Times New Roman" panose="02020603050405020304" pitchFamily="18" charset="0"/>
          </a:endParaRPr>
        </a:p>
      </dsp:txBody>
      <dsp:txXfrm rot="10800000">
        <a:off x="1786925" y="1213927"/>
        <a:ext cx="6053062" cy="465890"/>
      </dsp:txXfrm>
    </dsp:sp>
    <dsp:sp modelId="{37D895F8-2A5F-40F2-8699-079C7BD95DAE}">
      <dsp:nvSpPr>
        <dsp:cNvPr id="0" name=""/>
        <dsp:cNvSpPr/>
      </dsp:nvSpPr>
      <dsp:spPr>
        <a:xfrm>
          <a:off x="1437507" y="1213927"/>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6CD2BE-7422-4195-876B-741FDF65CC74}">
      <dsp:nvSpPr>
        <dsp:cNvPr id="0" name=""/>
        <dsp:cNvSpPr/>
      </dsp:nvSpPr>
      <dsp:spPr>
        <a:xfrm rot="10800000">
          <a:off x="1670453" y="1818889"/>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PLACEMENT</a:t>
          </a:r>
          <a:endParaRPr lang="en-US" sz="1600" b="1" kern="1200" dirty="0">
            <a:latin typeface="Times New Roman" panose="02020603050405020304" pitchFamily="18" charset="0"/>
            <a:cs typeface="Times New Roman" panose="02020603050405020304" pitchFamily="18" charset="0"/>
          </a:endParaRPr>
        </a:p>
      </dsp:txBody>
      <dsp:txXfrm rot="10800000">
        <a:off x="1786925" y="1818889"/>
        <a:ext cx="6053062" cy="465890"/>
      </dsp:txXfrm>
    </dsp:sp>
    <dsp:sp modelId="{2A0552C1-771A-4151-A5D6-57786486B0C8}">
      <dsp:nvSpPr>
        <dsp:cNvPr id="0" name=""/>
        <dsp:cNvSpPr/>
      </dsp:nvSpPr>
      <dsp:spPr>
        <a:xfrm>
          <a:off x="1437507" y="1818889"/>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DD239-43C2-4CF8-A46A-9D33F3A65B24}">
      <dsp:nvSpPr>
        <dsp:cNvPr id="0" name=""/>
        <dsp:cNvSpPr/>
      </dsp:nvSpPr>
      <dsp:spPr>
        <a:xfrm rot="10800000">
          <a:off x="1670453" y="2423852"/>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CLOCK TREE SYNTHESIS</a:t>
          </a:r>
          <a:endParaRPr lang="en-US" sz="1600" b="1" kern="1200" dirty="0">
            <a:latin typeface="Times New Roman" panose="02020603050405020304" pitchFamily="18" charset="0"/>
            <a:cs typeface="Times New Roman" panose="02020603050405020304" pitchFamily="18" charset="0"/>
          </a:endParaRPr>
        </a:p>
      </dsp:txBody>
      <dsp:txXfrm rot="10800000">
        <a:off x="1786925" y="2423852"/>
        <a:ext cx="6053062" cy="465890"/>
      </dsp:txXfrm>
    </dsp:sp>
    <dsp:sp modelId="{A6DDA1F0-9C15-4282-943B-92C25E962FAB}">
      <dsp:nvSpPr>
        <dsp:cNvPr id="0" name=""/>
        <dsp:cNvSpPr/>
      </dsp:nvSpPr>
      <dsp:spPr>
        <a:xfrm>
          <a:off x="1437507" y="2423852"/>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8E44B-F947-46F4-823A-181BCBC5B156}">
      <dsp:nvSpPr>
        <dsp:cNvPr id="0" name=""/>
        <dsp:cNvSpPr/>
      </dsp:nvSpPr>
      <dsp:spPr>
        <a:xfrm rot="10800000">
          <a:off x="1670453" y="3028814"/>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ROUTING</a:t>
          </a:r>
          <a:endParaRPr lang="en-US" sz="1600" b="1" kern="1200" dirty="0">
            <a:latin typeface="Times New Roman" panose="02020603050405020304" pitchFamily="18" charset="0"/>
            <a:cs typeface="Times New Roman" panose="02020603050405020304" pitchFamily="18" charset="0"/>
          </a:endParaRPr>
        </a:p>
      </dsp:txBody>
      <dsp:txXfrm rot="10800000">
        <a:off x="1786925" y="3028814"/>
        <a:ext cx="6053062" cy="465890"/>
      </dsp:txXfrm>
    </dsp:sp>
    <dsp:sp modelId="{557EFB7F-9142-4B93-B54A-8A7238D24CDE}">
      <dsp:nvSpPr>
        <dsp:cNvPr id="0" name=""/>
        <dsp:cNvSpPr/>
      </dsp:nvSpPr>
      <dsp:spPr>
        <a:xfrm>
          <a:off x="1437507" y="3028814"/>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E4E51-5BE4-4387-B6D2-355AAF4C9048}">
      <dsp:nvSpPr>
        <dsp:cNvPr id="0" name=""/>
        <dsp:cNvSpPr/>
      </dsp:nvSpPr>
      <dsp:spPr>
        <a:xfrm rot="10800000">
          <a:off x="1670453" y="3633777"/>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POSTROUTE</a:t>
          </a:r>
          <a:endParaRPr lang="en-US" sz="1600" b="1" kern="1200" dirty="0">
            <a:latin typeface="Times New Roman" panose="02020603050405020304" pitchFamily="18" charset="0"/>
            <a:cs typeface="Times New Roman" panose="02020603050405020304" pitchFamily="18" charset="0"/>
          </a:endParaRPr>
        </a:p>
      </dsp:txBody>
      <dsp:txXfrm rot="10800000">
        <a:off x="1786925" y="3633777"/>
        <a:ext cx="6053062" cy="465890"/>
      </dsp:txXfrm>
    </dsp:sp>
    <dsp:sp modelId="{5853F49D-AD7F-4F3D-A4BC-A55E6C3F64D9}">
      <dsp:nvSpPr>
        <dsp:cNvPr id="0" name=""/>
        <dsp:cNvSpPr/>
      </dsp:nvSpPr>
      <dsp:spPr>
        <a:xfrm>
          <a:off x="1437507" y="3633777"/>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EA4C44-2474-45EB-863F-9A548B7BED87}">
      <dsp:nvSpPr>
        <dsp:cNvPr id="0" name=""/>
        <dsp:cNvSpPr/>
      </dsp:nvSpPr>
      <dsp:spPr>
        <a:xfrm rot="10800000">
          <a:off x="1670453" y="4238739"/>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SETUP &amp; HOLD TIMING FIXED </a:t>
          </a:r>
          <a:endParaRPr lang="en-US" sz="1600" b="1" kern="1200" dirty="0">
            <a:latin typeface="Times New Roman" panose="02020603050405020304" pitchFamily="18" charset="0"/>
            <a:cs typeface="Times New Roman" panose="02020603050405020304" pitchFamily="18" charset="0"/>
          </a:endParaRPr>
        </a:p>
      </dsp:txBody>
      <dsp:txXfrm rot="10800000">
        <a:off x="1786925" y="4238739"/>
        <a:ext cx="6053062" cy="465890"/>
      </dsp:txXfrm>
    </dsp:sp>
    <dsp:sp modelId="{1B7EA741-76C4-449E-A049-1DDF31545A90}">
      <dsp:nvSpPr>
        <dsp:cNvPr id="0" name=""/>
        <dsp:cNvSpPr/>
      </dsp:nvSpPr>
      <dsp:spPr>
        <a:xfrm>
          <a:off x="1437507" y="4238739"/>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56FFD2-73EE-47E6-A120-93D866DC942A}">
      <dsp:nvSpPr>
        <dsp:cNvPr id="0" name=""/>
        <dsp:cNvSpPr/>
      </dsp:nvSpPr>
      <dsp:spPr>
        <a:xfrm rot="10800000">
          <a:off x="1670453" y="4843701"/>
          <a:ext cx="6169534" cy="46589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44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DESIGN RULE CHECK </a:t>
          </a:r>
          <a:endParaRPr lang="en-US" sz="1600" b="1" kern="1200" dirty="0">
            <a:latin typeface="Times New Roman" panose="02020603050405020304" pitchFamily="18" charset="0"/>
            <a:cs typeface="Times New Roman" panose="02020603050405020304" pitchFamily="18" charset="0"/>
          </a:endParaRPr>
        </a:p>
      </dsp:txBody>
      <dsp:txXfrm rot="10800000">
        <a:off x="1786925" y="4843701"/>
        <a:ext cx="6053062" cy="465890"/>
      </dsp:txXfrm>
    </dsp:sp>
    <dsp:sp modelId="{0701FAC4-9B07-464D-97C5-EC904EDB8EA5}">
      <dsp:nvSpPr>
        <dsp:cNvPr id="0" name=""/>
        <dsp:cNvSpPr/>
      </dsp:nvSpPr>
      <dsp:spPr>
        <a:xfrm>
          <a:off x="1437507" y="4843701"/>
          <a:ext cx="465890" cy="465890"/>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F0807-EBFF-4C50-AF4C-94F0653A0AC1}">
      <dsp:nvSpPr>
        <dsp:cNvPr id="0" name=""/>
        <dsp:cNvSpPr/>
      </dsp:nvSpPr>
      <dsp:spPr>
        <a:xfrm>
          <a:off x="0" y="29861"/>
          <a:ext cx="2944425" cy="542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Period 2.22ns</a:t>
          </a:r>
          <a:endParaRPr lang="en-US" sz="1600" kern="1200" dirty="0">
            <a:latin typeface="Times New Roman" panose="02020603050405020304" pitchFamily="18" charset="0"/>
            <a:cs typeface="Times New Roman" panose="02020603050405020304" pitchFamily="18" charset="0"/>
          </a:endParaRPr>
        </a:p>
      </dsp:txBody>
      <dsp:txXfrm>
        <a:off x="26501" y="56362"/>
        <a:ext cx="2891423" cy="489878"/>
      </dsp:txXfrm>
    </dsp:sp>
    <dsp:sp modelId="{62BA0453-72EB-4314-8E1E-AB3243FA0898}">
      <dsp:nvSpPr>
        <dsp:cNvPr id="0" name=""/>
        <dsp:cNvSpPr/>
      </dsp:nvSpPr>
      <dsp:spPr>
        <a:xfrm>
          <a:off x="0" y="656912"/>
          <a:ext cx="2944425" cy="542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Waveform 0 to 1.11ns</a:t>
          </a:r>
          <a:endParaRPr lang="en-US" sz="1600" kern="1200" dirty="0">
            <a:latin typeface="Times New Roman" panose="02020603050405020304" pitchFamily="18" charset="0"/>
            <a:cs typeface="Times New Roman" panose="02020603050405020304" pitchFamily="18" charset="0"/>
          </a:endParaRPr>
        </a:p>
      </dsp:txBody>
      <dsp:txXfrm>
        <a:off x="26501" y="683413"/>
        <a:ext cx="2891423" cy="489878"/>
      </dsp:txXfrm>
    </dsp:sp>
    <dsp:sp modelId="{E3CEDB50-3CEB-4C7A-A572-2D0CD106A8DC}">
      <dsp:nvSpPr>
        <dsp:cNvPr id="0" name=""/>
        <dsp:cNvSpPr/>
      </dsp:nvSpPr>
      <dsp:spPr>
        <a:xfrm>
          <a:off x="0" y="1283312"/>
          <a:ext cx="2944425" cy="542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Uncertainty 0.222ns (10%)</a:t>
          </a:r>
          <a:endParaRPr lang="en-US" sz="1600" kern="1200" dirty="0">
            <a:latin typeface="Times New Roman" panose="02020603050405020304" pitchFamily="18" charset="0"/>
            <a:cs typeface="Times New Roman" panose="02020603050405020304" pitchFamily="18" charset="0"/>
          </a:endParaRPr>
        </a:p>
      </dsp:txBody>
      <dsp:txXfrm>
        <a:off x="26501" y="1309813"/>
        <a:ext cx="2891423" cy="489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3FE52-1507-40DE-AF75-E6915341E1C5}">
      <dsp:nvSpPr>
        <dsp:cNvPr id="0" name=""/>
        <dsp:cNvSpPr/>
      </dsp:nvSpPr>
      <dsp:spPr>
        <a:xfrm>
          <a:off x="-4684955" y="-718184"/>
          <a:ext cx="5580466" cy="5580466"/>
        </a:xfrm>
        <a:prstGeom prst="blockArc">
          <a:avLst>
            <a:gd name="adj1" fmla="val 18900000"/>
            <a:gd name="adj2" fmla="val 2700000"/>
            <a:gd name="adj3" fmla="val 387"/>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ADA030-E203-4D6F-9218-F055ECB462C2}">
      <dsp:nvSpPr>
        <dsp:cNvPr id="0" name=""/>
        <dsp:cNvSpPr/>
      </dsp:nvSpPr>
      <dsp:spPr>
        <a:xfrm>
          <a:off x="469019" y="318598"/>
          <a:ext cx="5274563" cy="6375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03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Cells are bounded within the selected region</a:t>
          </a:r>
        </a:p>
      </dsp:txBody>
      <dsp:txXfrm>
        <a:off x="469019" y="318598"/>
        <a:ext cx="5274563" cy="637527"/>
      </dsp:txXfrm>
    </dsp:sp>
    <dsp:sp modelId="{BC66DE37-5F84-4449-A0CC-D6D37186F33F}">
      <dsp:nvSpPr>
        <dsp:cNvPr id="0" name=""/>
        <dsp:cNvSpPr/>
      </dsp:nvSpPr>
      <dsp:spPr>
        <a:xfrm>
          <a:off x="70564" y="238907"/>
          <a:ext cx="796909" cy="79690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766406-C17A-4DF1-A697-1C81398D33F6}">
      <dsp:nvSpPr>
        <dsp:cNvPr id="0" name=""/>
        <dsp:cNvSpPr/>
      </dsp:nvSpPr>
      <dsp:spPr>
        <a:xfrm>
          <a:off x="834529" y="1275055"/>
          <a:ext cx="4909054" cy="637527"/>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03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Routing congestion even after applying partial blockage </a:t>
          </a:r>
        </a:p>
      </dsp:txBody>
      <dsp:txXfrm>
        <a:off x="834529" y="1275055"/>
        <a:ext cx="4909054" cy="637527"/>
      </dsp:txXfrm>
    </dsp:sp>
    <dsp:sp modelId="{A53FF9DF-1A5B-4B61-8440-34FE9691A67F}">
      <dsp:nvSpPr>
        <dsp:cNvPr id="0" name=""/>
        <dsp:cNvSpPr/>
      </dsp:nvSpPr>
      <dsp:spPr>
        <a:xfrm>
          <a:off x="436074" y="1195364"/>
          <a:ext cx="796909" cy="796909"/>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739A51-738A-4E8A-8EC2-A1DC52FD4716}">
      <dsp:nvSpPr>
        <dsp:cNvPr id="0" name=""/>
        <dsp:cNvSpPr/>
      </dsp:nvSpPr>
      <dsp:spPr>
        <a:xfrm>
          <a:off x="834529" y="2231513"/>
          <a:ext cx="4909054" cy="637527"/>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03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Meeting setup and hold timing violations </a:t>
          </a:r>
        </a:p>
      </dsp:txBody>
      <dsp:txXfrm>
        <a:off x="834529" y="2231513"/>
        <a:ext cx="4909054" cy="637527"/>
      </dsp:txXfrm>
    </dsp:sp>
    <dsp:sp modelId="{354EF065-FB37-48B0-A5FF-C3875AE143A0}">
      <dsp:nvSpPr>
        <dsp:cNvPr id="0" name=""/>
        <dsp:cNvSpPr/>
      </dsp:nvSpPr>
      <dsp:spPr>
        <a:xfrm>
          <a:off x="436074" y="2151822"/>
          <a:ext cx="796909" cy="796909"/>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365641-FE11-4FF5-82A9-3312C15E9462}">
      <dsp:nvSpPr>
        <dsp:cNvPr id="0" name=""/>
        <dsp:cNvSpPr/>
      </dsp:nvSpPr>
      <dsp:spPr>
        <a:xfrm>
          <a:off x="469019" y="3187970"/>
          <a:ext cx="5274563" cy="63752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038" tIns="48260" rIns="48260" bIns="48260" numCol="1" spcCol="1270" anchor="ctr" anchorCtr="0">
          <a:noAutofit/>
        </a:bodyPr>
        <a:lstStyle/>
        <a:p>
          <a:pPr marL="0" lvl="0" indent="0" algn="l" defTabSz="844550">
            <a:lnSpc>
              <a:spcPct val="90000"/>
            </a:lnSpc>
            <a:spcBef>
              <a:spcPct val="0"/>
            </a:spcBef>
            <a:spcAft>
              <a:spcPct val="35000"/>
            </a:spcAft>
            <a:buFontTx/>
            <a:buNone/>
          </a:pPr>
          <a:r>
            <a:rPr lang="en-US" sz="1900" kern="1200" dirty="0"/>
            <a:t>Multiple DRC Fixing  </a:t>
          </a:r>
        </a:p>
      </dsp:txBody>
      <dsp:txXfrm>
        <a:off x="469019" y="3187970"/>
        <a:ext cx="5274563" cy="637527"/>
      </dsp:txXfrm>
    </dsp:sp>
    <dsp:sp modelId="{2DC1CCAA-E127-4DD9-8563-7748A528D702}">
      <dsp:nvSpPr>
        <dsp:cNvPr id="0" name=""/>
        <dsp:cNvSpPr/>
      </dsp:nvSpPr>
      <dsp:spPr>
        <a:xfrm>
          <a:off x="70564" y="3108279"/>
          <a:ext cx="796909" cy="796909"/>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4767055-6E54-4E01-AAA7-0D223689FF1D}" type="datetimeFigureOut">
              <a:rPr lang="en-US" smtClean="0"/>
              <a:pPr/>
              <a:t>9/21/2023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8E3DA0B-1BBB-42BB-A755-E1A9CC8EF88B}" type="slidenum">
              <a:rPr lang="en-US" smtClean="0"/>
              <a:pPr/>
              <a:t>‹#›</a:t>
            </a:fld>
            <a:endParaRPr lang="en-US"/>
          </a:p>
        </p:txBody>
      </p:sp>
    </p:spTree>
    <p:extLst>
      <p:ext uri="{BB962C8B-B14F-4D97-AF65-F5344CB8AC3E}">
        <p14:creationId xmlns:p14="http://schemas.microsoft.com/office/powerpoint/2010/main" xmlns="" val="2883124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1010F9C-B296-4A62-9785-8D2B0EC24597}" type="datetimeFigureOut">
              <a:rPr lang="en-US" smtClean="0"/>
              <a:pPr/>
              <a:t>9/21/2023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5CEEE3-6E07-4118-ACA0-E67A6265DBFA}" type="slidenum">
              <a:rPr lang="en-US" smtClean="0"/>
              <a:pPr/>
              <a:t>‹#›</a:t>
            </a:fld>
            <a:endParaRPr lang="en-US"/>
          </a:p>
        </p:txBody>
      </p:sp>
    </p:spTree>
    <p:extLst>
      <p:ext uri="{BB962C8B-B14F-4D97-AF65-F5344CB8AC3E}">
        <p14:creationId xmlns:p14="http://schemas.microsoft.com/office/powerpoint/2010/main" xmlns="" val="4147589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5CEEE3-6E07-4118-ACA0-E67A6265DBF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have</a:t>
            </a:r>
            <a:r>
              <a:rPr lang="en-US" baseline="0" dirty="0" smtClean="0"/>
              <a:t> applied NDR for avoiding crosstalk and </a:t>
            </a:r>
            <a:r>
              <a:rPr lang="en-US" baseline="0" dirty="0" err="1" smtClean="0"/>
              <a:t>electromigration</a:t>
            </a:r>
            <a:r>
              <a:rPr lang="en-US" baseline="0" dirty="0" smtClean="0"/>
              <a:t>. I have used in this command for route rule and this command used for route rule </a:t>
            </a:r>
            <a:r>
              <a:rPr lang="en-US" baseline="0" dirty="0" err="1" smtClean="0"/>
              <a:t>execute.i</a:t>
            </a:r>
            <a:r>
              <a:rPr lang="en-US" baseline="0" dirty="0" smtClean="0"/>
              <a:t> have created NDR rule 2x space and 2x width for metal4 which is trunk. And similar command used for meat2 which is leaf just changed NDR. Where space is 2x and width is 1x.</a:t>
            </a:r>
            <a:endParaRPr lang="en-US" dirty="0"/>
          </a:p>
        </p:txBody>
      </p:sp>
      <p:sp>
        <p:nvSpPr>
          <p:cNvPr id="4" name="Slide Number Placeholder 3"/>
          <p:cNvSpPr>
            <a:spLocks noGrp="1"/>
          </p:cNvSpPr>
          <p:nvPr>
            <p:ph type="sldNum" sz="quarter" idx="10"/>
          </p:nvPr>
        </p:nvSpPr>
        <p:spPr/>
        <p:txBody>
          <a:bodyPr/>
          <a:lstStyle/>
          <a:p>
            <a:fld id="{3E5CEEE3-6E07-4118-ACA0-E67A6265DBF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5CEEE3-6E07-4118-ACA0-E67A6265DBF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5CEEE3-6E07-4118-ACA0-E67A6265DBFA}" type="slidenum">
              <a:rPr lang="en-US" smtClean="0"/>
              <a:pPr/>
              <a:t>12</a:t>
            </a:fld>
            <a:endParaRPr lang="en-US"/>
          </a:p>
        </p:txBody>
      </p:sp>
    </p:spTree>
    <p:extLst>
      <p:ext uri="{BB962C8B-B14F-4D97-AF65-F5344CB8AC3E}">
        <p14:creationId xmlns:p14="http://schemas.microsoft.com/office/powerpoint/2010/main" xmlns="" val="321837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be looking over these topic from my project starting from design summary all the way to design rule</a:t>
            </a:r>
          </a:p>
        </p:txBody>
      </p:sp>
      <p:sp>
        <p:nvSpPr>
          <p:cNvPr id="4" name="Slide Number Placeholder 3"/>
          <p:cNvSpPr>
            <a:spLocks noGrp="1"/>
          </p:cNvSpPr>
          <p:nvPr>
            <p:ph type="sldNum" sz="quarter" idx="5"/>
          </p:nvPr>
        </p:nvSpPr>
        <p:spPr/>
        <p:txBody>
          <a:bodyPr/>
          <a:lstStyle/>
          <a:p>
            <a:fld id="{3E5CEEE3-6E07-4118-ACA0-E67A6265DBFA}" type="slidenum">
              <a:rPr lang="en-US" smtClean="0"/>
              <a:pPr/>
              <a:t>2</a:t>
            </a:fld>
            <a:endParaRPr lang="en-US"/>
          </a:p>
        </p:txBody>
      </p:sp>
    </p:spTree>
    <p:extLst>
      <p:ext uri="{BB962C8B-B14F-4D97-AF65-F5344CB8AC3E}">
        <p14:creationId xmlns:p14="http://schemas.microsoft.com/office/powerpoint/2010/main" xmlns="" val="68320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design flow and specifications that are required for my design. Here the design flow are from  synthesis to </a:t>
            </a:r>
            <a:r>
              <a:rPr lang="en-US" dirty="0" err="1"/>
              <a:t>postroute</a:t>
            </a:r>
            <a:r>
              <a:rPr lang="en-US" dirty="0"/>
              <a:t> and Given some specifications for synthesis</a:t>
            </a:r>
          </a:p>
        </p:txBody>
      </p:sp>
      <p:sp>
        <p:nvSpPr>
          <p:cNvPr id="4" name="Slide Number Placeholder 3"/>
          <p:cNvSpPr>
            <a:spLocks noGrp="1"/>
          </p:cNvSpPr>
          <p:nvPr>
            <p:ph type="sldNum" sz="quarter" idx="5"/>
          </p:nvPr>
        </p:nvSpPr>
        <p:spPr/>
        <p:txBody>
          <a:bodyPr/>
          <a:lstStyle/>
          <a:p>
            <a:fld id="{3E5CEEE3-6E07-4118-ACA0-E67A6265DBFA}" type="slidenum">
              <a:rPr lang="en-US" smtClean="0"/>
              <a:pPr/>
              <a:t>3</a:t>
            </a:fld>
            <a:endParaRPr lang="en-US"/>
          </a:p>
        </p:txBody>
      </p:sp>
    </p:spTree>
    <p:extLst>
      <p:ext uri="{BB962C8B-B14F-4D97-AF65-F5344CB8AC3E}">
        <p14:creationId xmlns:p14="http://schemas.microsoft.com/office/powerpoint/2010/main" xmlns="" val="55525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was changing </a:t>
            </a:r>
            <a:r>
              <a:rPr lang="en-US" dirty="0" err="1" smtClean="0"/>
              <a:t>sdc</a:t>
            </a:r>
            <a:r>
              <a:rPr lang="en-US" dirty="0" smtClean="0"/>
              <a:t> modification for my design specification </a:t>
            </a:r>
            <a:r>
              <a:rPr lang="en-US" dirty="0"/>
              <a:t>period was 2.22ns waveform was 0 to </a:t>
            </a:r>
            <a:r>
              <a:rPr lang="en-US" dirty="0" smtClean="0"/>
              <a:t>1.11ns.</a:t>
            </a:r>
            <a:r>
              <a:rPr lang="en-US" baseline="0" dirty="0" smtClean="0"/>
              <a:t>uncertainty was 0.222ns which is 10% of period. The process of genus synthesis is done in 3 main steps. then I get some output files. here we can see the report of results after the synthesis is done. </a:t>
            </a:r>
            <a:endParaRPr lang="en-US" dirty="0"/>
          </a:p>
        </p:txBody>
      </p:sp>
      <p:sp>
        <p:nvSpPr>
          <p:cNvPr id="4" name="Slide Number Placeholder 3"/>
          <p:cNvSpPr>
            <a:spLocks noGrp="1"/>
          </p:cNvSpPr>
          <p:nvPr>
            <p:ph type="sldNum" sz="quarter" idx="5"/>
          </p:nvPr>
        </p:nvSpPr>
        <p:spPr/>
        <p:txBody>
          <a:bodyPr/>
          <a:lstStyle/>
          <a:p>
            <a:fld id="{3E5CEEE3-6E07-4118-ACA0-E67A6265DBFA}" type="slidenum">
              <a:rPr lang="en-US" smtClean="0"/>
              <a:pPr/>
              <a:t>4</a:t>
            </a:fld>
            <a:endParaRPr lang="en-US"/>
          </a:p>
        </p:txBody>
      </p:sp>
    </p:spTree>
    <p:extLst>
      <p:ext uri="{BB962C8B-B14F-4D97-AF65-F5344CB8AC3E}">
        <p14:creationId xmlns:p14="http://schemas.microsoft.com/office/powerpoint/2010/main" xmlns="" val="264813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a:t>
            </a:r>
            <a:r>
              <a:rPr lang="en-US" baseline="0" dirty="0" smtClean="0"/>
              <a:t> synthesis is done after using data in physical synthesis and </a:t>
            </a:r>
            <a:r>
              <a:rPr lang="en-US" dirty="0" smtClean="0"/>
              <a:t>When </a:t>
            </a:r>
            <a:r>
              <a:rPr lang="en-US" dirty="0"/>
              <a:t>is used physical information from design </a:t>
            </a:r>
            <a:r>
              <a:rPr lang="en-US" dirty="0" err="1"/>
              <a:t>impelementation</a:t>
            </a:r>
            <a:r>
              <a:rPr lang="en-US" dirty="0"/>
              <a:t> I set the </a:t>
            </a:r>
            <a:r>
              <a:rPr lang="en-US" dirty="0" err="1"/>
              <a:t>syn_phy_opt</a:t>
            </a:r>
            <a:r>
              <a:rPr lang="en-US" dirty="0"/>
              <a:t> to 1 which initial </a:t>
            </a:r>
            <a:r>
              <a:rPr lang="en-US" dirty="0" err="1"/>
              <a:t>syn_gen</a:t>
            </a:r>
            <a:r>
              <a:rPr lang="en-US" dirty="0"/>
              <a:t> –physical </a:t>
            </a:r>
            <a:r>
              <a:rPr lang="en-US" dirty="0" err="1"/>
              <a:t>proceedes</a:t>
            </a:r>
            <a:r>
              <a:rPr lang="en-US" dirty="0"/>
              <a:t> to take the read </a:t>
            </a:r>
            <a:r>
              <a:rPr lang="en-US" dirty="0" err="1"/>
              <a:t>lef</a:t>
            </a:r>
            <a:r>
              <a:rPr lang="en-US" dirty="0"/>
              <a:t> and read def but due to </a:t>
            </a:r>
            <a:r>
              <a:rPr lang="en-US" dirty="0" err="1"/>
              <a:t>unavailibity</a:t>
            </a:r>
            <a:r>
              <a:rPr lang="en-US" dirty="0"/>
              <a:t> of the license </a:t>
            </a:r>
            <a:r>
              <a:rPr lang="en-US" dirty="0" err="1"/>
              <a:t>phy</a:t>
            </a:r>
            <a:r>
              <a:rPr lang="en-US" dirty="0"/>
              <a:t> syn can not take place</a:t>
            </a:r>
          </a:p>
        </p:txBody>
      </p:sp>
      <p:sp>
        <p:nvSpPr>
          <p:cNvPr id="4" name="Slide Number Placeholder 3"/>
          <p:cNvSpPr>
            <a:spLocks noGrp="1"/>
          </p:cNvSpPr>
          <p:nvPr>
            <p:ph type="sldNum" sz="quarter" idx="5"/>
          </p:nvPr>
        </p:nvSpPr>
        <p:spPr/>
        <p:txBody>
          <a:bodyPr/>
          <a:lstStyle/>
          <a:p>
            <a:fld id="{3E5CEEE3-6E07-4118-ACA0-E67A6265DBFA}" type="slidenum">
              <a:rPr lang="en-US" smtClean="0"/>
              <a:pPr/>
              <a:t>5</a:t>
            </a:fld>
            <a:endParaRPr lang="en-US"/>
          </a:p>
        </p:txBody>
      </p:sp>
    </p:spTree>
    <p:extLst>
      <p:ext uri="{BB962C8B-B14F-4D97-AF65-F5344CB8AC3E}">
        <p14:creationId xmlns:p14="http://schemas.microsoft.com/office/powerpoint/2010/main" xmlns="" val="3255314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Floorplanning</a:t>
            </a:r>
            <a:r>
              <a:rPr lang="en-US" dirty="0" smtClean="0"/>
              <a:t> die and core area has to be fixed before placing</a:t>
            </a:r>
            <a:r>
              <a:rPr lang="en-US" baseline="0" dirty="0" smtClean="0"/>
              <a:t> the std cell .</a:t>
            </a:r>
            <a:r>
              <a:rPr lang="en-US" dirty="0" smtClean="0"/>
              <a:t>this </a:t>
            </a:r>
            <a:r>
              <a:rPr lang="en-US" dirty="0"/>
              <a:t>is </a:t>
            </a:r>
            <a:r>
              <a:rPr lang="en-US" dirty="0" smtClean="0"/>
              <a:t>the </a:t>
            </a:r>
            <a:r>
              <a:rPr lang="en-US" dirty="0"/>
              <a:t>picture of the floorplan stage of my </a:t>
            </a:r>
            <a:r>
              <a:rPr lang="en-US" dirty="0" smtClean="0"/>
              <a:t>project. I used some parameters for </a:t>
            </a:r>
            <a:r>
              <a:rPr lang="en-US" dirty="0" err="1" smtClean="0"/>
              <a:t>floorplaning</a:t>
            </a:r>
            <a:r>
              <a:rPr lang="en-US" baseline="0" dirty="0" smtClean="0"/>
              <a:t> and </a:t>
            </a:r>
            <a:r>
              <a:rPr lang="en-US" baseline="0" dirty="0" err="1" smtClean="0"/>
              <a:t>powerplaning.i</a:t>
            </a:r>
            <a:r>
              <a:rPr lang="en-US" baseline="0" dirty="0" smtClean="0"/>
              <a:t> set core and die boundary. Top </a:t>
            </a:r>
            <a:r>
              <a:rPr lang="en-US" dirty="0" smtClean="0"/>
              <a:t>Power </a:t>
            </a:r>
            <a:r>
              <a:rPr lang="en-US" dirty="0"/>
              <a:t>routing I used metal5 </a:t>
            </a:r>
            <a:r>
              <a:rPr lang="en-US" dirty="0" smtClean="0"/>
              <a:t>which is </a:t>
            </a:r>
            <a:r>
              <a:rPr lang="en-US" dirty="0" err="1" smtClean="0"/>
              <a:t>hor</a:t>
            </a:r>
            <a:r>
              <a:rPr lang="en-US" dirty="0" smtClean="0"/>
              <a:t> and bottom power routing </a:t>
            </a:r>
            <a:r>
              <a:rPr lang="en-US" dirty="0"/>
              <a:t>metal4 </a:t>
            </a:r>
            <a:r>
              <a:rPr lang="en-US" dirty="0" smtClean="0"/>
              <a:t>which is vertical.</a:t>
            </a:r>
            <a:r>
              <a:rPr lang="en-US" baseline="0" dirty="0"/>
              <a:t> </a:t>
            </a:r>
            <a:r>
              <a:rPr lang="en-US" dirty="0" err="1" smtClean="0"/>
              <a:t>Create_floorplan</a:t>
            </a:r>
            <a:r>
              <a:rPr lang="en-US" dirty="0" smtClean="0"/>
              <a:t> </a:t>
            </a:r>
            <a:r>
              <a:rPr lang="en-US" dirty="0"/>
              <a:t>–</a:t>
            </a:r>
            <a:r>
              <a:rPr lang="en-US" dirty="0" err="1" smtClean="0"/>
              <a:t>core_size</a:t>
            </a:r>
            <a:r>
              <a:rPr lang="en-US" dirty="0" smtClean="0"/>
              <a:t> this </a:t>
            </a:r>
            <a:r>
              <a:rPr lang="en-US" dirty="0" err="1" smtClean="0"/>
              <a:t>cammand</a:t>
            </a:r>
            <a:r>
              <a:rPr lang="en-US" dirty="0" smtClean="0"/>
              <a:t> is used for </a:t>
            </a:r>
            <a:r>
              <a:rPr lang="en-US" dirty="0" err="1" smtClean="0"/>
              <a:t>floorplaning</a:t>
            </a:r>
            <a:r>
              <a:rPr lang="en-US" dirty="0" smtClean="0"/>
              <a:t> and </a:t>
            </a:r>
            <a:r>
              <a:rPr lang="en-US" dirty="0" err="1" smtClean="0"/>
              <a:t>add_strips</a:t>
            </a:r>
            <a:r>
              <a:rPr lang="en-US" dirty="0" smtClean="0"/>
              <a:t> </a:t>
            </a:r>
            <a:endParaRPr lang="en-US" dirty="0"/>
          </a:p>
        </p:txBody>
      </p:sp>
      <p:sp>
        <p:nvSpPr>
          <p:cNvPr id="4" name="Slide Number Placeholder 3"/>
          <p:cNvSpPr>
            <a:spLocks noGrp="1"/>
          </p:cNvSpPr>
          <p:nvPr>
            <p:ph type="sldNum" sz="quarter" idx="5"/>
          </p:nvPr>
        </p:nvSpPr>
        <p:spPr/>
        <p:txBody>
          <a:bodyPr/>
          <a:lstStyle/>
          <a:p>
            <a:fld id="{3E5CEEE3-6E07-4118-ACA0-E67A6265DBFA}" type="slidenum">
              <a:rPr lang="en-US" smtClean="0"/>
              <a:pPr/>
              <a:t>6</a:t>
            </a:fld>
            <a:endParaRPr lang="en-US"/>
          </a:p>
        </p:txBody>
      </p:sp>
    </p:spTree>
    <p:extLst>
      <p:ext uri="{BB962C8B-B14F-4D97-AF65-F5344CB8AC3E}">
        <p14:creationId xmlns:p14="http://schemas.microsoft.com/office/powerpoint/2010/main" xmlns="" val="149351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my pin management optimized I tried to keep all the pin associate to </a:t>
            </a:r>
            <a:r>
              <a:rPr lang="en-US" dirty="0" err="1"/>
              <a:t>certaint</a:t>
            </a:r>
            <a:r>
              <a:rPr lang="en-US" dirty="0"/>
              <a:t> module in one </a:t>
            </a:r>
            <a:r>
              <a:rPr lang="en-US" dirty="0" smtClean="0"/>
              <a:t>side that the</a:t>
            </a:r>
            <a:r>
              <a:rPr lang="en-US" baseline="0" dirty="0" smtClean="0"/>
              <a:t> picture have mentioned</a:t>
            </a:r>
            <a:r>
              <a:rPr lang="en-US" dirty="0" smtClean="0"/>
              <a:t> </a:t>
            </a:r>
            <a:r>
              <a:rPr lang="en-US" dirty="0"/>
              <a:t>and dumped </a:t>
            </a:r>
            <a:r>
              <a:rPr lang="en-US" dirty="0" err="1" smtClean="0"/>
              <a:t>io</a:t>
            </a:r>
            <a:r>
              <a:rPr lang="en-US" dirty="0" smtClean="0"/>
              <a:t> script </a:t>
            </a:r>
            <a:r>
              <a:rPr lang="en-US" dirty="0"/>
              <a:t>using </a:t>
            </a:r>
            <a:r>
              <a:rPr lang="en-US" dirty="0" err="1"/>
              <a:t>write_io</a:t>
            </a:r>
            <a:r>
              <a:rPr lang="en-US" dirty="0"/>
              <a:t>. </a:t>
            </a:r>
            <a:r>
              <a:rPr lang="en-US" dirty="0" smtClean="0"/>
              <a:t>then I verified some </a:t>
            </a:r>
            <a:r>
              <a:rPr lang="en-US" dirty="0" err="1" smtClean="0"/>
              <a:t>ascpect</a:t>
            </a:r>
            <a:r>
              <a:rPr lang="en-US" dirty="0" smtClean="0"/>
              <a:t> after </a:t>
            </a:r>
            <a:r>
              <a:rPr lang="en-US" dirty="0" err="1" smtClean="0"/>
              <a:t>floorplan</a:t>
            </a:r>
            <a:r>
              <a:rPr lang="en-US" baseline="0" dirty="0" smtClean="0"/>
              <a:t> stage .</a:t>
            </a:r>
            <a:r>
              <a:rPr lang="en-US" dirty="0" smtClean="0"/>
              <a:t>My </a:t>
            </a:r>
            <a:r>
              <a:rPr lang="en-US" dirty="0" err="1"/>
              <a:t>recomendation</a:t>
            </a:r>
            <a:r>
              <a:rPr lang="en-US" dirty="0"/>
              <a:t> is  95% density after floorplan I have done </a:t>
            </a:r>
            <a:r>
              <a:rPr lang="en-US" dirty="0" smtClean="0"/>
              <a:t>it</a:t>
            </a:r>
            <a:endParaRPr lang="en-US" dirty="0"/>
          </a:p>
        </p:txBody>
      </p:sp>
      <p:sp>
        <p:nvSpPr>
          <p:cNvPr id="4" name="Slide Number Placeholder 3"/>
          <p:cNvSpPr>
            <a:spLocks noGrp="1"/>
          </p:cNvSpPr>
          <p:nvPr>
            <p:ph type="sldNum" sz="quarter" idx="5"/>
          </p:nvPr>
        </p:nvSpPr>
        <p:spPr/>
        <p:txBody>
          <a:bodyPr/>
          <a:lstStyle/>
          <a:p>
            <a:fld id="{3E5CEEE3-6E07-4118-ACA0-E67A6265DBFA}" type="slidenum">
              <a:rPr lang="en-US" smtClean="0"/>
              <a:pPr/>
              <a:t>7</a:t>
            </a:fld>
            <a:endParaRPr lang="en-US"/>
          </a:p>
        </p:txBody>
      </p:sp>
    </p:spTree>
    <p:extLst>
      <p:ext uri="{BB962C8B-B14F-4D97-AF65-F5344CB8AC3E}">
        <p14:creationId xmlns:p14="http://schemas.microsoft.com/office/powerpoint/2010/main" xmlns="" val="405005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placed this module in the specific area because this is optimal place for module to be placed because this will not coming the way other module and their respective pins while maintaining the connection with other module without barrier. I have used boundary constrain command is </a:t>
            </a:r>
          </a:p>
          <a:p>
            <a:endParaRPr lang="en-US" dirty="0"/>
          </a:p>
        </p:txBody>
      </p:sp>
      <p:sp>
        <p:nvSpPr>
          <p:cNvPr id="4" name="Slide Number Placeholder 3"/>
          <p:cNvSpPr>
            <a:spLocks noGrp="1"/>
          </p:cNvSpPr>
          <p:nvPr>
            <p:ph type="sldNum" sz="quarter" idx="5"/>
          </p:nvPr>
        </p:nvSpPr>
        <p:spPr/>
        <p:txBody>
          <a:bodyPr/>
          <a:lstStyle/>
          <a:p>
            <a:fld id="{3E5CEEE3-6E07-4118-ACA0-E67A6265DBFA}" type="slidenum">
              <a:rPr lang="en-US" smtClean="0"/>
              <a:pPr/>
              <a:t>8</a:t>
            </a:fld>
            <a:endParaRPr lang="en-US"/>
          </a:p>
        </p:txBody>
      </p:sp>
    </p:spTree>
    <p:extLst>
      <p:ext uri="{BB962C8B-B14F-4D97-AF65-F5344CB8AC3E}">
        <p14:creationId xmlns:p14="http://schemas.microsoft.com/office/powerpoint/2010/main" xmlns="" val="3010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stage ideal clock converts to clock</a:t>
            </a:r>
            <a:r>
              <a:rPr lang="en-US" baseline="0" dirty="0" smtClean="0"/>
              <a:t> tree synthesis and creating this clock path from clock source to clock sinks. I have used in this command </a:t>
            </a:r>
            <a:r>
              <a:rPr lang="en-US" baseline="0" dirty="0" err="1" smtClean="0"/>
              <a:t>ccopt_design</a:t>
            </a:r>
            <a:r>
              <a:rPr lang="en-US" baseline="0" dirty="0" smtClean="0"/>
              <a:t> for build in a clock tree. And also </a:t>
            </a:r>
            <a:r>
              <a:rPr lang="en-US" baseline="0" dirty="0" err="1" smtClean="0"/>
              <a:t>uesd</a:t>
            </a:r>
            <a:r>
              <a:rPr lang="en-US" baseline="0" dirty="0" smtClean="0"/>
              <a:t> </a:t>
            </a:r>
            <a:r>
              <a:rPr lang="en-US" baseline="0" dirty="0" err="1" smtClean="0"/>
              <a:t>opt_design</a:t>
            </a:r>
            <a:r>
              <a:rPr lang="en-US" baseline="0" dirty="0" smtClean="0"/>
              <a:t> command purpose of hold timing optimization before </a:t>
            </a:r>
            <a:r>
              <a:rPr lang="en-US" baseline="0" dirty="0" err="1" smtClean="0"/>
              <a:t>cts</a:t>
            </a:r>
            <a:r>
              <a:rPr lang="en-US" baseline="0" dirty="0" smtClean="0"/>
              <a:t>. This picture is clock tree synthesis for my design and clock is propagated and we can see these are trunk and these are leaf.</a:t>
            </a:r>
            <a:endParaRPr lang="en-US" dirty="0"/>
          </a:p>
        </p:txBody>
      </p:sp>
      <p:sp>
        <p:nvSpPr>
          <p:cNvPr id="4" name="Slide Number Placeholder 3"/>
          <p:cNvSpPr>
            <a:spLocks noGrp="1"/>
          </p:cNvSpPr>
          <p:nvPr>
            <p:ph type="sldNum" sz="quarter" idx="5"/>
          </p:nvPr>
        </p:nvSpPr>
        <p:spPr/>
        <p:txBody>
          <a:bodyPr/>
          <a:lstStyle/>
          <a:p>
            <a:fld id="{3E5CEEE3-6E07-4118-ACA0-E67A6265DBFA}" type="slidenum">
              <a:rPr lang="en-US" smtClean="0"/>
              <a:pPr/>
              <a:t>9</a:t>
            </a:fld>
            <a:endParaRPr lang="en-US"/>
          </a:p>
        </p:txBody>
      </p:sp>
    </p:spTree>
    <p:extLst>
      <p:ext uri="{BB962C8B-B14F-4D97-AF65-F5344CB8AC3E}">
        <p14:creationId xmlns:p14="http://schemas.microsoft.com/office/powerpoint/2010/main" xmlns="" val="1091482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2FDAEE-A7A7-4D34-A8B3-EFAAF6F64DAE}" type="datetime1">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ABC0B-3C84-4024-AC31-6AEB2D28A042}" type="slidenum">
              <a:rPr lang="en-US" smtClean="0"/>
              <a:pPr/>
              <a:t>‹#›</a:t>
            </a:fld>
            <a:endParaRPr lang="en-US"/>
          </a:p>
        </p:txBody>
      </p:sp>
      <p:pic>
        <p:nvPicPr>
          <p:cNvPr id="6" name="Picture 5">
            <a:extLst>
              <a:ext uri="{FF2B5EF4-FFF2-40B4-BE49-F238E27FC236}">
                <a16:creationId xmlns:a16="http://schemas.microsoft.com/office/drawing/2014/main" xmlns="" id="{0F5F1502-0E43-4C17-A693-8539600579A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222250" y="365124"/>
            <a:ext cx="624895" cy="624895"/>
          </a:xfrm>
          <a:prstGeom prst="rect">
            <a:avLst/>
          </a:prstGeom>
        </p:spPr>
      </p:pic>
    </p:spTree>
    <p:extLst>
      <p:ext uri="{BB962C8B-B14F-4D97-AF65-F5344CB8AC3E}">
        <p14:creationId xmlns:p14="http://schemas.microsoft.com/office/powerpoint/2010/main" xmlns="" val="211111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9628BF-A751-42F9-A313-11504A877F41}" type="datetime1">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ABC0B-3C84-4024-AC31-6AEB2D28A042}" type="slidenum">
              <a:rPr lang="en-US" smtClean="0"/>
              <a:pPr/>
              <a:t>‹#›</a:t>
            </a:fld>
            <a:endParaRPr lang="en-US"/>
          </a:p>
        </p:txBody>
      </p:sp>
    </p:spTree>
    <p:extLst>
      <p:ext uri="{BB962C8B-B14F-4D97-AF65-F5344CB8AC3E}">
        <p14:creationId xmlns:p14="http://schemas.microsoft.com/office/powerpoint/2010/main" xmlns="" val="119511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accent5"/>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7AF39-0DD9-4811-B2EA-CD429CA2798C}" type="datetime1">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ABC0B-3C84-4024-AC31-6AEB2D28A042}" type="slidenum">
              <a:rPr lang="en-US" smtClean="0"/>
              <a:pPr/>
              <a:t>‹#›</a:t>
            </a:fld>
            <a:endParaRPr lang="en-US"/>
          </a:p>
        </p:txBody>
      </p:sp>
      <p:pic>
        <p:nvPicPr>
          <p:cNvPr id="7" name="Picture 6">
            <a:extLst>
              <a:ext uri="{FF2B5EF4-FFF2-40B4-BE49-F238E27FC236}">
                <a16:creationId xmlns:a16="http://schemas.microsoft.com/office/drawing/2014/main" xmlns="" id="{0F5F1502-0E43-4C17-A693-8539600579A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222250" y="365124"/>
            <a:ext cx="624895" cy="624895"/>
          </a:xfrm>
          <a:prstGeom prst="rect">
            <a:avLst/>
          </a:prstGeom>
        </p:spPr>
      </p:pic>
    </p:spTree>
    <p:extLst>
      <p:ext uri="{BB962C8B-B14F-4D97-AF65-F5344CB8AC3E}">
        <p14:creationId xmlns:p14="http://schemas.microsoft.com/office/powerpoint/2010/main" xmlns="" val="14119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6FEC4C-A47C-44AB-99CC-E9066223F866}" type="datetime1">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ABC0B-3C84-4024-AC31-6AEB2D28A042}" type="slidenum">
              <a:rPr lang="en-US" smtClean="0"/>
              <a:pPr/>
              <a:t>‹#›</a:t>
            </a:fld>
            <a:endParaRPr lang="en-US"/>
          </a:p>
        </p:txBody>
      </p:sp>
      <p:pic>
        <p:nvPicPr>
          <p:cNvPr id="10" name="Picture 9">
            <a:extLst>
              <a:ext uri="{FF2B5EF4-FFF2-40B4-BE49-F238E27FC236}">
                <a16:creationId xmlns:a16="http://schemas.microsoft.com/office/drawing/2014/main" xmlns="" id="{0F5F1502-0E43-4C17-A693-8539600579A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222250" y="365124"/>
            <a:ext cx="624895" cy="624895"/>
          </a:xfrm>
          <a:prstGeom prst="rect">
            <a:avLst/>
          </a:prstGeom>
        </p:spPr>
      </p:pic>
    </p:spTree>
    <p:extLst>
      <p:ext uri="{BB962C8B-B14F-4D97-AF65-F5344CB8AC3E}">
        <p14:creationId xmlns:p14="http://schemas.microsoft.com/office/powerpoint/2010/main" xmlns="" val="318952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F5F1502-0E43-4C17-A693-8539600579A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222250" y="365124"/>
            <a:ext cx="624895" cy="624895"/>
          </a:xfrm>
          <a:prstGeom prst="rect">
            <a:avLst/>
          </a:prstGeom>
        </p:spPr>
      </p:pic>
    </p:spTree>
    <p:extLst>
      <p:ext uri="{BB962C8B-B14F-4D97-AF65-F5344CB8AC3E}">
        <p14:creationId xmlns:p14="http://schemas.microsoft.com/office/powerpoint/2010/main" xmlns="" val="418855692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37C1B6D-D83A-4720-A21C-9233AB1AFFD3}"/>
              </a:ext>
            </a:extLst>
          </p:cNvPr>
          <p:cNvPicPr>
            <a:picLocks noChangeAspect="1"/>
          </p:cNvPicPr>
          <p:nvPr userDrawn="1"/>
        </p:nvPicPr>
        <p:blipFill rotWithShape="1">
          <a:blip r:embed="rId7">
            <a:extLst>
              <a:ext uri="{28A0092B-C50C-407E-A947-70E740481C1C}">
                <a14:useLocalDpi xmlns:a14="http://schemas.microsoft.com/office/drawing/2010/main" xmlns="" val="0"/>
              </a:ext>
            </a:extLst>
          </a:blip>
          <a:srcRect b="11545"/>
          <a:stretch/>
        </p:blipFill>
        <p:spPr>
          <a:xfrm>
            <a:off x="9038937" y="6507480"/>
            <a:ext cx="2941575" cy="35052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F1354-1CA8-4916-BDB2-7891315EA75C}" type="datetime1">
              <a:rPr lang="en-US" smtClean="0"/>
              <a:pPr/>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ABC0B-3C84-4024-AC31-6AEB2D28A042}" type="slidenum">
              <a:rPr lang="en-US" smtClean="0"/>
              <a:pPr/>
              <a:t>‹#›</a:t>
            </a:fld>
            <a:endParaRPr lang="en-US"/>
          </a:p>
        </p:txBody>
      </p:sp>
      <p:pic>
        <p:nvPicPr>
          <p:cNvPr id="9" name="Picture 8">
            <a:extLst>
              <a:ext uri="{FF2B5EF4-FFF2-40B4-BE49-F238E27FC236}">
                <a16:creationId xmlns:a16="http://schemas.microsoft.com/office/drawing/2014/main" xmlns="" id="{BE4D1C2E-3F49-403C-9F54-5C2CDA6F55CC}"/>
              </a:ext>
            </a:extLst>
          </p:cNvPr>
          <p:cNvPicPr>
            <a:picLocks noChangeAspect="1"/>
          </p:cNvPicPr>
          <p:nvPr userDrawn="1"/>
        </p:nvPicPr>
        <p:blipFill rotWithShape="1">
          <a:blip r:embed="rId7">
            <a:extLst>
              <a:ext uri="{28A0092B-C50C-407E-A947-70E740481C1C}">
                <a14:useLocalDpi xmlns:a14="http://schemas.microsoft.com/office/drawing/2010/main" xmlns="" val="0"/>
              </a:ext>
            </a:extLst>
          </a:blip>
          <a:srcRect b="11545"/>
          <a:stretch/>
        </p:blipFill>
        <p:spPr>
          <a:xfrm>
            <a:off x="211490" y="6507480"/>
            <a:ext cx="2941575" cy="350520"/>
          </a:xfrm>
          <a:prstGeom prst="rect">
            <a:avLst/>
          </a:prstGeom>
        </p:spPr>
      </p:pic>
      <p:pic>
        <p:nvPicPr>
          <p:cNvPr id="10" name="Picture 9">
            <a:extLst>
              <a:ext uri="{FF2B5EF4-FFF2-40B4-BE49-F238E27FC236}">
                <a16:creationId xmlns:a16="http://schemas.microsoft.com/office/drawing/2014/main" xmlns="" id="{337EAAA0-5DB5-4043-9AC5-7B40091EB162}"/>
              </a:ext>
            </a:extLst>
          </p:cNvPr>
          <p:cNvPicPr>
            <a:picLocks noChangeAspect="1"/>
          </p:cNvPicPr>
          <p:nvPr userDrawn="1"/>
        </p:nvPicPr>
        <p:blipFill rotWithShape="1">
          <a:blip r:embed="rId7">
            <a:extLst>
              <a:ext uri="{28A0092B-C50C-407E-A947-70E740481C1C}">
                <a14:useLocalDpi xmlns:a14="http://schemas.microsoft.com/office/drawing/2010/main" xmlns="" val="0"/>
              </a:ext>
            </a:extLst>
          </a:blip>
          <a:srcRect b="11545"/>
          <a:stretch/>
        </p:blipFill>
        <p:spPr>
          <a:xfrm>
            <a:off x="4625213" y="6507480"/>
            <a:ext cx="2941575" cy="350520"/>
          </a:xfrm>
          <a:prstGeom prst="rect">
            <a:avLst/>
          </a:prstGeom>
        </p:spPr>
      </p:pic>
    </p:spTree>
    <p:extLst>
      <p:ext uri="{BB962C8B-B14F-4D97-AF65-F5344CB8AC3E}">
        <p14:creationId xmlns:p14="http://schemas.microsoft.com/office/powerpoint/2010/main" xmlns="" val="5716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94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8630277-BE5D-E21F-C9EE-434A18F60EBA}"/>
              </a:ext>
            </a:extLst>
          </p:cNvPr>
          <p:cNvSpPr>
            <a:spLocks noGrp="1"/>
          </p:cNvSpPr>
          <p:nvPr>
            <p:ph type="sldNum" sz="quarter" idx="12"/>
          </p:nvPr>
        </p:nvSpPr>
        <p:spPr/>
        <p:txBody>
          <a:bodyPr/>
          <a:lstStyle/>
          <a:p>
            <a:fld id="{444ABC0B-3C84-4024-AC31-6AEB2D28A042}" type="slidenum">
              <a:rPr lang="en-US" smtClean="0"/>
              <a:pPr/>
              <a:t>1</a:t>
            </a:fld>
            <a:endParaRPr lang="en-US"/>
          </a:p>
        </p:txBody>
      </p:sp>
      <p:sp>
        <p:nvSpPr>
          <p:cNvPr id="9" name="Title 1">
            <a:extLst>
              <a:ext uri="{FF2B5EF4-FFF2-40B4-BE49-F238E27FC236}">
                <a16:creationId xmlns:a16="http://schemas.microsoft.com/office/drawing/2014/main" xmlns="" id="{0C2FB3C8-536B-8E66-1FC1-B6B76F93FCA6}"/>
              </a:ext>
            </a:extLst>
          </p:cNvPr>
          <p:cNvSpPr>
            <a:spLocks noGrp="1"/>
          </p:cNvSpPr>
          <p:nvPr>
            <p:ph type="ctrTitle"/>
          </p:nvPr>
        </p:nvSpPr>
        <p:spPr>
          <a:xfrm>
            <a:off x="5140715" y="1178226"/>
            <a:ext cx="6424516" cy="1005573"/>
          </a:xfrm>
        </p:spPr>
        <p:txBody>
          <a:bodyPr>
            <a:normAutofit/>
          </a:bodyPr>
          <a:lstStyle/>
          <a:p>
            <a:r>
              <a:rPr lang="en-US" sz="3600" dirty="0">
                <a:solidFill>
                  <a:schemeClr val="bg2">
                    <a:lumMod val="25000"/>
                  </a:schemeClr>
                </a:solidFill>
              </a:rPr>
              <a:t>Neural Semiconductor Limited</a:t>
            </a:r>
            <a:r>
              <a:rPr lang="en-US" sz="4400" dirty="0">
                <a:solidFill>
                  <a:schemeClr val="bg2">
                    <a:lumMod val="25000"/>
                  </a:schemeClr>
                </a:solidFill>
              </a:rPr>
              <a:t/>
            </a:r>
            <a:br>
              <a:rPr lang="en-US" sz="4400" dirty="0">
                <a:solidFill>
                  <a:schemeClr val="bg2">
                    <a:lumMod val="25000"/>
                  </a:schemeClr>
                </a:solidFill>
              </a:rPr>
            </a:br>
            <a:r>
              <a:rPr lang="en-US" sz="2000" dirty="0">
                <a:solidFill>
                  <a:schemeClr val="bg2">
                    <a:lumMod val="25000"/>
                  </a:schemeClr>
                </a:solidFill>
              </a:rPr>
              <a:t>Seamless Technology Service</a:t>
            </a:r>
            <a:endParaRPr lang="en-US" sz="4400" dirty="0">
              <a:solidFill>
                <a:schemeClr val="bg2">
                  <a:lumMod val="25000"/>
                </a:schemeClr>
              </a:solidFill>
            </a:endParaRPr>
          </a:p>
        </p:txBody>
      </p:sp>
      <p:sp>
        <p:nvSpPr>
          <p:cNvPr id="10" name="Rectangle 9">
            <a:extLst>
              <a:ext uri="{FF2B5EF4-FFF2-40B4-BE49-F238E27FC236}">
                <a16:creationId xmlns:a16="http://schemas.microsoft.com/office/drawing/2014/main" xmlns="" id="{276F48A7-EF9B-817D-558B-208FD486B3EA}"/>
              </a:ext>
            </a:extLst>
          </p:cNvPr>
          <p:cNvSpPr/>
          <p:nvPr/>
        </p:nvSpPr>
        <p:spPr>
          <a:xfrm>
            <a:off x="-1" y="-401"/>
            <a:ext cx="4154063" cy="6858000"/>
          </a:xfrm>
          <a:prstGeom prst="rect">
            <a:avLst/>
          </a:prstGeom>
          <a:solidFill>
            <a:srgbClr val="008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AE2EF4D7-4DD9-E6AC-4FED-AC07C82B20C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11741" y="4378130"/>
            <a:ext cx="2082465" cy="798857"/>
          </a:xfrm>
          <a:prstGeom prst="rect">
            <a:avLst/>
          </a:prstGeom>
        </p:spPr>
      </p:pic>
      <p:sp>
        <p:nvSpPr>
          <p:cNvPr id="12" name="Rectangle 11">
            <a:extLst>
              <a:ext uri="{FF2B5EF4-FFF2-40B4-BE49-F238E27FC236}">
                <a16:creationId xmlns:a16="http://schemas.microsoft.com/office/drawing/2014/main" xmlns="" id="{5BAF8740-6DBC-2FF2-FB48-8C94C9E0AB18}"/>
              </a:ext>
            </a:extLst>
          </p:cNvPr>
          <p:cNvSpPr/>
          <p:nvPr/>
        </p:nvSpPr>
        <p:spPr>
          <a:xfrm>
            <a:off x="-1" y="0"/>
            <a:ext cx="4154063" cy="6858000"/>
          </a:xfrm>
          <a:prstGeom prst="rect">
            <a:avLst/>
          </a:prstGeom>
          <a:solidFill>
            <a:srgbClr val="008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effectLst>
                  <a:outerShdw blurRad="38100" dist="38100" dir="2700000" algn="tl">
                    <a:srgbClr val="000000">
                      <a:alpha val="43137"/>
                    </a:srgbClr>
                  </a:outerShdw>
                </a:effectLst>
              </a:rPr>
              <a:t>Project Report of cv32e40p Block</a:t>
            </a:r>
          </a:p>
        </p:txBody>
      </p:sp>
      <p:sp>
        <p:nvSpPr>
          <p:cNvPr id="14" name="TextBox 13">
            <a:extLst>
              <a:ext uri="{FF2B5EF4-FFF2-40B4-BE49-F238E27FC236}">
                <a16:creationId xmlns:a16="http://schemas.microsoft.com/office/drawing/2014/main" xmlns="" id="{A335E497-3570-5308-D945-75B73307A612}"/>
              </a:ext>
            </a:extLst>
          </p:cNvPr>
          <p:cNvSpPr txBox="1"/>
          <p:nvPr/>
        </p:nvSpPr>
        <p:spPr>
          <a:xfrm>
            <a:off x="5304973" y="2818952"/>
            <a:ext cx="6096000" cy="1077218"/>
          </a:xfrm>
          <a:prstGeom prst="rect">
            <a:avLst/>
          </a:prstGeom>
          <a:noFill/>
        </p:spPr>
        <p:txBody>
          <a:bodyPr wrap="square">
            <a:spAutoFit/>
          </a:bodyPr>
          <a:lstStyle/>
          <a:p>
            <a:pPr algn="ctr"/>
            <a:endParaRPr lang="en-US" sz="1600" dirty="0"/>
          </a:p>
          <a:p>
            <a:pPr algn="ctr"/>
            <a:r>
              <a:rPr lang="en-US" sz="1600" dirty="0"/>
              <a:t>Name : Khairul Alam Johny</a:t>
            </a:r>
          </a:p>
          <a:p>
            <a:pPr algn="ctr"/>
            <a:endParaRPr lang="en-US" sz="1600" dirty="0"/>
          </a:p>
          <a:p>
            <a:pPr algn="ctr"/>
            <a:r>
              <a:rPr lang="en-US" sz="1600" dirty="0"/>
              <a:t>Associate Physical Design Engineer (Trainee)</a:t>
            </a:r>
          </a:p>
        </p:txBody>
      </p:sp>
    </p:spTree>
    <p:extLst>
      <p:ext uri="{BB962C8B-B14F-4D97-AF65-F5344CB8AC3E}">
        <p14:creationId xmlns:p14="http://schemas.microsoft.com/office/powerpoint/2010/main" xmlns="" val="3907322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9473253-8A6B-F78B-C72C-ABDC11375302}"/>
              </a:ext>
            </a:extLst>
          </p:cNvPr>
          <p:cNvSpPr txBox="1"/>
          <p:nvPr/>
        </p:nvSpPr>
        <p:spPr>
          <a:xfrm>
            <a:off x="164678" y="177328"/>
            <a:ext cx="2896574" cy="461665"/>
          </a:xfrm>
          <a:prstGeom prst="rect">
            <a:avLst/>
          </a:prstGeom>
          <a:solidFill>
            <a:schemeClr val="accent3">
              <a:lumMod val="60000"/>
              <a:lumOff val="40000"/>
            </a:schemeClr>
          </a:solid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Clock Tree Synthesis </a:t>
            </a:r>
          </a:p>
        </p:txBody>
      </p:sp>
      <p:sp>
        <p:nvSpPr>
          <p:cNvPr id="3" name="TextBox 2">
            <a:extLst>
              <a:ext uri="{FF2B5EF4-FFF2-40B4-BE49-F238E27FC236}">
                <a16:creationId xmlns:a16="http://schemas.microsoft.com/office/drawing/2014/main" xmlns="" id="{C34687BA-51D8-8000-576E-2454A124E797}"/>
              </a:ext>
            </a:extLst>
          </p:cNvPr>
          <p:cNvSpPr txBox="1"/>
          <p:nvPr/>
        </p:nvSpPr>
        <p:spPr>
          <a:xfrm>
            <a:off x="164678" y="1051113"/>
            <a:ext cx="2345514" cy="338554"/>
          </a:xfrm>
          <a:prstGeom prst="rect">
            <a:avLst/>
          </a:prstGeom>
          <a:solidFill>
            <a:schemeClr val="tx2">
              <a:lumMod val="20000"/>
              <a:lumOff val="80000"/>
            </a:schemeClr>
          </a:solidFill>
        </p:spPr>
        <p:txBody>
          <a:bodyPr wrap="none" rtlCol="0">
            <a:spAutoFit/>
          </a:bodyPr>
          <a:lstStyle/>
          <a:p>
            <a:r>
              <a:rPr lang="en-US" sz="1600" dirty="0">
                <a:solidFill>
                  <a:schemeClr val="tx2">
                    <a:lumMod val="50000"/>
                  </a:schemeClr>
                </a:solidFill>
                <a:latin typeface="Times New Roman" panose="02020603050405020304" pitchFamily="18" charset="0"/>
                <a:cs typeface="Times New Roman" panose="02020603050405020304" pitchFamily="18" charset="0"/>
              </a:rPr>
              <a:t>Non Default Rules (NDR)</a:t>
            </a:r>
          </a:p>
        </p:txBody>
      </p:sp>
      <p:sp>
        <p:nvSpPr>
          <p:cNvPr id="4" name="TextBox 3">
            <a:extLst>
              <a:ext uri="{FF2B5EF4-FFF2-40B4-BE49-F238E27FC236}">
                <a16:creationId xmlns:a16="http://schemas.microsoft.com/office/drawing/2014/main" xmlns="" id="{7A0C7402-D399-4A4C-976C-11D4FAB7717A}"/>
              </a:ext>
            </a:extLst>
          </p:cNvPr>
          <p:cNvSpPr txBox="1"/>
          <p:nvPr/>
        </p:nvSpPr>
        <p:spPr>
          <a:xfrm>
            <a:off x="164678" y="1414981"/>
            <a:ext cx="4964821" cy="830997"/>
          </a:xfrm>
          <a:prstGeom prst="rect">
            <a:avLst/>
          </a:prstGeom>
          <a:solidFill>
            <a:schemeClr val="accent6">
              <a:lumMod val="40000"/>
              <a:lumOff val="60000"/>
            </a:schemeClr>
          </a:solidFill>
        </p:spPr>
        <p:txBody>
          <a:bodyPr wrap="none" rtlCol="0">
            <a:spAutoFit/>
          </a:bodyPr>
          <a:lstStyle/>
          <a:p>
            <a:pPr marL="285750" indent="-285750">
              <a:buFont typeface="Wingdings" panose="05000000000000000000" pitchFamily="2" charset="2"/>
              <a:buChar char="Ø"/>
            </a:pPr>
            <a:r>
              <a:rPr lang="en-US" sz="1600" dirty="0">
                <a:solidFill>
                  <a:schemeClr val="accent1">
                    <a:lumMod val="50000"/>
                  </a:schemeClr>
                </a:solidFill>
                <a:latin typeface="Times New Roman" panose="02020603050405020304" pitchFamily="18" charset="0"/>
                <a:cs typeface="Times New Roman" panose="02020603050405020304" pitchFamily="18" charset="0"/>
              </a:rPr>
              <a:t>NDRs make the clock routes less sensitive to crosstalk</a:t>
            </a:r>
          </a:p>
          <a:p>
            <a:pPr marL="285750" indent="-285750">
              <a:buFont typeface="Wingdings" panose="05000000000000000000" pitchFamily="2" charset="2"/>
              <a:buChar char="Ø"/>
            </a:pPr>
            <a:r>
              <a:rPr lang="en-US" sz="1600" dirty="0">
                <a:solidFill>
                  <a:schemeClr val="accent1">
                    <a:lumMod val="50000"/>
                  </a:schemeClr>
                </a:solidFill>
                <a:latin typeface="Times New Roman" panose="02020603050405020304" pitchFamily="18" charset="0"/>
                <a:cs typeface="Times New Roman" panose="02020603050405020304" pitchFamily="18" charset="0"/>
              </a:rPr>
              <a:t>Double/triple width for avoiding electromigration</a:t>
            </a:r>
          </a:p>
          <a:p>
            <a:pPr marL="285750" indent="-285750">
              <a:buFont typeface="Wingdings" panose="05000000000000000000" pitchFamily="2" charset="2"/>
              <a:buChar char="Ø"/>
            </a:pPr>
            <a:r>
              <a:rPr lang="en-US" sz="1600" dirty="0">
                <a:solidFill>
                  <a:schemeClr val="accent1">
                    <a:lumMod val="50000"/>
                  </a:schemeClr>
                </a:solidFill>
                <a:latin typeface="Times New Roman" panose="02020603050405020304" pitchFamily="18" charset="0"/>
                <a:cs typeface="Times New Roman" panose="02020603050405020304" pitchFamily="18" charset="0"/>
              </a:rPr>
              <a:t>Double/triple width for avoiding crosstalk</a:t>
            </a:r>
          </a:p>
        </p:txBody>
      </p:sp>
      <p:pic>
        <p:nvPicPr>
          <p:cNvPr id="6" name="Picture 5">
            <a:extLst>
              <a:ext uri="{FF2B5EF4-FFF2-40B4-BE49-F238E27FC236}">
                <a16:creationId xmlns:a16="http://schemas.microsoft.com/office/drawing/2014/main" xmlns="" id="{FC359D8D-FF24-6A0A-EA91-05E82DF3534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689720" y="1414981"/>
            <a:ext cx="3197480" cy="3165101"/>
          </a:xfrm>
          <a:prstGeom prst="rect">
            <a:avLst/>
          </a:prstGeom>
        </p:spPr>
      </p:pic>
      <p:pic>
        <p:nvPicPr>
          <p:cNvPr id="8" name="Picture 7">
            <a:extLst>
              <a:ext uri="{FF2B5EF4-FFF2-40B4-BE49-F238E27FC236}">
                <a16:creationId xmlns:a16="http://schemas.microsoft.com/office/drawing/2014/main" xmlns="" id="{5867BF95-EE69-1048-5A04-3CC4716B17E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329225" y="1414982"/>
            <a:ext cx="3302713" cy="3165100"/>
          </a:xfrm>
          <a:prstGeom prst="rect">
            <a:avLst/>
          </a:prstGeom>
        </p:spPr>
      </p:pic>
      <p:sp>
        <p:nvSpPr>
          <p:cNvPr id="9" name="TextBox 8">
            <a:extLst>
              <a:ext uri="{FF2B5EF4-FFF2-40B4-BE49-F238E27FC236}">
                <a16:creationId xmlns:a16="http://schemas.microsoft.com/office/drawing/2014/main" xmlns="" id="{2435B555-08E8-2360-6043-1AB9BF5F44B3}"/>
              </a:ext>
            </a:extLst>
          </p:cNvPr>
          <p:cNvSpPr txBox="1"/>
          <p:nvPr/>
        </p:nvSpPr>
        <p:spPr>
          <a:xfrm>
            <a:off x="5584063" y="4588164"/>
            <a:ext cx="330271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 Metal2 is used for the Leaf </a:t>
            </a:r>
          </a:p>
        </p:txBody>
      </p:sp>
      <p:sp>
        <p:nvSpPr>
          <p:cNvPr id="10" name="Arrow: Right 9">
            <a:extLst>
              <a:ext uri="{FF2B5EF4-FFF2-40B4-BE49-F238E27FC236}">
                <a16:creationId xmlns:a16="http://schemas.microsoft.com/office/drawing/2014/main" xmlns="" id="{FF2C64A3-5C44-2C70-5D1C-1E936CA8BB7D}"/>
              </a:ext>
            </a:extLst>
          </p:cNvPr>
          <p:cNvSpPr/>
          <p:nvPr/>
        </p:nvSpPr>
        <p:spPr>
          <a:xfrm>
            <a:off x="7513983" y="3949148"/>
            <a:ext cx="33130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xmlns="" id="{2906BDC1-42F9-748B-F6B6-3BEBF8999CBD}"/>
              </a:ext>
            </a:extLst>
          </p:cNvPr>
          <p:cNvSpPr/>
          <p:nvPr/>
        </p:nvSpPr>
        <p:spPr>
          <a:xfrm>
            <a:off x="10880035" y="4333461"/>
            <a:ext cx="291548"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68A69F22-CF85-1669-575D-92EC25C7CFE6}"/>
              </a:ext>
            </a:extLst>
          </p:cNvPr>
          <p:cNvSpPr txBox="1"/>
          <p:nvPr/>
        </p:nvSpPr>
        <p:spPr>
          <a:xfrm>
            <a:off x="9141616" y="4588164"/>
            <a:ext cx="3050384"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 Metal4 is used for the Trunk</a:t>
            </a:r>
          </a:p>
        </p:txBody>
      </p:sp>
      <p:sp>
        <p:nvSpPr>
          <p:cNvPr id="14" name="TextBox 13">
            <a:extLst>
              <a:ext uri="{FF2B5EF4-FFF2-40B4-BE49-F238E27FC236}">
                <a16:creationId xmlns:a16="http://schemas.microsoft.com/office/drawing/2014/main" xmlns="" id="{BDFD5816-E8DE-6560-E96E-59926BB0D138}"/>
              </a:ext>
            </a:extLst>
          </p:cNvPr>
          <p:cNvSpPr txBox="1"/>
          <p:nvPr/>
        </p:nvSpPr>
        <p:spPr>
          <a:xfrm>
            <a:off x="164678" y="3402752"/>
            <a:ext cx="4664764" cy="830997"/>
          </a:xfrm>
          <a:prstGeom prst="rect">
            <a:avLst/>
          </a:prstGeom>
          <a:solidFill>
            <a:schemeClr val="accent1">
              <a:lumMod val="20000"/>
              <a:lumOff val="80000"/>
            </a:schemeClr>
          </a:solidFill>
        </p:spPr>
        <p:txBody>
          <a:bodyPr wrap="square" rtlCol="0">
            <a:spAutoFit/>
          </a:bodyPr>
          <a:lstStyle/>
          <a:p>
            <a:r>
              <a:rPr lang="en-US" sz="1600" dirty="0" err="1">
                <a:solidFill>
                  <a:srgbClr val="002060"/>
                </a:solidFill>
                <a:latin typeface="Times New Roman" panose="02020603050405020304" pitchFamily="18" charset="0"/>
                <a:cs typeface="Times New Roman" panose="02020603050405020304" pitchFamily="18" charset="0"/>
              </a:rPr>
              <a:t>create_route_rule</a:t>
            </a:r>
            <a:r>
              <a:rPr lang="en-US" sz="1600" dirty="0">
                <a:solidFill>
                  <a:srgbClr val="002060"/>
                </a:solidFill>
                <a:latin typeface="Times New Roman" panose="02020603050405020304" pitchFamily="18" charset="0"/>
                <a:cs typeface="Times New Roman" panose="02020603050405020304" pitchFamily="18" charset="0"/>
              </a:rPr>
              <a:t> -name cts_2x_space_2x_width</a:t>
            </a:r>
          </a:p>
          <a:p>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spacing_multiplier</a:t>
            </a:r>
            <a:r>
              <a:rPr lang="en-US" sz="1600" dirty="0">
                <a:solidFill>
                  <a:srgbClr val="002060"/>
                </a:solidFill>
                <a:latin typeface="Times New Roman" panose="02020603050405020304" pitchFamily="18" charset="0"/>
                <a:cs typeface="Times New Roman" panose="02020603050405020304" pitchFamily="18" charset="0"/>
              </a:rPr>
              <a:t> “Metal3:Metal4 2”</a:t>
            </a:r>
          </a:p>
          <a:p>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width_multiplier</a:t>
            </a:r>
            <a:r>
              <a:rPr lang="en-US" sz="1600" dirty="0">
                <a:solidFill>
                  <a:srgbClr val="002060"/>
                </a:solidFill>
                <a:latin typeface="Times New Roman" panose="02020603050405020304" pitchFamily="18" charset="0"/>
                <a:cs typeface="Times New Roman" panose="02020603050405020304" pitchFamily="18" charset="0"/>
              </a:rPr>
              <a:t> “Metal3:Metal4 2”</a:t>
            </a:r>
          </a:p>
        </p:txBody>
      </p:sp>
      <p:sp>
        <p:nvSpPr>
          <p:cNvPr id="15" name="TextBox 14">
            <a:extLst>
              <a:ext uri="{FF2B5EF4-FFF2-40B4-BE49-F238E27FC236}">
                <a16:creationId xmlns:a16="http://schemas.microsoft.com/office/drawing/2014/main" xmlns="" id="{83B3749C-09BB-97C8-7077-A05B47484373}"/>
              </a:ext>
            </a:extLst>
          </p:cNvPr>
          <p:cNvSpPr txBox="1"/>
          <p:nvPr/>
        </p:nvSpPr>
        <p:spPr>
          <a:xfrm>
            <a:off x="164678" y="5120256"/>
            <a:ext cx="3108543" cy="584775"/>
          </a:xfrm>
          <a:prstGeom prst="rect">
            <a:avLst/>
          </a:prstGeom>
          <a:solidFill>
            <a:schemeClr val="accent2">
              <a:lumMod val="40000"/>
              <a:lumOff val="60000"/>
            </a:schemeClr>
          </a:solidFill>
        </p:spPr>
        <p:txBody>
          <a:bodyPr wrap="none" rtlCol="0">
            <a:spAutoFit/>
          </a:bodyPr>
          <a:lstStyle/>
          <a:p>
            <a:r>
              <a:rPr lang="en-US" sz="1600" dirty="0" err="1">
                <a:solidFill>
                  <a:srgbClr val="7030A0"/>
                </a:solidFill>
                <a:latin typeface="Times New Roman" panose="02020603050405020304" pitchFamily="18" charset="0"/>
                <a:cs typeface="Times New Roman" panose="02020603050405020304" pitchFamily="18" charset="0"/>
              </a:rPr>
              <a:t>create_route_type</a:t>
            </a:r>
            <a:r>
              <a:rPr lang="en-US" sz="1600" dirty="0">
                <a:solidFill>
                  <a:srgbClr val="7030A0"/>
                </a:solidFill>
                <a:latin typeface="Times New Roman" panose="02020603050405020304" pitchFamily="18" charset="0"/>
                <a:cs typeface="Times New Roman" panose="02020603050405020304" pitchFamily="18" charset="0"/>
              </a:rPr>
              <a:t> -name </a:t>
            </a:r>
            <a:r>
              <a:rPr lang="en-US" sz="1600" dirty="0" err="1">
                <a:solidFill>
                  <a:srgbClr val="7030A0"/>
                </a:solidFill>
                <a:latin typeface="Times New Roman" panose="02020603050405020304" pitchFamily="18" charset="0"/>
                <a:cs typeface="Times New Roman" panose="02020603050405020304" pitchFamily="18" charset="0"/>
              </a:rPr>
              <a:t>cts_trunk</a:t>
            </a:r>
            <a:endParaRPr lang="en-US" sz="1600" dirty="0">
              <a:solidFill>
                <a:srgbClr val="7030A0"/>
              </a:solidFill>
              <a:latin typeface="Times New Roman" panose="02020603050405020304" pitchFamily="18" charset="0"/>
              <a:cs typeface="Times New Roman" panose="02020603050405020304" pitchFamily="18" charset="0"/>
            </a:endParaRPr>
          </a:p>
          <a:p>
            <a:r>
              <a:rPr lang="en-US" sz="1600" dirty="0" err="1">
                <a:solidFill>
                  <a:srgbClr val="7030A0"/>
                </a:solidFill>
                <a:latin typeface="Times New Roman" panose="02020603050405020304" pitchFamily="18" charset="0"/>
                <a:cs typeface="Times New Roman" panose="02020603050405020304" pitchFamily="18" charset="0"/>
              </a:rPr>
              <a:t>route_rule</a:t>
            </a:r>
            <a:r>
              <a:rPr lang="en-US" sz="1600" dirty="0">
                <a:solidFill>
                  <a:srgbClr val="7030A0"/>
                </a:solidFill>
                <a:latin typeface="Times New Roman" panose="02020603050405020304" pitchFamily="18" charset="0"/>
                <a:cs typeface="Times New Roman" panose="02020603050405020304" pitchFamily="18" charset="0"/>
              </a:rPr>
              <a:t> cts_2x_space_2x_width </a:t>
            </a:r>
          </a:p>
        </p:txBody>
      </p:sp>
      <p:sp>
        <p:nvSpPr>
          <p:cNvPr id="16" name="TextBox 15">
            <a:extLst>
              <a:ext uri="{FF2B5EF4-FFF2-40B4-BE49-F238E27FC236}">
                <a16:creationId xmlns:a16="http://schemas.microsoft.com/office/drawing/2014/main" xmlns="" id="{CD19DB6A-DF0E-4EC6-AC9C-D96834006908}"/>
              </a:ext>
            </a:extLst>
          </p:cNvPr>
          <p:cNvSpPr txBox="1"/>
          <p:nvPr/>
        </p:nvSpPr>
        <p:spPr>
          <a:xfrm>
            <a:off x="164678" y="3008301"/>
            <a:ext cx="2430474" cy="338554"/>
          </a:xfrm>
          <a:prstGeom prst="rect">
            <a:avLst/>
          </a:prstGeom>
          <a:solidFill>
            <a:schemeClr val="accent4">
              <a:lumMod val="40000"/>
              <a:lumOff val="6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Create route rule command</a:t>
            </a:r>
          </a:p>
        </p:txBody>
      </p:sp>
      <p:sp>
        <p:nvSpPr>
          <p:cNvPr id="17" name="TextBox 16">
            <a:extLst>
              <a:ext uri="{FF2B5EF4-FFF2-40B4-BE49-F238E27FC236}">
                <a16:creationId xmlns:a16="http://schemas.microsoft.com/office/drawing/2014/main" xmlns="" id="{42B0A774-A9E1-8312-3AE1-3AB2A90BBC6E}"/>
              </a:ext>
            </a:extLst>
          </p:cNvPr>
          <p:cNvSpPr txBox="1"/>
          <p:nvPr/>
        </p:nvSpPr>
        <p:spPr>
          <a:xfrm>
            <a:off x="164678" y="4741188"/>
            <a:ext cx="1709122" cy="338554"/>
          </a:xfrm>
          <a:prstGeom prst="rect">
            <a:avLst/>
          </a:prstGeom>
          <a:solidFill>
            <a:schemeClr val="accent5">
              <a:lumMod val="40000"/>
              <a:lumOff val="60000"/>
            </a:schemeClr>
          </a:solidFill>
        </p:spPr>
        <p:txBody>
          <a:bodyPr wrap="none" rtlCol="0">
            <a:spAutoFit/>
          </a:bodyPr>
          <a:lstStyle/>
          <a:p>
            <a:r>
              <a:rPr lang="en-US" sz="1600" dirty="0">
                <a:solidFill>
                  <a:schemeClr val="accent6">
                    <a:lumMod val="50000"/>
                  </a:schemeClr>
                </a:solidFill>
                <a:latin typeface="Times New Roman" panose="02020603050405020304" pitchFamily="18" charset="0"/>
                <a:cs typeface="Times New Roman" panose="02020603050405020304" pitchFamily="18" charset="0"/>
              </a:rPr>
              <a:t>Execute command</a:t>
            </a:r>
          </a:p>
        </p:txBody>
      </p:sp>
      <p:sp>
        <p:nvSpPr>
          <p:cNvPr id="5" name="TextBox 4">
            <a:extLst>
              <a:ext uri="{FF2B5EF4-FFF2-40B4-BE49-F238E27FC236}">
                <a16:creationId xmlns:a16="http://schemas.microsoft.com/office/drawing/2014/main" xmlns="" id="{4E62640F-D3C0-969C-C8F4-D7C320DEEF02}"/>
              </a:ext>
            </a:extLst>
          </p:cNvPr>
          <p:cNvSpPr txBox="1"/>
          <p:nvPr/>
        </p:nvSpPr>
        <p:spPr>
          <a:xfrm>
            <a:off x="11738030" y="6314405"/>
            <a:ext cx="453970"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xmlns="" val="23418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3" grpId="0"/>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xmlns="" id="{8B3F6053-941E-22CB-F7E6-88B08466F950}"/>
              </a:ext>
            </a:extLst>
          </p:cNvPr>
          <p:cNvSpPr txBox="1"/>
          <p:nvPr/>
        </p:nvSpPr>
        <p:spPr>
          <a:xfrm>
            <a:off x="11738030" y="6329641"/>
            <a:ext cx="453970" cy="369332"/>
          </a:xfrm>
          <a:prstGeom prst="rect">
            <a:avLst/>
          </a:prstGeom>
          <a:noFill/>
        </p:spPr>
        <p:txBody>
          <a:bodyPr wrap="none" rtlCol="0">
            <a:spAutoFit/>
          </a:bodyPr>
          <a:lstStyle/>
          <a:p>
            <a:r>
              <a:rPr lang="en-US" dirty="0"/>
              <a:t>11</a:t>
            </a:r>
          </a:p>
        </p:txBody>
      </p:sp>
      <p:sp>
        <p:nvSpPr>
          <p:cNvPr id="36" name="TextBox 35">
            <a:extLst>
              <a:ext uri="{FF2B5EF4-FFF2-40B4-BE49-F238E27FC236}">
                <a16:creationId xmlns:a16="http://schemas.microsoft.com/office/drawing/2014/main" xmlns="" id="{3CD44B3B-3A89-E673-E7F4-D9CAC333B614}"/>
              </a:ext>
            </a:extLst>
          </p:cNvPr>
          <p:cNvSpPr txBox="1"/>
          <p:nvPr/>
        </p:nvSpPr>
        <p:spPr>
          <a:xfrm>
            <a:off x="164678" y="976878"/>
            <a:ext cx="1851789" cy="338554"/>
          </a:xfrm>
          <a:prstGeom prst="rect">
            <a:avLst/>
          </a:prstGeom>
          <a:solidFill>
            <a:schemeClr val="accent6">
              <a:lumMod val="40000"/>
              <a:lumOff val="60000"/>
            </a:schemeClr>
          </a:solidFill>
        </p:spPr>
        <p:txBody>
          <a:bodyPr wrap="none" rtlCol="0">
            <a:spAutoFit/>
          </a:bodyPr>
          <a:lstStyle/>
          <a:p>
            <a:r>
              <a:rPr lang="en-US" sz="1600" dirty="0"/>
              <a:t>CTS Routing Rules</a:t>
            </a:r>
          </a:p>
        </p:txBody>
      </p:sp>
      <p:sp>
        <p:nvSpPr>
          <p:cNvPr id="37" name="TextBox 36">
            <a:extLst>
              <a:ext uri="{FF2B5EF4-FFF2-40B4-BE49-F238E27FC236}">
                <a16:creationId xmlns:a16="http://schemas.microsoft.com/office/drawing/2014/main" xmlns="" id="{D1DB2247-E8D9-2EC1-5E5C-3EBC25B5B8BC}"/>
              </a:ext>
            </a:extLst>
          </p:cNvPr>
          <p:cNvSpPr txBox="1"/>
          <p:nvPr/>
        </p:nvSpPr>
        <p:spPr>
          <a:xfrm>
            <a:off x="164678" y="1357730"/>
            <a:ext cx="2731838" cy="584775"/>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Shielding</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Non Default Rules (NDR)</a:t>
            </a:r>
          </a:p>
        </p:txBody>
      </p:sp>
      <p:pic>
        <p:nvPicPr>
          <p:cNvPr id="40" name="Picture 39">
            <a:extLst>
              <a:ext uri="{FF2B5EF4-FFF2-40B4-BE49-F238E27FC236}">
                <a16:creationId xmlns:a16="http://schemas.microsoft.com/office/drawing/2014/main" xmlns="" id="{F1C74958-5784-DD69-D75B-412DE064A1C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22544" y="1088599"/>
            <a:ext cx="4519723" cy="4808618"/>
          </a:xfrm>
          <a:prstGeom prst="rect">
            <a:avLst/>
          </a:prstGeom>
        </p:spPr>
      </p:pic>
      <p:cxnSp>
        <p:nvCxnSpPr>
          <p:cNvPr id="46" name="Straight Arrow Connector 45">
            <a:extLst>
              <a:ext uri="{FF2B5EF4-FFF2-40B4-BE49-F238E27FC236}">
                <a16:creationId xmlns:a16="http://schemas.microsoft.com/office/drawing/2014/main" xmlns="" id="{DD02F385-3080-6CF2-C01B-6DB17F4AB3C0}"/>
              </a:ext>
            </a:extLst>
          </p:cNvPr>
          <p:cNvCxnSpPr/>
          <p:nvPr/>
        </p:nvCxnSpPr>
        <p:spPr>
          <a:xfrm flipH="1">
            <a:off x="7818783" y="4373217"/>
            <a:ext cx="2093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EDA21AB3-B82D-255C-9852-65711852BBFE}"/>
              </a:ext>
            </a:extLst>
          </p:cNvPr>
          <p:cNvCxnSpPr/>
          <p:nvPr/>
        </p:nvCxnSpPr>
        <p:spPr>
          <a:xfrm>
            <a:off x="7036904" y="4373217"/>
            <a:ext cx="397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6F9222E7-FAA0-3323-BFCF-0BF125F701E1}"/>
              </a:ext>
            </a:extLst>
          </p:cNvPr>
          <p:cNvCxnSpPr/>
          <p:nvPr/>
        </p:nvCxnSpPr>
        <p:spPr>
          <a:xfrm>
            <a:off x="7050874" y="2955234"/>
            <a:ext cx="543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5DCC07E6-0737-8F44-1D1D-EBEB64D1FCA8}"/>
              </a:ext>
            </a:extLst>
          </p:cNvPr>
          <p:cNvSpPr txBox="1"/>
          <p:nvPr/>
        </p:nvSpPr>
        <p:spPr>
          <a:xfrm>
            <a:off x="6265848" y="2785957"/>
            <a:ext cx="768159" cy="338554"/>
          </a:xfrm>
          <a:prstGeom prst="rect">
            <a:avLst/>
          </a:prstGeom>
          <a:solidFill>
            <a:schemeClr val="accent2">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Metal4</a:t>
            </a:r>
          </a:p>
        </p:txBody>
      </p:sp>
      <p:sp>
        <p:nvSpPr>
          <p:cNvPr id="52" name="TextBox 51">
            <a:extLst>
              <a:ext uri="{FF2B5EF4-FFF2-40B4-BE49-F238E27FC236}">
                <a16:creationId xmlns:a16="http://schemas.microsoft.com/office/drawing/2014/main" xmlns="" id="{FBC9B584-F51D-B7C9-D3AF-8A7B683B34FE}"/>
              </a:ext>
            </a:extLst>
          </p:cNvPr>
          <p:cNvSpPr txBox="1"/>
          <p:nvPr/>
        </p:nvSpPr>
        <p:spPr>
          <a:xfrm>
            <a:off x="5889142" y="4188551"/>
            <a:ext cx="1144865" cy="338554"/>
          </a:xfrm>
          <a:prstGeom prst="rect">
            <a:avLst/>
          </a:prstGeom>
          <a:solidFill>
            <a:schemeClr val="accent2">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Shield VSS</a:t>
            </a:r>
          </a:p>
        </p:txBody>
      </p:sp>
      <p:sp>
        <p:nvSpPr>
          <p:cNvPr id="53" name="TextBox 52">
            <a:extLst>
              <a:ext uri="{FF2B5EF4-FFF2-40B4-BE49-F238E27FC236}">
                <a16:creationId xmlns:a16="http://schemas.microsoft.com/office/drawing/2014/main" xmlns="" id="{06F758CB-576E-2524-E620-A6BAFD6A2DC2}"/>
              </a:ext>
            </a:extLst>
          </p:cNvPr>
          <p:cNvSpPr txBox="1"/>
          <p:nvPr/>
        </p:nvSpPr>
        <p:spPr>
          <a:xfrm>
            <a:off x="164678" y="243588"/>
            <a:ext cx="2896574" cy="461665"/>
          </a:xfrm>
          <a:prstGeom prst="rect">
            <a:avLst/>
          </a:prstGeom>
          <a:solidFill>
            <a:schemeClr val="accent3">
              <a:lumMod val="60000"/>
              <a:lumOff val="40000"/>
            </a:schemeClr>
          </a:solid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Clock Tree Synthesis </a:t>
            </a:r>
          </a:p>
        </p:txBody>
      </p:sp>
      <p:sp>
        <p:nvSpPr>
          <p:cNvPr id="54" name="TextBox 53">
            <a:extLst>
              <a:ext uri="{FF2B5EF4-FFF2-40B4-BE49-F238E27FC236}">
                <a16:creationId xmlns:a16="http://schemas.microsoft.com/office/drawing/2014/main" xmlns="" id="{3B830DB6-458C-6874-73D3-7C1FD4D2ED98}"/>
              </a:ext>
            </a:extLst>
          </p:cNvPr>
          <p:cNvSpPr txBox="1"/>
          <p:nvPr/>
        </p:nvSpPr>
        <p:spPr>
          <a:xfrm>
            <a:off x="164678" y="2811083"/>
            <a:ext cx="1835759" cy="338554"/>
          </a:xfrm>
          <a:prstGeom prst="rect">
            <a:avLst/>
          </a:prstGeom>
          <a:solidFill>
            <a:schemeClr val="accent6">
              <a:lumMod val="40000"/>
              <a:lumOff val="6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Shielding command</a:t>
            </a:r>
          </a:p>
        </p:txBody>
      </p:sp>
      <p:sp>
        <p:nvSpPr>
          <p:cNvPr id="55" name="TextBox 54">
            <a:extLst>
              <a:ext uri="{FF2B5EF4-FFF2-40B4-BE49-F238E27FC236}">
                <a16:creationId xmlns:a16="http://schemas.microsoft.com/office/drawing/2014/main" xmlns="" id="{006AD17D-9E70-29FE-0FB4-9B976B2C61EC}"/>
              </a:ext>
            </a:extLst>
          </p:cNvPr>
          <p:cNvSpPr txBox="1"/>
          <p:nvPr/>
        </p:nvSpPr>
        <p:spPr>
          <a:xfrm>
            <a:off x="164678" y="3178647"/>
            <a:ext cx="4432111" cy="338554"/>
          </a:xfrm>
          <a:prstGeom prst="rect">
            <a:avLst/>
          </a:prstGeom>
          <a:solidFill>
            <a:schemeClr val="accent1">
              <a:lumMod val="20000"/>
              <a:lumOff val="80000"/>
            </a:schemeClr>
          </a:solidFill>
        </p:spPr>
        <p:txBody>
          <a:bodyPr wrap="none" rtlCol="0">
            <a:spAutoFit/>
          </a:bodyPr>
          <a:lstStyle/>
          <a:p>
            <a:r>
              <a:rPr lang="en-US" sz="1600" dirty="0" err="1">
                <a:latin typeface="Times New Roman" panose="02020603050405020304" pitchFamily="18" charset="0"/>
                <a:cs typeface="Times New Roman" panose="02020603050405020304" pitchFamily="18" charset="0"/>
              </a:rPr>
              <a:t>create_route_type</a:t>
            </a:r>
            <a:r>
              <a:rPr lang="en-US" sz="1600" dirty="0">
                <a:latin typeface="Times New Roman" panose="02020603050405020304" pitchFamily="18" charset="0"/>
                <a:cs typeface="Times New Roman" panose="02020603050405020304" pitchFamily="18" charset="0"/>
              </a:rPr>
              <a:t> -name </a:t>
            </a:r>
            <a:r>
              <a:rPr lang="en-US" sz="1600" dirty="0" err="1">
                <a:latin typeface="Times New Roman" panose="02020603050405020304" pitchFamily="18" charset="0"/>
                <a:cs typeface="Times New Roman" panose="02020603050405020304" pitchFamily="18" charset="0"/>
              </a:rPr>
              <a:t>cts_trunk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shield_net</a:t>
            </a:r>
            <a:r>
              <a:rPr lang="en-US" sz="1600" dirty="0">
                <a:latin typeface="Times New Roman" panose="02020603050405020304" pitchFamily="18" charset="0"/>
                <a:cs typeface="Times New Roman" panose="02020603050405020304" pitchFamily="18" charset="0"/>
              </a:rPr>
              <a:t> VSS</a:t>
            </a:r>
          </a:p>
        </p:txBody>
      </p:sp>
      <p:sp>
        <p:nvSpPr>
          <p:cNvPr id="56" name="TextBox 55">
            <a:extLst>
              <a:ext uri="{FF2B5EF4-FFF2-40B4-BE49-F238E27FC236}">
                <a16:creationId xmlns:a16="http://schemas.microsoft.com/office/drawing/2014/main" xmlns="" id="{3648B409-BCC8-98B0-6AD5-9572ACFD9B8C}"/>
              </a:ext>
            </a:extLst>
          </p:cNvPr>
          <p:cNvSpPr txBox="1"/>
          <p:nvPr/>
        </p:nvSpPr>
        <p:spPr>
          <a:xfrm>
            <a:off x="8454887" y="5897217"/>
            <a:ext cx="272061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Metal4 shielding window</a:t>
            </a:r>
          </a:p>
        </p:txBody>
      </p:sp>
      <p:graphicFrame>
        <p:nvGraphicFramePr>
          <p:cNvPr id="59" name="Table 58">
            <a:extLst>
              <a:ext uri="{FF2B5EF4-FFF2-40B4-BE49-F238E27FC236}">
                <a16:creationId xmlns:a16="http://schemas.microsoft.com/office/drawing/2014/main" xmlns="" id="{52EF781D-4DF1-2388-6CC2-EEB693D6E72C}"/>
              </a:ext>
            </a:extLst>
          </p:cNvPr>
          <p:cNvGraphicFramePr>
            <a:graphicFrameLocks noGrp="1"/>
          </p:cNvGraphicFramePr>
          <p:nvPr>
            <p:extLst>
              <p:ext uri="{D42A27DB-BD31-4B8C-83A1-F6EECF244321}">
                <p14:modId xmlns:p14="http://schemas.microsoft.com/office/powerpoint/2010/main" xmlns="" val="3669308105"/>
              </p:ext>
            </p:extLst>
          </p:nvPr>
        </p:nvGraphicFramePr>
        <p:xfrm>
          <a:off x="164678" y="4585176"/>
          <a:ext cx="4411258" cy="1312041"/>
        </p:xfrm>
        <a:graphic>
          <a:graphicData uri="http://schemas.openxmlformats.org/drawingml/2006/table">
            <a:tbl>
              <a:tblPr firstRow="1" bandRow="1">
                <a:tableStyleId>{5C22544A-7EE6-4342-B048-85BDC9FD1C3A}</a:tableStyleId>
              </a:tblPr>
              <a:tblGrid>
                <a:gridCol w="1762539">
                  <a:extLst>
                    <a:ext uri="{9D8B030D-6E8A-4147-A177-3AD203B41FA5}">
                      <a16:colId xmlns:a16="http://schemas.microsoft.com/office/drawing/2014/main" xmlns="" val="653223036"/>
                    </a:ext>
                  </a:extLst>
                </a:gridCol>
                <a:gridCol w="2648719">
                  <a:extLst>
                    <a:ext uri="{9D8B030D-6E8A-4147-A177-3AD203B41FA5}">
                      <a16:colId xmlns:a16="http://schemas.microsoft.com/office/drawing/2014/main" xmlns="" val="1880957105"/>
                    </a:ext>
                  </a:extLst>
                </a:gridCol>
              </a:tblGrid>
              <a:tr h="437347">
                <a:tc gridSpan="2">
                  <a:txBody>
                    <a:bodyPr/>
                    <a:lstStyle/>
                    <a:p>
                      <a:pPr algn="ctr"/>
                      <a:r>
                        <a:rPr lang="en-US" sz="1600" dirty="0">
                          <a:solidFill>
                            <a:srgbClr val="002060"/>
                          </a:solidFill>
                          <a:latin typeface="Times New Roman" panose="02020603050405020304" pitchFamily="18" charset="0"/>
                          <a:cs typeface="Times New Roman" panose="02020603050405020304" pitchFamily="18" charset="0"/>
                        </a:rPr>
                        <a:t>Timing Report</a:t>
                      </a:r>
                    </a:p>
                  </a:txBody>
                  <a:tcP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xmlns="" val="618262979"/>
                  </a:ext>
                </a:extLst>
              </a:tr>
              <a:tr h="437347">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Setup</a:t>
                      </a:r>
                    </a:p>
                  </a:txBody>
                  <a:tcPr>
                    <a:solidFill>
                      <a:schemeClr val="bg2">
                        <a:lumMod val="7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-0.928ns (reg-reg)</a:t>
                      </a:r>
                      <a:r>
                        <a:rPr lang="en-US" sz="1600" dirty="0" err="1">
                          <a:solidFill>
                            <a:srgbClr val="7030A0"/>
                          </a:solidFill>
                          <a:latin typeface="Times New Roman" panose="02020603050405020304" pitchFamily="18" charset="0"/>
                          <a:cs typeface="Times New Roman" panose="02020603050405020304" pitchFamily="18" charset="0"/>
                        </a:rPr>
                        <a:t>wns</a:t>
                      </a:r>
                      <a:endParaRPr lang="en-US" sz="1600" dirty="0">
                        <a:solidFill>
                          <a:srgbClr val="7030A0"/>
                        </a:solidFill>
                        <a:latin typeface="Times New Roman" panose="02020603050405020304" pitchFamily="18" charset="0"/>
                        <a:cs typeface="Times New Roman" panose="02020603050405020304" pitchFamily="18" charset="0"/>
                      </a:endParaRPr>
                    </a:p>
                  </a:txBody>
                  <a:tcPr>
                    <a:solidFill>
                      <a:schemeClr val="bg2">
                        <a:lumMod val="75000"/>
                      </a:schemeClr>
                    </a:solidFill>
                  </a:tcPr>
                </a:tc>
                <a:extLst>
                  <a:ext uri="{0D108BD9-81ED-4DB2-BD59-A6C34878D82A}">
                    <a16:rowId xmlns:a16="http://schemas.microsoft.com/office/drawing/2014/main" xmlns="" val="1142152067"/>
                  </a:ext>
                </a:extLst>
              </a:tr>
              <a:tr h="437347">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Hold</a:t>
                      </a:r>
                    </a:p>
                  </a:txBody>
                  <a:tcPr>
                    <a:solidFill>
                      <a:schemeClr val="bg2">
                        <a:lumMod val="7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-0.182ns (reg-reg)</a:t>
                      </a:r>
                      <a:r>
                        <a:rPr lang="en-US" sz="1600" dirty="0" err="1">
                          <a:solidFill>
                            <a:srgbClr val="7030A0"/>
                          </a:solidFill>
                          <a:latin typeface="Times New Roman" panose="02020603050405020304" pitchFamily="18" charset="0"/>
                          <a:cs typeface="Times New Roman" panose="02020603050405020304" pitchFamily="18" charset="0"/>
                        </a:rPr>
                        <a:t>wns</a:t>
                      </a:r>
                      <a:endParaRPr lang="en-US" sz="1600" dirty="0">
                        <a:solidFill>
                          <a:srgbClr val="7030A0"/>
                        </a:solidFill>
                        <a:latin typeface="Times New Roman" panose="02020603050405020304" pitchFamily="18" charset="0"/>
                        <a:cs typeface="Times New Roman" panose="02020603050405020304" pitchFamily="18" charset="0"/>
                      </a:endParaRPr>
                    </a:p>
                  </a:txBody>
                  <a:tcPr>
                    <a:solidFill>
                      <a:schemeClr val="bg2">
                        <a:lumMod val="75000"/>
                      </a:schemeClr>
                    </a:solidFill>
                  </a:tcPr>
                </a:tc>
                <a:extLst>
                  <a:ext uri="{0D108BD9-81ED-4DB2-BD59-A6C34878D82A}">
                    <a16:rowId xmlns:a16="http://schemas.microsoft.com/office/drawing/2014/main" xmlns="" val="1766528679"/>
                  </a:ext>
                </a:extLst>
              </a:tr>
            </a:tbl>
          </a:graphicData>
        </a:graphic>
      </p:graphicFrame>
    </p:spTree>
    <p:extLst>
      <p:ext uri="{BB962C8B-B14F-4D97-AF65-F5344CB8AC3E}">
        <p14:creationId xmlns:p14="http://schemas.microsoft.com/office/powerpoint/2010/main" xmlns="" val="258751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1000"/>
                                        <p:tgtEl>
                                          <p:spTgt spid="59"/>
                                        </p:tgtEl>
                                      </p:cBhvr>
                                    </p:animEffect>
                                    <p:anim calcmode="lin" valueType="num">
                                      <p:cBhvr>
                                        <p:cTn id="57" dur="1000" fill="hold"/>
                                        <p:tgtEl>
                                          <p:spTgt spid="59"/>
                                        </p:tgtEl>
                                        <p:attrNameLst>
                                          <p:attrName>ppt_x</p:attrName>
                                        </p:attrNameLst>
                                      </p:cBhvr>
                                      <p:tavLst>
                                        <p:tav tm="0">
                                          <p:val>
                                            <p:strVal val="#ppt_x"/>
                                          </p:val>
                                        </p:tav>
                                        <p:tav tm="100000">
                                          <p:val>
                                            <p:strVal val="#ppt_x"/>
                                          </p:val>
                                        </p:tav>
                                      </p:tavLst>
                                    </p:anim>
                                    <p:anim calcmode="lin" valueType="num">
                                      <p:cBhvr>
                                        <p:cTn id="5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4" grpId="0" animBg="1"/>
      <p:bldP spid="55" grpId="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FD072419-1053-5B9B-5C76-4F73E361FB07}"/>
              </a:ext>
            </a:extLst>
          </p:cNvPr>
          <p:cNvSpPr txBox="1"/>
          <p:nvPr/>
        </p:nvSpPr>
        <p:spPr>
          <a:xfrm>
            <a:off x="166846" y="3282579"/>
            <a:ext cx="3958927" cy="338554"/>
          </a:xfrm>
          <a:prstGeom prst="rect">
            <a:avLst/>
          </a:prstGeom>
          <a:solidFill>
            <a:schemeClr val="accent6">
              <a:lumMod val="40000"/>
              <a:lumOff val="60000"/>
            </a:schemeClr>
          </a:solidFill>
        </p:spPr>
        <p:txBody>
          <a:bodyPr wrap="square">
            <a:spAutoFit/>
          </a:bodyPr>
          <a:lstStyle/>
          <a:p>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set_route_attributes</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-nets *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avoid_detour</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true</a:t>
            </a:r>
          </a:p>
        </p:txBody>
      </p:sp>
      <p:sp>
        <p:nvSpPr>
          <p:cNvPr id="13" name="TextBox 12">
            <a:extLst>
              <a:ext uri="{FF2B5EF4-FFF2-40B4-BE49-F238E27FC236}">
                <a16:creationId xmlns:a16="http://schemas.microsoft.com/office/drawing/2014/main" xmlns="" id="{89D02BE9-C51F-32DE-DE79-089D736043E1}"/>
              </a:ext>
            </a:extLst>
          </p:cNvPr>
          <p:cNvSpPr txBox="1"/>
          <p:nvPr/>
        </p:nvSpPr>
        <p:spPr>
          <a:xfrm>
            <a:off x="11711526" y="6330264"/>
            <a:ext cx="453970" cy="369332"/>
          </a:xfrm>
          <a:prstGeom prst="rect">
            <a:avLst/>
          </a:prstGeom>
          <a:noFill/>
        </p:spPr>
        <p:txBody>
          <a:bodyPr wrap="none" rtlCol="0">
            <a:spAutoFit/>
          </a:bodyPr>
          <a:lstStyle/>
          <a:p>
            <a:r>
              <a:rPr lang="en-US" dirty="0"/>
              <a:t>12</a:t>
            </a:r>
          </a:p>
        </p:txBody>
      </p:sp>
      <p:sp>
        <p:nvSpPr>
          <p:cNvPr id="3" name="TextBox 2">
            <a:extLst>
              <a:ext uri="{FF2B5EF4-FFF2-40B4-BE49-F238E27FC236}">
                <a16:creationId xmlns:a16="http://schemas.microsoft.com/office/drawing/2014/main" xmlns="" id="{FCC89FB3-89B4-C8D9-299B-705B3647A520}"/>
              </a:ext>
            </a:extLst>
          </p:cNvPr>
          <p:cNvSpPr txBox="1"/>
          <p:nvPr/>
        </p:nvSpPr>
        <p:spPr>
          <a:xfrm>
            <a:off x="164678" y="2766077"/>
            <a:ext cx="2593980" cy="338554"/>
          </a:xfrm>
          <a:prstGeom prst="rect">
            <a:avLst/>
          </a:prstGeom>
          <a:solidFill>
            <a:schemeClr val="accent2">
              <a:lumMod val="20000"/>
              <a:lumOff val="80000"/>
            </a:schemeClr>
          </a:solidFill>
        </p:spPr>
        <p:txBody>
          <a:bodyPr wrap="none" rtlCol="0">
            <a:spAutoFit/>
          </a:bodyPr>
          <a:lstStyle/>
          <a:p>
            <a:r>
              <a:rPr lang="en-US" sz="1600" b="1" dirty="0"/>
              <a:t>Detouring using command</a:t>
            </a:r>
          </a:p>
        </p:txBody>
      </p:sp>
      <p:sp>
        <p:nvSpPr>
          <p:cNvPr id="5" name="TextBox 4">
            <a:extLst>
              <a:ext uri="{FF2B5EF4-FFF2-40B4-BE49-F238E27FC236}">
                <a16:creationId xmlns:a16="http://schemas.microsoft.com/office/drawing/2014/main" xmlns="" id="{D09B4AED-F8D6-B111-11CE-C614C3110EEC}"/>
              </a:ext>
            </a:extLst>
          </p:cNvPr>
          <p:cNvSpPr txBox="1"/>
          <p:nvPr/>
        </p:nvSpPr>
        <p:spPr>
          <a:xfrm>
            <a:off x="164678" y="150824"/>
            <a:ext cx="2896574" cy="461665"/>
          </a:xfrm>
          <a:prstGeom prst="rect">
            <a:avLst/>
          </a:prstGeom>
          <a:solidFill>
            <a:schemeClr val="accent4">
              <a:lumMod val="40000"/>
              <a:lumOff val="60000"/>
            </a:schemeClr>
          </a:solid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Routing</a:t>
            </a:r>
          </a:p>
        </p:txBody>
      </p:sp>
      <p:sp>
        <p:nvSpPr>
          <p:cNvPr id="7" name="TextBox 6">
            <a:extLst>
              <a:ext uri="{FF2B5EF4-FFF2-40B4-BE49-F238E27FC236}">
                <a16:creationId xmlns:a16="http://schemas.microsoft.com/office/drawing/2014/main" xmlns="" id="{FC22B5D1-0833-A5D9-710E-8505EF88DF7F}"/>
              </a:ext>
            </a:extLst>
          </p:cNvPr>
          <p:cNvSpPr txBox="1"/>
          <p:nvPr/>
        </p:nvSpPr>
        <p:spPr>
          <a:xfrm>
            <a:off x="3114260" y="853542"/>
            <a:ext cx="8105183" cy="338554"/>
          </a:xfrm>
          <a:prstGeom prst="rect">
            <a:avLst/>
          </a:prstGeom>
          <a:solidFill>
            <a:schemeClr val="accent1">
              <a:lumMod val="40000"/>
              <a:lumOff val="60000"/>
            </a:schemeClr>
          </a:solid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Making physical connection between signal pins using metal layer are called routing.</a:t>
            </a:r>
            <a:r>
              <a:rPr lang="en-US" sz="16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xmlns="" id="{D458A361-6652-FA7B-209A-1DD423E3F10B}"/>
              </a:ext>
            </a:extLst>
          </p:cNvPr>
          <p:cNvSpPr txBox="1"/>
          <p:nvPr/>
        </p:nvSpPr>
        <p:spPr>
          <a:xfrm>
            <a:off x="164678" y="2076461"/>
            <a:ext cx="675185" cy="338554"/>
          </a:xfrm>
          <a:prstGeom prst="rect">
            <a:avLst/>
          </a:prstGeom>
          <a:solidFill>
            <a:schemeClr val="accent6">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Route</a:t>
            </a:r>
          </a:p>
        </p:txBody>
      </p:sp>
      <p:sp>
        <p:nvSpPr>
          <p:cNvPr id="14" name="TextBox 13">
            <a:extLst>
              <a:ext uri="{FF2B5EF4-FFF2-40B4-BE49-F238E27FC236}">
                <a16:creationId xmlns:a16="http://schemas.microsoft.com/office/drawing/2014/main" xmlns="" id="{B1A11C44-74A0-8300-5C2F-9D0CE9C05CBF}"/>
              </a:ext>
            </a:extLst>
          </p:cNvPr>
          <p:cNvSpPr txBox="1"/>
          <p:nvPr/>
        </p:nvSpPr>
        <p:spPr>
          <a:xfrm>
            <a:off x="1377554" y="2080297"/>
            <a:ext cx="1119217" cy="338554"/>
          </a:xfrm>
          <a:prstGeom prst="rect">
            <a:avLst/>
          </a:prstGeom>
          <a:solidFill>
            <a:schemeClr val="accent3">
              <a:lumMod val="40000"/>
              <a:lumOff val="60000"/>
            </a:schemeClr>
          </a:solidFill>
        </p:spPr>
        <p:txBody>
          <a:bodyPr wrap="none" rtlCol="0">
            <a:spAutoFit/>
          </a:bodyPr>
          <a:lstStyle/>
          <a:p>
            <a:r>
              <a:rPr lang="en-US" sz="1600" dirty="0" err="1">
                <a:latin typeface="Times New Roman" panose="02020603050405020304" pitchFamily="18" charset="0"/>
                <a:cs typeface="Times New Roman" panose="02020603050405020304" pitchFamily="18" charset="0"/>
              </a:rPr>
              <a:t>NanoRoute</a:t>
            </a:r>
            <a:endParaRPr lang="en-US"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9BCAB2BF-9C80-891F-5F04-8C445DD087E9}"/>
              </a:ext>
            </a:extLst>
          </p:cNvPr>
          <p:cNvSpPr txBox="1"/>
          <p:nvPr/>
        </p:nvSpPr>
        <p:spPr>
          <a:xfrm>
            <a:off x="3036335" y="2080297"/>
            <a:ext cx="1596784" cy="338554"/>
          </a:xfrm>
          <a:prstGeom prst="rect">
            <a:avLst/>
          </a:prstGeom>
          <a:solidFill>
            <a:schemeClr val="bg1">
              <a:lumMod val="75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Specify Attribute</a:t>
            </a:r>
          </a:p>
        </p:txBody>
      </p:sp>
      <p:sp>
        <p:nvSpPr>
          <p:cNvPr id="16" name="TextBox 15">
            <a:extLst>
              <a:ext uri="{FF2B5EF4-FFF2-40B4-BE49-F238E27FC236}">
                <a16:creationId xmlns:a16="http://schemas.microsoft.com/office/drawing/2014/main" xmlns="" id="{F3177A52-6A02-663E-8CA6-84FCE631E0FA}"/>
              </a:ext>
            </a:extLst>
          </p:cNvPr>
          <p:cNvSpPr txBox="1"/>
          <p:nvPr/>
        </p:nvSpPr>
        <p:spPr>
          <a:xfrm>
            <a:off x="5206223" y="2080297"/>
            <a:ext cx="2645276" cy="338554"/>
          </a:xfrm>
          <a:prstGeom prst="rect">
            <a:avLst/>
          </a:prstGeom>
          <a:solidFill>
            <a:schemeClr val="accent6">
              <a:lumMod val="20000"/>
              <a:lumOff val="80000"/>
            </a:schemeClr>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Route Attribute window</a:t>
            </a:r>
          </a:p>
        </p:txBody>
      </p:sp>
      <p:sp>
        <p:nvSpPr>
          <p:cNvPr id="17" name="TextBox 16">
            <a:extLst>
              <a:ext uri="{FF2B5EF4-FFF2-40B4-BE49-F238E27FC236}">
                <a16:creationId xmlns:a16="http://schemas.microsoft.com/office/drawing/2014/main" xmlns="" id="{B3F816B3-0F67-ED1B-BE41-CF14A32BAD0E}"/>
              </a:ext>
            </a:extLst>
          </p:cNvPr>
          <p:cNvSpPr txBox="1"/>
          <p:nvPr/>
        </p:nvSpPr>
        <p:spPr>
          <a:xfrm>
            <a:off x="8110286" y="2087985"/>
            <a:ext cx="1264962" cy="338554"/>
          </a:xfrm>
          <a:prstGeom prst="rect">
            <a:avLst/>
          </a:prstGeom>
          <a:solidFill>
            <a:schemeClr val="accent6">
              <a:lumMod val="40000"/>
              <a:lumOff val="6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Net Attribute</a:t>
            </a:r>
          </a:p>
        </p:txBody>
      </p:sp>
      <p:sp>
        <p:nvSpPr>
          <p:cNvPr id="18" name="TextBox 17">
            <a:extLst>
              <a:ext uri="{FF2B5EF4-FFF2-40B4-BE49-F238E27FC236}">
                <a16:creationId xmlns:a16="http://schemas.microsoft.com/office/drawing/2014/main" xmlns="" id="{3CE069D5-E18F-2F20-5146-EABEF749E656}"/>
              </a:ext>
            </a:extLst>
          </p:cNvPr>
          <p:cNvSpPr txBox="1"/>
          <p:nvPr/>
        </p:nvSpPr>
        <p:spPr>
          <a:xfrm>
            <a:off x="9929349" y="2087985"/>
            <a:ext cx="1304331" cy="338554"/>
          </a:xfrm>
          <a:prstGeom prst="rect">
            <a:avLst/>
          </a:prstGeom>
          <a:solidFill>
            <a:schemeClr val="accent4">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Avoid Detour</a:t>
            </a:r>
          </a:p>
        </p:txBody>
      </p:sp>
      <p:sp>
        <p:nvSpPr>
          <p:cNvPr id="21" name="TextBox 20">
            <a:extLst>
              <a:ext uri="{FF2B5EF4-FFF2-40B4-BE49-F238E27FC236}">
                <a16:creationId xmlns:a16="http://schemas.microsoft.com/office/drawing/2014/main" xmlns="" id="{A03286B2-F7FF-2F44-E36D-A91BAB44ECD6}"/>
              </a:ext>
            </a:extLst>
          </p:cNvPr>
          <p:cNvSpPr txBox="1"/>
          <p:nvPr/>
        </p:nvSpPr>
        <p:spPr>
          <a:xfrm>
            <a:off x="10298840" y="2866059"/>
            <a:ext cx="565348" cy="338554"/>
          </a:xfrm>
          <a:prstGeom prst="rect">
            <a:avLst/>
          </a:prstGeom>
          <a:solidFill>
            <a:srgbClr val="FF0000"/>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True</a:t>
            </a:r>
          </a:p>
        </p:txBody>
      </p:sp>
      <p:cxnSp>
        <p:nvCxnSpPr>
          <p:cNvPr id="23" name="Straight Arrow Connector 22">
            <a:extLst>
              <a:ext uri="{FF2B5EF4-FFF2-40B4-BE49-F238E27FC236}">
                <a16:creationId xmlns:a16="http://schemas.microsoft.com/office/drawing/2014/main" xmlns="" id="{45421E7F-3A87-B962-A859-AA8CCB4ACCBA}"/>
              </a:ext>
            </a:extLst>
          </p:cNvPr>
          <p:cNvCxnSpPr>
            <a:cxnSpLocks/>
            <a:stCxn id="9" idx="3"/>
            <a:endCxn id="14" idx="1"/>
          </p:cNvCxnSpPr>
          <p:nvPr/>
        </p:nvCxnSpPr>
        <p:spPr>
          <a:xfrm>
            <a:off x="839863" y="2245738"/>
            <a:ext cx="537691" cy="3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DCB34479-9AF0-7F2B-E77E-03D64E69C46A}"/>
              </a:ext>
            </a:extLst>
          </p:cNvPr>
          <p:cNvCxnSpPr>
            <a:cxnSpLocks/>
            <a:stCxn id="14" idx="3"/>
            <a:endCxn id="15" idx="1"/>
          </p:cNvCxnSpPr>
          <p:nvPr/>
        </p:nvCxnSpPr>
        <p:spPr>
          <a:xfrm>
            <a:off x="2496771" y="2249574"/>
            <a:ext cx="539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CDF376F3-320D-8D9E-1422-9B3E6019B240}"/>
              </a:ext>
            </a:extLst>
          </p:cNvPr>
          <p:cNvCxnSpPr>
            <a:cxnSpLocks/>
            <a:stCxn id="15" idx="3"/>
            <a:endCxn id="16" idx="1"/>
          </p:cNvCxnSpPr>
          <p:nvPr/>
        </p:nvCxnSpPr>
        <p:spPr>
          <a:xfrm>
            <a:off x="4633119" y="2249574"/>
            <a:ext cx="573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02414582-7B46-88FA-DD9E-C819234FBBD4}"/>
              </a:ext>
            </a:extLst>
          </p:cNvPr>
          <p:cNvCxnSpPr>
            <a:cxnSpLocks/>
            <a:stCxn id="16" idx="3"/>
            <a:endCxn id="17" idx="1"/>
          </p:cNvCxnSpPr>
          <p:nvPr/>
        </p:nvCxnSpPr>
        <p:spPr>
          <a:xfrm>
            <a:off x="7851499" y="2249574"/>
            <a:ext cx="258787" cy="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7FA3E751-FB10-AE89-29E7-18AEC3E749C7}"/>
              </a:ext>
            </a:extLst>
          </p:cNvPr>
          <p:cNvCxnSpPr>
            <a:cxnSpLocks/>
            <a:stCxn id="17" idx="3"/>
            <a:endCxn id="18" idx="1"/>
          </p:cNvCxnSpPr>
          <p:nvPr/>
        </p:nvCxnSpPr>
        <p:spPr>
          <a:xfrm>
            <a:off x="9375248" y="2257262"/>
            <a:ext cx="5541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0784BA7-516A-70F9-9B46-080D145489A2}"/>
              </a:ext>
            </a:extLst>
          </p:cNvPr>
          <p:cNvCxnSpPr>
            <a:cxnSpLocks/>
            <a:stCxn id="18" idx="2"/>
            <a:endCxn id="21" idx="0"/>
          </p:cNvCxnSpPr>
          <p:nvPr/>
        </p:nvCxnSpPr>
        <p:spPr>
          <a:xfrm flipH="1">
            <a:off x="10581514" y="2426539"/>
            <a:ext cx="0" cy="439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EBF2A928-EAFE-3439-4967-A032CD1DE6B5}"/>
              </a:ext>
            </a:extLst>
          </p:cNvPr>
          <p:cNvSpPr txBox="1"/>
          <p:nvPr/>
        </p:nvSpPr>
        <p:spPr>
          <a:xfrm>
            <a:off x="164678" y="1666131"/>
            <a:ext cx="2614818" cy="338554"/>
          </a:xfrm>
          <a:prstGeom prst="rect">
            <a:avLst/>
          </a:prstGeom>
          <a:solidFill>
            <a:schemeClr val="accent4">
              <a:lumMod val="20000"/>
              <a:lumOff val="8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Detouring using GUI mode </a:t>
            </a:r>
          </a:p>
        </p:txBody>
      </p:sp>
      <p:pic>
        <p:nvPicPr>
          <p:cNvPr id="45" name="Picture 44">
            <a:extLst>
              <a:ext uri="{FF2B5EF4-FFF2-40B4-BE49-F238E27FC236}">
                <a16:creationId xmlns:a16="http://schemas.microsoft.com/office/drawing/2014/main" xmlns="" id="{874EE767-A39F-9236-8661-95D91CF9697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06223" y="3674830"/>
            <a:ext cx="3341024" cy="2227349"/>
          </a:xfrm>
          <a:prstGeom prst="rect">
            <a:avLst/>
          </a:prstGeom>
        </p:spPr>
      </p:pic>
      <p:sp>
        <p:nvSpPr>
          <p:cNvPr id="46" name="TextBox 45">
            <a:extLst>
              <a:ext uri="{FF2B5EF4-FFF2-40B4-BE49-F238E27FC236}">
                <a16:creationId xmlns:a16="http://schemas.microsoft.com/office/drawing/2014/main" xmlns="" id="{F4202C5E-CC51-AAA2-1B79-561D6C19E759}"/>
              </a:ext>
            </a:extLst>
          </p:cNvPr>
          <p:cNvSpPr txBox="1"/>
          <p:nvPr/>
        </p:nvSpPr>
        <p:spPr>
          <a:xfrm>
            <a:off x="5846505" y="5835181"/>
            <a:ext cx="174066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Detouring off</a:t>
            </a:r>
          </a:p>
        </p:txBody>
      </p:sp>
      <p:pic>
        <p:nvPicPr>
          <p:cNvPr id="4" name="Picture 3">
            <a:extLst>
              <a:ext uri="{FF2B5EF4-FFF2-40B4-BE49-F238E27FC236}">
                <a16:creationId xmlns:a16="http://schemas.microsoft.com/office/drawing/2014/main" xmlns="" id="{FFB9DDBC-69F1-A144-C346-AEB012AE109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7768" y="3720650"/>
            <a:ext cx="3258005" cy="2181529"/>
          </a:xfrm>
          <a:prstGeom prst="rect">
            <a:avLst/>
          </a:prstGeom>
        </p:spPr>
      </p:pic>
      <p:sp>
        <p:nvSpPr>
          <p:cNvPr id="6" name="TextBox 5">
            <a:extLst>
              <a:ext uri="{FF2B5EF4-FFF2-40B4-BE49-F238E27FC236}">
                <a16:creationId xmlns:a16="http://schemas.microsoft.com/office/drawing/2014/main" xmlns="" id="{379C969B-9A81-5A2E-EAF0-45614CC5AFD4}"/>
              </a:ext>
            </a:extLst>
          </p:cNvPr>
          <p:cNvSpPr txBox="1"/>
          <p:nvPr/>
        </p:nvSpPr>
        <p:spPr>
          <a:xfrm>
            <a:off x="1554668" y="5902179"/>
            <a:ext cx="176041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Detouring on </a:t>
            </a:r>
          </a:p>
        </p:txBody>
      </p:sp>
      <p:cxnSp>
        <p:nvCxnSpPr>
          <p:cNvPr id="12" name="Straight Connector 11">
            <a:extLst>
              <a:ext uri="{FF2B5EF4-FFF2-40B4-BE49-F238E27FC236}">
                <a16:creationId xmlns:a16="http://schemas.microsoft.com/office/drawing/2014/main" xmlns="" id="{955050A6-7437-E27F-B5AF-842035E17B30}"/>
              </a:ext>
            </a:extLst>
          </p:cNvPr>
          <p:cNvCxnSpPr>
            <a:cxnSpLocks/>
          </p:cNvCxnSpPr>
          <p:nvPr/>
        </p:nvCxnSpPr>
        <p:spPr>
          <a:xfrm>
            <a:off x="1198179" y="5644055"/>
            <a:ext cx="158131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20612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4FC78B6-6A0E-F421-BE9E-896449482EB5}"/>
              </a:ext>
            </a:extLst>
          </p:cNvPr>
          <p:cNvGraphicFramePr>
            <a:graphicFrameLocks noGrp="1"/>
          </p:cNvGraphicFramePr>
          <p:nvPr>
            <p:extLst>
              <p:ext uri="{D42A27DB-BD31-4B8C-83A1-F6EECF244321}">
                <p14:modId xmlns:p14="http://schemas.microsoft.com/office/powerpoint/2010/main" xmlns="" val="151388313"/>
              </p:ext>
            </p:extLst>
          </p:nvPr>
        </p:nvGraphicFramePr>
        <p:xfrm>
          <a:off x="163217" y="5139181"/>
          <a:ext cx="5997584" cy="1312041"/>
        </p:xfrm>
        <a:graphic>
          <a:graphicData uri="http://schemas.openxmlformats.org/drawingml/2006/table">
            <a:tbl>
              <a:tblPr firstRow="1" bandRow="1">
                <a:tableStyleId>{5C22544A-7EE6-4342-B048-85BDC9FD1C3A}</a:tableStyleId>
              </a:tblPr>
              <a:tblGrid>
                <a:gridCol w="2246758">
                  <a:extLst>
                    <a:ext uri="{9D8B030D-6E8A-4147-A177-3AD203B41FA5}">
                      <a16:colId xmlns:a16="http://schemas.microsoft.com/office/drawing/2014/main" xmlns="" val="2365227515"/>
                    </a:ext>
                  </a:extLst>
                </a:gridCol>
                <a:gridCol w="3750826">
                  <a:extLst>
                    <a:ext uri="{9D8B030D-6E8A-4147-A177-3AD203B41FA5}">
                      <a16:colId xmlns:a16="http://schemas.microsoft.com/office/drawing/2014/main" xmlns="" val="4094073570"/>
                    </a:ext>
                  </a:extLst>
                </a:gridCol>
              </a:tblGrid>
              <a:tr h="437347">
                <a:tc gridSpan="2">
                  <a:txBody>
                    <a:bodyPr/>
                    <a:lstStyle/>
                    <a:p>
                      <a:pPr algn="ctr"/>
                      <a:r>
                        <a:rPr lang="en-US" sz="1600" dirty="0">
                          <a:solidFill>
                            <a:srgbClr val="002060"/>
                          </a:solidFill>
                          <a:latin typeface="Times New Roman" panose="02020603050405020304" pitchFamily="18" charset="0"/>
                          <a:cs typeface="Times New Roman" panose="02020603050405020304" pitchFamily="18" charset="0"/>
                        </a:rPr>
                        <a:t>Timing Reports</a:t>
                      </a:r>
                    </a:p>
                  </a:txBody>
                  <a:tcP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xmlns="" val="3476709745"/>
                  </a:ext>
                </a:extLst>
              </a:tr>
              <a:tr h="437347">
                <a:tc>
                  <a:txBody>
                    <a:bodyPr/>
                    <a:lstStyle/>
                    <a:p>
                      <a:pPr algn="ctr"/>
                      <a:r>
                        <a:rPr lang="en-US" sz="1600" dirty="0">
                          <a:solidFill>
                            <a:srgbClr val="0070C0"/>
                          </a:solidFill>
                          <a:latin typeface="Times New Roman" panose="02020603050405020304" pitchFamily="18" charset="0"/>
                          <a:cs typeface="Times New Roman" panose="02020603050405020304" pitchFamily="18" charset="0"/>
                        </a:rPr>
                        <a:t>Setup</a:t>
                      </a: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latin typeface="Times New Roman" panose="02020603050405020304" pitchFamily="18" charset="0"/>
                          <a:cs typeface="Times New Roman" panose="02020603050405020304" pitchFamily="18" charset="0"/>
                        </a:rPr>
                        <a:t>- 4.684ns (reg-reg) </a:t>
                      </a:r>
                      <a:r>
                        <a:rPr lang="en-US" sz="1600" dirty="0" err="1">
                          <a:solidFill>
                            <a:srgbClr val="0070C0"/>
                          </a:solidFill>
                          <a:latin typeface="Times New Roman" panose="02020603050405020304" pitchFamily="18" charset="0"/>
                          <a:cs typeface="Times New Roman" panose="02020603050405020304" pitchFamily="18" charset="0"/>
                        </a:rPr>
                        <a:t>wns</a:t>
                      </a:r>
                      <a:endParaRPr lang="en-US" sz="1600" dirty="0">
                        <a:solidFill>
                          <a:srgbClr val="0070C0"/>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extLst>
                  <a:ext uri="{0D108BD9-81ED-4DB2-BD59-A6C34878D82A}">
                    <a16:rowId xmlns:a16="http://schemas.microsoft.com/office/drawing/2014/main" xmlns="" val="1794444706"/>
                  </a:ext>
                </a:extLst>
              </a:tr>
              <a:tr h="437347">
                <a:tc>
                  <a:txBody>
                    <a:bodyPr/>
                    <a:lstStyle/>
                    <a:p>
                      <a:pPr algn="ctr"/>
                      <a:r>
                        <a:rPr lang="en-US" sz="1600" dirty="0">
                          <a:solidFill>
                            <a:srgbClr val="0070C0"/>
                          </a:solidFill>
                          <a:latin typeface="Times New Roman" panose="02020603050405020304" pitchFamily="18" charset="0"/>
                          <a:cs typeface="Times New Roman" panose="02020603050405020304" pitchFamily="18" charset="0"/>
                        </a:rPr>
                        <a:t>Hold</a:t>
                      </a:r>
                    </a:p>
                  </a:txBody>
                  <a:tcPr>
                    <a:solidFill>
                      <a:schemeClr val="accent6">
                        <a:lumMod val="40000"/>
                        <a:lumOff val="60000"/>
                      </a:schemeClr>
                    </a:solidFill>
                  </a:tcPr>
                </a:tc>
                <a:tc>
                  <a:txBody>
                    <a:bodyPr/>
                    <a:lstStyle/>
                    <a:p>
                      <a:pPr algn="ctr"/>
                      <a:r>
                        <a:rPr lang="en-US" sz="1600" dirty="0">
                          <a:solidFill>
                            <a:srgbClr val="0070C0"/>
                          </a:solidFill>
                          <a:latin typeface="Times New Roman" panose="02020603050405020304" pitchFamily="18" charset="0"/>
                          <a:cs typeface="Times New Roman" panose="02020603050405020304" pitchFamily="18" charset="0"/>
                        </a:rPr>
                        <a:t>- 0.184ns (reg-</a:t>
                      </a:r>
                      <a:r>
                        <a:rPr lang="en-US" sz="1600" dirty="0" err="1">
                          <a:solidFill>
                            <a:srgbClr val="0070C0"/>
                          </a:solidFill>
                          <a:latin typeface="Times New Roman" panose="02020603050405020304" pitchFamily="18" charset="0"/>
                          <a:cs typeface="Times New Roman" panose="02020603050405020304" pitchFamily="18" charset="0"/>
                        </a:rPr>
                        <a:t>cgate</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wns</a:t>
                      </a:r>
                      <a:endParaRPr lang="en-US" sz="1600" dirty="0">
                        <a:solidFill>
                          <a:srgbClr val="0070C0"/>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extLst>
                  <a:ext uri="{0D108BD9-81ED-4DB2-BD59-A6C34878D82A}">
                    <a16:rowId xmlns:a16="http://schemas.microsoft.com/office/drawing/2014/main" xmlns="" val="1093884203"/>
                  </a:ext>
                </a:extLst>
              </a:tr>
            </a:tbl>
          </a:graphicData>
        </a:graphic>
      </p:graphicFrame>
      <p:sp>
        <p:nvSpPr>
          <p:cNvPr id="6" name="TextBox 5">
            <a:extLst>
              <a:ext uri="{FF2B5EF4-FFF2-40B4-BE49-F238E27FC236}">
                <a16:creationId xmlns:a16="http://schemas.microsoft.com/office/drawing/2014/main" xmlns="" id="{937E577F-0A65-9737-D9DC-4FBA2A1CF309}"/>
              </a:ext>
            </a:extLst>
          </p:cNvPr>
          <p:cNvSpPr txBox="1"/>
          <p:nvPr/>
        </p:nvSpPr>
        <p:spPr>
          <a:xfrm>
            <a:off x="163217" y="139778"/>
            <a:ext cx="3305054" cy="461665"/>
          </a:xfrm>
          <a:prstGeom prst="rect">
            <a:avLst/>
          </a:prstGeom>
          <a:solidFill>
            <a:schemeClr val="accent1">
              <a:lumMod val="40000"/>
              <a:lumOff val="60000"/>
            </a:schemeClr>
          </a:solid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Routing Congestion</a:t>
            </a:r>
          </a:p>
        </p:txBody>
      </p:sp>
      <p:pic>
        <p:nvPicPr>
          <p:cNvPr id="4" name="Picture 3">
            <a:extLst>
              <a:ext uri="{FF2B5EF4-FFF2-40B4-BE49-F238E27FC236}">
                <a16:creationId xmlns:a16="http://schemas.microsoft.com/office/drawing/2014/main" xmlns="" id="{3E13653F-BF17-C3AE-D5AB-688C142E30D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83607" y="962147"/>
            <a:ext cx="3305054" cy="2467588"/>
          </a:xfrm>
          <a:prstGeom prst="rect">
            <a:avLst/>
          </a:prstGeom>
        </p:spPr>
      </p:pic>
      <p:pic>
        <p:nvPicPr>
          <p:cNvPr id="7" name="Picture 6">
            <a:extLst>
              <a:ext uri="{FF2B5EF4-FFF2-40B4-BE49-F238E27FC236}">
                <a16:creationId xmlns:a16="http://schemas.microsoft.com/office/drawing/2014/main" xmlns="" id="{82C9DEAA-2309-3EA5-686C-276DB12F94A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483607" y="3766206"/>
            <a:ext cx="3360524" cy="2369483"/>
          </a:xfrm>
          <a:prstGeom prst="rect">
            <a:avLst/>
          </a:prstGeom>
        </p:spPr>
      </p:pic>
      <p:graphicFrame>
        <p:nvGraphicFramePr>
          <p:cNvPr id="8" name="Table 8">
            <a:extLst>
              <a:ext uri="{FF2B5EF4-FFF2-40B4-BE49-F238E27FC236}">
                <a16:creationId xmlns:a16="http://schemas.microsoft.com/office/drawing/2014/main" xmlns="" id="{CACC4548-93A8-40A4-A968-91925812F10F}"/>
              </a:ext>
            </a:extLst>
          </p:cNvPr>
          <p:cNvGraphicFramePr>
            <a:graphicFrameLocks noGrp="1"/>
          </p:cNvGraphicFramePr>
          <p:nvPr>
            <p:extLst>
              <p:ext uri="{D42A27DB-BD31-4B8C-83A1-F6EECF244321}">
                <p14:modId xmlns:p14="http://schemas.microsoft.com/office/powerpoint/2010/main" xmlns="" val="2514651933"/>
              </p:ext>
            </p:extLst>
          </p:nvPr>
        </p:nvGraphicFramePr>
        <p:xfrm>
          <a:off x="163217" y="1843787"/>
          <a:ext cx="5997584" cy="3295881"/>
        </p:xfrm>
        <a:graphic>
          <a:graphicData uri="http://schemas.openxmlformats.org/drawingml/2006/table">
            <a:tbl>
              <a:tblPr firstRow="1" bandRow="1">
                <a:tableStyleId>{5C22544A-7EE6-4342-B048-85BDC9FD1C3A}</a:tableStyleId>
              </a:tblPr>
              <a:tblGrid>
                <a:gridCol w="2188885">
                  <a:extLst>
                    <a:ext uri="{9D8B030D-6E8A-4147-A177-3AD203B41FA5}">
                      <a16:colId xmlns:a16="http://schemas.microsoft.com/office/drawing/2014/main" xmlns="" val="210399145"/>
                    </a:ext>
                  </a:extLst>
                </a:gridCol>
                <a:gridCol w="969214">
                  <a:extLst>
                    <a:ext uri="{9D8B030D-6E8A-4147-A177-3AD203B41FA5}">
                      <a16:colId xmlns:a16="http://schemas.microsoft.com/office/drawing/2014/main" xmlns="" val="3435350787"/>
                    </a:ext>
                  </a:extLst>
                </a:gridCol>
                <a:gridCol w="1542917">
                  <a:extLst>
                    <a:ext uri="{9D8B030D-6E8A-4147-A177-3AD203B41FA5}">
                      <a16:colId xmlns:a16="http://schemas.microsoft.com/office/drawing/2014/main" xmlns="" val="1926525792"/>
                    </a:ext>
                  </a:extLst>
                </a:gridCol>
                <a:gridCol w="1296568">
                  <a:extLst>
                    <a:ext uri="{9D8B030D-6E8A-4147-A177-3AD203B41FA5}">
                      <a16:colId xmlns:a16="http://schemas.microsoft.com/office/drawing/2014/main" xmlns="" val="427660750"/>
                    </a:ext>
                  </a:extLst>
                </a:gridCol>
              </a:tblGrid>
              <a:tr h="400281">
                <a:tc gridSpan="4">
                  <a:txBody>
                    <a:bodyPr/>
                    <a:lstStyle/>
                    <a:p>
                      <a:pPr algn="ctr"/>
                      <a:r>
                        <a:rPr lang="en-US" sz="1600" dirty="0">
                          <a:solidFill>
                            <a:schemeClr val="accent3">
                              <a:lumMod val="50000"/>
                            </a:schemeClr>
                          </a:solidFill>
                          <a:latin typeface="Times New Roman" panose="02020603050405020304" pitchFamily="18" charset="0"/>
                          <a:cs typeface="Times New Roman" panose="02020603050405020304" pitchFamily="18" charset="0"/>
                        </a:rPr>
                        <a:t>Routing Congestion Reports</a:t>
                      </a:r>
                    </a:p>
                  </a:txBody>
                  <a:tcP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367802"/>
                  </a:ext>
                </a:extLst>
              </a:tr>
              <a:tr h="578633">
                <a:tc>
                  <a:txBody>
                    <a:bodyPr/>
                    <a:lstStyle/>
                    <a:p>
                      <a:pPr algn="ctr"/>
                      <a:endParaRPr lang="en-US" sz="1600" dirty="0">
                        <a:solidFill>
                          <a:srgbClr val="7030A0"/>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Hotspot Score</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Max Hotspot (worst)</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Top Routing layer</a:t>
                      </a:r>
                    </a:p>
                  </a:txBody>
                  <a:tcPr>
                    <a:solidFill>
                      <a:schemeClr val="bg1">
                        <a:lumMod val="85000"/>
                      </a:schemeClr>
                    </a:solidFill>
                  </a:tcPr>
                </a:tc>
                <a:extLst>
                  <a:ext uri="{0D108BD9-81ED-4DB2-BD59-A6C34878D82A}">
                    <a16:rowId xmlns:a16="http://schemas.microsoft.com/office/drawing/2014/main" xmlns="" val="3336671398"/>
                  </a:ext>
                </a:extLst>
              </a:tr>
              <a:tr h="578633">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Before partial blockage</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690</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467</a:t>
                      </a:r>
                    </a:p>
                    <a:p>
                      <a:pPr algn="ctr"/>
                      <a:r>
                        <a:rPr lang="en-US" sz="1600" dirty="0">
                          <a:solidFill>
                            <a:srgbClr val="7030A0"/>
                          </a:solidFill>
                          <a:latin typeface="Times New Roman" panose="02020603050405020304" pitchFamily="18" charset="0"/>
                          <a:cs typeface="Times New Roman" panose="02020603050405020304" pitchFamily="18" charset="0"/>
                        </a:rPr>
                        <a:t>(Metal2)</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Metal4</a:t>
                      </a:r>
                    </a:p>
                  </a:txBody>
                  <a:tcPr>
                    <a:solidFill>
                      <a:schemeClr val="bg1">
                        <a:lumMod val="85000"/>
                      </a:schemeClr>
                    </a:solidFill>
                  </a:tcPr>
                </a:tc>
                <a:extLst>
                  <a:ext uri="{0D108BD9-81ED-4DB2-BD59-A6C34878D82A}">
                    <a16:rowId xmlns:a16="http://schemas.microsoft.com/office/drawing/2014/main" xmlns="" val="1225829999"/>
                  </a:ext>
                </a:extLst>
              </a:tr>
              <a:tr h="578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7030A0"/>
                          </a:solidFill>
                          <a:latin typeface="Times New Roman" panose="02020603050405020304" pitchFamily="18" charset="0"/>
                          <a:cs typeface="Times New Roman" panose="02020603050405020304" pitchFamily="18" charset="0"/>
                        </a:rPr>
                        <a:t>Before partial blockage</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548</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419</a:t>
                      </a:r>
                    </a:p>
                    <a:p>
                      <a:pPr algn="ctr"/>
                      <a:r>
                        <a:rPr lang="en-US" sz="1600" dirty="0">
                          <a:solidFill>
                            <a:srgbClr val="7030A0"/>
                          </a:solidFill>
                          <a:latin typeface="Times New Roman" panose="02020603050405020304" pitchFamily="18" charset="0"/>
                          <a:cs typeface="Times New Roman" panose="02020603050405020304" pitchFamily="18" charset="0"/>
                        </a:rPr>
                        <a:t> (Metal4)</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Metal5</a:t>
                      </a:r>
                    </a:p>
                  </a:txBody>
                  <a:tcPr>
                    <a:solidFill>
                      <a:schemeClr val="bg1">
                        <a:lumMod val="85000"/>
                      </a:schemeClr>
                    </a:solidFill>
                  </a:tcPr>
                </a:tc>
                <a:extLst>
                  <a:ext uri="{0D108BD9-81ED-4DB2-BD59-A6C34878D82A}">
                    <a16:rowId xmlns:a16="http://schemas.microsoft.com/office/drawing/2014/main" xmlns="" val="1177905575"/>
                  </a:ext>
                </a:extLst>
              </a:tr>
              <a:tr h="578633">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After partial blockage</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468</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514</a:t>
                      </a:r>
                    </a:p>
                    <a:p>
                      <a:pPr algn="ctr"/>
                      <a:r>
                        <a:rPr lang="en-US" sz="1600" dirty="0">
                          <a:solidFill>
                            <a:srgbClr val="7030A0"/>
                          </a:solidFill>
                          <a:latin typeface="Times New Roman" panose="02020603050405020304" pitchFamily="18" charset="0"/>
                          <a:cs typeface="Times New Roman" panose="02020603050405020304" pitchFamily="18" charset="0"/>
                        </a:rPr>
                        <a:t>(Metal4)</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Metal5</a:t>
                      </a:r>
                    </a:p>
                  </a:txBody>
                  <a:tcPr>
                    <a:solidFill>
                      <a:schemeClr val="bg1">
                        <a:lumMod val="85000"/>
                      </a:schemeClr>
                    </a:solidFill>
                  </a:tcPr>
                </a:tc>
                <a:extLst>
                  <a:ext uri="{0D108BD9-81ED-4DB2-BD59-A6C34878D82A}">
                    <a16:rowId xmlns:a16="http://schemas.microsoft.com/office/drawing/2014/main" xmlns="" val="4282976485"/>
                  </a:ext>
                </a:extLst>
              </a:tr>
              <a:tr h="578633">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Power stripe density 15%</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225</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74</a:t>
                      </a:r>
                    </a:p>
                    <a:p>
                      <a:pPr algn="ctr"/>
                      <a:r>
                        <a:rPr lang="en-US" sz="1600" dirty="0">
                          <a:solidFill>
                            <a:srgbClr val="7030A0"/>
                          </a:solidFill>
                          <a:latin typeface="Times New Roman" panose="02020603050405020304" pitchFamily="18" charset="0"/>
                          <a:cs typeface="Times New Roman" panose="02020603050405020304" pitchFamily="18" charset="0"/>
                        </a:rPr>
                        <a:t>(Metal2)</a:t>
                      </a:r>
                    </a:p>
                  </a:txBody>
                  <a:tcPr>
                    <a:solidFill>
                      <a:schemeClr val="bg1">
                        <a:lumMod val="85000"/>
                      </a:schemeClr>
                    </a:solidFill>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Metal5</a:t>
                      </a:r>
                    </a:p>
                  </a:txBody>
                  <a:tcPr>
                    <a:solidFill>
                      <a:schemeClr val="bg1">
                        <a:lumMod val="85000"/>
                      </a:schemeClr>
                    </a:solidFill>
                  </a:tcPr>
                </a:tc>
                <a:extLst>
                  <a:ext uri="{0D108BD9-81ED-4DB2-BD59-A6C34878D82A}">
                    <a16:rowId xmlns:a16="http://schemas.microsoft.com/office/drawing/2014/main" xmlns="" val="3813665737"/>
                  </a:ext>
                </a:extLst>
              </a:tr>
            </a:tbl>
          </a:graphicData>
        </a:graphic>
      </p:graphicFrame>
      <p:sp>
        <p:nvSpPr>
          <p:cNvPr id="9" name="TextBox 8">
            <a:extLst>
              <a:ext uri="{FF2B5EF4-FFF2-40B4-BE49-F238E27FC236}">
                <a16:creationId xmlns:a16="http://schemas.microsoft.com/office/drawing/2014/main" xmlns="" id="{2F15BB49-AF0A-2CD4-A03A-FDDEEBD867F6}"/>
              </a:ext>
            </a:extLst>
          </p:cNvPr>
          <p:cNvSpPr txBox="1"/>
          <p:nvPr/>
        </p:nvSpPr>
        <p:spPr>
          <a:xfrm>
            <a:off x="8930442" y="3427652"/>
            <a:ext cx="260199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Before partial blockage </a:t>
            </a:r>
          </a:p>
        </p:txBody>
      </p:sp>
      <p:sp>
        <p:nvSpPr>
          <p:cNvPr id="11" name="TextBox 10">
            <a:extLst>
              <a:ext uri="{FF2B5EF4-FFF2-40B4-BE49-F238E27FC236}">
                <a16:creationId xmlns:a16="http://schemas.microsoft.com/office/drawing/2014/main" xmlns="" id="{CFB362A7-08A6-9377-5A03-39EFEC267CBB}"/>
              </a:ext>
            </a:extLst>
          </p:cNvPr>
          <p:cNvSpPr txBox="1"/>
          <p:nvPr/>
        </p:nvSpPr>
        <p:spPr>
          <a:xfrm>
            <a:off x="8999747" y="6074126"/>
            <a:ext cx="2463384"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 After partial blockage </a:t>
            </a:r>
          </a:p>
        </p:txBody>
      </p:sp>
      <p:sp>
        <p:nvSpPr>
          <p:cNvPr id="12" name="TextBox 11">
            <a:extLst>
              <a:ext uri="{FF2B5EF4-FFF2-40B4-BE49-F238E27FC236}">
                <a16:creationId xmlns:a16="http://schemas.microsoft.com/office/drawing/2014/main" xmlns="" id="{452A7108-0E70-6135-AE29-D56068B5A70D}"/>
              </a:ext>
            </a:extLst>
          </p:cNvPr>
          <p:cNvSpPr txBox="1"/>
          <p:nvPr/>
        </p:nvSpPr>
        <p:spPr>
          <a:xfrm>
            <a:off x="163217" y="1263102"/>
            <a:ext cx="7953581" cy="338554"/>
          </a:xfrm>
          <a:prstGeom prst="rect">
            <a:avLst/>
          </a:prstGeom>
          <a:solidFill>
            <a:schemeClr val="accent6">
              <a:lumMod val="40000"/>
              <a:lumOff val="60000"/>
            </a:schemeClr>
          </a:solidFill>
        </p:spPr>
        <p:txBody>
          <a:bodyPr wrap="square">
            <a:spAutoFit/>
          </a:bodyPr>
          <a:lstStyle/>
          <a:p>
            <a:r>
              <a:rPr lang="en-US" sz="1600" dirty="0" err="1">
                <a:solidFill>
                  <a:srgbClr val="7030A0"/>
                </a:solidFill>
                <a:latin typeface="Times New Roman" panose="02020603050405020304" pitchFamily="18" charset="0"/>
                <a:cs typeface="Times New Roman" panose="02020603050405020304" pitchFamily="18" charset="0"/>
              </a:rPr>
              <a:t>create_route_blockage</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rects</a:t>
            </a:r>
            <a:r>
              <a:rPr lang="en-US" sz="1600" dirty="0">
                <a:solidFill>
                  <a:srgbClr val="7030A0"/>
                </a:solidFill>
                <a:latin typeface="Times New Roman" panose="02020603050405020304" pitchFamily="18" charset="0"/>
                <a:cs typeface="Times New Roman" panose="02020603050405020304" pitchFamily="18" charset="0"/>
              </a:rPr>
              <a:t> {27.36 13.68 205.19 157.31} -partial 70 -layers {Metal2 Metal4}</a:t>
            </a:r>
          </a:p>
        </p:txBody>
      </p:sp>
      <p:sp>
        <p:nvSpPr>
          <p:cNvPr id="13" name="TextBox 12">
            <a:extLst>
              <a:ext uri="{FF2B5EF4-FFF2-40B4-BE49-F238E27FC236}">
                <a16:creationId xmlns:a16="http://schemas.microsoft.com/office/drawing/2014/main" xmlns="" id="{C6E4440A-CE09-12F1-6073-C4BB80DB52F0}"/>
              </a:ext>
            </a:extLst>
          </p:cNvPr>
          <p:cNvSpPr txBox="1"/>
          <p:nvPr/>
        </p:nvSpPr>
        <p:spPr>
          <a:xfrm>
            <a:off x="163217" y="876413"/>
            <a:ext cx="3299301" cy="338554"/>
          </a:xfrm>
          <a:prstGeom prst="rect">
            <a:avLst/>
          </a:prstGeom>
          <a:solidFill>
            <a:schemeClr val="bg2">
              <a:lumMod val="90000"/>
            </a:schemeClr>
          </a:solidFill>
        </p:spPr>
        <p:txBody>
          <a:bodyPr wrap="none" rtlCol="0">
            <a:spAutoFit/>
          </a:bodyPr>
          <a:lstStyle/>
          <a:p>
            <a:r>
              <a:rPr lang="en-US" sz="1600" dirty="0"/>
              <a:t>Routing partial blockage command</a:t>
            </a:r>
          </a:p>
        </p:txBody>
      </p:sp>
      <p:sp>
        <p:nvSpPr>
          <p:cNvPr id="3" name="TextBox 2">
            <a:extLst>
              <a:ext uri="{FF2B5EF4-FFF2-40B4-BE49-F238E27FC236}">
                <a16:creationId xmlns:a16="http://schemas.microsoft.com/office/drawing/2014/main" xmlns="" id="{EC1ABE80-F778-C058-05C0-2FE1FFC974F8}"/>
              </a:ext>
            </a:extLst>
          </p:cNvPr>
          <p:cNvSpPr txBox="1"/>
          <p:nvPr/>
        </p:nvSpPr>
        <p:spPr>
          <a:xfrm>
            <a:off x="11729524" y="6351117"/>
            <a:ext cx="453970" cy="369332"/>
          </a:xfrm>
          <a:prstGeom prst="rect">
            <a:avLst/>
          </a:prstGeom>
          <a:noFill/>
        </p:spPr>
        <p:txBody>
          <a:bodyPr wrap="none" rtlCol="0">
            <a:spAutoFit/>
          </a:bodyPr>
          <a:lstStyle/>
          <a:p>
            <a:r>
              <a:rPr lang="en-US" dirty="0"/>
              <a:t>13</a:t>
            </a:r>
          </a:p>
        </p:txBody>
      </p:sp>
    </p:spTree>
    <p:extLst>
      <p:ext uri="{BB962C8B-B14F-4D97-AF65-F5344CB8AC3E}">
        <p14:creationId xmlns:p14="http://schemas.microsoft.com/office/powerpoint/2010/main" xmlns="" val="65578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1DBDEA79-6A75-AAA2-5B9E-33B440FE0F97}"/>
              </a:ext>
            </a:extLst>
          </p:cNvPr>
          <p:cNvSpPr txBox="1"/>
          <p:nvPr/>
        </p:nvSpPr>
        <p:spPr>
          <a:xfrm>
            <a:off x="11724778" y="6349457"/>
            <a:ext cx="453970" cy="369332"/>
          </a:xfrm>
          <a:prstGeom prst="rect">
            <a:avLst/>
          </a:prstGeom>
          <a:noFill/>
        </p:spPr>
        <p:txBody>
          <a:bodyPr wrap="none" rtlCol="0">
            <a:spAutoFit/>
          </a:bodyPr>
          <a:lstStyle/>
          <a:p>
            <a:r>
              <a:rPr lang="en-US" dirty="0"/>
              <a:t>14</a:t>
            </a:r>
          </a:p>
        </p:txBody>
      </p:sp>
      <p:sp>
        <p:nvSpPr>
          <p:cNvPr id="8" name="TextBox 7">
            <a:extLst>
              <a:ext uri="{FF2B5EF4-FFF2-40B4-BE49-F238E27FC236}">
                <a16:creationId xmlns:a16="http://schemas.microsoft.com/office/drawing/2014/main" xmlns="" id="{B0C84007-CE41-F555-DACD-DFE2EAE5D0A3}"/>
              </a:ext>
            </a:extLst>
          </p:cNvPr>
          <p:cNvSpPr txBox="1"/>
          <p:nvPr/>
        </p:nvSpPr>
        <p:spPr>
          <a:xfrm>
            <a:off x="7831174" y="1656357"/>
            <a:ext cx="3955771" cy="2062103"/>
          </a:xfrm>
          <a:prstGeom prst="rect">
            <a:avLst/>
          </a:prstGeom>
          <a:solidFill>
            <a:schemeClr val="accent3">
              <a:lumMod val="20000"/>
              <a:lumOff val="80000"/>
            </a:schemeClr>
          </a:solidFill>
        </p:spPr>
        <p:txBody>
          <a:bodyPr wrap="square">
            <a:spAutoFit/>
          </a:bodyPr>
          <a:lstStyle/>
          <a:p>
            <a:r>
              <a:rPr lang="en-US" sz="1600" dirty="0">
                <a:solidFill>
                  <a:srgbClr val="002060"/>
                </a:solidFill>
                <a:latin typeface="Times New Roman" panose="02020603050405020304" pitchFamily="18" charset="0"/>
                <a:cs typeface="Times New Roman" panose="02020603050405020304" pitchFamily="18" charset="0"/>
              </a:rPr>
              <a:t>View:	Setup		  WNS</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            	 -1.118</a:t>
            </a:r>
          </a:p>
          <a:p>
            <a:r>
              <a:rPr lang="en-US" sz="1600" dirty="0">
                <a:latin typeface="Times New Roman" panose="02020603050405020304" pitchFamily="18" charset="0"/>
                <a:cs typeface="Times New Roman" panose="02020603050405020304" pitchFamily="18" charset="0"/>
              </a:rPr>
              <a:t>	Group : in2out     	 -0.135        </a:t>
            </a:r>
          </a:p>
          <a:p>
            <a:r>
              <a:rPr lang="en-US" sz="1600" dirty="0">
                <a:latin typeface="Times New Roman" panose="02020603050405020304" pitchFamily="18" charset="0"/>
                <a:cs typeface="Times New Roman" panose="02020603050405020304" pitchFamily="18" charset="0"/>
              </a:rPr>
              <a:t>	Group : in2reg     	 -0.330   </a:t>
            </a:r>
          </a:p>
          <a:p>
            <a:r>
              <a:rPr lang="en-US" sz="1600" dirty="0">
                <a:latin typeface="Times New Roman" panose="02020603050405020304" pitchFamily="18" charset="0"/>
                <a:cs typeface="Times New Roman" panose="02020603050405020304" pitchFamily="18" charset="0"/>
              </a:rPr>
              <a:t>	Group : reg2cgate         0.000 </a:t>
            </a:r>
          </a:p>
          <a:p>
            <a:r>
              <a:rPr lang="en-US" sz="1600" dirty="0">
                <a:latin typeface="Times New Roman" panose="02020603050405020304" pitchFamily="18" charset="0"/>
                <a:cs typeface="Times New Roman" panose="02020603050405020304" pitchFamily="18" charset="0"/>
              </a:rPr>
              <a:t>	Group : reg2out   	 -1.118 </a:t>
            </a:r>
          </a:p>
          <a:p>
            <a:r>
              <a:rPr lang="en-US" sz="1600" dirty="0">
                <a:latin typeface="Times New Roman" panose="02020603050405020304" pitchFamily="18" charset="0"/>
                <a:cs typeface="Times New Roman" panose="02020603050405020304" pitchFamily="18" charset="0"/>
              </a:rPr>
              <a:t>	Group : reg2reg    	 -0.700     </a:t>
            </a:r>
          </a:p>
          <a:p>
            <a:r>
              <a:rPr lang="en-US" sz="1600" dirty="0">
                <a:latin typeface="Times New Roman" panose="02020603050405020304" pitchFamily="18" charset="0"/>
                <a:cs typeface="Times New Roman" panose="02020603050405020304" pitchFamily="18" charset="0"/>
              </a:rPr>
              <a:t>	Group : Default             0.037     </a:t>
            </a:r>
          </a:p>
        </p:txBody>
      </p:sp>
      <p:sp>
        <p:nvSpPr>
          <p:cNvPr id="12" name="TextBox 11">
            <a:extLst>
              <a:ext uri="{FF2B5EF4-FFF2-40B4-BE49-F238E27FC236}">
                <a16:creationId xmlns:a16="http://schemas.microsoft.com/office/drawing/2014/main" xmlns="" id="{E57B5D5A-3083-E227-3D45-001603742E32}"/>
              </a:ext>
            </a:extLst>
          </p:cNvPr>
          <p:cNvSpPr txBox="1"/>
          <p:nvPr/>
        </p:nvSpPr>
        <p:spPr>
          <a:xfrm>
            <a:off x="7831174" y="4141622"/>
            <a:ext cx="3955773" cy="2062103"/>
          </a:xfrm>
          <a:prstGeom prst="rect">
            <a:avLst/>
          </a:prstGeom>
          <a:solidFill>
            <a:schemeClr val="accent1">
              <a:lumMod val="20000"/>
              <a:lumOff val="80000"/>
            </a:schemeClr>
          </a:solidFill>
        </p:spPr>
        <p:txBody>
          <a:bodyPr wrap="square">
            <a:spAutoFit/>
          </a:bodyPr>
          <a:lstStyle/>
          <a:p>
            <a:r>
              <a:rPr lang="en-US" sz="1600" dirty="0">
                <a:solidFill>
                  <a:srgbClr val="0070C0"/>
                </a:solidFill>
                <a:latin typeface="Times New Roman" panose="02020603050405020304" pitchFamily="18" charset="0"/>
                <a:cs typeface="Times New Roman" panose="02020603050405020304" pitchFamily="18" charset="0"/>
              </a:rPr>
              <a:t>View:         Hold		WNS</a:t>
            </a:r>
          </a:p>
          <a:p>
            <a:r>
              <a:rPr lang="en-US" sz="1600" dirty="0">
                <a:solidFill>
                  <a:schemeClr val="accent5">
                    <a:lumMod val="50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            	-0.189  </a:t>
            </a:r>
          </a:p>
          <a:p>
            <a:r>
              <a:rPr lang="en-US" sz="1600" dirty="0">
                <a:latin typeface="Times New Roman" panose="02020603050405020304" pitchFamily="18" charset="0"/>
                <a:cs typeface="Times New Roman" panose="02020603050405020304" pitchFamily="18" charset="0"/>
              </a:rPr>
              <a:t>	Group : in2out     	 0.690        </a:t>
            </a:r>
          </a:p>
          <a:p>
            <a:r>
              <a:rPr lang="en-US" sz="1600" dirty="0">
                <a:latin typeface="Times New Roman" panose="02020603050405020304" pitchFamily="18" charset="0"/>
                <a:cs typeface="Times New Roman" panose="02020603050405020304" pitchFamily="18" charset="0"/>
              </a:rPr>
              <a:t>	Group : in2reg     	-0.042   </a:t>
            </a:r>
          </a:p>
          <a:p>
            <a:r>
              <a:rPr lang="en-US" sz="1600" dirty="0">
                <a:latin typeface="Times New Roman" panose="02020603050405020304" pitchFamily="18" charset="0"/>
                <a:cs typeface="Times New Roman" panose="02020603050405020304" pitchFamily="18" charset="0"/>
              </a:rPr>
              <a:t>	Group : reg2cgate       -0.189 </a:t>
            </a:r>
          </a:p>
          <a:p>
            <a:r>
              <a:rPr lang="en-US" sz="1600" dirty="0">
                <a:latin typeface="Times New Roman" panose="02020603050405020304" pitchFamily="18" charset="0"/>
                <a:cs typeface="Times New Roman" panose="02020603050405020304" pitchFamily="18" charset="0"/>
              </a:rPr>
              <a:t>	Group : reg2out   	 0.400 </a:t>
            </a:r>
          </a:p>
          <a:p>
            <a:r>
              <a:rPr lang="en-US" sz="1600" dirty="0">
                <a:latin typeface="Times New Roman" panose="02020603050405020304" pitchFamily="18" charset="0"/>
                <a:cs typeface="Times New Roman" panose="02020603050405020304" pitchFamily="18" charset="0"/>
              </a:rPr>
              <a:t>	Group : reg2reg    	-0.184     </a:t>
            </a:r>
          </a:p>
          <a:p>
            <a:r>
              <a:rPr lang="en-US" sz="1600" dirty="0">
                <a:latin typeface="Times New Roman" panose="02020603050405020304" pitchFamily="18" charset="0"/>
                <a:cs typeface="Times New Roman" panose="02020603050405020304" pitchFamily="18" charset="0"/>
              </a:rPr>
              <a:t>	Group : Default           -0.077 </a:t>
            </a:r>
            <a:r>
              <a:rPr lang="en-US" sz="1600" dirty="0">
                <a:solidFill>
                  <a:schemeClr val="accent5">
                    <a:lumMod val="50000"/>
                  </a:schemeClr>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xmlns="" id="{C8AEC07C-0F98-77D5-C467-1ACC83A11CAB}"/>
              </a:ext>
            </a:extLst>
          </p:cNvPr>
          <p:cNvSpPr txBox="1"/>
          <p:nvPr/>
        </p:nvSpPr>
        <p:spPr>
          <a:xfrm>
            <a:off x="164678" y="164076"/>
            <a:ext cx="2896574" cy="461665"/>
          </a:xfrm>
          <a:prstGeom prst="rect">
            <a:avLst/>
          </a:prstGeom>
          <a:solidFill>
            <a:schemeClr val="accent4">
              <a:lumMod val="40000"/>
              <a:lumOff val="60000"/>
            </a:schemeClr>
          </a:solidFill>
        </p:spPr>
        <p:txBody>
          <a:bodyPr wrap="square" rtlCol="0">
            <a:spAutoFit/>
          </a:bodyPr>
          <a:lstStyle/>
          <a:p>
            <a:r>
              <a:rPr lang="en-US" sz="2400" b="1" dirty="0" err="1">
                <a:solidFill>
                  <a:srgbClr val="7030A0"/>
                </a:solidFill>
                <a:latin typeface="Times New Roman" panose="02020603050405020304" pitchFamily="18" charset="0"/>
                <a:cs typeface="Times New Roman" panose="02020603050405020304" pitchFamily="18" charset="0"/>
              </a:rPr>
              <a:t>Postroute</a:t>
            </a:r>
            <a:endParaRPr lang="en-US" sz="24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A329B7D-1300-A66C-0FD0-BD6DB67C13AF}"/>
              </a:ext>
            </a:extLst>
          </p:cNvPr>
          <p:cNvSpPr txBox="1"/>
          <p:nvPr/>
        </p:nvSpPr>
        <p:spPr>
          <a:xfrm>
            <a:off x="7831174" y="917186"/>
            <a:ext cx="2194210" cy="338554"/>
          </a:xfrm>
          <a:prstGeom prst="rect">
            <a:avLst/>
          </a:prstGeom>
          <a:solidFill>
            <a:schemeClr val="accent6">
              <a:lumMod val="60000"/>
              <a:lumOff val="40000"/>
            </a:schemeClr>
          </a:solid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Timing report</a:t>
            </a:r>
          </a:p>
        </p:txBody>
      </p:sp>
      <p:sp>
        <p:nvSpPr>
          <p:cNvPr id="6" name="TextBox 5">
            <a:extLst>
              <a:ext uri="{FF2B5EF4-FFF2-40B4-BE49-F238E27FC236}">
                <a16:creationId xmlns:a16="http://schemas.microsoft.com/office/drawing/2014/main" xmlns="" id="{4623ADE4-416E-A9B9-9C47-C31248126822}"/>
              </a:ext>
            </a:extLst>
          </p:cNvPr>
          <p:cNvSpPr txBox="1"/>
          <p:nvPr/>
        </p:nvSpPr>
        <p:spPr>
          <a:xfrm>
            <a:off x="7831174" y="1306760"/>
            <a:ext cx="3230372" cy="338554"/>
          </a:xfrm>
          <a:prstGeom prst="rect">
            <a:avLst/>
          </a:prstGeom>
          <a:solidFill>
            <a:schemeClr val="accent6">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Command : </a:t>
            </a:r>
            <a:r>
              <a:rPr lang="en-US" sz="1600" dirty="0" err="1">
                <a:latin typeface="Times New Roman" panose="02020603050405020304" pitchFamily="18" charset="0"/>
                <a:cs typeface="Times New Roman" panose="02020603050405020304" pitchFamily="18" charset="0"/>
              </a:rPr>
              <a:t>time_design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post_route</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34261C54-0DAC-8B3B-61B5-E8F78116AAE5}"/>
              </a:ext>
            </a:extLst>
          </p:cNvPr>
          <p:cNvSpPr txBox="1"/>
          <p:nvPr/>
        </p:nvSpPr>
        <p:spPr>
          <a:xfrm>
            <a:off x="7831174" y="3803068"/>
            <a:ext cx="3716082" cy="338554"/>
          </a:xfrm>
          <a:prstGeom prst="rect">
            <a:avLst/>
          </a:prstGeom>
          <a:solidFill>
            <a:schemeClr val="accent6">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Command : </a:t>
            </a:r>
            <a:r>
              <a:rPr lang="en-US" sz="1600" dirty="0" err="1">
                <a:latin typeface="Times New Roman" panose="02020603050405020304" pitchFamily="18" charset="0"/>
                <a:cs typeface="Times New Roman" panose="02020603050405020304" pitchFamily="18" charset="0"/>
              </a:rPr>
              <a:t>time_design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post_route</a:t>
            </a:r>
            <a:r>
              <a:rPr lang="en-US" sz="1600" dirty="0">
                <a:latin typeface="Times New Roman" panose="02020603050405020304" pitchFamily="18" charset="0"/>
                <a:cs typeface="Times New Roman" panose="02020603050405020304" pitchFamily="18" charset="0"/>
              </a:rPr>
              <a:t> -hold</a:t>
            </a:r>
          </a:p>
        </p:txBody>
      </p:sp>
      <p:graphicFrame>
        <p:nvGraphicFramePr>
          <p:cNvPr id="13" name="Table 14">
            <a:extLst>
              <a:ext uri="{FF2B5EF4-FFF2-40B4-BE49-F238E27FC236}">
                <a16:creationId xmlns:a16="http://schemas.microsoft.com/office/drawing/2014/main" xmlns="" id="{471F67A0-B764-1F9B-FDDB-66E023DEA58C}"/>
              </a:ext>
            </a:extLst>
          </p:cNvPr>
          <p:cNvGraphicFramePr>
            <a:graphicFrameLocks noGrp="1"/>
          </p:cNvGraphicFramePr>
          <p:nvPr>
            <p:extLst>
              <p:ext uri="{D42A27DB-BD31-4B8C-83A1-F6EECF244321}">
                <p14:modId xmlns:p14="http://schemas.microsoft.com/office/powerpoint/2010/main" xmlns="" val="235672795"/>
              </p:ext>
            </p:extLst>
          </p:nvPr>
        </p:nvGraphicFramePr>
        <p:xfrm>
          <a:off x="164678" y="3435118"/>
          <a:ext cx="5085651" cy="2758440"/>
        </p:xfrm>
        <a:graphic>
          <a:graphicData uri="http://schemas.openxmlformats.org/drawingml/2006/table">
            <a:tbl>
              <a:tblPr firstRow="1" bandRow="1">
                <a:tableStyleId>{93296810-A885-4BE3-A3E7-6D5BEEA58F35}</a:tableStyleId>
              </a:tblPr>
              <a:tblGrid>
                <a:gridCol w="1852120">
                  <a:extLst>
                    <a:ext uri="{9D8B030D-6E8A-4147-A177-3AD203B41FA5}">
                      <a16:colId xmlns:a16="http://schemas.microsoft.com/office/drawing/2014/main" xmlns="" val="2642897401"/>
                    </a:ext>
                  </a:extLst>
                </a:gridCol>
                <a:gridCol w="3233531">
                  <a:extLst>
                    <a:ext uri="{9D8B030D-6E8A-4147-A177-3AD203B41FA5}">
                      <a16:colId xmlns:a16="http://schemas.microsoft.com/office/drawing/2014/main" xmlns="" val="740543727"/>
                    </a:ext>
                  </a:extLst>
                </a:gridCol>
              </a:tblGrid>
              <a:tr h="370840">
                <a:tc gridSpan="2">
                  <a:txBody>
                    <a:bodyPr/>
                    <a:lstStyle/>
                    <a:p>
                      <a:pPr algn="ctr"/>
                      <a:r>
                        <a:rPr lang="en-US" sz="1600" dirty="0"/>
                        <a:t>Sanity Check</a:t>
                      </a:r>
                      <a:endParaRPr lang="en-US" sz="160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3716408761"/>
                  </a:ext>
                </a:extLst>
              </a:tr>
              <a:tr h="370840">
                <a:tc>
                  <a:txBody>
                    <a:bodyPr/>
                    <a:lstStyle/>
                    <a:p>
                      <a:pPr algn="ctr"/>
                      <a:r>
                        <a:rPr lang="en-US" sz="1600" dirty="0"/>
                        <a:t>Verify </a:t>
                      </a:r>
                      <a:r>
                        <a:rPr lang="en-US" sz="1600" dirty="0" err="1"/>
                        <a:t>commnad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Results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2070224"/>
                  </a:ext>
                </a:extLst>
              </a:tr>
              <a:tr h="370840">
                <a:tc>
                  <a:txBody>
                    <a:bodyPr/>
                    <a:lstStyle/>
                    <a:p>
                      <a:pPr algn="ctr"/>
                      <a:r>
                        <a:rPr lang="en-US" sz="1600" dirty="0" err="1"/>
                        <a:t>check_drc</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err="1"/>
                        <a:t>Metspc</a:t>
                      </a:r>
                      <a:r>
                        <a:rPr lang="en-US" sz="1600" dirty="0"/>
                        <a:t> -395</a:t>
                      </a:r>
                    </a:p>
                    <a:p>
                      <a:pPr algn="l"/>
                      <a:r>
                        <a:rPr lang="en-US" sz="1600" dirty="0"/>
                        <a:t>Short     -1</a:t>
                      </a:r>
                    </a:p>
                    <a:p>
                      <a:pPr algn="l"/>
                      <a:r>
                        <a:rPr lang="en-US" sz="1600" dirty="0"/>
                        <a:t>Total     -396</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27664331"/>
                  </a:ext>
                </a:extLst>
              </a:tr>
              <a:tr h="370840">
                <a:tc>
                  <a:txBody>
                    <a:bodyPr/>
                    <a:lstStyle/>
                    <a:p>
                      <a:pPr algn="ctr"/>
                      <a:r>
                        <a:rPr lang="en-US" sz="1600" dirty="0" err="1"/>
                        <a:t>check_place</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t>Placed -24387</a:t>
                      </a:r>
                    </a:p>
                    <a:p>
                      <a:pPr algn="l"/>
                      <a:r>
                        <a:rPr lang="en-US" sz="1600" dirty="0"/>
                        <a:t>Density without filler -92.73%</a:t>
                      </a:r>
                    </a:p>
                    <a:p>
                      <a:pPr algn="l"/>
                      <a:r>
                        <a:rPr lang="en-US" sz="1600" dirty="0"/>
                        <a:t>Density with filler -100%</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65754456"/>
                  </a:ext>
                </a:extLst>
              </a:tr>
              <a:tr h="370840">
                <a:tc>
                  <a:txBody>
                    <a:bodyPr/>
                    <a:lstStyle/>
                    <a:p>
                      <a:pPr algn="ctr"/>
                      <a:r>
                        <a:rPr lang="en-US" sz="1600" dirty="0" err="1">
                          <a:latin typeface="Times New Roman" panose="02020603050405020304" pitchFamily="18" charset="0"/>
                          <a:cs typeface="Times New Roman" panose="02020603050405020304" pitchFamily="18" charset="0"/>
                        </a:rPr>
                        <a:t>check_connectivity</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Zero violation</a:t>
                      </a:r>
                    </a:p>
                  </a:txBody>
                  <a:tcPr/>
                </a:tc>
                <a:extLst>
                  <a:ext uri="{0D108BD9-81ED-4DB2-BD59-A6C34878D82A}">
                    <a16:rowId xmlns:a16="http://schemas.microsoft.com/office/drawing/2014/main" xmlns="" val="3168894845"/>
                  </a:ext>
                </a:extLst>
              </a:tr>
            </a:tbl>
          </a:graphicData>
        </a:graphic>
      </p:graphicFrame>
      <p:sp>
        <p:nvSpPr>
          <p:cNvPr id="15" name="TextBox 14">
            <a:extLst>
              <a:ext uri="{FF2B5EF4-FFF2-40B4-BE49-F238E27FC236}">
                <a16:creationId xmlns:a16="http://schemas.microsoft.com/office/drawing/2014/main" xmlns="" id="{52839BB6-5190-C680-EAA3-0F9C22557B0F}"/>
              </a:ext>
            </a:extLst>
          </p:cNvPr>
          <p:cNvSpPr txBox="1"/>
          <p:nvPr/>
        </p:nvSpPr>
        <p:spPr>
          <a:xfrm>
            <a:off x="164678" y="885087"/>
            <a:ext cx="4143137" cy="830997"/>
          </a:xfrm>
          <a:prstGeom prst="rect">
            <a:avLst/>
          </a:prstGeom>
          <a:solidFill>
            <a:schemeClr val="accent6">
              <a:lumMod val="40000"/>
              <a:lumOff val="60000"/>
            </a:schemeClr>
          </a:solid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Timing optimization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Design Rule Constrains clean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Design Rule violation fixing </a:t>
            </a:r>
          </a:p>
        </p:txBody>
      </p:sp>
      <p:sp>
        <p:nvSpPr>
          <p:cNvPr id="16" name="TextBox 15">
            <a:extLst>
              <a:ext uri="{FF2B5EF4-FFF2-40B4-BE49-F238E27FC236}">
                <a16:creationId xmlns:a16="http://schemas.microsoft.com/office/drawing/2014/main" xmlns="" id="{CA587A6C-3762-CFF7-2ECA-FD8199C4A5DF}"/>
              </a:ext>
            </a:extLst>
          </p:cNvPr>
          <p:cNvSpPr txBox="1"/>
          <p:nvPr/>
        </p:nvSpPr>
        <p:spPr>
          <a:xfrm>
            <a:off x="164678" y="1984328"/>
            <a:ext cx="2739020" cy="338554"/>
          </a:xfrm>
          <a:prstGeom prst="rect">
            <a:avLst/>
          </a:prstGeom>
          <a:solidFill>
            <a:schemeClr val="accent3">
              <a:lumMod val="60000"/>
              <a:lumOff val="4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Timing optimization command</a:t>
            </a:r>
          </a:p>
        </p:txBody>
      </p:sp>
      <p:sp>
        <p:nvSpPr>
          <p:cNvPr id="17" name="TextBox 16">
            <a:extLst>
              <a:ext uri="{FF2B5EF4-FFF2-40B4-BE49-F238E27FC236}">
                <a16:creationId xmlns:a16="http://schemas.microsoft.com/office/drawing/2014/main" xmlns="" id="{208559EB-93AB-F203-FDED-5D0E2350C0C9}"/>
              </a:ext>
            </a:extLst>
          </p:cNvPr>
          <p:cNvSpPr txBox="1"/>
          <p:nvPr/>
        </p:nvSpPr>
        <p:spPr>
          <a:xfrm>
            <a:off x="164678" y="2348855"/>
            <a:ext cx="2154757" cy="338554"/>
          </a:xfrm>
          <a:prstGeom prst="rect">
            <a:avLst/>
          </a:prstGeom>
          <a:solidFill>
            <a:schemeClr val="tx2">
              <a:lumMod val="20000"/>
              <a:lumOff val="80000"/>
            </a:schemeClr>
          </a:solidFill>
        </p:spPr>
        <p:txBody>
          <a:bodyPr wrap="none" rtlCol="0">
            <a:spAutoFit/>
          </a:bodyPr>
          <a:lstStyle/>
          <a:p>
            <a:r>
              <a:rPr lang="en-US" sz="1600" dirty="0" err="1">
                <a:solidFill>
                  <a:srgbClr val="7030A0"/>
                </a:solidFill>
                <a:latin typeface="Times New Roman" panose="02020603050405020304" pitchFamily="18" charset="0"/>
                <a:cs typeface="Times New Roman" panose="02020603050405020304" pitchFamily="18" charset="0"/>
              </a:rPr>
              <a:t>Opt_design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post_route</a:t>
            </a:r>
            <a:endParaRPr lang="en-US" sz="1600" dirty="0">
              <a:solidFill>
                <a:srgbClr val="7030A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C50609DE-4698-C516-100E-443D7496CD7E}"/>
              </a:ext>
            </a:extLst>
          </p:cNvPr>
          <p:cNvSpPr txBox="1"/>
          <p:nvPr/>
        </p:nvSpPr>
        <p:spPr>
          <a:xfrm>
            <a:off x="164678" y="2745910"/>
            <a:ext cx="2640466" cy="338554"/>
          </a:xfrm>
          <a:prstGeom prst="rect">
            <a:avLst/>
          </a:prstGeom>
          <a:solidFill>
            <a:schemeClr val="accent6">
              <a:lumMod val="20000"/>
              <a:lumOff val="80000"/>
            </a:schemeClr>
          </a:solidFill>
        </p:spPr>
        <p:txBody>
          <a:bodyPr wrap="none" rtlCol="0">
            <a:spAutoFit/>
          </a:bodyPr>
          <a:lstStyle/>
          <a:p>
            <a:r>
              <a:rPr lang="en-US" sz="1600" dirty="0" err="1">
                <a:solidFill>
                  <a:srgbClr val="7030A0"/>
                </a:solidFill>
                <a:latin typeface="Times New Roman" panose="02020603050405020304" pitchFamily="18" charset="0"/>
                <a:cs typeface="Times New Roman" panose="02020603050405020304" pitchFamily="18" charset="0"/>
              </a:rPr>
              <a:t>Opt_design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post_route</a:t>
            </a:r>
            <a:r>
              <a:rPr lang="en-US" sz="1600" dirty="0">
                <a:solidFill>
                  <a:srgbClr val="7030A0"/>
                </a:solidFill>
                <a:latin typeface="Times New Roman" panose="02020603050405020304" pitchFamily="18" charset="0"/>
                <a:cs typeface="Times New Roman" panose="02020603050405020304" pitchFamily="18" charset="0"/>
              </a:rPr>
              <a:t> -hold</a:t>
            </a:r>
          </a:p>
        </p:txBody>
      </p:sp>
    </p:spTree>
    <p:extLst>
      <p:ext uri="{BB962C8B-B14F-4D97-AF65-F5344CB8AC3E}">
        <p14:creationId xmlns:p14="http://schemas.microsoft.com/office/powerpoint/2010/main" xmlns="" val="7683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4" grpId="0" animBg="1"/>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4D58B4-B8EB-C92E-7767-DE5112B25DB7}"/>
              </a:ext>
            </a:extLst>
          </p:cNvPr>
          <p:cNvSpPr txBox="1"/>
          <p:nvPr/>
        </p:nvSpPr>
        <p:spPr>
          <a:xfrm>
            <a:off x="159763" y="173359"/>
            <a:ext cx="3712491" cy="461665"/>
          </a:xfrm>
          <a:prstGeom prst="rect">
            <a:avLst/>
          </a:prstGeom>
          <a:solidFill>
            <a:schemeClr val="accent3">
              <a:lumMod val="40000"/>
              <a:lumOff val="60000"/>
            </a:schemeClr>
          </a:solidFill>
        </p:spPr>
        <p:txBody>
          <a:bodyPr wrap="none" rtlCol="0">
            <a:spAutoFit/>
          </a:bodyPr>
          <a:lstStyle/>
          <a:p>
            <a:r>
              <a:rPr lang="en-US" sz="2400" dirty="0">
                <a:solidFill>
                  <a:srgbClr val="7030A0"/>
                </a:solidFill>
                <a:latin typeface="Times New Roman" panose="02020603050405020304" pitchFamily="18" charset="0"/>
                <a:cs typeface="Times New Roman" panose="02020603050405020304" pitchFamily="18" charset="0"/>
              </a:rPr>
              <a:t>Setup &amp; Hold Timing Fixed </a:t>
            </a:r>
          </a:p>
        </p:txBody>
      </p:sp>
      <p:sp>
        <p:nvSpPr>
          <p:cNvPr id="7" name="TextBox 6">
            <a:extLst>
              <a:ext uri="{FF2B5EF4-FFF2-40B4-BE49-F238E27FC236}">
                <a16:creationId xmlns:a16="http://schemas.microsoft.com/office/drawing/2014/main" xmlns="" id="{C290ACED-1BAC-79EA-26DD-273B3CD81DD6}"/>
              </a:ext>
            </a:extLst>
          </p:cNvPr>
          <p:cNvSpPr txBox="1"/>
          <p:nvPr/>
        </p:nvSpPr>
        <p:spPr>
          <a:xfrm>
            <a:off x="159763" y="1484709"/>
            <a:ext cx="6633547" cy="1200329"/>
          </a:xfrm>
          <a:prstGeom prst="rect">
            <a:avLst/>
          </a:prstGeom>
          <a:solidFill>
            <a:schemeClr val="accent6">
              <a:lumMod val="40000"/>
              <a:lumOff val="60000"/>
            </a:schemeClr>
          </a:solidFill>
        </p:spPr>
        <p:txBody>
          <a:bodyPr wrap="none" rtlCol="0">
            <a:spAutoFit/>
          </a:bodyPr>
          <a:lstStyle/>
          <a:p>
            <a:pPr marL="285750" indent="-285750">
              <a:buFont typeface="Wingdings" panose="05000000000000000000" pitchFamily="2" charset="2"/>
              <a:buChar char="v"/>
            </a:pPr>
            <a:r>
              <a:rPr lang="en-US" dirty="0"/>
              <a:t>Reduced the frequency to 350MHz</a:t>
            </a:r>
          </a:p>
          <a:p>
            <a:pPr marL="285750" indent="-285750">
              <a:buFont typeface="Wingdings" panose="05000000000000000000" pitchFamily="2" charset="2"/>
              <a:buChar char="v"/>
            </a:pPr>
            <a:r>
              <a:rPr lang="en-US" dirty="0"/>
              <a:t>Set new input delay is 0.2857ns which is 10% of the period</a:t>
            </a:r>
          </a:p>
          <a:p>
            <a:pPr marL="285750" indent="-285750">
              <a:buFont typeface="Wingdings" panose="05000000000000000000" pitchFamily="2" charset="2"/>
              <a:buChar char="v"/>
            </a:pPr>
            <a:r>
              <a:rPr lang="en-US" dirty="0"/>
              <a:t>Set new output delay is 0.5714ns which is 20% of the period</a:t>
            </a:r>
          </a:p>
          <a:p>
            <a:pPr marL="285750" indent="-285750">
              <a:buFont typeface="Wingdings" panose="05000000000000000000" pitchFamily="2" charset="2"/>
              <a:buChar char="v"/>
            </a:pPr>
            <a:r>
              <a:rPr lang="en-US" dirty="0"/>
              <a:t>Command used is </a:t>
            </a:r>
            <a:r>
              <a:rPr lang="en-US" dirty="0" err="1"/>
              <a:t>opt_design</a:t>
            </a:r>
            <a:r>
              <a:rPr lang="en-US" dirty="0"/>
              <a:t> –</a:t>
            </a:r>
            <a:r>
              <a:rPr lang="en-US" dirty="0" err="1"/>
              <a:t>postroute</a:t>
            </a:r>
            <a:r>
              <a:rPr lang="en-US" dirty="0"/>
              <a:t> –setup </a:t>
            </a:r>
          </a:p>
        </p:txBody>
      </p:sp>
      <p:sp>
        <p:nvSpPr>
          <p:cNvPr id="9" name="TextBox 8">
            <a:extLst>
              <a:ext uri="{FF2B5EF4-FFF2-40B4-BE49-F238E27FC236}">
                <a16:creationId xmlns:a16="http://schemas.microsoft.com/office/drawing/2014/main" xmlns="" id="{9C54E6F8-02D9-E659-CA34-CE485A5969F0}"/>
              </a:ext>
            </a:extLst>
          </p:cNvPr>
          <p:cNvSpPr txBox="1"/>
          <p:nvPr/>
        </p:nvSpPr>
        <p:spPr>
          <a:xfrm>
            <a:off x="11724778" y="6340910"/>
            <a:ext cx="453970" cy="369332"/>
          </a:xfrm>
          <a:prstGeom prst="rect">
            <a:avLst/>
          </a:prstGeom>
          <a:noFill/>
        </p:spPr>
        <p:txBody>
          <a:bodyPr wrap="none" rtlCol="0">
            <a:spAutoFit/>
          </a:bodyPr>
          <a:lstStyle/>
          <a:p>
            <a:r>
              <a:rPr lang="en-US" dirty="0"/>
              <a:t>15</a:t>
            </a:r>
          </a:p>
        </p:txBody>
      </p:sp>
      <p:sp>
        <p:nvSpPr>
          <p:cNvPr id="10" name="TextBox 9">
            <a:extLst>
              <a:ext uri="{FF2B5EF4-FFF2-40B4-BE49-F238E27FC236}">
                <a16:creationId xmlns:a16="http://schemas.microsoft.com/office/drawing/2014/main" xmlns="" id="{DEDFB6FF-9ACB-FB87-4805-B22DEF2DEAFB}"/>
              </a:ext>
            </a:extLst>
          </p:cNvPr>
          <p:cNvSpPr txBox="1"/>
          <p:nvPr/>
        </p:nvSpPr>
        <p:spPr>
          <a:xfrm>
            <a:off x="159763" y="976914"/>
            <a:ext cx="1574470" cy="369332"/>
          </a:xfrm>
          <a:prstGeom prst="rect">
            <a:avLst/>
          </a:prstGeom>
          <a:solidFill>
            <a:schemeClr val="accent6">
              <a:lumMod val="40000"/>
              <a:lumOff val="60000"/>
            </a:schemeClr>
          </a:solidFill>
        </p:spPr>
        <p:txBody>
          <a:bodyPr wrap="none" rtlCol="0">
            <a:spAutoFit/>
          </a:bodyPr>
          <a:lstStyle/>
          <a:p>
            <a:r>
              <a:rPr lang="en-US" dirty="0">
                <a:solidFill>
                  <a:srgbClr val="00B0F0"/>
                </a:solidFill>
              </a:rPr>
              <a:t>Used Method</a:t>
            </a:r>
          </a:p>
        </p:txBody>
      </p:sp>
      <p:pic>
        <p:nvPicPr>
          <p:cNvPr id="5" name="Picture 4">
            <a:extLst>
              <a:ext uri="{FF2B5EF4-FFF2-40B4-BE49-F238E27FC236}">
                <a16:creationId xmlns:a16="http://schemas.microsoft.com/office/drawing/2014/main" xmlns="" id="{B3524581-43CD-EDE6-8F25-1F12A656772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9763" y="2910062"/>
            <a:ext cx="6321730" cy="1200329"/>
          </a:xfrm>
          <a:prstGeom prst="rect">
            <a:avLst/>
          </a:prstGeom>
        </p:spPr>
      </p:pic>
      <p:pic>
        <p:nvPicPr>
          <p:cNvPr id="11" name="Picture 10">
            <a:extLst>
              <a:ext uri="{FF2B5EF4-FFF2-40B4-BE49-F238E27FC236}">
                <a16:creationId xmlns:a16="http://schemas.microsoft.com/office/drawing/2014/main" xmlns="" id="{C035B071-8720-EEE3-DA75-4421DE24B725}"/>
              </a:ext>
            </a:extLst>
          </p:cNvPr>
          <p:cNvPicPr>
            <a:picLocks noChangeAspect="1"/>
          </p:cNvPicPr>
          <p:nvPr/>
        </p:nvPicPr>
        <p:blipFill>
          <a:blip r:embed="rId3"/>
          <a:stretch>
            <a:fillRect/>
          </a:stretch>
        </p:blipFill>
        <p:spPr>
          <a:xfrm>
            <a:off x="159763" y="4497192"/>
            <a:ext cx="6321730" cy="1110884"/>
          </a:xfrm>
          <a:prstGeom prst="rect">
            <a:avLst/>
          </a:prstGeom>
        </p:spPr>
      </p:pic>
      <p:sp>
        <p:nvSpPr>
          <p:cNvPr id="12" name="TextBox 11">
            <a:extLst>
              <a:ext uri="{FF2B5EF4-FFF2-40B4-BE49-F238E27FC236}">
                <a16:creationId xmlns:a16="http://schemas.microsoft.com/office/drawing/2014/main" xmlns="" id="{CBB3FAFD-CF43-45BE-7B76-CCAE032DDFB0}"/>
              </a:ext>
            </a:extLst>
          </p:cNvPr>
          <p:cNvSpPr txBox="1"/>
          <p:nvPr/>
        </p:nvSpPr>
        <p:spPr>
          <a:xfrm>
            <a:off x="1984748" y="4076073"/>
            <a:ext cx="226696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Setup timing results</a:t>
            </a:r>
          </a:p>
        </p:txBody>
      </p:sp>
      <p:sp>
        <p:nvSpPr>
          <p:cNvPr id="13" name="TextBox 12">
            <a:extLst>
              <a:ext uri="{FF2B5EF4-FFF2-40B4-BE49-F238E27FC236}">
                <a16:creationId xmlns:a16="http://schemas.microsoft.com/office/drawing/2014/main" xmlns="" id="{F9FB72FC-D9BC-6633-1BBC-2EF49FF26169}"/>
              </a:ext>
            </a:extLst>
          </p:cNvPr>
          <p:cNvSpPr txBox="1"/>
          <p:nvPr/>
        </p:nvSpPr>
        <p:spPr>
          <a:xfrm>
            <a:off x="2013601" y="5690641"/>
            <a:ext cx="220925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Hold timing results</a:t>
            </a:r>
          </a:p>
        </p:txBody>
      </p:sp>
    </p:spTree>
    <p:extLst>
      <p:ext uri="{BB962C8B-B14F-4D97-AF65-F5344CB8AC3E}">
        <p14:creationId xmlns:p14="http://schemas.microsoft.com/office/powerpoint/2010/main" xmlns="" val="138632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1C0B5FC5-0A8C-B462-5367-FFDE0B0FC1B7}"/>
              </a:ext>
            </a:extLst>
          </p:cNvPr>
          <p:cNvSpPr txBox="1"/>
          <p:nvPr/>
        </p:nvSpPr>
        <p:spPr>
          <a:xfrm>
            <a:off x="159763" y="3646789"/>
            <a:ext cx="6731370" cy="338554"/>
          </a:xfrm>
          <a:prstGeom prst="rect">
            <a:avLst/>
          </a:prstGeom>
          <a:solidFill>
            <a:schemeClr val="accent3">
              <a:lumMod val="40000"/>
              <a:lumOff val="60000"/>
            </a:schemeClr>
          </a:solidFill>
        </p:spPr>
        <p:txBody>
          <a:bodyPr wrap="square">
            <a:spAutoFit/>
          </a:bodyPr>
          <a:lstStyle/>
          <a:p>
            <a:r>
              <a:rPr lang="en-US" sz="1600" dirty="0" err="1">
                <a:solidFill>
                  <a:srgbClr val="7030A0"/>
                </a:solidFill>
                <a:latin typeface="Times New Roman" panose="02020603050405020304" pitchFamily="18" charset="0"/>
                <a:cs typeface="Times New Roman" panose="02020603050405020304" pitchFamily="18" charset="0"/>
              </a:rPr>
              <a:t>edit_update_via</a:t>
            </a:r>
            <a:r>
              <a:rPr lang="en-US" sz="1600" dirty="0">
                <a:solidFill>
                  <a:srgbClr val="7030A0"/>
                </a:solidFill>
                <a:latin typeface="Times New Roman" panose="02020603050405020304" pitchFamily="18" charset="0"/>
                <a:cs typeface="Times New Roman" panose="02020603050405020304" pitchFamily="18" charset="0"/>
              </a:rPr>
              <a:t> -area {x1 x2 y1 y2} -from M2_M1_1 -to M2_M1_2x1_HH_C</a:t>
            </a:r>
          </a:p>
        </p:txBody>
      </p:sp>
      <p:sp>
        <p:nvSpPr>
          <p:cNvPr id="10" name="TextBox 9">
            <a:extLst>
              <a:ext uri="{FF2B5EF4-FFF2-40B4-BE49-F238E27FC236}">
                <a16:creationId xmlns:a16="http://schemas.microsoft.com/office/drawing/2014/main" xmlns="" id="{EF2BC7F6-D479-4854-0EDC-C7A5A0560924}"/>
              </a:ext>
            </a:extLst>
          </p:cNvPr>
          <p:cNvSpPr txBox="1"/>
          <p:nvPr/>
        </p:nvSpPr>
        <p:spPr>
          <a:xfrm>
            <a:off x="159763" y="3238031"/>
            <a:ext cx="2252540" cy="338554"/>
          </a:xfrm>
          <a:prstGeom prst="rect">
            <a:avLst/>
          </a:prstGeom>
          <a:solidFill>
            <a:schemeClr val="accent5">
              <a:lumMod val="40000"/>
              <a:lumOff val="60000"/>
            </a:schemeClr>
          </a:solidFill>
        </p:spPr>
        <p:txBody>
          <a:bodyPr wrap="none" rtlCol="0">
            <a:spAutoFit/>
          </a:bodyPr>
          <a:lstStyle/>
          <a:p>
            <a:r>
              <a:rPr lang="en-US" sz="1600" dirty="0" err="1">
                <a:solidFill>
                  <a:srgbClr val="002060"/>
                </a:solidFill>
                <a:latin typeface="Times New Roman" panose="02020603050405020304" pitchFamily="18" charset="0"/>
                <a:cs typeface="Times New Roman" panose="02020603050405020304" pitchFamily="18" charset="0"/>
              </a:rPr>
              <a:t>MetSpec</a:t>
            </a:r>
            <a:r>
              <a:rPr lang="en-US" sz="1600" dirty="0">
                <a:solidFill>
                  <a:srgbClr val="002060"/>
                </a:solidFill>
                <a:latin typeface="Times New Roman" panose="02020603050405020304" pitchFamily="18" charset="0"/>
                <a:cs typeface="Times New Roman" panose="02020603050405020304" pitchFamily="18" charset="0"/>
              </a:rPr>
              <a:t> fixed command</a:t>
            </a:r>
          </a:p>
        </p:txBody>
      </p:sp>
      <p:sp>
        <p:nvSpPr>
          <p:cNvPr id="12" name="TextBox 11">
            <a:extLst>
              <a:ext uri="{FF2B5EF4-FFF2-40B4-BE49-F238E27FC236}">
                <a16:creationId xmlns:a16="http://schemas.microsoft.com/office/drawing/2014/main" xmlns="" id="{921B307A-740F-DE2B-88F1-30CC4E389958}"/>
              </a:ext>
            </a:extLst>
          </p:cNvPr>
          <p:cNvSpPr txBox="1"/>
          <p:nvPr/>
        </p:nvSpPr>
        <p:spPr>
          <a:xfrm>
            <a:off x="159764" y="4696878"/>
            <a:ext cx="3545133" cy="584775"/>
          </a:xfrm>
          <a:prstGeom prst="rect">
            <a:avLst/>
          </a:prstGeom>
          <a:solidFill>
            <a:schemeClr val="accent3">
              <a:lumMod val="40000"/>
              <a:lumOff val="60000"/>
            </a:schemeClr>
          </a:solidFill>
        </p:spPr>
        <p:txBody>
          <a:bodyPr wrap="square">
            <a:spAutoFit/>
          </a:bodyPr>
          <a:lstStyle/>
          <a:p>
            <a:pPr marL="171450" indent="-171450">
              <a:buFont typeface="Wingdings" panose="05000000000000000000" pitchFamily="2" charset="2"/>
              <a:buChar char="§"/>
            </a:pPr>
            <a:r>
              <a:rPr lang="en-US" sz="1600" dirty="0" err="1">
                <a:solidFill>
                  <a:srgbClr val="7030A0"/>
                </a:solidFill>
                <a:latin typeface="Times New Roman" panose="02020603050405020304" pitchFamily="18" charset="0"/>
                <a:cs typeface="Times New Roman" panose="02020603050405020304" pitchFamily="18" charset="0"/>
              </a:rPr>
              <a:t>delete_routes</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regular_wire_with_drc</a:t>
            </a:r>
            <a:endParaRPr lang="en-US" sz="1600" dirty="0">
              <a:solidFill>
                <a:srgbClr val="7030A0"/>
              </a:solidFill>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US" sz="1600" dirty="0" err="1">
                <a:solidFill>
                  <a:srgbClr val="7030A0"/>
                </a:solidFill>
                <a:latin typeface="Times New Roman" panose="02020603050405020304" pitchFamily="18" charset="0"/>
                <a:cs typeface="Times New Roman" panose="02020603050405020304" pitchFamily="18" charset="0"/>
              </a:rPr>
              <a:t>route_eco</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fix_drc</a:t>
            </a:r>
            <a:endParaRPr lang="en-US" sz="1600" dirty="0">
              <a:solidFill>
                <a:srgbClr val="7030A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BFD2F35-EEC2-C71D-A991-8CD42C4400E8}"/>
              </a:ext>
            </a:extLst>
          </p:cNvPr>
          <p:cNvSpPr txBox="1"/>
          <p:nvPr/>
        </p:nvSpPr>
        <p:spPr>
          <a:xfrm>
            <a:off x="159763" y="4301299"/>
            <a:ext cx="2499402" cy="338554"/>
          </a:xfrm>
          <a:prstGeom prst="rect">
            <a:avLst/>
          </a:prstGeom>
          <a:solidFill>
            <a:schemeClr val="accent5">
              <a:lumMod val="40000"/>
              <a:lumOff val="60000"/>
            </a:schemeClr>
          </a:solidFill>
        </p:spPr>
        <p:txBody>
          <a:bodyPr wrap="non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Metal Short fixed command</a:t>
            </a:r>
          </a:p>
        </p:txBody>
      </p:sp>
      <p:sp>
        <p:nvSpPr>
          <p:cNvPr id="14" name="TextBox 13">
            <a:extLst>
              <a:ext uri="{FF2B5EF4-FFF2-40B4-BE49-F238E27FC236}">
                <a16:creationId xmlns:a16="http://schemas.microsoft.com/office/drawing/2014/main" xmlns="" id="{AC10BA7A-124F-4F7C-A2C0-D9DD32D5C025}"/>
              </a:ext>
            </a:extLst>
          </p:cNvPr>
          <p:cNvSpPr txBox="1"/>
          <p:nvPr/>
        </p:nvSpPr>
        <p:spPr>
          <a:xfrm>
            <a:off x="11738030" y="6340910"/>
            <a:ext cx="453970" cy="369332"/>
          </a:xfrm>
          <a:prstGeom prst="rect">
            <a:avLst/>
          </a:prstGeom>
          <a:noFill/>
        </p:spPr>
        <p:txBody>
          <a:bodyPr wrap="none" rtlCol="0">
            <a:spAutoFit/>
          </a:bodyPr>
          <a:lstStyle/>
          <a:p>
            <a:r>
              <a:rPr lang="en-US" dirty="0"/>
              <a:t>17</a:t>
            </a:r>
          </a:p>
        </p:txBody>
      </p:sp>
      <p:sp>
        <p:nvSpPr>
          <p:cNvPr id="3" name="TextBox 2">
            <a:extLst>
              <a:ext uri="{FF2B5EF4-FFF2-40B4-BE49-F238E27FC236}">
                <a16:creationId xmlns:a16="http://schemas.microsoft.com/office/drawing/2014/main" xmlns="" id="{75460F18-CB68-E857-E03F-3E31AA5A460D}"/>
              </a:ext>
            </a:extLst>
          </p:cNvPr>
          <p:cNvSpPr txBox="1"/>
          <p:nvPr/>
        </p:nvSpPr>
        <p:spPr>
          <a:xfrm>
            <a:off x="159763" y="5624086"/>
            <a:ext cx="2537874" cy="338554"/>
          </a:xfrm>
          <a:prstGeom prst="rect">
            <a:avLst/>
          </a:prstGeom>
          <a:solidFill>
            <a:schemeClr val="accent1">
              <a:lumMod val="40000"/>
              <a:lumOff val="6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DRC Result = zero violation</a:t>
            </a:r>
          </a:p>
        </p:txBody>
      </p:sp>
      <p:sp>
        <p:nvSpPr>
          <p:cNvPr id="6" name="TextBox 5">
            <a:extLst>
              <a:ext uri="{FF2B5EF4-FFF2-40B4-BE49-F238E27FC236}">
                <a16:creationId xmlns:a16="http://schemas.microsoft.com/office/drawing/2014/main" xmlns="" id="{E3F7BA40-2C83-2BA6-CBB1-55F9012E4CAC}"/>
              </a:ext>
            </a:extLst>
          </p:cNvPr>
          <p:cNvSpPr txBox="1"/>
          <p:nvPr/>
        </p:nvSpPr>
        <p:spPr>
          <a:xfrm>
            <a:off x="159763" y="160107"/>
            <a:ext cx="2738250" cy="461665"/>
          </a:xfrm>
          <a:prstGeom prst="rect">
            <a:avLst/>
          </a:prstGeom>
          <a:solidFill>
            <a:schemeClr val="accent3">
              <a:lumMod val="40000"/>
              <a:lumOff val="60000"/>
            </a:schemeClr>
          </a:solidFill>
        </p:spPr>
        <p:txBody>
          <a:bodyPr wrap="none" rtlCol="0">
            <a:spAutoFit/>
          </a:bodyPr>
          <a:lstStyle/>
          <a:p>
            <a:r>
              <a:rPr lang="en-US" sz="2400" dirty="0">
                <a:solidFill>
                  <a:srgbClr val="7030A0"/>
                </a:solidFill>
                <a:latin typeface="Times New Roman" panose="02020603050405020304" pitchFamily="18" charset="0"/>
                <a:cs typeface="Times New Roman" panose="02020603050405020304" pitchFamily="18" charset="0"/>
              </a:rPr>
              <a:t>Design Rule Check </a:t>
            </a:r>
          </a:p>
        </p:txBody>
      </p:sp>
      <p:graphicFrame>
        <p:nvGraphicFramePr>
          <p:cNvPr id="11" name="Table 14">
            <a:extLst>
              <a:ext uri="{FF2B5EF4-FFF2-40B4-BE49-F238E27FC236}">
                <a16:creationId xmlns:a16="http://schemas.microsoft.com/office/drawing/2014/main" xmlns="" id="{2BADAF89-59D5-3549-FB4C-B0FA9F080A6D}"/>
              </a:ext>
            </a:extLst>
          </p:cNvPr>
          <p:cNvGraphicFramePr>
            <a:graphicFrameLocks noGrp="1"/>
          </p:cNvGraphicFramePr>
          <p:nvPr>
            <p:extLst>
              <p:ext uri="{D42A27DB-BD31-4B8C-83A1-F6EECF244321}">
                <p14:modId xmlns:p14="http://schemas.microsoft.com/office/powerpoint/2010/main" xmlns="" val="3962229329"/>
              </p:ext>
            </p:extLst>
          </p:nvPr>
        </p:nvGraphicFramePr>
        <p:xfrm>
          <a:off x="159763" y="973732"/>
          <a:ext cx="4580835" cy="1981200"/>
        </p:xfrm>
        <a:graphic>
          <a:graphicData uri="http://schemas.openxmlformats.org/drawingml/2006/table">
            <a:tbl>
              <a:tblPr firstRow="1" bandRow="1">
                <a:tableStyleId>{5C22544A-7EE6-4342-B048-85BDC9FD1C3A}</a:tableStyleId>
              </a:tblPr>
              <a:tblGrid>
                <a:gridCol w="2172621">
                  <a:extLst>
                    <a:ext uri="{9D8B030D-6E8A-4147-A177-3AD203B41FA5}">
                      <a16:colId xmlns:a16="http://schemas.microsoft.com/office/drawing/2014/main" xmlns="" val="3725792935"/>
                    </a:ext>
                  </a:extLst>
                </a:gridCol>
                <a:gridCol w="2408214">
                  <a:extLst>
                    <a:ext uri="{9D8B030D-6E8A-4147-A177-3AD203B41FA5}">
                      <a16:colId xmlns:a16="http://schemas.microsoft.com/office/drawing/2014/main" xmlns="" val="3951545564"/>
                    </a:ext>
                  </a:extLst>
                </a:gridCol>
              </a:tblGrid>
              <a:tr h="57856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Verify DRC </a:t>
                      </a:r>
                    </a:p>
                    <a:p>
                      <a:pPr algn="ctr"/>
                      <a:endParaRPr lang="en-US" sz="1600"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hMerge="1">
                  <a:txBody>
                    <a:bodyPr/>
                    <a:lstStyle/>
                    <a:p>
                      <a:endParaRPr lang="en-US" dirty="0"/>
                    </a:p>
                  </a:txBody>
                  <a:tcPr/>
                </a:tc>
                <a:extLst>
                  <a:ext uri="{0D108BD9-81ED-4DB2-BD59-A6C34878D82A}">
                    <a16:rowId xmlns:a16="http://schemas.microsoft.com/office/drawing/2014/main" xmlns="" val="3343059714"/>
                  </a:ext>
                </a:extLst>
              </a:tr>
              <a:tr h="5785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Verify Command</a:t>
                      </a:r>
                    </a:p>
                    <a:p>
                      <a:pPr algn="ctr"/>
                      <a:endParaRPr lang="en-US" sz="1600" dirty="0">
                        <a:solidFill>
                          <a:schemeClr val="tx1"/>
                        </a:solidFill>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Results</a:t>
                      </a:r>
                    </a:p>
                  </a:txBody>
                  <a:tcPr>
                    <a:solidFill>
                      <a:schemeClr val="bg2">
                        <a:lumMod val="75000"/>
                      </a:schemeClr>
                    </a:solidFill>
                  </a:tcPr>
                </a:tc>
                <a:extLst>
                  <a:ext uri="{0D108BD9-81ED-4DB2-BD59-A6C34878D82A}">
                    <a16:rowId xmlns:a16="http://schemas.microsoft.com/office/drawing/2014/main" xmlns="" val="2553575741"/>
                  </a:ext>
                </a:extLst>
              </a:tr>
              <a:tr h="641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latin typeface="Times New Roman" panose="02020603050405020304" pitchFamily="18" charset="0"/>
                          <a:cs typeface="Times New Roman" panose="02020603050405020304" pitchFamily="18" charset="0"/>
                        </a:rPr>
                        <a:t>check_drc</a:t>
                      </a: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lstStyle/>
                    <a:p>
                      <a:pPr algn="ctr"/>
                      <a:r>
                        <a:rPr lang="en-US" sz="1600" dirty="0" err="1">
                          <a:solidFill>
                            <a:schemeClr val="tx1"/>
                          </a:solidFill>
                          <a:latin typeface="Times New Roman" panose="02020603050405020304" pitchFamily="18" charset="0"/>
                          <a:cs typeface="Times New Roman" panose="02020603050405020304" pitchFamily="18" charset="0"/>
                        </a:rPr>
                        <a:t>MetSpec</a:t>
                      </a:r>
                      <a:r>
                        <a:rPr lang="en-US" sz="1600" dirty="0">
                          <a:solidFill>
                            <a:schemeClr val="tx1"/>
                          </a:solidFill>
                          <a:latin typeface="Times New Roman" panose="02020603050405020304" pitchFamily="18" charset="0"/>
                          <a:cs typeface="Times New Roman" panose="02020603050405020304" pitchFamily="18" charset="0"/>
                        </a:rPr>
                        <a:t> – 395</a:t>
                      </a:r>
                    </a:p>
                    <a:p>
                      <a:pPr algn="ctr"/>
                      <a:r>
                        <a:rPr lang="en-US" sz="1600" dirty="0">
                          <a:solidFill>
                            <a:schemeClr val="tx1"/>
                          </a:solidFill>
                          <a:latin typeface="Times New Roman" panose="02020603050405020304" pitchFamily="18" charset="0"/>
                          <a:cs typeface="Times New Roman" panose="02020603050405020304" pitchFamily="18" charset="0"/>
                        </a:rPr>
                        <a:t>Short        - 1</a:t>
                      </a:r>
                    </a:p>
                    <a:p>
                      <a:pPr algn="ctr"/>
                      <a:endParaRPr lang="en-US" sz="1600" dirty="0">
                        <a:solidFill>
                          <a:schemeClr val="tx1"/>
                        </a:solidFill>
                        <a:latin typeface="Times New Roman" panose="02020603050405020304" pitchFamily="18" charset="0"/>
                        <a:cs typeface="Times New Roman" panose="02020603050405020304" pitchFamily="18" charset="0"/>
                      </a:endParaRPr>
                    </a:p>
                  </a:txBody>
                  <a:tcPr>
                    <a:solidFill>
                      <a:schemeClr val="bg2">
                        <a:lumMod val="75000"/>
                      </a:schemeClr>
                    </a:solidFill>
                  </a:tcPr>
                </a:tc>
                <a:extLst>
                  <a:ext uri="{0D108BD9-81ED-4DB2-BD59-A6C34878D82A}">
                    <a16:rowId xmlns:a16="http://schemas.microsoft.com/office/drawing/2014/main" xmlns="" val="1765533457"/>
                  </a:ext>
                </a:extLst>
              </a:tr>
            </a:tbl>
          </a:graphicData>
        </a:graphic>
      </p:graphicFrame>
      <p:sp>
        <p:nvSpPr>
          <p:cNvPr id="15" name="TextBox 14">
            <a:extLst>
              <a:ext uri="{FF2B5EF4-FFF2-40B4-BE49-F238E27FC236}">
                <a16:creationId xmlns:a16="http://schemas.microsoft.com/office/drawing/2014/main" xmlns="" id="{E1D5C4D9-3056-0C6D-EDBC-F63ED751AFF7}"/>
              </a:ext>
            </a:extLst>
          </p:cNvPr>
          <p:cNvSpPr txBox="1"/>
          <p:nvPr/>
        </p:nvSpPr>
        <p:spPr>
          <a:xfrm>
            <a:off x="9184943" y="1201196"/>
            <a:ext cx="1796196" cy="338554"/>
          </a:xfrm>
          <a:prstGeom prst="rect">
            <a:avLst/>
          </a:prstGeom>
          <a:solidFill>
            <a:schemeClr val="accent6">
              <a:lumMod val="40000"/>
              <a:lumOff val="60000"/>
            </a:schemeClr>
          </a:solidFill>
        </p:spPr>
        <p:txBody>
          <a:bodyPr wrap="square" rtlCol="0">
            <a:spAutoFit/>
          </a:bodyPr>
          <a:lstStyle/>
          <a:p>
            <a:r>
              <a:rPr lang="en-US" sz="1600" dirty="0" err="1">
                <a:solidFill>
                  <a:schemeClr val="tx2">
                    <a:lumMod val="50000"/>
                  </a:schemeClr>
                </a:solidFill>
                <a:latin typeface="Times New Roman" panose="02020603050405020304" pitchFamily="18" charset="0"/>
                <a:cs typeface="Times New Roman" panose="02020603050405020304" pitchFamily="18" charset="0"/>
              </a:rPr>
              <a:t>Violation_browser</a:t>
            </a:r>
            <a:endParaRPr lang="en-US" sz="16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70A9F38F-D334-4445-C951-B3A4300D5520}"/>
              </a:ext>
            </a:extLst>
          </p:cNvPr>
          <p:cNvSpPr txBox="1"/>
          <p:nvPr/>
        </p:nvSpPr>
        <p:spPr>
          <a:xfrm>
            <a:off x="9184943" y="1772862"/>
            <a:ext cx="2553087" cy="338554"/>
          </a:xfrm>
          <a:prstGeom prst="rect">
            <a:avLst/>
          </a:prstGeom>
          <a:solidFill>
            <a:schemeClr val="accent6">
              <a:lumMod val="40000"/>
              <a:lumOff val="60000"/>
            </a:schemeClr>
          </a:solidFill>
        </p:spPr>
        <p:txBody>
          <a:bodyPr wrap="square" rtlCol="0">
            <a:spAutoFit/>
          </a:bodyPr>
          <a:lstStyle/>
          <a:p>
            <a:r>
              <a:rPr lang="en-US" sz="1600" dirty="0">
                <a:solidFill>
                  <a:schemeClr val="tx2">
                    <a:lumMod val="50000"/>
                  </a:schemeClr>
                </a:solidFill>
                <a:latin typeface="Times New Roman" panose="02020603050405020304" pitchFamily="18" charset="0"/>
                <a:cs typeface="Times New Roman" panose="02020603050405020304" pitchFamily="18" charset="0"/>
              </a:rPr>
              <a:t>Error position in the design</a:t>
            </a:r>
          </a:p>
        </p:txBody>
      </p:sp>
      <p:sp>
        <p:nvSpPr>
          <p:cNvPr id="19" name="TextBox 18">
            <a:extLst>
              <a:ext uri="{FF2B5EF4-FFF2-40B4-BE49-F238E27FC236}">
                <a16:creationId xmlns:a16="http://schemas.microsoft.com/office/drawing/2014/main" xmlns="" id="{73386B6A-FF62-D751-8518-8EC8B6D7A849}"/>
              </a:ext>
            </a:extLst>
          </p:cNvPr>
          <p:cNvSpPr txBox="1"/>
          <p:nvPr/>
        </p:nvSpPr>
        <p:spPr>
          <a:xfrm>
            <a:off x="9184943" y="2421155"/>
            <a:ext cx="1757031" cy="338554"/>
          </a:xfrm>
          <a:prstGeom prst="rect">
            <a:avLst/>
          </a:prstGeom>
          <a:solidFill>
            <a:schemeClr val="accent6">
              <a:lumMod val="40000"/>
              <a:lumOff val="60000"/>
            </a:schemeClr>
          </a:solidFill>
        </p:spPr>
        <p:txBody>
          <a:bodyPr wrap="square" rtlCol="0">
            <a:spAutoFit/>
          </a:bodyPr>
          <a:lstStyle/>
          <a:p>
            <a:r>
              <a:rPr lang="en-US" sz="1600" dirty="0">
                <a:solidFill>
                  <a:schemeClr val="tx2">
                    <a:lumMod val="50000"/>
                  </a:schemeClr>
                </a:solidFill>
                <a:latin typeface="Times New Roman" panose="02020603050405020304" pitchFamily="18" charset="0"/>
                <a:cs typeface="Times New Roman" panose="02020603050405020304" pitchFamily="18" charset="0"/>
              </a:rPr>
              <a:t>From Via selected</a:t>
            </a:r>
          </a:p>
        </p:txBody>
      </p:sp>
      <p:sp>
        <p:nvSpPr>
          <p:cNvPr id="20" name="TextBox 19">
            <a:extLst>
              <a:ext uri="{FF2B5EF4-FFF2-40B4-BE49-F238E27FC236}">
                <a16:creationId xmlns:a16="http://schemas.microsoft.com/office/drawing/2014/main" xmlns="" id="{4DA1D947-664E-18AF-FE31-D3A644EE3992}"/>
              </a:ext>
            </a:extLst>
          </p:cNvPr>
          <p:cNvSpPr txBox="1"/>
          <p:nvPr/>
        </p:nvSpPr>
        <p:spPr>
          <a:xfrm>
            <a:off x="9184944" y="3064702"/>
            <a:ext cx="1491680" cy="338554"/>
          </a:xfrm>
          <a:prstGeom prst="rect">
            <a:avLst/>
          </a:prstGeom>
          <a:solidFill>
            <a:schemeClr val="accent6">
              <a:lumMod val="40000"/>
              <a:lumOff val="60000"/>
            </a:schemeClr>
          </a:solidFill>
        </p:spPr>
        <p:txBody>
          <a:bodyPr wrap="square" rtlCol="0">
            <a:spAutoFit/>
          </a:bodyPr>
          <a:lstStyle/>
          <a:p>
            <a:r>
              <a:rPr lang="en-US" sz="1600" dirty="0">
                <a:solidFill>
                  <a:schemeClr val="tx2">
                    <a:lumMod val="50000"/>
                  </a:schemeClr>
                </a:solidFill>
                <a:latin typeface="Times New Roman" panose="02020603050405020304" pitchFamily="18" charset="0"/>
                <a:cs typeface="Times New Roman" panose="02020603050405020304" pitchFamily="18" charset="0"/>
              </a:rPr>
              <a:t>Replace via</a:t>
            </a:r>
          </a:p>
        </p:txBody>
      </p:sp>
      <p:sp>
        <p:nvSpPr>
          <p:cNvPr id="22" name="TextBox 21">
            <a:extLst>
              <a:ext uri="{FF2B5EF4-FFF2-40B4-BE49-F238E27FC236}">
                <a16:creationId xmlns:a16="http://schemas.microsoft.com/office/drawing/2014/main" xmlns="" id="{D0128964-B3A6-FFFA-EEF7-B08E7097A811}"/>
              </a:ext>
            </a:extLst>
          </p:cNvPr>
          <p:cNvSpPr txBox="1"/>
          <p:nvPr/>
        </p:nvSpPr>
        <p:spPr>
          <a:xfrm>
            <a:off x="9192831" y="3640420"/>
            <a:ext cx="1483417" cy="338554"/>
          </a:xfrm>
          <a:prstGeom prst="rect">
            <a:avLst/>
          </a:prstGeom>
          <a:solidFill>
            <a:schemeClr val="accent6">
              <a:lumMod val="40000"/>
              <a:lumOff val="60000"/>
            </a:schemeClr>
          </a:solidFill>
        </p:spPr>
        <p:txBody>
          <a:bodyPr wrap="square" rtlCol="0">
            <a:spAutoFit/>
          </a:bodyPr>
          <a:lstStyle/>
          <a:p>
            <a:r>
              <a:rPr lang="en-US" sz="1600" dirty="0">
                <a:solidFill>
                  <a:schemeClr val="tx2">
                    <a:lumMod val="50000"/>
                  </a:schemeClr>
                </a:solidFill>
                <a:latin typeface="Times New Roman" panose="02020603050405020304" pitchFamily="18" charset="0"/>
                <a:cs typeface="Times New Roman" panose="02020603050405020304" pitchFamily="18" charset="0"/>
              </a:rPr>
              <a:t>To via selected</a:t>
            </a:r>
          </a:p>
        </p:txBody>
      </p:sp>
      <p:sp>
        <p:nvSpPr>
          <p:cNvPr id="23" name="TextBox 22">
            <a:extLst>
              <a:ext uri="{FF2B5EF4-FFF2-40B4-BE49-F238E27FC236}">
                <a16:creationId xmlns:a16="http://schemas.microsoft.com/office/drawing/2014/main" xmlns="" id="{085AA0E8-5CF6-53E1-EDBB-A3D5471A50AB}"/>
              </a:ext>
            </a:extLst>
          </p:cNvPr>
          <p:cNvSpPr txBox="1"/>
          <p:nvPr/>
        </p:nvSpPr>
        <p:spPr>
          <a:xfrm>
            <a:off x="9178525" y="4203779"/>
            <a:ext cx="2457358" cy="338554"/>
          </a:xfrm>
          <a:prstGeom prst="rect">
            <a:avLst/>
          </a:prstGeom>
          <a:solidFill>
            <a:schemeClr val="accent6">
              <a:lumMod val="40000"/>
              <a:lumOff val="60000"/>
            </a:schemeClr>
          </a:solidFill>
        </p:spPr>
        <p:txBody>
          <a:bodyPr wrap="square" rtlCol="0">
            <a:spAutoFit/>
          </a:bodyPr>
          <a:lstStyle/>
          <a:p>
            <a:r>
              <a:rPr lang="en-US" sz="1600" dirty="0" err="1">
                <a:solidFill>
                  <a:schemeClr val="tx2">
                    <a:lumMod val="50000"/>
                  </a:schemeClr>
                </a:solidFill>
                <a:latin typeface="Times New Roman" panose="02020603050405020304" pitchFamily="18" charset="0"/>
                <a:cs typeface="Times New Roman" panose="02020603050405020304" pitchFamily="18" charset="0"/>
              </a:rPr>
              <a:t>check_drc</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view_window</a:t>
            </a:r>
            <a:endParaRPr lang="en-US" sz="16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0D83138C-360E-F7FC-5478-6AC0A483E348}"/>
              </a:ext>
            </a:extLst>
          </p:cNvPr>
          <p:cNvSpPr txBox="1"/>
          <p:nvPr/>
        </p:nvSpPr>
        <p:spPr>
          <a:xfrm>
            <a:off x="9720603" y="4818511"/>
            <a:ext cx="673792" cy="338554"/>
          </a:xfrm>
          <a:prstGeom prst="rect">
            <a:avLst/>
          </a:prstGeom>
          <a:solidFill>
            <a:schemeClr val="accent6">
              <a:lumMod val="40000"/>
              <a:lumOff val="60000"/>
            </a:schemeClr>
          </a:solidFill>
        </p:spPr>
        <p:txBody>
          <a:bodyPr wrap="square" rtlCol="0">
            <a:spAutoFit/>
          </a:bodyPr>
          <a:lstStyle/>
          <a:p>
            <a:r>
              <a:rPr lang="en-US" sz="1600" dirty="0">
                <a:solidFill>
                  <a:schemeClr val="tx2">
                    <a:lumMod val="50000"/>
                  </a:schemeClr>
                </a:solidFill>
                <a:latin typeface="Times New Roman" panose="02020603050405020304" pitchFamily="18" charset="0"/>
                <a:cs typeface="Times New Roman" panose="02020603050405020304" pitchFamily="18" charset="0"/>
              </a:rPr>
              <a:t>result</a:t>
            </a:r>
          </a:p>
        </p:txBody>
      </p:sp>
      <p:cxnSp>
        <p:nvCxnSpPr>
          <p:cNvPr id="4" name="Straight Arrow Connector 3">
            <a:extLst>
              <a:ext uri="{FF2B5EF4-FFF2-40B4-BE49-F238E27FC236}">
                <a16:creationId xmlns:a16="http://schemas.microsoft.com/office/drawing/2014/main" xmlns="" id="{0BD00249-B2E8-6EE9-2CB8-2D4129AFC4C3}"/>
              </a:ext>
            </a:extLst>
          </p:cNvPr>
          <p:cNvCxnSpPr>
            <a:cxnSpLocks/>
          </p:cNvCxnSpPr>
          <p:nvPr/>
        </p:nvCxnSpPr>
        <p:spPr>
          <a:xfrm>
            <a:off x="10042165" y="1501741"/>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339D35F1-2970-8B48-63EF-EA38CF496988}"/>
              </a:ext>
            </a:extLst>
          </p:cNvPr>
          <p:cNvCxnSpPr>
            <a:cxnSpLocks/>
            <a:endCxn id="19" idx="0"/>
          </p:cNvCxnSpPr>
          <p:nvPr/>
        </p:nvCxnSpPr>
        <p:spPr>
          <a:xfrm>
            <a:off x="10023474" y="2006613"/>
            <a:ext cx="0" cy="41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420A3926-6EA1-B273-7D9D-D42CB601F5E5}"/>
              </a:ext>
            </a:extLst>
          </p:cNvPr>
          <p:cNvCxnSpPr>
            <a:cxnSpLocks/>
          </p:cNvCxnSpPr>
          <p:nvPr/>
        </p:nvCxnSpPr>
        <p:spPr>
          <a:xfrm>
            <a:off x="10023474" y="2749321"/>
            <a:ext cx="0" cy="31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43214622-4B31-E4DC-F96A-3226D7FCAB7F}"/>
              </a:ext>
            </a:extLst>
          </p:cNvPr>
          <p:cNvCxnSpPr>
            <a:cxnSpLocks/>
          </p:cNvCxnSpPr>
          <p:nvPr/>
        </p:nvCxnSpPr>
        <p:spPr>
          <a:xfrm>
            <a:off x="10009614" y="3403256"/>
            <a:ext cx="3756" cy="23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D23457AB-778E-7527-D015-A316959E366E}"/>
              </a:ext>
            </a:extLst>
          </p:cNvPr>
          <p:cNvCxnSpPr>
            <a:cxnSpLocks/>
          </p:cNvCxnSpPr>
          <p:nvPr/>
        </p:nvCxnSpPr>
        <p:spPr>
          <a:xfrm>
            <a:off x="10023474" y="3943763"/>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23EE054A-AE4D-88C2-BF46-3967AD80FC8C}"/>
              </a:ext>
            </a:extLst>
          </p:cNvPr>
          <p:cNvCxnSpPr>
            <a:cxnSpLocks/>
            <a:endCxn id="24" idx="0"/>
          </p:cNvCxnSpPr>
          <p:nvPr/>
        </p:nvCxnSpPr>
        <p:spPr>
          <a:xfrm>
            <a:off x="10023474" y="4513285"/>
            <a:ext cx="0" cy="30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xmlns="" id="{8A926276-3A23-F883-A05C-D7CDD0DED60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23627" y="1201196"/>
            <a:ext cx="3728414" cy="1753736"/>
          </a:xfrm>
          <a:prstGeom prst="rect">
            <a:avLst/>
          </a:prstGeom>
        </p:spPr>
      </p:pic>
      <p:pic>
        <p:nvPicPr>
          <p:cNvPr id="27" name="Picture 26">
            <a:extLst>
              <a:ext uri="{FF2B5EF4-FFF2-40B4-BE49-F238E27FC236}">
                <a16:creationId xmlns:a16="http://schemas.microsoft.com/office/drawing/2014/main" xmlns="" id="{1A8FFB71-376C-70CC-288B-1758D55BC4C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43419" y="4438239"/>
            <a:ext cx="3808622" cy="1401747"/>
          </a:xfrm>
          <a:prstGeom prst="rect">
            <a:avLst/>
          </a:prstGeom>
        </p:spPr>
      </p:pic>
    </p:spTree>
    <p:extLst>
      <p:ext uri="{BB962C8B-B14F-4D97-AF65-F5344CB8AC3E}">
        <p14:creationId xmlns:p14="http://schemas.microsoft.com/office/powerpoint/2010/main" xmlns="" val="33621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anim calcmode="lin" valueType="num">
                                      <p:cBhvr>
                                        <p:cTn id="60" dur="1000" fill="hold"/>
                                        <p:tgtEl>
                                          <p:spTgt spid="25"/>
                                        </p:tgtEl>
                                        <p:attrNameLst>
                                          <p:attrName>ppt_x</p:attrName>
                                        </p:attrNameLst>
                                      </p:cBhvr>
                                      <p:tavLst>
                                        <p:tav tm="0">
                                          <p:val>
                                            <p:strVal val="#ppt_x"/>
                                          </p:val>
                                        </p:tav>
                                        <p:tav tm="100000">
                                          <p:val>
                                            <p:strVal val="#ppt_x"/>
                                          </p:val>
                                        </p:tav>
                                      </p:tavLst>
                                    </p:anim>
                                    <p:anim calcmode="lin" valueType="num">
                                      <p:cBhvr>
                                        <p:cTn id="61" dur="1000" fill="hold"/>
                                        <p:tgtEl>
                                          <p:spTgt spid="2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1000"/>
                                        <p:tgtEl>
                                          <p:spTgt spid="32"/>
                                        </p:tgtEl>
                                      </p:cBhvr>
                                    </p:animEffect>
                                    <p:anim calcmode="lin" valueType="num">
                                      <p:cBhvr>
                                        <p:cTn id="70" dur="1000" fill="hold"/>
                                        <p:tgtEl>
                                          <p:spTgt spid="32"/>
                                        </p:tgtEl>
                                        <p:attrNameLst>
                                          <p:attrName>ppt_x</p:attrName>
                                        </p:attrNameLst>
                                      </p:cBhvr>
                                      <p:tavLst>
                                        <p:tav tm="0">
                                          <p:val>
                                            <p:strVal val="#ppt_x"/>
                                          </p:val>
                                        </p:tav>
                                        <p:tav tm="100000">
                                          <p:val>
                                            <p:strVal val="#ppt_x"/>
                                          </p:val>
                                        </p:tav>
                                      </p:tavLst>
                                    </p:anim>
                                    <p:anim calcmode="lin" valueType="num">
                                      <p:cBhvr>
                                        <p:cTn id="71" dur="1000" fill="hold"/>
                                        <p:tgtEl>
                                          <p:spTgt spid="3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1000"/>
                                        <p:tgtEl>
                                          <p:spTgt spid="34"/>
                                        </p:tgtEl>
                                      </p:cBhvr>
                                    </p:animEffect>
                                    <p:anim calcmode="lin" valueType="num">
                                      <p:cBhvr>
                                        <p:cTn id="75" dur="1000" fill="hold"/>
                                        <p:tgtEl>
                                          <p:spTgt spid="34"/>
                                        </p:tgtEl>
                                        <p:attrNameLst>
                                          <p:attrName>ppt_x</p:attrName>
                                        </p:attrNameLst>
                                      </p:cBhvr>
                                      <p:tavLst>
                                        <p:tav tm="0">
                                          <p:val>
                                            <p:strVal val="#ppt_x"/>
                                          </p:val>
                                        </p:tav>
                                        <p:tav tm="100000">
                                          <p:val>
                                            <p:strVal val="#ppt_x"/>
                                          </p:val>
                                        </p:tav>
                                      </p:tavLst>
                                    </p:anim>
                                    <p:anim calcmode="lin" valueType="num">
                                      <p:cBhvr>
                                        <p:cTn id="7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1000"/>
                                        <p:tgtEl>
                                          <p:spTgt spid="10"/>
                                        </p:tgtEl>
                                      </p:cBhvr>
                                    </p:animEffect>
                                    <p:anim calcmode="lin" valueType="num">
                                      <p:cBhvr>
                                        <p:cTn id="87" dur="1000" fill="hold"/>
                                        <p:tgtEl>
                                          <p:spTgt spid="10"/>
                                        </p:tgtEl>
                                        <p:attrNameLst>
                                          <p:attrName>ppt_x</p:attrName>
                                        </p:attrNameLst>
                                      </p:cBhvr>
                                      <p:tavLst>
                                        <p:tav tm="0">
                                          <p:val>
                                            <p:strVal val="#ppt_x"/>
                                          </p:val>
                                        </p:tav>
                                        <p:tav tm="100000">
                                          <p:val>
                                            <p:strVal val="#ppt_x"/>
                                          </p:val>
                                        </p:tav>
                                      </p:tavLst>
                                    </p:anim>
                                    <p:anim calcmode="lin" valueType="num">
                                      <p:cBhvr>
                                        <p:cTn id="8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1000"/>
                                        <p:tgtEl>
                                          <p:spTgt spid="27"/>
                                        </p:tgtEl>
                                      </p:cBhvr>
                                    </p:animEffect>
                                    <p:anim calcmode="lin" valueType="num">
                                      <p:cBhvr>
                                        <p:cTn id="94" dur="1000" fill="hold"/>
                                        <p:tgtEl>
                                          <p:spTgt spid="27"/>
                                        </p:tgtEl>
                                        <p:attrNameLst>
                                          <p:attrName>ppt_x</p:attrName>
                                        </p:attrNameLst>
                                      </p:cBhvr>
                                      <p:tavLst>
                                        <p:tav tm="0">
                                          <p:val>
                                            <p:strVal val="#ppt_x"/>
                                          </p:val>
                                        </p:tav>
                                        <p:tav tm="100000">
                                          <p:val>
                                            <p:strVal val="#ppt_x"/>
                                          </p:val>
                                        </p:tav>
                                      </p:tavLst>
                                    </p:anim>
                                    <p:anim calcmode="lin" valueType="num">
                                      <p:cBhvr>
                                        <p:cTn id="9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fade">
                                      <p:cBhvr>
                                        <p:cTn id="100" dur="1000"/>
                                        <p:tgtEl>
                                          <p:spTgt spid="12"/>
                                        </p:tgtEl>
                                      </p:cBhvr>
                                    </p:animEffect>
                                    <p:anim calcmode="lin" valueType="num">
                                      <p:cBhvr>
                                        <p:cTn id="101" dur="1000" fill="hold"/>
                                        <p:tgtEl>
                                          <p:spTgt spid="12"/>
                                        </p:tgtEl>
                                        <p:attrNameLst>
                                          <p:attrName>ppt_x</p:attrName>
                                        </p:attrNameLst>
                                      </p:cBhvr>
                                      <p:tavLst>
                                        <p:tav tm="0">
                                          <p:val>
                                            <p:strVal val="#ppt_x"/>
                                          </p:val>
                                        </p:tav>
                                        <p:tav tm="100000">
                                          <p:val>
                                            <p:strVal val="#ppt_x"/>
                                          </p:val>
                                        </p:tav>
                                      </p:tavLst>
                                    </p:anim>
                                    <p:anim calcmode="lin" valueType="num">
                                      <p:cBhvr>
                                        <p:cTn id="102" dur="1000" fill="hold"/>
                                        <p:tgtEl>
                                          <p:spTgt spid="1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1000"/>
                                        <p:tgtEl>
                                          <p:spTgt spid="13"/>
                                        </p:tgtEl>
                                      </p:cBhvr>
                                    </p:animEffect>
                                    <p:anim calcmode="lin" valueType="num">
                                      <p:cBhvr>
                                        <p:cTn id="106" dur="1000" fill="hold"/>
                                        <p:tgtEl>
                                          <p:spTgt spid="13"/>
                                        </p:tgtEl>
                                        <p:attrNameLst>
                                          <p:attrName>ppt_x</p:attrName>
                                        </p:attrNameLst>
                                      </p:cBhvr>
                                      <p:tavLst>
                                        <p:tav tm="0">
                                          <p:val>
                                            <p:strVal val="#ppt_x"/>
                                          </p:val>
                                        </p:tav>
                                        <p:tav tm="100000">
                                          <p:val>
                                            <p:strVal val="#ppt_x"/>
                                          </p:val>
                                        </p:tav>
                                      </p:tavLst>
                                    </p:anim>
                                    <p:anim calcmode="lin" valueType="num">
                                      <p:cBhvr>
                                        <p:cTn id="10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fade">
                                      <p:cBhvr>
                                        <p:cTn id="112" dur="1000"/>
                                        <p:tgtEl>
                                          <p:spTgt spid="3"/>
                                        </p:tgtEl>
                                      </p:cBhvr>
                                    </p:animEffect>
                                    <p:anim calcmode="lin" valueType="num">
                                      <p:cBhvr>
                                        <p:cTn id="113" dur="1000" fill="hold"/>
                                        <p:tgtEl>
                                          <p:spTgt spid="3"/>
                                        </p:tgtEl>
                                        <p:attrNameLst>
                                          <p:attrName>ppt_x</p:attrName>
                                        </p:attrNameLst>
                                      </p:cBhvr>
                                      <p:tavLst>
                                        <p:tav tm="0">
                                          <p:val>
                                            <p:strVal val="#ppt_x"/>
                                          </p:val>
                                        </p:tav>
                                        <p:tav tm="100000">
                                          <p:val>
                                            <p:strVal val="#ppt_x"/>
                                          </p:val>
                                        </p:tav>
                                      </p:tavLst>
                                    </p:anim>
                                    <p:anim calcmode="lin" valueType="num">
                                      <p:cBhvr>
                                        <p:cTn id="1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3" grpId="0" animBg="1"/>
      <p:bldP spid="15" grpId="0" animBg="1"/>
      <p:bldP spid="17" grpId="0" animBg="1"/>
      <p:bldP spid="19" grpId="0" animBg="1"/>
      <p:bldP spid="20" grpId="0" animBg="1"/>
      <p:bldP spid="22"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9E8FDAD-5044-5432-A4BA-448E9B145395}"/>
              </a:ext>
            </a:extLst>
          </p:cNvPr>
          <p:cNvSpPr txBox="1"/>
          <p:nvPr/>
        </p:nvSpPr>
        <p:spPr>
          <a:xfrm>
            <a:off x="11738030" y="6340911"/>
            <a:ext cx="453970" cy="369332"/>
          </a:xfrm>
          <a:prstGeom prst="rect">
            <a:avLst/>
          </a:prstGeom>
          <a:noFill/>
        </p:spPr>
        <p:txBody>
          <a:bodyPr wrap="none" rtlCol="0">
            <a:spAutoFit/>
          </a:bodyPr>
          <a:lstStyle/>
          <a:p>
            <a:r>
              <a:rPr lang="en-US" dirty="0"/>
              <a:t>18</a:t>
            </a:r>
          </a:p>
        </p:txBody>
      </p:sp>
      <p:graphicFrame>
        <p:nvGraphicFramePr>
          <p:cNvPr id="7" name="Diagram 6">
            <a:extLst>
              <a:ext uri="{FF2B5EF4-FFF2-40B4-BE49-F238E27FC236}">
                <a16:creationId xmlns:a16="http://schemas.microsoft.com/office/drawing/2014/main" xmlns="" id="{94806AB0-805D-250F-1D89-DD71C63B359C}"/>
              </a:ext>
            </a:extLst>
          </p:cNvPr>
          <p:cNvGraphicFramePr/>
          <p:nvPr>
            <p:extLst>
              <p:ext uri="{D42A27DB-BD31-4B8C-83A1-F6EECF244321}">
                <p14:modId xmlns:p14="http://schemas.microsoft.com/office/powerpoint/2010/main" xmlns="" val="3873171770"/>
              </p:ext>
            </p:extLst>
          </p:nvPr>
        </p:nvGraphicFramePr>
        <p:xfrm>
          <a:off x="3595757" y="1170024"/>
          <a:ext cx="5800035" cy="4144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xmlns="" id="{F841FD75-6DA8-3C57-F4A9-DB770A324B5F}"/>
              </a:ext>
            </a:extLst>
          </p:cNvPr>
          <p:cNvSpPr txBox="1"/>
          <p:nvPr/>
        </p:nvSpPr>
        <p:spPr>
          <a:xfrm>
            <a:off x="159763" y="160107"/>
            <a:ext cx="2654836" cy="461665"/>
          </a:xfrm>
          <a:prstGeom prst="rect">
            <a:avLst/>
          </a:prstGeom>
          <a:solidFill>
            <a:schemeClr val="accent6">
              <a:lumMod val="60000"/>
              <a:lumOff val="40000"/>
            </a:schemeClr>
          </a:solidFill>
        </p:spPr>
        <p:txBody>
          <a:bodyPr wrap="square" rtlCol="0">
            <a:spAutoFit/>
          </a:bodyPr>
          <a:lstStyle/>
          <a:p>
            <a:r>
              <a:rPr lang="en-US" sz="2400" dirty="0">
                <a:solidFill>
                  <a:srgbClr val="002060"/>
                </a:solidFill>
              </a:rPr>
              <a:t>Challenges</a:t>
            </a:r>
            <a:r>
              <a:rPr lang="en-US" sz="2400" dirty="0">
                <a:solidFill>
                  <a:srgbClr val="92D050"/>
                </a:solidFill>
              </a:rPr>
              <a:t> </a:t>
            </a:r>
            <a:endParaRPr lang="en-US"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3453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rot="18899881" flipH="1">
            <a:off x="-2616357" y="103431"/>
            <a:ext cx="7219260" cy="5336346"/>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 name="connsiteX0" fmla="*/ 0 w 6763287"/>
              <a:gd name="connsiteY0" fmla="*/ 0 h 8099248"/>
              <a:gd name="connsiteX1" fmla="*/ 6763288 w 6763287"/>
              <a:gd name="connsiteY1" fmla="*/ 6765245 h 8099248"/>
              <a:gd name="connsiteX2" fmla="*/ 2264088 w 6763287"/>
              <a:gd name="connsiteY2" fmla="*/ 8099248 h 8099248"/>
              <a:gd name="connsiteX3" fmla="*/ 1269683 w 6763287"/>
              <a:gd name="connsiteY3" fmla="*/ 7095152 h 8099248"/>
              <a:gd name="connsiteX0" fmla="*/ 1871536 w 8634825"/>
              <a:gd name="connsiteY0" fmla="*/ 0 h 8099248"/>
              <a:gd name="connsiteX1" fmla="*/ 8634824 w 8634825"/>
              <a:gd name="connsiteY1" fmla="*/ 6765245 h 8099248"/>
              <a:gd name="connsiteX2" fmla="*/ 4135624 w 8634825"/>
              <a:gd name="connsiteY2" fmla="*/ 8099248 h 8099248"/>
              <a:gd name="connsiteX3" fmla="*/ 0 w 8634825"/>
              <a:gd name="connsiteY3" fmla="*/ 1885187 h 8099248"/>
              <a:gd name="connsiteX0" fmla="*/ 1871536 w 8634824"/>
              <a:gd name="connsiteY0" fmla="*/ 0 h 7237011"/>
              <a:gd name="connsiteX1" fmla="*/ 8634824 w 8634824"/>
              <a:gd name="connsiteY1" fmla="*/ 6765245 h 7237011"/>
              <a:gd name="connsiteX2" fmla="*/ 8146228 w 8634824"/>
              <a:gd name="connsiteY2" fmla="*/ 7237011 h 7237011"/>
              <a:gd name="connsiteX3" fmla="*/ 0 w 8634824"/>
              <a:gd name="connsiteY3" fmla="*/ 1885187 h 7237011"/>
              <a:gd name="connsiteX0" fmla="*/ 3280831 w 10044119"/>
              <a:gd name="connsiteY0" fmla="*/ 0 h 7237011"/>
              <a:gd name="connsiteX1" fmla="*/ 10044119 w 10044119"/>
              <a:gd name="connsiteY1" fmla="*/ 6765245 h 7237011"/>
              <a:gd name="connsiteX2" fmla="*/ 9555523 w 10044119"/>
              <a:gd name="connsiteY2" fmla="*/ 7237011 h 7237011"/>
              <a:gd name="connsiteX3" fmla="*/ 0 w 10044119"/>
              <a:gd name="connsiteY3" fmla="*/ 3279587 h 7237011"/>
              <a:gd name="connsiteX0" fmla="*/ 3280831 w 10044119"/>
              <a:gd name="connsiteY0" fmla="*/ 0 h 7424430"/>
              <a:gd name="connsiteX1" fmla="*/ 10044119 w 10044119"/>
              <a:gd name="connsiteY1" fmla="*/ 6765245 h 7424430"/>
              <a:gd name="connsiteX2" fmla="*/ 9368117 w 10044119"/>
              <a:gd name="connsiteY2" fmla="*/ 7424429 h 7424430"/>
              <a:gd name="connsiteX3" fmla="*/ 0 w 10044119"/>
              <a:gd name="connsiteY3" fmla="*/ 3279587 h 7424430"/>
            </a:gdLst>
            <a:ahLst/>
            <a:cxnLst>
              <a:cxn ang="0">
                <a:pos x="connsiteX0" y="connsiteY0"/>
              </a:cxn>
              <a:cxn ang="0">
                <a:pos x="connsiteX1" y="connsiteY1"/>
              </a:cxn>
              <a:cxn ang="0">
                <a:pos x="connsiteX2" y="connsiteY2"/>
              </a:cxn>
              <a:cxn ang="0">
                <a:pos x="connsiteX3" y="connsiteY3"/>
              </a:cxn>
            </a:cxnLst>
            <a:rect l="l" t="t" r="r" b="b"/>
            <a:pathLst>
              <a:path w="10044119" h="7424430">
                <a:moveTo>
                  <a:pt x="3280831" y="0"/>
                </a:moveTo>
                <a:lnTo>
                  <a:pt x="10044119" y="6765245"/>
                </a:lnTo>
                <a:lnTo>
                  <a:pt x="9368117" y="7424429"/>
                </a:lnTo>
                <a:lnTo>
                  <a:pt x="0" y="3279587"/>
                </a:lnTo>
              </a:path>
            </a:pathLst>
          </a:custGeom>
          <a:solidFill>
            <a:srgbClr val="0080C9"/>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8900000">
            <a:off x="3342042" y="2217752"/>
            <a:ext cx="10034213" cy="701934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 name="connsiteX0" fmla="*/ 6224629 w 6224629"/>
              <a:gd name="connsiteY0" fmla="*/ 0 h 7245648"/>
              <a:gd name="connsiteX1" fmla="*/ 3778408 w 6224629"/>
              <a:gd name="connsiteY1" fmla="*/ 7102825 h 7245648"/>
              <a:gd name="connsiteX2" fmla="*/ 3635585 w 6224629"/>
              <a:gd name="connsiteY2" fmla="*/ 7245648 h 7245648"/>
              <a:gd name="connsiteX3" fmla="*/ 0 w 6224629"/>
              <a:gd name="connsiteY3" fmla="*/ 3610063 h 7245648"/>
              <a:gd name="connsiteX4" fmla="*/ 6224629 w 6224629"/>
              <a:gd name="connsiteY4" fmla="*/ 0 h 7245648"/>
              <a:gd name="connsiteX0" fmla="*/ 6224629 w 6741893"/>
              <a:gd name="connsiteY0" fmla="*/ 0 h 7245648"/>
              <a:gd name="connsiteX1" fmla="*/ 6741893 w 6741893"/>
              <a:gd name="connsiteY1" fmla="*/ 4171670 h 7245648"/>
              <a:gd name="connsiteX2" fmla="*/ 3635585 w 6741893"/>
              <a:gd name="connsiteY2" fmla="*/ 7245648 h 7245648"/>
              <a:gd name="connsiteX3" fmla="*/ 0 w 6741893"/>
              <a:gd name="connsiteY3" fmla="*/ 3610063 h 7245648"/>
              <a:gd name="connsiteX4" fmla="*/ 6224629 w 6741893"/>
              <a:gd name="connsiteY4" fmla="*/ 0 h 7245648"/>
              <a:gd name="connsiteX0" fmla="*/ 6133189 w 6650453"/>
              <a:gd name="connsiteY0" fmla="*/ 0 h 7245648"/>
              <a:gd name="connsiteX1" fmla="*/ 6650453 w 6650453"/>
              <a:gd name="connsiteY1" fmla="*/ 4171670 h 7245648"/>
              <a:gd name="connsiteX2" fmla="*/ 3544145 w 6650453"/>
              <a:gd name="connsiteY2" fmla="*/ 7245648 h 7245648"/>
              <a:gd name="connsiteX3" fmla="*/ 0 w 6650453"/>
              <a:gd name="connsiteY3" fmla="*/ 3701503 h 7245648"/>
              <a:gd name="connsiteX0" fmla="*/ 9516949 w 10034213"/>
              <a:gd name="connsiteY0" fmla="*/ 0 h 7245648"/>
              <a:gd name="connsiteX1" fmla="*/ 10034213 w 10034213"/>
              <a:gd name="connsiteY1" fmla="*/ 4171670 h 7245648"/>
              <a:gd name="connsiteX2" fmla="*/ 6927905 w 10034213"/>
              <a:gd name="connsiteY2" fmla="*/ 7245648 h 7245648"/>
              <a:gd name="connsiteX3" fmla="*/ 0 w 10034213"/>
              <a:gd name="connsiteY3" fmla="*/ 339295 h 7245648"/>
              <a:gd name="connsiteX0" fmla="*/ 9624712 w 10034213"/>
              <a:gd name="connsiteY0" fmla="*/ 0 h 7019345"/>
              <a:gd name="connsiteX1" fmla="*/ 10034213 w 10034213"/>
              <a:gd name="connsiteY1" fmla="*/ 3945367 h 7019345"/>
              <a:gd name="connsiteX2" fmla="*/ 6927905 w 10034213"/>
              <a:gd name="connsiteY2" fmla="*/ 7019345 h 7019345"/>
              <a:gd name="connsiteX3" fmla="*/ 0 w 10034213"/>
              <a:gd name="connsiteY3" fmla="*/ 112992 h 7019345"/>
            </a:gdLst>
            <a:ahLst/>
            <a:cxnLst>
              <a:cxn ang="0">
                <a:pos x="connsiteX0" y="connsiteY0"/>
              </a:cxn>
              <a:cxn ang="0">
                <a:pos x="connsiteX1" y="connsiteY1"/>
              </a:cxn>
              <a:cxn ang="0">
                <a:pos x="connsiteX2" y="connsiteY2"/>
              </a:cxn>
              <a:cxn ang="0">
                <a:pos x="connsiteX3" y="connsiteY3"/>
              </a:cxn>
            </a:cxnLst>
            <a:rect l="l" t="t" r="r" b="b"/>
            <a:pathLst>
              <a:path w="10034213" h="7019345">
                <a:moveTo>
                  <a:pt x="9624712" y="0"/>
                </a:moveTo>
                <a:lnTo>
                  <a:pt x="10034213" y="3945367"/>
                </a:lnTo>
                <a:lnTo>
                  <a:pt x="6927905" y="7019345"/>
                </a:lnTo>
                <a:lnTo>
                  <a:pt x="0" y="112992"/>
                </a:lnTo>
              </a:path>
            </a:pathLst>
          </a:custGeom>
          <a:solidFill>
            <a:srgbClr val="0080C9"/>
          </a:solidFill>
          <a:ln>
            <a:noFill/>
          </a:ln>
          <a:effectLst>
            <a:outerShdw blurRad="38100" dist="25400" dir="12480000" algn="t" rotWithShape="0">
              <a:prstClr val="black">
                <a:alpha val="1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rot="18900000">
            <a:off x="3508085" y="-5037443"/>
            <a:ext cx="8653376" cy="13506710"/>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Lst>
            <a:ahLst/>
            <a:cxnLst>
              <a:cxn ang="0">
                <a:pos x="connsiteX0" y="connsiteY0"/>
              </a:cxn>
              <a:cxn ang="0">
                <a:pos x="connsiteX1" y="connsiteY1"/>
              </a:cxn>
              <a:cxn ang="0">
                <a:pos x="connsiteX2" y="connsiteY2"/>
              </a:cxn>
              <a:cxn ang="0">
                <a:pos x="connsiteX3" y="connsiteY3"/>
              </a:cxn>
            </a:cxnLst>
            <a:rect l="l" t="t" r="r" b="b"/>
            <a:pathLst>
              <a:path w="5188965" h="8099248">
                <a:moveTo>
                  <a:pt x="0" y="0"/>
                </a:moveTo>
                <a:lnTo>
                  <a:pt x="5188965" y="5176041"/>
                </a:lnTo>
                <a:lnTo>
                  <a:pt x="2264088" y="8099248"/>
                </a:lnTo>
                <a:lnTo>
                  <a:pt x="1269683" y="7095152"/>
                </a:lnTo>
              </a:path>
            </a:pathLst>
          </a:custGeom>
          <a:solidFill>
            <a:srgbClr val="0092D8"/>
          </a:solidFill>
          <a:ln>
            <a:noFill/>
          </a:ln>
          <a:effectLst>
            <a:outerShdw blurRad="127000" dist="508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18899881" flipH="1">
            <a:off x="-2515632" y="481300"/>
            <a:ext cx="6206322" cy="5201638"/>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 name="connsiteX0" fmla="*/ 0 w 6763287"/>
              <a:gd name="connsiteY0" fmla="*/ 0 h 8099248"/>
              <a:gd name="connsiteX1" fmla="*/ 6763288 w 6763287"/>
              <a:gd name="connsiteY1" fmla="*/ 6765245 h 8099248"/>
              <a:gd name="connsiteX2" fmla="*/ 2264088 w 6763287"/>
              <a:gd name="connsiteY2" fmla="*/ 8099248 h 8099248"/>
              <a:gd name="connsiteX3" fmla="*/ 1269683 w 6763287"/>
              <a:gd name="connsiteY3" fmla="*/ 7095152 h 8099248"/>
              <a:gd name="connsiteX0" fmla="*/ 1871536 w 8634825"/>
              <a:gd name="connsiteY0" fmla="*/ 0 h 8099248"/>
              <a:gd name="connsiteX1" fmla="*/ 8634824 w 8634825"/>
              <a:gd name="connsiteY1" fmla="*/ 6765245 h 8099248"/>
              <a:gd name="connsiteX2" fmla="*/ 4135624 w 8634825"/>
              <a:gd name="connsiteY2" fmla="*/ 8099248 h 8099248"/>
              <a:gd name="connsiteX3" fmla="*/ 0 w 8634825"/>
              <a:gd name="connsiteY3" fmla="*/ 1885187 h 8099248"/>
              <a:gd name="connsiteX0" fmla="*/ 1871536 w 8634824"/>
              <a:gd name="connsiteY0" fmla="*/ 0 h 7237011"/>
              <a:gd name="connsiteX1" fmla="*/ 8634824 w 8634824"/>
              <a:gd name="connsiteY1" fmla="*/ 6765245 h 7237011"/>
              <a:gd name="connsiteX2" fmla="*/ 8146228 w 8634824"/>
              <a:gd name="connsiteY2" fmla="*/ 7237011 h 7237011"/>
              <a:gd name="connsiteX3" fmla="*/ 0 w 8634824"/>
              <a:gd name="connsiteY3" fmla="*/ 1885187 h 7237011"/>
            </a:gdLst>
            <a:ahLst/>
            <a:cxnLst>
              <a:cxn ang="0">
                <a:pos x="connsiteX0" y="connsiteY0"/>
              </a:cxn>
              <a:cxn ang="0">
                <a:pos x="connsiteX1" y="connsiteY1"/>
              </a:cxn>
              <a:cxn ang="0">
                <a:pos x="connsiteX2" y="connsiteY2"/>
              </a:cxn>
              <a:cxn ang="0">
                <a:pos x="connsiteX3" y="connsiteY3"/>
              </a:cxn>
            </a:cxnLst>
            <a:rect l="l" t="t" r="r" b="b"/>
            <a:pathLst>
              <a:path w="8634824" h="7237011">
                <a:moveTo>
                  <a:pt x="1871536" y="0"/>
                </a:moveTo>
                <a:lnTo>
                  <a:pt x="8634824" y="6765245"/>
                </a:lnTo>
                <a:lnTo>
                  <a:pt x="8146228" y="7237011"/>
                </a:lnTo>
                <a:lnTo>
                  <a:pt x="0" y="1885187"/>
                </a:lnTo>
              </a:path>
            </a:pathLst>
          </a:custGeom>
          <a:solidFill>
            <a:srgbClr val="0287D1"/>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36112" y="1715912"/>
            <a:ext cx="9629068" cy="21372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8000" dirty="0">
                <a:solidFill>
                  <a:schemeClr val="bg1"/>
                </a:solidFill>
                <a:latin typeface="Roboto Medium" charset="0"/>
                <a:ea typeface="Roboto Medium" charset="0"/>
                <a:cs typeface="Roboto Medium" charset="0"/>
              </a:rPr>
              <a:t>Thank You</a:t>
            </a:r>
          </a:p>
          <a:p>
            <a:pPr algn="r"/>
            <a:endParaRPr lang="en-US" sz="2400" dirty="0">
              <a:solidFill>
                <a:schemeClr val="bg1"/>
              </a:solidFill>
              <a:latin typeface="Roboto Medium" charset="0"/>
              <a:ea typeface="Roboto Medium" charset="0"/>
              <a:cs typeface="Roboto Medium" charset="0"/>
            </a:endParaRPr>
          </a:p>
        </p:txBody>
      </p:sp>
      <p:pic>
        <p:nvPicPr>
          <p:cNvPr id="7" name="Picture 6">
            <a:extLst>
              <a:ext uri="{FF2B5EF4-FFF2-40B4-BE49-F238E27FC236}">
                <a16:creationId xmlns:a16="http://schemas.microsoft.com/office/drawing/2014/main" xmlns="" id="{19FA00E5-2336-493A-9126-95037843354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29805" y="3268070"/>
            <a:ext cx="1531981" cy="1531981"/>
          </a:xfrm>
          <a:prstGeom prst="rect">
            <a:avLst/>
          </a:prstGeom>
        </p:spPr>
      </p:pic>
    </p:spTree>
    <p:extLst>
      <p:ext uri="{BB962C8B-B14F-4D97-AF65-F5344CB8AC3E}">
        <p14:creationId xmlns:p14="http://schemas.microsoft.com/office/powerpoint/2010/main" xmlns="" val="206394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BDBCE55-A1CA-5784-61BE-DC27C922F545}"/>
              </a:ext>
            </a:extLst>
          </p:cNvPr>
          <p:cNvSpPr txBox="1"/>
          <p:nvPr/>
        </p:nvSpPr>
        <p:spPr>
          <a:xfrm>
            <a:off x="411737" y="305354"/>
            <a:ext cx="2381601" cy="461665"/>
          </a:xfrm>
          <a:prstGeom prst="rect">
            <a:avLst/>
          </a:prstGeom>
          <a:solidFill>
            <a:schemeClr val="accent6">
              <a:lumMod val="40000"/>
              <a:lumOff val="60000"/>
            </a:schemeClr>
          </a:solidFill>
        </p:spPr>
        <p:txBody>
          <a:bodyPr wrap="square" rtlCol="0">
            <a:spAutoFit/>
          </a:bodyPr>
          <a:lstStyle/>
          <a:p>
            <a:r>
              <a:rPr lang="en-US" sz="2400" dirty="0">
                <a:solidFill>
                  <a:srgbClr val="002060"/>
                </a:solidFill>
                <a:latin typeface="Times New Roman" panose="02020603050405020304" pitchFamily="18" charset="0"/>
                <a:cs typeface="Times New Roman" panose="02020603050405020304" pitchFamily="18" charset="0"/>
              </a:rPr>
              <a:t>CONTENTS</a:t>
            </a:r>
          </a:p>
        </p:txBody>
      </p:sp>
      <p:graphicFrame>
        <p:nvGraphicFramePr>
          <p:cNvPr id="3" name="Diagram 2">
            <a:extLst>
              <a:ext uri="{FF2B5EF4-FFF2-40B4-BE49-F238E27FC236}">
                <a16:creationId xmlns:a16="http://schemas.microsoft.com/office/drawing/2014/main" xmlns="" id="{57A95BD6-E8E5-419C-0521-7484BF3F6BCA}"/>
              </a:ext>
            </a:extLst>
          </p:cNvPr>
          <p:cNvGraphicFramePr/>
          <p:nvPr>
            <p:extLst>
              <p:ext uri="{D42A27DB-BD31-4B8C-83A1-F6EECF244321}">
                <p14:modId xmlns:p14="http://schemas.microsoft.com/office/powerpoint/2010/main" xmlns="" val="1303697797"/>
              </p:ext>
            </p:extLst>
          </p:nvPr>
        </p:nvGraphicFramePr>
        <p:xfrm>
          <a:off x="1218227" y="1008218"/>
          <a:ext cx="9277495" cy="5313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xmlns="" id="{17B1CB6C-C171-036F-0F04-3DE384BAE2F6}"/>
              </a:ext>
            </a:extLst>
          </p:cNvPr>
          <p:cNvSpPr txBox="1"/>
          <p:nvPr/>
        </p:nvSpPr>
        <p:spPr>
          <a:xfrm>
            <a:off x="11724778" y="6334538"/>
            <a:ext cx="453970" cy="369332"/>
          </a:xfrm>
          <a:prstGeom prst="rect">
            <a:avLst/>
          </a:prstGeom>
          <a:noFill/>
        </p:spPr>
        <p:txBody>
          <a:bodyPr wrap="none" rtlCol="0">
            <a:spAutoFit/>
          </a:bodyPr>
          <a:lstStyle/>
          <a:p>
            <a:r>
              <a:rPr lang="en-US" dirty="0"/>
              <a:t>02</a:t>
            </a:r>
          </a:p>
        </p:txBody>
      </p:sp>
    </p:spTree>
    <p:extLst>
      <p:ext uri="{BB962C8B-B14F-4D97-AF65-F5344CB8AC3E}">
        <p14:creationId xmlns:p14="http://schemas.microsoft.com/office/powerpoint/2010/main" xmlns="" val="3392576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6179E54-E7EF-890F-FB3D-6E2BCA0544E7}"/>
              </a:ext>
            </a:extLst>
          </p:cNvPr>
          <p:cNvSpPr txBox="1"/>
          <p:nvPr/>
        </p:nvSpPr>
        <p:spPr>
          <a:xfrm>
            <a:off x="142555" y="155813"/>
            <a:ext cx="3515045" cy="461665"/>
          </a:xfrm>
          <a:prstGeom prst="rect">
            <a:avLst/>
          </a:prstGeom>
          <a:solidFill>
            <a:schemeClr val="accent5">
              <a:lumMod val="60000"/>
              <a:lumOff val="40000"/>
            </a:schemeClr>
          </a:solidFill>
          <a:ln>
            <a:solidFill>
              <a:schemeClr val="accent1"/>
            </a:solidFill>
          </a:ln>
        </p:spPr>
        <p:txBody>
          <a:bodyPr wrap="square" rtlCol="0">
            <a:sp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Design Summary</a:t>
            </a:r>
          </a:p>
        </p:txBody>
      </p:sp>
      <p:graphicFrame>
        <p:nvGraphicFramePr>
          <p:cNvPr id="5" name="Table 5">
            <a:extLst>
              <a:ext uri="{FF2B5EF4-FFF2-40B4-BE49-F238E27FC236}">
                <a16:creationId xmlns:a16="http://schemas.microsoft.com/office/drawing/2014/main" xmlns="" id="{E18C24DB-2234-7F30-D533-A5BE5D053E49}"/>
              </a:ext>
            </a:extLst>
          </p:cNvPr>
          <p:cNvGraphicFramePr>
            <a:graphicFrameLocks noGrp="1"/>
          </p:cNvGraphicFramePr>
          <p:nvPr>
            <p:extLst>
              <p:ext uri="{D42A27DB-BD31-4B8C-83A1-F6EECF244321}">
                <p14:modId xmlns:p14="http://schemas.microsoft.com/office/powerpoint/2010/main" xmlns="" val="4122151194"/>
              </p:ext>
            </p:extLst>
          </p:nvPr>
        </p:nvGraphicFramePr>
        <p:xfrm>
          <a:off x="142555" y="972615"/>
          <a:ext cx="11744645" cy="5320914"/>
        </p:xfrm>
        <a:graphic>
          <a:graphicData uri="http://schemas.openxmlformats.org/drawingml/2006/table">
            <a:tbl>
              <a:tblPr firstRow="1" bandRow="1">
                <a:tableStyleId>{5C22544A-7EE6-4342-B048-85BDC9FD1C3A}</a:tableStyleId>
              </a:tblPr>
              <a:tblGrid>
                <a:gridCol w="1810595">
                  <a:extLst>
                    <a:ext uri="{9D8B030D-6E8A-4147-A177-3AD203B41FA5}">
                      <a16:colId xmlns:a16="http://schemas.microsoft.com/office/drawing/2014/main" xmlns="" val="808854131"/>
                    </a:ext>
                  </a:extLst>
                </a:gridCol>
                <a:gridCol w="1562621">
                  <a:extLst>
                    <a:ext uri="{9D8B030D-6E8A-4147-A177-3AD203B41FA5}">
                      <a16:colId xmlns:a16="http://schemas.microsoft.com/office/drawing/2014/main" xmlns="" val="3023761258"/>
                    </a:ext>
                  </a:extLst>
                </a:gridCol>
                <a:gridCol w="1511260">
                  <a:extLst>
                    <a:ext uri="{9D8B030D-6E8A-4147-A177-3AD203B41FA5}">
                      <a16:colId xmlns:a16="http://schemas.microsoft.com/office/drawing/2014/main" xmlns="" val="3286405000"/>
                    </a:ext>
                  </a:extLst>
                </a:gridCol>
                <a:gridCol w="1622694">
                  <a:extLst>
                    <a:ext uri="{9D8B030D-6E8A-4147-A177-3AD203B41FA5}">
                      <a16:colId xmlns:a16="http://schemas.microsoft.com/office/drawing/2014/main" xmlns="" val="3874652365"/>
                    </a:ext>
                  </a:extLst>
                </a:gridCol>
                <a:gridCol w="2335095">
                  <a:extLst>
                    <a:ext uri="{9D8B030D-6E8A-4147-A177-3AD203B41FA5}">
                      <a16:colId xmlns:a16="http://schemas.microsoft.com/office/drawing/2014/main" xmlns="" val="1314067056"/>
                    </a:ext>
                  </a:extLst>
                </a:gridCol>
                <a:gridCol w="1464383">
                  <a:extLst>
                    <a:ext uri="{9D8B030D-6E8A-4147-A177-3AD203B41FA5}">
                      <a16:colId xmlns:a16="http://schemas.microsoft.com/office/drawing/2014/main" xmlns="" val="3069633464"/>
                    </a:ext>
                  </a:extLst>
                </a:gridCol>
                <a:gridCol w="1437997">
                  <a:extLst>
                    <a:ext uri="{9D8B030D-6E8A-4147-A177-3AD203B41FA5}">
                      <a16:colId xmlns:a16="http://schemas.microsoft.com/office/drawing/2014/main" xmlns="" val="3979156344"/>
                    </a:ext>
                  </a:extLst>
                </a:gridCol>
              </a:tblGrid>
              <a:tr h="878625">
                <a:tc gridSpan="7">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DESIGN FLOW &amp; SPECIFICATION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330213689"/>
                  </a:ext>
                </a:extLst>
              </a:tr>
              <a:tr h="937089">
                <a:tc>
                  <a:txBody>
                    <a:bodyPr/>
                    <a:lstStyle/>
                    <a:p>
                      <a:pPr algn="ctr"/>
                      <a:endParaRPr lang="en-US" sz="1600" b="1" i="0" kern="1200" dirty="0">
                        <a:solidFill>
                          <a:schemeClr val="accent6">
                            <a:lumMod val="75000"/>
                          </a:schemeClr>
                        </a:solidFill>
                        <a:effectLst/>
                        <a:latin typeface="Times New Roman" panose="02020603050405020304" pitchFamily="18" charset="0"/>
                        <a:ea typeface="+mn-ea"/>
                        <a:cs typeface="Times New Roman" panose="02020603050405020304" pitchFamily="18" charset="0"/>
                      </a:endParaRPr>
                    </a:p>
                    <a:p>
                      <a:pPr algn="ctr"/>
                      <a:r>
                        <a:rPr lang="en-US" sz="1600" b="1" i="0" kern="1200" dirty="0">
                          <a:solidFill>
                            <a:schemeClr val="accent6">
                              <a:lumMod val="75000"/>
                            </a:schemeClr>
                          </a:solidFill>
                          <a:effectLst/>
                          <a:latin typeface="Times New Roman" panose="02020603050405020304" pitchFamily="18" charset="0"/>
                          <a:ea typeface="+mn-ea"/>
                          <a:cs typeface="Times New Roman" panose="02020603050405020304" pitchFamily="18" charset="0"/>
                        </a:rPr>
                        <a:t>FLOW</a:t>
                      </a:r>
                      <a:endParaRPr lang="en-US" sz="1600" b="1" dirty="0">
                        <a:solidFill>
                          <a:schemeClr val="accent6">
                            <a:lumMod val="75000"/>
                          </a:schemeClr>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algn="ct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1600" b="1" dirty="0">
                          <a:solidFill>
                            <a:schemeClr val="accent2">
                              <a:lumMod val="75000"/>
                            </a:schemeClr>
                          </a:solidFill>
                          <a:latin typeface="Times New Roman" panose="02020603050405020304" pitchFamily="18" charset="0"/>
                          <a:cs typeface="Times New Roman" panose="02020603050405020304" pitchFamily="18" charset="0"/>
                        </a:rPr>
                        <a:t>SYNTHESIS</a:t>
                      </a:r>
                    </a:p>
                    <a:p>
                      <a:pPr algn="ct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1600" b="1" dirty="0">
                          <a:solidFill>
                            <a:schemeClr val="accent2">
                              <a:lumMod val="75000"/>
                            </a:schemeClr>
                          </a:solidFill>
                          <a:latin typeface="Times New Roman" panose="02020603050405020304" pitchFamily="18" charset="0"/>
                          <a:cs typeface="Times New Roman" panose="02020603050405020304" pitchFamily="18" charset="0"/>
                        </a:rPr>
                        <a:t>FLOORPLAN</a:t>
                      </a:r>
                    </a:p>
                    <a:p>
                      <a:pPr algn="ct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endPar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endParaRPr>
                    </a:p>
                    <a:p>
                      <a:pPr algn="ctr"/>
                      <a:r>
                        <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rPr>
                        <a:t>PLACEMENT</a:t>
                      </a: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endPar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endParaRPr>
                    </a:p>
                    <a:p>
                      <a:pPr algn="ctr"/>
                      <a:r>
                        <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rPr>
                        <a:t>CTS</a:t>
                      </a: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endPar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endParaRPr>
                    </a:p>
                    <a:p>
                      <a:pPr algn="ctr"/>
                      <a:r>
                        <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rPr>
                        <a:t>ROUTING</a:t>
                      </a: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endPar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endParaRPr>
                    </a:p>
                    <a:p>
                      <a:pPr algn="ctr"/>
                      <a:r>
                        <a:rPr lang="en-US" sz="1600" b="1" i="0" kern="1200" dirty="0">
                          <a:solidFill>
                            <a:schemeClr val="accent2">
                              <a:lumMod val="75000"/>
                            </a:schemeClr>
                          </a:solidFill>
                          <a:effectLst/>
                          <a:latin typeface="Times New Roman" panose="02020603050405020304" pitchFamily="18" charset="0"/>
                          <a:ea typeface="+mn-ea"/>
                          <a:cs typeface="Times New Roman" panose="02020603050405020304" pitchFamily="18" charset="0"/>
                        </a:rPr>
                        <a:t>POSTROUTE</a:t>
                      </a: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xmlns="" val="1735903429"/>
                  </a:ext>
                </a:extLst>
              </a:tr>
              <a:tr h="3453445">
                <a:tc>
                  <a:txBody>
                    <a:bodyPr/>
                    <a:lstStyle/>
                    <a:p>
                      <a:pPr algn="ctr"/>
                      <a:endParaRPr lang="en-US" sz="1600" b="1" dirty="0">
                        <a:solidFill>
                          <a:schemeClr val="accent6">
                            <a:lumMod val="75000"/>
                          </a:schemeClr>
                        </a:solidFill>
                        <a:latin typeface="Times New Roman" panose="02020603050405020304" pitchFamily="18" charset="0"/>
                        <a:cs typeface="Times New Roman" panose="02020603050405020304" pitchFamily="18" charset="0"/>
                      </a:endParaRPr>
                    </a:p>
                    <a:p>
                      <a:pPr algn="ctr"/>
                      <a:endParaRPr lang="en-US" sz="1600" b="1" dirty="0">
                        <a:solidFill>
                          <a:schemeClr val="accent6">
                            <a:lumMod val="75000"/>
                          </a:schemeClr>
                        </a:solidFill>
                        <a:latin typeface="Times New Roman" panose="02020603050405020304" pitchFamily="18" charset="0"/>
                        <a:cs typeface="Times New Roman" panose="02020603050405020304" pitchFamily="18" charset="0"/>
                      </a:endParaRPr>
                    </a:p>
                    <a:p>
                      <a:pPr algn="ctr"/>
                      <a:endParaRPr lang="en-US" sz="1600" b="1" dirty="0">
                        <a:solidFill>
                          <a:schemeClr val="accent6">
                            <a:lumMod val="75000"/>
                          </a:schemeClr>
                        </a:solidFill>
                        <a:latin typeface="Times New Roman" panose="02020603050405020304" pitchFamily="18" charset="0"/>
                        <a:cs typeface="Times New Roman" panose="02020603050405020304" pitchFamily="18" charset="0"/>
                      </a:endParaRPr>
                    </a:p>
                    <a:p>
                      <a:pPr algn="ctr"/>
                      <a:endParaRPr lang="en-US" sz="1600" b="1" dirty="0">
                        <a:solidFill>
                          <a:schemeClr val="accent6">
                            <a:lumMod val="75000"/>
                          </a:schemeClr>
                        </a:solidFill>
                        <a:latin typeface="Times New Roman" panose="02020603050405020304" pitchFamily="18" charset="0"/>
                        <a:cs typeface="Times New Roman" panose="02020603050405020304" pitchFamily="18" charset="0"/>
                      </a:endParaRPr>
                    </a:p>
                    <a:p>
                      <a:pPr algn="ctr"/>
                      <a:endParaRPr lang="en-US" sz="1600" b="1" dirty="0">
                        <a:solidFill>
                          <a:schemeClr val="accent6">
                            <a:lumMod val="75000"/>
                          </a:schemeClr>
                        </a:solidFill>
                        <a:latin typeface="Times New Roman" panose="02020603050405020304" pitchFamily="18" charset="0"/>
                        <a:cs typeface="Times New Roman" panose="02020603050405020304" pitchFamily="18" charset="0"/>
                      </a:endParaRPr>
                    </a:p>
                    <a:p>
                      <a:pPr algn="ctr"/>
                      <a:r>
                        <a:rPr lang="en-US" sz="1600" b="1" dirty="0">
                          <a:solidFill>
                            <a:schemeClr val="accent6">
                              <a:lumMod val="75000"/>
                            </a:schemeClr>
                          </a:solidFill>
                          <a:latin typeface="Times New Roman" panose="02020603050405020304" pitchFamily="18" charset="0"/>
                          <a:cs typeface="Times New Roman" panose="02020603050405020304" pitchFamily="18" charset="0"/>
                        </a:rPr>
                        <a:t>SPECIFICATION</a:t>
                      </a:r>
                    </a:p>
                  </a:txBody>
                  <a:tcPr>
                    <a:solidFill>
                      <a:schemeClr val="tx2">
                        <a:lumMod val="20000"/>
                        <a:lumOff val="80000"/>
                      </a:schemeClr>
                    </a:solidFill>
                  </a:tcPr>
                </a:tc>
                <a:tc>
                  <a:txBody>
                    <a:bodyPr/>
                    <a:lstStyle/>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Frequency - 450MHz</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Synthesis VT cell – HVT &amp; RVT</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Physical synthesis - Required</a:t>
                      </a:r>
                      <a:endParaRPr lang="en-US" sz="1400" dirty="0">
                        <a:solidFill>
                          <a:schemeClr val="accent6">
                            <a:lumMod val="50000"/>
                          </a:schemeClr>
                        </a:solidFill>
                        <a:effectLst/>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Area ratio – 0.7 </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Shape </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After floorplan utilization – 95%</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Power stripe 15% to 20%</a:t>
                      </a:r>
                    </a:p>
                    <a:p>
                      <a:pPr algn="ct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2nd highest instance module fixed in  a specified core boundary area</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NDR</a:t>
                      </a:r>
                      <a:r>
                        <a:rPr lang="en-US" sz="1400" dirty="0">
                          <a:solidFill>
                            <a:schemeClr val="accent6">
                              <a:lumMod val="50000"/>
                            </a:schemeClr>
                          </a:solidFill>
                          <a:latin typeface="Times New Roman" panose="02020603050405020304" pitchFamily="18" charset="0"/>
                          <a:cs typeface="Times New Roman" panose="02020603050405020304" pitchFamily="18" charset="0"/>
                        </a:rPr>
                        <a:t/>
                      </a:r>
                      <a:br>
                        <a:rPr lang="en-US" sz="1400" dirty="0">
                          <a:solidFill>
                            <a:schemeClr val="accent6">
                              <a:lumMod val="50000"/>
                            </a:schemeClr>
                          </a:solidFill>
                          <a:latin typeface="Times New Roman" panose="02020603050405020304" pitchFamily="18" charset="0"/>
                          <a:cs typeface="Times New Roman" panose="02020603050405020304" pitchFamily="18" charset="0"/>
                        </a:rPr>
                      </a:b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rule 2x space 3x width -- Top</a:t>
                      </a:r>
                      <a:r>
                        <a:rPr lang="en-US" sz="1400" dirty="0">
                          <a:solidFill>
                            <a:schemeClr val="accent6">
                              <a:lumMod val="50000"/>
                            </a:schemeClr>
                          </a:solidFill>
                          <a:latin typeface="Times New Roman" panose="02020603050405020304" pitchFamily="18" charset="0"/>
                          <a:cs typeface="Times New Roman" panose="02020603050405020304" pitchFamily="18" charset="0"/>
                        </a:rPr>
                        <a:t/>
                      </a:r>
                      <a:br>
                        <a:rPr lang="en-US" sz="1400" dirty="0">
                          <a:solidFill>
                            <a:schemeClr val="accent6">
                              <a:lumMod val="50000"/>
                            </a:schemeClr>
                          </a:solidFill>
                          <a:latin typeface="Times New Roman" panose="02020603050405020304" pitchFamily="18" charset="0"/>
                          <a:cs typeface="Times New Roman" panose="02020603050405020304" pitchFamily="18" charset="0"/>
                        </a:rPr>
                      </a:b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rule 2x space 2x width -- Trunk-- Shield Apply</a:t>
                      </a:r>
                      <a:r>
                        <a:rPr lang="en-US" sz="1400" dirty="0">
                          <a:solidFill>
                            <a:schemeClr val="accent6">
                              <a:lumMod val="50000"/>
                            </a:schemeClr>
                          </a:solidFill>
                          <a:latin typeface="Times New Roman" panose="02020603050405020304" pitchFamily="18" charset="0"/>
                          <a:cs typeface="Times New Roman" panose="02020603050405020304" pitchFamily="18" charset="0"/>
                        </a:rPr>
                        <a:t/>
                      </a:r>
                      <a:br>
                        <a:rPr lang="en-US" sz="1400" dirty="0">
                          <a:solidFill>
                            <a:schemeClr val="accent6">
                              <a:lumMod val="50000"/>
                            </a:schemeClr>
                          </a:solidFill>
                          <a:latin typeface="Times New Roman" panose="02020603050405020304" pitchFamily="18" charset="0"/>
                          <a:cs typeface="Times New Roman" panose="02020603050405020304" pitchFamily="18" charset="0"/>
                        </a:rPr>
                      </a:b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rule 2x space 1x width – leaf</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Check if the uncertainty if set properly if not find the root cause and fix it. (10% of clock period)</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Check if the clock is propagated or ideal if ideal find root cause make the clock tree propagated</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Detouring off</a:t>
                      </a:r>
                    </a:p>
                    <a:p>
                      <a:pPr marL="285750" indent="-285750" algn="l">
                        <a:buFont typeface="Wingdings" panose="05000000000000000000" pitchFamily="2" charset="2"/>
                        <a:buChar char="q"/>
                      </a:pPr>
                      <a:r>
                        <a:rPr lang="en-US" sz="1400" b="0" i="0" kern="1200" dirty="0">
                          <a:solidFill>
                            <a:schemeClr val="accent6">
                              <a:lumMod val="50000"/>
                            </a:schemeClr>
                          </a:solidFill>
                          <a:effectLst/>
                          <a:latin typeface="Times New Roman" panose="02020603050405020304" pitchFamily="18" charset="0"/>
                          <a:ea typeface="+mn-ea"/>
                          <a:cs typeface="Times New Roman" panose="02020603050405020304" pitchFamily="18" charset="0"/>
                        </a:rPr>
                        <a:t>Routing congestion high used partial blockage</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285750" indent="-285750" algn="l">
                        <a:buFont typeface="Wingdings" panose="05000000000000000000" pitchFamily="2" charset="2"/>
                        <a:buChar char="q"/>
                      </a:pPr>
                      <a:r>
                        <a:rPr lang="en-US" sz="1400" dirty="0">
                          <a:solidFill>
                            <a:schemeClr val="accent6">
                              <a:lumMod val="50000"/>
                            </a:schemeClr>
                          </a:solidFill>
                          <a:latin typeface="Times New Roman" panose="02020603050405020304" pitchFamily="18" charset="0"/>
                          <a:cs typeface="Times New Roman" panose="02020603050405020304" pitchFamily="18" charset="0"/>
                        </a:rPr>
                        <a:t>Setup time and hold time fixing</a:t>
                      </a:r>
                    </a:p>
                    <a:p>
                      <a:pPr marL="285750" indent="-285750" algn="l">
                        <a:buFont typeface="Wingdings" panose="05000000000000000000" pitchFamily="2" charset="2"/>
                        <a:buChar char="q"/>
                      </a:pPr>
                      <a:r>
                        <a:rPr lang="en-US" sz="1400" dirty="0">
                          <a:solidFill>
                            <a:schemeClr val="accent6">
                              <a:lumMod val="50000"/>
                            </a:schemeClr>
                          </a:solidFill>
                          <a:latin typeface="Times New Roman" panose="02020603050405020304" pitchFamily="18" charset="0"/>
                          <a:cs typeface="Times New Roman" panose="02020603050405020304" pitchFamily="18" charset="0"/>
                        </a:rPr>
                        <a:t>DRC fixing</a:t>
                      </a:r>
                    </a:p>
                    <a:p>
                      <a:pPr marL="285750" indent="-285750" algn="l">
                        <a:buFont typeface="Wingdings" panose="05000000000000000000" pitchFamily="2" charset="2"/>
                        <a:buChar char="q"/>
                      </a:pPr>
                      <a:r>
                        <a:rPr lang="en-US" sz="1400" dirty="0">
                          <a:solidFill>
                            <a:schemeClr val="accent6">
                              <a:lumMod val="50000"/>
                            </a:schemeClr>
                          </a:solidFill>
                          <a:latin typeface="Times New Roman" panose="02020603050405020304" pitchFamily="18" charset="0"/>
                          <a:cs typeface="Times New Roman" panose="02020603050405020304" pitchFamily="18" charset="0"/>
                        </a:rPr>
                        <a:t>DRV fixing</a:t>
                      </a:r>
                    </a:p>
                  </a:txBody>
                  <a:tcPr>
                    <a:solidFill>
                      <a:schemeClr val="accent6">
                        <a:lumMod val="20000"/>
                        <a:lumOff val="80000"/>
                      </a:schemeClr>
                    </a:solidFill>
                  </a:tcPr>
                </a:tc>
                <a:extLst>
                  <a:ext uri="{0D108BD9-81ED-4DB2-BD59-A6C34878D82A}">
                    <a16:rowId xmlns:a16="http://schemas.microsoft.com/office/drawing/2014/main" xmlns="" val="3538112613"/>
                  </a:ext>
                </a:extLst>
              </a:tr>
            </a:tbl>
          </a:graphicData>
        </a:graphic>
      </p:graphicFrame>
      <p:sp>
        <p:nvSpPr>
          <p:cNvPr id="3" name="TextBox 2">
            <a:extLst>
              <a:ext uri="{FF2B5EF4-FFF2-40B4-BE49-F238E27FC236}">
                <a16:creationId xmlns:a16="http://schemas.microsoft.com/office/drawing/2014/main" xmlns="" id="{B9DBD241-368B-1327-D4D4-8A7815E4B882}"/>
              </a:ext>
            </a:extLst>
          </p:cNvPr>
          <p:cNvSpPr txBox="1"/>
          <p:nvPr/>
        </p:nvSpPr>
        <p:spPr>
          <a:xfrm>
            <a:off x="11738030" y="6293529"/>
            <a:ext cx="453970" cy="369332"/>
          </a:xfrm>
          <a:prstGeom prst="rect">
            <a:avLst/>
          </a:prstGeom>
          <a:noFill/>
        </p:spPr>
        <p:txBody>
          <a:bodyPr wrap="none" rtlCol="0">
            <a:spAutoFit/>
          </a:bodyPr>
          <a:lstStyle/>
          <a:p>
            <a:r>
              <a:rPr lang="en-US" dirty="0"/>
              <a:t>03</a:t>
            </a:r>
          </a:p>
        </p:txBody>
      </p:sp>
      <p:sp>
        <p:nvSpPr>
          <p:cNvPr id="4" name="Rectangle 3">
            <a:extLst>
              <a:ext uri="{FF2B5EF4-FFF2-40B4-BE49-F238E27FC236}">
                <a16:creationId xmlns:a16="http://schemas.microsoft.com/office/drawing/2014/main" xmlns="" id="{C59B2C2F-015E-9ABF-FC95-838C0C94BE8C}"/>
              </a:ext>
            </a:extLst>
          </p:cNvPr>
          <p:cNvSpPr/>
          <p:nvPr/>
        </p:nvSpPr>
        <p:spPr>
          <a:xfrm flipV="1">
            <a:off x="4465982" y="3385930"/>
            <a:ext cx="251793" cy="4571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5949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867847-48AA-3741-049F-D82EC2675EFB}"/>
              </a:ext>
            </a:extLst>
          </p:cNvPr>
          <p:cNvSpPr txBox="1"/>
          <p:nvPr/>
        </p:nvSpPr>
        <p:spPr>
          <a:xfrm>
            <a:off x="152404" y="201816"/>
            <a:ext cx="2381601" cy="461665"/>
          </a:xfrm>
          <a:prstGeom prst="rect">
            <a:avLst/>
          </a:prstGeom>
          <a:solidFill>
            <a:schemeClr val="accent6">
              <a:lumMod val="40000"/>
              <a:lumOff val="60000"/>
            </a:schemeClr>
          </a:solid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SYNTHESIS</a:t>
            </a:r>
            <a:r>
              <a:rPr lang="en-US" dirty="0">
                <a:solidFill>
                  <a:srgbClr val="92D050"/>
                </a:solidFill>
              </a:rPr>
              <a:t> </a:t>
            </a:r>
            <a:endParaRPr lang="en-US" dirty="0"/>
          </a:p>
        </p:txBody>
      </p:sp>
      <p:sp>
        <p:nvSpPr>
          <p:cNvPr id="5" name="TextBox 4">
            <a:extLst>
              <a:ext uri="{FF2B5EF4-FFF2-40B4-BE49-F238E27FC236}">
                <a16:creationId xmlns:a16="http://schemas.microsoft.com/office/drawing/2014/main" xmlns="" id="{E3D34EF6-7F31-A5B1-0FC5-30A1FCF8CED5}"/>
              </a:ext>
            </a:extLst>
          </p:cNvPr>
          <p:cNvSpPr txBox="1"/>
          <p:nvPr/>
        </p:nvSpPr>
        <p:spPr>
          <a:xfrm>
            <a:off x="152403" y="2020453"/>
            <a:ext cx="1214565" cy="338554"/>
          </a:xfrm>
          <a:prstGeom prst="rect">
            <a:avLst/>
          </a:prstGeom>
          <a:solidFill>
            <a:schemeClr val="accent1">
              <a:lumMod val="40000"/>
              <a:lumOff val="60000"/>
            </a:schemeClr>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Input Files </a:t>
            </a:r>
          </a:p>
        </p:txBody>
      </p:sp>
      <p:sp>
        <p:nvSpPr>
          <p:cNvPr id="6" name="TextBox 5">
            <a:extLst>
              <a:ext uri="{FF2B5EF4-FFF2-40B4-BE49-F238E27FC236}">
                <a16:creationId xmlns:a16="http://schemas.microsoft.com/office/drawing/2014/main" xmlns="" id="{FE0CA30B-CC1E-F5E5-134B-3BF46C4BC3BE}"/>
              </a:ext>
            </a:extLst>
          </p:cNvPr>
          <p:cNvSpPr txBox="1"/>
          <p:nvPr/>
        </p:nvSpPr>
        <p:spPr>
          <a:xfrm>
            <a:off x="152403" y="2408204"/>
            <a:ext cx="2381602" cy="830997"/>
          </a:xfrm>
          <a:prstGeom prst="rect">
            <a:avLst/>
          </a:prstGeom>
          <a:solidFill>
            <a:schemeClr val="accent1">
              <a:lumMod val="40000"/>
              <a:lumOff val="60000"/>
            </a:schemeClr>
          </a:solidFill>
        </p:spPr>
        <p:txBody>
          <a:bodyPr wrap="square" rtlCol="0">
            <a:spAutoFit/>
          </a:bodyPr>
          <a:lstStyle/>
          <a:p>
            <a:pPr marL="342900" indent="-342900">
              <a:buAutoNum type="arabicPeriod"/>
            </a:pPr>
            <a:r>
              <a:rPr lang="en-US" sz="1600" dirty="0">
                <a:latin typeface="Times New Roman" panose="02020603050405020304" pitchFamily="18" charset="0"/>
                <a:cs typeface="Times New Roman" panose="02020603050405020304" pitchFamily="18" charset="0"/>
              </a:rPr>
              <a:t>RTL</a:t>
            </a:r>
          </a:p>
          <a:p>
            <a:pPr marL="342900" indent="-342900">
              <a:buAutoNum type="arabicPeriod"/>
            </a:pPr>
            <a:r>
              <a:rPr lang="en-US" sz="1600" dirty="0">
                <a:latin typeface="Times New Roman" panose="02020603050405020304" pitchFamily="18" charset="0"/>
                <a:cs typeface="Times New Roman" panose="02020603050405020304" pitchFamily="18" charset="0"/>
              </a:rPr>
              <a:t>Constraints file (.</a:t>
            </a:r>
            <a:r>
              <a:rPr lang="en-US" sz="1600" dirty="0" err="1">
                <a:latin typeface="Times New Roman" panose="02020603050405020304" pitchFamily="18" charset="0"/>
                <a:cs typeface="Times New Roman" panose="02020603050405020304" pitchFamily="18" charset="0"/>
              </a:rPr>
              <a:t>sdc</a:t>
            </a:r>
            <a:r>
              <a:rPr lang="en-US" sz="1600" dirty="0">
                <a:latin typeface="Times New Roman" panose="02020603050405020304" pitchFamily="18" charset="0"/>
                <a:cs typeface="Times New Roman" panose="02020603050405020304" pitchFamily="18" charset="0"/>
              </a:rPr>
              <a:t>)</a:t>
            </a:r>
          </a:p>
          <a:p>
            <a:pPr marL="342900" indent="-342900">
              <a:buAutoNum type="arabicPeriod"/>
            </a:pPr>
            <a:r>
              <a:rPr lang="en-US" sz="1600" dirty="0">
                <a:latin typeface="Times New Roman" panose="02020603050405020304" pitchFamily="18" charset="0"/>
                <a:cs typeface="Times New Roman" panose="02020603050405020304" pitchFamily="18" charset="0"/>
              </a:rPr>
              <a:t>Lib file</a:t>
            </a:r>
          </a:p>
        </p:txBody>
      </p:sp>
      <p:sp>
        <p:nvSpPr>
          <p:cNvPr id="8" name="TextBox 7">
            <a:extLst>
              <a:ext uri="{FF2B5EF4-FFF2-40B4-BE49-F238E27FC236}">
                <a16:creationId xmlns:a16="http://schemas.microsoft.com/office/drawing/2014/main" xmlns="" id="{85E1E2B9-B00B-AB49-7745-6A2F4B68A436}"/>
              </a:ext>
            </a:extLst>
          </p:cNvPr>
          <p:cNvSpPr txBox="1"/>
          <p:nvPr/>
        </p:nvSpPr>
        <p:spPr>
          <a:xfrm>
            <a:off x="3949609" y="5131864"/>
            <a:ext cx="2381601" cy="830997"/>
          </a:xfrm>
          <a:prstGeom prst="rect">
            <a:avLst/>
          </a:prstGeom>
          <a:solidFill>
            <a:schemeClr val="accent4">
              <a:lumMod val="20000"/>
              <a:lumOff val="80000"/>
            </a:schemeClr>
          </a:solidFill>
        </p:spPr>
        <p:txBody>
          <a:bodyPr wrap="square">
            <a:spAutoFit/>
          </a:bodyPr>
          <a:lstStyle/>
          <a:p>
            <a:pPr marL="342900" indent="-342900" rtl="0" fontAlgn="base">
              <a:spcBef>
                <a:spcPts val="0"/>
              </a:spcBef>
              <a:spcAft>
                <a:spcPts val="0"/>
              </a:spcAft>
              <a:buFont typeface="+mj-lt"/>
              <a:buAutoNum type="arabicPeriod"/>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Netlist</a:t>
            </a:r>
          </a:p>
          <a:p>
            <a:pPr marL="342900" indent="-342900" rtl="0" fontAlgn="base">
              <a:spcBef>
                <a:spcPts val="0"/>
              </a:spcBef>
              <a:spcAft>
                <a:spcPts val="0"/>
              </a:spcAft>
              <a:buFont typeface="+mj-lt"/>
              <a:buAutoNum type="arabicPeriod"/>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SDC</a:t>
            </a:r>
          </a:p>
          <a:p>
            <a:pPr marL="342900" indent="-342900" fontAlgn="base">
              <a:buFont typeface="+mj-lt"/>
              <a:buAutoNum type="arabicPeriod"/>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Reports</a:t>
            </a:r>
          </a:p>
        </p:txBody>
      </p:sp>
      <p:sp>
        <p:nvSpPr>
          <p:cNvPr id="9" name="TextBox 8">
            <a:extLst>
              <a:ext uri="{FF2B5EF4-FFF2-40B4-BE49-F238E27FC236}">
                <a16:creationId xmlns:a16="http://schemas.microsoft.com/office/drawing/2014/main" xmlns="" id="{9F68E63D-F379-D219-85A6-C6F354E7F63A}"/>
              </a:ext>
            </a:extLst>
          </p:cNvPr>
          <p:cNvSpPr txBox="1"/>
          <p:nvPr/>
        </p:nvSpPr>
        <p:spPr>
          <a:xfrm>
            <a:off x="3949609" y="4744472"/>
            <a:ext cx="1454844" cy="338554"/>
          </a:xfrm>
          <a:prstGeom prst="rect">
            <a:avLst/>
          </a:prstGeom>
          <a:solidFill>
            <a:schemeClr val="accent4">
              <a:lumMod val="20000"/>
              <a:lumOff val="80000"/>
            </a:schemeClr>
          </a:solidFill>
        </p:spPr>
        <p:txBody>
          <a:bodyPr wrap="square" rtlCol="0">
            <a:spAutoFit/>
          </a:bodyPr>
          <a:lstStyle/>
          <a:p>
            <a:r>
              <a:rPr lang="en-US" sz="1600" dirty="0"/>
              <a:t>Output Files</a:t>
            </a:r>
          </a:p>
        </p:txBody>
      </p:sp>
      <p:graphicFrame>
        <p:nvGraphicFramePr>
          <p:cNvPr id="12" name="Diagram 11">
            <a:extLst>
              <a:ext uri="{FF2B5EF4-FFF2-40B4-BE49-F238E27FC236}">
                <a16:creationId xmlns:a16="http://schemas.microsoft.com/office/drawing/2014/main" xmlns="" id="{BCB4E411-E472-73F3-D196-6CDAA144C431}"/>
              </a:ext>
            </a:extLst>
          </p:cNvPr>
          <p:cNvGraphicFramePr/>
          <p:nvPr>
            <p:extLst>
              <p:ext uri="{D42A27DB-BD31-4B8C-83A1-F6EECF244321}">
                <p14:modId xmlns:p14="http://schemas.microsoft.com/office/powerpoint/2010/main" xmlns="" val="1135362609"/>
              </p:ext>
            </p:extLst>
          </p:nvPr>
        </p:nvGraphicFramePr>
        <p:xfrm>
          <a:off x="3949609" y="2423430"/>
          <a:ext cx="2944425" cy="1856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xmlns="" id="{04888FC0-5C13-B2D2-92F6-ACC734ADB9EB}"/>
              </a:ext>
            </a:extLst>
          </p:cNvPr>
          <p:cNvSpPr txBox="1"/>
          <p:nvPr/>
        </p:nvSpPr>
        <p:spPr>
          <a:xfrm>
            <a:off x="3949609" y="2019825"/>
            <a:ext cx="1709122" cy="338554"/>
          </a:xfrm>
          <a:prstGeom prst="rect">
            <a:avLst/>
          </a:prstGeom>
          <a:solidFill>
            <a:schemeClr val="accent6">
              <a:lumMod val="40000"/>
              <a:lumOff val="6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SDC Modification</a:t>
            </a:r>
          </a:p>
        </p:txBody>
      </p:sp>
      <p:sp>
        <p:nvSpPr>
          <p:cNvPr id="15" name="TextBox 14">
            <a:extLst>
              <a:ext uri="{FF2B5EF4-FFF2-40B4-BE49-F238E27FC236}">
                <a16:creationId xmlns:a16="http://schemas.microsoft.com/office/drawing/2014/main" xmlns="" id="{36C9DA80-0FFA-BE14-1F7D-112C789FBD0A}"/>
              </a:ext>
            </a:extLst>
          </p:cNvPr>
          <p:cNvSpPr txBox="1"/>
          <p:nvPr/>
        </p:nvSpPr>
        <p:spPr>
          <a:xfrm>
            <a:off x="148218" y="3351783"/>
            <a:ext cx="3064734" cy="2785378"/>
          </a:xfrm>
          <a:prstGeom prst="rect">
            <a:avLst/>
          </a:prstGeom>
          <a:solidFill>
            <a:schemeClr val="accent3">
              <a:lumMod val="40000"/>
              <a:lumOff val="60000"/>
            </a:schemeClr>
          </a:solidFill>
        </p:spPr>
        <p:txBody>
          <a:bodyPr wrap="square">
            <a:spAutoFit/>
          </a:bodyPr>
          <a:lstStyle/>
          <a:p>
            <a:pPr algn="ctr" rtl="0">
              <a:spcBef>
                <a:spcPts val="0"/>
              </a:spcBef>
              <a:spcAft>
                <a:spcPts val="0"/>
              </a:spcAft>
            </a:pPr>
            <a:r>
              <a:rPr lang="en-US" sz="1600" b="1" dirty="0" err="1">
                <a:solidFill>
                  <a:srgbClr val="000000"/>
                </a:solidFill>
                <a:latin typeface="Times New Roman" panose="02020603050405020304" pitchFamily="18" charset="0"/>
                <a:cs typeface="Times New Roman" panose="02020603050405020304" pitchFamily="18" charset="0"/>
              </a:rPr>
              <a:t>s</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yn_generic</a:t>
            </a:r>
            <a:endParaRPr lang="en-US" sz="1600" b="0" dirty="0">
              <a:effectLst/>
              <a:latin typeface="Times New Roman" panose="02020603050405020304" pitchFamily="18" charset="0"/>
              <a:cs typeface="Times New Roman" panose="02020603050405020304" pitchFamily="18" charset="0"/>
            </a:endParaRPr>
          </a:p>
          <a:p>
            <a:pPr algn="ctr" rtl="0">
              <a:spcBef>
                <a:spcPts val="63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Converting RTL into simple logic gates.</a:t>
            </a:r>
            <a:endParaRPr lang="en-US" sz="1600"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sz="1600" b="0" dirty="0">
                <a:effectLst/>
                <a:latin typeface="Times New Roman" panose="02020603050405020304" pitchFamily="18" charset="0"/>
                <a:cs typeface="Times New Roman" panose="02020603050405020304" pitchFamily="18" charset="0"/>
              </a:rPr>
              <a:t/>
            </a:r>
            <a:br>
              <a:rPr lang="en-US" sz="1600" b="0" dirty="0">
                <a:effectLst/>
                <a:latin typeface="Times New Roman" panose="02020603050405020304" pitchFamily="18" charset="0"/>
                <a:cs typeface="Times New Roman" panose="02020603050405020304" pitchFamily="18" charset="0"/>
              </a:rPr>
            </a:br>
            <a:r>
              <a:rPr lang="en-US" sz="1600" b="1" dirty="0" err="1">
                <a:solidFill>
                  <a:srgbClr val="000000"/>
                </a:solidFill>
                <a:latin typeface="Times New Roman" panose="02020603050405020304" pitchFamily="18" charset="0"/>
                <a:cs typeface="Times New Roman" panose="02020603050405020304" pitchFamily="18" charset="0"/>
              </a:rPr>
              <a:t>s</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yn_map</a:t>
            </a:r>
            <a:endParaRPr lang="en-US" sz="1600" b="0" dirty="0">
              <a:effectLst/>
              <a:latin typeface="Times New Roman" panose="02020603050405020304" pitchFamily="18" charset="0"/>
              <a:cs typeface="Times New Roman" panose="02020603050405020304" pitchFamily="18" charset="0"/>
            </a:endParaRPr>
          </a:p>
          <a:p>
            <a:pPr algn="ctr" rtl="0">
              <a:spcBef>
                <a:spcPts val="63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Mapping gates to actual technology-dependent logic gates</a:t>
            </a:r>
            <a:endParaRPr lang="en-US" sz="1600"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sz="1600" b="0" dirty="0">
                <a:effectLst/>
                <a:latin typeface="Times New Roman" panose="02020603050405020304" pitchFamily="18" charset="0"/>
                <a:cs typeface="Times New Roman" panose="02020603050405020304" pitchFamily="18" charset="0"/>
              </a:rPr>
              <a:t/>
            </a:r>
            <a:br>
              <a:rPr lang="en-US" sz="1600" b="0" dirty="0">
                <a:effectLst/>
                <a:latin typeface="Times New Roman" panose="02020603050405020304" pitchFamily="18" charset="0"/>
                <a:cs typeface="Times New Roman" panose="02020603050405020304" pitchFamily="18" charset="0"/>
              </a:rPr>
            </a:br>
            <a:r>
              <a:rPr lang="en-US" sz="1600" b="1" dirty="0" err="1">
                <a:solidFill>
                  <a:srgbClr val="000000"/>
                </a:solidFill>
                <a:latin typeface="Times New Roman" panose="02020603050405020304" pitchFamily="18" charset="0"/>
                <a:cs typeface="Times New Roman" panose="02020603050405020304" pitchFamily="18" charset="0"/>
              </a:rPr>
              <a:t>s</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yn_opt</a:t>
            </a:r>
            <a:endParaRPr lang="en-US" sz="1600" b="0" dirty="0">
              <a:effectLst/>
              <a:latin typeface="Times New Roman" panose="02020603050405020304" pitchFamily="18" charset="0"/>
              <a:cs typeface="Times New Roman" panose="02020603050405020304" pitchFamily="18" charset="0"/>
            </a:endParaRPr>
          </a:p>
          <a:p>
            <a:pPr algn="ctr" rtl="0">
              <a:spcBef>
                <a:spcPts val="63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Optimizing the mapped netlist.</a:t>
            </a:r>
            <a:endParaRPr lang="en-US" sz="1600" b="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D6D629CB-EB57-00E6-6389-6FD503C7854A}"/>
              </a:ext>
            </a:extLst>
          </p:cNvPr>
          <p:cNvSpPr txBox="1"/>
          <p:nvPr/>
        </p:nvSpPr>
        <p:spPr>
          <a:xfrm>
            <a:off x="11738030" y="6339836"/>
            <a:ext cx="453970" cy="369332"/>
          </a:xfrm>
          <a:prstGeom prst="rect">
            <a:avLst/>
          </a:prstGeom>
          <a:noFill/>
        </p:spPr>
        <p:txBody>
          <a:bodyPr wrap="none" rtlCol="0">
            <a:spAutoFit/>
          </a:bodyPr>
          <a:lstStyle/>
          <a:p>
            <a:r>
              <a:rPr lang="en-US" dirty="0"/>
              <a:t>04</a:t>
            </a:r>
          </a:p>
        </p:txBody>
      </p:sp>
      <p:graphicFrame>
        <p:nvGraphicFramePr>
          <p:cNvPr id="10" name="Table 13">
            <a:extLst>
              <a:ext uri="{FF2B5EF4-FFF2-40B4-BE49-F238E27FC236}">
                <a16:creationId xmlns:a16="http://schemas.microsoft.com/office/drawing/2014/main" xmlns="" id="{C547D993-1186-0CA9-2B96-9EDDB78C24E2}"/>
              </a:ext>
            </a:extLst>
          </p:cNvPr>
          <p:cNvGraphicFramePr>
            <a:graphicFrameLocks noGrp="1"/>
          </p:cNvGraphicFramePr>
          <p:nvPr>
            <p:extLst>
              <p:ext uri="{D42A27DB-BD31-4B8C-83A1-F6EECF244321}">
                <p14:modId xmlns:p14="http://schemas.microsoft.com/office/powerpoint/2010/main" xmlns="" val="2481436517"/>
              </p:ext>
            </p:extLst>
          </p:nvPr>
        </p:nvGraphicFramePr>
        <p:xfrm>
          <a:off x="7443942" y="2019825"/>
          <a:ext cx="4443259" cy="3400314"/>
        </p:xfrm>
        <a:graphic>
          <a:graphicData uri="http://schemas.openxmlformats.org/drawingml/2006/table">
            <a:tbl>
              <a:tblPr firstRow="1" bandRow="1">
                <a:tableStyleId>{5C22544A-7EE6-4342-B048-85BDC9FD1C3A}</a:tableStyleId>
              </a:tblPr>
              <a:tblGrid>
                <a:gridCol w="2141731">
                  <a:extLst>
                    <a:ext uri="{9D8B030D-6E8A-4147-A177-3AD203B41FA5}">
                      <a16:colId xmlns:a16="http://schemas.microsoft.com/office/drawing/2014/main" xmlns="" val="2258207904"/>
                    </a:ext>
                  </a:extLst>
                </a:gridCol>
                <a:gridCol w="2301528">
                  <a:extLst>
                    <a:ext uri="{9D8B030D-6E8A-4147-A177-3AD203B41FA5}">
                      <a16:colId xmlns:a16="http://schemas.microsoft.com/office/drawing/2014/main" xmlns="" val="368893402"/>
                    </a:ext>
                  </a:extLst>
                </a:gridCol>
              </a:tblGrid>
              <a:tr h="67895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2060"/>
                          </a:solidFill>
                        </a:rPr>
                        <a:t>Report of Results</a:t>
                      </a:r>
                    </a:p>
                  </a:txBody>
                  <a:tcPr>
                    <a:solidFill>
                      <a:srgbClr val="92D050"/>
                    </a:solidFill>
                  </a:tcPr>
                </a:tc>
                <a:tc hMerge="1">
                  <a:txBody>
                    <a:bodyPr/>
                    <a:lstStyle/>
                    <a:p>
                      <a:endParaRPr lang="en-US"/>
                    </a:p>
                  </a:txBody>
                  <a:tcPr/>
                </a:tc>
                <a:extLst>
                  <a:ext uri="{0D108BD9-81ED-4DB2-BD59-A6C34878D82A}">
                    <a16:rowId xmlns:a16="http://schemas.microsoft.com/office/drawing/2014/main" xmlns="" val="355024977"/>
                  </a:ext>
                </a:extLst>
              </a:tr>
              <a:tr h="617164">
                <a:tc>
                  <a:txBody>
                    <a:bodyPr/>
                    <a:lstStyle/>
                    <a:p>
                      <a:pPr algn="ctr"/>
                      <a:r>
                        <a:rPr lang="en-US" sz="1600" dirty="0">
                          <a:solidFill>
                            <a:srgbClr val="002060"/>
                          </a:solidFill>
                        </a:rPr>
                        <a:t>Total cell </a:t>
                      </a:r>
                    </a:p>
                  </a:txBody>
                  <a:tcP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2060"/>
                          </a:solidFill>
                        </a:rPr>
                        <a:t>17586 </a:t>
                      </a:r>
                    </a:p>
                  </a:txBody>
                  <a:tcPr>
                    <a:solidFill>
                      <a:schemeClr val="accent3">
                        <a:lumMod val="60000"/>
                        <a:lumOff val="40000"/>
                      </a:schemeClr>
                    </a:solidFill>
                  </a:tcPr>
                </a:tc>
                <a:extLst>
                  <a:ext uri="{0D108BD9-81ED-4DB2-BD59-A6C34878D82A}">
                    <a16:rowId xmlns:a16="http://schemas.microsoft.com/office/drawing/2014/main" xmlns="" val="2637664561"/>
                  </a:ext>
                </a:extLst>
              </a:tr>
              <a:tr h="623928">
                <a:tc>
                  <a:txBody>
                    <a:bodyPr/>
                    <a:lstStyle/>
                    <a:p>
                      <a:pPr algn="ctr"/>
                      <a:r>
                        <a:rPr lang="en-US" sz="1600" dirty="0">
                          <a:solidFill>
                            <a:srgbClr val="002060"/>
                          </a:solidFill>
                        </a:rPr>
                        <a:t>Cell area</a:t>
                      </a:r>
                    </a:p>
                  </a:txBody>
                  <a:tcPr>
                    <a:solidFill>
                      <a:schemeClr val="accent3">
                        <a:lumMod val="60000"/>
                        <a:lumOff val="40000"/>
                      </a:schemeClr>
                    </a:solidFill>
                  </a:tcPr>
                </a:tc>
                <a:tc>
                  <a:txBody>
                    <a:bodyPr/>
                    <a:lstStyle/>
                    <a:p>
                      <a:pPr algn="ctr"/>
                      <a:r>
                        <a:rPr lang="en-US" sz="1600" dirty="0">
                          <a:solidFill>
                            <a:srgbClr val="002060"/>
                          </a:solidFill>
                        </a:rPr>
                        <a:t>54069.174 um</a:t>
                      </a:r>
                      <a:r>
                        <a:rPr lang="en-US" sz="1600" baseline="30000" dirty="0">
                          <a:solidFill>
                            <a:srgbClr val="002060"/>
                          </a:solidFill>
                        </a:rPr>
                        <a:t>2</a:t>
                      </a:r>
                    </a:p>
                  </a:txBody>
                  <a:tcPr>
                    <a:solidFill>
                      <a:schemeClr val="accent3">
                        <a:lumMod val="60000"/>
                        <a:lumOff val="40000"/>
                      </a:schemeClr>
                    </a:solidFill>
                  </a:tcPr>
                </a:tc>
                <a:extLst>
                  <a:ext uri="{0D108BD9-81ED-4DB2-BD59-A6C34878D82A}">
                    <a16:rowId xmlns:a16="http://schemas.microsoft.com/office/drawing/2014/main" xmlns="" val="2852802840"/>
                  </a:ext>
                </a:extLst>
              </a:tr>
              <a:tr h="679438">
                <a:tc>
                  <a:txBody>
                    <a:bodyPr/>
                    <a:lstStyle/>
                    <a:p>
                      <a:pPr algn="ctr"/>
                      <a:r>
                        <a:rPr lang="en-US" sz="1600" dirty="0">
                          <a:solidFill>
                            <a:srgbClr val="002060"/>
                          </a:solidFill>
                        </a:rPr>
                        <a:t>Total Area </a:t>
                      </a:r>
                    </a:p>
                  </a:txBody>
                  <a:tcP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2060"/>
                          </a:solidFill>
                        </a:rPr>
                        <a:t>77019.492 um</a:t>
                      </a:r>
                      <a:r>
                        <a:rPr lang="en-US" sz="1600" baseline="30000" dirty="0">
                          <a:solidFill>
                            <a:srgbClr val="002060"/>
                          </a:solidFill>
                        </a:rPr>
                        <a:t>2</a:t>
                      </a:r>
                    </a:p>
                  </a:txBody>
                  <a:tcPr>
                    <a:solidFill>
                      <a:schemeClr val="accent3">
                        <a:lumMod val="60000"/>
                        <a:lumOff val="40000"/>
                      </a:schemeClr>
                    </a:solidFill>
                  </a:tcPr>
                </a:tc>
                <a:extLst>
                  <a:ext uri="{0D108BD9-81ED-4DB2-BD59-A6C34878D82A}">
                    <a16:rowId xmlns:a16="http://schemas.microsoft.com/office/drawing/2014/main" xmlns="" val="269483090"/>
                  </a:ext>
                </a:extLst>
              </a:tr>
              <a:tr h="800825">
                <a:tc>
                  <a:txBody>
                    <a:bodyPr/>
                    <a:lstStyle/>
                    <a:p>
                      <a:pPr algn="ctr"/>
                      <a:r>
                        <a:rPr lang="en-US" sz="1600" dirty="0">
                          <a:solidFill>
                            <a:srgbClr val="002060"/>
                          </a:solidFill>
                        </a:rPr>
                        <a:t>Setup Time </a:t>
                      </a:r>
                    </a:p>
                  </a:txBody>
                  <a:tcP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2060"/>
                          </a:solidFill>
                        </a:rPr>
                        <a:t>reg2reg </a:t>
                      </a:r>
                      <a:r>
                        <a:rPr lang="en-US" sz="1600" dirty="0">
                          <a:solidFill>
                            <a:srgbClr val="002060"/>
                          </a:solidFill>
                        </a:rPr>
                        <a:t>(0.0)</a:t>
                      </a:r>
                      <a:r>
                        <a:rPr lang="en-US" sz="1600" dirty="0" err="1">
                          <a:solidFill>
                            <a:srgbClr val="002060"/>
                          </a:solidFill>
                        </a:rPr>
                        <a:t>ps</a:t>
                      </a:r>
                      <a:r>
                        <a:rPr lang="en-US" sz="1600" dirty="0">
                          <a:solidFill>
                            <a:srgbClr val="002060"/>
                          </a:solidFill>
                        </a:rPr>
                        <a:t> </a:t>
                      </a:r>
                      <a:r>
                        <a:rPr lang="en-US" sz="1600" dirty="0" err="1">
                          <a:solidFill>
                            <a:srgbClr val="002060"/>
                          </a:solidFill>
                        </a:rPr>
                        <a:t>wns</a:t>
                      </a:r>
                      <a:endParaRPr lang="en-US" sz="16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2060"/>
                        </a:solidFill>
                      </a:endParaRPr>
                    </a:p>
                  </a:txBody>
                  <a:tcPr>
                    <a:solidFill>
                      <a:schemeClr val="accent3">
                        <a:lumMod val="60000"/>
                        <a:lumOff val="40000"/>
                      </a:schemeClr>
                    </a:solidFill>
                  </a:tcPr>
                </a:tc>
                <a:extLst>
                  <a:ext uri="{0D108BD9-81ED-4DB2-BD59-A6C34878D82A}">
                    <a16:rowId xmlns:a16="http://schemas.microsoft.com/office/drawing/2014/main" xmlns="" val="1394306188"/>
                  </a:ext>
                </a:extLst>
              </a:tr>
            </a:tbl>
          </a:graphicData>
        </a:graphic>
      </p:graphicFrame>
      <p:sp>
        <p:nvSpPr>
          <p:cNvPr id="19" name="TextBox 18">
            <a:extLst>
              <a:ext uri="{FF2B5EF4-FFF2-40B4-BE49-F238E27FC236}">
                <a16:creationId xmlns:a16="http://schemas.microsoft.com/office/drawing/2014/main" xmlns="" id="{054B6F2D-6D3B-C6B4-C0D9-98FFF289A183}"/>
              </a:ext>
            </a:extLst>
          </p:cNvPr>
          <p:cNvSpPr txBox="1"/>
          <p:nvPr/>
        </p:nvSpPr>
        <p:spPr>
          <a:xfrm>
            <a:off x="2371172" y="720839"/>
            <a:ext cx="8826915" cy="1077218"/>
          </a:xfrm>
          <a:prstGeom prst="rect">
            <a:avLst/>
          </a:prstGeom>
          <a:solidFill>
            <a:schemeClr val="bg1">
              <a:lumMod val="85000"/>
            </a:schemeClr>
          </a:solidFill>
        </p:spPr>
        <p:txBody>
          <a:bodyPr wrap="square" rtlCol="0">
            <a:spAutoFit/>
          </a:bodyPr>
          <a:lstStyle/>
          <a:p>
            <a:r>
              <a:rPr lang="en-US" sz="1600" dirty="0">
                <a:solidFill>
                  <a:srgbClr val="7030A0"/>
                </a:solidFill>
                <a:latin typeface="Times New Roman" panose="02020603050405020304" pitchFamily="18" charset="0"/>
                <a:cs typeface="Times New Roman" panose="02020603050405020304" pitchFamily="18" charset="0"/>
              </a:rPr>
              <a:t>The process of translating the RTL into a gate-level netlist is called Synthesis. There are two type of synthesis.</a:t>
            </a:r>
          </a:p>
          <a:p>
            <a:r>
              <a:rPr lang="en-US" sz="1600" dirty="0">
                <a:solidFill>
                  <a:srgbClr val="7030A0"/>
                </a:solidFill>
                <a:latin typeface="Times New Roman" panose="02020603050405020304" pitchFamily="18" charset="0"/>
                <a:cs typeface="Times New Roman" panose="02020603050405020304" pitchFamily="18" charset="0"/>
              </a:rPr>
              <a:t>1. Logical synthesis</a:t>
            </a:r>
          </a:p>
          <a:p>
            <a:r>
              <a:rPr lang="en-US" sz="1600" dirty="0">
                <a:solidFill>
                  <a:srgbClr val="7030A0"/>
                </a:solidFill>
                <a:latin typeface="Times New Roman" panose="02020603050405020304" pitchFamily="18" charset="0"/>
                <a:cs typeface="Times New Roman" panose="02020603050405020304" pitchFamily="18" charset="0"/>
              </a:rPr>
              <a:t>2. Physical synthesis.</a:t>
            </a:r>
          </a:p>
        </p:txBody>
      </p:sp>
    </p:spTree>
    <p:extLst>
      <p:ext uri="{BB962C8B-B14F-4D97-AF65-F5344CB8AC3E}">
        <p14:creationId xmlns:p14="http://schemas.microsoft.com/office/powerpoint/2010/main" xmlns="" val="107500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Graphic spid="12" grpId="0">
        <p:bldAsOne/>
      </p:bldGraphic>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3DC5FBB-A59D-AEDD-B630-AF05386F3E10}"/>
              </a:ext>
            </a:extLst>
          </p:cNvPr>
          <p:cNvSpPr txBox="1"/>
          <p:nvPr/>
        </p:nvSpPr>
        <p:spPr>
          <a:xfrm>
            <a:off x="153753" y="201111"/>
            <a:ext cx="2651760" cy="461665"/>
          </a:xfrm>
          <a:prstGeom prst="rect">
            <a:avLst/>
          </a:prstGeom>
          <a:solidFill>
            <a:schemeClr val="accent1">
              <a:lumMod val="40000"/>
              <a:lumOff val="60000"/>
            </a:schemeClr>
          </a:solid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Physical Synthesis </a:t>
            </a:r>
          </a:p>
        </p:txBody>
      </p:sp>
      <p:sp>
        <p:nvSpPr>
          <p:cNvPr id="11" name="TextBox 10">
            <a:extLst>
              <a:ext uri="{FF2B5EF4-FFF2-40B4-BE49-F238E27FC236}">
                <a16:creationId xmlns:a16="http://schemas.microsoft.com/office/drawing/2014/main" xmlns="" id="{F26E06B2-415D-8328-6099-360C3231468E}"/>
              </a:ext>
            </a:extLst>
          </p:cNvPr>
          <p:cNvSpPr txBox="1"/>
          <p:nvPr/>
        </p:nvSpPr>
        <p:spPr>
          <a:xfrm>
            <a:off x="1229444" y="2222890"/>
            <a:ext cx="2497613" cy="1077218"/>
          </a:xfrm>
          <a:prstGeom prst="rect">
            <a:avLst/>
          </a:prstGeom>
          <a:solidFill>
            <a:schemeClr val="bg1">
              <a:lumMod val="85000"/>
            </a:schemeClr>
          </a:solidFill>
        </p:spPr>
        <p:txBody>
          <a:bodyPr wrap="square">
            <a:spAutoFit/>
          </a:bodyPr>
          <a:lstStyle/>
          <a:p>
            <a:pPr marL="285750" indent="-285750">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RTL </a:t>
            </a:r>
          </a:p>
          <a:p>
            <a:pPr marL="285750" indent="-285750">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SDC </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L</a:t>
            </a:r>
            <a:r>
              <a:rPr lang="en-US" sz="1600" b="0" i="0" dirty="0">
                <a:solidFill>
                  <a:srgbClr val="002060"/>
                </a:solidFill>
                <a:effectLst/>
                <a:latin typeface="Times New Roman" panose="02020603050405020304" pitchFamily="18" charset="0"/>
                <a:cs typeface="Times New Roman" panose="02020603050405020304" pitchFamily="18" charset="0"/>
              </a:rPr>
              <a:t>ib files</a:t>
            </a:r>
          </a:p>
          <a:p>
            <a:pPr marL="285750" indent="-285750">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DEF and </a:t>
            </a:r>
            <a:r>
              <a:rPr lang="en-US" sz="1600" dirty="0">
                <a:solidFill>
                  <a:srgbClr val="002060"/>
                </a:solidFill>
                <a:latin typeface="Times New Roman" panose="02020603050405020304" pitchFamily="18" charset="0"/>
                <a:cs typeface="Times New Roman" panose="02020603050405020304" pitchFamily="18" charset="0"/>
              </a:rPr>
              <a:t>LEF</a:t>
            </a:r>
            <a:r>
              <a:rPr lang="en-US" sz="1600" b="0" i="0" dirty="0">
                <a:solidFill>
                  <a:srgbClr val="002060"/>
                </a:solidFill>
                <a:effectLst/>
                <a:latin typeface="Times New Roman" panose="02020603050405020304" pitchFamily="18" charset="0"/>
                <a:cs typeface="Times New Roman" panose="02020603050405020304" pitchFamily="18" charset="0"/>
              </a:rPr>
              <a:t> files</a:t>
            </a:r>
            <a:endParaRPr lang="en-US" sz="16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F5035B11-83F1-495C-B11B-E240319EC7B5}"/>
              </a:ext>
            </a:extLst>
          </p:cNvPr>
          <p:cNvSpPr txBox="1"/>
          <p:nvPr/>
        </p:nvSpPr>
        <p:spPr>
          <a:xfrm>
            <a:off x="11724666" y="6345150"/>
            <a:ext cx="453970" cy="369332"/>
          </a:xfrm>
          <a:prstGeom prst="rect">
            <a:avLst/>
          </a:prstGeom>
          <a:noFill/>
        </p:spPr>
        <p:txBody>
          <a:bodyPr wrap="none" rtlCol="0">
            <a:spAutoFit/>
          </a:bodyPr>
          <a:lstStyle/>
          <a:p>
            <a:r>
              <a:rPr lang="en-US" dirty="0"/>
              <a:t>05</a:t>
            </a:r>
          </a:p>
        </p:txBody>
      </p:sp>
      <p:sp>
        <p:nvSpPr>
          <p:cNvPr id="7" name="TextBox 6">
            <a:extLst>
              <a:ext uri="{FF2B5EF4-FFF2-40B4-BE49-F238E27FC236}">
                <a16:creationId xmlns:a16="http://schemas.microsoft.com/office/drawing/2014/main" xmlns="" id="{F33E5597-5C13-9D55-A9F8-4EE899EB54B9}"/>
              </a:ext>
            </a:extLst>
          </p:cNvPr>
          <p:cNvSpPr txBox="1"/>
          <p:nvPr/>
        </p:nvSpPr>
        <p:spPr>
          <a:xfrm>
            <a:off x="1522879" y="5716976"/>
            <a:ext cx="2058577" cy="307777"/>
          </a:xfrm>
          <a:prstGeom prst="rect">
            <a:avLst/>
          </a:prstGeom>
          <a:noFill/>
        </p:spPr>
        <p:txBody>
          <a:bodyPr wrap="none" rtlCol="0">
            <a:spAutoFit/>
          </a:bodyPr>
          <a:lstStyle/>
          <a:p>
            <a:r>
              <a:rPr lang="en-US" sz="1400" dirty="0"/>
              <a:t>Fig : </a:t>
            </a:r>
            <a:r>
              <a:rPr lang="en-US" sz="1400" dirty="0" err="1"/>
              <a:t>syn_generic</a:t>
            </a:r>
            <a:r>
              <a:rPr lang="en-US" sz="1400" dirty="0"/>
              <a:t> log file</a:t>
            </a:r>
          </a:p>
        </p:txBody>
      </p:sp>
      <p:sp>
        <p:nvSpPr>
          <p:cNvPr id="10" name="TextBox 9">
            <a:extLst>
              <a:ext uri="{FF2B5EF4-FFF2-40B4-BE49-F238E27FC236}">
                <a16:creationId xmlns:a16="http://schemas.microsoft.com/office/drawing/2014/main" xmlns="" id="{63AEDE34-860F-7919-7C9D-BB97C6764C3C}"/>
              </a:ext>
            </a:extLst>
          </p:cNvPr>
          <p:cNvSpPr txBox="1"/>
          <p:nvPr/>
        </p:nvSpPr>
        <p:spPr>
          <a:xfrm>
            <a:off x="2588738" y="834974"/>
            <a:ext cx="8631644" cy="856604"/>
          </a:xfrm>
          <a:prstGeom prst="rect">
            <a:avLst/>
          </a:prstGeom>
          <a:solidFill>
            <a:schemeClr val="accent6">
              <a:lumMod val="60000"/>
              <a:lumOff val="40000"/>
            </a:schemeClr>
          </a:solidFill>
        </p:spPr>
        <p:txBody>
          <a:bodyPr wrap="square" rtlCol="0">
            <a:spAutoFit/>
          </a:bodyPr>
          <a:lstStyle/>
          <a:p>
            <a:pPr algn="just"/>
            <a:r>
              <a:rPr lang="en-US" sz="1600" dirty="0">
                <a:solidFill>
                  <a:srgbClr val="002060"/>
                </a:solidFill>
                <a:latin typeface="Times New Roman" panose="02020603050405020304" pitchFamily="18" charset="0"/>
                <a:cs typeface="Times New Roman" panose="02020603050405020304" pitchFamily="18" charset="0"/>
              </a:rPr>
              <a:t>Physical synthesis begins with a mapped netlist generated by logic synthesis. The netlist describes the logical connections among the physical components (logic gates, </a:t>
            </a:r>
            <a:r>
              <a:rPr lang="en-US" sz="1600" dirty="0" smtClean="0">
                <a:solidFill>
                  <a:srgbClr val="002060"/>
                </a:solidFill>
                <a:latin typeface="Times New Roman" panose="02020603050405020304" pitchFamily="18" charset="0"/>
                <a:cs typeface="Times New Roman" panose="02020603050405020304" pitchFamily="18" charset="0"/>
              </a:rPr>
              <a:t>macro, </a:t>
            </a:r>
            <a:r>
              <a:rPr lang="en-US" sz="1600" dirty="0">
                <a:solidFill>
                  <a:srgbClr val="002060"/>
                </a:solidFill>
                <a:latin typeface="Times New Roman" panose="02020603050405020304" pitchFamily="18" charset="0"/>
                <a:cs typeface="Times New Roman" panose="02020603050405020304" pitchFamily="18" charset="0"/>
              </a:rPr>
              <a:t>I/O pins, etc.). Physical synthesis generates a new optimized netlist and a corresponding layout.</a:t>
            </a:r>
          </a:p>
        </p:txBody>
      </p:sp>
      <p:sp>
        <p:nvSpPr>
          <p:cNvPr id="12" name="TextBox 11">
            <a:extLst>
              <a:ext uri="{FF2B5EF4-FFF2-40B4-BE49-F238E27FC236}">
                <a16:creationId xmlns:a16="http://schemas.microsoft.com/office/drawing/2014/main" xmlns="" id="{1008DB51-5721-E5AF-950D-4967E9641A8E}"/>
              </a:ext>
            </a:extLst>
          </p:cNvPr>
          <p:cNvSpPr txBox="1"/>
          <p:nvPr/>
        </p:nvSpPr>
        <p:spPr>
          <a:xfrm>
            <a:off x="180257" y="1826934"/>
            <a:ext cx="1071127" cy="338554"/>
          </a:xfrm>
          <a:prstGeom prst="rect">
            <a:avLst/>
          </a:prstGeom>
          <a:solidFill>
            <a:schemeClr val="bg1">
              <a:lumMod val="85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Input Files</a:t>
            </a:r>
          </a:p>
        </p:txBody>
      </p:sp>
      <p:pic>
        <p:nvPicPr>
          <p:cNvPr id="14" name="Picture 13">
            <a:extLst>
              <a:ext uri="{FF2B5EF4-FFF2-40B4-BE49-F238E27FC236}">
                <a16:creationId xmlns:a16="http://schemas.microsoft.com/office/drawing/2014/main" xmlns="" id="{8C91D69A-D82D-B492-CFC5-7E454A5DF38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0257" y="4254815"/>
            <a:ext cx="6503032" cy="1210813"/>
          </a:xfrm>
          <a:prstGeom prst="rect">
            <a:avLst/>
          </a:prstGeom>
        </p:spPr>
      </p:pic>
      <p:sp>
        <p:nvSpPr>
          <p:cNvPr id="47" name="TextBox 46">
            <a:extLst>
              <a:ext uri="{FF2B5EF4-FFF2-40B4-BE49-F238E27FC236}">
                <a16:creationId xmlns:a16="http://schemas.microsoft.com/office/drawing/2014/main" xmlns="" id="{33C0B03C-AE9D-89C9-AB75-72D32EE7702A}"/>
              </a:ext>
            </a:extLst>
          </p:cNvPr>
          <p:cNvSpPr txBox="1"/>
          <p:nvPr/>
        </p:nvSpPr>
        <p:spPr>
          <a:xfrm>
            <a:off x="10314632" y="3885483"/>
            <a:ext cx="319318" cy="369332"/>
          </a:xfrm>
          <a:prstGeom prst="rect">
            <a:avLst/>
          </a:prstGeom>
          <a:solidFill>
            <a:schemeClr val="accent1">
              <a:lumMod val="40000"/>
              <a:lumOff val="60000"/>
            </a:schemeClr>
          </a:solidFill>
        </p:spPr>
        <p:txBody>
          <a:bodyPr wrap="none" rtlCol="0">
            <a:spAutoFit/>
          </a:bodyPr>
          <a:lstStyle/>
          <a:p>
            <a:r>
              <a:rPr lang="en-US" dirty="0"/>
              <a:t>1</a:t>
            </a:r>
          </a:p>
        </p:txBody>
      </p:sp>
      <p:sp>
        <p:nvSpPr>
          <p:cNvPr id="48" name="TextBox 47">
            <a:extLst>
              <a:ext uri="{FF2B5EF4-FFF2-40B4-BE49-F238E27FC236}">
                <a16:creationId xmlns:a16="http://schemas.microsoft.com/office/drawing/2014/main" xmlns="" id="{A5693B43-3F16-8956-16EC-373987A59E1F}"/>
              </a:ext>
            </a:extLst>
          </p:cNvPr>
          <p:cNvSpPr txBox="1"/>
          <p:nvPr/>
        </p:nvSpPr>
        <p:spPr>
          <a:xfrm>
            <a:off x="7947099" y="3902059"/>
            <a:ext cx="319318" cy="369332"/>
          </a:xfrm>
          <a:prstGeom prst="rect">
            <a:avLst/>
          </a:prstGeom>
          <a:solidFill>
            <a:schemeClr val="accent1">
              <a:lumMod val="40000"/>
              <a:lumOff val="60000"/>
            </a:schemeClr>
          </a:solidFill>
        </p:spPr>
        <p:txBody>
          <a:bodyPr wrap="none" rtlCol="0">
            <a:spAutoFit/>
          </a:bodyPr>
          <a:lstStyle/>
          <a:p>
            <a:r>
              <a:rPr lang="en-US" dirty="0"/>
              <a:t>0</a:t>
            </a:r>
          </a:p>
        </p:txBody>
      </p:sp>
      <p:sp>
        <p:nvSpPr>
          <p:cNvPr id="4" name="Flowchart: Process 3">
            <a:extLst>
              <a:ext uri="{FF2B5EF4-FFF2-40B4-BE49-F238E27FC236}">
                <a16:creationId xmlns:a16="http://schemas.microsoft.com/office/drawing/2014/main" xmlns="" id="{77925BB0-B728-3E7F-501E-2F9B12BBF70E}"/>
              </a:ext>
            </a:extLst>
          </p:cNvPr>
          <p:cNvSpPr/>
          <p:nvPr/>
        </p:nvSpPr>
        <p:spPr>
          <a:xfrm>
            <a:off x="8601704" y="2016475"/>
            <a:ext cx="1240973" cy="61264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Synthesis</a:t>
            </a:r>
          </a:p>
        </p:txBody>
      </p:sp>
      <p:sp>
        <p:nvSpPr>
          <p:cNvPr id="6" name="Flowchart: Process 5">
            <a:extLst>
              <a:ext uri="{FF2B5EF4-FFF2-40B4-BE49-F238E27FC236}">
                <a16:creationId xmlns:a16="http://schemas.microsoft.com/office/drawing/2014/main" xmlns="" id="{5EFBF2F9-3BA9-D960-366B-B5202E73AF2E}"/>
              </a:ext>
            </a:extLst>
          </p:cNvPr>
          <p:cNvSpPr/>
          <p:nvPr/>
        </p:nvSpPr>
        <p:spPr>
          <a:xfrm>
            <a:off x="7574618" y="4320889"/>
            <a:ext cx="1351722" cy="86364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Logical Synthesis</a:t>
            </a:r>
          </a:p>
        </p:txBody>
      </p:sp>
      <p:sp>
        <p:nvSpPr>
          <p:cNvPr id="8" name="Flowchart: Process 7">
            <a:extLst>
              <a:ext uri="{FF2B5EF4-FFF2-40B4-BE49-F238E27FC236}">
                <a16:creationId xmlns:a16="http://schemas.microsoft.com/office/drawing/2014/main" xmlns="" id="{3687A6BC-2E17-E950-2B21-5DFF6AA1E7CC}"/>
              </a:ext>
            </a:extLst>
          </p:cNvPr>
          <p:cNvSpPr/>
          <p:nvPr/>
        </p:nvSpPr>
        <p:spPr>
          <a:xfrm>
            <a:off x="9602201" y="4297137"/>
            <a:ext cx="1409573" cy="86157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Physical Synthesis</a:t>
            </a:r>
          </a:p>
        </p:txBody>
      </p:sp>
      <p:cxnSp>
        <p:nvCxnSpPr>
          <p:cNvPr id="13" name="Straight Connector 12">
            <a:extLst>
              <a:ext uri="{FF2B5EF4-FFF2-40B4-BE49-F238E27FC236}">
                <a16:creationId xmlns:a16="http://schemas.microsoft.com/office/drawing/2014/main" xmlns="" id="{EFF666AF-8EBC-806C-A518-6D8183C7A67B}"/>
              </a:ext>
            </a:extLst>
          </p:cNvPr>
          <p:cNvCxnSpPr>
            <a:cxnSpLocks/>
          </p:cNvCxnSpPr>
          <p:nvPr/>
        </p:nvCxnSpPr>
        <p:spPr>
          <a:xfrm>
            <a:off x="9346722" y="3574305"/>
            <a:ext cx="0" cy="327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8CF1C25-7EE2-A3CA-E666-C2BF1296F393}"/>
              </a:ext>
            </a:extLst>
          </p:cNvPr>
          <p:cNvCxnSpPr>
            <a:cxnSpLocks/>
            <a:stCxn id="6" idx="0"/>
          </p:cNvCxnSpPr>
          <p:nvPr/>
        </p:nvCxnSpPr>
        <p:spPr>
          <a:xfrm flipV="1">
            <a:off x="8250479" y="3894279"/>
            <a:ext cx="0" cy="426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94DDE25A-D2FE-0C8E-A35F-8D958EBE02D4}"/>
              </a:ext>
            </a:extLst>
          </p:cNvPr>
          <p:cNvCxnSpPr>
            <a:cxnSpLocks/>
          </p:cNvCxnSpPr>
          <p:nvPr/>
        </p:nvCxnSpPr>
        <p:spPr>
          <a:xfrm>
            <a:off x="8257088" y="3891279"/>
            <a:ext cx="1097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D8CD218-059A-6A54-9A69-5B8F907F847F}"/>
              </a:ext>
            </a:extLst>
          </p:cNvPr>
          <p:cNvCxnSpPr>
            <a:cxnSpLocks/>
          </p:cNvCxnSpPr>
          <p:nvPr/>
        </p:nvCxnSpPr>
        <p:spPr>
          <a:xfrm>
            <a:off x="9354368" y="3891279"/>
            <a:ext cx="952619" cy="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45EC9F3-B5EF-5904-BEB9-8A3B6A08F464}"/>
              </a:ext>
            </a:extLst>
          </p:cNvPr>
          <p:cNvCxnSpPr>
            <a:cxnSpLocks/>
            <a:endCxn id="8" idx="0"/>
          </p:cNvCxnSpPr>
          <p:nvPr/>
        </p:nvCxnSpPr>
        <p:spPr>
          <a:xfrm flipH="1">
            <a:off x="10306988" y="3885483"/>
            <a:ext cx="0" cy="411654"/>
          </a:xfrm>
          <a:prstGeom prst="line">
            <a:avLst/>
          </a:prstGeom>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xmlns="" id="{A7BFF0CA-BBAC-3D67-FD7B-04A44DCB633C}"/>
              </a:ext>
            </a:extLst>
          </p:cNvPr>
          <p:cNvSpPr/>
          <p:nvPr/>
        </p:nvSpPr>
        <p:spPr>
          <a:xfrm>
            <a:off x="8270072" y="2953877"/>
            <a:ext cx="2053260" cy="61264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syn_physical_opt</a:t>
            </a:r>
            <a:endParaRPr lang="en-US" sz="1600" dirty="0"/>
          </a:p>
        </p:txBody>
      </p:sp>
      <p:cxnSp>
        <p:nvCxnSpPr>
          <p:cNvPr id="36" name="Straight Connector 35">
            <a:extLst>
              <a:ext uri="{FF2B5EF4-FFF2-40B4-BE49-F238E27FC236}">
                <a16:creationId xmlns:a16="http://schemas.microsoft.com/office/drawing/2014/main" xmlns="" id="{A4C026AF-527F-BE33-DE38-9748D373F276}"/>
              </a:ext>
            </a:extLst>
          </p:cNvPr>
          <p:cNvCxnSpPr>
            <a:cxnSpLocks/>
            <a:stCxn id="4" idx="2"/>
            <a:endCxn id="34" idx="0"/>
          </p:cNvCxnSpPr>
          <p:nvPr/>
        </p:nvCxnSpPr>
        <p:spPr>
          <a:xfrm>
            <a:off x="9222191" y="2629123"/>
            <a:ext cx="0" cy="324754"/>
          </a:xfrm>
          <a:prstGeom prst="line">
            <a:avLst/>
          </a:prstGeom>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xmlns="" id="{2364C121-3F24-9D6E-9D06-5688523CF2BB}"/>
              </a:ext>
            </a:extLst>
          </p:cNvPr>
          <p:cNvSpPr/>
          <p:nvPr/>
        </p:nvSpPr>
        <p:spPr>
          <a:xfrm>
            <a:off x="9296702" y="5536583"/>
            <a:ext cx="2192234" cy="55439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syn_generic</a:t>
            </a:r>
            <a:r>
              <a:rPr lang="en-US" sz="1600" dirty="0"/>
              <a:t> -physical</a:t>
            </a:r>
          </a:p>
        </p:txBody>
      </p:sp>
      <p:cxnSp>
        <p:nvCxnSpPr>
          <p:cNvPr id="44" name="Straight Connector 43">
            <a:extLst>
              <a:ext uri="{FF2B5EF4-FFF2-40B4-BE49-F238E27FC236}">
                <a16:creationId xmlns:a16="http://schemas.microsoft.com/office/drawing/2014/main" xmlns="" id="{17AA6BB0-30A0-C5F8-A764-4F891AEFEBEF}"/>
              </a:ext>
            </a:extLst>
          </p:cNvPr>
          <p:cNvCxnSpPr>
            <a:cxnSpLocks/>
            <a:stCxn id="8" idx="2"/>
            <a:endCxn id="41" idx="0"/>
          </p:cNvCxnSpPr>
          <p:nvPr/>
        </p:nvCxnSpPr>
        <p:spPr>
          <a:xfrm>
            <a:off x="10306988" y="5158713"/>
            <a:ext cx="0" cy="3778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3794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CE24BA-3EA5-3F21-EE39-F6E31EBD3672}"/>
              </a:ext>
            </a:extLst>
          </p:cNvPr>
          <p:cNvSpPr txBox="1"/>
          <p:nvPr/>
        </p:nvSpPr>
        <p:spPr>
          <a:xfrm>
            <a:off x="147745" y="260823"/>
            <a:ext cx="3133630" cy="461665"/>
          </a:xfrm>
          <a:prstGeom prst="rect">
            <a:avLst/>
          </a:prstGeom>
          <a:solidFill>
            <a:schemeClr val="bg2">
              <a:lumMod val="90000"/>
            </a:schemeClr>
          </a:solidFill>
        </p:spPr>
        <p:txBody>
          <a:bodyPr wrap="square" rtlCol="0">
            <a:spAutoFit/>
          </a:bodyPr>
          <a:lstStyle/>
          <a:p>
            <a:r>
              <a:rPr lang="en-US" sz="2400" dirty="0">
                <a:solidFill>
                  <a:schemeClr val="accent1">
                    <a:lumMod val="75000"/>
                  </a:schemeClr>
                </a:solidFill>
              </a:rPr>
              <a:t>Floorplan &amp;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Powerplan</a:t>
            </a:r>
            <a:endParaRPr lang="en-US" sz="2400" dirty="0">
              <a:solidFill>
                <a:schemeClr val="accent1">
                  <a:lumMod val="75000"/>
                </a:schemeClr>
              </a:solidFill>
            </a:endParaRPr>
          </a:p>
        </p:txBody>
      </p:sp>
      <p:sp>
        <p:nvSpPr>
          <p:cNvPr id="11" name="TextBox 10">
            <a:extLst>
              <a:ext uri="{FF2B5EF4-FFF2-40B4-BE49-F238E27FC236}">
                <a16:creationId xmlns:a16="http://schemas.microsoft.com/office/drawing/2014/main" xmlns="" id="{2F91282A-059D-9FE6-FFEA-8FD1015A699A}"/>
              </a:ext>
            </a:extLst>
          </p:cNvPr>
          <p:cNvSpPr txBox="1"/>
          <p:nvPr/>
        </p:nvSpPr>
        <p:spPr>
          <a:xfrm>
            <a:off x="11738030" y="6339250"/>
            <a:ext cx="453970" cy="369332"/>
          </a:xfrm>
          <a:prstGeom prst="rect">
            <a:avLst/>
          </a:prstGeom>
          <a:noFill/>
        </p:spPr>
        <p:txBody>
          <a:bodyPr wrap="none" rtlCol="0">
            <a:spAutoFit/>
          </a:bodyPr>
          <a:lstStyle/>
          <a:p>
            <a:r>
              <a:rPr lang="en-US" dirty="0"/>
              <a:t>06</a:t>
            </a:r>
          </a:p>
        </p:txBody>
      </p:sp>
      <p:pic>
        <p:nvPicPr>
          <p:cNvPr id="5" name="Picture 4">
            <a:extLst>
              <a:ext uri="{FF2B5EF4-FFF2-40B4-BE49-F238E27FC236}">
                <a16:creationId xmlns:a16="http://schemas.microsoft.com/office/drawing/2014/main" xmlns="" id="{EC492C2B-1377-5C4C-02F9-7007117A0D8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79867" y="1519185"/>
            <a:ext cx="4300492" cy="4215790"/>
          </a:xfrm>
          <a:prstGeom prst="rect">
            <a:avLst/>
          </a:prstGeom>
        </p:spPr>
      </p:pic>
      <p:cxnSp>
        <p:nvCxnSpPr>
          <p:cNvPr id="12" name="Straight Arrow Connector 11">
            <a:extLst>
              <a:ext uri="{FF2B5EF4-FFF2-40B4-BE49-F238E27FC236}">
                <a16:creationId xmlns:a16="http://schemas.microsoft.com/office/drawing/2014/main" xmlns="" id="{E8258F9E-9E1F-BE73-CDC0-A6427E609380}"/>
              </a:ext>
            </a:extLst>
          </p:cNvPr>
          <p:cNvCxnSpPr>
            <a:cxnSpLocks/>
          </p:cNvCxnSpPr>
          <p:nvPr/>
        </p:nvCxnSpPr>
        <p:spPr>
          <a:xfrm>
            <a:off x="6874406" y="5587500"/>
            <a:ext cx="822960"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9F2327CD-7C08-DF50-6B01-3D1A06F61E01}"/>
              </a:ext>
            </a:extLst>
          </p:cNvPr>
          <p:cNvCxnSpPr>
            <a:cxnSpLocks/>
          </p:cNvCxnSpPr>
          <p:nvPr/>
        </p:nvCxnSpPr>
        <p:spPr>
          <a:xfrm>
            <a:off x="6892490" y="3627080"/>
            <a:ext cx="709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09B7B8CC-2168-DB87-1120-F3BB7101E916}"/>
              </a:ext>
            </a:extLst>
          </p:cNvPr>
          <p:cNvCxnSpPr>
            <a:cxnSpLocks/>
          </p:cNvCxnSpPr>
          <p:nvPr/>
        </p:nvCxnSpPr>
        <p:spPr>
          <a:xfrm>
            <a:off x="6949931" y="3018373"/>
            <a:ext cx="595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09685289-F187-5A63-D5BA-CD1F7AC27DE6}"/>
              </a:ext>
            </a:extLst>
          </p:cNvPr>
          <p:cNvCxnSpPr/>
          <p:nvPr/>
        </p:nvCxnSpPr>
        <p:spPr>
          <a:xfrm>
            <a:off x="6835992" y="2615937"/>
            <a:ext cx="822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1353F716-A073-E6A3-7B84-1F4730FB9DE5}"/>
              </a:ext>
            </a:extLst>
          </p:cNvPr>
          <p:cNvCxnSpPr/>
          <p:nvPr/>
        </p:nvCxnSpPr>
        <p:spPr>
          <a:xfrm>
            <a:off x="6835992" y="1939834"/>
            <a:ext cx="1010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C62C4D97-ABD8-41F5-06F0-9203DE6A46BA}"/>
              </a:ext>
            </a:extLst>
          </p:cNvPr>
          <p:cNvSpPr txBox="1"/>
          <p:nvPr/>
        </p:nvSpPr>
        <p:spPr>
          <a:xfrm>
            <a:off x="6261922" y="1818925"/>
            <a:ext cx="688009" cy="338554"/>
          </a:xfrm>
          <a:prstGeom prst="rect">
            <a:avLst/>
          </a:prstGeom>
          <a:solidFill>
            <a:schemeClr val="accent1">
              <a:lumMod val="75000"/>
            </a:schemeClr>
          </a:solidFill>
        </p:spPr>
        <p:txBody>
          <a:bodyPr wrap="none" rtlCol="0">
            <a:spAutoFit/>
          </a:bodyPr>
          <a:lstStyle/>
          <a:p>
            <a:r>
              <a:rPr lang="en-US" sz="1600" dirty="0" err="1">
                <a:latin typeface="Times New Roman" panose="02020603050405020304" pitchFamily="18" charset="0"/>
                <a:cs typeface="Times New Roman" panose="02020603050405020304" pitchFamily="18" charset="0"/>
              </a:rPr>
              <a:t>sroute</a:t>
            </a:r>
            <a:endParaRPr lang="en-US" sz="16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xmlns="" id="{A1731917-ABFD-5C2B-C3E6-AFCA6A4587C4}"/>
              </a:ext>
            </a:extLst>
          </p:cNvPr>
          <p:cNvSpPr txBox="1"/>
          <p:nvPr/>
        </p:nvSpPr>
        <p:spPr>
          <a:xfrm>
            <a:off x="5621321" y="2857039"/>
            <a:ext cx="1308371" cy="338554"/>
          </a:xfrm>
          <a:prstGeom prst="rect">
            <a:avLst/>
          </a:prstGeom>
          <a:solidFill>
            <a:schemeClr val="accent3">
              <a:lumMod val="20000"/>
              <a:lumOff val="8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Die boundary</a:t>
            </a:r>
          </a:p>
        </p:txBody>
      </p:sp>
      <p:sp>
        <p:nvSpPr>
          <p:cNvPr id="33" name="TextBox 32">
            <a:extLst>
              <a:ext uri="{FF2B5EF4-FFF2-40B4-BE49-F238E27FC236}">
                <a16:creationId xmlns:a16="http://schemas.microsoft.com/office/drawing/2014/main" xmlns="" id="{36F9F40B-5FF3-2DE3-55F5-C6DB4C102B57}"/>
              </a:ext>
            </a:extLst>
          </p:cNvPr>
          <p:cNvSpPr txBox="1"/>
          <p:nvPr/>
        </p:nvSpPr>
        <p:spPr>
          <a:xfrm>
            <a:off x="5538967" y="2425047"/>
            <a:ext cx="1410964" cy="338554"/>
          </a:xfrm>
          <a:prstGeom prst="rect">
            <a:avLst/>
          </a:prstGeom>
          <a:solidFill>
            <a:schemeClr val="accent3">
              <a:lumMod val="20000"/>
              <a:lumOff val="8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Core boundary</a:t>
            </a:r>
          </a:p>
        </p:txBody>
      </p:sp>
      <p:sp>
        <p:nvSpPr>
          <p:cNvPr id="34" name="TextBox 33">
            <a:extLst>
              <a:ext uri="{FF2B5EF4-FFF2-40B4-BE49-F238E27FC236}">
                <a16:creationId xmlns:a16="http://schemas.microsoft.com/office/drawing/2014/main" xmlns="" id="{D78B4CE0-5ABE-3C3B-1DFE-4598DC0D6C7A}"/>
              </a:ext>
            </a:extLst>
          </p:cNvPr>
          <p:cNvSpPr txBox="1"/>
          <p:nvPr/>
        </p:nvSpPr>
        <p:spPr>
          <a:xfrm>
            <a:off x="6168218" y="3498851"/>
            <a:ext cx="768159" cy="338554"/>
          </a:xfrm>
          <a:prstGeom prst="rect">
            <a:avLst/>
          </a:prstGeom>
          <a:solidFill>
            <a:srgbClr val="C00000"/>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Metal5</a:t>
            </a:r>
          </a:p>
        </p:txBody>
      </p:sp>
      <p:sp>
        <p:nvSpPr>
          <p:cNvPr id="35" name="TextBox 34">
            <a:extLst>
              <a:ext uri="{FF2B5EF4-FFF2-40B4-BE49-F238E27FC236}">
                <a16:creationId xmlns:a16="http://schemas.microsoft.com/office/drawing/2014/main" xmlns="" id="{CAE12B6F-C642-AB71-3B84-813057E3E945}"/>
              </a:ext>
            </a:extLst>
          </p:cNvPr>
          <p:cNvSpPr txBox="1"/>
          <p:nvPr/>
        </p:nvSpPr>
        <p:spPr>
          <a:xfrm>
            <a:off x="6161533" y="5418223"/>
            <a:ext cx="768159" cy="338554"/>
          </a:xfrm>
          <a:prstGeom prst="rect">
            <a:avLst/>
          </a:prstGeom>
          <a:solidFill>
            <a:srgbClr val="FFFF00"/>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Metal4</a:t>
            </a:r>
          </a:p>
        </p:txBody>
      </p:sp>
      <p:graphicFrame>
        <p:nvGraphicFramePr>
          <p:cNvPr id="36" name="Table 36">
            <a:extLst>
              <a:ext uri="{FF2B5EF4-FFF2-40B4-BE49-F238E27FC236}">
                <a16:creationId xmlns:a16="http://schemas.microsoft.com/office/drawing/2014/main" xmlns="" id="{394ECF7B-89B9-9F22-A1CF-220AAA8BB6F3}"/>
              </a:ext>
            </a:extLst>
          </p:cNvPr>
          <p:cNvGraphicFramePr>
            <a:graphicFrameLocks noGrp="1"/>
          </p:cNvGraphicFramePr>
          <p:nvPr>
            <p:extLst>
              <p:ext uri="{D42A27DB-BD31-4B8C-83A1-F6EECF244321}">
                <p14:modId xmlns:p14="http://schemas.microsoft.com/office/powerpoint/2010/main" xmlns="" val="1199006107"/>
              </p:ext>
            </p:extLst>
          </p:nvPr>
        </p:nvGraphicFramePr>
        <p:xfrm>
          <a:off x="147745" y="1519185"/>
          <a:ext cx="4923401" cy="4069818"/>
        </p:xfrm>
        <a:graphic>
          <a:graphicData uri="http://schemas.openxmlformats.org/drawingml/2006/table">
            <a:tbl>
              <a:tblPr firstRow="1" bandRow="1">
                <a:tableStyleId>{93296810-A885-4BE3-A3E7-6D5BEEA58F35}</a:tableStyleId>
              </a:tblPr>
              <a:tblGrid>
                <a:gridCol w="1502955">
                  <a:extLst>
                    <a:ext uri="{9D8B030D-6E8A-4147-A177-3AD203B41FA5}">
                      <a16:colId xmlns:a16="http://schemas.microsoft.com/office/drawing/2014/main" xmlns="" val="2225014778"/>
                    </a:ext>
                  </a:extLst>
                </a:gridCol>
                <a:gridCol w="872745">
                  <a:extLst>
                    <a:ext uri="{9D8B030D-6E8A-4147-A177-3AD203B41FA5}">
                      <a16:colId xmlns:a16="http://schemas.microsoft.com/office/drawing/2014/main" xmlns="" val="515514970"/>
                    </a:ext>
                  </a:extLst>
                </a:gridCol>
                <a:gridCol w="661298">
                  <a:extLst>
                    <a:ext uri="{9D8B030D-6E8A-4147-A177-3AD203B41FA5}">
                      <a16:colId xmlns:a16="http://schemas.microsoft.com/office/drawing/2014/main" xmlns="" val="2568961722"/>
                    </a:ext>
                  </a:extLst>
                </a:gridCol>
                <a:gridCol w="1886403">
                  <a:extLst>
                    <a:ext uri="{9D8B030D-6E8A-4147-A177-3AD203B41FA5}">
                      <a16:colId xmlns:a16="http://schemas.microsoft.com/office/drawing/2014/main" xmlns="" val="1719506975"/>
                    </a:ext>
                  </a:extLst>
                </a:gridCol>
              </a:tblGrid>
              <a:tr h="304282">
                <a:tc gridSpan="4">
                  <a:txBody>
                    <a:bodyPr/>
                    <a:lstStyle/>
                    <a:p>
                      <a:pPr algn="ctr"/>
                      <a:r>
                        <a:rPr lang="en-US" sz="1400" dirty="0">
                          <a:latin typeface="Times New Roman" panose="02020603050405020304" pitchFamily="18" charset="0"/>
                          <a:cs typeface="Times New Roman" panose="02020603050405020304" pitchFamily="18" charset="0"/>
                        </a:rPr>
                        <a:t>Floorplan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72212375"/>
                  </a:ext>
                </a:extLst>
              </a:tr>
              <a:tr h="278920">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Core width </a:t>
                      </a: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285.57um</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xmlns="" val="424683657"/>
                  </a:ext>
                </a:extLst>
              </a:tr>
              <a:tr h="278920">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Core height </a:t>
                      </a: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200.64um</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xmlns="" val="1110445412"/>
                  </a:ext>
                </a:extLst>
              </a:tr>
              <a:tr h="273854">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Core to die width </a:t>
                      </a: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B0F0"/>
                          </a:solidFill>
                          <a:latin typeface="Times New Roman" panose="02020603050405020304" pitchFamily="18" charset="0"/>
                          <a:cs typeface="Times New Roman" panose="02020603050405020304" pitchFamily="18" charset="0"/>
                        </a:rPr>
                        <a:t>10.26um</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xmlns="" val="2903386247"/>
                  </a:ext>
                </a:extLst>
              </a:tr>
              <a:tr h="278920">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Core to die height </a:t>
                      </a:r>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algn="ctr"/>
                      <a:r>
                        <a:rPr lang="en-US" sz="1200" dirty="0">
                          <a:solidFill>
                            <a:srgbClr val="00B0F0"/>
                          </a:solidFill>
                          <a:latin typeface="Times New Roman" panose="02020603050405020304" pitchFamily="18" charset="0"/>
                          <a:cs typeface="Times New Roman" panose="02020603050405020304" pitchFamily="18" charset="0"/>
                        </a:rPr>
                        <a:t>9.12um</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xmlns="" val="1909785583"/>
                  </a:ext>
                </a:extLst>
              </a:tr>
              <a:tr h="304282">
                <a:tc gridSpan="4">
                  <a:txBody>
                    <a:bodyPr/>
                    <a:lstStyle/>
                    <a:p>
                      <a:pPr algn="ctr"/>
                      <a:r>
                        <a:rPr lang="en-US" sz="1400" dirty="0" err="1">
                          <a:solidFill>
                            <a:schemeClr val="accent1">
                              <a:lumMod val="75000"/>
                            </a:schemeClr>
                          </a:solidFill>
                          <a:latin typeface="Times New Roman" panose="02020603050405020304" pitchFamily="18" charset="0"/>
                          <a:cs typeface="Times New Roman" panose="02020603050405020304" pitchFamily="18" charset="0"/>
                        </a:rPr>
                        <a:t>Powerplan</a:t>
                      </a:r>
                      <a:endParaRPr lang="en-US" sz="1400" dirty="0">
                        <a:solidFill>
                          <a:schemeClr val="accent1">
                            <a:lumMod val="75000"/>
                          </a:schemeClr>
                        </a:solidFill>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0903610"/>
                  </a:ext>
                </a:extLst>
              </a:tr>
              <a:tr h="297304">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Layer name</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Top power layer</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Bottom power layer</a:t>
                      </a:r>
                    </a:p>
                  </a:txBody>
                  <a:tcPr/>
                </a:tc>
                <a:extLst>
                  <a:ext uri="{0D108BD9-81ED-4DB2-BD59-A6C34878D82A}">
                    <a16:rowId xmlns:a16="http://schemas.microsoft.com/office/drawing/2014/main" xmlns="" val="3370340261"/>
                  </a:ext>
                </a:extLst>
              </a:tr>
              <a:tr h="284793">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Metal Number</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Metal 5</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Metal4</a:t>
                      </a:r>
                    </a:p>
                  </a:txBody>
                  <a:tcPr/>
                </a:tc>
                <a:extLst>
                  <a:ext uri="{0D108BD9-81ED-4DB2-BD59-A6C34878D82A}">
                    <a16:rowId xmlns:a16="http://schemas.microsoft.com/office/drawing/2014/main" xmlns="" val="140856465"/>
                  </a:ext>
                </a:extLst>
              </a:tr>
              <a:tr h="278920">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VDD width</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2</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xmlns="" val="3660948719"/>
                  </a:ext>
                </a:extLst>
              </a:tr>
              <a:tr h="278920">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VSS width</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2</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xmlns="" val="3364933946"/>
                  </a:ext>
                </a:extLst>
              </a:tr>
              <a:tr h="321306">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Set to set distance</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23.58</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19.86</a:t>
                      </a:r>
                    </a:p>
                  </a:txBody>
                  <a:tcPr/>
                </a:tc>
                <a:extLst>
                  <a:ext uri="{0D108BD9-81ED-4DB2-BD59-A6C34878D82A}">
                    <a16:rowId xmlns:a16="http://schemas.microsoft.com/office/drawing/2014/main" xmlns="" val="951504220"/>
                  </a:ext>
                </a:extLst>
              </a:tr>
              <a:tr h="330054">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Number of stripe</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9</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xmlns="" val="871150673"/>
                  </a:ext>
                </a:extLst>
              </a:tr>
              <a:tr h="557841">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Percentage of power stripe</a:t>
                      </a:r>
                    </a:p>
                  </a:txBody>
                  <a:tcPr/>
                </a:tc>
                <a:tc gridSpan="2">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18%</a:t>
                      </a:r>
                    </a:p>
                  </a:txBody>
                  <a:tcPr/>
                </a:tc>
                <a:tc hMerge="1">
                  <a:txBody>
                    <a:bodyPr/>
                    <a:lstStyle/>
                    <a:p>
                      <a:endParaRPr lang="en-US"/>
                    </a:p>
                  </a:txBody>
                  <a:tcPr/>
                </a:tc>
                <a:tc>
                  <a:txBody>
                    <a:bodyPr/>
                    <a:lstStyle/>
                    <a:p>
                      <a:pPr algn="ctr"/>
                      <a:r>
                        <a:rPr lang="en-US" sz="1200" dirty="0">
                          <a:solidFill>
                            <a:srgbClr val="7030A0"/>
                          </a:solidFill>
                          <a:latin typeface="Times New Roman" panose="02020603050405020304" pitchFamily="18" charset="0"/>
                          <a:cs typeface="Times New Roman" panose="02020603050405020304" pitchFamily="18" charset="0"/>
                        </a:rPr>
                        <a:t>18.9%</a:t>
                      </a:r>
                    </a:p>
                  </a:txBody>
                  <a:tcPr/>
                </a:tc>
                <a:extLst>
                  <a:ext uri="{0D108BD9-81ED-4DB2-BD59-A6C34878D82A}">
                    <a16:rowId xmlns:a16="http://schemas.microsoft.com/office/drawing/2014/main" xmlns="" val="253165479"/>
                  </a:ext>
                </a:extLst>
              </a:tr>
            </a:tbl>
          </a:graphicData>
        </a:graphic>
      </p:graphicFrame>
      <p:sp>
        <p:nvSpPr>
          <p:cNvPr id="37" name="TextBox 36">
            <a:extLst>
              <a:ext uri="{FF2B5EF4-FFF2-40B4-BE49-F238E27FC236}">
                <a16:creationId xmlns:a16="http://schemas.microsoft.com/office/drawing/2014/main" xmlns="" id="{12AA21B2-DA35-8E2E-8D8A-2792501F2A94}"/>
              </a:ext>
            </a:extLst>
          </p:cNvPr>
          <p:cNvSpPr txBox="1"/>
          <p:nvPr/>
        </p:nvSpPr>
        <p:spPr>
          <a:xfrm>
            <a:off x="2894664" y="828449"/>
            <a:ext cx="8350762" cy="584775"/>
          </a:xfrm>
          <a:prstGeom prst="rect">
            <a:avLst/>
          </a:prstGeom>
          <a:solidFill>
            <a:schemeClr val="bg2">
              <a:lumMod val="75000"/>
            </a:schemeClr>
          </a:solidFill>
        </p:spPr>
        <p:txBody>
          <a:bodyPr wrap="square" rtlCol="0">
            <a:spAutoFit/>
          </a:bodyPr>
          <a:lstStyle/>
          <a:p>
            <a:r>
              <a:rPr lang="en-US" sz="1600" dirty="0">
                <a:solidFill>
                  <a:srgbClr val="7030A0"/>
                </a:solidFill>
                <a:latin typeface="Times New Roman" panose="02020603050405020304" pitchFamily="18" charset="0"/>
                <a:cs typeface="Times New Roman" panose="02020603050405020304" pitchFamily="18" charset="0"/>
              </a:rPr>
              <a:t>Floorplan creates die boundary and core boundary . It is also a process of positioning blocks or macros on the core boundary.</a:t>
            </a:r>
          </a:p>
        </p:txBody>
      </p:sp>
      <p:sp>
        <p:nvSpPr>
          <p:cNvPr id="38" name="TextBox 37">
            <a:extLst>
              <a:ext uri="{FF2B5EF4-FFF2-40B4-BE49-F238E27FC236}">
                <a16:creationId xmlns:a16="http://schemas.microsoft.com/office/drawing/2014/main" xmlns="" id="{67BC82A6-F181-AB73-12FE-04DBF69279E9}"/>
              </a:ext>
            </a:extLst>
          </p:cNvPr>
          <p:cNvSpPr txBox="1"/>
          <p:nvPr/>
        </p:nvSpPr>
        <p:spPr>
          <a:xfrm>
            <a:off x="8780766" y="5778843"/>
            <a:ext cx="2257349"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 Floorplan &amp; </a:t>
            </a:r>
            <a:r>
              <a:rPr lang="en-US" sz="1400" dirty="0" err="1">
                <a:latin typeface="Times New Roman" panose="02020603050405020304" pitchFamily="18" charset="0"/>
                <a:cs typeface="Times New Roman" panose="02020603050405020304" pitchFamily="18" charset="0"/>
              </a:rPr>
              <a:t>Powerplan</a:t>
            </a:r>
            <a:endParaRPr lang="en-US"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1767FF8B-B0E1-B460-6A18-0CA7EF7A8C9C}"/>
              </a:ext>
            </a:extLst>
          </p:cNvPr>
          <p:cNvSpPr/>
          <p:nvPr/>
        </p:nvSpPr>
        <p:spPr>
          <a:xfrm>
            <a:off x="147745" y="5969918"/>
            <a:ext cx="4139775" cy="61376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create_floorplan</a:t>
            </a:r>
            <a:r>
              <a:rPr lang="en-US" sz="1600" dirty="0">
                <a:solidFill>
                  <a:schemeClr val="tx1"/>
                </a:solidFill>
              </a:rPr>
              <a:t> -</a:t>
            </a:r>
            <a:r>
              <a:rPr lang="en-US" sz="1600" dirty="0" err="1" smtClean="0">
                <a:solidFill>
                  <a:schemeClr val="tx1"/>
                </a:solidFill>
              </a:rPr>
              <a:t>core_size</a:t>
            </a:r>
            <a:endParaRPr lang="en-US" sz="1600" dirty="0" smtClean="0">
              <a:solidFill>
                <a:schemeClr val="tx1"/>
              </a:solidFill>
            </a:endParaRPr>
          </a:p>
          <a:p>
            <a:pPr algn="ctr"/>
            <a:r>
              <a:rPr lang="en-US" sz="1600" dirty="0" err="1" smtClean="0">
                <a:solidFill>
                  <a:schemeClr val="tx1"/>
                </a:solidFill>
              </a:rPr>
              <a:t>add_stripe</a:t>
            </a:r>
            <a:endParaRPr lang="en-US" sz="1600" dirty="0">
              <a:solidFill>
                <a:schemeClr val="tx1"/>
              </a:solidFill>
            </a:endParaRPr>
          </a:p>
        </p:txBody>
      </p:sp>
      <p:sp>
        <p:nvSpPr>
          <p:cNvPr id="4" name="Rectangle 3">
            <a:extLst>
              <a:ext uri="{FF2B5EF4-FFF2-40B4-BE49-F238E27FC236}">
                <a16:creationId xmlns:a16="http://schemas.microsoft.com/office/drawing/2014/main" xmlns="" id="{3D445A25-D443-CE4D-B3C6-CB26E2A34B71}"/>
              </a:ext>
            </a:extLst>
          </p:cNvPr>
          <p:cNvSpPr/>
          <p:nvPr/>
        </p:nvSpPr>
        <p:spPr>
          <a:xfrm>
            <a:off x="147745" y="5687045"/>
            <a:ext cx="1361719" cy="250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command</a:t>
            </a:r>
          </a:p>
        </p:txBody>
      </p:sp>
    </p:spTree>
    <p:extLst>
      <p:ext uri="{BB962C8B-B14F-4D97-AF65-F5344CB8AC3E}">
        <p14:creationId xmlns:p14="http://schemas.microsoft.com/office/powerpoint/2010/main" xmlns="" val="140290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1000"/>
                                        <p:tgtEl>
                                          <p:spTgt spid="31"/>
                                        </p:tgtEl>
                                      </p:cBhvr>
                                    </p:animEffect>
                                    <p:anim calcmode="lin" valueType="num">
                                      <p:cBhvr>
                                        <p:cTn id="80" dur="1000" fill="hold"/>
                                        <p:tgtEl>
                                          <p:spTgt spid="31"/>
                                        </p:tgtEl>
                                        <p:attrNameLst>
                                          <p:attrName>ppt_x</p:attrName>
                                        </p:attrNameLst>
                                      </p:cBhvr>
                                      <p:tavLst>
                                        <p:tav tm="0">
                                          <p:val>
                                            <p:strVal val="#ppt_x"/>
                                          </p:val>
                                        </p:tav>
                                        <p:tav tm="100000">
                                          <p:val>
                                            <p:strVal val="#ppt_x"/>
                                          </p:val>
                                        </p:tav>
                                      </p:tavLst>
                                    </p:anim>
                                    <p:anim calcmode="lin" valueType="num">
                                      <p:cBhvr>
                                        <p:cTn id="8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6FE6990-078F-B358-C1C3-08087C3146D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64889" y="2039989"/>
            <a:ext cx="3340816" cy="3954673"/>
          </a:xfrm>
          <a:prstGeom prst="rect">
            <a:avLst/>
          </a:prstGeom>
        </p:spPr>
      </p:pic>
      <p:sp>
        <p:nvSpPr>
          <p:cNvPr id="8" name="TextBox 7">
            <a:extLst>
              <a:ext uri="{FF2B5EF4-FFF2-40B4-BE49-F238E27FC236}">
                <a16:creationId xmlns:a16="http://schemas.microsoft.com/office/drawing/2014/main" xmlns="" id="{C32E457E-9EE5-2C9F-77A2-0433453AE943}"/>
              </a:ext>
            </a:extLst>
          </p:cNvPr>
          <p:cNvSpPr txBox="1"/>
          <p:nvPr/>
        </p:nvSpPr>
        <p:spPr>
          <a:xfrm>
            <a:off x="146811" y="178279"/>
            <a:ext cx="3704860" cy="461665"/>
          </a:xfrm>
          <a:prstGeom prst="rect">
            <a:avLst/>
          </a:prstGeom>
          <a:solidFill>
            <a:schemeClr val="accent6">
              <a:lumMod val="60000"/>
              <a:lumOff val="40000"/>
            </a:schemeClr>
          </a:solidFill>
        </p:spPr>
        <p:txBody>
          <a:bodyPr wrap="none" rtlCol="0">
            <a:spAutoFit/>
          </a:bodyPr>
          <a:lstStyle/>
          <a:p>
            <a:r>
              <a:rPr lang="en-US" sz="2400" b="1" dirty="0">
                <a:solidFill>
                  <a:schemeClr val="accent1">
                    <a:lumMod val="75000"/>
                  </a:schemeClr>
                </a:solidFill>
              </a:rPr>
              <a:t>Floorplan &amp; IO placement</a:t>
            </a:r>
          </a:p>
        </p:txBody>
      </p:sp>
      <p:sp>
        <p:nvSpPr>
          <p:cNvPr id="19" name="TextBox 18">
            <a:extLst>
              <a:ext uri="{FF2B5EF4-FFF2-40B4-BE49-F238E27FC236}">
                <a16:creationId xmlns:a16="http://schemas.microsoft.com/office/drawing/2014/main" xmlns="" id="{8809EBB2-EFF6-BE1F-D96F-21714FF0C7FF}"/>
              </a:ext>
            </a:extLst>
          </p:cNvPr>
          <p:cNvSpPr txBox="1"/>
          <p:nvPr/>
        </p:nvSpPr>
        <p:spPr>
          <a:xfrm>
            <a:off x="11740429" y="6326961"/>
            <a:ext cx="451571" cy="369332"/>
          </a:xfrm>
          <a:prstGeom prst="rect">
            <a:avLst/>
          </a:prstGeom>
          <a:noFill/>
        </p:spPr>
        <p:txBody>
          <a:bodyPr wrap="square">
            <a:spAutoFit/>
          </a:bodyPr>
          <a:lstStyle/>
          <a:p>
            <a:r>
              <a:rPr lang="en-US" dirty="0"/>
              <a:t>07</a:t>
            </a:r>
          </a:p>
        </p:txBody>
      </p:sp>
      <p:graphicFrame>
        <p:nvGraphicFramePr>
          <p:cNvPr id="4" name="Table 4">
            <a:extLst>
              <a:ext uri="{FF2B5EF4-FFF2-40B4-BE49-F238E27FC236}">
                <a16:creationId xmlns:a16="http://schemas.microsoft.com/office/drawing/2014/main" xmlns="" id="{07645F0D-B821-62F1-2E2A-5CEF74B798F2}"/>
              </a:ext>
            </a:extLst>
          </p:cNvPr>
          <p:cNvGraphicFramePr>
            <a:graphicFrameLocks noGrp="1"/>
          </p:cNvGraphicFramePr>
          <p:nvPr>
            <p:extLst>
              <p:ext uri="{D42A27DB-BD31-4B8C-83A1-F6EECF244321}">
                <p14:modId xmlns:p14="http://schemas.microsoft.com/office/powerpoint/2010/main" xmlns="" val="3121962160"/>
              </p:ext>
            </p:extLst>
          </p:nvPr>
        </p:nvGraphicFramePr>
        <p:xfrm>
          <a:off x="173315" y="2033734"/>
          <a:ext cx="3340816" cy="3954673"/>
        </p:xfrm>
        <a:graphic>
          <a:graphicData uri="http://schemas.openxmlformats.org/drawingml/2006/table">
            <a:tbl>
              <a:tblPr firstRow="1" bandRow="1">
                <a:tableStyleId>{EB344D84-9AFB-497E-A393-DC336BA19D2E}</a:tableStyleId>
              </a:tblPr>
              <a:tblGrid>
                <a:gridCol w="1801259">
                  <a:extLst>
                    <a:ext uri="{9D8B030D-6E8A-4147-A177-3AD203B41FA5}">
                      <a16:colId xmlns:a16="http://schemas.microsoft.com/office/drawing/2014/main" xmlns="" val="2900549401"/>
                    </a:ext>
                  </a:extLst>
                </a:gridCol>
                <a:gridCol w="1539557">
                  <a:extLst>
                    <a:ext uri="{9D8B030D-6E8A-4147-A177-3AD203B41FA5}">
                      <a16:colId xmlns:a16="http://schemas.microsoft.com/office/drawing/2014/main" xmlns="" val="1431958094"/>
                    </a:ext>
                  </a:extLst>
                </a:gridCol>
              </a:tblGrid>
              <a:tr h="518169">
                <a:tc gridSpan="2">
                  <a:txBody>
                    <a:bodyPr/>
                    <a:lstStyle/>
                    <a:p>
                      <a:pPr algn="ctr"/>
                      <a:r>
                        <a:rPr lang="en-US" sz="1600" dirty="0" smtClean="0"/>
                        <a:t>Pin </a:t>
                      </a:r>
                      <a:r>
                        <a:rPr lang="en-US" sz="1600" dirty="0"/>
                        <a:t>connection</a:t>
                      </a:r>
                    </a:p>
                  </a:txBody>
                  <a:tcPr/>
                </a:tc>
                <a:tc hMerge="1">
                  <a:txBody>
                    <a:bodyPr/>
                    <a:lstStyle/>
                    <a:p>
                      <a:endParaRPr lang="en-US"/>
                    </a:p>
                  </a:txBody>
                  <a:tcPr/>
                </a:tc>
                <a:extLst>
                  <a:ext uri="{0D108BD9-81ED-4DB2-BD59-A6C34878D82A}">
                    <a16:rowId xmlns:a16="http://schemas.microsoft.com/office/drawing/2014/main" xmlns="" val="3344281484"/>
                  </a:ext>
                </a:extLst>
              </a:tr>
              <a:tr h="518169">
                <a:tc>
                  <a:txBody>
                    <a:bodyPr/>
                    <a:lstStyle/>
                    <a:p>
                      <a:pPr algn="ctr"/>
                      <a:r>
                        <a:rPr lang="en-US" sz="1600" dirty="0">
                          <a:solidFill>
                            <a:srgbClr val="7030A0"/>
                          </a:solidFill>
                        </a:rPr>
                        <a:t>Module name</a:t>
                      </a:r>
                      <a:endParaRPr lang="en-US" sz="1600" dirty="0">
                        <a:solidFill>
                          <a:srgbClr val="7030A0"/>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1600" dirty="0">
                          <a:solidFill>
                            <a:srgbClr val="7030A0"/>
                          </a:solidFill>
                          <a:latin typeface="Times New Roman" panose="02020603050405020304" pitchFamily="18" charset="0"/>
                          <a:cs typeface="Times New Roman" panose="02020603050405020304" pitchFamily="18" charset="0"/>
                        </a:rPr>
                        <a:t>Position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095025229"/>
                  </a:ext>
                </a:extLst>
              </a:tr>
              <a:tr h="895018">
                <a:tc>
                  <a:txBody>
                    <a:bodyPr/>
                    <a:lstStyle/>
                    <a:p>
                      <a:pPr algn="ctr"/>
                      <a:r>
                        <a:rPr lang="en-US" sz="1600" dirty="0" err="1">
                          <a:solidFill>
                            <a:srgbClr val="0070C0"/>
                          </a:solidFill>
                        </a:rPr>
                        <a:t>id_stage_i</a:t>
                      </a:r>
                      <a:r>
                        <a:rPr lang="en-US" sz="1600" dirty="0">
                          <a:solidFill>
                            <a:srgbClr val="0070C0"/>
                          </a:solidFill>
                        </a:rPr>
                        <a:t> </a:t>
                      </a:r>
                      <a:endParaRPr lang="en-US" sz="1600" dirty="0">
                        <a:solidFill>
                          <a:srgbClr val="0070C0"/>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1600" dirty="0">
                          <a:solidFill>
                            <a:srgbClr val="0070C0"/>
                          </a:solidFill>
                        </a:rPr>
                        <a:t>half of bottom side pin</a:t>
                      </a:r>
                      <a:endParaRPr lang="en-US" sz="16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29581666"/>
                  </a:ext>
                </a:extLst>
              </a:tr>
              <a:tr h="610130">
                <a:tc>
                  <a:txBody>
                    <a:bodyPr/>
                    <a:lstStyle/>
                    <a:p>
                      <a:pPr algn="ctr"/>
                      <a:r>
                        <a:rPr lang="en-US" sz="1600" dirty="0" err="1">
                          <a:solidFill>
                            <a:srgbClr val="0070C0"/>
                          </a:solidFill>
                        </a:rPr>
                        <a:t>load_store_unit_i</a:t>
                      </a:r>
                      <a:r>
                        <a:rPr lang="en-US" sz="1600" dirty="0">
                          <a:solidFill>
                            <a:srgbClr val="0070C0"/>
                          </a:solidFill>
                        </a:rPr>
                        <a:t> </a:t>
                      </a:r>
                      <a:endParaRPr lang="en-US" sz="1600" dirty="0">
                        <a:solidFill>
                          <a:srgbClr val="0070C0"/>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1600" dirty="0">
                          <a:solidFill>
                            <a:srgbClr val="0070C0"/>
                          </a:solidFill>
                        </a:rPr>
                        <a:t>right side pin</a:t>
                      </a:r>
                      <a:endParaRPr lang="en-US" sz="16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906976546"/>
                  </a:ext>
                </a:extLst>
              </a:tr>
              <a:tr h="518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rgbClr val="0070C0"/>
                          </a:solidFill>
                        </a:rPr>
                        <a:t>if_stage_i</a:t>
                      </a:r>
                      <a:r>
                        <a:rPr lang="en-US" sz="1600" dirty="0">
                          <a:solidFill>
                            <a:srgbClr val="0070C0"/>
                          </a:solidFill>
                        </a:rPr>
                        <a:t> </a:t>
                      </a:r>
                    </a:p>
                  </a:txBody>
                  <a:tcPr>
                    <a:lnR w="12700" cap="flat" cmpd="sng" algn="ctr">
                      <a:solidFill>
                        <a:schemeClr val="tx1"/>
                      </a:solidFill>
                      <a:prstDash val="solid"/>
                      <a:round/>
                      <a:headEnd type="none" w="med" len="med"/>
                      <a:tailEnd type="none" w="med" len="med"/>
                    </a:lnR>
                  </a:tcPr>
                </a:tc>
                <a:tc>
                  <a:txBody>
                    <a:bodyPr/>
                    <a:lstStyle/>
                    <a:p>
                      <a:pPr algn="ctr"/>
                      <a:r>
                        <a:rPr lang="en-US" sz="1600" dirty="0">
                          <a:solidFill>
                            <a:srgbClr val="0070C0"/>
                          </a:solidFill>
                        </a:rPr>
                        <a:t>left side pin</a:t>
                      </a:r>
                      <a:endParaRPr lang="en-US" sz="16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798765269"/>
                  </a:ext>
                </a:extLst>
              </a:tr>
              <a:tr h="895018">
                <a:tc>
                  <a:txBody>
                    <a:bodyPr/>
                    <a:lstStyle/>
                    <a:p>
                      <a:pPr algn="ctr"/>
                      <a:r>
                        <a:rPr lang="en-US" sz="1600" dirty="0" err="1">
                          <a:solidFill>
                            <a:srgbClr val="0070C0"/>
                          </a:solidFill>
                        </a:rPr>
                        <a:t>cs_register_i</a:t>
                      </a:r>
                      <a:r>
                        <a:rPr lang="en-US" sz="1600" dirty="0">
                          <a:solidFill>
                            <a:srgbClr val="0070C0"/>
                          </a:solidFill>
                        </a:rPr>
                        <a:t> </a:t>
                      </a:r>
                      <a:endParaRPr lang="en-US" sz="1600" dirty="0">
                        <a:solidFill>
                          <a:srgbClr val="0070C0"/>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1600" dirty="0">
                          <a:solidFill>
                            <a:srgbClr val="0070C0"/>
                          </a:solidFill>
                        </a:rPr>
                        <a:t>half of bottom side pin</a:t>
                      </a:r>
                      <a:endParaRPr lang="en-US" sz="16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145932163"/>
                  </a:ext>
                </a:extLst>
              </a:tr>
            </a:tbl>
          </a:graphicData>
        </a:graphic>
      </p:graphicFrame>
      <p:graphicFrame>
        <p:nvGraphicFramePr>
          <p:cNvPr id="5" name="Table 6">
            <a:extLst>
              <a:ext uri="{FF2B5EF4-FFF2-40B4-BE49-F238E27FC236}">
                <a16:creationId xmlns:a16="http://schemas.microsoft.com/office/drawing/2014/main" xmlns="" id="{AA2BD9F6-6B1B-5BBC-B0F3-7327D4CA489F}"/>
              </a:ext>
            </a:extLst>
          </p:cNvPr>
          <p:cNvGraphicFramePr>
            <a:graphicFrameLocks noGrp="1"/>
          </p:cNvGraphicFramePr>
          <p:nvPr>
            <p:extLst>
              <p:ext uri="{D42A27DB-BD31-4B8C-83A1-F6EECF244321}">
                <p14:modId xmlns:p14="http://schemas.microsoft.com/office/powerpoint/2010/main" xmlns="" val="4022189070"/>
              </p:ext>
            </p:extLst>
          </p:nvPr>
        </p:nvGraphicFramePr>
        <p:xfrm>
          <a:off x="7129959" y="2033735"/>
          <a:ext cx="4888726" cy="3928035"/>
        </p:xfrm>
        <a:graphic>
          <a:graphicData uri="http://schemas.openxmlformats.org/drawingml/2006/table">
            <a:tbl>
              <a:tblPr firstRow="1" bandRow="1">
                <a:tableStyleId>{5C22544A-7EE6-4342-B048-85BDC9FD1C3A}</a:tableStyleId>
              </a:tblPr>
              <a:tblGrid>
                <a:gridCol w="2124347">
                  <a:extLst>
                    <a:ext uri="{9D8B030D-6E8A-4147-A177-3AD203B41FA5}">
                      <a16:colId xmlns:a16="http://schemas.microsoft.com/office/drawing/2014/main" xmlns="" val="3990534666"/>
                    </a:ext>
                  </a:extLst>
                </a:gridCol>
                <a:gridCol w="2764379">
                  <a:extLst>
                    <a:ext uri="{9D8B030D-6E8A-4147-A177-3AD203B41FA5}">
                      <a16:colId xmlns:a16="http://schemas.microsoft.com/office/drawing/2014/main" xmlns="" val="84962588"/>
                    </a:ext>
                  </a:extLst>
                </a:gridCol>
              </a:tblGrid>
              <a:tr h="419616">
                <a:tc gridSpan="2">
                  <a:txBody>
                    <a:bodyPr/>
                    <a:lstStyle/>
                    <a:p>
                      <a:pPr algn="ctr"/>
                      <a:r>
                        <a:rPr lang="en-US" sz="1600" dirty="0">
                          <a:latin typeface="Times New Roman" panose="02020603050405020304" pitchFamily="18" charset="0"/>
                          <a:cs typeface="Times New Roman" panose="02020603050405020304" pitchFamily="18" charset="0"/>
                        </a:rPr>
                        <a:t>After Floorplan check reports</a:t>
                      </a:r>
                    </a:p>
                  </a:txBody>
                  <a:tcPr/>
                </a:tc>
                <a:tc hMerge="1">
                  <a:txBody>
                    <a:bodyPr/>
                    <a:lstStyle/>
                    <a:p>
                      <a:endParaRPr lang="en-US"/>
                    </a:p>
                  </a:txBody>
                  <a:tcPr/>
                </a:tc>
                <a:extLst>
                  <a:ext uri="{0D108BD9-81ED-4DB2-BD59-A6C34878D82A}">
                    <a16:rowId xmlns:a16="http://schemas.microsoft.com/office/drawing/2014/main" xmlns="" val="3758335898"/>
                  </a:ext>
                </a:extLst>
              </a:tr>
              <a:tr h="584553">
                <a:tc>
                  <a:txBody>
                    <a:bodyPr/>
                    <a:lstStyle/>
                    <a:p>
                      <a:pPr algn="ctr"/>
                      <a:r>
                        <a:rPr lang="en-US" sz="1600" dirty="0">
                          <a:solidFill>
                            <a:srgbClr val="00B050"/>
                          </a:solidFill>
                          <a:latin typeface="Times New Roman" panose="02020603050405020304" pitchFamily="18" charset="0"/>
                          <a:cs typeface="Times New Roman" panose="02020603050405020304" pitchFamily="18" charset="0"/>
                        </a:rPr>
                        <a:t>Verify command</a:t>
                      </a:r>
                    </a:p>
                  </a:txBody>
                  <a:tcPr/>
                </a:tc>
                <a:tc>
                  <a:txBody>
                    <a:bodyPr/>
                    <a:lstStyle/>
                    <a:p>
                      <a:pPr algn="ctr"/>
                      <a:r>
                        <a:rPr lang="en-US" sz="1600" dirty="0">
                          <a:solidFill>
                            <a:srgbClr val="00B050"/>
                          </a:solidFill>
                          <a:latin typeface="Times New Roman" panose="02020603050405020304" pitchFamily="18" charset="0"/>
                          <a:cs typeface="Times New Roman" panose="02020603050405020304" pitchFamily="18" charset="0"/>
                        </a:rPr>
                        <a:t>Comments</a:t>
                      </a:r>
                    </a:p>
                  </a:txBody>
                  <a:tcPr/>
                </a:tc>
                <a:extLst>
                  <a:ext uri="{0D108BD9-81ED-4DB2-BD59-A6C34878D82A}">
                    <a16:rowId xmlns:a16="http://schemas.microsoft.com/office/drawing/2014/main" xmlns="" val="3964778398"/>
                  </a:ext>
                </a:extLst>
              </a:tr>
              <a:tr h="724792">
                <a:tc>
                  <a:txBody>
                    <a:bodyPr/>
                    <a:lstStyle/>
                    <a:p>
                      <a:pPr algn="ctr"/>
                      <a:r>
                        <a:rPr lang="en-US" sz="1600" dirty="0" err="1">
                          <a:latin typeface="Times New Roman" panose="02020603050405020304" pitchFamily="18" charset="0"/>
                          <a:cs typeface="Times New Roman" panose="02020603050405020304" pitchFamily="18" charset="0"/>
                        </a:rPr>
                        <a:t>check_pin_assignment</a:t>
                      </a:r>
                      <a:endParaRPr lang="en-US" sz="1600"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Total 379 number of pin is legal</a:t>
                      </a:r>
                    </a:p>
                  </a:txBody>
                  <a:tcPr>
                    <a:solidFill>
                      <a:schemeClr val="accent6">
                        <a:lumMod val="60000"/>
                        <a:lumOff val="40000"/>
                      </a:schemeClr>
                    </a:solidFill>
                  </a:tcPr>
                </a:tc>
                <a:extLst>
                  <a:ext uri="{0D108BD9-81ED-4DB2-BD59-A6C34878D82A}">
                    <a16:rowId xmlns:a16="http://schemas.microsoft.com/office/drawing/2014/main" xmlns="" val="1604056566"/>
                  </a:ext>
                </a:extLst>
              </a:tr>
              <a:tr h="1029968">
                <a:tc>
                  <a:txBody>
                    <a:bodyPr/>
                    <a:lstStyle/>
                    <a:p>
                      <a:pPr algn="ctr"/>
                      <a:r>
                        <a:rPr lang="en-US" sz="1600" dirty="0" err="1">
                          <a:latin typeface="Times New Roman" panose="02020603050405020304" pitchFamily="18" charset="0"/>
                          <a:cs typeface="Times New Roman" panose="02020603050405020304" pitchFamily="18" charset="0"/>
                        </a:rPr>
                        <a:t>check_place</a:t>
                      </a:r>
                      <a:endParaRPr lang="en-US" sz="1600"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Place cell 282</a:t>
                      </a:r>
                    </a:p>
                    <a:p>
                      <a:pPr algn="ctr"/>
                      <a:r>
                        <a:rPr lang="en-US" sz="1600" dirty="0">
                          <a:latin typeface="Times New Roman" panose="02020603050405020304" pitchFamily="18" charset="0"/>
                          <a:cs typeface="Times New Roman" panose="02020603050405020304" pitchFamily="18" charset="0"/>
                        </a:rPr>
                        <a:t>Unplace cell 18318</a:t>
                      </a:r>
                    </a:p>
                    <a:p>
                      <a:pPr algn="ctr"/>
                      <a:r>
                        <a:rPr lang="en-US" sz="1600" dirty="0">
                          <a:latin typeface="Times New Roman" panose="02020603050405020304" pitchFamily="18" charset="0"/>
                          <a:cs typeface="Times New Roman" panose="02020603050405020304" pitchFamily="18" charset="0"/>
                        </a:rPr>
                        <a:t>Utilization density is 95.36%</a:t>
                      </a:r>
                    </a:p>
                  </a:txBody>
                  <a:tcPr>
                    <a:solidFill>
                      <a:schemeClr val="accent6">
                        <a:lumMod val="60000"/>
                        <a:lumOff val="40000"/>
                      </a:schemeClr>
                    </a:solidFill>
                  </a:tcPr>
                </a:tc>
                <a:extLst>
                  <a:ext uri="{0D108BD9-81ED-4DB2-BD59-A6C34878D82A}">
                    <a16:rowId xmlns:a16="http://schemas.microsoft.com/office/drawing/2014/main" xmlns="" val="3526296704"/>
                  </a:ext>
                </a:extLst>
              </a:tr>
              <a:tr h="584553">
                <a:tc>
                  <a:txBody>
                    <a:bodyPr/>
                    <a:lstStyle/>
                    <a:p>
                      <a:pPr algn="ctr"/>
                      <a:r>
                        <a:rPr lang="en-US" sz="1600" dirty="0" err="1">
                          <a:latin typeface="Times New Roman" panose="02020603050405020304" pitchFamily="18" charset="0"/>
                          <a:cs typeface="Times New Roman" panose="02020603050405020304" pitchFamily="18" charset="0"/>
                        </a:rPr>
                        <a:t>check_pg_short</a:t>
                      </a:r>
                      <a:endParaRPr lang="en-US" sz="1600"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Zero violations</a:t>
                      </a:r>
                    </a:p>
                  </a:txBody>
                  <a:tcPr>
                    <a:solidFill>
                      <a:schemeClr val="accent6">
                        <a:lumMod val="60000"/>
                        <a:lumOff val="40000"/>
                      </a:schemeClr>
                    </a:solidFill>
                  </a:tcPr>
                </a:tc>
                <a:extLst>
                  <a:ext uri="{0D108BD9-81ED-4DB2-BD59-A6C34878D82A}">
                    <a16:rowId xmlns:a16="http://schemas.microsoft.com/office/drawing/2014/main" xmlns="" val="2480661601"/>
                  </a:ext>
                </a:extLst>
              </a:tr>
              <a:tr h="584553">
                <a:tc>
                  <a:txBody>
                    <a:bodyPr/>
                    <a:lstStyle/>
                    <a:p>
                      <a:pPr algn="ctr"/>
                      <a:r>
                        <a:rPr lang="en-US" sz="1600" dirty="0">
                          <a:latin typeface="Times New Roman" panose="02020603050405020304" pitchFamily="18" charset="0"/>
                          <a:cs typeface="Times New Roman" panose="02020603050405020304" pitchFamily="18" charset="0"/>
                        </a:rPr>
                        <a:t>Setup time</a:t>
                      </a:r>
                    </a:p>
                  </a:txBody>
                  <a:tcPr>
                    <a:solidFill>
                      <a:schemeClr val="accent6">
                        <a:lumMod val="60000"/>
                        <a:lumOff val="4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-0.773ns (</a:t>
                      </a:r>
                      <a:r>
                        <a:rPr lang="en-US" sz="1600" dirty="0" err="1">
                          <a:latin typeface="Times New Roman" panose="02020603050405020304" pitchFamily="18" charset="0"/>
                          <a:cs typeface="Times New Roman" panose="02020603050405020304" pitchFamily="18" charset="0"/>
                        </a:rPr>
                        <a:t>wns</a:t>
                      </a:r>
                      <a:r>
                        <a:rPr lang="en-US" sz="1600" dirty="0">
                          <a:latin typeface="Times New Roman" panose="02020603050405020304" pitchFamily="18" charset="0"/>
                          <a:cs typeface="Times New Roman" panose="02020603050405020304" pitchFamily="18" charset="0"/>
                        </a:rPr>
                        <a:t>) reg to reg</a:t>
                      </a:r>
                    </a:p>
                  </a:txBody>
                  <a:tcPr>
                    <a:solidFill>
                      <a:schemeClr val="accent6">
                        <a:lumMod val="60000"/>
                        <a:lumOff val="40000"/>
                      </a:schemeClr>
                    </a:solidFill>
                  </a:tcPr>
                </a:tc>
                <a:extLst>
                  <a:ext uri="{0D108BD9-81ED-4DB2-BD59-A6C34878D82A}">
                    <a16:rowId xmlns:a16="http://schemas.microsoft.com/office/drawing/2014/main" xmlns="" val="3501930388"/>
                  </a:ext>
                </a:extLst>
              </a:tr>
            </a:tbl>
          </a:graphicData>
        </a:graphic>
      </p:graphicFrame>
      <p:sp>
        <p:nvSpPr>
          <p:cNvPr id="9" name="TextBox 8">
            <a:extLst>
              <a:ext uri="{FF2B5EF4-FFF2-40B4-BE49-F238E27FC236}">
                <a16:creationId xmlns:a16="http://schemas.microsoft.com/office/drawing/2014/main" xmlns="" id="{6E449D90-02BC-77B9-A9BC-8A7BB50B96E3}"/>
              </a:ext>
            </a:extLst>
          </p:cNvPr>
          <p:cNvSpPr txBox="1"/>
          <p:nvPr/>
        </p:nvSpPr>
        <p:spPr>
          <a:xfrm>
            <a:off x="173315" y="921340"/>
            <a:ext cx="3340816" cy="830997"/>
          </a:xfrm>
          <a:prstGeom prst="rect">
            <a:avLst/>
          </a:prstGeom>
          <a:solidFill>
            <a:schemeClr val="tx2">
              <a:lumMod val="20000"/>
              <a:lumOff val="80000"/>
            </a:schemeClr>
          </a:solidFill>
        </p:spPr>
        <p:txBody>
          <a:bodyPr wrap="square" rtlCol="0">
            <a:spAutoFit/>
          </a:bodyPr>
          <a:lstStyle/>
          <a:p>
            <a:pPr algn="ctr"/>
            <a:r>
              <a:rPr lang="en-US" sz="1600" b="0" i="0" dirty="0">
                <a:effectLst/>
                <a:latin typeface="Times New Roman" panose="02020603050405020304" pitchFamily="18" charset="0"/>
                <a:cs typeface="Times New Roman" panose="02020603050405020304" pitchFamily="18" charset="0"/>
              </a:rPr>
              <a:t>IO file command </a:t>
            </a:r>
          </a:p>
          <a:p>
            <a:pPr algn="ctr"/>
            <a:r>
              <a:rPr lang="en-US" sz="1600" b="0" i="0" dirty="0" err="1">
                <a:effectLst/>
                <a:latin typeface="Times New Roman" panose="02020603050405020304" pitchFamily="18" charset="0"/>
                <a:cs typeface="Times New Roman" panose="02020603050405020304" pitchFamily="18" charset="0"/>
              </a:rPr>
              <a:t>write_io_file</a:t>
            </a:r>
            <a:r>
              <a:rPr lang="en-US" sz="1600" b="0" i="0" dirty="0">
                <a:effectLst/>
                <a:latin typeface="Times New Roman" panose="02020603050405020304" pitchFamily="18" charset="0"/>
                <a:cs typeface="Times New Roman" panose="02020603050405020304" pitchFamily="18" charset="0"/>
              </a:rPr>
              <a:t> cv32e40p_top.io</a:t>
            </a:r>
          </a:p>
          <a:p>
            <a:pPr algn="ctr"/>
            <a:r>
              <a:rPr lang="it-IT" sz="1600" dirty="0">
                <a:latin typeface="Times New Roman" panose="02020603050405020304" pitchFamily="18" charset="0"/>
                <a:cs typeface="Times New Roman" panose="02020603050405020304" pitchFamily="18" charset="0"/>
              </a:rPr>
              <a:t>read_io_file cv32e40p_top.io</a:t>
            </a:r>
            <a:endParaRPr lang="en-US"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0E19726C-2A8A-2FAF-9AD0-A9339DED73B3}"/>
              </a:ext>
            </a:extLst>
          </p:cNvPr>
          <p:cNvSpPr txBox="1"/>
          <p:nvPr/>
        </p:nvSpPr>
        <p:spPr>
          <a:xfrm>
            <a:off x="4314194" y="5988407"/>
            <a:ext cx="184698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 </a:t>
            </a:r>
            <a:r>
              <a:rPr lang="en-US" sz="1600" dirty="0" smtClean="0">
                <a:latin typeface="Times New Roman" panose="02020603050405020304" pitchFamily="18" charset="0"/>
                <a:cs typeface="Times New Roman" panose="02020603050405020304" pitchFamily="18" charset="0"/>
              </a:rPr>
              <a:t>Pin </a:t>
            </a:r>
            <a:r>
              <a:rPr lang="en-US" sz="1600" dirty="0">
                <a:latin typeface="Times New Roman" panose="02020603050405020304" pitchFamily="18" charset="0"/>
                <a:cs typeface="Times New Roman" panose="02020603050405020304" pitchFamily="18" charset="0"/>
              </a:rPr>
              <a:t>connection</a:t>
            </a:r>
          </a:p>
        </p:txBody>
      </p:sp>
    </p:spTree>
    <p:extLst>
      <p:ext uri="{BB962C8B-B14F-4D97-AF65-F5344CB8AC3E}">
        <p14:creationId xmlns:p14="http://schemas.microsoft.com/office/powerpoint/2010/main" xmlns="" val="362146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F562ED0-B385-935E-C80A-86B565E60CCF}"/>
              </a:ext>
            </a:extLst>
          </p:cNvPr>
          <p:cNvSpPr txBox="1"/>
          <p:nvPr/>
        </p:nvSpPr>
        <p:spPr>
          <a:xfrm>
            <a:off x="9004352" y="6112228"/>
            <a:ext cx="2590774" cy="307777"/>
          </a:xfrm>
          <a:prstGeom prst="rect">
            <a:avLst/>
          </a:prstGeom>
          <a:noFill/>
        </p:spPr>
        <p:txBody>
          <a:bodyPr wrap="none" rtlCol="0">
            <a:spAutoFit/>
          </a:bodyPr>
          <a:lstStyle/>
          <a:p>
            <a:r>
              <a:rPr lang="en-US" sz="1400" dirty="0"/>
              <a:t>Fig : </a:t>
            </a:r>
            <a:r>
              <a:rPr lang="en-US" sz="1400" dirty="0" err="1"/>
              <a:t>ex_stage_i</a:t>
            </a:r>
            <a:r>
              <a:rPr lang="en-US" sz="1400" dirty="0"/>
              <a:t> – fixed module</a:t>
            </a:r>
          </a:p>
        </p:txBody>
      </p:sp>
      <p:sp>
        <p:nvSpPr>
          <p:cNvPr id="7" name="TextBox 6">
            <a:extLst>
              <a:ext uri="{FF2B5EF4-FFF2-40B4-BE49-F238E27FC236}">
                <a16:creationId xmlns:a16="http://schemas.microsoft.com/office/drawing/2014/main" xmlns="" id="{0B6D1A89-D159-D1C4-1C8B-B521C580CA17}"/>
              </a:ext>
            </a:extLst>
          </p:cNvPr>
          <p:cNvSpPr txBox="1"/>
          <p:nvPr/>
        </p:nvSpPr>
        <p:spPr>
          <a:xfrm>
            <a:off x="156285" y="1789310"/>
            <a:ext cx="8046811" cy="1384995"/>
          </a:xfrm>
          <a:prstGeom prst="rect">
            <a:avLst/>
          </a:prstGeom>
          <a:solidFill>
            <a:schemeClr val="accent4">
              <a:lumMod val="20000"/>
              <a:lumOff val="80000"/>
            </a:schemeClr>
          </a:solidFill>
        </p:spPr>
        <p:txBody>
          <a:bodyPr wrap="square" rtlCol="0">
            <a:spAutoFit/>
          </a:bodyPr>
          <a:lstStyle/>
          <a:p>
            <a:pPr algn="ctr"/>
            <a:r>
              <a:rPr lang="en-US" sz="1600" b="1" dirty="0">
                <a:solidFill>
                  <a:schemeClr val="accent6"/>
                </a:solidFill>
                <a:latin typeface="Times New Roman" panose="02020603050405020304" pitchFamily="18" charset="0"/>
                <a:cs typeface="Times New Roman" panose="02020603050405020304" pitchFamily="18" charset="0"/>
              </a:rPr>
              <a:t>B</a:t>
            </a:r>
            <a:r>
              <a:rPr lang="en-US" sz="1600" b="1">
                <a:solidFill>
                  <a:schemeClr val="accent6"/>
                </a:solidFill>
                <a:latin typeface="Times New Roman" panose="02020603050405020304" pitchFamily="18" charset="0"/>
                <a:cs typeface="Times New Roman" panose="02020603050405020304" pitchFamily="18" charset="0"/>
              </a:rPr>
              <a:t>oundary </a:t>
            </a:r>
            <a:r>
              <a:rPr lang="en-US" sz="1600" b="1" dirty="0">
                <a:solidFill>
                  <a:schemeClr val="accent6"/>
                </a:solidFill>
                <a:latin typeface="Times New Roman" panose="02020603050405020304" pitchFamily="18" charset="0"/>
                <a:cs typeface="Times New Roman" panose="02020603050405020304" pitchFamily="18" charset="0"/>
              </a:rPr>
              <a:t>constraint command </a:t>
            </a:r>
          </a:p>
          <a:p>
            <a:pPr marL="285750" indent="-285750">
              <a:buFont typeface="Wingdings" panose="05000000000000000000" pitchFamily="2" charset="2"/>
              <a:buChar char="v"/>
            </a:pPr>
            <a:r>
              <a:rPr lang="en-US" sz="1400" dirty="0" err="1">
                <a:latin typeface="Times New Roman" panose="02020603050405020304" pitchFamily="18" charset="0"/>
                <a:cs typeface="Times New Roman" panose="02020603050405020304" pitchFamily="18" charset="0"/>
              </a:rPr>
              <a:t>set_db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place_hard_fence</a:t>
            </a:r>
            <a:r>
              <a:rPr lang="en-US" sz="1400" dirty="0">
                <a:latin typeface="Times New Roman" panose="02020603050405020304" pitchFamily="18" charset="0"/>
                <a:cs typeface="Times New Roman" panose="02020603050405020304" pitchFamily="18" charset="0"/>
              </a:rPr>
              <a:t> true</a:t>
            </a:r>
          </a:p>
          <a:p>
            <a:pPr marL="285750" indent="-285750">
              <a:buFont typeface="Wingdings" panose="05000000000000000000" pitchFamily="2" charset="2"/>
              <a:buChar char="v"/>
            </a:pPr>
            <a:r>
              <a:rPr lang="en-US" sz="1400" dirty="0" err="1">
                <a:latin typeface="Times New Roman" panose="02020603050405020304" pitchFamily="18" charset="0"/>
                <a:cs typeface="Times New Roman" panose="02020603050405020304" pitchFamily="18" charset="0"/>
              </a:rPr>
              <a:t>set_db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opt_honor_fences</a:t>
            </a:r>
            <a:r>
              <a:rPr lang="en-US" sz="1400" dirty="0">
                <a:latin typeface="Times New Roman" panose="02020603050405020304" pitchFamily="18" charset="0"/>
                <a:cs typeface="Times New Roman" panose="02020603050405020304" pitchFamily="18" charset="0"/>
              </a:rPr>
              <a:t> true</a:t>
            </a:r>
          </a:p>
          <a:p>
            <a:endParaRPr lang="en-US" sz="1200" dirty="0"/>
          </a:p>
          <a:p>
            <a:pPr marL="285750" indent="-285750">
              <a:buFont typeface="Wingdings" panose="05000000000000000000" pitchFamily="2" charset="2"/>
              <a:buChar char="v"/>
            </a:pPr>
            <a:r>
              <a:rPr lang="en-US" sz="1400" dirty="0" err="1"/>
              <a:t>create_boundary_constraint</a:t>
            </a:r>
            <a:r>
              <a:rPr lang="en-US" sz="1400" dirty="0"/>
              <a:t> -type fence -</a:t>
            </a:r>
            <a:r>
              <a:rPr lang="en-US" sz="1400" dirty="0" err="1"/>
              <a:t>rects</a:t>
            </a:r>
            <a:r>
              <a:rPr lang="en-US" sz="1400" dirty="0"/>
              <a:t> {129.00500 199.15800 255.34550 75.32550} -</a:t>
            </a:r>
            <a:r>
              <a:rPr lang="en-US" sz="1400" dirty="0" err="1"/>
              <a:t>hinst</a:t>
            </a:r>
            <a:r>
              <a:rPr lang="en-US" sz="1400" dirty="0"/>
              <a:t> </a:t>
            </a:r>
            <a:r>
              <a:rPr lang="en-US" sz="1400" dirty="0" err="1"/>
              <a:t>core_i</a:t>
            </a:r>
            <a:r>
              <a:rPr lang="en-US" sz="1400" dirty="0"/>
              <a:t>/</a:t>
            </a:r>
            <a:r>
              <a:rPr lang="en-US" sz="1400" dirty="0" err="1"/>
              <a:t>ex_stage_i</a:t>
            </a:r>
            <a:r>
              <a:rPr lang="en-US" sz="1400" dirty="0"/>
              <a:t> </a:t>
            </a:r>
          </a:p>
        </p:txBody>
      </p:sp>
      <p:graphicFrame>
        <p:nvGraphicFramePr>
          <p:cNvPr id="9" name="Table 15">
            <a:extLst>
              <a:ext uri="{FF2B5EF4-FFF2-40B4-BE49-F238E27FC236}">
                <a16:creationId xmlns:a16="http://schemas.microsoft.com/office/drawing/2014/main" xmlns="" id="{A074A1C7-CCE5-EF71-3B6D-91EE689DD32B}"/>
              </a:ext>
            </a:extLst>
          </p:cNvPr>
          <p:cNvGraphicFramePr>
            <a:graphicFrameLocks noGrp="1"/>
          </p:cNvGraphicFramePr>
          <p:nvPr>
            <p:extLst>
              <p:ext uri="{D42A27DB-BD31-4B8C-83A1-F6EECF244321}">
                <p14:modId xmlns:p14="http://schemas.microsoft.com/office/powerpoint/2010/main" xmlns="" val="336475492"/>
              </p:ext>
            </p:extLst>
          </p:nvPr>
        </p:nvGraphicFramePr>
        <p:xfrm>
          <a:off x="156285" y="3862787"/>
          <a:ext cx="4680758" cy="2270435"/>
        </p:xfrm>
        <a:graphic>
          <a:graphicData uri="http://schemas.openxmlformats.org/drawingml/2006/table">
            <a:tbl>
              <a:tblPr firstRow="1" bandRow="1">
                <a:tableStyleId>{5C22544A-7EE6-4342-B048-85BDC9FD1C3A}</a:tableStyleId>
              </a:tblPr>
              <a:tblGrid>
                <a:gridCol w="2586915">
                  <a:extLst>
                    <a:ext uri="{9D8B030D-6E8A-4147-A177-3AD203B41FA5}">
                      <a16:colId xmlns:a16="http://schemas.microsoft.com/office/drawing/2014/main" xmlns="" val="1548911611"/>
                    </a:ext>
                  </a:extLst>
                </a:gridCol>
                <a:gridCol w="2093843">
                  <a:extLst>
                    <a:ext uri="{9D8B030D-6E8A-4147-A177-3AD203B41FA5}">
                      <a16:colId xmlns:a16="http://schemas.microsoft.com/office/drawing/2014/main" xmlns="" val="3846429800"/>
                    </a:ext>
                  </a:extLst>
                </a:gridCol>
              </a:tblGrid>
              <a:tr h="441737">
                <a:tc gridSpan="2">
                  <a:txBody>
                    <a:bodyPr/>
                    <a:lstStyle/>
                    <a:p>
                      <a:pPr algn="ctr"/>
                      <a:r>
                        <a:rPr lang="en-US" sz="1600" b="1" dirty="0">
                          <a:solidFill>
                            <a:schemeClr val="accent6"/>
                          </a:solidFill>
                          <a:latin typeface="Times New Roman" panose="02020603050405020304" pitchFamily="18" charset="0"/>
                          <a:cs typeface="Times New Roman" panose="02020603050405020304" pitchFamily="18" charset="0"/>
                        </a:rPr>
                        <a:t>Sanity Checks</a:t>
                      </a:r>
                    </a:p>
                  </a:txBody>
                  <a:tcPr>
                    <a:solidFill>
                      <a:schemeClr val="accent6">
                        <a:lumMod val="20000"/>
                        <a:lumOff val="80000"/>
                      </a:schemeClr>
                    </a:solidFill>
                  </a:tcPr>
                </a:tc>
                <a:tc hMerge="1">
                  <a:txBody>
                    <a:bodyPr/>
                    <a:lstStyle/>
                    <a:p>
                      <a:endParaRPr lang="en-US"/>
                    </a:p>
                  </a:txBody>
                  <a:tcPr/>
                </a:tc>
                <a:extLst>
                  <a:ext uri="{0D108BD9-81ED-4DB2-BD59-A6C34878D82A}">
                    <a16:rowId xmlns:a16="http://schemas.microsoft.com/office/drawing/2014/main" xmlns="" val="2899438514"/>
                  </a:ext>
                </a:extLst>
              </a:tr>
              <a:tr h="557726">
                <a:tc>
                  <a:txBody>
                    <a:bodyPr/>
                    <a:lstStyle/>
                    <a:p>
                      <a:pPr algn="ctr"/>
                      <a:r>
                        <a:rPr lang="en-US" sz="1600" dirty="0">
                          <a:latin typeface="Times New Roman" panose="02020603050405020304" pitchFamily="18" charset="0"/>
                          <a:cs typeface="Times New Roman" panose="02020603050405020304" pitchFamily="18" charset="0"/>
                        </a:rPr>
                        <a:t>Verify command</a:t>
                      </a:r>
                    </a:p>
                  </a:txBody>
                  <a:tcPr>
                    <a:solidFill>
                      <a:schemeClr val="accent6">
                        <a:lumMod val="60000"/>
                        <a:lumOff val="4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Results</a:t>
                      </a:r>
                    </a:p>
                  </a:txBody>
                  <a:tcPr>
                    <a:solidFill>
                      <a:schemeClr val="accent6">
                        <a:lumMod val="60000"/>
                        <a:lumOff val="40000"/>
                      </a:schemeClr>
                    </a:solidFill>
                  </a:tcPr>
                </a:tc>
                <a:extLst>
                  <a:ext uri="{0D108BD9-81ED-4DB2-BD59-A6C34878D82A}">
                    <a16:rowId xmlns:a16="http://schemas.microsoft.com/office/drawing/2014/main" xmlns="" val="4178997783"/>
                  </a:ext>
                </a:extLst>
              </a:tr>
              <a:tr h="557726">
                <a:tc>
                  <a:txBody>
                    <a:bodyPr/>
                    <a:lstStyle/>
                    <a:p>
                      <a:pPr algn="ctr"/>
                      <a:r>
                        <a:rPr lang="en-US" sz="1600" dirty="0" err="1">
                          <a:latin typeface="Times New Roman" panose="02020603050405020304" pitchFamily="18" charset="0"/>
                          <a:cs typeface="Times New Roman" panose="02020603050405020304" pitchFamily="18" charset="0"/>
                        </a:rPr>
                        <a:t>check_place</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Placed = 21579</a:t>
                      </a:r>
                    </a:p>
                    <a:p>
                      <a:pPr algn="ctr"/>
                      <a:r>
                        <a:rPr lang="en-US" sz="1600" dirty="0">
                          <a:latin typeface="Times New Roman" panose="02020603050405020304" pitchFamily="18" charset="0"/>
                          <a:cs typeface="Times New Roman" panose="02020603050405020304" pitchFamily="18" charset="0"/>
                        </a:rPr>
                        <a:t>Unplaced = 0      </a:t>
                      </a:r>
                    </a:p>
                  </a:txBody>
                  <a:tcPr/>
                </a:tc>
                <a:extLst>
                  <a:ext uri="{0D108BD9-81ED-4DB2-BD59-A6C34878D82A}">
                    <a16:rowId xmlns:a16="http://schemas.microsoft.com/office/drawing/2014/main" xmlns="" val="3652350185"/>
                  </a:ext>
                </a:extLst>
              </a:tr>
              <a:tr h="691852">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err="1">
                          <a:latin typeface="Times New Roman" panose="02020603050405020304" pitchFamily="18" charset="0"/>
                          <a:cs typeface="Times New Roman" panose="02020603050405020304" pitchFamily="18" charset="0"/>
                        </a:rPr>
                        <a:t>report_timing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pre_cts</a:t>
                      </a:r>
                      <a:endParaRPr lang="en-US" sz="1600" dirty="0">
                        <a:latin typeface="Times New Roman" panose="02020603050405020304" pitchFamily="18" charset="0"/>
                        <a:cs typeface="Times New Roman" panose="02020603050405020304" pitchFamily="18" charset="0"/>
                      </a:endParaRPr>
                    </a:p>
                  </a:txBody>
                  <a:tcPr>
                    <a:solidFill>
                      <a:schemeClr val="accent3">
                        <a:lumMod val="60000"/>
                        <a:lumOff val="40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Wns</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 -5.139ns (reg-reg)</a:t>
                      </a:r>
                    </a:p>
                  </a:txBody>
                  <a:tcPr>
                    <a:solidFill>
                      <a:schemeClr val="accent3">
                        <a:lumMod val="60000"/>
                        <a:lumOff val="40000"/>
                      </a:schemeClr>
                    </a:solidFill>
                  </a:tcPr>
                </a:tc>
                <a:extLst>
                  <a:ext uri="{0D108BD9-81ED-4DB2-BD59-A6C34878D82A}">
                    <a16:rowId xmlns:a16="http://schemas.microsoft.com/office/drawing/2014/main" xmlns="" val="255728657"/>
                  </a:ext>
                </a:extLst>
              </a:tr>
            </a:tbl>
          </a:graphicData>
        </a:graphic>
      </p:graphicFrame>
      <p:sp>
        <p:nvSpPr>
          <p:cNvPr id="18" name="TextBox 17">
            <a:extLst>
              <a:ext uri="{FF2B5EF4-FFF2-40B4-BE49-F238E27FC236}">
                <a16:creationId xmlns:a16="http://schemas.microsoft.com/office/drawing/2014/main" xmlns="" id="{4263F92F-5AB0-0F4C-A1B9-D9A9214BB7EA}"/>
              </a:ext>
            </a:extLst>
          </p:cNvPr>
          <p:cNvSpPr txBox="1"/>
          <p:nvPr/>
        </p:nvSpPr>
        <p:spPr>
          <a:xfrm>
            <a:off x="161285" y="154900"/>
            <a:ext cx="2153809" cy="461665"/>
          </a:xfrm>
          <a:prstGeom prst="rect">
            <a:avLst/>
          </a:prstGeom>
          <a:solidFill>
            <a:schemeClr val="accent4">
              <a:lumMod val="60000"/>
              <a:lumOff val="40000"/>
            </a:schemeClr>
          </a:solidFill>
        </p:spPr>
        <p:txBody>
          <a:bodyPr wrap="square" rtlCol="0">
            <a:sp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Placement</a:t>
            </a:r>
            <a:r>
              <a:rPr lang="en-US" sz="2000" dirty="0">
                <a:solidFill>
                  <a:srgbClr val="92D050"/>
                </a:solidFill>
                <a:latin typeface="Times New Roman" panose="02020603050405020304" pitchFamily="18" charset="0"/>
                <a:cs typeface="Times New Roman" panose="02020603050405020304" pitchFamily="18" charset="0"/>
              </a:rPr>
              <a:t> </a:t>
            </a:r>
            <a:r>
              <a:rPr lang="en-US" dirty="0">
                <a:solidFill>
                  <a:srgbClr val="92D050"/>
                </a:solidFill>
              </a:rPr>
              <a:t>  </a:t>
            </a:r>
          </a:p>
        </p:txBody>
      </p:sp>
      <p:graphicFrame>
        <p:nvGraphicFramePr>
          <p:cNvPr id="2" name="Table 10">
            <a:extLst>
              <a:ext uri="{FF2B5EF4-FFF2-40B4-BE49-F238E27FC236}">
                <a16:creationId xmlns:a16="http://schemas.microsoft.com/office/drawing/2014/main" xmlns="" id="{9D2584AB-968E-3A6A-858D-3DF390DA5C3F}"/>
              </a:ext>
            </a:extLst>
          </p:cNvPr>
          <p:cNvGraphicFramePr>
            <a:graphicFrameLocks noGrp="1"/>
          </p:cNvGraphicFramePr>
          <p:nvPr>
            <p:extLst>
              <p:ext uri="{D42A27DB-BD31-4B8C-83A1-F6EECF244321}">
                <p14:modId xmlns:p14="http://schemas.microsoft.com/office/powerpoint/2010/main" xmlns="" val="2214736490"/>
              </p:ext>
            </p:extLst>
          </p:nvPr>
        </p:nvGraphicFramePr>
        <p:xfrm>
          <a:off x="4956500" y="3451263"/>
          <a:ext cx="3246596" cy="2660565"/>
        </p:xfrm>
        <a:graphic>
          <a:graphicData uri="http://schemas.openxmlformats.org/drawingml/2006/table">
            <a:tbl>
              <a:tblPr firstRow="1" bandRow="1">
                <a:tableStyleId>{00A15C55-8517-42AA-B614-E9B94910E393}</a:tableStyleId>
              </a:tblPr>
              <a:tblGrid>
                <a:gridCol w="1623298">
                  <a:extLst>
                    <a:ext uri="{9D8B030D-6E8A-4147-A177-3AD203B41FA5}">
                      <a16:colId xmlns:a16="http://schemas.microsoft.com/office/drawing/2014/main" xmlns="" val="1959906274"/>
                    </a:ext>
                  </a:extLst>
                </a:gridCol>
                <a:gridCol w="1623298">
                  <a:extLst>
                    <a:ext uri="{9D8B030D-6E8A-4147-A177-3AD203B41FA5}">
                      <a16:colId xmlns:a16="http://schemas.microsoft.com/office/drawing/2014/main" xmlns="" val="1738927146"/>
                    </a:ext>
                  </a:extLst>
                </a:gridCol>
              </a:tblGrid>
              <a:tr h="48679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50000"/>
                            </a:schemeClr>
                          </a:solidFill>
                          <a:latin typeface="Times New Roman" panose="02020603050405020304" pitchFamily="18" charset="0"/>
                          <a:cs typeface="Times New Roman" panose="02020603050405020304" pitchFamily="18" charset="0"/>
                        </a:rPr>
                        <a:t>Module instance count</a:t>
                      </a:r>
                    </a:p>
                  </a:txBody>
                  <a:tcPr/>
                </a:tc>
                <a:tc hMerge="1">
                  <a:txBody>
                    <a:bodyPr/>
                    <a:lstStyle/>
                    <a:p>
                      <a:endParaRPr lang="en-US"/>
                    </a:p>
                  </a:txBody>
                  <a:tcPr/>
                </a:tc>
                <a:extLst>
                  <a:ext uri="{0D108BD9-81ED-4DB2-BD59-A6C34878D82A}">
                    <a16:rowId xmlns:a16="http://schemas.microsoft.com/office/drawing/2014/main" xmlns="" val="1710969666"/>
                  </a:ext>
                </a:extLst>
              </a:tr>
              <a:tr h="364759">
                <a:tc>
                  <a:txBody>
                    <a:bodyPr/>
                    <a:lstStyle/>
                    <a:p>
                      <a:pPr algn="ctr"/>
                      <a:r>
                        <a:rPr lang="en-US" sz="1600" dirty="0">
                          <a:latin typeface="Times New Roman" panose="02020603050405020304" pitchFamily="18" charset="0"/>
                          <a:cs typeface="Times New Roman" panose="02020603050405020304" pitchFamily="18" charset="0"/>
                        </a:rPr>
                        <a:t>Inst name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Inst Count</a:t>
                      </a:r>
                    </a:p>
                  </a:txBody>
                  <a:tcPr/>
                </a:tc>
                <a:extLst>
                  <a:ext uri="{0D108BD9-81ED-4DB2-BD59-A6C34878D82A}">
                    <a16:rowId xmlns:a16="http://schemas.microsoft.com/office/drawing/2014/main" xmlns="" val="2558437286"/>
                  </a:ext>
                </a:extLst>
              </a:tr>
              <a:tr h="364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id_stage_i</a:t>
                      </a:r>
                      <a:r>
                        <a:rPr lang="en-US" sz="1600" dirty="0">
                          <a:latin typeface="Times New Roman" panose="02020603050405020304" pitchFamily="18" charset="0"/>
                          <a:cs typeface="Times New Roman" panose="02020603050405020304" pitchFamily="18" charset="0"/>
                        </a:rPr>
                        <a:t> </a:t>
                      </a:r>
                    </a:p>
                  </a:txBody>
                  <a:tcPr/>
                </a:tc>
                <a:tc>
                  <a:txBody>
                    <a:bodyPr/>
                    <a:lstStyle/>
                    <a:p>
                      <a:pPr algn="ctr"/>
                      <a:r>
                        <a:rPr lang="en-US" sz="1600" dirty="0">
                          <a:latin typeface="Times New Roman" panose="02020603050405020304" pitchFamily="18" charset="0"/>
                          <a:cs typeface="Times New Roman" panose="02020603050405020304" pitchFamily="18" charset="0"/>
                        </a:rPr>
                        <a:t> 6627</a:t>
                      </a:r>
                    </a:p>
                  </a:txBody>
                  <a:tcPr/>
                </a:tc>
                <a:extLst>
                  <a:ext uri="{0D108BD9-81ED-4DB2-BD59-A6C34878D82A}">
                    <a16:rowId xmlns:a16="http://schemas.microsoft.com/office/drawing/2014/main" xmlns="" val="3423722652"/>
                  </a:ext>
                </a:extLst>
              </a:tr>
              <a:tr h="364759">
                <a:tc>
                  <a:txBody>
                    <a:bodyPr/>
                    <a:lstStyle/>
                    <a:p>
                      <a:pPr algn="ctr"/>
                      <a:r>
                        <a:rPr lang="en-US" sz="1600" dirty="0" err="1">
                          <a:latin typeface="Times New Roman" panose="02020603050405020304" pitchFamily="18" charset="0"/>
                          <a:cs typeface="Times New Roman" panose="02020603050405020304" pitchFamily="18" charset="0"/>
                        </a:rPr>
                        <a:t>ex_stage_i</a:t>
                      </a:r>
                      <a:r>
                        <a:rPr lang="en-US" sz="1600" dirty="0">
                          <a:latin typeface="Times New Roman" panose="02020603050405020304" pitchFamily="18" charset="0"/>
                          <a:cs typeface="Times New Roman" panose="02020603050405020304" pitchFamily="18" charset="0"/>
                        </a:rPr>
                        <a:t> </a:t>
                      </a:r>
                    </a:p>
                  </a:txBody>
                  <a:tcPr/>
                </a:tc>
                <a:tc>
                  <a:txBody>
                    <a:bodyPr/>
                    <a:lstStyle/>
                    <a:p>
                      <a:pPr algn="ct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5321</a:t>
                      </a:r>
                    </a:p>
                  </a:txBody>
                  <a:tcPr/>
                </a:tc>
                <a:extLst>
                  <a:ext uri="{0D108BD9-81ED-4DB2-BD59-A6C34878D82A}">
                    <a16:rowId xmlns:a16="http://schemas.microsoft.com/office/drawing/2014/main" xmlns="" val="4130407115"/>
                  </a:ext>
                </a:extLst>
              </a:tr>
              <a:tr h="364759">
                <a:tc>
                  <a:txBody>
                    <a:bodyPr/>
                    <a:lstStyle/>
                    <a:p>
                      <a:pPr algn="ctr"/>
                      <a:r>
                        <a:rPr lang="en-US" sz="1600" dirty="0" err="1">
                          <a:latin typeface="Times New Roman" panose="02020603050405020304" pitchFamily="18" charset="0"/>
                          <a:cs typeface="Times New Roman" panose="02020603050405020304" pitchFamily="18" charset="0"/>
                        </a:rPr>
                        <a:t>cs_register_i</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2258</a:t>
                      </a:r>
                    </a:p>
                  </a:txBody>
                  <a:tcPr/>
                </a:tc>
                <a:extLst>
                  <a:ext uri="{0D108BD9-81ED-4DB2-BD59-A6C34878D82A}">
                    <a16:rowId xmlns:a16="http://schemas.microsoft.com/office/drawing/2014/main" xmlns="" val="3002187859"/>
                  </a:ext>
                </a:extLst>
              </a:tr>
              <a:tr h="364759">
                <a:tc>
                  <a:txBody>
                    <a:bodyPr/>
                    <a:lstStyle/>
                    <a:p>
                      <a:pPr algn="ctr"/>
                      <a:r>
                        <a:rPr lang="en-US" sz="1600" dirty="0" err="1">
                          <a:latin typeface="Times New Roman" panose="02020603050405020304" pitchFamily="18" charset="0"/>
                          <a:cs typeface="Times New Roman" panose="02020603050405020304" pitchFamily="18" charset="0"/>
                        </a:rPr>
                        <a:t>If_stage_i</a:t>
                      </a:r>
                      <a:r>
                        <a:rPr lang="en-US" sz="1600" dirty="0">
                          <a:latin typeface="Times New Roman" panose="02020603050405020304" pitchFamily="18" charset="0"/>
                          <a:cs typeface="Times New Roman" panose="02020603050405020304" pitchFamily="18" charset="0"/>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1503</a:t>
                      </a:r>
                    </a:p>
                  </a:txBody>
                  <a:tcPr/>
                </a:tc>
                <a:extLst>
                  <a:ext uri="{0D108BD9-81ED-4DB2-BD59-A6C34878D82A}">
                    <a16:rowId xmlns:a16="http://schemas.microsoft.com/office/drawing/2014/main" xmlns="" val="3884907162"/>
                  </a:ext>
                </a:extLst>
              </a:tr>
              <a:tr h="349976">
                <a:tc>
                  <a:txBody>
                    <a:bodyPr/>
                    <a:lstStyle/>
                    <a:p>
                      <a:pPr algn="ctr"/>
                      <a:r>
                        <a:rPr lang="en-US" sz="1600" dirty="0" err="1">
                          <a:latin typeface="Times New Roman" panose="02020603050405020304" pitchFamily="18" charset="0"/>
                          <a:cs typeface="Times New Roman" panose="02020603050405020304" pitchFamily="18" charset="0"/>
                        </a:rPr>
                        <a:t>Load_store_unit</a:t>
                      </a:r>
                      <a:r>
                        <a:rPr lang="en-US" sz="1600" dirty="0">
                          <a:latin typeface="Times New Roman" panose="02020603050405020304" pitchFamily="18" charset="0"/>
                          <a:cs typeface="Times New Roman" panose="02020603050405020304" pitchFamily="18" charset="0"/>
                        </a:rPr>
                        <a:t> </a:t>
                      </a:r>
                    </a:p>
                  </a:txBody>
                  <a:tcPr/>
                </a:tc>
                <a:tc>
                  <a:txBody>
                    <a:bodyPr/>
                    <a:lstStyle/>
                    <a:p>
                      <a:pPr algn="ctr"/>
                      <a:r>
                        <a:rPr lang="en-US" sz="1600" dirty="0">
                          <a:latin typeface="Times New Roman" panose="02020603050405020304" pitchFamily="18" charset="0"/>
                          <a:cs typeface="Times New Roman" panose="02020603050405020304" pitchFamily="18" charset="0"/>
                        </a:rPr>
                        <a:t>653</a:t>
                      </a:r>
                    </a:p>
                  </a:txBody>
                  <a:tcPr/>
                </a:tc>
                <a:extLst>
                  <a:ext uri="{0D108BD9-81ED-4DB2-BD59-A6C34878D82A}">
                    <a16:rowId xmlns:a16="http://schemas.microsoft.com/office/drawing/2014/main" xmlns="" val="2366280531"/>
                  </a:ext>
                </a:extLst>
              </a:tr>
            </a:tbl>
          </a:graphicData>
        </a:graphic>
      </p:graphicFrame>
      <p:sp>
        <p:nvSpPr>
          <p:cNvPr id="11" name="TextBox 10">
            <a:extLst>
              <a:ext uri="{FF2B5EF4-FFF2-40B4-BE49-F238E27FC236}">
                <a16:creationId xmlns:a16="http://schemas.microsoft.com/office/drawing/2014/main" xmlns="" id="{24DCBD9E-8C51-E531-4C64-3AF2E27329A5}"/>
              </a:ext>
            </a:extLst>
          </p:cNvPr>
          <p:cNvSpPr txBox="1"/>
          <p:nvPr/>
        </p:nvSpPr>
        <p:spPr>
          <a:xfrm>
            <a:off x="2368102" y="732920"/>
            <a:ext cx="8845586" cy="338554"/>
          </a:xfrm>
          <a:prstGeom prst="rect">
            <a:avLst/>
          </a:prstGeom>
          <a:solidFill>
            <a:schemeClr val="accent3">
              <a:lumMod val="20000"/>
              <a:lumOff val="80000"/>
            </a:schemeClr>
          </a:solidFill>
        </p:spPr>
        <p:txBody>
          <a:bodyPr wrap="square" rtlCol="0">
            <a:spAutoFit/>
          </a:bodyPr>
          <a:lstStyle/>
          <a:p>
            <a:pPr algn="just"/>
            <a:r>
              <a:rPr lang="en-US" sz="1600" dirty="0">
                <a:solidFill>
                  <a:srgbClr val="7030A0"/>
                </a:solidFill>
                <a:latin typeface="Times New Roman" panose="02020603050405020304" pitchFamily="18" charset="0"/>
                <a:cs typeface="Times New Roman" panose="02020603050405020304" pitchFamily="18" charset="0"/>
              </a:rPr>
              <a:t>Placement is the step in the design process where standard cells are placed on the core boundary. </a:t>
            </a:r>
          </a:p>
        </p:txBody>
      </p:sp>
      <p:sp>
        <p:nvSpPr>
          <p:cNvPr id="3" name="TextBox 2">
            <a:extLst>
              <a:ext uri="{FF2B5EF4-FFF2-40B4-BE49-F238E27FC236}">
                <a16:creationId xmlns:a16="http://schemas.microsoft.com/office/drawing/2014/main" xmlns="" id="{77CBF797-06F4-CDF5-0AA7-388EEAC5AAFD}"/>
              </a:ext>
            </a:extLst>
          </p:cNvPr>
          <p:cNvSpPr txBox="1"/>
          <p:nvPr/>
        </p:nvSpPr>
        <p:spPr>
          <a:xfrm>
            <a:off x="11738030" y="6374064"/>
            <a:ext cx="453970" cy="369332"/>
          </a:xfrm>
          <a:prstGeom prst="rect">
            <a:avLst/>
          </a:prstGeom>
          <a:noFill/>
        </p:spPr>
        <p:txBody>
          <a:bodyPr wrap="none" rtlCol="0">
            <a:spAutoFit/>
          </a:bodyPr>
          <a:lstStyle/>
          <a:p>
            <a:r>
              <a:rPr lang="en-US" dirty="0"/>
              <a:t>08</a:t>
            </a:r>
          </a:p>
        </p:txBody>
      </p:sp>
      <p:pic>
        <p:nvPicPr>
          <p:cNvPr id="4" name="Picture 3">
            <a:extLst>
              <a:ext uri="{FF2B5EF4-FFF2-40B4-BE49-F238E27FC236}">
                <a16:creationId xmlns:a16="http://schemas.microsoft.com/office/drawing/2014/main" xmlns="" id="{605E045A-9113-DC33-A34F-16E2877D6F6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22553" y="1789310"/>
            <a:ext cx="3569111" cy="4359361"/>
          </a:xfrm>
          <a:prstGeom prst="rect">
            <a:avLst/>
          </a:prstGeom>
        </p:spPr>
      </p:pic>
    </p:spTree>
    <p:extLst>
      <p:ext uri="{BB962C8B-B14F-4D97-AF65-F5344CB8AC3E}">
        <p14:creationId xmlns:p14="http://schemas.microsoft.com/office/powerpoint/2010/main" xmlns="" val="73416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3CF2D68-C44D-7DB7-A6BE-5FD3618FEC66}"/>
              </a:ext>
            </a:extLst>
          </p:cNvPr>
          <p:cNvSpPr txBox="1"/>
          <p:nvPr/>
        </p:nvSpPr>
        <p:spPr>
          <a:xfrm>
            <a:off x="164677" y="154611"/>
            <a:ext cx="2896574" cy="461665"/>
          </a:xfrm>
          <a:prstGeom prst="rect">
            <a:avLst/>
          </a:prstGeom>
          <a:solidFill>
            <a:schemeClr val="accent3">
              <a:lumMod val="60000"/>
              <a:lumOff val="40000"/>
            </a:schemeClr>
          </a:solid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Clock Tree Synthesis </a:t>
            </a:r>
          </a:p>
        </p:txBody>
      </p:sp>
      <p:sp>
        <p:nvSpPr>
          <p:cNvPr id="10" name="TextBox 9">
            <a:extLst>
              <a:ext uri="{FF2B5EF4-FFF2-40B4-BE49-F238E27FC236}">
                <a16:creationId xmlns:a16="http://schemas.microsoft.com/office/drawing/2014/main" xmlns="" id="{E6088BBF-3A19-F7D7-AC95-78AC267D64D7}"/>
              </a:ext>
            </a:extLst>
          </p:cNvPr>
          <p:cNvSpPr txBox="1"/>
          <p:nvPr/>
        </p:nvSpPr>
        <p:spPr>
          <a:xfrm>
            <a:off x="8488267" y="5739056"/>
            <a:ext cx="3703733" cy="307777"/>
          </a:xfrm>
          <a:prstGeom prst="rect">
            <a:avLst/>
          </a:prstGeom>
          <a:noFill/>
        </p:spPr>
        <p:txBody>
          <a:bodyPr wrap="square" rtlCol="0">
            <a:spAutoFit/>
          </a:bodyPr>
          <a:lstStyle/>
          <a:p>
            <a:r>
              <a:rPr lang="en-US" sz="1400" dirty="0"/>
              <a:t>Fig : Clock tree window </a:t>
            </a:r>
          </a:p>
        </p:txBody>
      </p:sp>
      <p:sp>
        <p:nvSpPr>
          <p:cNvPr id="16" name="TextBox 15">
            <a:extLst>
              <a:ext uri="{FF2B5EF4-FFF2-40B4-BE49-F238E27FC236}">
                <a16:creationId xmlns:a16="http://schemas.microsoft.com/office/drawing/2014/main" xmlns="" id="{B5CD846C-53A4-1BF1-D11C-EC9FAD7109DF}"/>
              </a:ext>
            </a:extLst>
          </p:cNvPr>
          <p:cNvSpPr txBox="1"/>
          <p:nvPr/>
        </p:nvSpPr>
        <p:spPr>
          <a:xfrm>
            <a:off x="11717740" y="6329794"/>
            <a:ext cx="453970" cy="369332"/>
          </a:xfrm>
          <a:prstGeom prst="rect">
            <a:avLst/>
          </a:prstGeom>
          <a:noFill/>
        </p:spPr>
        <p:txBody>
          <a:bodyPr wrap="none" rtlCol="0">
            <a:spAutoFit/>
          </a:bodyPr>
          <a:lstStyle/>
          <a:p>
            <a:r>
              <a:rPr lang="en-US" dirty="0"/>
              <a:t>09</a:t>
            </a:r>
          </a:p>
        </p:txBody>
      </p:sp>
      <p:sp>
        <p:nvSpPr>
          <p:cNvPr id="4" name="TextBox 3">
            <a:extLst>
              <a:ext uri="{FF2B5EF4-FFF2-40B4-BE49-F238E27FC236}">
                <a16:creationId xmlns:a16="http://schemas.microsoft.com/office/drawing/2014/main" xmlns="" id="{9DA7DC2B-A4FE-AC6D-7324-2B3235EE26D1}"/>
              </a:ext>
            </a:extLst>
          </p:cNvPr>
          <p:cNvSpPr txBox="1"/>
          <p:nvPr/>
        </p:nvSpPr>
        <p:spPr>
          <a:xfrm>
            <a:off x="3097209" y="842442"/>
            <a:ext cx="8117169" cy="584775"/>
          </a:xfrm>
          <a:prstGeom prst="rect">
            <a:avLst/>
          </a:prstGeom>
          <a:solidFill>
            <a:schemeClr val="accent1">
              <a:lumMod val="20000"/>
              <a:lumOff val="80000"/>
            </a:schemeClr>
          </a:solidFill>
        </p:spPr>
        <p:txBody>
          <a:bodyPr wrap="square" rtlCol="0">
            <a:spAutoFit/>
          </a:bodyPr>
          <a:lstStyle/>
          <a:p>
            <a:pPr algn="just"/>
            <a:r>
              <a:rPr lang="en-US" sz="1600" dirty="0">
                <a:solidFill>
                  <a:srgbClr val="7030A0"/>
                </a:solidFill>
                <a:latin typeface="Times New Roman" panose="02020603050405020304" pitchFamily="18" charset="0"/>
                <a:cs typeface="Times New Roman" panose="02020603050405020304" pitchFamily="18" charset="0"/>
              </a:rPr>
              <a:t>Clock tree synthesis is the process of creating this clock path from clock source to clock sinks. All clock pins of flip flop are considered as clock sinks (leaf) where the clock tree synthesis ends</a:t>
            </a:r>
          </a:p>
        </p:txBody>
      </p:sp>
      <p:pic>
        <p:nvPicPr>
          <p:cNvPr id="19" name="Picture 18">
            <a:extLst>
              <a:ext uri="{FF2B5EF4-FFF2-40B4-BE49-F238E27FC236}">
                <a16:creationId xmlns:a16="http://schemas.microsoft.com/office/drawing/2014/main" xmlns="" id="{2569B386-948D-4FFB-9FF0-3AB8E1870F3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24666" y="1831207"/>
            <a:ext cx="4952733" cy="3852091"/>
          </a:xfrm>
          <a:prstGeom prst="rect">
            <a:avLst/>
          </a:prstGeom>
        </p:spPr>
      </p:pic>
      <p:cxnSp>
        <p:nvCxnSpPr>
          <p:cNvPr id="21" name="Straight Arrow Connector 20">
            <a:extLst>
              <a:ext uri="{FF2B5EF4-FFF2-40B4-BE49-F238E27FC236}">
                <a16:creationId xmlns:a16="http://schemas.microsoft.com/office/drawing/2014/main" xmlns="" id="{6C2C59AA-F2CF-FE52-4674-AFC241286020}"/>
              </a:ext>
            </a:extLst>
          </p:cNvPr>
          <p:cNvCxnSpPr>
            <a:cxnSpLocks/>
          </p:cNvCxnSpPr>
          <p:nvPr/>
        </p:nvCxnSpPr>
        <p:spPr>
          <a:xfrm>
            <a:off x="6612835" y="3299791"/>
            <a:ext cx="123417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xmlns="" id="{DBE023F7-171A-8724-C5B3-0A4BAA22089F}"/>
              </a:ext>
            </a:extLst>
          </p:cNvPr>
          <p:cNvCxnSpPr/>
          <p:nvPr/>
        </p:nvCxnSpPr>
        <p:spPr>
          <a:xfrm>
            <a:off x="6612835" y="4611756"/>
            <a:ext cx="2597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E89FA50D-A909-3431-9D66-900B142F5186}"/>
              </a:ext>
            </a:extLst>
          </p:cNvPr>
          <p:cNvSpPr txBox="1"/>
          <p:nvPr/>
        </p:nvSpPr>
        <p:spPr>
          <a:xfrm>
            <a:off x="5944062" y="3115125"/>
            <a:ext cx="724878" cy="369332"/>
          </a:xfrm>
          <a:prstGeom prst="rect">
            <a:avLst/>
          </a:prstGeom>
          <a:solidFill>
            <a:schemeClr val="accent6">
              <a:lumMod val="60000"/>
              <a:lumOff val="40000"/>
            </a:schemeClr>
          </a:solidFill>
        </p:spPr>
        <p:txBody>
          <a:bodyPr wrap="none" rtlCol="0">
            <a:spAutoFit/>
          </a:bodyPr>
          <a:lstStyle/>
          <a:p>
            <a:r>
              <a:rPr lang="en-US" dirty="0"/>
              <a:t>trunk</a:t>
            </a:r>
          </a:p>
        </p:txBody>
      </p:sp>
      <p:sp>
        <p:nvSpPr>
          <p:cNvPr id="28" name="TextBox 27">
            <a:extLst>
              <a:ext uri="{FF2B5EF4-FFF2-40B4-BE49-F238E27FC236}">
                <a16:creationId xmlns:a16="http://schemas.microsoft.com/office/drawing/2014/main" xmlns="" id="{D864DD60-A12C-37ED-D4CA-4403CF48328B}"/>
              </a:ext>
            </a:extLst>
          </p:cNvPr>
          <p:cNvSpPr txBox="1"/>
          <p:nvPr/>
        </p:nvSpPr>
        <p:spPr>
          <a:xfrm>
            <a:off x="6112377" y="4427090"/>
            <a:ext cx="556563" cy="369332"/>
          </a:xfrm>
          <a:prstGeom prst="rect">
            <a:avLst/>
          </a:prstGeom>
          <a:solidFill>
            <a:schemeClr val="accent6">
              <a:lumMod val="60000"/>
              <a:lumOff val="40000"/>
            </a:schemeClr>
          </a:solidFill>
        </p:spPr>
        <p:txBody>
          <a:bodyPr wrap="none" rtlCol="0">
            <a:spAutoFit/>
          </a:bodyPr>
          <a:lstStyle/>
          <a:p>
            <a:r>
              <a:rPr lang="en-US" dirty="0"/>
              <a:t>leaf</a:t>
            </a:r>
          </a:p>
        </p:txBody>
      </p:sp>
      <p:graphicFrame>
        <p:nvGraphicFramePr>
          <p:cNvPr id="29" name="Table 29">
            <a:extLst>
              <a:ext uri="{FF2B5EF4-FFF2-40B4-BE49-F238E27FC236}">
                <a16:creationId xmlns:a16="http://schemas.microsoft.com/office/drawing/2014/main" xmlns="" id="{03E89BD0-EBE1-6A25-7EC2-FF19F72076F9}"/>
              </a:ext>
            </a:extLst>
          </p:cNvPr>
          <p:cNvGraphicFramePr>
            <a:graphicFrameLocks noGrp="1"/>
          </p:cNvGraphicFramePr>
          <p:nvPr>
            <p:extLst>
              <p:ext uri="{D42A27DB-BD31-4B8C-83A1-F6EECF244321}">
                <p14:modId xmlns:p14="http://schemas.microsoft.com/office/powerpoint/2010/main" xmlns="" val="4023918453"/>
              </p:ext>
            </p:extLst>
          </p:nvPr>
        </p:nvGraphicFramePr>
        <p:xfrm>
          <a:off x="245957" y="3365831"/>
          <a:ext cx="3990629" cy="1112520"/>
        </p:xfrm>
        <a:graphic>
          <a:graphicData uri="http://schemas.openxmlformats.org/drawingml/2006/table">
            <a:tbl>
              <a:tblPr firstRow="1" bandRow="1">
                <a:tableStyleId>{5C22544A-7EE6-4342-B048-85BDC9FD1C3A}</a:tableStyleId>
              </a:tblPr>
              <a:tblGrid>
                <a:gridCol w="3990629">
                  <a:extLst>
                    <a:ext uri="{9D8B030D-6E8A-4147-A177-3AD203B41FA5}">
                      <a16:colId xmlns:a16="http://schemas.microsoft.com/office/drawing/2014/main" xmlns="" val="2499614624"/>
                    </a:ext>
                  </a:extLst>
                </a:gridCol>
              </a:tblGrid>
              <a:tr h="370840">
                <a:tc>
                  <a:txBody>
                    <a:bodyPr/>
                    <a:lstStyle/>
                    <a:p>
                      <a:pPr algn="ctr"/>
                      <a:r>
                        <a:rPr lang="en-US" sz="1600" dirty="0">
                          <a:solidFill>
                            <a:srgbClr val="002060"/>
                          </a:solidFill>
                          <a:latin typeface="Times New Roman" panose="02020603050405020304" pitchFamily="18" charset="0"/>
                          <a:cs typeface="Times New Roman" panose="02020603050405020304" pitchFamily="18" charset="0"/>
                        </a:rPr>
                        <a:t>Clock tree synthesis command</a:t>
                      </a:r>
                    </a:p>
                  </a:txBody>
                  <a:tcPr>
                    <a:solidFill>
                      <a:schemeClr val="bg2">
                        <a:lumMod val="50000"/>
                      </a:schemeClr>
                    </a:solidFill>
                  </a:tcPr>
                </a:tc>
                <a:extLst>
                  <a:ext uri="{0D108BD9-81ED-4DB2-BD59-A6C34878D82A}">
                    <a16:rowId xmlns:a16="http://schemas.microsoft.com/office/drawing/2014/main" xmlns="" val="2988872602"/>
                  </a:ext>
                </a:extLst>
              </a:tr>
              <a:tr h="370840">
                <a:tc>
                  <a:txBody>
                    <a:bodyPr/>
                    <a:lstStyle/>
                    <a:p>
                      <a:pPr algn="ctr"/>
                      <a:r>
                        <a:rPr lang="en-US" sz="1600" dirty="0" err="1">
                          <a:solidFill>
                            <a:schemeClr val="accent6">
                              <a:lumMod val="50000"/>
                            </a:schemeClr>
                          </a:solidFill>
                          <a:latin typeface="Times New Roman" panose="02020603050405020304" pitchFamily="18" charset="0"/>
                          <a:cs typeface="Times New Roman" panose="02020603050405020304" pitchFamily="18" charset="0"/>
                        </a:rPr>
                        <a:t>ccopt_design</a:t>
                      </a:r>
                      <a:endParaRPr lang="en-US" sz="1600" dirty="0">
                        <a:solidFill>
                          <a:schemeClr val="accent6">
                            <a:lumMod val="50000"/>
                          </a:schemeClr>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extLst>
                  <a:ext uri="{0D108BD9-81ED-4DB2-BD59-A6C34878D82A}">
                    <a16:rowId xmlns:a16="http://schemas.microsoft.com/office/drawing/2014/main" xmlns="" val="1107187472"/>
                  </a:ext>
                </a:extLst>
              </a:tr>
              <a:tr h="370840">
                <a:tc>
                  <a:txBody>
                    <a:bodyPr/>
                    <a:lstStyle/>
                    <a:p>
                      <a:pPr algn="ctr"/>
                      <a:r>
                        <a:rPr lang="en-US" sz="1600" dirty="0" err="1">
                          <a:solidFill>
                            <a:schemeClr val="accent6">
                              <a:lumMod val="50000"/>
                            </a:schemeClr>
                          </a:solidFill>
                          <a:latin typeface="Times New Roman" panose="02020603050405020304" pitchFamily="18" charset="0"/>
                          <a:cs typeface="Times New Roman" panose="02020603050405020304" pitchFamily="18" charset="0"/>
                        </a:rPr>
                        <a:t>opt_design</a:t>
                      </a:r>
                      <a:r>
                        <a:rPr lang="en-US" sz="1600" dirty="0">
                          <a:solidFill>
                            <a:schemeClr val="accent6">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6">
                              <a:lumMod val="50000"/>
                            </a:schemeClr>
                          </a:solidFill>
                          <a:latin typeface="Times New Roman" panose="02020603050405020304" pitchFamily="18" charset="0"/>
                          <a:cs typeface="Times New Roman" panose="02020603050405020304" pitchFamily="18" charset="0"/>
                        </a:rPr>
                        <a:t>post_cts</a:t>
                      </a:r>
                      <a:r>
                        <a:rPr lang="en-US" sz="1600" dirty="0">
                          <a:solidFill>
                            <a:schemeClr val="accent6">
                              <a:lumMod val="50000"/>
                            </a:schemeClr>
                          </a:solidFill>
                          <a:latin typeface="Times New Roman" panose="02020603050405020304" pitchFamily="18" charset="0"/>
                          <a:cs typeface="Times New Roman" panose="02020603050405020304" pitchFamily="18" charset="0"/>
                        </a:rPr>
                        <a:t> -hold</a:t>
                      </a:r>
                    </a:p>
                  </a:txBody>
                  <a:tcPr>
                    <a:solidFill>
                      <a:schemeClr val="accent6">
                        <a:lumMod val="40000"/>
                        <a:lumOff val="60000"/>
                      </a:schemeClr>
                    </a:solidFill>
                  </a:tcPr>
                </a:tc>
                <a:extLst>
                  <a:ext uri="{0D108BD9-81ED-4DB2-BD59-A6C34878D82A}">
                    <a16:rowId xmlns:a16="http://schemas.microsoft.com/office/drawing/2014/main" xmlns="" val="1431113509"/>
                  </a:ext>
                </a:extLst>
              </a:tr>
            </a:tbl>
          </a:graphicData>
        </a:graphic>
      </p:graphicFrame>
    </p:spTree>
    <p:extLst>
      <p:ext uri="{BB962C8B-B14F-4D97-AF65-F5344CB8AC3E}">
        <p14:creationId xmlns:p14="http://schemas.microsoft.com/office/powerpoint/2010/main" xmlns="" val="31126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anim calcmode="lin" valueType="num">
                                      <p:cBhvr>
                                        <p:cTn id="39" dur="1000" fill="hold"/>
                                        <p:tgtEl>
                                          <p:spTgt spid="28"/>
                                        </p:tgtEl>
                                        <p:attrNameLst>
                                          <p:attrName>ppt_x</p:attrName>
                                        </p:attrNameLst>
                                      </p:cBhvr>
                                      <p:tavLst>
                                        <p:tav tm="0">
                                          <p:val>
                                            <p:strVal val="#ppt_x"/>
                                          </p:val>
                                        </p:tav>
                                        <p:tav tm="100000">
                                          <p:val>
                                            <p:strVal val="#ppt_x"/>
                                          </p:val>
                                        </p:tav>
                                      </p:tavLst>
                                    </p:anim>
                                    <p:anim calcmode="lin" valueType="num">
                                      <p:cBhvr>
                                        <p:cTn id="40" dur="1000" fill="hold"/>
                                        <p:tgtEl>
                                          <p:spTgt spid="2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animBg="1"/>
      <p:bldP spid="28"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SL">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15375</TotalTime>
  <Words>1595</Words>
  <Application>Microsoft Office PowerPoint</Application>
  <PresentationFormat>Custom</PresentationFormat>
  <Paragraphs>397</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Neural Semiconductor Limited Seamless Technology Service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dc:creator>
  <cp:lastModifiedBy>Hp</cp:lastModifiedBy>
  <cp:revision>251</cp:revision>
  <cp:lastPrinted>2019-12-12T09:27:28Z</cp:lastPrinted>
  <dcterms:created xsi:type="dcterms:W3CDTF">2018-11-27T05:37:33Z</dcterms:created>
  <dcterms:modified xsi:type="dcterms:W3CDTF">2023-09-21T18:45:11Z</dcterms:modified>
</cp:coreProperties>
</file>