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Bricolage Grotesque Ultra-Bold" charset="1" panose="020B0605040402000204"/>
      <p:regular r:id="rId20"/>
    </p:embeddedFont>
    <p:embeddedFont>
      <p:font typeface="Bricolage Grotesque" charset="1" panose="020B0605040402000204"/>
      <p:regular r:id="rId21"/>
    </p:embeddedFont>
    <p:embeddedFont>
      <p:font typeface="Canva Sans Bold" charset="1" panose="020B0803030501040103"/>
      <p:regular r:id="rId22"/>
    </p:embeddedFont>
    <p:embeddedFont>
      <p:font typeface="Bricolage Grotesque Bold" charset="1" panose="020B0605040402000204"/>
      <p:regular r:id="rId23"/>
    </p:embeddedFont>
    <p:embeddedFont>
      <p:font typeface="Canva Sans" charset="1" panose="020B05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1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1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jpeg" Type="http://schemas.openxmlformats.org/officeDocument/2006/relationships/image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1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628325" y="-1047639"/>
            <a:ext cx="8908690" cy="8908690"/>
            <a:chOff x="0" y="0"/>
            <a:chExt cx="812800" cy="812800"/>
          </a:xfrm>
        </p:grpSpPr>
        <p:sp>
          <p:nvSpPr>
            <p:cNvPr name="Freeform 4" id="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361834" y="6601545"/>
            <a:ext cx="1223954" cy="1223954"/>
            <a:chOff x="0" y="0"/>
            <a:chExt cx="812800" cy="812800"/>
          </a:xfrm>
        </p:grpSpPr>
        <p:sp>
          <p:nvSpPr>
            <p:cNvPr name="Freeform 7" id="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59344" y="2271279"/>
            <a:ext cx="18104331" cy="2058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17"/>
              </a:lnSpc>
            </a:pPr>
            <a:r>
              <a:rPr lang="en-US" sz="7917" spc="-395" b="true">
                <a:solidFill>
                  <a:srgbClr val="EDEDED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CropX -  A Sustainable IoT Rover for Modern Agriculture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04936" y="615819"/>
            <a:ext cx="598013" cy="412881"/>
            <a:chOff x="0" y="0"/>
            <a:chExt cx="797351" cy="550508"/>
          </a:xfrm>
        </p:grpSpPr>
        <p:sp>
          <p:nvSpPr>
            <p:cNvPr name="Freeform 11" id="11"/>
            <p:cNvSpPr/>
            <p:nvPr/>
          </p:nvSpPr>
          <p:spPr>
            <a:xfrm flipH="false" flipV="false" rot="-5400000">
              <a:off x="-13725" y="121779"/>
              <a:ext cx="442454" cy="415004"/>
            </a:xfrm>
            <a:custGeom>
              <a:avLst/>
              <a:gdLst/>
              <a:ahLst/>
              <a:cxnLst/>
              <a:rect r="r" b="b" t="t" l="l"/>
              <a:pathLst>
                <a:path h="415004" w="442454">
                  <a:moveTo>
                    <a:pt x="0" y="0"/>
                  </a:moveTo>
                  <a:lnTo>
                    <a:pt x="442454" y="0"/>
                  </a:lnTo>
                  <a:lnTo>
                    <a:pt x="442454" y="415004"/>
                  </a:lnTo>
                  <a:lnTo>
                    <a:pt x="0" y="415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-49205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-5400000">
              <a:off x="364210" y="295508"/>
              <a:ext cx="274877" cy="235123"/>
            </a:xfrm>
            <a:custGeom>
              <a:avLst/>
              <a:gdLst/>
              <a:ahLst/>
              <a:cxnLst/>
              <a:rect r="r" b="b" t="t" l="l"/>
              <a:pathLst>
                <a:path h="235123" w="274877">
                  <a:moveTo>
                    <a:pt x="0" y="0"/>
                  </a:moveTo>
                  <a:lnTo>
                    <a:pt x="274877" y="0"/>
                  </a:lnTo>
                  <a:lnTo>
                    <a:pt x="274877" y="235123"/>
                  </a:lnTo>
                  <a:lnTo>
                    <a:pt x="0" y="235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63355" r="-60964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-5400000">
              <a:off x="219821" y="308280"/>
              <a:ext cx="363919" cy="120537"/>
            </a:xfrm>
            <a:custGeom>
              <a:avLst/>
              <a:gdLst/>
              <a:ahLst/>
              <a:cxnLst/>
              <a:rect r="r" b="b" t="t" l="l"/>
              <a:pathLst>
                <a:path h="120537" w="363919">
                  <a:moveTo>
                    <a:pt x="0" y="0"/>
                  </a:moveTo>
                  <a:lnTo>
                    <a:pt x="363919" y="0"/>
                  </a:lnTo>
                  <a:lnTo>
                    <a:pt x="363919" y="120537"/>
                  </a:lnTo>
                  <a:lnTo>
                    <a:pt x="0" y="120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283325" r="-21580" b="-130384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4486765">
              <a:off x="454498" y="189551"/>
              <a:ext cx="323288" cy="287633"/>
            </a:xfrm>
            <a:custGeom>
              <a:avLst/>
              <a:gdLst/>
              <a:ahLst/>
              <a:cxnLst/>
              <a:rect r="r" b="b" t="t" l="l"/>
              <a:pathLst>
                <a:path h="287633" w="323288">
                  <a:moveTo>
                    <a:pt x="0" y="0"/>
                  </a:moveTo>
                  <a:lnTo>
                    <a:pt x="323288" y="0"/>
                  </a:lnTo>
                  <a:lnTo>
                    <a:pt x="323288" y="287633"/>
                  </a:lnTo>
                  <a:lnTo>
                    <a:pt x="0" y="287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65623" t="0" r="0" b="0"/>
              </a:stretch>
            </a:blipFill>
          </p:spPr>
        </p:sp>
        <p:grpSp>
          <p:nvGrpSpPr>
            <p:cNvPr name="Group 15" id="15"/>
            <p:cNvGrpSpPr/>
            <p:nvPr/>
          </p:nvGrpSpPr>
          <p:grpSpPr>
            <a:xfrm rot="0">
              <a:off x="547856" y="108054"/>
              <a:ext cx="151064" cy="151064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16712" lIns="16712" bIns="16712" rIns="16712"/>
              <a:lstStyle/>
              <a:p>
                <a:pPr algn="ctr">
                  <a:lnSpc>
                    <a:spcPts val="345"/>
                  </a:lnSpc>
                </a:pPr>
              </a:p>
            </p:txBody>
          </p:sp>
        </p:grpSp>
        <p:sp>
          <p:nvSpPr>
            <p:cNvPr name="Freeform 18" id="18"/>
            <p:cNvSpPr/>
            <p:nvPr/>
          </p:nvSpPr>
          <p:spPr>
            <a:xfrm flipH="false" flipV="false" rot="-1002295">
              <a:off x="656765" y="7073"/>
              <a:ext cx="70049" cy="141896"/>
            </a:xfrm>
            <a:custGeom>
              <a:avLst/>
              <a:gdLst/>
              <a:ahLst/>
              <a:cxnLst/>
              <a:rect r="r" b="b" t="t" l="l"/>
              <a:pathLst>
                <a:path h="141896" w="70049">
                  <a:moveTo>
                    <a:pt x="0" y="0"/>
                  </a:moveTo>
                  <a:lnTo>
                    <a:pt x="70048" y="0"/>
                  </a:lnTo>
                  <a:lnTo>
                    <a:pt x="70048" y="141896"/>
                  </a:lnTo>
                  <a:lnTo>
                    <a:pt x="0" y="141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155147" t="0" r="0" b="-5104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017971" y="720594"/>
            <a:ext cx="3307469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999" spc="-179">
                <a:solidFill>
                  <a:srgbClr val="EDEDE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CropX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59344" y="6854704"/>
            <a:ext cx="7101978" cy="326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2999">
                <a:solidFill>
                  <a:srgbClr val="EDEDE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Team Members:</a:t>
            </a:r>
          </a:p>
          <a:p>
            <a:pPr algn="ctr">
              <a:lnSpc>
                <a:spcPts val="3749"/>
              </a:lnSpc>
            </a:pPr>
          </a:p>
          <a:p>
            <a:pPr algn="l">
              <a:lnSpc>
                <a:spcPts val="3749"/>
              </a:lnSpc>
            </a:pPr>
            <a:r>
              <a:rPr lang="en-US" sz="2999">
                <a:solidFill>
                  <a:srgbClr val="EDEDE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Krishna Jawandhiya ( 22BEC0790 )</a:t>
            </a:r>
          </a:p>
          <a:p>
            <a:pPr algn="l">
              <a:lnSpc>
                <a:spcPts val="3749"/>
              </a:lnSpc>
            </a:pPr>
            <a:r>
              <a:rPr lang="en-US" sz="2999">
                <a:solidFill>
                  <a:srgbClr val="EDEDE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Vasu Johri( 22BEC0978 )</a:t>
            </a:r>
          </a:p>
          <a:p>
            <a:pPr algn="l">
              <a:lnSpc>
                <a:spcPts val="3749"/>
              </a:lnSpc>
            </a:pPr>
            <a:r>
              <a:rPr lang="en-US" sz="2999">
                <a:solidFill>
                  <a:srgbClr val="EDEDE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Jyotiraditya Kale ( 22BCE0292)</a:t>
            </a:r>
          </a:p>
          <a:p>
            <a:pPr algn="l">
              <a:lnSpc>
                <a:spcPts val="3749"/>
              </a:lnSpc>
            </a:pPr>
            <a:r>
              <a:rPr lang="en-US" sz="2999">
                <a:solidFill>
                  <a:srgbClr val="EDEDE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Hussain Lokhandwala (22BIT0620)</a:t>
            </a:r>
          </a:p>
          <a:p>
            <a:pPr algn="l">
              <a:lnSpc>
                <a:spcPts val="3749"/>
              </a:lnSpc>
            </a:pPr>
            <a:r>
              <a:rPr lang="en-US" sz="2999">
                <a:solidFill>
                  <a:srgbClr val="EDEDE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Esther Samuel (22BEC0853)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029497" y="218626"/>
            <a:ext cx="5944314" cy="1127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9"/>
              </a:lnSpc>
              <a:spcBef>
                <a:spcPct val="0"/>
              </a:spcBef>
            </a:pPr>
            <a:r>
              <a:rPr lang="en-US" b="true" sz="6599">
                <a:solidFill>
                  <a:srgbClr val="EDEDE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InnovAct 2025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03943" y="4990984"/>
            <a:ext cx="3539611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EDEDE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Track :  </a:t>
            </a:r>
            <a:r>
              <a:rPr lang="en-US" b="true" sz="4999">
                <a:solidFill>
                  <a:srgbClr val="EDEDE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IoT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166409" y="4990984"/>
            <a:ext cx="10092891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EDEDE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Innovation Id : IR2025-996003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882476" y="1923266"/>
            <a:ext cx="3726281" cy="3726281"/>
            <a:chOff x="0" y="0"/>
            <a:chExt cx="812800" cy="812800"/>
          </a:xfrm>
        </p:grpSpPr>
        <p:sp>
          <p:nvSpPr>
            <p:cNvPr name="Freeform 4" id="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29758" y="2589770"/>
            <a:ext cx="7790397" cy="1597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13999" spc="-839" b="true">
                <a:solidFill>
                  <a:srgbClr val="EDEDED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Impact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93076" y="6556843"/>
            <a:ext cx="1230498" cy="1230498"/>
            <a:chOff x="0" y="0"/>
            <a:chExt cx="812800" cy="812800"/>
          </a:xfrm>
        </p:grpSpPr>
        <p:sp>
          <p:nvSpPr>
            <p:cNvPr name="Freeform 8" id="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223574" y="7787341"/>
            <a:ext cx="463703" cy="463703"/>
            <a:chOff x="0" y="0"/>
            <a:chExt cx="812800" cy="812800"/>
          </a:xfrm>
        </p:grpSpPr>
        <p:sp>
          <p:nvSpPr>
            <p:cNvPr name="Freeform 11" id="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1028700"/>
            <a:ext cx="598013" cy="412881"/>
            <a:chOff x="0" y="0"/>
            <a:chExt cx="797351" cy="550508"/>
          </a:xfrm>
        </p:grpSpPr>
        <p:sp>
          <p:nvSpPr>
            <p:cNvPr name="Freeform 14" id="14"/>
            <p:cNvSpPr/>
            <p:nvPr/>
          </p:nvSpPr>
          <p:spPr>
            <a:xfrm flipH="false" flipV="false" rot="-5400000">
              <a:off x="-13725" y="121779"/>
              <a:ext cx="442454" cy="415004"/>
            </a:xfrm>
            <a:custGeom>
              <a:avLst/>
              <a:gdLst/>
              <a:ahLst/>
              <a:cxnLst/>
              <a:rect r="r" b="b" t="t" l="l"/>
              <a:pathLst>
                <a:path h="415004" w="442454">
                  <a:moveTo>
                    <a:pt x="0" y="0"/>
                  </a:moveTo>
                  <a:lnTo>
                    <a:pt x="442454" y="0"/>
                  </a:lnTo>
                  <a:lnTo>
                    <a:pt x="442454" y="415004"/>
                  </a:lnTo>
                  <a:lnTo>
                    <a:pt x="0" y="415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-49205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-5400000">
              <a:off x="364210" y="295508"/>
              <a:ext cx="274877" cy="235123"/>
            </a:xfrm>
            <a:custGeom>
              <a:avLst/>
              <a:gdLst/>
              <a:ahLst/>
              <a:cxnLst/>
              <a:rect r="r" b="b" t="t" l="l"/>
              <a:pathLst>
                <a:path h="235123" w="274877">
                  <a:moveTo>
                    <a:pt x="0" y="0"/>
                  </a:moveTo>
                  <a:lnTo>
                    <a:pt x="274877" y="0"/>
                  </a:lnTo>
                  <a:lnTo>
                    <a:pt x="274877" y="235123"/>
                  </a:lnTo>
                  <a:lnTo>
                    <a:pt x="0" y="235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63355" r="-60964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-5400000">
              <a:off x="219821" y="308280"/>
              <a:ext cx="363919" cy="120537"/>
            </a:xfrm>
            <a:custGeom>
              <a:avLst/>
              <a:gdLst/>
              <a:ahLst/>
              <a:cxnLst/>
              <a:rect r="r" b="b" t="t" l="l"/>
              <a:pathLst>
                <a:path h="120537" w="363919">
                  <a:moveTo>
                    <a:pt x="0" y="0"/>
                  </a:moveTo>
                  <a:lnTo>
                    <a:pt x="363919" y="0"/>
                  </a:lnTo>
                  <a:lnTo>
                    <a:pt x="363919" y="120537"/>
                  </a:lnTo>
                  <a:lnTo>
                    <a:pt x="0" y="120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283325" r="-21580" b="-130384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4486765">
              <a:off x="454498" y="189551"/>
              <a:ext cx="323288" cy="287633"/>
            </a:xfrm>
            <a:custGeom>
              <a:avLst/>
              <a:gdLst/>
              <a:ahLst/>
              <a:cxnLst/>
              <a:rect r="r" b="b" t="t" l="l"/>
              <a:pathLst>
                <a:path h="287633" w="323288">
                  <a:moveTo>
                    <a:pt x="0" y="0"/>
                  </a:moveTo>
                  <a:lnTo>
                    <a:pt x="323288" y="0"/>
                  </a:lnTo>
                  <a:lnTo>
                    <a:pt x="323288" y="287633"/>
                  </a:lnTo>
                  <a:lnTo>
                    <a:pt x="0" y="287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65623" t="0" r="0" b="0"/>
              </a:stretch>
            </a:blipFill>
          </p:spPr>
        </p:sp>
        <p:grpSp>
          <p:nvGrpSpPr>
            <p:cNvPr name="Group 18" id="18"/>
            <p:cNvGrpSpPr/>
            <p:nvPr/>
          </p:nvGrpSpPr>
          <p:grpSpPr>
            <a:xfrm rot="0">
              <a:off x="547856" y="108054"/>
              <a:ext cx="151064" cy="151064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16712" lIns="16712" bIns="16712" rIns="16712"/>
              <a:lstStyle/>
              <a:p>
                <a:pPr algn="ctr">
                  <a:lnSpc>
                    <a:spcPts val="345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-1002295">
              <a:off x="656765" y="7073"/>
              <a:ext cx="70049" cy="141896"/>
            </a:xfrm>
            <a:custGeom>
              <a:avLst/>
              <a:gdLst/>
              <a:ahLst/>
              <a:cxnLst/>
              <a:rect r="r" b="b" t="t" l="l"/>
              <a:pathLst>
                <a:path h="141896" w="70049">
                  <a:moveTo>
                    <a:pt x="0" y="0"/>
                  </a:moveTo>
                  <a:lnTo>
                    <a:pt x="70048" y="0"/>
                  </a:lnTo>
                  <a:lnTo>
                    <a:pt x="70048" y="141896"/>
                  </a:lnTo>
                  <a:lnTo>
                    <a:pt x="0" y="141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155147" t="0" r="0" b="-5104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760861" y="1133475"/>
            <a:ext cx="3307469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999" spc="-179">
                <a:solidFill>
                  <a:srgbClr val="EDEDE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CropX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8542207" y="0"/>
            <a:ext cx="9745793" cy="10287000"/>
            <a:chOff x="0" y="0"/>
            <a:chExt cx="2566793" cy="2709333"/>
          </a:xfrm>
        </p:grpSpPr>
        <p:sp>
          <p:nvSpPr>
            <p:cNvPr name="Freeform 24" id="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256679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66793">
                  <a:moveTo>
                    <a:pt x="0" y="0"/>
                  </a:moveTo>
                  <a:lnTo>
                    <a:pt x="2566793" y="0"/>
                  </a:lnTo>
                  <a:lnTo>
                    <a:pt x="256679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2566793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77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8915480" y="544829"/>
            <a:ext cx="8129299" cy="941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Saves up to 60% water compared to traditional irrigation.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915480" y="3489235"/>
            <a:ext cx="7914778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Boosts yield while lowering costs.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915480" y="2252890"/>
            <a:ext cx="7517419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Prevents c</a:t>
            </a: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rop loss from fire hazards.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915480" y="6601872"/>
            <a:ext cx="8242180" cy="1417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Aligns with the United Nations 2030 Agenda particularly UN SDG 2 (Zero Hunger) &amp; SDG 12 (Responsible Consumption &amp; Production).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915480" y="4970180"/>
            <a:ext cx="7914778" cy="941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Remote supervision reduces labour dependency.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2319934" cy="10287000"/>
            <a:chOff x="0" y="0"/>
            <a:chExt cx="3244756" cy="2709333"/>
          </a:xfrm>
        </p:grpSpPr>
        <p:sp>
          <p:nvSpPr>
            <p:cNvPr name="Freeform 4" id="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3244756" cy="2709333"/>
            </a:xfrm>
            <a:custGeom>
              <a:avLst/>
              <a:gdLst/>
              <a:ahLst/>
              <a:cxnLst/>
              <a:rect r="r" b="b" t="t" l="l"/>
              <a:pathLst>
                <a:path h="2709333" w="3244756">
                  <a:moveTo>
                    <a:pt x="0" y="0"/>
                  </a:moveTo>
                  <a:lnTo>
                    <a:pt x="3244756" y="0"/>
                  </a:lnTo>
                  <a:lnTo>
                    <a:pt x="32447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3244756" cy="26807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640427" y="-853846"/>
            <a:ext cx="3454126" cy="3454126"/>
            <a:chOff x="0" y="0"/>
            <a:chExt cx="812800" cy="812800"/>
          </a:xfrm>
        </p:grpSpPr>
        <p:sp>
          <p:nvSpPr>
            <p:cNvPr name="Freeform 7" id="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0" y="1016092"/>
            <a:ext cx="11774983" cy="2545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79"/>
              </a:lnSpc>
            </a:pPr>
            <a:r>
              <a:rPr lang="en-US" sz="9499" spc="-569" b="true">
                <a:solidFill>
                  <a:srgbClr val="005233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Challenges &amp; Solutions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3793" y="3806330"/>
            <a:ext cx="9277832" cy="924637"/>
            <a:chOff x="0" y="0"/>
            <a:chExt cx="2443544" cy="243526"/>
          </a:xfrm>
        </p:grpSpPr>
        <p:sp>
          <p:nvSpPr>
            <p:cNvPr name="Freeform 11" id="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2443544" cy="243526"/>
            </a:xfrm>
            <a:custGeom>
              <a:avLst/>
              <a:gdLst/>
              <a:ahLst/>
              <a:cxnLst/>
              <a:rect r="r" b="b" t="t" l="l"/>
              <a:pathLst>
                <a:path h="243526" w="2443544">
                  <a:moveTo>
                    <a:pt x="83445" y="0"/>
                  </a:moveTo>
                  <a:lnTo>
                    <a:pt x="2360099" y="0"/>
                  </a:lnTo>
                  <a:cubicBezTo>
                    <a:pt x="2382230" y="0"/>
                    <a:pt x="2403454" y="8792"/>
                    <a:pt x="2419104" y="24441"/>
                  </a:cubicBezTo>
                  <a:cubicBezTo>
                    <a:pt x="2434753" y="40090"/>
                    <a:pt x="2443544" y="61314"/>
                    <a:pt x="2443544" y="83445"/>
                  </a:cubicBezTo>
                  <a:lnTo>
                    <a:pt x="2443544" y="160080"/>
                  </a:lnTo>
                  <a:cubicBezTo>
                    <a:pt x="2443544" y="206166"/>
                    <a:pt x="2406184" y="243526"/>
                    <a:pt x="2360099" y="243526"/>
                  </a:cubicBezTo>
                  <a:lnTo>
                    <a:pt x="83445" y="243526"/>
                  </a:lnTo>
                  <a:cubicBezTo>
                    <a:pt x="37360" y="243526"/>
                    <a:pt x="0" y="206166"/>
                    <a:pt x="0" y="160080"/>
                  </a:cubicBezTo>
                  <a:lnTo>
                    <a:pt x="0" y="83445"/>
                  </a:lnTo>
                  <a:cubicBezTo>
                    <a:pt x="0" y="37360"/>
                    <a:pt x="37360" y="0"/>
                    <a:pt x="8344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w="19050" cap="rnd">
              <a:solidFill>
                <a:srgbClr val="005233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28575"/>
              <a:ext cx="2443544" cy="214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5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3793" y="6571568"/>
            <a:ext cx="9277832" cy="1028845"/>
            <a:chOff x="0" y="0"/>
            <a:chExt cx="2443544" cy="270972"/>
          </a:xfrm>
        </p:grpSpPr>
        <p:sp>
          <p:nvSpPr>
            <p:cNvPr name="Freeform 14" id="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2443544" cy="270972"/>
            </a:xfrm>
            <a:custGeom>
              <a:avLst/>
              <a:gdLst/>
              <a:ahLst/>
              <a:cxnLst/>
              <a:rect r="r" b="b" t="t" l="l"/>
              <a:pathLst>
                <a:path h="270972" w="2443544">
                  <a:moveTo>
                    <a:pt x="83445" y="0"/>
                  </a:moveTo>
                  <a:lnTo>
                    <a:pt x="2360099" y="0"/>
                  </a:lnTo>
                  <a:cubicBezTo>
                    <a:pt x="2382230" y="0"/>
                    <a:pt x="2403454" y="8792"/>
                    <a:pt x="2419104" y="24441"/>
                  </a:cubicBezTo>
                  <a:cubicBezTo>
                    <a:pt x="2434753" y="40090"/>
                    <a:pt x="2443544" y="61314"/>
                    <a:pt x="2443544" y="83445"/>
                  </a:cubicBezTo>
                  <a:lnTo>
                    <a:pt x="2443544" y="187526"/>
                  </a:lnTo>
                  <a:cubicBezTo>
                    <a:pt x="2443544" y="233612"/>
                    <a:pt x="2406184" y="270972"/>
                    <a:pt x="2360099" y="270972"/>
                  </a:cubicBezTo>
                  <a:lnTo>
                    <a:pt x="83445" y="270972"/>
                  </a:lnTo>
                  <a:cubicBezTo>
                    <a:pt x="37360" y="270972"/>
                    <a:pt x="0" y="233612"/>
                    <a:pt x="0" y="187526"/>
                  </a:cubicBezTo>
                  <a:lnTo>
                    <a:pt x="0" y="83445"/>
                  </a:lnTo>
                  <a:cubicBezTo>
                    <a:pt x="0" y="37360"/>
                    <a:pt x="37360" y="0"/>
                    <a:pt x="8344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w="19050" cap="rnd">
              <a:solidFill>
                <a:srgbClr val="005233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28575"/>
              <a:ext cx="2443544" cy="242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5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62595" y="3844430"/>
            <a:ext cx="8446869" cy="1194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99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Power supply was a challenge, solved with solar energy.</a:t>
            </a:r>
          </a:p>
          <a:p>
            <a:pPr algn="l">
              <a:lnSpc>
                <a:spcPts val="311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465204" y="5411841"/>
            <a:ext cx="8024225" cy="803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99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Connectivity issues solved using dual WiFi + Bluetooth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296501" y="2256353"/>
            <a:ext cx="687853" cy="687853"/>
            <a:chOff x="0" y="0"/>
            <a:chExt cx="812800" cy="812800"/>
          </a:xfrm>
        </p:grpSpPr>
        <p:sp>
          <p:nvSpPr>
            <p:cNvPr name="Freeform 19" id="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62595" y="419187"/>
            <a:ext cx="598013" cy="412881"/>
            <a:chOff x="0" y="0"/>
            <a:chExt cx="797351" cy="550508"/>
          </a:xfrm>
        </p:grpSpPr>
        <p:sp>
          <p:nvSpPr>
            <p:cNvPr name="Freeform 22" id="22"/>
            <p:cNvSpPr/>
            <p:nvPr/>
          </p:nvSpPr>
          <p:spPr>
            <a:xfrm flipH="false" flipV="false" rot="-5400000">
              <a:off x="-13725" y="121779"/>
              <a:ext cx="442454" cy="415004"/>
            </a:xfrm>
            <a:custGeom>
              <a:avLst/>
              <a:gdLst/>
              <a:ahLst/>
              <a:cxnLst/>
              <a:rect r="r" b="b" t="t" l="l"/>
              <a:pathLst>
                <a:path h="415004" w="442454">
                  <a:moveTo>
                    <a:pt x="0" y="0"/>
                  </a:moveTo>
                  <a:lnTo>
                    <a:pt x="442454" y="0"/>
                  </a:lnTo>
                  <a:lnTo>
                    <a:pt x="442454" y="415004"/>
                  </a:lnTo>
                  <a:lnTo>
                    <a:pt x="0" y="415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-49205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-5400000">
              <a:off x="364210" y="295508"/>
              <a:ext cx="274877" cy="235123"/>
            </a:xfrm>
            <a:custGeom>
              <a:avLst/>
              <a:gdLst/>
              <a:ahLst/>
              <a:cxnLst/>
              <a:rect r="r" b="b" t="t" l="l"/>
              <a:pathLst>
                <a:path h="235123" w="274877">
                  <a:moveTo>
                    <a:pt x="0" y="0"/>
                  </a:moveTo>
                  <a:lnTo>
                    <a:pt x="274877" y="0"/>
                  </a:lnTo>
                  <a:lnTo>
                    <a:pt x="274877" y="235123"/>
                  </a:lnTo>
                  <a:lnTo>
                    <a:pt x="0" y="235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63355" r="-60964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-5400000">
              <a:off x="219821" y="308280"/>
              <a:ext cx="363919" cy="120537"/>
            </a:xfrm>
            <a:custGeom>
              <a:avLst/>
              <a:gdLst/>
              <a:ahLst/>
              <a:cxnLst/>
              <a:rect r="r" b="b" t="t" l="l"/>
              <a:pathLst>
                <a:path h="120537" w="363919">
                  <a:moveTo>
                    <a:pt x="0" y="0"/>
                  </a:moveTo>
                  <a:lnTo>
                    <a:pt x="363919" y="0"/>
                  </a:lnTo>
                  <a:lnTo>
                    <a:pt x="363919" y="120537"/>
                  </a:lnTo>
                  <a:lnTo>
                    <a:pt x="0" y="120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283325" r="-21580" b="-130384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4486765">
              <a:off x="454498" y="189551"/>
              <a:ext cx="323288" cy="287633"/>
            </a:xfrm>
            <a:custGeom>
              <a:avLst/>
              <a:gdLst/>
              <a:ahLst/>
              <a:cxnLst/>
              <a:rect r="r" b="b" t="t" l="l"/>
              <a:pathLst>
                <a:path h="287633" w="323288">
                  <a:moveTo>
                    <a:pt x="0" y="0"/>
                  </a:moveTo>
                  <a:lnTo>
                    <a:pt x="323288" y="0"/>
                  </a:lnTo>
                  <a:lnTo>
                    <a:pt x="323288" y="287633"/>
                  </a:lnTo>
                  <a:lnTo>
                    <a:pt x="0" y="287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65623" t="0" r="0" b="0"/>
              </a:stretch>
            </a:blipFill>
          </p:spPr>
        </p:sp>
        <p:grpSp>
          <p:nvGrpSpPr>
            <p:cNvPr name="Group 26" id="26"/>
            <p:cNvGrpSpPr/>
            <p:nvPr/>
          </p:nvGrpSpPr>
          <p:grpSpPr>
            <a:xfrm rot="0">
              <a:off x="547856" y="108054"/>
              <a:ext cx="151064" cy="151064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02020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16712" lIns="16712" bIns="16712" rIns="16712"/>
              <a:lstStyle/>
              <a:p>
                <a:pPr algn="ctr">
                  <a:lnSpc>
                    <a:spcPts val="345"/>
                  </a:lnSpc>
                </a:pPr>
              </a:p>
            </p:txBody>
          </p:sp>
        </p:grpSp>
        <p:sp>
          <p:nvSpPr>
            <p:cNvPr name="Freeform 29" id="29"/>
            <p:cNvSpPr/>
            <p:nvPr/>
          </p:nvSpPr>
          <p:spPr>
            <a:xfrm flipH="false" flipV="false" rot="-1002295">
              <a:off x="656765" y="7073"/>
              <a:ext cx="70049" cy="141896"/>
            </a:xfrm>
            <a:custGeom>
              <a:avLst/>
              <a:gdLst/>
              <a:ahLst/>
              <a:cxnLst/>
              <a:rect r="r" b="b" t="t" l="l"/>
              <a:pathLst>
                <a:path h="141896" w="70049">
                  <a:moveTo>
                    <a:pt x="0" y="0"/>
                  </a:moveTo>
                  <a:lnTo>
                    <a:pt x="70048" y="0"/>
                  </a:lnTo>
                  <a:lnTo>
                    <a:pt x="70048" y="141896"/>
                  </a:lnTo>
                  <a:lnTo>
                    <a:pt x="0" y="141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155147" t="0" r="0" b="-5104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028700" y="523962"/>
            <a:ext cx="3307469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999" spc="-17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CropX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93793" y="5286515"/>
            <a:ext cx="9277832" cy="929236"/>
            <a:chOff x="0" y="0"/>
            <a:chExt cx="2443544" cy="244737"/>
          </a:xfrm>
        </p:grpSpPr>
        <p:sp>
          <p:nvSpPr>
            <p:cNvPr name="Freeform 32" id="3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2443544" cy="244737"/>
            </a:xfrm>
            <a:custGeom>
              <a:avLst/>
              <a:gdLst/>
              <a:ahLst/>
              <a:cxnLst/>
              <a:rect r="r" b="b" t="t" l="l"/>
              <a:pathLst>
                <a:path h="244737" w="2443544">
                  <a:moveTo>
                    <a:pt x="83445" y="0"/>
                  </a:moveTo>
                  <a:lnTo>
                    <a:pt x="2360099" y="0"/>
                  </a:lnTo>
                  <a:cubicBezTo>
                    <a:pt x="2382230" y="0"/>
                    <a:pt x="2403454" y="8792"/>
                    <a:pt x="2419104" y="24441"/>
                  </a:cubicBezTo>
                  <a:cubicBezTo>
                    <a:pt x="2434753" y="40090"/>
                    <a:pt x="2443544" y="61314"/>
                    <a:pt x="2443544" y="83445"/>
                  </a:cubicBezTo>
                  <a:lnTo>
                    <a:pt x="2443544" y="161292"/>
                  </a:lnTo>
                  <a:cubicBezTo>
                    <a:pt x="2443544" y="207377"/>
                    <a:pt x="2406184" y="244737"/>
                    <a:pt x="2360099" y="244737"/>
                  </a:cubicBezTo>
                  <a:lnTo>
                    <a:pt x="83445" y="244737"/>
                  </a:lnTo>
                  <a:cubicBezTo>
                    <a:pt x="37360" y="244737"/>
                    <a:pt x="0" y="207377"/>
                    <a:pt x="0" y="161292"/>
                  </a:cubicBezTo>
                  <a:lnTo>
                    <a:pt x="0" y="83445"/>
                  </a:lnTo>
                  <a:cubicBezTo>
                    <a:pt x="0" y="37360"/>
                    <a:pt x="37360" y="0"/>
                    <a:pt x="8344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w="19050" cap="rnd">
              <a:solidFill>
                <a:srgbClr val="005233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28575"/>
              <a:ext cx="2443544" cy="2161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5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93793" y="8104652"/>
            <a:ext cx="9277832" cy="924637"/>
            <a:chOff x="0" y="0"/>
            <a:chExt cx="2443544" cy="243526"/>
          </a:xfrm>
        </p:grpSpPr>
        <p:sp>
          <p:nvSpPr>
            <p:cNvPr name="Freeform 35" id="3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2443544" cy="243526"/>
            </a:xfrm>
            <a:custGeom>
              <a:avLst/>
              <a:gdLst/>
              <a:ahLst/>
              <a:cxnLst/>
              <a:rect r="r" b="b" t="t" l="l"/>
              <a:pathLst>
                <a:path h="243526" w="2443544">
                  <a:moveTo>
                    <a:pt x="83445" y="0"/>
                  </a:moveTo>
                  <a:lnTo>
                    <a:pt x="2360099" y="0"/>
                  </a:lnTo>
                  <a:cubicBezTo>
                    <a:pt x="2382230" y="0"/>
                    <a:pt x="2403454" y="8792"/>
                    <a:pt x="2419104" y="24441"/>
                  </a:cubicBezTo>
                  <a:cubicBezTo>
                    <a:pt x="2434753" y="40090"/>
                    <a:pt x="2443544" y="61314"/>
                    <a:pt x="2443544" y="83445"/>
                  </a:cubicBezTo>
                  <a:lnTo>
                    <a:pt x="2443544" y="160080"/>
                  </a:lnTo>
                  <a:cubicBezTo>
                    <a:pt x="2443544" y="206166"/>
                    <a:pt x="2406184" y="243526"/>
                    <a:pt x="2360099" y="243526"/>
                  </a:cubicBezTo>
                  <a:lnTo>
                    <a:pt x="83445" y="243526"/>
                  </a:lnTo>
                  <a:cubicBezTo>
                    <a:pt x="37360" y="243526"/>
                    <a:pt x="0" y="206166"/>
                    <a:pt x="0" y="160080"/>
                  </a:cubicBezTo>
                  <a:lnTo>
                    <a:pt x="0" y="83445"/>
                  </a:lnTo>
                  <a:cubicBezTo>
                    <a:pt x="0" y="37360"/>
                    <a:pt x="37360" y="0"/>
                    <a:pt x="8344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w="19050" cap="rnd">
              <a:solidFill>
                <a:srgbClr val="005233"/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28575"/>
              <a:ext cx="2443544" cy="214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5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542795" y="6703489"/>
            <a:ext cx="8601205" cy="1194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99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Costs reduced by low-cost sensors and open source tech</a:t>
            </a:r>
          </a:p>
          <a:p>
            <a:pPr algn="l">
              <a:lnSpc>
                <a:spcPts val="3119"/>
              </a:lnSpc>
            </a:pPr>
          </a:p>
        </p:txBody>
      </p:sp>
      <p:sp>
        <p:nvSpPr>
          <p:cNvPr name="TextBox 38" id="38"/>
          <p:cNvSpPr txBox="true"/>
          <p:nvPr/>
        </p:nvSpPr>
        <p:spPr>
          <a:xfrm rot="0">
            <a:off x="465204" y="8145574"/>
            <a:ext cx="8756386" cy="1194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99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Durability was addressed through compact and rugged design.</a:t>
            </a:r>
          </a:p>
          <a:p>
            <a:pPr algn="l">
              <a:lnSpc>
                <a:spcPts val="311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03612" y="8779813"/>
            <a:ext cx="3014374" cy="3014374"/>
            <a:chOff x="0" y="0"/>
            <a:chExt cx="812800" cy="812800"/>
          </a:xfrm>
        </p:grpSpPr>
        <p:sp>
          <p:nvSpPr>
            <p:cNvPr name="Freeform 3" id="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689485" y="-769566"/>
            <a:ext cx="11826133" cy="11826133"/>
            <a:chOff x="0" y="0"/>
            <a:chExt cx="13716000" cy="13716000"/>
          </a:xfrm>
        </p:grpSpPr>
        <p:sp>
          <p:nvSpPr>
            <p:cNvPr name="Freeform 6" id="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blipFill>
              <a:blip r:embed="rId2"/>
              <a:stretch>
                <a:fillRect l="-24931" t="0" r="-24931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186349" y="7639431"/>
            <a:ext cx="880550" cy="880550"/>
            <a:chOff x="0" y="0"/>
            <a:chExt cx="812800" cy="812800"/>
          </a:xfrm>
        </p:grpSpPr>
        <p:sp>
          <p:nvSpPr>
            <p:cNvPr name="Freeform 8" id="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77078" y="1126674"/>
            <a:ext cx="12065966" cy="1273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11200" spc="-672" b="true">
                <a:solidFill>
                  <a:srgbClr val="005233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Future Scope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578499" y="240849"/>
            <a:ext cx="598013" cy="412881"/>
            <a:chOff x="0" y="0"/>
            <a:chExt cx="797351" cy="550508"/>
          </a:xfrm>
        </p:grpSpPr>
        <p:sp>
          <p:nvSpPr>
            <p:cNvPr name="Freeform 12" id="12"/>
            <p:cNvSpPr/>
            <p:nvPr/>
          </p:nvSpPr>
          <p:spPr>
            <a:xfrm flipH="false" flipV="false" rot="-5400000">
              <a:off x="-13725" y="121779"/>
              <a:ext cx="442454" cy="415004"/>
            </a:xfrm>
            <a:custGeom>
              <a:avLst/>
              <a:gdLst/>
              <a:ahLst/>
              <a:cxnLst/>
              <a:rect r="r" b="b" t="t" l="l"/>
              <a:pathLst>
                <a:path h="415004" w="442454">
                  <a:moveTo>
                    <a:pt x="0" y="0"/>
                  </a:moveTo>
                  <a:lnTo>
                    <a:pt x="442454" y="0"/>
                  </a:lnTo>
                  <a:lnTo>
                    <a:pt x="442454" y="415004"/>
                  </a:lnTo>
                  <a:lnTo>
                    <a:pt x="0" y="415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-49205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-5400000">
              <a:off x="364210" y="295508"/>
              <a:ext cx="274877" cy="235123"/>
            </a:xfrm>
            <a:custGeom>
              <a:avLst/>
              <a:gdLst/>
              <a:ahLst/>
              <a:cxnLst/>
              <a:rect r="r" b="b" t="t" l="l"/>
              <a:pathLst>
                <a:path h="235123" w="274877">
                  <a:moveTo>
                    <a:pt x="0" y="0"/>
                  </a:moveTo>
                  <a:lnTo>
                    <a:pt x="274877" y="0"/>
                  </a:lnTo>
                  <a:lnTo>
                    <a:pt x="274877" y="235123"/>
                  </a:lnTo>
                  <a:lnTo>
                    <a:pt x="0" y="235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63355" r="-60964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-5400000">
              <a:off x="219821" y="308280"/>
              <a:ext cx="363919" cy="120537"/>
            </a:xfrm>
            <a:custGeom>
              <a:avLst/>
              <a:gdLst/>
              <a:ahLst/>
              <a:cxnLst/>
              <a:rect r="r" b="b" t="t" l="l"/>
              <a:pathLst>
                <a:path h="120537" w="363919">
                  <a:moveTo>
                    <a:pt x="0" y="0"/>
                  </a:moveTo>
                  <a:lnTo>
                    <a:pt x="363919" y="0"/>
                  </a:lnTo>
                  <a:lnTo>
                    <a:pt x="363919" y="120537"/>
                  </a:lnTo>
                  <a:lnTo>
                    <a:pt x="0" y="120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283325" r="-21580" b="-130384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4486765">
              <a:off x="454498" y="189551"/>
              <a:ext cx="323288" cy="287633"/>
            </a:xfrm>
            <a:custGeom>
              <a:avLst/>
              <a:gdLst/>
              <a:ahLst/>
              <a:cxnLst/>
              <a:rect r="r" b="b" t="t" l="l"/>
              <a:pathLst>
                <a:path h="287633" w="323288">
                  <a:moveTo>
                    <a:pt x="0" y="0"/>
                  </a:moveTo>
                  <a:lnTo>
                    <a:pt x="323288" y="0"/>
                  </a:lnTo>
                  <a:lnTo>
                    <a:pt x="323288" y="287633"/>
                  </a:lnTo>
                  <a:lnTo>
                    <a:pt x="0" y="287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65623" t="0" r="0" b="0"/>
              </a:stretch>
            </a:blipFill>
          </p:spPr>
        </p:sp>
        <p:grpSp>
          <p:nvGrpSpPr>
            <p:cNvPr name="Group 16" id="16"/>
            <p:cNvGrpSpPr/>
            <p:nvPr/>
          </p:nvGrpSpPr>
          <p:grpSpPr>
            <a:xfrm rot="0">
              <a:off x="547856" y="108054"/>
              <a:ext cx="151064" cy="151064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02020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16712" lIns="16712" bIns="16712" rIns="16712"/>
              <a:lstStyle/>
              <a:p>
                <a:pPr algn="ctr">
                  <a:lnSpc>
                    <a:spcPts val="345"/>
                  </a:lnSpc>
                </a:pPr>
              </a:p>
            </p:txBody>
          </p:sp>
        </p:grpSp>
        <p:sp>
          <p:nvSpPr>
            <p:cNvPr name="Freeform 19" id="19"/>
            <p:cNvSpPr/>
            <p:nvPr/>
          </p:nvSpPr>
          <p:spPr>
            <a:xfrm flipH="false" flipV="false" rot="-1002295">
              <a:off x="656765" y="7073"/>
              <a:ext cx="70049" cy="141896"/>
            </a:xfrm>
            <a:custGeom>
              <a:avLst/>
              <a:gdLst/>
              <a:ahLst/>
              <a:cxnLst/>
              <a:rect r="r" b="b" t="t" l="l"/>
              <a:pathLst>
                <a:path h="141896" w="70049">
                  <a:moveTo>
                    <a:pt x="0" y="0"/>
                  </a:moveTo>
                  <a:lnTo>
                    <a:pt x="70048" y="0"/>
                  </a:lnTo>
                  <a:lnTo>
                    <a:pt x="70048" y="141896"/>
                  </a:lnTo>
                  <a:lnTo>
                    <a:pt x="0" y="141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155147" t="0" r="0" b="-5104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310660" y="345624"/>
            <a:ext cx="3307469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999" spc="-17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CropX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77078" y="2259265"/>
            <a:ext cx="9265380" cy="13655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5" indent="-302257" lvl="1">
              <a:lnSpc>
                <a:spcPts val="6999"/>
              </a:lnSpc>
              <a:buAutoNum type="arabicPeriod" startAt="1"/>
            </a:pPr>
            <a:r>
              <a:rPr lang="en-US" sz="2799" spc="-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Integrating AI for predicting crop yield and diseases.</a:t>
            </a:r>
          </a:p>
          <a:p>
            <a:pPr algn="just" marL="604515" indent="-302257" lvl="1">
              <a:lnSpc>
                <a:spcPts val="6999"/>
              </a:lnSpc>
              <a:buAutoNum type="arabicPeriod" startAt="1"/>
            </a:pPr>
            <a:r>
              <a:rPr lang="en-US" sz="2799" spc="-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Drones can work with the rover for aerial monitoring.</a:t>
            </a:r>
          </a:p>
          <a:p>
            <a:pPr algn="just" marL="604515" indent="-302257" lvl="1">
              <a:lnSpc>
                <a:spcPts val="6999"/>
              </a:lnSpc>
              <a:buAutoNum type="arabicPeriod" startAt="1"/>
            </a:pPr>
            <a:r>
              <a:rPr lang="en-US" sz="2799" spc="-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Cloud computing dashboard can help farmers manage large farms.</a:t>
            </a:r>
          </a:p>
          <a:p>
            <a:pPr algn="just" marL="604515" indent="-302257" lvl="1">
              <a:lnSpc>
                <a:spcPts val="6999"/>
              </a:lnSpc>
              <a:buAutoNum type="arabicPeriod" startAt="1"/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Current cost is around ₹3,900 and for large-scale advanced deployment, the cost maybe rise according to market needs.</a:t>
            </a:r>
          </a:p>
          <a:p>
            <a:pPr algn="just">
              <a:lnSpc>
                <a:spcPts val="5627"/>
              </a:lnSpc>
            </a:pPr>
          </a:p>
          <a:p>
            <a:pPr algn="just">
              <a:lnSpc>
                <a:spcPts val="5627"/>
              </a:lnSpc>
            </a:pPr>
          </a:p>
          <a:p>
            <a:pPr algn="just">
              <a:lnSpc>
                <a:spcPts val="5627"/>
              </a:lnSpc>
            </a:pPr>
          </a:p>
          <a:p>
            <a:pPr algn="just">
              <a:lnSpc>
                <a:spcPts val="5627"/>
              </a:lnSpc>
            </a:pPr>
          </a:p>
          <a:p>
            <a:pPr algn="just">
              <a:lnSpc>
                <a:spcPts val="5627"/>
              </a:lnSpc>
            </a:pPr>
          </a:p>
          <a:p>
            <a:pPr algn="just">
              <a:lnSpc>
                <a:spcPts val="5627"/>
              </a:lnSpc>
            </a:pPr>
          </a:p>
          <a:p>
            <a:pPr algn="just">
              <a:lnSpc>
                <a:spcPts val="5627"/>
              </a:lnSpc>
            </a:pPr>
          </a:p>
          <a:p>
            <a:pPr algn="just">
              <a:lnSpc>
                <a:spcPts val="5627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6634788"/>
            <a:chOff x="0" y="0"/>
            <a:chExt cx="4816593" cy="1747434"/>
          </a:xfrm>
        </p:grpSpPr>
        <p:sp>
          <p:nvSpPr>
            <p:cNvPr name="Freeform 4" id="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4816592" cy="1747434"/>
            </a:xfrm>
            <a:custGeom>
              <a:avLst/>
              <a:gdLst/>
              <a:ahLst/>
              <a:cxnLst/>
              <a:rect r="r" b="b" t="t" l="l"/>
              <a:pathLst>
                <a:path h="174743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47434"/>
                  </a:lnTo>
                  <a:lnTo>
                    <a:pt x="0" y="1747434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4816593" cy="1756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6903651"/>
            <a:ext cx="14962755" cy="2352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48"/>
              </a:lnSpc>
            </a:pPr>
            <a:r>
              <a:rPr lang="en-US" sz="15038" spc="-902" b="true">
                <a:solidFill>
                  <a:srgbClr val="EDEDED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Conclusion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555082" y="8821927"/>
            <a:ext cx="872747" cy="872747"/>
            <a:chOff x="0" y="0"/>
            <a:chExt cx="812800" cy="812800"/>
          </a:xfrm>
        </p:grpSpPr>
        <p:sp>
          <p:nvSpPr>
            <p:cNvPr name="Freeform 8" id="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28544" y="1723633"/>
            <a:ext cx="17030756" cy="3941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16"/>
              </a:lnSpc>
            </a:pPr>
          </a:p>
          <a:p>
            <a:pPr algn="l">
              <a:lnSpc>
                <a:spcPts val="5216"/>
              </a:lnSpc>
            </a:pPr>
            <a:r>
              <a:rPr lang="en-US" sz="4206" spc="-252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CropX rover is a </a:t>
            </a:r>
            <a:r>
              <a:rPr lang="en-US" sz="4206" spc="-252" b="true">
                <a:solidFill>
                  <a:srgbClr val="20202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one-stop solution </a:t>
            </a:r>
            <a:r>
              <a:rPr lang="en-US" sz="4206" spc="-252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for modern precision farming.  It is </a:t>
            </a:r>
            <a:r>
              <a:rPr lang="en-US" sz="4206" spc="-252" b="true">
                <a:solidFill>
                  <a:srgbClr val="20202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sustainable, affordable, and adaptable</a:t>
            </a:r>
            <a:r>
              <a:rPr lang="en-US" sz="4206" spc="-252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 to many conditions. The scalable design ensures it is accessible not only to </a:t>
            </a:r>
            <a:r>
              <a:rPr lang="en-US" sz="4206" spc="-252" b="true">
                <a:solidFill>
                  <a:srgbClr val="20202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large farms</a:t>
            </a:r>
            <a:r>
              <a:rPr lang="en-US" sz="4206" spc="-252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 but also to </a:t>
            </a:r>
            <a:r>
              <a:rPr lang="en-US" sz="4206" spc="-252" b="true">
                <a:solidFill>
                  <a:srgbClr val="20202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smallholder farmers</a:t>
            </a:r>
            <a:r>
              <a:rPr lang="en-US" sz="4206" spc="-252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, who form the backbone of food production worldwide.</a:t>
            </a:r>
          </a:p>
          <a:p>
            <a:pPr algn="l">
              <a:lnSpc>
                <a:spcPts val="5216"/>
              </a:lnSpc>
            </a:pPr>
          </a:p>
        </p:txBody>
      </p:sp>
      <p:sp>
        <p:nvSpPr>
          <p:cNvPr name="Freeform 11" id="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6845689" y="7480022"/>
            <a:ext cx="413611" cy="413611"/>
          </a:xfrm>
          <a:custGeom>
            <a:avLst/>
            <a:gdLst/>
            <a:ahLst/>
            <a:cxnLst/>
            <a:rect r="r" b="b" t="t" l="l"/>
            <a:pathLst>
              <a:path h="413611" w="413611">
                <a:moveTo>
                  <a:pt x="0" y="0"/>
                </a:moveTo>
                <a:lnTo>
                  <a:pt x="413611" y="0"/>
                </a:lnTo>
                <a:lnTo>
                  <a:pt x="413611" y="413611"/>
                </a:lnTo>
                <a:lnTo>
                  <a:pt x="0" y="4136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5532237" y="-945255"/>
            <a:ext cx="3454126" cy="3454126"/>
            <a:chOff x="0" y="0"/>
            <a:chExt cx="812800" cy="812800"/>
          </a:xfrm>
        </p:grpSpPr>
        <p:sp>
          <p:nvSpPr>
            <p:cNvPr name="Freeform 13" id="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4396258" y="1306310"/>
            <a:ext cx="872747" cy="872747"/>
            <a:chOff x="0" y="0"/>
            <a:chExt cx="812800" cy="812800"/>
          </a:xfrm>
        </p:grpSpPr>
        <p:sp>
          <p:nvSpPr>
            <p:cNvPr name="Freeform 16" id="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1028700"/>
            <a:ext cx="598013" cy="412881"/>
            <a:chOff x="0" y="0"/>
            <a:chExt cx="797351" cy="550508"/>
          </a:xfrm>
        </p:grpSpPr>
        <p:sp>
          <p:nvSpPr>
            <p:cNvPr name="Freeform 19" id="19"/>
            <p:cNvSpPr/>
            <p:nvPr/>
          </p:nvSpPr>
          <p:spPr>
            <a:xfrm flipH="false" flipV="false" rot="-5400000">
              <a:off x="-13725" y="121779"/>
              <a:ext cx="442454" cy="415004"/>
            </a:xfrm>
            <a:custGeom>
              <a:avLst/>
              <a:gdLst/>
              <a:ahLst/>
              <a:cxnLst/>
              <a:rect r="r" b="b" t="t" l="l"/>
              <a:pathLst>
                <a:path h="415004" w="442454">
                  <a:moveTo>
                    <a:pt x="0" y="0"/>
                  </a:moveTo>
                  <a:lnTo>
                    <a:pt x="442454" y="0"/>
                  </a:lnTo>
                  <a:lnTo>
                    <a:pt x="442454" y="415004"/>
                  </a:lnTo>
                  <a:lnTo>
                    <a:pt x="0" y="415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-49205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-5400000">
              <a:off x="364210" y="295508"/>
              <a:ext cx="274877" cy="235123"/>
            </a:xfrm>
            <a:custGeom>
              <a:avLst/>
              <a:gdLst/>
              <a:ahLst/>
              <a:cxnLst/>
              <a:rect r="r" b="b" t="t" l="l"/>
              <a:pathLst>
                <a:path h="235123" w="274877">
                  <a:moveTo>
                    <a:pt x="0" y="0"/>
                  </a:moveTo>
                  <a:lnTo>
                    <a:pt x="274877" y="0"/>
                  </a:lnTo>
                  <a:lnTo>
                    <a:pt x="274877" y="235123"/>
                  </a:lnTo>
                  <a:lnTo>
                    <a:pt x="0" y="235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-163355" r="-60964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-5400000">
              <a:off x="219821" y="308280"/>
              <a:ext cx="363919" cy="120537"/>
            </a:xfrm>
            <a:custGeom>
              <a:avLst/>
              <a:gdLst/>
              <a:ahLst/>
              <a:cxnLst/>
              <a:rect r="r" b="b" t="t" l="l"/>
              <a:pathLst>
                <a:path h="120537" w="363919">
                  <a:moveTo>
                    <a:pt x="0" y="0"/>
                  </a:moveTo>
                  <a:lnTo>
                    <a:pt x="363919" y="0"/>
                  </a:lnTo>
                  <a:lnTo>
                    <a:pt x="363919" y="120537"/>
                  </a:lnTo>
                  <a:lnTo>
                    <a:pt x="0" y="120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-283325" r="-21580" b="-130384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4486765">
              <a:off x="454498" y="189551"/>
              <a:ext cx="323288" cy="287633"/>
            </a:xfrm>
            <a:custGeom>
              <a:avLst/>
              <a:gdLst/>
              <a:ahLst/>
              <a:cxnLst/>
              <a:rect r="r" b="b" t="t" l="l"/>
              <a:pathLst>
                <a:path h="287633" w="323288">
                  <a:moveTo>
                    <a:pt x="0" y="0"/>
                  </a:moveTo>
                  <a:lnTo>
                    <a:pt x="323288" y="0"/>
                  </a:lnTo>
                  <a:lnTo>
                    <a:pt x="323288" y="287633"/>
                  </a:lnTo>
                  <a:lnTo>
                    <a:pt x="0" y="287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65623" t="0" r="0" b="0"/>
              </a:stretch>
            </a:blipFill>
          </p:spPr>
        </p:sp>
        <p:grpSp>
          <p:nvGrpSpPr>
            <p:cNvPr name="Group 23" id="23"/>
            <p:cNvGrpSpPr/>
            <p:nvPr/>
          </p:nvGrpSpPr>
          <p:grpSpPr>
            <a:xfrm rot="0">
              <a:off x="547856" y="108054"/>
              <a:ext cx="151064" cy="151064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02020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16712" lIns="16712" bIns="16712" rIns="16712"/>
              <a:lstStyle/>
              <a:p>
                <a:pPr algn="ctr">
                  <a:lnSpc>
                    <a:spcPts val="345"/>
                  </a:lnSpc>
                </a:pPr>
              </a:p>
            </p:txBody>
          </p:sp>
        </p:grpSp>
        <p:sp>
          <p:nvSpPr>
            <p:cNvPr name="Freeform 26" id="26"/>
            <p:cNvSpPr/>
            <p:nvPr/>
          </p:nvSpPr>
          <p:spPr>
            <a:xfrm flipH="false" flipV="false" rot="-1002295">
              <a:off x="656765" y="7073"/>
              <a:ext cx="70049" cy="141896"/>
            </a:xfrm>
            <a:custGeom>
              <a:avLst/>
              <a:gdLst/>
              <a:ahLst/>
              <a:cxnLst/>
              <a:rect r="r" b="b" t="t" l="l"/>
              <a:pathLst>
                <a:path h="141896" w="70049">
                  <a:moveTo>
                    <a:pt x="0" y="0"/>
                  </a:moveTo>
                  <a:lnTo>
                    <a:pt x="70048" y="0"/>
                  </a:lnTo>
                  <a:lnTo>
                    <a:pt x="70048" y="141896"/>
                  </a:lnTo>
                  <a:lnTo>
                    <a:pt x="0" y="141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-155147" t="0" r="0" b="-51040"/>
              </a:stretch>
            </a:blip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760861" y="1009650"/>
            <a:ext cx="3307469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2999" spc="-17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CropX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83984" y="-1459462"/>
            <a:ext cx="13520032" cy="13520032"/>
            <a:chOff x="0" y="0"/>
            <a:chExt cx="13716000" cy="13716000"/>
          </a:xfrm>
        </p:grpSpPr>
        <p:sp>
          <p:nvSpPr>
            <p:cNvPr name="Freeform 4" id="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solidFill>
              <a:srgbClr val="EDEDED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5" id="5"/>
          <p:cNvSpPr txBox="true"/>
          <p:nvPr/>
        </p:nvSpPr>
        <p:spPr>
          <a:xfrm rot="0">
            <a:off x="2942567" y="2019472"/>
            <a:ext cx="12009697" cy="1094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00"/>
              </a:lnSpc>
            </a:pPr>
            <a:r>
              <a:rPr lang="en-US" b="true" sz="8200" spc="-410">
                <a:solidFill>
                  <a:srgbClr val="005233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Acknowledgements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00773" y="3280050"/>
            <a:ext cx="10293285" cy="2635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49"/>
              </a:lnSpc>
            </a:pPr>
            <a:r>
              <a:rPr lang="en-US" sz="289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We thank our team members and mentors for their support. </a:t>
            </a:r>
          </a:p>
          <a:p>
            <a:pPr algn="l">
              <a:lnSpc>
                <a:spcPts val="7249"/>
              </a:lnSpc>
            </a:pPr>
            <a:r>
              <a:rPr lang="en-US" sz="289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Special thanks to InnovAct 2025 for this platform.</a:t>
            </a:r>
          </a:p>
          <a:p>
            <a:pPr algn="l">
              <a:lnSpc>
                <a:spcPts val="7249"/>
              </a:lnSpc>
            </a:pPr>
            <a:r>
              <a:rPr lang="en-US" sz="289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We dedicate this innovation to farmers who inspire change.</a:t>
            </a:r>
          </a:p>
        </p:txBody>
      </p:sp>
      <p:sp>
        <p:nvSpPr>
          <p:cNvPr name="Freeform 7" id="7" descr="website icon"/>
          <p:cNvSpPr/>
          <p:nvPr/>
        </p:nvSpPr>
        <p:spPr>
          <a:xfrm flipH="false" flipV="false" rot="0">
            <a:off x="6046772" y="7800353"/>
            <a:ext cx="330185" cy="330185"/>
          </a:xfrm>
          <a:custGeom>
            <a:avLst/>
            <a:gdLst/>
            <a:ahLst/>
            <a:cxnLst/>
            <a:rect r="r" b="b" t="t" l="l"/>
            <a:pathLst>
              <a:path h="330185" w="330185">
                <a:moveTo>
                  <a:pt x="0" y="0"/>
                </a:moveTo>
                <a:lnTo>
                  <a:pt x="330185" y="0"/>
                </a:lnTo>
                <a:lnTo>
                  <a:pt x="330185" y="330185"/>
                </a:lnTo>
                <a:lnTo>
                  <a:pt x="0" y="3301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76561" y="7771745"/>
            <a:ext cx="529551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https://github.com/JOHRIVASU/IICHackathon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695135" y="6392185"/>
            <a:ext cx="6897729" cy="893785"/>
            <a:chOff x="0" y="0"/>
            <a:chExt cx="1816686" cy="235400"/>
          </a:xfrm>
        </p:grpSpPr>
        <p:sp>
          <p:nvSpPr>
            <p:cNvPr name="Freeform 10" id="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1816686" cy="235400"/>
            </a:xfrm>
            <a:custGeom>
              <a:avLst/>
              <a:gdLst/>
              <a:ahLst/>
              <a:cxnLst/>
              <a:rect r="r" b="b" t="t" l="l"/>
              <a:pathLst>
                <a:path h="235400" w="1816686">
                  <a:moveTo>
                    <a:pt x="112239" y="0"/>
                  </a:moveTo>
                  <a:lnTo>
                    <a:pt x="1704447" y="0"/>
                  </a:lnTo>
                  <a:cubicBezTo>
                    <a:pt x="1766435" y="0"/>
                    <a:pt x="1816686" y="50251"/>
                    <a:pt x="1816686" y="112239"/>
                  </a:cubicBezTo>
                  <a:lnTo>
                    <a:pt x="1816686" y="123162"/>
                  </a:lnTo>
                  <a:cubicBezTo>
                    <a:pt x="1816686" y="185149"/>
                    <a:pt x="1766435" y="235400"/>
                    <a:pt x="1704447" y="235400"/>
                  </a:cubicBezTo>
                  <a:lnTo>
                    <a:pt x="112239" y="235400"/>
                  </a:lnTo>
                  <a:cubicBezTo>
                    <a:pt x="50251" y="235400"/>
                    <a:pt x="0" y="185149"/>
                    <a:pt x="0" y="123162"/>
                  </a:cubicBezTo>
                  <a:lnTo>
                    <a:pt x="0" y="112239"/>
                  </a:lnTo>
                  <a:cubicBezTo>
                    <a:pt x="0" y="50251"/>
                    <a:pt x="50251" y="0"/>
                    <a:pt x="11223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w="19050" cap="rnd">
              <a:solidFill>
                <a:srgbClr val="005233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816686" cy="273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5695135" y="6746572"/>
            <a:ext cx="6897729" cy="333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9"/>
              </a:lnSpc>
            </a:pPr>
            <a:r>
              <a:rPr lang="en-US" sz="299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For More Information, please visit: 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5923066" y="8130538"/>
            <a:ext cx="3944660" cy="3944660"/>
            <a:chOff x="0" y="0"/>
            <a:chExt cx="812800" cy="812800"/>
          </a:xfrm>
        </p:grpSpPr>
        <p:sp>
          <p:nvSpPr>
            <p:cNvPr name="Freeform 14" id="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-1225238" y="1028700"/>
            <a:ext cx="3197568" cy="3197568"/>
            <a:chOff x="0" y="0"/>
            <a:chExt cx="812800" cy="812800"/>
          </a:xfrm>
        </p:grpSpPr>
        <p:sp>
          <p:nvSpPr>
            <p:cNvPr name="Freeform 17" id="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6147194" y="6839077"/>
            <a:ext cx="845979" cy="845979"/>
            <a:chOff x="0" y="0"/>
            <a:chExt cx="812800" cy="812800"/>
          </a:xfrm>
        </p:grpSpPr>
        <p:sp>
          <p:nvSpPr>
            <p:cNvPr name="Freeform 20" id="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28700" y="4454576"/>
            <a:ext cx="845979" cy="845979"/>
            <a:chOff x="0" y="0"/>
            <a:chExt cx="812800" cy="812800"/>
          </a:xfrm>
        </p:grpSpPr>
        <p:sp>
          <p:nvSpPr>
            <p:cNvPr name="Freeform 23" id="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973577" y="984381"/>
            <a:ext cx="598013" cy="412881"/>
            <a:chOff x="0" y="0"/>
            <a:chExt cx="797351" cy="550508"/>
          </a:xfrm>
        </p:grpSpPr>
        <p:sp>
          <p:nvSpPr>
            <p:cNvPr name="Freeform 26" id="26"/>
            <p:cNvSpPr/>
            <p:nvPr/>
          </p:nvSpPr>
          <p:spPr>
            <a:xfrm flipH="false" flipV="false" rot="-5400000">
              <a:off x="-13725" y="121779"/>
              <a:ext cx="442454" cy="415004"/>
            </a:xfrm>
            <a:custGeom>
              <a:avLst/>
              <a:gdLst/>
              <a:ahLst/>
              <a:cxnLst/>
              <a:rect r="r" b="b" t="t" l="l"/>
              <a:pathLst>
                <a:path h="415004" w="442454">
                  <a:moveTo>
                    <a:pt x="0" y="0"/>
                  </a:moveTo>
                  <a:lnTo>
                    <a:pt x="442454" y="0"/>
                  </a:lnTo>
                  <a:lnTo>
                    <a:pt x="442454" y="415004"/>
                  </a:lnTo>
                  <a:lnTo>
                    <a:pt x="0" y="415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-49205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-5400000">
              <a:off x="364210" y="295508"/>
              <a:ext cx="274877" cy="235123"/>
            </a:xfrm>
            <a:custGeom>
              <a:avLst/>
              <a:gdLst/>
              <a:ahLst/>
              <a:cxnLst/>
              <a:rect r="r" b="b" t="t" l="l"/>
              <a:pathLst>
                <a:path h="235123" w="274877">
                  <a:moveTo>
                    <a:pt x="0" y="0"/>
                  </a:moveTo>
                  <a:lnTo>
                    <a:pt x="274877" y="0"/>
                  </a:lnTo>
                  <a:lnTo>
                    <a:pt x="274877" y="235123"/>
                  </a:lnTo>
                  <a:lnTo>
                    <a:pt x="0" y="235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-163355" r="-60964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-5400000">
              <a:off x="219821" y="308280"/>
              <a:ext cx="363919" cy="120537"/>
            </a:xfrm>
            <a:custGeom>
              <a:avLst/>
              <a:gdLst/>
              <a:ahLst/>
              <a:cxnLst/>
              <a:rect r="r" b="b" t="t" l="l"/>
              <a:pathLst>
                <a:path h="120537" w="363919">
                  <a:moveTo>
                    <a:pt x="0" y="0"/>
                  </a:moveTo>
                  <a:lnTo>
                    <a:pt x="363919" y="0"/>
                  </a:lnTo>
                  <a:lnTo>
                    <a:pt x="363919" y="120537"/>
                  </a:lnTo>
                  <a:lnTo>
                    <a:pt x="0" y="120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-283325" r="-21580" b="-130384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4486765">
              <a:off x="454498" y="189551"/>
              <a:ext cx="323288" cy="287633"/>
            </a:xfrm>
            <a:custGeom>
              <a:avLst/>
              <a:gdLst/>
              <a:ahLst/>
              <a:cxnLst/>
              <a:rect r="r" b="b" t="t" l="l"/>
              <a:pathLst>
                <a:path h="287633" w="323288">
                  <a:moveTo>
                    <a:pt x="0" y="0"/>
                  </a:moveTo>
                  <a:lnTo>
                    <a:pt x="323288" y="0"/>
                  </a:lnTo>
                  <a:lnTo>
                    <a:pt x="323288" y="287633"/>
                  </a:lnTo>
                  <a:lnTo>
                    <a:pt x="0" y="287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65623" t="0" r="0" b="0"/>
              </a:stretch>
            </a:blipFill>
          </p:spPr>
        </p:sp>
        <p:grpSp>
          <p:nvGrpSpPr>
            <p:cNvPr name="Group 30" id="30"/>
            <p:cNvGrpSpPr/>
            <p:nvPr/>
          </p:nvGrpSpPr>
          <p:grpSpPr>
            <a:xfrm rot="0">
              <a:off x="547856" y="108054"/>
              <a:ext cx="151064" cy="151064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02020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16712" lIns="16712" bIns="16712" rIns="16712"/>
              <a:lstStyle/>
              <a:p>
                <a:pPr algn="ctr">
                  <a:lnSpc>
                    <a:spcPts val="345"/>
                  </a:lnSpc>
                </a:pPr>
              </a:p>
            </p:txBody>
          </p:sp>
        </p:grpSp>
        <p:sp>
          <p:nvSpPr>
            <p:cNvPr name="Freeform 33" id="33"/>
            <p:cNvSpPr/>
            <p:nvPr/>
          </p:nvSpPr>
          <p:spPr>
            <a:xfrm flipH="false" flipV="false" rot="-1002295">
              <a:off x="656765" y="7073"/>
              <a:ext cx="70049" cy="141896"/>
            </a:xfrm>
            <a:custGeom>
              <a:avLst/>
              <a:gdLst/>
              <a:ahLst/>
              <a:cxnLst/>
              <a:rect r="r" b="b" t="t" l="l"/>
              <a:pathLst>
                <a:path h="141896" w="70049">
                  <a:moveTo>
                    <a:pt x="0" y="0"/>
                  </a:moveTo>
                  <a:lnTo>
                    <a:pt x="70048" y="0"/>
                  </a:lnTo>
                  <a:lnTo>
                    <a:pt x="70048" y="141896"/>
                  </a:lnTo>
                  <a:lnTo>
                    <a:pt x="0" y="141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-155147" t="0" r="0" b="-51040"/>
              </a:stretch>
            </a:blip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8832523" y="1089156"/>
            <a:ext cx="3307469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999" spc="-17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CropX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6634788"/>
            <a:chOff x="0" y="0"/>
            <a:chExt cx="4816593" cy="1747434"/>
          </a:xfrm>
        </p:grpSpPr>
        <p:sp>
          <p:nvSpPr>
            <p:cNvPr name="Freeform 4" id="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4816592" cy="1747434"/>
            </a:xfrm>
            <a:custGeom>
              <a:avLst/>
              <a:gdLst/>
              <a:ahLst/>
              <a:cxnLst/>
              <a:rect r="r" b="b" t="t" l="l"/>
              <a:pathLst>
                <a:path h="174743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47434"/>
                  </a:lnTo>
                  <a:lnTo>
                    <a:pt x="0" y="1747434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4816593" cy="1756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6903651"/>
            <a:ext cx="14962755" cy="2352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48"/>
              </a:lnSpc>
            </a:pPr>
            <a:r>
              <a:rPr lang="en-US" sz="15038" spc="-902" b="true">
                <a:solidFill>
                  <a:srgbClr val="EDEDED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Problem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555082" y="8821927"/>
            <a:ext cx="872747" cy="872747"/>
            <a:chOff x="0" y="0"/>
            <a:chExt cx="812800" cy="812800"/>
          </a:xfrm>
        </p:grpSpPr>
        <p:sp>
          <p:nvSpPr>
            <p:cNvPr name="Freeform 8" id="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635122" y="2096878"/>
            <a:ext cx="5718620" cy="937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2999" spc="-179" b="true">
                <a:solidFill>
                  <a:srgbClr val="20202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Farmers face labour shortages and high costs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35122" y="3485808"/>
            <a:ext cx="5718620" cy="937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2999" spc="-179" b="true">
                <a:solidFill>
                  <a:srgbClr val="20202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Irrigation is inefficient and leads to water wastage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98047" y="1936170"/>
            <a:ext cx="5241034" cy="937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2999" spc="-179" b="true">
                <a:solidFill>
                  <a:srgbClr val="20202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Fires damage crops and increase losses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98047" y="3485808"/>
            <a:ext cx="6319187" cy="1403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2999" spc="-179" b="true">
                <a:solidFill>
                  <a:srgbClr val="20202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No compact system solves all problems together.</a:t>
            </a:r>
          </a:p>
          <a:p>
            <a:pPr algn="l">
              <a:lnSpc>
                <a:spcPts val="371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1758131"/>
            <a:ext cx="1415922" cy="1097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3"/>
              </a:lnSpc>
            </a:pPr>
            <a:r>
              <a:rPr lang="en-US" sz="7043" spc="-422" b="true">
                <a:solidFill>
                  <a:srgbClr val="005233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01.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3307769"/>
            <a:ext cx="1415922" cy="1097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3"/>
              </a:lnSpc>
            </a:pPr>
            <a:r>
              <a:rPr lang="en-US" sz="7043" spc="-422" b="true">
                <a:solidFill>
                  <a:srgbClr val="005233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03.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44000" y="1758131"/>
            <a:ext cx="1584419" cy="1097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3"/>
              </a:lnSpc>
            </a:pPr>
            <a:r>
              <a:rPr lang="en-US" sz="7043" spc="-422" b="true">
                <a:solidFill>
                  <a:srgbClr val="005233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02.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44000" y="3307769"/>
            <a:ext cx="1584419" cy="1097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3"/>
              </a:lnSpc>
            </a:pPr>
            <a:r>
              <a:rPr lang="en-US" sz="7043" spc="-422" b="true">
                <a:solidFill>
                  <a:srgbClr val="005233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04.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635122" y="5035446"/>
            <a:ext cx="5718620" cy="1403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2999" spc="-179" b="true">
                <a:solidFill>
                  <a:srgbClr val="20202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Unpredictable climate reduces</a:t>
            </a:r>
          </a:p>
          <a:p>
            <a:pPr algn="l">
              <a:lnSpc>
                <a:spcPts val="3719"/>
              </a:lnSpc>
            </a:pPr>
            <a:r>
              <a:rPr lang="en-US" sz="2999" spc="-179" b="true">
                <a:solidFill>
                  <a:srgbClr val="20202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yield and reliability.</a:t>
            </a:r>
          </a:p>
          <a:p>
            <a:pPr algn="l">
              <a:lnSpc>
                <a:spcPts val="3719"/>
              </a:lnSpc>
            </a:pPr>
            <a:r>
              <a:rPr lang="en-US" sz="2999" spc="-179" b="true">
                <a:solidFill>
                  <a:srgbClr val="20202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98047" y="5035446"/>
            <a:ext cx="6319187" cy="1403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2999" spc="-179" b="true">
                <a:solidFill>
                  <a:srgbClr val="20202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There is a need for a smart and affordable farming assistant.</a:t>
            </a:r>
          </a:p>
          <a:p>
            <a:pPr algn="l">
              <a:lnSpc>
                <a:spcPts val="371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4857407"/>
            <a:ext cx="1415922" cy="1097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3"/>
              </a:lnSpc>
            </a:pPr>
            <a:r>
              <a:rPr lang="en-US" sz="7043" spc="-422" b="true">
                <a:solidFill>
                  <a:srgbClr val="005233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05.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144000" y="4857407"/>
            <a:ext cx="1584419" cy="1097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3"/>
              </a:lnSpc>
            </a:pPr>
            <a:r>
              <a:rPr lang="en-US" sz="7043" spc="-422" b="true">
                <a:solidFill>
                  <a:srgbClr val="005233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06.</a:t>
            </a:r>
          </a:p>
        </p:txBody>
      </p:sp>
      <p:sp>
        <p:nvSpPr>
          <p:cNvPr name="Freeform 22" id="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6845689" y="7480022"/>
            <a:ext cx="413611" cy="413611"/>
          </a:xfrm>
          <a:custGeom>
            <a:avLst/>
            <a:gdLst/>
            <a:ahLst/>
            <a:cxnLst/>
            <a:rect r="r" b="b" t="t" l="l"/>
            <a:pathLst>
              <a:path h="413611" w="413611">
                <a:moveTo>
                  <a:pt x="0" y="0"/>
                </a:moveTo>
                <a:lnTo>
                  <a:pt x="413611" y="0"/>
                </a:lnTo>
                <a:lnTo>
                  <a:pt x="413611" y="413611"/>
                </a:lnTo>
                <a:lnTo>
                  <a:pt x="0" y="4136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5532237" y="-945255"/>
            <a:ext cx="3454126" cy="3454126"/>
            <a:chOff x="0" y="0"/>
            <a:chExt cx="812800" cy="812800"/>
          </a:xfrm>
        </p:grpSpPr>
        <p:sp>
          <p:nvSpPr>
            <p:cNvPr name="Freeform 24" id="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4396258" y="1306310"/>
            <a:ext cx="872747" cy="872747"/>
            <a:chOff x="0" y="0"/>
            <a:chExt cx="812800" cy="812800"/>
          </a:xfrm>
        </p:grpSpPr>
        <p:sp>
          <p:nvSpPr>
            <p:cNvPr name="Freeform 27" id="2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28700" y="1028700"/>
            <a:ext cx="598013" cy="412881"/>
            <a:chOff x="0" y="0"/>
            <a:chExt cx="797351" cy="550508"/>
          </a:xfrm>
        </p:grpSpPr>
        <p:sp>
          <p:nvSpPr>
            <p:cNvPr name="Freeform 30" id="30"/>
            <p:cNvSpPr/>
            <p:nvPr/>
          </p:nvSpPr>
          <p:spPr>
            <a:xfrm flipH="false" flipV="false" rot="-5400000">
              <a:off x="-13725" y="121779"/>
              <a:ext cx="442454" cy="415004"/>
            </a:xfrm>
            <a:custGeom>
              <a:avLst/>
              <a:gdLst/>
              <a:ahLst/>
              <a:cxnLst/>
              <a:rect r="r" b="b" t="t" l="l"/>
              <a:pathLst>
                <a:path h="415004" w="442454">
                  <a:moveTo>
                    <a:pt x="0" y="0"/>
                  </a:moveTo>
                  <a:lnTo>
                    <a:pt x="442454" y="0"/>
                  </a:lnTo>
                  <a:lnTo>
                    <a:pt x="442454" y="415004"/>
                  </a:lnTo>
                  <a:lnTo>
                    <a:pt x="0" y="415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-49205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-5400000">
              <a:off x="364210" y="295508"/>
              <a:ext cx="274877" cy="235123"/>
            </a:xfrm>
            <a:custGeom>
              <a:avLst/>
              <a:gdLst/>
              <a:ahLst/>
              <a:cxnLst/>
              <a:rect r="r" b="b" t="t" l="l"/>
              <a:pathLst>
                <a:path h="235123" w="274877">
                  <a:moveTo>
                    <a:pt x="0" y="0"/>
                  </a:moveTo>
                  <a:lnTo>
                    <a:pt x="274877" y="0"/>
                  </a:lnTo>
                  <a:lnTo>
                    <a:pt x="274877" y="235123"/>
                  </a:lnTo>
                  <a:lnTo>
                    <a:pt x="0" y="235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-163355" r="-60964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-5400000">
              <a:off x="219821" y="308280"/>
              <a:ext cx="363919" cy="120537"/>
            </a:xfrm>
            <a:custGeom>
              <a:avLst/>
              <a:gdLst/>
              <a:ahLst/>
              <a:cxnLst/>
              <a:rect r="r" b="b" t="t" l="l"/>
              <a:pathLst>
                <a:path h="120537" w="363919">
                  <a:moveTo>
                    <a:pt x="0" y="0"/>
                  </a:moveTo>
                  <a:lnTo>
                    <a:pt x="363919" y="0"/>
                  </a:lnTo>
                  <a:lnTo>
                    <a:pt x="363919" y="120537"/>
                  </a:lnTo>
                  <a:lnTo>
                    <a:pt x="0" y="120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-283325" r="-21580" b="-130384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4486765">
              <a:off x="454498" y="189551"/>
              <a:ext cx="323288" cy="287633"/>
            </a:xfrm>
            <a:custGeom>
              <a:avLst/>
              <a:gdLst/>
              <a:ahLst/>
              <a:cxnLst/>
              <a:rect r="r" b="b" t="t" l="l"/>
              <a:pathLst>
                <a:path h="287633" w="323288">
                  <a:moveTo>
                    <a:pt x="0" y="0"/>
                  </a:moveTo>
                  <a:lnTo>
                    <a:pt x="323288" y="0"/>
                  </a:lnTo>
                  <a:lnTo>
                    <a:pt x="323288" y="287633"/>
                  </a:lnTo>
                  <a:lnTo>
                    <a:pt x="0" y="287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65623" t="0" r="0" b="0"/>
              </a:stretch>
            </a:blipFill>
          </p:spPr>
        </p:sp>
        <p:grpSp>
          <p:nvGrpSpPr>
            <p:cNvPr name="Group 34" id="34"/>
            <p:cNvGrpSpPr/>
            <p:nvPr/>
          </p:nvGrpSpPr>
          <p:grpSpPr>
            <a:xfrm rot="0">
              <a:off x="547856" y="108054"/>
              <a:ext cx="151064" cy="151064"/>
              <a:chOff x="0" y="0"/>
              <a:chExt cx="812800" cy="8128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02020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16712" lIns="16712" bIns="16712" rIns="16712"/>
              <a:lstStyle/>
              <a:p>
                <a:pPr algn="ctr">
                  <a:lnSpc>
                    <a:spcPts val="345"/>
                  </a:lnSpc>
                </a:pPr>
              </a:p>
            </p:txBody>
          </p:sp>
        </p:grpSp>
        <p:sp>
          <p:nvSpPr>
            <p:cNvPr name="Freeform 37" id="37"/>
            <p:cNvSpPr/>
            <p:nvPr/>
          </p:nvSpPr>
          <p:spPr>
            <a:xfrm flipH="false" flipV="false" rot="-1002295">
              <a:off x="656765" y="7073"/>
              <a:ext cx="70049" cy="141896"/>
            </a:xfrm>
            <a:custGeom>
              <a:avLst/>
              <a:gdLst/>
              <a:ahLst/>
              <a:cxnLst/>
              <a:rect r="r" b="b" t="t" l="l"/>
              <a:pathLst>
                <a:path h="141896" w="70049">
                  <a:moveTo>
                    <a:pt x="0" y="0"/>
                  </a:moveTo>
                  <a:lnTo>
                    <a:pt x="70048" y="0"/>
                  </a:lnTo>
                  <a:lnTo>
                    <a:pt x="70048" y="141896"/>
                  </a:lnTo>
                  <a:lnTo>
                    <a:pt x="0" y="141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-155147" t="0" r="0" b="-51040"/>
              </a:stretch>
            </a:blipFill>
          </p:spPr>
        </p:sp>
      </p:grpSp>
      <p:sp>
        <p:nvSpPr>
          <p:cNvPr name="TextBox 38" id="38"/>
          <p:cNvSpPr txBox="true"/>
          <p:nvPr/>
        </p:nvSpPr>
        <p:spPr>
          <a:xfrm rot="0">
            <a:off x="1760861" y="1009650"/>
            <a:ext cx="3307469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2999" spc="-17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CropX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2319934" cy="10287000"/>
            <a:chOff x="0" y="0"/>
            <a:chExt cx="3244756" cy="2709333"/>
          </a:xfrm>
        </p:grpSpPr>
        <p:sp>
          <p:nvSpPr>
            <p:cNvPr name="Freeform 4" id="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3244756" cy="2709333"/>
            </a:xfrm>
            <a:custGeom>
              <a:avLst/>
              <a:gdLst/>
              <a:ahLst/>
              <a:cxnLst/>
              <a:rect r="r" b="b" t="t" l="l"/>
              <a:pathLst>
                <a:path h="2709333" w="3244756">
                  <a:moveTo>
                    <a:pt x="0" y="0"/>
                  </a:moveTo>
                  <a:lnTo>
                    <a:pt x="3244756" y="0"/>
                  </a:lnTo>
                  <a:lnTo>
                    <a:pt x="32447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3244756" cy="26807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640427" y="-853846"/>
            <a:ext cx="3454126" cy="3454126"/>
            <a:chOff x="0" y="0"/>
            <a:chExt cx="812800" cy="812800"/>
          </a:xfrm>
        </p:grpSpPr>
        <p:sp>
          <p:nvSpPr>
            <p:cNvPr name="Freeform 7" id="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1931590"/>
            <a:ext cx="9546489" cy="1677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50"/>
              </a:lnSpc>
            </a:pPr>
            <a:r>
              <a:rPr lang="en-US" sz="12260" spc="-735" b="true">
                <a:solidFill>
                  <a:srgbClr val="005233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Relevance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29414" y="3787280"/>
            <a:ext cx="9277832" cy="924637"/>
            <a:chOff x="0" y="0"/>
            <a:chExt cx="2443544" cy="243526"/>
          </a:xfrm>
        </p:grpSpPr>
        <p:sp>
          <p:nvSpPr>
            <p:cNvPr name="Freeform 11" id="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2443544" cy="243526"/>
            </a:xfrm>
            <a:custGeom>
              <a:avLst/>
              <a:gdLst/>
              <a:ahLst/>
              <a:cxnLst/>
              <a:rect r="r" b="b" t="t" l="l"/>
              <a:pathLst>
                <a:path h="243526" w="2443544">
                  <a:moveTo>
                    <a:pt x="83445" y="0"/>
                  </a:moveTo>
                  <a:lnTo>
                    <a:pt x="2360099" y="0"/>
                  </a:lnTo>
                  <a:cubicBezTo>
                    <a:pt x="2382230" y="0"/>
                    <a:pt x="2403454" y="8792"/>
                    <a:pt x="2419104" y="24441"/>
                  </a:cubicBezTo>
                  <a:cubicBezTo>
                    <a:pt x="2434753" y="40090"/>
                    <a:pt x="2443544" y="61314"/>
                    <a:pt x="2443544" y="83445"/>
                  </a:cubicBezTo>
                  <a:lnTo>
                    <a:pt x="2443544" y="160080"/>
                  </a:lnTo>
                  <a:cubicBezTo>
                    <a:pt x="2443544" y="206166"/>
                    <a:pt x="2406184" y="243526"/>
                    <a:pt x="2360099" y="243526"/>
                  </a:cubicBezTo>
                  <a:lnTo>
                    <a:pt x="83445" y="243526"/>
                  </a:lnTo>
                  <a:cubicBezTo>
                    <a:pt x="37360" y="243526"/>
                    <a:pt x="0" y="206166"/>
                    <a:pt x="0" y="160080"/>
                  </a:cubicBezTo>
                  <a:lnTo>
                    <a:pt x="0" y="83445"/>
                  </a:lnTo>
                  <a:cubicBezTo>
                    <a:pt x="0" y="37360"/>
                    <a:pt x="37360" y="0"/>
                    <a:pt x="8344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w="19050" cap="rnd">
              <a:solidFill>
                <a:srgbClr val="005233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28575"/>
              <a:ext cx="2443544" cy="214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5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62595" y="6293779"/>
            <a:ext cx="9277832" cy="893785"/>
            <a:chOff x="0" y="0"/>
            <a:chExt cx="2443544" cy="235400"/>
          </a:xfrm>
        </p:grpSpPr>
        <p:sp>
          <p:nvSpPr>
            <p:cNvPr name="Freeform 14" id="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2443544" cy="235400"/>
            </a:xfrm>
            <a:custGeom>
              <a:avLst/>
              <a:gdLst/>
              <a:ahLst/>
              <a:cxnLst/>
              <a:rect r="r" b="b" t="t" l="l"/>
              <a:pathLst>
                <a:path h="235400" w="2443544">
                  <a:moveTo>
                    <a:pt x="83445" y="0"/>
                  </a:moveTo>
                  <a:lnTo>
                    <a:pt x="2360099" y="0"/>
                  </a:lnTo>
                  <a:cubicBezTo>
                    <a:pt x="2382230" y="0"/>
                    <a:pt x="2403454" y="8792"/>
                    <a:pt x="2419104" y="24441"/>
                  </a:cubicBezTo>
                  <a:cubicBezTo>
                    <a:pt x="2434753" y="40090"/>
                    <a:pt x="2443544" y="61314"/>
                    <a:pt x="2443544" y="83445"/>
                  </a:cubicBezTo>
                  <a:lnTo>
                    <a:pt x="2443544" y="151955"/>
                  </a:lnTo>
                  <a:cubicBezTo>
                    <a:pt x="2443544" y="198040"/>
                    <a:pt x="2406184" y="235400"/>
                    <a:pt x="2360099" y="235400"/>
                  </a:cubicBezTo>
                  <a:lnTo>
                    <a:pt x="83445" y="235400"/>
                  </a:lnTo>
                  <a:cubicBezTo>
                    <a:pt x="37360" y="235400"/>
                    <a:pt x="0" y="198040"/>
                    <a:pt x="0" y="151955"/>
                  </a:cubicBezTo>
                  <a:lnTo>
                    <a:pt x="0" y="83445"/>
                  </a:lnTo>
                  <a:cubicBezTo>
                    <a:pt x="0" y="37360"/>
                    <a:pt x="37360" y="0"/>
                    <a:pt x="8344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w="19050" cap="rnd">
              <a:solidFill>
                <a:srgbClr val="005233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28575"/>
              <a:ext cx="2443544" cy="206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5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575023" y="3940160"/>
            <a:ext cx="7568977" cy="803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99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Agriculture is the backbone of food security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47399" y="5283774"/>
            <a:ext cx="8024225" cy="413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99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70% of freshwater is used in farming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296501" y="2256353"/>
            <a:ext cx="687853" cy="687853"/>
            <a:chOff x="0" y="0"/>
            <a:chExt cx="812800" cy="812800"/>
          </a:xfrm>
        </p:grpSpPr>
        <p:sp>
          <p:nvSpPr>
            <p:cNvPr name="Freeform 19" id="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28700" y="1028700"/>
            <a:ext cx="598013" cy="412881"/>
            <a:chOff x="0" y="0"/>
            <a:chExt cx="797351" cy="550508"/>
          </a:xfrm>
        </p:grpSpPr>
        <p:sp>
          <p:nvSpPr>
            <p:cNvPr name="Freeform 22" id="22"/>
            <p:cNvSpPr/>
            <p:nvPr/>
          </p:nvSpPr>
          <p:spPr>
            <a:xfrm flipH="false" flipV="false" rot="-5400000">
              <a:off x="-13725" y="121779"/>
              <a:ext cx="442454" cy="415004"/>
            </a:xfrm>
            <a:custGeom>
              <a:avLst/>
              <a:gdLst/>
              <a:ahLst/>
              <a:cxnLst/>
              <a:rect r="r" b="b" t="t" l="l"/>
              <a:pathLst>
                <a:path h="415004" w="442454">
                  <a:moveTo>
                    <a:pt x="0" y="0"/>
                  </a:moveTo>
                  <a:lnTo>
                    <a:pt x="442454" y="0"/>
                  </a:lnTo>
                  <a:lnTo>
                    <a:pt x="442454" y="415004"/>
                  </a:lnTo>
                  <a:lnTo>
                    <a:pt x="0" y="415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-49205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-5400000">
              <a:off x="364210" y="295508"/>
              <a:ext cx="274877" cy="235123"/>
            </a:xfrm>
            <a:custGeom>
              <a:avLst/>
              <a:gdLst/>
              <a:ahLst/>
              <a:cxnLst/>
              <a:rect r="r" b="b" t="t" l="l"/>
              <a:pathLst>
                <a:path h="235123" w="274877">
                  <a:moveTo>
                    <a:pt x="0" y="0"/>
                  </a:moveTo>
                  <a:lnTo>
                    <a:pt x="274877" y="0"/>
                  </a:lnTo>
                  <a:lnTo>
                    <a:pt x="274877" y="235123"/>
                  </a:lnTo>
                  <a:lnTo>
                    <a:pt x="0" y="235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63355" r="-60964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-5400000">
              <a:off x="219821" y="308280"/>
              <a:ext cx="363919" cy="120537"/>
            </a:xfrm>
            <a:custGeom>
              <a:avLst/>
              <a:gdLst/>
              <a:ahLst/>
              <a:cxnLst/>
              <a:rect r="r" b="b" t="t" l="l"/>
              <a:pathLst>
                <a:path h="120537" w="363919">
                  <a:moveTo>
                    <a:pt x="0" y="0"/>
                  </a:moveTo>
                  <a:lnTo>
                    <a:pt x="363919" y="0"/>
                  </a:lnTo>
                  <a:lnTo>
                    <a:pt x="363919" y="120537"/>
                  </a:lnTo>
                  <a:lnTo>
                    <a:pt x="0" y="120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283325" r="-21580" b="-130384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4486765">
              <a:off x="454498" y="189551"/>
              <a:ext cx="323288" cy="287633"/>
            </a:xfrm>
            <a:custGeom>
              <a:avLst/>
              <a:gdLst/>
              <a:ahLst/>
              <a:cxnLst/>
              <a:rect r="r" b="b" t="t" l="l"/>
              <a:pathLst>
                <a:path h="287633" w="323288">
                  <a:moveTo>
                    <a:pt x="0" y="0"/>
                  </a:moveTo>
                  <a:lnTo>
                    <a:pt x="323288" y="0"/>
                  </a:lnTo>
                  <a:lnTo>
                    <a:pt x="323288" y="287633"/>
                  </a:lnTo>
                  <a:lnTo>
                    <a:pt x="0" y="287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65623" t="0" r="0" b="0"/>
              </a:stretch>
            </a:blipFill>
          </p:spPr>
        </p:sp>
        <p:grpSp>
          <p:nvGrpSpPr>
            <p:cNvPr name="Group 26" id="26"/>
            <p:cNvGrpSpPr/>
            <p:nvPr/>
          </p:nvGrpSpPr>
          <p:grpSpPr>
            <a:xfrm rot="0">
              <a:off x="547856" y="108054"/>
              <a:ext cx="151064" cy="151064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02020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16712" lIns="16712" bIns="16712" rIns="16712"/>
              <a:lstStyle/>
              <a:p>
                <a:pPr algn="ctr">
                  <a:lnSpc>
                    <a:spcPts val="345"/>
                  </a:lnSpc>
                </a:pPr>
              </a:p>
            </p:txBody>
          </p:sp>
        </p:grpSp>
        <p:sp>
          <p:nvSpPr>
            <p:cNvPr name="Freeform 29" id="29"/>
            <p:cNvSpPr/>
            <p:nvPr/>
          </p:nvSpPr>
          <p:spPr>
            <a:xfrm flipH="false" flipV="false" rot="-1002295">
              <a:off x="656765" y="7073"/>
              <a:ext cx="70049" cy="141896"/>
            </a:xfrm>
            <a:custGeom>
              <a:avLst/>
              <a:gdLst/>
              <a:ahLst/>
              <a:cxnLst/>
              <a:rect r="r" b="b" t="t" l="l"/>
              <a:pathLst>
                <a:path h="141896" w="70049">
                  <a:moveTo>
                    <a:pt x="0" y="0"/>
                  </a:moveTo>
                  <a:lnTo>
                    <a:pt x="70048" y="0"/>
                  </a:lnTo>
                  <a:lnTo>
                    <a:pt x="70048" y="141896"/>
                  </a:lnTo>
                  <a:lnTo>
                    <a:pt x="0" y="141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155147" t="0" r="0" b="-5104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60861" y="1133475"/>
            <a:ext cx="3307469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999" spc="-17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CropX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429414" y="5007192"/>
            <a:ext cx="9277832" cy="924637"/>
            <a:chOff x="0" y="0"/>
            <a:chExt cx="2443544" cy="243526"/>
          </a:xfrm>
        </p:grpSpPr>
        <p:sp>
          <p:nvSpPr>
            <p:cNvPr name="Freeform 32" id="3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2443544" cy="243526"/>
            </a:xfrm>
            <a:custGeom>
              <a:avLst/>
              <a:gdLst/>
              <a:ahLst/>
              <a:cxnLst/>
              <a:rect r="r" b="b" t="t" l="l"/>
              <a:pathLst>
                <a:path h="243526" w="2443544">
                  <a:moveTo>
                    <a:pt x="83445" y="0"/>
                  </a:moveTo>
                  <a:lnTo>
                    <a:pt x="2360099" y="0"/>
                  </a:lnTo>
                  <a:cubicBezTo>
                    <a:pt x="2382230" y="0"/>
                    <a:pt x="2403454" y="8792"/>
                    <a:pt x="2419104" y="24441"/>
                  </a:cubicBezTo>
                  <a:cubicBezTo>
                    <a:pt x="2434753" y="40090"/>
                    <a:pt x="2443544" y="61314"/>
                    <a:pt x="2443544" y="83445"/>
                  </a:cubicBezTo>
                  <a:lnTo>
                    <a:pt x="2443544" y="160080"/>
                  </a:lnTo>
                  <a:cubicBezTo>
                    <a:pt x="2443544" y="206166"/>
                    <a:pt x="2406184" y="243526"/>
                    <a:pt x="2360099" y="243526"/>
                  </a:cubicBezTo>
                  <a:lnTo>
                    <a:pt x="83445" y="243526"/>
                  </a:lnTo>
                  <a:cubicBezTo>
                    <a:pt x="37360" y="243526"/>
                    <a:pt x="0" y="206166"/>
                    <a:pt x="0" y="160080"/>
                  </a:cubicBezTo>
                  <a:lnTo>
                    <a:pt x="0" y="83445"/>
                  </a:lnTo>
                  <a:cubicBezTo>
                    <a:pt x="0" y="37360"/>
                    <a:pt x="37360" y="0"/>
                    <a:pt x="8344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w="19050" cap="rnd">
              <a:solidFill>
                <a:srgbClr val="005233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28575"/>
              <a:ext cx="2443544" cy="214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5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362595" y="7465353"/>
            <a:ext cx="9277832" cy="924637"/>
            <a:chOff x="0" y="0"/>
            <a:chExt cx="2443544" cy="243526"/>
          </a:xfrm>
        </p:grpSpPr>
        <p:sp>
          <p:nvSpPr>
            <p:cNvPr name="Freeform 35" id="3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2443544" cy="243526"/>
            </a:xfrm>
            <a:custGeom>
              <a:avLst/>
              <a:gdLst/>
              <a:ahLst/>
              <a:cxnLst/>
              <a:rect r="r" b="b" t="t" l="l"/>
              <a:pathLst>
                <a:path h="243526" w="2443544">
                  <a:moveTo>
                    <a:pt x="83445" y="0"/>
                  </a:moveTo>
                  <a:lnTo>
                    <a:pt x="2360099" y="0"/>
                  </a:lnTo>
                  <a:cubicBezTo>
                    <a:pt x="2382230" y="0"/>
                    <a:pt x="2403454" y="8792"/>
                    <a:pt x="2419104" y="24441"/>
                  </a:cubicBezTo>
                  <a:cubicBezTo>
                    <a:pt x="2434753" y="40090"/>
                    <a:pt x="2443544" y="61314"/>
                    <a:pt x="2443544" y="83445"/>
                  </a:cubicBezTo>
                  <a:lnTo>
                    <a:pt x="2443544" y="160080"/>
                  </a:lnTo>
                  <a:cubicBezTo>
                    <a:pt x="2443544" y="206166"/>
                    <a:pt x="2406184" y="243526"/>
                    <a:pt x="2360099" y="243526"/>
                  </a:cubicBezTo>
                  <a:lnTo>
                    <a:pt x="83445" y="243526"/>
                  </a:lnTo>
                  <a:cubicBezTo>
                    <a:pt x="37360" y="243526"/>
                    <a:pt x="0" y="206166"/>
                    <a:pt x="0" y="160080"/>
                  </a:cubicBezTo>
                  <a:lnTo>
                    <a:pt x="0" y="83445"/>
                  </a:lnTo>
                  <a:cubicBezTo>
                    <a:pt x="0" y="37360"/>
                    <a:pt x="37360" y="0"/>
                    <a:pt x="8344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w="19050" cap="rnd">
              <a:solidFill>
                <a:srgbClr val="005233"/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28575"/>
              <a:ext cx="2443544" cy="214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5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770419" y="6503329"/>
            <a:ext cx="8601205" cy="803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99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Over-irrigation damages soil and reduces profit.</a:t>
            </a:r>
          </a:p>
          <a:p>
            <a:pPr algn="l">
              <a:lnSpc>
                <a:spcPts val="3119"/>
              </a:lnSpc>
            </a:pPr>
          </a:p>
        </p:txBody>
      </p:sp>
      <p:sp>
        <p:nvSpPr>
          <p:cNvPr name="TextBox 38" id="38"/>
          <p:cNvSpPr txBox="true"/>
          <p:nvPr/>
        </p:nvSpPr>
        <p:spPr>
          <a:xfrm rot="0">
            <a:off x="1327707" y="7503453"/>
            <a:ext cx="8756386" cy="1194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99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Automation makes farming efficient and sustainable.</a:t>
            </a:r>
          </a:p>
          <a:p>
            <a:pPr algn="l">
              <a:lnSpc>
                <a:spcPts val="311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882476" y="1923266"/>
            <a:ext cx="3726281" cy="3726281"/>
            <a:chOff x="0" y="0"/>
            <a:chExt cx="812800" cy="812800"/>
          </a:xfrm>
        </p:grpSpPr>
        <p:sp>
          <p:nvSpPr>
            <p:cNvPr name="Freeform 4" id="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29758" y="2589770"/>
            <a:ext cx="7790397" cy="3016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13999" spc="-839" b="true">
                <a:solidFill>
                  <a:srgbClr val="EDEDED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Proposed Solution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93076" y="6556843"/>
            <a:ext cx="1230498" cy="1230498"/>
            <a:chOff x="0" y="0"/>
            <a:chExt cx="812800" cy="812800"/>
          </a:xfrm>
        </p:grpSpPr>
        <p:sp>
          <p:nvSpPr>
            <p:cNvPr name="Freeform 8" id="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223574" y="7787341"/>
            <a:ext cx="463703" cy="463703"/>
            <a:chOff x="0" y="0"/>
            <a:chExt cx="812800" cy="812800"/>
          </a:xfrm>
        </p:grpSpPr>
        <p:sp>
          <p:nvSpPr>
            <p:cNvPr name="Freeform 11" id="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7075436" y="4494008"/>
            <a:ext cx="533321" cy="533321"/>
          </a:xfrm>
          <a:custGeom>
            <a:avLst/>
            <a:gdLst/>
            <a:ahLst/>
            <a:cxnLst/>
            <a:rect r="r" b="b" t="t" l="l"/>
            <a:pathLst>
              <a:path h="533321" w="533321">
                <a:moveTo>
                  <a:pt x="0" y="0"/>
                </a:moveTo>
                <a:lnTo>
                  <a:pt x="533321" y="0"/>
                </a:lnTo>
                <a:lnTo>
                  <a:pt x="533321" y="533322"/>
                </a:lnTo>
                <a:lnTo>
                  <a:pt x="0" y="5333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028700" y="1028700"/>
            <a:ext cx="598013" cy="412881"/>
            <a:chOff x="0" y="0"/>
            <a:chExt cx="797351" cy="550508"/>
          </a:xfrm>
        </p:grpSpPr>
        <p:sp>
          <p:nvSpPr>
            <p:cNvPr name="Freeform 15" id="15"/>
            <p:cNvSpPr/>
            <p:nvPr/>
          </p:nvSpPr>
          <p:spPr>
            <a:xfrm flipH="false" flipV="false" rot="-5400000">
              <a:off x="-13725" y="121779"/>
              <a:ext cx="442454" cy="415004"/>
            </a:xfrm>
            <a:custGeom>
              <a:avLst/>
              <a:gdLst/>
              <a:ahLst/>
              <a:cxnLst/>
              <a:rect r="r" b="b" t="t" l="l"/>
              <a:pathLst>
                <a:path h="415004" w="442454">
                  <a:moveTo>
                    <a:pt x="0" y="0"/>
                  </a:moveTo>
                  <a:lnTo>
                    <a:pt x="442454" y="0"/>
                  </a:lnTo>
                  <a:lnTo>
                    <a:pt x="442454" y="415004"/>
                  </a:lnTo>
                  <a:lnTo>
                    <a:pt x="0" y="415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-49205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-5400000">
              <a:off x="364210" y="295508"/>
              <a:ext cx="274877" cy="235123"/>
            </a:xfrm>
            <a:custGeom>
              <a:avLst/>
              <a:gdLst/>
              <a:ahLst/>
              <a:cxnLst/>
              <a:rect r="r" b="b" t="t" l="l"/>
              <a:pathLst>
                <a:path h="235123" w="274877">
                  <a:moveTo>
                    <a:pt x="0" y="0"/>
                  </a:moveTo>
                  <a:lnTo>
                    <a:pt x="274877" y="0"/>
                  </a:lnTo>
                  <a:lnTo>
                    <a:pt x="274877" y="235123"/>
                  </a:lnTo>
                  <a:lnTo>
                    <a:pt x="0" y="235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-163355" r="-60964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-5400000">
              <a:off x="219821" y="308280"/>
              <a:ext cx="363919" cy="120537"/>
            </a:xfrm>
            <a:custGeom>
              <a:avLst/>
              <a:gdLst/>
              <a:ahLst/>
              <a:cxnLst/>
              <a:rect r="r" b="b" t="t" l="l"/>
              <a:pathLst>
                <a:path h="120537" w="363919">
                  <a:moveTo>
                    <a:pt x="0" y="0"/>
                  </a:moveTo>
                  <a:lnTo>
                    <a:pt x="363919" y="0"/>
                  </a:lnTo>
                  <a:lnTo>
                    <a:pt x="363919" y="120537"/>
                  </a:lnTo>
                  <a:lnTo>
                    <a:pt x="0" y="120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-283325" r="-21580" b="-130384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4486765">
              <a:off x="454498" y="189551"/>
              <a:ext cx="323288" cy="287633"/>
            </a:xfrm>
            <a:custGeom>
              <a:avLst/>
              <a:gdLst/>
              <a:ahLst/>
              <a:cxnLst/>
              <a:rect r="r" b="b" t="t" l="l"/>
              <a:pathLst>
                <a:path h="287633" w="323288">
                  <a:moveTo>
                    <a:pt x="0" y="0"/>
                  </a:moveTo>
                  <a:lnTo>
                    <a:pt x="323288" y="0"/>
                  </a:lnTo>
                  <a:lnTo>
                    <a:pt x="323288" y="287633"/>
                  </a:lnTo>
                  <a:lnTo>
                    <a:pt x="0" y="287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65623" t="0" r="0" b="0"/>
              </a:stretch>
            </a:blipFill>
          </p:spPr>
        </p:sp>
        <p:grpSp>
          <p:nvGrpSpPr>
            <p:cNvPr name="Group 19" id="19"/>
            <p:cNvGrpSpPr/>
            <p:nvPr/>
          </p:nvGrpSpPr>
          <p:grpSpPr>
            <a:xfrm rot="0">
              <a:off x="547856" y="108054"/>
              <a:ext cx="151064" cy="151064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16712" lIns="16712" bIns="16712" rIns="16712"/>
              <a:lstStyle/>
              <a:p>
                <a:pPr algn="ctr">
                  <a:lnSpc>
                    <a:spcPts val="345"/>
                  </a:lnSpc>
                </a:pPr>
              </a:p>
            </p:txBody>
          </p:sp>
        </p:grpSp>
        <p:sp>
          <p:nvSpPr>
            <p:cNvPr name="Freeform 22" id="22"/>
            <p:cNvSpPr/>
            <p:nvPr/>
          </p:nvSpPr>
          <p:spPr>
            <a:xfrm flipH="false" flipV="false" rot="-1002295">
              <a:off x="656765" y="7073"/>
              <a:ext cx="70049" cy="141896"/>
            </a:xfrm>
            <a:custGeom>
              <a:avLst/>
              <a:gdLst/>
              <a:ahLst/>
              <a:cxnLst/>
              <a:rect r="r" b="b" t="t" l="l"/>
              <a:pathLst>
                <a:path h="141896" w="70049">
                  <a:moveTo>
                    <a:pt x="0" y="0"/>
                  </a:moveTo>
                  <a:lnTo>
                    <a:pt x="70048" y="0"/>
                  </a:lnTo>
                  <a:lnTo>
                    <a:pt x="70048" y="141896"/>
                  </a:lnTo>
                  <a:lnTo>
                    <a:pt x="0" y="141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-155147" t="0" r="0" b="-51040"/>
              </a:stretch>
            </a:blip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760861" y="1133475"/>
            <a:ext cx="3307469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999" spc="-179">
                <a:solidFill>
                  <a:srgbClr val="EDEDE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CropX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8542207" y="0"/>
            <a:ext cx="9745793" cy="10287000"/>
            <a:chOff x="0" y="0"/>
            <a:chExt cx="2566793" cy="2709333"/>
          </a:xfrm>
        </p:grpSpPr>
        <p:sp>
          <p:nvSpPr>
            <p:cNvPr name="Freeform 25" id="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256679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66793">
                  <a:moveTo>
                    <a:pt x="0" y="0"/>
                  </a:moveTo>
                  <a:lnTo>
                    <a:pt x="2566793" y="0"/>
                  </a:lnTo>
                  <a:lnTo>
                    <a:pt x="256679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2566793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77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9130001" y="748665"/>
            <a:ext cx="8129299" cy="1417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Our rover  irrigates crops automatically when soil moisture is low.</a:t>
            </a:r>
          </a:p>
          <a:p>
            <a:pPr algn="l">
              <a:lnSpc>
                <a:spcPts val="3779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9130001" y="4232227"/>
            <a:ext cx="7914778" cy="1417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monitors soil, temperature, and humidity in real time.</a:t>
            </a:r>
          </a:p>
          <a:p>
            <a:pPr algn="l">
              <a:lnSpc>
                <a:spcPts val="3779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9144000" y="2490446"/>
            <a:ext cx="7517419" cy="1417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detects f</a:t>
            </a: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ire in the farm and puts it out instantly.</a:t>
            </a:r>
          </a:p>
          <a:p>
            <a:pPr algn="l">
              <a:lnSpc>
                <a:spcPts val="3779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9130001" y="6222679"/>
            <a:ext cx="7531418" cy="1417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</a:t>
            </a: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rover can be controlled remotely through WiFi or Bluetooth.</a:t>
            </a:r>
          </a:p>
          <a:p>
            <a:pPr algn="l">
              <a:lnSpc>
                <a:spcPts val="377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1522140"/>
            <a:chOff x="0" y="0"/>
            <a:chExt cx="4816593" cy="3034638"/>
          </a:xfrm>
        </p:grpSpPr>
        <p:sp>
          <p:nvSpPr>
            <p:cNvPr name="Freeform 4" id="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4816592" cy="3034638"/>
            </a:xfrm>
            <a:custGeom>
              <a:avLst/>
              <a:gdLst/>
              <a:ahLst/>
              <a:cxnLst/>
              <a:rect r="r" b="b" t="t" l="l"/>
              <a:pathLst>
                <a:path h="30346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034638"/>
                  </a:lnTo>
                  <a:lnTo>
                    <a:pt x="0" y="3034638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4816593" cy="30060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53399" y="218339"/>
            <a:ext cx="598013" cy="412881"/>
            <a:chOff x="0" y="0"/>
            <a:chExt cx="797351" cy="550508"/>
          </a:xfrm>
        </p:grpSpPr>
        <p:sp>
          <p:nvSpPr>
            <p:cNvPr name="Freeform 7" id="7"/>
            <p:cNvSpPr/>
            <p:nvPr/>
          </p:nvSpPr>
          <p:spPr>
            <a:xfrm flipH="false" flipV="false" rot="-5400000">
              <a:off x="-13725" y="121779"/>
              <a:ext cx="442454" cy="415004"/>
            </a:xfrm>
            <a:custGeom>
              <a:avLst/>
              <a:gdLst/>
              <a:ahLst/>
              <a:cxnLst/>
              <a:rect r="r" b="b" t="t" l="l"/>
              <a:pathLst>
                <a:path h="415004" w="442454">
                  <a:moveTo>
                    <a:pt x="0" y="0"/>
                  </a:moveTo>
                  <a:lnTo>
                    <a:pt x="442454" y="0"/>
                  </a:lnTo>
                  <a:lnTo>
                    <a:pt x="442454" y="415004"/>
                  </a:lnTo>
                  <a:lnTo>
                    <a:pt x="0" y="415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-49205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5400000">
              <a:off x="364210" y="295508"/>
              <a:ext cx="274877" cy="235123"/>
            </a:xfrm>
            <a:custGeom>
              <a:avLst/>
              <a:gdLst/>
              <a:ahLst/>
              <a:cxnLst/>
              <a:rect r="r" b="b" t="t" l="l"/>
              <a:pathLst>
                <a:path h="235123" w="274877">
                  <a:moveTo>
                    <a:pt x="0" y="0"/>
                  </a:moveTo>
                  <a:lnTo>
                    <a:pt x="274877" y="0"/>
                  </a:lnTo>
                  <a:lnTo>
                    <a:pt x="274877" y="235123"/>
                  </a:lnTo>
                  <a:lnTo>
                    <a:pt x="0" y="235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63355" r="-60964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-5400000">
              <a:off x="219821" y="308280"/>
              <a:ext cx="363919" cy="120537"/>
            </a:xfrm>
            <a:custGeom>
              <a:avLst/>
              <a:gdLst/>
              <a:ahLst/>
              <a:cxnLst/>
              <a:rect r="r" b="b" t="t" l="l"/>
              <a:pathLst>
                <a:path h="120537" w="363919">
                  <a:moveTo>
                    <a:pt x="0" y="0"/>
                  </a:moveTo>
                  <a:lnTo>
                    <a:pt x="363919" y="0"/>
                  </a:lnTo>
                  <a:lnTo>
                    <a:pt x="363919" y="120537"/>
                  </a:lnTo>
                  <a:lnTo>
                    <a:pt x="0" y="120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283325" r="-21580" b="-130384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4486765">
              <a:off x="454498" y="189551"/>
              <a:ext cx="323288" cy="287633"/>
            </a:xfrm>
            <a:custGeom>
              <a:avLst/>
              <a:gdLst/>
              <a:ahLst/>
              <a:cxnLst/>
              <a:rect r="r" b="b" t="t" l="l"/>
              <a:pathLst>
                <a:path h="287633" w="323288">
                  <a:moveTo>
                    <a:pt x="0" y="0"/>
                  </a:moveTo>
                  <a:lnTo>
                    <a:pt x="323288" y="0"/>
                  </a:lnTo>
                  <a:lnTo>
                    <a:pt x="323288" y="287633"/>
                  </a:lnTo>
                  <a:lnTo>
                    <a:pt x="0" y="287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65623" t="0" r="0" b="0"/>
              </a:stretch>
            </a:blipFill>
          </p:spPr>
        </p:sp>
        <p:grpSp>
          <p:nvGrpSpPr>
            <p:cNvPr name="Group 11" id="11"/>
            <p:cNvGrpSpPr/>
            <p:nvPr/>
          </p:nvGrpSpPr>
          <p:grpSpPr>
            <a:xfrm rot="0">
              <a:off x="547856" y="108054"/>
              <a:ext cx="151064" cy="151064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02020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16712" lIns="16712" bIns="16712" rIns="16712"/>
              <a:lstStyle/>
              <a:p>
                <a:pPr algn="ctr">
                  <a:lnSpc>
                    <a:spcPts val="345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-1002295">
              <a:off x="656765" y="7073"/>
              <a:ext cx="70049" cy="141896"/>
            </a:xfrm>
            <a:custGeom>
              <a:avLst/>
              <a:gdLst/>
              <a:ahLst/>
              <a:cxnLst/>
              <a:rect r="r" b="b" t="t" l="l"/>
              <a:pathLst>
                <a:path h="141896" w="70049">
                  <a:moveTo>
                    <a:pt x="0" y="0"/>
                  </a:moveTo>
                  <a:lnTo>
                    <a:pt x="70048" y="0"/>
                  </a:lnTo>
                  <a:lnTo>
                    <a:pt x="70048" y="141896"/>
                  </a:lnTo>
                  <a:lnTo>
                    <a:pt x="0" y="141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155147" t="0" r="0" b="-5104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652406" y="2256353"/>
            <a:ext cx="14256646" cy="7844686"/>
          </a:xfrm>
          <a:custGeom>
            <a:avLst/>
            <a:gdLst/>
            <a:ahLst/>
            <a:cxnLst/>
            <a:rect r="r" b="b" t="t" l="l"/>
            <a:pathLst>
              <a:path h="7844686" w="14256646">
                <a:moveTo>
                  <a:pt x="0" y="0"/>
                </a:moveTo>
                <a:lnTo>
                  <a:pt x="14256645" y="0"/>
                </a:lnTo>
                <a:lnTo>
                  <a:pt x="14256645" y="7844686"/>
                </a:lnTo>
                <a:lnTo>
                  <a:pt x="0" y="784468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9348" t="-4690" r="0" b="-7092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52406" y="1292931"/>
            <a:ext cx="8491594" cy="963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83"/>
              </a:lnSpc>
            </a:pPr>
            <a:r>
              <a:rPr lang="en-US" sz="7099" spc="-425" b="true">
                <a:solidFill>
                  <a:srgbClr val="005233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Proposed diagram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85560" y="323114"/>
            <a:ext cx="3307469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999" spc="-17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CropX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6362829" y="0"/>
            <a:ext cx="1925171" cy="1925171"/>
            <a:chOff x="0" y="0"/>
            <a:chExt cx="812800" cy="812800"/>
          </a:xfrm>
        </p:grpSpPr>
        <p:sp>
          <p:nvSpPr>
            <p:cNvPr name="Freeform 19" id="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6018903" y="1925171"/>
            <a:ext cx="687853" cy="687853"/>
            <a:chOff x="0" y="0"/>
            <a:chExt cx="812800" cy="812800"/>
          </a:xfrm>
        </p:grpSpPr>
        <p:sp>
          <p:nvSpPr>
            <p:cNvPr name="Freeform 22" id="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03612" y="8779813"/>
            <a:ext cx="3014374" cy="3014374"/>
            <a:chOff x="0" y="0"/>
            <a:chExt cx="812800" cy="812800"/>
          </a:xfrm>
        </p:grpSpPr>
        <p:sp>
          <p:nvSpPr>
            <p:cNvPr name="Freeform 3" id="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689485" y="-769566"/>
            <a:ext cx="11826133" cy="11826133"/>
            <a:chOff x="0" y="0"/>
            <a:chExt cx="13716000" cy="13716000"/>
          </a:xfrm>
        </p:grpSpPr>
        <p:sp>
          <p:nvSpPr>
            <p:cNvPr name="Freeform 6" id="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blipFill>
              <a:blip r:embed="rId2"/>
              <a:stretch>
                <a:fillRect l="-24931" t="0" r="-24931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186349" y="7639431"/>
            <a:ext cx="880550" cy="880550"/>
            <a:chOff x="0" y="0"/>
            <a:chExt cx="812800" cy="812800"/>
          </a:xfrm>
        </p:grpSpPr>
        <p:sp>
          <p:nvSpPr>
            <p:cNvPr name="Freeform 8" id="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77078" y="1126674"/>
            <a:ext cx="12065966" cy="2407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11200" spc="-672" b="true">
                <a:solidFill>
                  <a:srgbClr val="005233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Distinctive</a:t>
            </a:r>
          </a:p>
          <a:p>
            <a:pPr algn="l">
              <a:lnSpc>
                <a:spcPts val="8960"/>
              </a:lnSpc>
            </a:pPr>
            <a:r>
              <a:rPr lang="en-US" sz="11200" spc="-672" b="true">
                <a:solidFill>
                  <a:srgbClr val="005233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Features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578499" y="240849"/>
            <a:ext cx="598013" cy="412881"/>
            <a:chOff x="0" y="0"/>
            <a:chExt cx="797351" cy="550508"/>
          </a:xfrm>
        </p:grpSpPr>
        <p:sp>
          <p:nvSpPr>
            <p:cNvPr name="Freeform 12" id="12"/>
            <p:cNvSpPr/>
            <p:nvPr/>
          </p:nvSpPr>
          <p:spPr>
            <a:xfrm flipH="false" flipV="false" rot="-5400000">
              <a:off x="-13725" y="121779"/>
              <a:ext cx="442454" cy="415004"/>
            </a:xfrm>
            <a:custGeom>
              <a:avLst/>
              <a:gdLst/>
              <a:ahLst/>
              <a:cxnLst/>
              <a:rect r="r" b="b" t="t" l="l"/>
              <a:pathLst>
                <a:path h="415004" w="442454">
                  <a:moveTo>
                    <a:pt x="0" y="0"/>
                  </a:moveTo>
                  <a:lnTo>
                    <a:pt x="442454" y="0"/>
                  </a:lnTo>
                  <a:lnTo>
                    <a:pt x="442454" y="415004"/>
                  </a:lnTo>
                  <a:lnTo>
                    <a:pt x="0" y="415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-49205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-5400000">
              <a:off x="364210" y="295508"/>
              <a:ext cx="274877" cy="235123"/>
            </a:xfrm>
            <a:custGeom>
              <a:avLst/>
              <a:gdLst/>
              <a:ahLst/>
              <a:cxnLst/>
              <a:rect r="r" b="b" t="t" l="l"/>
              <a:pathLst>
                <a:path h="235123" w="274877">
                  <a:moveTo>
                    <a:pt x="0" y="0"/>
                  </a:moveTo>
                  <a:lnTo>
                    <a:pt x="274877" y="0"/>
                  </a:lnTo>
                  <a:lnTo>
                    <a:pt x="274877" y="235123"/>
                  </a:lnTo>
                  <a:lnTo>
                    <a:pt x="0" y="235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63355" r="-60964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-5400000">
              <a:off x="219821" y="308280"/>
              <a:ext cx="363919" cy="120537"/>
            </a:xfrm>
            <a:custGeom>
              <a:avLst/>
              <a:gdLst/>
              <a:ahLst/>
              <a:cxnLst/>
              <a:rect r="r" b="b" t="t" l="l"/>
              <a:pathLst>
                <a:path h="120537" w="363919">
                  <a:moveTo>
                    <a:pt x="0" y="0"/>
                  </a:moveTo>
                  <a:lnTo>
                    <a:pt x="363919" y="0"/>
                  </a:lnTo>
                  <a:lnTo>
                    <a:pt x="363919" y="120537"/>
                  </a:lnTo>
                  <a:lnTo>
                    <a:pt x="0" y="120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283325" r="-21580" b="-130384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4486765">
              <a:off x="454498" y="189551"/>
              <a:ext cx="323288" cy="287633"/>
            </a:xfrm>
            <a:custGeom>
              <a:avLst/>
              <a:gdLst/>
              <a:ahLst/>
              <a:cxnLst/>
              <a:rect r="r" b="b" t="t" l="l"/>
              <a:pathLst>
                <a:path h="287633" w="323288">
                  <a:moveTo>
                    <a:pt x="0" y="0"/>
                  </a:moveTo>
                  <a:lnTo>
                    <a:pt x="323288" y="0"/>
                  </a:lnTo>
                  <a:lnTo>
                    <a:pt x="323288" y="287633"/>
                  </a:lnTo>
                  <a:lnTo>
                    <a:pt x="0" y="287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65623" t="0" r="0" b="0"/>
              </a:stretch>
            </a:blipFill>
          </p:spPr>
        </p:sp>
        <p:grpSp>
          <p:nvGrpSpPr>
            <p:cNvPr name="Group 16" id="16"/>
            <p:cNvGrpSpPr/>
            <p:nvPr/>
          </p:nvGrpSpPr>
          <p:grpSpPr>
            <a:xfrm rot="0">
              <a:off x="547856" y="108054"/>
              <a:ext cx="151064" cy="151064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02020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16712" lIns="16712" bIns="16712" rIns="16712"/>
              <a:lstStyle/>
              <a:p>
                <a:pPr algn="ctr">
                  <a:lnSpc>
                    <a:spcPts val="345"/>
                  </a:lnSpc>
                </a:pPr>
              </a:p>
            </p:txBody>
          </p:sp>
        </p:grpSp>
        <p:sp>
          <p:nvSpPr>
            <p:cNvPr name="Freeform 19" id="19"/>
            <p:cNvSpPr/>
            <p:nvPr/>
          </p:nvSpPr>
          <p:spPr>
            <a:xfrm flipH="false" flipV="false" rot="-1002295">
              <a:off x="656765" y="7073"/>
              <a:ext cx="70049" cy="141896"/>
            </a:xfrm>
            <a:custGeom>
              <a:avLst/>
              <a:gdLst/>
              <a:ahLst/>
              <a:cxnLst/>
              <a:rect r="r" b="b" t="t" l="l"/>
              <a:pathLst>
                <a:path h="141896" w="70049">
                  <a:moveTo>
                    <a:pt x="0" y="0"/>
                  </a:moveTo>
                  <a:lnTo>
                    <a:pt x="70048" y="0"/>
                  </a:lnTo>
                  <a:lnTo>
                    <a:pt x="70048" y="141896"/>
                  </a:lnTo>
                  <a:lnTo>
                    <a:pt x="0" y="141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155147" t="0" r="0" b="-5104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310660" y="345624"/>
            <a:ext cx="3307469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999" spc="-17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CropX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77078" y="3314905"/>
            <a:ext cx="9265380" cy="1159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25" indent="-291463" lvl="1">
              <a:lnSpc>
                <a:spcPts val="5426"/>
              </a:lnSpc>
              <a:buAutoNum type="arabicPeriod" startAt="1"/>
            </a:pPr>
            <a:r>
              <a:rPr lang="en-US" sz="2699" spc="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Unlike existing tools, Cropx rover combines multiple functions in one system.</a:t>
            </a:r>
          </a:p>
          <a:p>
            <a:pPr algn="just" marL="582925" indent="-291463" lvl="1">
              <a:lnSpc>
                <a:spcPts val="5426"/>
              </a:lnSpc>
              <a:buAutoNum type="arabicPeriod" startAt="1"/>
            </a:pPr>
            <a:r>
              <a:rPr lang="en-US" sz="2699" spc="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ESP32 camera streams live farm video.</a:t>
            </a:r>
          </a:p>
          <a:p>
            <a:pPr algn="just" marL="582925" indent="-291463" lvl="1">
              <a:lnSpc>
                <a:spcPts val="5426"/>
              </a:lnSpc>
              <a:buAutoNum type="arabicPeriod" startAt="1"/>
            </a:pPr>
            <a:r>
              <a:rPr lang="en-US" sz="2699" spc="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Obstacle detection improves reliability.</a:t>
            </a:r>
          </a:p>
          <a:p>
            <a:pPr algn="just" marL="582925" indent="-291463" lvl="1">
              <a:lnSpc>
                <a:spcPts val="5426"/>
              </a:lnSpc>
              <a:buAutoNum type="arabicPeriod" startAt="1"/>
            </a:pPr>
            <a:r>
              <a:rPr lang="en-US" sz="2699" spc="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The rover runs on solar power, making it eco-friendly and cost-efficient.</a:t>
            </a:r>
          </a:p>
          <a:p>
            <a:pPr algn="just" marL="582925" indent="-291463" lvl="1">
              <a:lnSpc>
                <a:spcPts val="5426"/>
              </a:lnSpc>
              <a:buAutoNum type="arabicPeriod" startAt="1"/>
            </a:pPr>
            <a:r>
              <a:rPr lang="en-US" sz="2699" spc="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Dual communication ensures it works in both rural and urban settings.</a:t>
            </a:r>
          </a:p>
          <a:p>
            <a:pPr algn="just" marL="582925" indent="-291463" lvl="1">
              <a:lnSpc>
                <a:spcPts val="5426"/>
              </a:lnSpc>
              <a:buAutoNum type="arabicPeriod" startAt="1"/>
            </a:pPr>
            <a:r>
              <a:rPr lang="en-US" sz="2699" spc="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can adapt to any crop type, farm size, or geography.</a:t>
            </a:r>
          </a:p>
          <a:p>
            <a:pPr algn="just">
              <a:lnSpc>
                <a:spcPts val="5426"/>
              </a:lnSpc>
            </a:pPr>
          </a:p>
          <a:p>
            <a:pPr algn="just">
              <a:lnSpc>
                <a:spcPts val="5426"/>
              </a:lnSpc>
            </a:pPr>
          </a:p>
          <a:p>
            <a:pPr algn="just">
              <a:lnSpc>
                <a:spcPts val="5426"/>
              </a:lnSpc>
            </a:pPr>
          </a:p>
          <a:p>
            <a:pPr algn="just">
              <a:lnSpc>
                <a:spcPts val="5426"/>
              </a:lnSpc>
            </a:pPr>
          </a:p>
          <a:p>
            <a:pPr algn="just">
              <a:lnSpc>
                <a:spcPts val="5426"/>
              </a:lnSpc>
            </a:pPr>
          </a:p>
          <a:p>
            <a:pPr algn="just">
              <a:lnSpc>
                <a:spcPts val="5426"/>
              </a:lnSpc>
            </a:pPr>
          </a:p>
          <a:p>
            <a:pPr algn="just">
              <a:lnSpc>
                <a:spcPts val="5426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5764190"/>
            <a:ext cx="18288000" cy="4573756"/>
            <a:chOff x="0" y="0"/>
            <a:chExt cx="4816593" cy="1204611"/>
          </a:xfrm>
        </p:grpSpPr>
        <p:sp>
          <p:nvSpPr>
            <p:cNvPr name="Freeform 4" id="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4816592" cy="1204611"/>
            </a:xfrm>
            <a:custGeom>
              <a:avLst/>
              <a:gdLst/>
              <a:ahLst/>
              <a:cxnLst/>
              <a:rect r="r" b="b" t="t" l="l"/>
              <a:pathLst>
                <a:path h="120461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04611"/>
                  </a:lnTo>
                  <a:lnTo>
                    <a:pt x="0" y="1204611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1242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0" y="7255812"/>
            <a:ext cx="13791620" cy="133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60"/>
              </a:lnSpc>
            </a:pPr>
            <a:r>
              <a:rPr lang="en-US" sz="11700" spc="-702" b="true">
                <a:solidFill>
                  <a:srgbClr val="005233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Technical Approach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1738732"/>
            <a:ext cx="5108436" cy="3516831"/>
            <a:chOff x="0" y="0"/>
            <a:chExt cx="1345432" cy="926243"/>
          </a:xfrm>
        </p:grpSpPr>
        <p:sp>
          <p:nvSpPr>
            <p:cNvPr name="Freeform 8" id="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1345432" cy="926243"/>
            </a:xfrm>
            <a:custGeom>
              <a:avLst/>
              <a:gdLst/>
              <a:ahLst/>
              <a:cxnLst/>
              <a:rect r="r" b="b" t="t" l="l"/>
              <a:pathLst>
                <a:path h="926243" w="1345432">
                  <a:moveTo>
                    <a:pt x="75776" y="0"/>
                  </a:moveTo>
                  <a:lnTo>
                    <a:pt x="1269656" y="0"/>
                  </a:lnTo>
                  <a:cubicBezTo>
                    <a:pt x="1311506" y="0"/>
                    <a:pt x="1345432" y="33926"/>
                    <a:pt x="1345432" y="75776"/>
                  </a:cubicBezTo>
                  <a:lnTo>
                    <a:pt x="1345432" y="850468"/>
                  </a:lnTo>
                  <a:cubicBezTo>
                    <a:pt x="1345432" y="892317"/>
                    <a:pt x="1311506" y="926243"/>
                    <a:pt x="1269656" y="926243"/>
                  </a:cubicBezTo>
                  <a:lnTo>
                    <a:pt x="75776" y="926243"/>
                  </a:lnTo>
                  <a:cubicBezTo>
                    <a:pt x="55679" y="926243"/>
                    <a:pt x="36405" y="918260"/>
                    <a:pt x="22194" y="904049"/>
                  </a:cubicBezTo>
                  <a:cubicBezTo>
                    <a:pt x="7984" y="889839"/>
                    <a:pt x="0" y="870565"/>
                    <a:pt x="0" y="850468"/>
                  </a:cubicBezTo>
                  <a:lnTo>
                    <a:pt x="0" y="75776"/>
                  </a:lnTo>
                  <a:cubicBezTo>
                    <a:pt x="0" y="33926"/>
                    <a:pt x="33926" y="0"/>
                    <a:pt x="7577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45432" cy="9643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589782" y="1738732"/>
            <a:ext cx="5108436" cy="3516831"/>
            <a:chOff x="0" y="0"/>
            <a:chExt cx="1345432" cy="926243"/>
          </a:xfrm>
        </p:grpSpPr>
        <p:sp>
          <p:nvSpPr>
            <p:cNvPr name="Freeform 11" id="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1345432" cy="926243"/>
            </a:xfrm>
            <a:custGeom>
              <a:avLst/>
              <a:gdLst/>
              <a:ahLst/>
              <a:cxnLst/>
              <a:rect r="r" b="b" t="t" l="l"/>
              <a:pathLst>
                <a:path h="926243" w="1345432">
                  <a:moveTo>
                    <a:pt x="75776" y="0"/>
                  </a:moveTo>
                  <a:lnTo>
                    <a:pt x="1269656" y="0"/>
                  </a:lnTo>
                  <a:cubicBezTo>
                    <a:pt x="1311506" y="0"/>
                    <a:pt x="1345432" y="33926"/>
                    <a:pt x="1345432" y="75776"/>
                  </a:cubicBezTo>
                  <a:lnTo>
                    <a:pt x="1345432" y="850468"/>
                  </a:lnTo>
                  <a:cubicBezTo>
                    <a:pt x="1345432" y="892317"/>
                    <a:pt x="1311506" y="926243"/>
                    <a:pt x="1269656" y="926243"/>
                  </a:cubicBezTo>
                  <a:lnTo>
                    <a:pt x="75776" y="926243"/>
                  </a:lnTo>
                  <a:cubicBezTo>
                    <a:pt x="55679" y="926243"/>
                    <a:pt x="36405" y="918260"/>
                    <a:pt x="22194" y="904049"/>
                  </a:cubicBezTo>
                  <a:cubicBezTo>
                    <a:pt x="7984" y="889839"/>
                    <a:pt x="0" y="870565"/>
                    <a:pt x="0" y="850468"/>
                  </a:cubicBezTo>
                  <a:lnTo>
                    <a:pt x="0" y="75776"/>
                  </a:lnTo>
                  <a:cubicBezTo>
                    <a:pt x="0" y="33926"/>
                    <a:pt x="33926" y="0"/>
                    <a:pt x="7577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345432" cy="9643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150864" y="1738732"/>
            <a:ext cx="5108436" cy="3516831"/>
            <a:chOff x="0" y="0"/>
            <a:chExt cx="1345432" cy="926243"/>
          </a:xfrm>
        </p:grpSpPr>
        <p:sp>
          <p:nvSpPr>
            <p:cNvPr name="Freeform 14" id="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1345432" cy="926243"/>
            </a:xfrm>
            <a:custGeom>
              <a:avLst/>
              <a:gdLst/>
              <a:ahLst/>
              <a:cxnLst/>
              <a:rect r="r" b="b" t="t" l="l"/>
              <a:pathLst>
                <a:path h="926243" w="1345432">
                  <a:moveTo>
                    <a:pt x="75776" y="0"/>
                  </a:moveTo>
                  <a:lnTo>
                    <a:pt x="1269656" y="0"/>
                  </a:lnTo>
                  <a:cubicBezTo>
                    <a:pt x="1311506" y="0"/>
                    <a:pt x="1345432" y="33926"/>
                    <a:pt x="1345432" y="75776"/>
                  </a:cubicBezTo>
                  <a:lnTo>
                    <a:pt x="1345432" y="850468"/>
                  </a:lnTo>
                  <a:cubicBezTo>
                    <a:pt x="1345432" y="892317"/>
                    <a:pt x="1311506" y="926243"/>
                    <a:pt x="1269656" y="926243"/>
                  </a:cubicBezTo>
                  <a:lnTo>
                    <a:pt x="75776" y="926243"/>
                  </a:lnTo>
                  <a:cubicBezTo>
                    <a:pt x="55679" y="926243"/>
                    <a:pt x="36405" y="918260"/>
                    <a:pt x="22194" y="904049"/>
                  </a:cubicBezTo>
                  <a:cubicBezTo>
                    <a:pt x="7984" y="889839"/>
                    <a:pt x="0" y="870565"/>
                    <a:pt x="0" y="850468"/>
                  </a:cubicBezTo>
                  <a:lnTo>
                    <a:pt x="0" y="75776"/>
                  </a:lnTo>
                  <a:cubicBezTo>
                    <a:pt x="0" y="33926"/>
                    <a:pt x="33926" y="0"/>
                    <a:pt x="7577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345432" cy="9643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267063" y="2410892"/>
            <a:ext cx="4265444" cy="269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b="true" sz="3000" spc="-179">
                <a:solidFill>
                  <a:srgbClr val="EDEDED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Arduino UNO as the main controller.</a:t>
            </a:r>
          </a:p>
          <a:p>
            <a:pPr algn="ctr">
              <a:lnSpc>
                <a:spcPts val="3000"/>
              </a:lnSpc>
            </a:pPr>
          </a:p>
          <a:p>
            <a:pPr algn="ctr">
              <a:lnSpc>
                <a:spcPts val="3000"/>
              </a:lnSpc>
            </a:pPr>
            <a:r>
              <a:rPr lang="en-US" b="true" sz="3000" spc="-179">
                <a:solidFill>
                  <a:srgbClr val="EDEDED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Moisture and DHT 11 sensors guide irrigation</a:t>
            </a:r>
          </a:p>
          <a:p>
            <a:pPr algn="ctr">
              <a:lnSpc>
                <a:spcPts val="3000"/>
              </a:lnSpc>
            </a:pPr>
          </a:p>
          <a:p>
            <a:pPr algn="ctr">
              <a:lnSpc>
                <a:spcPts val="300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7011278" y="2220392"/>
            <a:ext cx="4265444" cy="3076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b="true" sz="3000" spc="-179">
                <a:solidFill>
                  <a:srgbClr val="EDEDED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Flame sensor is connected to a water pump for fire safety.</a:t>
            </a:r>
          </a:p>
          <a:p>
            <a:pPr algn="ctr">
              <a:lnSpc>
                <a:spcPts val="3000"/>
              </a:lnSpc>
            </a:pPr>
          </a:p>
          <a:p>
            <a:pPr algn="ctr">
              <a:lnSpc>
                <a:spcPts val="3000"/>
              </a:lnSpc>
            </a:pPr>
            <a:r>
              <a:rPr lang="en-US" b="true" sz="3000" spc="-179">
                <a:solidFill>
                  <a:srgbClr val="EDEDED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solar powered for sustainable farming.</a:t>
            </a:r>
          </a:p>
          <a:p>
            <a:pPr algn="ctr">
              <a:lnSpc>
                <a:spcPts val="3000"/>
              </a:lnSpc>
            </a:pPr>
          </a:p>
          <a:p>
            <a:pPr algn="ctr">
              <a:lnSpc>
                <a:spcPts val="3000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2305831" y="2029892"/>
            <a:ext cx="4798501" cy="345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b="true" sz="3000" spc="-179">
                <a:solidFill>
                  <a:srgbClr val="EDEDED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ESP32 camera streams live video feed.</a:t>
            </a:r>
          </a:p>
          <a:p>
            <a:pPr algn="ctr">
              <a:lnSpc>
                <a:spcPts val="3000"/>
              </a:lnSpc>
            </a:pPr>
          </a:p>
          <a:p>
            <a:pPr algn="ctr">
              <a:lnSpc>
                <a:spcPts val="3000"/>
              </a:lnSpc>
            </a:pPr>
            <a:r>
              <a:rPr lang="en-US" b="true" sz="3000" spc="-179">
                <a:solidFill>
                  <a:srgbClr val="EDEDED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WiFi and Bluetooth enable dual control.</a:t>
            </a:r>
          </a:p>
          <a:p>
            <a:pPr algn="ctr">
              <a:lnSpc>
                <a:spcPts val="3000"/>
              </a:lnSpc>
            </a:pPr>
          </a:p>
          <a:p>
            <a:pPr algn="ctr">
              <a:lnSpc>
                <a:spcPts val="3000"/>
              </a:lnSpc>
            </a:pPr>
            <a:r>
              <a:rPr lang="en-US" b="true" sz="3000" spc="-110">
                <a:solidFill>
                  <a:srgbClr val="EDEDED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ADAS minimizes accidents and improves comfort.</a:t>
            </a:r>
          </a:p>
          <a:p>
            <a:pPr algn="ctr">
              <a:lnSpc>
                <a:spcPts val="3000"/>
              </a:lnSpc>
            </a:pPr>
          </a:p>
        </p:txBody>
      </p:sp>
      <p:grpSp>
        <p:nvGrpSpPr>
          <p:cNvPr name="Group 19" id="19"/>
          <p:cNvGrpSpPr/>
          <p:nvPr/>
        </p:nvGrpSpPr>
        <p:grpSpPr>
          <a:xfrm rot="0">
            <a:off x="13197895" y="6243926"/>
            <a:ext cx="3014374" cy="3014374"/>
            <a:chOff x="0" y="0"/>
            <a:chExt cx="812800" cy="812800"/>
          </a:xfrm>
        </p:grpSpPr>
        <p:sp>
          <p:nvSpPr>
            <p:cNvPr name="Freeform 20" id="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6212269" y="8826936"/>
            <a:ext cx="862729" cy="862729"/>
            <a:chOff x="0" y="0"/>
            <a:chExt cx="812800" cy="812800"/>
          </a:xfrm>
        </p:grpSpPr>
        <p:sp>
          <p:nvSpPr>
            <p:cNvPr name="Freeform 23" id="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28700" y="1028700"/>
            <a:ext cx="598013" cy="412881"/>
            <a:chOff x="0" y="0"/>
            <a:chExt cx="797351" cy="550508"/>
          </a:xfrm>
        </p:grpSpPr>
        <p:sp>
          <p:nvSpPr>
            <p:cNvPr name="Freeform 26" id="26"/>
            <p:cNvSpPr/>
            <p:nvPr/>
          </p:nvSpPr>
          <p:spPr>
            <a:xfrm flipH="false" flipV="false" rot="-5400000">
              <a:off x="-13725" y="121779"/>
              <a:ext cx="442454" cy="415004"/>
            </a:xfrm>
            <a:custGeom>
              <a:avLst/>
              <a:gdLst/>
              <a:ahLst/>
              <a:cxnLst/>
              <a:rect r="r" b="b" t="t" l="l"/>
              <a:pathLst>
                <a:path h="415004" w="442454">
                  <a:moveTo>
                    <a:pt x="0" y="0"/>
                  </a:moveTo>
                  <a:lnTo>
                    <a:pt x="442454" y="0"/>
                  </a:lnTo>
                  <a:lnTo>
                    <a:pt x="442454" y="415004"/>
                  </a:lnTo>
                  <a:lnTo>
                    <a:pt x="0" y="415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-49205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-5400000">
              <a:off x="364210" y="295508"/>
              <a:ext cx="274877" cy="235123"/>
            </a:xfrm>
            <a:custGeom>
              <a:avLst/>
              <a:gdLst/>
              <a:ahLst/>
              <a:cxnLst/>
              <a:rect r="r" b="b" t="t" l="l"/>
              <a:pathLst>
                <a:path h="235123" w="274877">
                  <a:moveTo>
                    <a:pt x="0" y="0"/>
                  </a:moveTo>
                  <a:lnTo>
                    <a:pt x="274877" y="0"/>
                  </a:lnTo>
                  <a:lnTo>
                    <a:pt x="274877" y="235123"/>
                  </a:lnTo>
                  <a:lnTo>
                    <a:pt x="0" y="235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63355" r="-60964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-5400000">
              <a:off x="219821" y="308280"/>
              <a:ext cx="363919" cy="120537"/>
            </a:xfrm>
            <a:custGeom>
              <a:avLst/>
              <a:gdLst/>
              <a:ahLst/>
              <a:cxnLst/>
              <a:rect r="r" b="b" t="t" l="l"/>
              <a:pathLst>
                <a:path h="120537" w="363919">
                  <a:moveTo>
                    <a:pt x="0" y="0"/>
                  </a:moveTo>
                  <a:lnTo>
                    <a:pt x="363919" y="0"/>
                  </a:lnTo>
                  <a:lnTo>
                    <a:pt x="363919" y="120537"/>
                  </a:lnTo>
                  <a:lnTo>
                    <a:pt x="0" y="120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283325" r="-21580" b="-130384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4486765">
              <a:off x="454498" y="189551"/>
              <a:ext cx="323288" cy="287633"/>
            </a:xfrm>
            <a:custGeom>
              <a:avLst/>
              <a:gdLst/>
              <a:ahLst/>
              <a:cxnLst/>
              <a:rect r="r" b="b" t="t" l="l"/>
              <a:pathLst>
                <a:path h="287633" w="323288">
                  <a:moveTo>
                    <a:pt x="0" y="0"/>
                  </a:moveTo>
                  <a:lnTo>
                    <a:pt x="323288" y="0"/>
                  </a:lnTo>
                  <a:lnTo>
                    <a:pt x="323288" y="287633"/>
                  </a:lnTo>
                  <a:lnTo>
                    <a:pt x="0" y="287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65623" t="0" r="0" b="0"/>
              </a:stretch>
            </a:blipFill>
          </p:spPr>
        </p:sp>
        <p:grpSp>
          <p:nvGrpSpPr>
            <p:cNvPr name="Group 30" id="30"/>
            <p:cNvGrpSpPr/>
            <p:nvPr/>
          </p:nvGrpSpPr>
          <p:grpSpPr>
            <a:xfrm rot="0">
              <a:off x="547856" y="108054"/>
              <a:ext cx="151064" cy="151064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16712" lIns="16712" bIns="16712" rIns="16712"/>
              <a:lstStyle/>
              <a:p>
                <a:pPr algn="ctr">
                  <a:lnSpc>
                    <a:spcPts val="345"/>
                  </a:lnSpc>
                </a:pPr>
              </a:p>
            </p:txBody>
          </p:sp>
        </p:grpSp>
        <p:sp>
          <p:nvSpPr>
            <p:cNvPr name="Freeform 33" id="33"/>
            <p:cNvSpPr/>
            <p:nvPr/>
          </p:nvSpPr>
          <p:spPr>
            <a:xfrm flipH="false" flipV="false" rot="-1002295">
              <a:off x="656765" y="7073"/>
              <a:ext cx="70049" cy="141896"/>
            </a:xfrm>
            <a:custGeom>
              <a:avLst/>
              <a:gdLst/>
              <a:ahLst/>
              <a:cxnLst/>
              <a:rect r="r" b="b" t="t" l="l"/>
              <a:pathLst>
                <a:path h="141896" w="70049">
                  <a:moveTo>
                    <a:pt x="0" y="0"/>
                  </a:moveTo>
                  <a:lnTo>
                    <a:pt x="70048" y="0"/>
                  </a:lnTo>
                  <a:lnTo>
                    <a:pt x="70048" y="141896"/>
                  </a:lnTo>
                  <a:lnTo>
                    <a:pt x="0" y="141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155147" t="0" r="0" b="-51040"/>
              </a:stretch>
            </a:blip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1760861" y="1133475"/>
            <a:ext cx="3307469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999" spc="-179">
                <a:solidFill>
                  <a:srgbClr val="EDEDE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CropX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1522140"/>
            <a:chOff x="0" y="0"/>
            <a:chExt cx="4816593" cy="3034638"/>
          </a:xfrm>
        </p:grpSpPr>
        <p:sp>
          <p:nvSpPr>
            <p:cNvPr name="Freeform 4" id="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4816592" cy="3034638"/>
            </a:xfrm>
            <a:custGeom>
              <a:avLst/>
              <a:gdLst/>
              <a:ahLst/>
              <a:cxnLst/>
              <a:rect r="r" b="b" t="t" l="l"/>
              <a:pathLst>
                <a:path h="30346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034638"/>
                  </a:lnTo>
                  <a:lnTo>
                    <a:pt x="0" y="3034638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4816593" cy="30060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296501" y="2256353"/>
            <a:ext cx="687853" cy="687853"/>
            <a:chOff x="0" y="0"/>
            <a:chExt cx="812800" cy="812800"/>
          </a:xfrm>
        </p:grpSpPr>
        <p:sp>
          <p:nvSpPr>
            <p:cNvPr name="Freeform 7" id="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53399" y="218339"/>
            <a:ext cx="598013" cy="412881"/>
            <a:chOff x="0" y="0"/>
            <a:chExt cx="797351" cy="550508"/>
          </a:xfrm>
        </p:grpSpPr>
        <p:sp>
          <p:nvSpPr>
            <p:cNvPr name="Freeform 10" id="10"/>
            <p:cNvSpPr/>
            <p:nvPr/>
          </p:nvSpPr>
          <p:spPr>
            <a:xfrm flipH="false" flipV="false" rot="-5400000">
              <a:off x="-13725" y="121779"/>
              <a:ext cx="442454" cy="415004"/>
            </a:xfrm>
            <a:custGeom>
              <a:avLst/>
              <a:gdLst/>
              <a:ahLst/>
              <a:cxnLst/>
              <a:rect r="r" b="b" t="t" l="l"/>
              <a:pathLst>
                <a:path h="415004" w="442454">
                  <a:moveTo>
                    <a:pt x="0" y="0"/>
                  </a:moveTo>
                  <a:lnTo>
                    <a:pt x="442454" y="0"/>
                  </a:lnTo>
                  <a:lnTo>
                    <a:pt x="442454" y="415004"/>
                  </a:lnTo>
                  <a:lnTo>
                    <a:pt x="0" y="415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-49205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-5400000">
              <a:off x="364210" y="295508"/>
              <a:ext cx="274877" cy="235123"/>
            </a:xfrm>
            <a:custGeom>
              <a:avLst/>
              <a:gdLst/>
              <a:ahLst/>
              <a:cxnLst/>
              <a:rect r="r" b="b" t="t" l="l"/>
              <a:pathLst>
                <a:path h="235123" w="274877">
                  <a:moveTo>
                    <a:pt x="0" y="0"/>
                  </a:moveTo>
                  <a:lnTo>
                    <a:pt x="274877" y="0"/>
                  </a:lnTo>
                  <a:lnTo>
                    <a:pt x="274877" y="235123"/>
                  </a:lnTo>
                  <a:lnTo>
                    <a:pt x="0" y="235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63355" r="-60964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-5400000">
              <a:off x="219821" y="308280"/>
              <a:ext cx="363919" cy="120537"/>
            </a:xfrm>
            <a:custGeom>
              <a:avLst/>
              <a:gdLst/>
              <a:ahLst/>
              <a:cxnLst/>
              <a:rect r="r" b="b" t="t" l="l"/>
              <a:pathLst>
                <a:path h="120537" w="363919">
                  <a:moveTo>
                    <a:pt x="0" y="0"/>
                  </a:moveTo>
                  <a:lnTo>
                    <a:pt x="363919" y="0"/>
                  </a:lnTo>
                  <a:lnTo>
                    <a:pt x="363919" y="120537"/>
                  </a:lnTo>
                  <a:lnTo>
                    <a:pt x="0" y="120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283325" r="-21580" b="-130384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4486765">
              <a:off x="454498" y="189551"/>
              <a:ext cx="323288" cy="287633"/>
            </a:xfrm>
            <a:custGeom>
              <a:avLst/>
              <a:gdLst/>
              <a:ahLst/>
              <a:cxnLst/>
              <a:rect r="r" b="b" t="t" l="l"/>
              <a:pathLst>
                <a:path h="287633" w="323288">
                  <a:moveTo>
                    <a:pt x="0" y="0"/>
                  </a:moveTo>
                  <a:lnTo>
                    <a:pt x="323288" y="0"/>
                  </a:lnTo>
                  <a:lnTo>
                    <a:pt x="323288" y="287633"/>
                  </a:lnTo>
                  <a:lnTo>
                    <a:pt x="0" y="287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65623" t="0" r="0" b="0"/>
              </a:stretch>
            </a:blipFill>
          </p:spPr>
        </p:sp>
        <p:grpSp>
          <p:nvGrpSpPr>
            <p:cNvPr name="Group 14" id="14"/>
            <p:cNvGrpSpPr/>
            <p:nvPr/>
          </p:nvGrpSpPr>
          <p:grpSpPr>
            <a:xfrm rot="0">
              <a:off x="547856" y="108054"/>
              <a:ext cx="151064" cy="151064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02020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16712" lIns="16712" bIns="16712" rIns="16712"/>
              <a:lstStyle/>
              <a:p>
                <a:pPr algn="ctr">
                  <a:lnSpc>
                    <a:spcPts val="345"/>
                  </a:lnSpc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-1002295">
              <a:off x="656765" y="7073"/>
              <a:ext cx="70049" cy="141896"/>
            </a:xfrm>
            <a:custGeom>
              <a:avLst/>
              <a:gdLst/>
              <a:ahLst/>
              <a:cxnLst/>
              <a:rect r="r" b="b" t="t" l="l"/>
              <a:pathLst>
                <a:path h="141896" w="70049">
                  <a:moveTo>
                    <a:pt x="0" y="0"/>
                  </a:moveTo>
                  <a:lnTo>
                    <a:pt x="70048" y="0"/>
                  </a:lnTo>
                  <a:lnTo>
                    <a:pt x="70048" y="141896"/>
                  </a:lnTo>
                  <a:lnTo>
                    <a:pt x="0" y="141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155147" t="0" r="0" b="-51040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3135571" y="2004375"/>
            <a:ext cx="10511220" cy="8282625"/>
          </a:xfrm>
          <a:custGeom>
            <a:avLst/>
            <a:gdLst/>
            <a:ahLst/>
            <a:cxnLst/>
            <a:rect r="r" b="b" t="t" l="l"/>
            <a:pathLst>
              <a:path h="8282625" w="10511220">
                <a:moveTo>
                  <a:pt x="0" y="0"/>
                </a:moveTo>
                <a:lnTo>
                  <a:pt x="10511220" y="0"/>
                </a:lnTo>
                <a:lnTo>
                  <a:pt x="10511220" y="8282625"/>
                </a:lnTo>
                <a:lnTo>
                  <a:pt x="0" y="82826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1788" r="-1229" b="-1788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53399" y="1074773"/>
            <a:ext cx="12450284" cy="961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6999" spc="-419" b="true">
                <a:solidFill>
                  <a:srgbClr val="005233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Architecture Diagram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85560" y="323114"/>
            <a:ext cx="3307469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999" spc="-17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CropX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1522140"/>
            <a:chOff x="0" y="0"/>
            <a:chExt cx="4816593" cy="3034638"/>
          </a:xfrm>
        </p:grpSpPr>
        <p:sp>
          <p:nvSpPr>
            <p:cNvPr name="Freeform 4" id="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4816592" cy="3034638"/>
            </a:xfrm>
            <a:custGeom>
              <a:avLst/>
              <a:gdLst/>
              <a:ahLst/>
              <a:cxnLst/>
              <a:rect r="r" b="b" t="t" l="l"/>
              <a:pathLst>
                <a:path h="30346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034638"/>
                  </a:lnTo>
                  <a:lnTo>
                    <a:pt x="0" y="3034638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4816593" cy="30060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296501" y="2256353"/>
            <a:ext cx="687853" cy="687853"/>
            <a:chOff x="0" y="0"/>
            <a:chExt cx="812800" cy="812800"/>
          </a:xfrm>
        </p:grpSpPr>
        <p:sp>
          <p:nvSpPr>
            <p:cNvPr name="Freeform 7" id="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53399" y="218339"/>
            <a:ext cx="598013" cy="412881"/>
            <a:chOff x="0" y="0"/>
            <a:chExt cx="797351" cy="550508"/>
          </a:xfrm>
        </p:grpSpPr>
        <p:sp>
          <p:nvSpPr>
            <p:cNvPr name="Freeform 10" id="10"/>
            <p:cNvSpPr/>
            <p:nvPr/>
          </p:nvSpPr>
          <p:spPr>
            <a:xfrm flipH="false" flipV="false" rot="-5400000">
              <a:off x="-13725" y="121779"/>
              <a:ext cx="442454" cy="415004"/>
            </a:xfrm>
            <a:custGeom>
              <a:avLst/>
              <a:gdLst/>
              <a:ahLst/>
              <a:cxnLst/>
              <a:rect r="r" b="b" t="t" l="l"/>
              <a:pathLst>
                <a:path h="415004" w="442454">
                  <a:moveTo>
                    <a:pt x="0" y="0"/>
                  </a:moveTo>
                  <a:lnTo>
                    <a:pt x="442454" y="0"/>
                  </a:lnTo>
                  <a:lnTo>
                    <a:pt x="442454" y="415004"/>
                  </a:lnTo>
                  <a:lnTo>
                    <a:pt x="0" y="415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-49205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-5400000">
              <a:off x="364210" y="295508"/>
              <a:ext cx="274877" cy="235123"/>
            </a:xfrm>
            <a:custGeom>
              <a:avLst/>
              <a:gdLst/>
              <a:ahLst/>
              <a:cxnLst/>
              <a:rect r="r" b="b" t="t" l="l"/>
              <a:pathLst>
                <a:path h="235123" w="274877">
                  <a:moveTo>
                    <a:pt x="0" y="0"/>
                  </a:moveTo>
                  <a:lnTo>
                    <a:pt x="274877" y="0"/>
                  </a:lnTo>
                  <a:lnTo>
                    <a:pt x="274877" y="235123"/>
                  </a:lnTo>
                  <a:lnTo>
                    <a:pt x="0" y="235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63355" r="-60964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-5400000">
              <a:off x="219821" y="308280"/>
              <a:ext cx="363919" cy="120537"/>
            </a:xfrm>
            <a:custGeom>
              <a:avLst/>
              <a:gdLst/>
              <a:ahLst/>
              <a:cxnLst/>
              <a:rect r="r" b="b" t="t" l="l"/>
              <a:pathLst>
                <a:path h="120537" w="363919">
                  <a:moveTo>
                    <a:pt x="0" y="0"/>
                  </a:moveTo>
                  <a:lnTo>
                    <a:pt x="363919" y="0"/>
                  </a:lnTo>
                  <a:lnTo>
                    <a:pt x="363919" y="120537"/>
                  </a:lnTo>
                  <a:lnTo>
                    <a:pt x="0" y="120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283325" r="-21580" b="-130384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4486765">
              <a:off x="454498" y="189551"/>
              <a:ext cx="323288" cy="287633"/>
            </a:xfrm>
            <a:custGeom>
              <a:avLst/>
              <a:gdLst/>
              <a:ahLst/>
              <a:cxnLst/>
              <a:rect r="r" b="b" t="t" l="l"/>
              <a:pathLst>
                <a:path h="287633" w="323288">
                  <a:moveTo>
                    <a:pt x="0" y="0"/>
                  </a:moveTo>
                  <a:lnTo>
                    <a:pt x="323288" y="0"/>
                  </a:lnTo>
                  <a:lnTo>
                    <a:pt x="323288" y="287633"/>
                  </a:lnTo>
                  <a:lnTo>
                    <a:pt x="0" y="287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65623" t="0" r="0" b="0"/>
              </a:stretch>
            </a:blipFill>
          </p:spPr>
        </p:sp>
        <p:grpSp>
          <p:nvGrpSpPr>
            <p:cNvPr name="Group 14" id="14"/>
            <p:cNvGrpSpPr/>
            <p:nvPr/>
          </p:nvGrpSpPr>
          <p:grpSpPr>
            <a:xfrm rot="0">
              <a:off x="547856" y="108054"/>
              <a:ext cx="151064" cy="151064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02020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16712" lIns="16712" bIns="16712" rIns="16712"/>
              <a:lstStyle/>
              <a:p>
                <a:pPr algn="ctr">
                  <a:lnSpc>
                    <a:spcPts val="345"/>
                  </a:lnSpc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-1002295">
              <a:off x="656765" y="7073"/>
              <a:ext cx="70049" cy="141896"/>
            </a:xfrm>
            <a:custGeom>
              <a:avLst/>
              <a:gdLst/>
              <a:ahLst/>
              <a:cxnLst/>
              <a:rect r="r" b="b" t="t" l="l"/>
              <a:pathLst>
                <a:path h="141896" w="70049">
                  <a:moveTo>
                    <a:pt x="0" y="0"/>
                  </a:moveTo>
                  <a:lnTo>
                    <a:pt x="70048" y="0"/>
                  </a:lnTo>
                  <a:lnTo>
                    <a:pt x="70048" y="141896"/>
                  </a:lnTo>
                  <a:lnTo>
                    <a:pt x="0" y="141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155147" t="0" r="0" b="-51040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1516317" y="13085"/>
            <a:ext cx="6523936" cy="10273915"/>
          </a:xfrm>
          <a:custGeom>
            <a:avLst/>
            <a:gdLst/>
            <a:ahLst/>
            <a:cxnLst/>
            <a:rect r="r" b="b" t="t" l="l"/>
            <a:pathLst>
              <a:path h="10273915" w="6523936">
                <a:moveTo>
                  <a:pt x="0" y="0"/>
                </a:moveTo>
                <a:lnTo>
                  <a:pt x="6523936" y="0"/>
                </a:lnTo>
                <a:lnTo>
                  <a:pt x="6523936" y="10273915"/>
                </a:lnTo>
                <a:lnTo>
                  <a:pt x="0" y="1027391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53399" y="3397418"/>
            <a:ext cx="9630955" cy="6609243"/>
          </a:xfrm>
          <a:custGeom>
            <a:avLst/>
            <a:gdLst/>
            <a:ahLst/>
            <a:cxnLst/>
            <a:rect r="r" b="b" t="t" l="l"/>
            <a:pathLst>
              <a:path h="6609243" w="9630955">
                <a:moveTo>
                  <a:pt x="0" y="0"/>
                </a:moveTo>
                <a:lnTo>
                  <a:pt x="9630954" y="0"/>
                </a:lnTo>
                <a:lnTo>
                  <a:pt x="9630954" y="6609243"/>
                </a:lnTo>
                <a:lnTo>
                  <a:pt x="0" y="660924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53399" y="1047334"/>
            <a:ext cx="6226490" cy="1896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83"/>
              </a:lnSpc>
            </a:pPr>
            <a:r>
              <a:rPr lang="en-US" sz="7099" spc="-425" b="true">
                <a:solidFill>
                  <a:srgbClr val="005233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Prototype with workflow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85560" y="323114"/>
            <a:ext cx="3307469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999" spc="-17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CropX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DAGw_WXK22U</dc:identifier>
  <dcterms:modified xsi:type="dcterms:W3CDTF">2011-08-01T06:04:30Z</dcterms:modified>
  <cp:revision>1</cp:revision>
  <dc:title>Green White Modern ESG Report Presentation</dc:title>
</cp:coreProperties>
</file>