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6" r:id="rId3"/>
    <p:sldId id="260" r:id="rId4"/>
    <p:sldId id="294" r:id="rId5"/>
    <p:sldId id="295" r:id="rId6"/>
    <p:sldId id="287" r:id="rId7"/>
    <p:sldId id="288" r:id="rId8"/>
    <p:sldId id="289" r:id="rId9"/>
    <p:sldId id="290" r:id="rId10"/>
    <p:sldId id="291" r:id="rId11"/>
    <p:sldId id="286" r:id="rId12"/>
    <p:sldId id="292" r:id="rId13"/>
    <p:sldId id="293" r:id="rId14"/>
    <p:sldId id="282" r:id="rId15"/>
    <p:sldId id="267" r:id="rId16"/>
    <p:sldId id="28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F2"/>
    <a:srgbClr val="0092F1"/>
    <a:srgbClr val="BBF0FD"/>
    <a:srgbClr val="A9EDFD"/>
    <a:srgbClr val="00ADEF"/>
    <a:srgbClr val="8CE7FC"/>
    <a:srgbClr val="FFFFFF"/>
    <a:srgbClr val="5ADAFA"/>
    <a:srgbClr val="52CBF8"/>
    <a:srgbClr val="25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5" autoAdjust="0"/>
    <p:restoredTop sz="97724" autoAdjust="0"/>
  </p:normalViewPr>
  <p:slideViewPr>
    <p:cSldViewPr snapToGrid="0">
      <p:cViewPr varScale="1">
        <p:scale>
          <a:sx n="85" d="100"/>
          <a:sy n="85" d="100"/>
        </p:scale>
        <p:origin x="1363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3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99792" y="294369"/>
            <a:ext cx="7886700" cy="580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1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99792" y="294369"/>
            <a:ext cx="7886700" cy="580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4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9792" y="294369"/>
            <a:ext cx="7886700" cy="580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512573" y="883704"/>
            <a:ext cx="811613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1">
                    <a:lumMod val="45000"/>
                    <a:lumOff val="55000"/>
                  </a:schemeClr>
                </a:gs>
                <a:gs pos="100000">
                  <a:srgbClr val="00ADE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E708-1CDE-4603-A5A6-024AD403D9E3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CC9C-7E36-46BE-BB2A-7DDA61AC1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9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  <p:sldLayoutId id="2147483674" r:id="rId3"/>
    <p:sldLayoutId id="2147483675" r:id="rId4"/>
    <p:sldLayoutId id="214748367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03058" y="3926005"/>
            <a:ext cx="22284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방장</a:t>
            </a:r>
            <a:r>
              <a:rPr lang="en-US" altLang="ko-KR" sz="32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:</a:t>
            </a:r>
            <a:r>
              <a:rPr lang="ko-KR" altLang="en-US" sz="32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김주찬</a:t>
            </a:r>
            <a:endParaRPr lang="ko-KR" altLang="en-US" sz="32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873102" y="2784338"/>
            <a:ext cx="548840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95805" y="1885122"/>
            <a:ext cx="6443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HTML </a:t>
            </a:r>
            <a:r>
              <a:rPr lang="ko-KR" altLang="en-US" sz="44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및 </a:t>
            </a:r>
            <a:r>
              <a:rPr lang="en-US" altLang="ko-KR" sz="44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CSS </a:t>
            </a:r>
            <a:r>
              <a:rPr lang="ko-KR" altLang="en-US" sz="44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기본</a:t>
            </a:r>
            <a:endParaRPr lang="en-US" altLang="ko-KR" sz="4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93014" y="3043889"/>
            <a:ext cx="1848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2019.10.03</a:t>
            </a:r>
            <a:endParaRPr lang="ko-KR" altLang="en-US" sz="28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04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2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의 기본태그</a:t>
            </a:r>
            <a:r>
              <a:rPr lang="en-US" altLang="ko-KR" dirty="0"/>
              <a:t>(block </a:t>
            </a:r>
            <a:r>
              <a:rPr lang="ko-KR" altLang="en-US" dirty="0"/>
              <a:t>태그와 </a:t>
            </a:r>
            <a:r>
              <a:rPr lang="en-US" altLang="ko-KR" dirty="0"/>
              <a:t>inline</a:t>
            </a:r>
            <a:r>
              <a:rPr lang="ko-KR" altLang="en-US" dirty="0"/>
              <a:t>태그</a:t>
            </a:r>
            <a:r>
              <a:rPr lang="en-US" altLang="ko-KR" dirty="0"/>
              <a:t>) </a:t>
            </a:r>
            <a:r>
              <a:rPr lang="ko-KR" altLang="en-US" dirty="0"/>
              <a:t>특성</a:t>
            </a:r>
            <a:endParaRPr lang="en-US" altLang="ko-KR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1" y="1050061"/>
            <a:ext cx="7335223" cy="51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의 기본속성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99792" y="874995"/>
            <a:ext cx="3526478" cy="526297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--------</a:t>
            </a:r>
            <a:r>
              <a:rPr lang="ko-KR" altLang="en-US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자주 </a:t>
            </a:r>
            <a:r>
              <a:rPr lang="ko-KR" altLang="en-US" sz="2000" spc="-8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쓰는것</a:t>
            </a:r>
            <a:endParaRPr lang="en-US" altLang="ko-KR" sz="20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Width:</a:t>
            </a: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Height:</a:t>
            </a: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Margin</a:t>
            </a: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(top,</a:t>
            </a:r>
            <a:r>
              <a:rPr lang="en-US" altLang="ko-KR" sz="20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2000" spc="-8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right</a:t>
            </a:r>
            <a:r>
              <a:rPr lang="en-US" altLang="ko-KR" sz="2000" spc="-8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,bottom</a:t>
            </a: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, left)</a:t>
            </a:r>
            <a:endParaRPr lang="en-US" altLang="ko-KR" sz="20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Padding:</a:t>
            </a:r>
            <a:r>
              <a:rPr lang="en-US" altLang="ko-KR" sz="20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(top, </a:t>
            </a:r>
            <a:r>
              <a:rPr lang="en-US" altLang="ko-KR" sz="2000" spc="-8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right,bottom</a:t>
            </a:r>
            <a:r>
              <a:rPr lang="en-US" altLang="ko-KR" sz="20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, left</a:t>
            </a: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Border:</a:t>
            </a: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Float:</a:t>
            </a: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Display:</a:t>
            </a: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Text-align:</a:t>
            </a: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Color(background-color)</a:t>
            </a: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-------- </a:t>
            </a:r>
            <a:r>
              <a:rPr lang="ko-KR" altLang="en-US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자주 쓰지 </a:t>
            </a:r>
            <a:r>
              <a:rPr lang="ko-KR" altLang="en-US" sz="2000" spc="-8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않는것</a:t>
            </a: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(</a:t>
            </a:r>
            <a:r>
              <a:rPr lang="ko-KR" altLang="en-US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한번</a:t>
            </a: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Text-decoration</a:t>
            </a: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List-style:</a:t>
            </a:r>
          </a:p>
          <a:p>
            <a:pPr fontAlgn="base">
              <a:lnSpc>
                <a:spcPct val="120000"/>
              </a:lnSpc>
            </a:pPr>
            <a:endParaRPr lang="en-US" altLang="ko-KR" sz="2000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08340" y="874996"/>
            <a:ext cx="3649717" cy="526297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--------</a:t>
            </a:r>
            <a:r>
              <a:rPr lang="ko-KR" altLang="en-US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자주 쓰지만 쓰지 </a:t>
            </a:r>
            <a:r>
              <a:rPr lang="ko-KR" altLang="en-US" sz="2000" spc="-8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않은것</a:t>
            </a:r>
            <a:endParaRPr lang="en-US" altLang="ko-KR" sz="20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Position</a:t>
            </a: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ko-KR" sz="2000" spc="-8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absolute,relative,fixed</a:t>
            </a: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Top:,</a:t>
            </a:r>
            <a:r>
              <a:rPr lang="en-US" altLang="ko-KR" sz="2000" spc="-8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Left,Bottom,Right</a:t>
            </a:r>
            <a:endParaRPr lang="en-US" altLang="ko-KR" sz="20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  <a:sym typeface="Wingdings" panose="05000000000000000000" pitchFamily="2" charset="2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Opacity:</a:t>
            </a:r>
            <a:endParaRPr lang="en-US" altLang="ko-KR" sz="2000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  <a:sym typeface="Wingdings" panose="05000000000000000000" pitchFamily="2" charset="2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Overflow:(</a:t>
            </a:r>
            <a:r>
              <a:rPr lang="en-US" altLang="ko-KR" sz="2000" spc="-8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hidden,scroll,auto</a:t>
            </a: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)</a:t>
            </a:r>
          </a:p>
          <a:p>
            <a:pPr fontAlgn="base">
              <a:lnSpc>
                <a:spcPct val="120000"/>
              </a:lnSpc>
            </a:pPr>
            <a:endParaRPr lang="en-US" altLang="ko-KR" sz="2000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  <a:sym typeface="Wingdings" panose="05000000000000000000" pitchFamily="2" charset="2"/>
            </a:endParaRPr>
          </a:p>
          <a:p>
            <a:pPr fontAlgn="base">
              <a:lnSpc>
                <a:spcPct val="120000"/>
              </a:lnSpc>
            </a:pPr>
            <a:endParaRPr lang="en-US" altLang="ko-KR" sz="20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  <a:sym typeface="Wingdings" panose="05000000000000000000" pitchFamily="2" charset="2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--------</a:t>
            </a:r>
            <a:r>
              <a:rPr lang="ko-KR" altLang="en-US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단위</a:t>
            </a:r>
            <a:endParaRPr lang="en-US" altLang="ko-KR" sz="20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  <a:sym typeface="Wingdings" panose="05000000000000000000" pitchFamily="2" charset="2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-</a:t>
            </a:r>
            <a:r>
              <a:rPr lang="en-US" altLang="ko-KR" sz="2000" spc="-8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px</a:t>
            </a:r>
            <a:endParaRPr lang="en-US" altLang="ko-KR" sz="2000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  <a:sym typeface="Wingdings" panose="05000000000000000000" pitchFamily="2" charset="2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-</a:t>
            </a:r>
            <a:r>
              <a:rPr lang="en-US" altLang="ko-KR" sz="2000" spc="-8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pt</a:t>
            </a:r>
            <a:endParaRPr lang="en-US" altLang="ko-KR" sz="20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  <a:sym typeface="Wingdings" panose="05000000000000000000" pitchFamily="2" charset="2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-</a:t>
            </a:r>
            <a:r>
              <a:rPr lang="en-US" altLang="ko-KR" sz="2000" spc="-8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vw</a:t>
            </a:r>
            <a:endParaRPr lang="en-US" altLang="ko-KR" sz="20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  <a:sym typeface="Wingdings" panose="05000000000000000000" pitchFamily="2" charset="2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-</a:t>
            </a:r>
            <a:r>
              <a:rPr lang="en-US" altLang="ko-KR" sz="2000" spc="-8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vh</a:t>
            </a:r>
            <a:endParaRPr lang="en-US" altLang="ko-KR" sz="2000" spc="-8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  <a:sym typeface="Wingdings" panose="05000000000000000000" pitchFamily="2" charset="2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-%</a:t>
            </a:r>
          </a:p>
          <a:p>
            <a:pPr fontAlgn="base">
              <a:lnSpc>
                <a:spcPct val="120000"/>
              </a:lnSpc>
            </a:pPr>
            <a:r>
              <a: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sym typeface="Wingdings" panose="05000000000000000000" pitchFamily="2" charset="2"/>
              </a:rPr>
              <a:t>-auto</a:t>
            </a:r>
          </a:p>
        </p:txBody>
      </p:sp>
    </p:spTree>
    <p:extLst>
      <p:ext uri="{BB962C8B-B14F-4D97-AF65-F5344CB8AC3E}">
        <p14:creationId xmlns:p14="http://schemas.microsoft.com/office/powerpoint/2010/main" val="34557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20000"/>
              </a:lnSpc>
            </a:pPr>
            <a:r>
              <a:rPr lang="en-US" altLang="ko-KR" dirty="0" smtClean="0"/>
              <a:t>CSS </a:t>
            </a:r>
            <a:r>
              <a:rPr lang="en-US" altLang="ko-KR" dirty="0" err="1" smtClean="0"/>
              <a:t>float:left</a:t>
            </a:r>
            <a:endParaRPr lang="en-US" altLang="ko-KR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22" y="1186681"/>
            <a:ext cx="6869956" cy="44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20000"/>
              </a:lnSpc>
            </a:pPr>
            <a:r>
              <a:rPr lang="en-US" altLang="ko-KR" dirty="0" smtClean="0"/>
              <a:t>CSS </a:t>
            </a:r>
            <a:r>
              <a:rPr lang="ko-KR" altLang="en-US" dirty="0" smtClean="0"/>
              <a:t>가장 기본적인 설정</a:t>
            </a:r>
            <a:endParaRPr lang="en-US" altLang="ko-KR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578875"/>
            <a:ext cx="4351117" cy="37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20000"/>
              </a:lnSpc>
            </a:pPr>
            <a:r>
              <a:rPr lang="ko-KR" altLang="en-US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rPr>
              <a:t>오늘 우리가 할 것</a:t>
            </a:r>
            <a:endParaRPr lang="en-US" altLang="ko-KR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56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628926" y="3018290"/>
            <a:ext cx="4051571" cy="1028616"/>
          </a:xfrm>
        </p:spPr>
        <p:txBody>
          <a:bodyPr/>
          <a:lstStyle/>
          <a:p>
            <a:pPr algn="ctr"/>
            <a:r>
              <a:rPr lang="ko-KR" altLang="en-US" sz="4400" dirty="0" smtClean="0">
                <a:gradFill>
                  <a:gsLst>
                    <a:gs pos="0">
                      <a:srgbClr val="0093F2"/>
                    </a:gs>
                    <a:gs pos="100000">
                      <a:srgbClr val="0093F2"/>
                    </a:gs>
                  </a:gsLst>
                  <a:lin ang="5400000" scaled="1"/>
                </a:gradFill>
              </a:rPr>
              <a:t>질의 응답</a:t>
            </a:r>
            <a:endParaRPr lang="ko-KR" altLang="en-US" sz="4400" dirty="0">
              <a:gradFill>
                <a:gsLst>
                  <a:gs pos="0">
                    <a:srgbClr val="0093F2"/>
                  </a:gs>
                  <a:gs pos="100000">
                    <a:srgbClr val="0093F2"/>
                  </a:gs>
                </a:gsLst>
                <a:lin ang="5400000" scaled="1"/>
              </a:gra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209095" y="2873048"/>
            <a:ext cx="2816420" cy="0"/>
          </a:xfrm>
          <a:prstGeom prst="line">
            <a:avLst/>
          </a:prstGeom>
          <a:ln w="19050">
            <a:solidFill>
              <a:srgbClr val="009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1"/>
          <p:cNvSpPr txBox="1">
            <a:spLocks/>
          </p:cNvSpPr>
          <p:nvPr/>
        </p:nvSpPr>
        <p:spPr>
          <a:xfrm>
            <a:off x="2553863" y="1967412"/>
            <a:ext cx="4051571" cy="1028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400" b="0" dirty="0" smtClean="0">
                <a:gradFill>
                  <a:gsLst>
                    <a:gs pos="0">
                      <a:srgbClr val="0093F2"/>
                    </a:gs>
                    <a:gs pos="100000">
                      <a:srgbClr val="0093F2"/>
                    </a:gs>
                  </a:gsLst>
                  <a:lin ang="5400000" scaled="1"/>
                </a:gradFill>
              </a:rPr>
              <a:t>Q &amp; A</a:t>
            </a:r>
            <a:endParaRPr lang="ko-KR" altLang="en-US" sz="4400" b="0" dirty="0">
              <a:gradFill>
                <a:gsLst>
                  <a:gs pos="0">
                    <a:srgbClr val="0093F2"/>
                  </a:gs>
                  <a:gs pos="100000">
                    <a:srgbClr val="0093F2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938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628926" y="3018290"/>
            <a:ext cx="4051571" cy="1028616"/>
          </a:xfrm>
        </p:spPr>
        <p:txBody>
          <a:bodyPr/>
          <a:lstStyle/>
          <a:p>
            <a:pPr algn="ctr"/>
            <a:r>
              <a:rPr lang="ko-KR" altLang="en-US" sz="4400" dirty="0" smtClean="0">
                <a:gradFill>
                  <a:gsLst>
                    <a:gs pos="0">
                      <a:srgbClr val="0093F2"/>
                    </a:gs>
                    <a:gs pos="100000">
                      <a:srgbClr val="0093F2"/>
                    </a:gs>
                  </a:gsLst>
                  <a:lin ang="5400000" scaled="1"/>
                </a:gradFill>
              </a:rPr>
              <a:t>감사합니다</a:t>
            </a:r>
            <a:r>
              <a:rPr lang="en-US" altLang="ko-KR" sz="4400" dirty="0" smtClean="0">
                <a:gradFill>
                  <a:gsLst>
                    <a:gs pos="0">
                      <a:srgbClr val="0093F2"/>
                    </a:gs>
                    <a:gs pos="100000">
                      <a:srgbClr val="0093F2"/>
                    </a:gs>
                  </a:gsLst>
                  <a:lin ang="5400000" scaled="1"/>
                </a:gradFill>
              </a:rPr>
              <a:t>.</a:t>
            </a:r>
            <a:endParaRPr lang="ko-KR" altLang="en-US" sz="4400" dirty="0">
              <a:gradFill>
                <a:gsLst>
                  <a:gs pos="0">
                    <a:srgbClr val="0093F2"/>
                  </a:gs>
                  <a:gs pos="100000">
                    <a:srgbClr val="0093F2"/>
                  </a:gs>
                </a:gsLst>
                <a:lin ang="5400000" scaled="1"/>
              </a:gra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209095" y="2873048"/>
            <a:ext cx="2816420" cy="0"/>
          </a:xfrm>
          <a:prstGeom prst="line">
            <a:avLst/>
          </a:prstGeom>
          <a:ln w="19050">
            <a:solidFill>
              <a:srgbClr val="009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1"/>
          <p:cNvSpPr txBox="1">
            <a:spLocks/>
          </p:cNvSpPr>
          <p:nvPr/>
        </p:nvSpPr>
        <p:spPr>
          <a:xfrm>
            <a:off x="2553863" y="1967412"/>
            <a:ext cx="4051571" cy="1028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400" b="0" dirty="0" smtClean="0">
                <a:gradFill>
                  <a:gsLst>
                    <a:gs pos="0">
                      <a:srgbClr val="0093F2"/>
                    </a:gs>
                    <a:gs pos="100000">
                      <a:srgbClr val="0093F2"/>
                    </a:gs>
                  </a:gsLst>
                  <a:lin ang="5400000" scaled="1"/>
                </a:gradFill>
              </a:rPr>
              <a:t>Thank you</a:t>
            </a:r>
            <a:endParaRPr lang="ko-KR" altLang="en-US" sz="4400" b="0" dirty="0">
              <a:gradFill>
                <a:gsLst>
                  <a:gs pos="0">
                    <a:srgbClr val="0093F2"/>
                  </a:gs>
                  <a:gs pos="100000">
                    <a:srgbClr val="0093F2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7218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0227" y="1292872"/>
            <a:ext cx="2192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CONTENTS</a:t>
            </a:r>
            <a:endParaRPr lang="ko-KR" altLang="en-US" sz="32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087" y="1877647"/>
            <a:ext cx="9669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pc="-15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목차</a:t>
            </a:r>
            <a:endParaRPr lang="ko-KR" altLang="en-US" sz="32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63791" y="2048041"/>
            <a:ext cx="2009342" cy="2761918"/>
            <a:chOff x="5063791" y="734977"/>
            <a:chExt cx="2009342" cy="2761918"/>
          </a:xfrm>
        </p:grpSpPr>
        <p:grpSp>
          <p:nvGrpSpPr>
            <p:cNvPr id="7" name="그룹 6"/>
            <p:cNvGrpSpPr/>
            <p:nvPr/>
          </p:nvGrpSpPr>
          <p:grpSpPr>
            <a:xfrm>
              <a:off x="5099323" y="734977"/>
              <a:ext cx="686838" cy="796732"/>
              <a:chOff x="4364475" y="1116888"/>
              <a:chExt cx="1005599" cy="1166496"/>
            </a:xfrm>
          </p:grpSpPr>
          <p:sp>
            <p:nvSpPr>
              <p:cNvPr id="6" name="육각형 5"/>
              <p:cNvSpPr/>
              <p:nvPr/>
            </p:nvSpPr>
            <p:spPr>
              <a:xfrm rot="5400000">
                <a:off x="4284027" y="1197336"/>
                <a:ext cx="1166496" cy="1005599"/>
              </a:xfrm>
              <a:prstGeom prst="hexagon">
                <a:avLst/>
              </a:prstGeom>
              <a:gradFill flip="none" rotWithShape="1">
                <a:gsLst>
                  <a:gs pos="0">
                    <a:srgbClr val="5ADAFA"/>
                  </a:gs>
                  <a:gs pos="100000">
                    <a:srgbClr val="00ADEF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/>
              <p:nvPr/>
            </p:nvSpPr>
            <p:spPr>
              <a:xfrm rot="5400000">
                <a:off x="4429073" y="1322374"/>
                <a:ext cx="876405" cy="755522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099323" y="1664877"/>
              <a:ext cx="686838" cy="796732"/>
              <a:chOff x="4364475" y="1116888"/>
              <a:chExt cx="1005599" cy="1166496"/>
            </a:xfrm>
          </p:grpSpPr>
          <p:sp>
            <p:nvSpPr>
              <p:cNvPr id="22" name="육각형 21"/>
              <p:cNvSpPr/>
              <p:nvPr/>
            </p:nvSpPr>
            <p:spPr>
              <a:xfrm rot="5400000">
                <a:off x="4284027" y="1197336"/>
                <a:ext cx="1166496" cy="1005599"/>
              </a:xfrm>
              <a:prstGeom prst="hexagon">
                <a:avLst/>
              </a:prstGeom>
              <a:gradFill flip="none" rotWithShape="1">
                <a:gsLst>
                  <a:gs pos="0">
                    <a:srgbClr val="5ADAFA"/>
                  </a:gs>
                  <a:gs pos="100000">
                    <a:srgbClr val="00ADEF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/>
              <p:nvPr/>
            </p:nvSpPr>
            <p:spPr>
              <a:xfrm rot="5400000">
                <a:off x="4429073" y="1322374"/>
                <a:ext cx="876405" cy="755522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5063791" y="846779"/>
              <a:ext cx="754387" cy="474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30000"/>
                </a:lnSpc>
              </a:pPr>
              <a:r>
                <a:rPr lang="en-US" altLang="ko-KR" sz="2400" b="1" spc="-100" dirty="0" smtClean="0">
                  <a:gradFill>
                    <a:gsLst>
                      <a:gs pos="0">
                        <a:srgbClr val="00ADEF"/>
                      </a:gs>
                      <a:gs pos="100000">
                        <a:srgbClr val="00ADEF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sz="2400" b="1" spc="-100" dirty="0">
                <a:gradFill>
                  <a:gsLst>
                    <a:gs pos="0">
                      <a:srgbClr val="00ADEF"/>
                    </a:gs>
                    <a:gs pos="100000">
                      <a:srgbClr val="00ADE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063791" y="1765631"/>
              <a:ext cx="754387" cy="474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30000"/>
                </a:lnSpc>
              </a:pPr>
              <a:r>
                <a:rPr lang="en-US" altLang="ko-KR" sz="2400" b="1" spc="-100" dirty="0" smtClean="0">
                  <a:gradFill>
                    <a:gsLst>
                      <a:gs pos="0">
                        <a:srgbClr val="00ADEF"/>
                      </a:gs>
                      <a:gs pos="100000">
                        <a:srgbClr val="00ADEF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ko-KR" altLang="en-US" sz="2400" b="1" spc="-100" dirty="0">
                <a:gradFill>
                  <a:gsLst>
                    <a:gs pos="0">
                      <a:srgbClr val="00ADEF"/>
                    </a:gs>
                    <a:gs pos="100000">
                      <a:srgbClr val="00ADE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903582" y="891713"/>
              <a:ext cx="82490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>
                <a:lnSpc>
                  <a:spcPct val="120000"/>
                </a:lnSpc>
              </a:pPr>
              <a:r>
                <a:rPr lang="en-US" altLang="ko-KR" sz="2000" spc="-80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HTML</a:t>
              </a:r>
              <a:endParaRPr lang="en-US" altLang="ko-KR" sz="20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903582" y="1784474"/>
              <a:ext cx="596317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>
                <a:lnSpc>
                  <a:spcPct val="120000"/>
                </a:lnSpc>
              </a:pPr>
              <a:r>
                <a:rPr lang="en-US" altLang="ko-KR" sz="2000" spc="-80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CSS</a:t>
              </a:r>
              <a:endParaRPr lang="en-US" altLang="ko-KR" sz="20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5099324" y="2700163"/>
              <a:ext cx="686838" cy="796732"/>
              <a:chOff x="4364475" y="1116888"/>
              <a:chExt cx="1005599" cy="1166496"/>
            </a:xfrm>
          </p:grpSpPr>
          <p:sp>
            <p:nvSpPr>
              <p:cNvPr id="41" name="육각형 40"/>
              <p:cNvSpPr/>
              <p:nvPr/>
            </p:nvSpPr>
            <p:spPr>
              <a:xfrm rot="5400000">
                <a:off x="4284027" y="1197336"/>
                <a:ext cx="1166496" cy="1005599"/>
              </a:xfrm>
              <a:prstGeom prst="hexagon">
                <a:avLst/>
              </a:prstGeom>
              <a:gradFill flip="none" rotWithShape="1">
                <a:gsLst>
                  <a:gs pos="0">
                    <a:srgbClr val="5ADAFA"/>
                  </a:gs>
                  <a:gs pos="100000">
                    <a:srgbClr val="00ADEF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/>
              <p:nvPr/>
            </p:nvSpPr>
            <p:spPr>
              <a:xfrm rot="5400000">
                <a:off x="4429073" y="1322374"/>
                <a:ext cx="876405" cy="755522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5903582" y="2905506"/>
              <a:ext cx="1169551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>
                <a:lnSpc>
                  <a:spcPct val="120000"/>
                </a:lnSpc>
              </a:pPr>
              <a:r>
                <a:rPr lang="ko-KR" altLang="en-US" sz="2000" spc="-80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질의응답</a:t>
              </a:r>
              <a:endParaRPr lang="en-US" altLang="ko-KR" sz="20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63792" y="2802191"/>
              <a:ext cx="75438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30000"/>
                </a:lnSpc>
              </a:pPr>
              <a:r>
                <a:rPr lang="en-US" altLang="ko-KR" sz="2400" b="1" spc="-100" dirty="0" smtClean="0">
                  <a:gradFill>
                    <a:gsLst>
                      <a:gs pos="0">
                        <a:srgbClr val="00ADEF"/>
                      </a:gs>
                      <a:gs pos="100000">
                        <a:srgbClr val="00ADEF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ko-KR" altLang="en-US" sz="2400" b="1" spc="-100" dirty="0">
                <a:gradFill>
                  <a:gsLst>
                    <a:gs pos="0">
                      <a:srgbClr val="00ADEF"/>
                    </a:gs>
                    <a:gs pos="100000">
                      <a:srgbClr val="00ADE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0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의 기본태그</a:t>
            </a:r>
            <a:r>
              <a:rPr lang="en-US" altLang="ko-KR" dirty="0" smtClean="0"/>
              <a:t>(block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inline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35937" y="1059660"/>
            <a:ext cx="6072127" cy="4154984"/>
            <a:chOff x="912169" y="1059660"/>
            <a:chExt cx="6072127" cy="4154984"/>
          </a:xfrm>
        </p:grpSpPr>
        <p:sp>
          <p:nvSpPr>
            <p:cNvPr id="19" name="직사각형 18"/>
            <p:cNvSpPr/>
            <p:nvPr/>
          </p:nvSpPr>
          <p:spPr>
            <a:xfrm>
              <a:off x="912169" y="1244326"/>
              <a:ext cx="1573829" cy="304698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>
                <a:lnSpc>
                  <a:spcPct val="120000"/>
                </a:lnSpc>
              </a:pPr>
              <a:r>
                <a:rPr lang="en-US" altLang="ko-KR" sz="2000" spc="-80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Block</a:t>
              </a:r>
              <a:r>
                <a:rPr lang="ko-KR" altLang="en-US" sz="2000" spc="-80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태그</a:t>
              </a:r>
              <a:endPara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  <a:p>
              <a:pPr algn="ctr" fontAlgn="base">
                <a:lnSpc>
                  <a:spcPct val="120000"/>
                </a:lnSpc>
              </a:pPr>
              <a:endPara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  <a:p>
              <a:pPr fontAlgn="base">
                <a:lnSpc>
                  <a:spcPct val="120000"/>
                </a:lnSpc>
              </a:pPr>
              <a:r>
                <a:rPr lang="en-US" altLang="ko-KR" sz="2000" spc="-8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&lt;div&gt;&lt;/div&gt;</a:t>
              </a:r>
            </a:p>
            <a:p>
              <a:pPr fontAlgn="base">
                <a:lnSpc>
                  <a:spcPct val="120000"/>
                </a:lnSpc>
              </a:pPr>
              <a:r>
                <a:rPr lang="en-US" altLang="ko-KR" sz="2000" spc="-8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&lt;p&gt;&lt;/p&gt;</a:t>
              </a:r>
            </a:p>
            <a:p>
              <a:pPr fontAlgn="base">
                <a:lnSpc>
                  <a:spcPct val="120000"/>
                </a:lnSpc>
              </a:pPr>
              <a:r>
                <a:rPr lang="en-US" altLang="ko-KR" sz="2000" spc="-8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&lt;</a:t>
              </a:r>
              <a:r>
                <a:rPr lang="en-US" altLang="ko-KR" sz="2000" spc="-8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ul</a:t>
              </a:r>
              <a:r>
                <a:rPr lang="en-US" altLang="ko-KR" sz="2000" spc="-8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&gt;&lt;/</a:t>
              </a:r>
              <a:r>
                <a:rPr lang="en-US" altLang="ko-KR" sz="2000" spc="-8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ul</a:t>
              </a:r>
              <a:r>
                <a:rPr lang="en-US" altLang="ko-KR" sz="2000" spc="-8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&gt;</a:t>
              </a:r>
            </a:p>
            <a:p>
              <a:pPr fontAlgn="base">
                <a:lnSpc>
                  <a:spcPct val="120000"/>
                </a:lnSpc>
              </a:pPr>
              <a:r>
                <a:rPr lang="en-US" altLang="ko-KR" sz="2000" spc="-8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&lt;</a:t>
              </a:r>
              <a:r>
                <a:rPr lang="en-US" altLang="ko-KR" sz="2000" spc="-8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ol</a:t>
              </a:r>
              <a:r>
                <a:rPr lang="en-US" altLang="ko-KR" sz="2000" spc="-8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&gt;&lt;/</a:t>
              </a:r>
              <a:r>
                <a:rPr lang="en-US" altLang="ko-KR" sz="2000" spc="-8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ol</a:t>
              </a:r>
              <a:r>
                <a:rPr lang="en-US" altLang="ko-KR" sz="2000" spc="-8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&gt;</a:t>
              </a:r>
            </a:p>
            <a:p>
              <a:pPr fontAlgn="base">
                <a:lnSpc>
                  <a:spcPct val="120000"/>
                </a:lnSpc>
              </a:pPr>
              <a:r>
                <a:rPr lang="en-US" altLang="ko-KR" sz="2000" spc="-8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&lt;li&gt;&lt;/li&gt;</a:t>
              </a:r>
            </a:p>
            <a:p>
              <a:pPr fontAlgn="base">
                <a:lnSpc>
                  <a:spcPct val="120000"/>
                </a:lnSpc>
              </a:pPr>
              <a:r>
                <a:rPr lang="en-US" altLang="ko-KR" sz="2000" spc="-80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&lt;</a:t>
              </a:r>
              <a:r>
                <a:rPr lang="en-US" altLang="ko-KR" sz="2000" spc="-8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p&gt;&lt;/p</a:t>
              </a:r>
              <a:r>
                <a:rPr lang="en-US" altLang="ko-KR" sz="2000" spc="-80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&gt;</a:t>
              </a:r>
              <a:endParaRPr lang="en-US" altLang="ko-KR" sz="20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983427" y="1059660"/>
              <a:ext cx="2000869" cy="415498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>
                <a:lnSpc>
                  <a:spcPct val="120000"/>
                </a:lnSpc>
              </a:pPr>
              <a:r>
                <a:rPr lang="en-US" altLang="ko-KR" sz="2000" spc="-80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Inline</a:t>
              </a:r>
              <a:r>
                <a:rPr lang="ko-KR" altLang="en-US" sz="2000" spc="-80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태그</a:t>
              </a:r>
              <a:endPara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  <a:p>
              <a:pPr algn="ctr" fontAlgn="base">
                <a:lnSpc>
                  <a:spcPct val="120000"/>
                </a:lnSpc>
              </a:pPr>
              <a:endPara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  <a:p>
              <a:pPr fontAlgn="base">
                <a:lnSpc>
                  <a:spcPct val="120000"/>
                </a:lnSpc>
              </a:pPr>
              <a:r>
                <a:rPr lang="en-US" altLang="ko-KR" sz="2000" spc="-80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&lt;a&gt;&lt;/a&gt;</a:t>
              </a:r>
              <a:endParaRPr lang="en-US" altLang="ko-KR" sz="20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  <a:p>
              <a:pPr fontAlgn="base">
                <a:lnSpc>
                  <a:spcPct val="120000"/>
                </a:lnSpc>
              </a:pPr>
              <a:r>
                <a:rPr lang="en-US" altLang="ko-KR" sz="2000" spc="-8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&lt;span&gt;&lt;/span</a:t>
              </a:r>
              <a:r>
                <a:rPr lang="en-US" altLang="ko-KR" sz="2000" spc="-80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&gt;</a:t>
              </a:r>
            </a:p>
            <a:p>
              <a:pPr fontAlgn="base">
                <a:lnSpc>
                  <a:spcPct val="120000"/>
                </a:lnSpc>
              </a:pPr>
              <a:r>
                <a:rPr lang="en-US" altLang="ko-KR" sz="2000" spc="-80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&lt;input</a:t>
              </a:r>
              <a:r>
                <a:rPr lang="en-US" altLang="ko-KR" sz="2000" spc="-80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&gt;</a:t>
              </a:r>
            </a:p>
            <a:p>
              <a:pPr fontAlgn="base">
                <a:lnSpc>
                  <a:spcPct val="120000"/>
                </a:lnSpc>
              </a:pPr>
              <a:r>
                <a:rPr lang="en-US" altLang="ko-KR" sz="2000" spc="-80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&lt;form&gt;&lt;/form&gt;</a:t>
              </a:r>
              <a:endParaRPr lang="en-US" altLang="ko-KR" sz="2000" spc="-8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  <a:p>
              <a:pPr fontAlgn="base">
                <a:lnSpc>
                  <a:spcPct val="120000"/>
                </a:lnSpc>
              </a:pPr>
              <a:r>
                <a:rPr lang="en-US" altLang="ko-KR" sz="2000" spc="-8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&lt;table&gt;&lt;/table&gt;</a:t>
              </a:r>
            </a:p>
            <a:p>
              <a:pPr fontAlgn="base">
                <a:lnSpc>
                  <a:spcPct val="120000"/>
                </a:lnSpc>
              </a:pPr>
              <a:r>
                <a:rPr lang="en-US" altLang="ko-KR" sz="2000" spc="-8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&lt;</a:t>
              </a:r>
              <a:r>
                <a:rPr lang="en-US" altLang="ko-KR" sz="2000" spc="-8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tr</a:t>
              </a:r>
              <a:r>
                <a:rPr lang="en-US" altLang="ko-KR" sz="2000" spc="-8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&gt;&lt;/</a:t>
              </a:r>
              <a:r>
                <a:rPr lang="en-US" altLang="ko-KR" sz="2000" spc="-8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tr</a:t>
              </a:r>
              <a:r>
                <a:rPr lang="en-US" altLang="ko-KR" sz="2000" spc="-80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&gt;</a:t>
              </a:r>
            </a:p>
            <a:p>
              <a:pPr fontAlgn="base">
                <a:lnSpc>
                  <a:spcPct val="120000"/>
                </a:lnSpc>
              </a:pPr>
              <a:r>
                <a:rPr lang="en-US" altLang="ko-KR" sz="2000" spc="-80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&lt;</a:t>
              </a:r>
              <a:r>
                <a:rPr lang="en-US" altLang="ko-KR" sz="2000" spc="-8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td&gt;&lt;/td&gt;</a:t>
              </a:r>
            </a:p>
            <a:p>
              <a:pPr fontAlgn="base">
                <a:lnSpc>
                  <a:spcPct val="120000"/>
                </a:lnSpc>
              </a:pPr>
              <a:endParaRPr lang="en-US" altLang="ko-KR" sz="20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  <a:p>
              <a:pPr fontAlgn="base">
                <a:lnSpc>
                  <a:spcPct val="120000"/>
                </a:lnSpc>
              </a:pPr>
              <a:endParaRPr lang="en-US" altLang="ko-KR" sz="2000" spc="-8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23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2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ko-KR" altLang="en-US" dirty="0" smtClean="0"/>
              <a:t>기본태그</a:t>
            </a:r>
            <a:r>
              <a:rPr lang="en-US" altLang="ko-KR" dirty="0" smtClean="0"/>
              <a:t>(block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inline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)</a:t>
            </a:r>
            <a:endParaRPr lang="en-US" altLang="ko-KR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676" y="1054563"/>
            <a:ext cx="3246133" cy="537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2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의 기본태그</a:t>
            </a:r>
            <a:r>
              <a:rPr lang="en-US" altLang="ko-KR" dirty="0" smtClean="0"/>
              <a:t>(Table</a:t>
            </a:r>
            <a:r>
              <a:rPr lang="ko-KR" altLang="en-US" dirty="0" smtClean="0"/>
              <a:t>태그</a:t>
            </a:r>
            <a:r>
              <a:rPr lang="en-US" altLang="ko-KR" dirty="0"/>
              <a:t>)</a:t>
            </a:r>
            <a:endParaRPr lang="en-US" altLang="ko-KR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01" y="1284588"/>
            <a:ext cx="8037481" cy="42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2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의 기본태그</a:t>
            </a:r>
            <a:r>
              <a:rPr lang="en-US" altLang="ko-KR" dirty="0"/>
              <a:t>(block </a:t>
            </a:r>
            <a:r>
              <a:rPr lang="ko-KR" altLang="en-US" dirty="0"/>
              <a:t>태그와 </a:t>
            </a:r>
            <a:r>
              <a:rPr lang="en-US" altLang="ko-KR" dirty="0"/>
              <a:t>inline</a:t>
            </a:r>
            <a:r>
              <a:rPr lang="ko-KR" altLang="en-US" dirty="0"/>
              <a:t>태그</a:t>
            </a:r>
            <a:r>
              <a:rPr lang="en-US" altLang="ko-KR" dirty="0" smtClean="0"/>
              <a:t>) </a:t>
            </a:r>
            <a:r>
              <a:rPr lang="ko-KR" altLang="en-US" dirty="0" smtClean="0"/>
              <a:t>특성</a:t>
            </a:r>
            <a:endParaRPr lang="en-US" altLang="ko-KR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2" y="1261473"/>
            <a:ext cx="7769091" cy="49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2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의 기본태그</a:t>
            </a:r>
            <a:r>
              <a:rPr lang="en-US" altLang="ko-KR" dirty="0"/>
              <a:t>(block </a:t>
            </a:r>
            <a:r>
              <a:rPr lang="ko-KR" altLang="en-US" dirty="0"/>
              <a:t>태그와 </a:t>
            </a:r>
            <a:r>
              <a:rPr lang="en-US" altLang="ko-KR" dirty="0"/>
              <a:t>inline</a:t>
            </a:r>
            <a:r>
              <a:rPr lang="ko-KR" altLang="en-US" dirty="0"/>
              <a:t>태그</a:t>
            </a:r>
            <a:r>
              <a:rPr lang="en-US" altLang="ko-KR" dirty="0"/>
              <a:t>) </a:t>
            </a:r>
            <a:r>
              <a:rPr lang="ko-KR" altLang="en-US" dirty="0"/>
              <a:t>특성</a:t>
            </a:r>
            <a:endParaRPr lang="en-US" altLang="ko-KR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1" y="1242672"/>
            <a:ext cx="7876378" cy="500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2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의 기본태그</a:t>
            </a:r>
            <a:r>
              <a:rPr lang="en-US" altLang="ko-KR" dirty="0"/>
              <a:t>(block </a:t>
            </a:r>
            <a:r>
              <a:rPr lang="ko-KR" altLang="en-US" dirty="0"/>
              <a:t>태그와 </a:t>
            </a:r>
            <a:r>
              <a:rPr lang="en-US" altLang="ko-KR" dirty="0"/>
              <a:t>inline</a:t>
            </a:r>
            <a:r>
              <a:rPr lang="ko-KR" altLang="en-US" dirty="0"/>
              <a:t>태그</a:t>
            </a:r>
            <a:r>
              <a:rPr lang="en-US" altLang="ko-KR" dirty="0"/>
              <a:t>) </a:t>
            </a:r>
            <a:r>
              <a:rPr lang="ko-KR" altLang="en-US" dirty="0"/>
              <a:t>특성</a:t>
            </a:r>
            <a:endParaRPr lang="en-US" altLang="ko-KR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2" y="1063603"/>
            <a:ext cx="7682295" cy="51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2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의 기본태그</a:t>
            </a:r>
            <a:r>
              <a:rPr lang="en-US" altLang="ko-KR" dirty="0"/>
              <a:t>(block </a:t>
            </a:r>
            <a:r>
              <a:rPr lang="ko-KR" altLang="en-US" dirty="0"/>
              <a:t>태그와 </a:t>
            </a:r>
            <a:r>
              <a:rPr lang="en-US" altLang="ko-KR" dirty="0"/>
              <a:t>inline</a:t>
            </a:r>
            <a:r>
              <a:rPr lang="ko-KR" altLang="en-US" dirty="0"/>
              <a:t>태그</a:t>
            </a:r>
            <a:r>
              <a:rPr lang="en-US" altLang="ko-KR" dirty="0"/>
              <a:t>) </a:t>
            </a:r>
            <a:r>
              <a:rPr lang="ko-KR" altLang="en-US" dirty="0"/>
              <a:t>특성</a:t>
            </a:r>
            <a:endParaRPr lang="en-US" altLang="ko-KR" spc="-8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8" y="941144"/>
            <a:ext cx="7622225" cy="497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10610</TotalTime>
  <Words>250</Words>
  <Application>Microsoft Office PowerPoint</Application>
  <PresentationFormat>화면 슬라이드 쇼(4:3)</PresentationFormat>
  <Paragraphs>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HTML의 기본태그(block 태그와 inline태그)</vt:lpstr>
      <vt:lpstr>HTML의 기본태그(block 태그와 inline태그)</vt:lpstr>
      <vt:lpstr>HTML의 기본태그(Table태그)</vt:lpstr>
      <vt:lpstr>HTML의 기본태그(block 태그와 inline태그) 특성</vt:lpstr>
      <vt:lpstr>HTML의 기본태그(block 태그와 inline태그) 특성</vt:lpstr>
      <vt:lpstr>HTML의 기본태그(block 태그와 inline태그) 특성</vt:lpstr>
      <vt:lpstr>HTML의 기본태그(block 태그와 inline태그) 특성</vt:lpstr>
      <vt:lpstr>HTML의 기본태그(block 태그와 inline태그) 특성</vt:lpstr>
      <vt:lpstr>CSS의 기본속성</vt:lpstr>
      <vt:lpstr>CSS float:left</vt:lpstr>
      <vt:lpstr>CSS 가장 기본적인 설정</vt:lpstr>
      <vt:lpstr>오늘 우리가 할 것</vt:lpstr>
      <vt:lpstr>질의 응답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서지영</dc:creator>
  <cp:lastModifiedBy>asus</cp:lastModifiedBy>
  <cp:revision>361</cp:revision>
  <dcterms:created xsi:type="dcterms:W3CDTF">2017-11-09T08:35:35Z</dcterms:created>
  <dcterms:modified xsi:type="dcterms:W3CDTF">2019-10-03T07:59:41Z</dcterms:modified>
</cp:coreProperties>
</file>