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80" r:id="rId6"/>
    <p:sldId id="257" r:id="rId7"/>
    <p:sldId id="260" r:id="rId8"/>
    <p:sldId id="261" r:id="rId9"/>
    <p:sldId id="262" r:id="rId10"/>
    <p:sldId id="263" r:id="rId11"/>
    <p:sldId id="258" r:id="rId12"/>
    <p:sldId id="264" r:id="rId13"/>
    <p:sldId id="278" r:id="rId14"/>
    <p:sldId id="279" r:id="rId15"/>
    <p:sldId id="267" r:id="rId16"/>
    <p:sldId id="268" r:id="rId17"/>
    <p:sldId id="269" r:id="rId18"/>
    <p:sldId id="270" r:id="rId19"/>
    <p:sldId id="272" r:id="rId20"/>
    <p:sldId id="273" r:id="rId21"/>
    <p:sldId id="274" r:id="rId22"/>
    <p:sldId id="275" r:id="rId23"/>
    <p:sldId id="276"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C47FB-24F1-46E6-89EF-625618EB8418}" v="9" dt="2023-04-06T11:15:57.948"/>
    <p1510:client id="{11146D88-BCBC-40D4-9CE1-97EA53E022BA}" v="4259" dt="2023-05-03T10:03:33.905"/>
    <p1510:client id="{224CC9B6-A6C2-46C7-BBB9-C6A60C5C4540}" v="35" dt="2020-10-29T00:07:35.914"/>
    <p1510:client id="{427730D0-583D-4278-B59F-E7ED91FD7693}" v="3790" dt="2023-04-12T15:44:23.440"/>
    <p1510:client id="{738CBE24-C6D2-4032-A602-C7DB726B621C}" v="2235" dt="2023-04-28T08:59:30.712"/>
    <p1510:client id="{956C3790-A5C1-4C27-8E4D-03FD2664FFA8}" v="100" dt="2023-04-05T13:32:52.023"/>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54" d="100"/>
          <a:sy n="54" d="100"/>
        </p:scale>
        <p:origin x="123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u-gb.dataplatform.cloud.ibm.com/dashboards/50e79da2-084d-4639-80a4-f8bf05332502/view/651df66403b60bff49d6cce4079e28527c65270be0bb8b0283867b490d357497a86f10c7c8294953d9150763f1bf105c9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promptcloud/jobs-on-naukricom&#160;" TargetMode="External"/><Relationship Id="rId2" Type="http://schemas.openxmlformats.org/officeDocument/2006/relationships/image" Target="../media/image33.jpeg"/><Relationship Id="rId1" Type="http://schemas.openxmlformats.org/officeDocument/2006/relationships/slideLayout" Target="../slideLayouts/slideLayout4.xml"/><Relationship Id="rId4" Type="http://schemas.openxmlformats.org/officeDocument/2006/relationships/hyperlink" Target="https://cf-courses-data.s3.us.cloud-object-storage.appdomain.cloud/IBM-DA0321EN-SkillsNetwork/labs/module%201/Accessing%20Data%20Using%20APIs/jobs.js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bs/datasets/Programming_Languages.html" TargetMode="External"/><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3.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786716" y="2321138"/>
            <a:ext cx="4264527" cy="293176"/>
          </a:xfrm>
        </p:spPr>
        <p:txBody>
          <a:bodyPr anchor="ctr">
            <a:normAutofit fontScale="90000"/>
          </a:bodyPr>
          <a:lstStyle/>
          <a:p>
            <a:r>
              <a:rPr lang="en-US" dirty="0">
                <a:solidFill>
                  <a:srgbClr val="0E659B"/>
                </a:solidFill>
                <a:latin typeface="IBM Plex Mono SemiBold"/>
              </a:rPr>
              <a:t>An Analysis of Current Usage and Trends in Technology</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dirty="0">
                <a:latin typeface="IBM Plex Mono Text"/>
              </a:rPr>
              <a:t>Joshua Kalinsky</a:t>
            </a:r>
          </a:p>
          <a:p>
            <a:pPr marL="0" indent="0">
              <a:buNone/>
            </a:pPr>
            <a:r>
              <a:rPr lang="en-US" dirty="0">
                <a:latin typeface="IBM Plex Mono Text"/>
              </a:rPr>
              <a:t>13/04/2023</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latin typeface="IBM Plex Mono SemiBold"/>
              </a:rPr>
              <a:t>RESULTS: 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739593"/>
            <a:ext cx="2486738" cy="514229"/>
          </a:xfrm>
        </p:spPr>
        <p:txBody>
          <a:bodyPr vert="horz" lIns="91440" tIns="45720" rIns="91440" bIns="45720" rtlCol="0" anchor="t">
            <a:normAutofit/>
          </a:bodyPr>
          <a:lstStyle/>
          <a:p>
            <a:pPr marL="0" indent="0">
              <a:buNone/>
            </a:pPr>
            <a:r>
              <a:rPr lang="en-US" sz="2400" b="1" dirty="0">
                <a:latin typeface="IBM Plex Mono Text"/>
              </a:rPr>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739593"/>
            <a:ext cx="1856464" cy="477359"/>
          </a:xfrm>
        </p:spPr>
        <p:txBody>
          <a:bodyPr vert="horz" lIns="91440" tIns="45720" rIns="91440" bIns="45720" rtlCol="0" anchor="t">
            <a:normAutofit/>
          </a:bodyPr>
          <a:lstStyle/>
          <a:p>
            <a:pPr marL="0" indent="0">
              <a:buNone/>
            </a:pPr>
            <a:r>
              <a:rPr lang="en-US" sz="2400" b="1" dirty="0">
                <a:latin typeface="IBM Plex Mono Text"/>
              </a:rPr>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latin typeface="IBM Plex Mono Text"/>
            </a:endParaRP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5" descr="Chart, bar chart&#10;&#10;Description automatically generated">
            <a:extLst>
              <a:ext uri="{FF2B5EF4-FFF2-40B4-BE49-F238E27FC236}">
                <a16:creationId xmlns:a16="http://schemas.microsoft.com/office/drawing/2014/main" id="{F36521DB-B7FD-2E88-8394-E03CCAAAB83A}"/>
              </a:ext>
            </a:extLst>
          </p:cNvPr>
          <p:cNvPicPr>
            <a:picLocks noChangeAspect="1"/>
          </p:cNvPicPr>
          <p:nvPr/>
        </p:nvPicPr>
        <p:blipFill>
          <a:blip r:embed="rId2"/>
          <a:stretch>
            <a:fillRect/>
          </a:stretch>
        </p:blipFill>
        <p:spPr>
          <a:xfrm>
            <a:off x="459659" y="2250637"/>
            <a:ext cx="5397906" cy="3499727"/>
          </a:xfrm>
          <a:prstGeom prst="rect">
            <a:avLst/>
          </a:prstGeom>
          <a:ln>
            <a:solidFill>
              <a:schemeClr val="tx1"/>
            </a:solidFill>
          </a:ln>
        </p:spPr>
      </p:pic>
      <p:pic>
        <p:nvPicPr>
          <p:cNvPr id="6" name="Picture 8" descr="Chart, bar chart&#10;&#10;Description automatically generated">
            <a:extLst>
              <a:ext uri="{FF2B5EF4-FFF2-40B4-BE49-F238E27FC236}">
                <a16:creationId xmlns:a16="http://schemas.microsoft.com/office/drawing/2014/main" id="{5D2855FA-D947-A3DF-948E-6AAD10CBA129}"/>
              </a:ext>
            </a:extLst>
          </p:cNvPr>
          <p:cNvPicPr>
            <a:picLocks noChangeAspect="1"/>
          </p:cNvPicPr>
          <p:nvPr/>
        </p:nvPicPr>
        <p:blipFill>
          <a:blip r:embed="rId3"/>
          <a:stretch>
            <a:fillRect/>
          </a:stretch>
        </p:blipFill>
        <p:spPr>
          <a:xfrm>
            <a:off x="5965723" y="2241892"/>
            <a:ext cx="5619134" cy="3492635"/>
          </a:xfrm>
          <a:prstGeom prst="rect">
            <a:avLst/>
          </a:prstGeom>
          <a:ln>
            <a:solidFill>
              <a:schemeClr val="tx1"/>
            </a:solidFill>
          </a:ln>
        </p:spPr>
      </p:pic>
    </p:spTree>
    <p:extLst>
      <p:ext uri="{BB962C8B-B14F-4D97-AF65-F5344CB8AC3E}">
        <p14:creationId xmlns:p14="http://schemas.microsoft.com/office/powerpoint/2010/main" val="107463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15446"/>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sz="2400" b="1" dirty="0">
                <a:latin typeface="IBM Plex Mono Text"/>
              </a:rPr>
              <a:t>Findings</a:t>
            </a:r>
          </a:p>
          <a:p>
            <a:pPr marL="0" indent="0">
              <a:buNone/>
            </a:pPr>
            <a:endParaRPr lang="en-US" dirty="0"/>
          </a:p>
          <a:p>
            <a:r>
              <a:rPr lang="en-US" sz="2000" dirty="0">
                <a:latin typeface="IBM Plex Mono Text"/>
              </a:rPr>
              <a:t>SQL database programs are most popular, evidenced by </a:t>
            </a:r>
            <a:r>
              <a:rPr lang="en-US" sz="2000" b="1" i="1" dirty="0">
                <a:latin typeface="IBM Plex Mono Text"/>
              </a:rPr>
              <a:t>MySQL </a:t>
            </a:r>
            <a:r>
              <a:rPr lang="en-US" sz="2000" dirty="0">
                <a:latin typeface="IBM Plex Mono Text"/>
              </a:rPr>
              <a:t>and </a:t>
            </a:r>
            <a:r>
              <a:rPr lang="en-US" sz="2000" b="1" i="1" dirty="0" err="1">
                <a:latin typeface="IBM Plex Mono Text"/>
              </a:rPr>
              <a:t>MicrosftSQL</a:t>
            </a:r>
            <a:r>
              <a:rPr lang="en-US" sz="2000" dirty="0">
                <a:latin typeface="IBM Plex Mono Text"/>
              </a:rPr>
              <a:t> being most used in 2019.</a:t>
            </a:r>
            <a:endParaRPr lang="en-US" sz="2000" dirty="0"/>
          </a:p>
          <a:p>
            <a:r>
              <a:rPr lang="en-US" sz="2000" dirty="0">
                <a:latin typeface="IBM Plex Mono Text"/>
              </a:rPr>
              <a:t>Demand for </a:t>
            </a:r>
            <a:r>
              <a:rPr lang="en-US" sz="2000" b="1" i="1" dirty="0">
                <a:latin typeface="IBM Plex Mono Text"/>
              </a:rPr>
              <a:t>PostgreSQL</a:t>
            </a:r>
            <a:r>
              <a:rPr lang="en-US" sz="2000" dirty="0">
                <a:latin typeface="IBM Plex Mono Text"/>
              </a:rPr>
              <a:t> is increasing faster than all other DBs and has most interest amongst respondents in 2020.</a:t>
            </a:r>
          </a:p>
          <a:p>
            <a:r>
              <a:rPr lang="en-US" sz="2000" dirty="0">
                <a:latin typeface="IBM Plex Mono Text"/>
              </a:rPr>
              <a:t>Interest in </a:t>
            </a:r>
            <a:r>
              <a:rPr lang="en-US" sz="2000" b="1" i="1" dirty="0">
                <a:latin typeface="IBM Plex Mono Text"/>
              </a:rPr>
              <a:t>MongoDB</a:t>
            </a:r>
            <a:r>
              <a:rPr lang="en-US" sz="2000" dirty="0">
                <a:latin typeface="IBM Plex Mono Text"/>
              </a:rPr>
              <a:t>, </a:t>
            </a:r>
            <a:r>
              <a:rPr lang="en-US" sz="2000" b="1" i="1" dirty="0">
                <a:latin typeface="IBM Plex Mono Text"/>
              </a:rPr>
              <a:t>Redis</a:t>
            </a:r>
            <a:r>
              <a:rPr lang="en-US" sz="2000" dirty="0">
                <a:latin typeface="IBM Plex Mono Text"/>
              </a:rPr>
              <a:t> and </a:t>
            </a:r>
            <a:r>
              <a:rPr lang="en-US" sz="2000" b="1" i="1" dirty="0" err="1">
                <a:latin typeface="IBM Plex Mono Text"/>
              </a:rPr>
              <a:t>ElasticSearch</a:t>
            </a:r>
            <a:r>
              <a:rPr lang="en-US" sz="2000" b="1" dirty="0">
                <a:latin typeface="IBM Plex Mono Text"/>
              </a:rPr>
              <a:t> </a:t>
            </a:r>
            <a:r>
              <a:rPr lang="en-US" sz="2000" dirty="0">
                <a:latin typeface="IBM Plex Mono Text"/>
              </a:rPr>
              <a:t>are increasing and fast overtaking many currently used </a:t>
            </a:r>
            <a:r>
              <a:rPr lang="en-US" sz="2000" dirty="0" err="1">
                <a:latin typeface="IBM Plex Mono Text"/>
              </a:rPr>
              <a:t>DBs.</a:t>
            </a:r>
            <a:r>
              <a:rPr lang="en-US" sz="2000" dirty="0">
                <a:latin typeface="IBM Plex Mono Text"/>
              </a:rPr>
              <a:t> </a:t>
            </a:r>
          </a:p>
          <a:p>
            <a:pPr marL="0" indent="0">
              <a:buNone/>
            </a:pPr>
            <a:endParaRPr lang="en-US" dirty="0">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sz="2400" b="1" dirty="0">
                <a:latin typeface="IBM Plex Mono Text"/>
              </a:rPr>
              <a:t>Implications</a:t>
            </a:r>
          </a:p>
          <a:p>
            <a:pPr marL="0" indent="0">
              <a:buNone/>
            </a:pPr>
            <a:endParaRPr lang="en-US" dirty="0">
              <a:latin typeface="IBM Plex Mono Text"/>
            </a:endParaRPr>
          </a:p>
          <a:p>
            <a:r>
              <a:rPr lang="en-US" sz="2000" dirty="0">
                <a:latin typeface="IBM Plex Mono Text"/>
              </a:rPr>
              <a:t>There is an increasing preference amongst developers to work in open-source databases</a:t>
            </a:r>
          </a:p>
          <a:p>
            <a:r>
              <a:rPr lang="en-US" sz="2000" dirty="0">
                <a:latin typeface="IBM Plex Mono Text"/>
              </a:rPr>
              <a:t>Fast-growing interest in NoSQL databases likely reflects growing demand in dealing with unstructured and semi-structured data. Also reflective of other limitations of relational databases such as scalability</a:t>
            </a:r>
          </a:p>
          <a:p>
            <a:r>
              <a:rPr lang="en-US" sz="2000" dirty="0">
                <a:latin typeface="IBM Plex Mono Text"/>
              </a:rPr>
              <a:t>It appears imperative that data analysts develop their expertise in NoSQL databases.</a:t>
            </a:r>
          </a:p>
        </p:txBody>
      </p:sp>
    </p:spTree>
    <p:extLst>
      <p:ext uri="{BB962C8B-B14F-4D97-AF65-F5344CB8AC3E}">
        <p14:creationId xmlns:p14="http://schemas.microsoft.com/office/powerpoint/2010/main" val="265960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vert="horz" lIns="91440" tIns="45720" rIns="91440" bIns="45720" rtlCol="0" anchor="t">
            <a:normAutofit/>
          </a:bodyPr>
          <a:lstStyle/>
          <a:p>
            <a:pPr marL="0" indent="0">
              <a:buNone/>
            </a:pPr>
            <a:r>
              <a:rPr lang="en-US" sz="2200" dirty="0">
                <a:latin typeface="IBM Plex Mono Text"/>
                <a:hlinkClick r:id="rId2"/>
              </a:rPr>
              <a:t>https://eu-gb.dataplatform.cloud.ibm.com/dashboards/50e79da2-084d-4639-80a4-f8bf05332502/view/651df66403b60bff49d6cce4079e28527c65270be0bb8b0283867b490d357497a86f10c7c8294953d9150763f1bf105c9d</a:t>
            </a:r>
            <a:r>
              <a:rPr lang="en-US" sz="2200" dirty="0">
                <a:latin typeface="IBM Plex Mono Text"/>
              </a:rPr>
              <a:t> </a:t>
            </a:r>
            <a:endParaRPr lang="en-US"/>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3" name="Picture 8" descr="Chart, bar chart&#10;&#10;Description automatically generated">
            <a:extLst>
              <a:ext uri="{FF2B5EF4-FFF2-40B4-BE49-F238E27FC236}">
                <a16:creationId xmlns:a16="http://schemas.microsoft.com/office/drawing/2014/main" id="{A849F3B7-42DF-6368-0EA3-8AFEF95862A2}"/>
              </a:ext>
            </a:extLst>
          </p:cNvPr>
          <p:cNvPicPr>
            <a:picLocks noChangeAspect="1"/>
          </p:cNvPicPr>
          <p:nvPr/>
        </p:nvPicPr>
        <p:blipFill>
          <a:blip r:embed="rId2"/>
          <a:stretch>
            <a:fillRect/>
          </a:stretch>
        </p:blipFill>
        <p:spPr>
          <a:xfrm>
            <a:off x="506186" y="1433741"/>
            <a:ext cx="5464626" cy="2425691"/>
          </a:xfrm>
          <a:prstGeom prst="rect">
            <a:avLst/>
          </a:prstGeom>
          <a:ln>
            <a:solidFill>
              <a:schemeClr val="tx1"/>
            </a:solidFill>
          </a:ln>
        </p:spPr>
      </p:pic>
      <p:pic>
        <p:nvPicPr>
          <p:cNvPr id="9" name="Picture 9" descr="Chart, bar chart&#10;&#10;Description automatically generated">
            <a:extLst>
              <a:ext uri="{FF2B5EF4-FFF2-40B4-BE49-F238E27FC236}">
                <a16:creationId xmlns:a16="http://schemas.microsoft.com/office/drawing/2014/main" id="{93D9DE4D-4687-6B7F-5220-1F1B4E855B09}"/>
              </a:ext>
            </a:extLst>
          </p:cNvPr>
          <p:cNvPicPr>
            <a:picLocks noChangeAspect="1"/>
          </p:cNvPicPr>
          <p:nvPr/>
        </p:nvPicPr>
        <p:blipFill>
          <a:blip r:embed="rId3"/>
          <a:stretch>
            <a:fillRect/>
          </a:stretch>
        </p:blipFill>
        <p:spPr>
          <a:xfrm>
            <a:off x="6003472" y="1435086"/>
            <a:ext cx="5505447" cy="2423007"/>
          </a:xfrm>
          <a:prstGeom prst="rect">
            <a:avLst/>
          </a:prstGeom>
          <a:ln>
            <a:solidFill>
              <a:schemeClr val="tx1"/>
            </a:solidFill>
          </a:ln>
        </p:spPr>
      </p:pic>
      <p:pic>
        <p:nvPicPr>
          <p:cNvPr id="10" name="Picture 10" descr="Logo&#10;&#10;Description automatically generated">
            <a:extLst>
              <a:ext uri="{FF2B5EF4-FFF2-40B4-BE49-F238E27FC236}">
                <a16:creationId xmlns:a16="http://schemas.microsoft.com/office/drawing/2014/main" id="{0102A7AD-BCA3-67B8-A3B7-C41EDB309904}"/>
              </a:ext>
            </a:extLst>
          </p:cNvPr>
          <p:cNvPicPr>
            <a:picLocks noChangeAspect="1"/>
          </p:cNvPicPr>
          <p:nvPr/>
        </p:nvPicPr>
        <p:blipFill>
          <a:blip r:embed="rId4"/>
          <a:stretch>
            <a:fillRect/>
          </a:stretch>
        </p:blipFill>
        <p:spPr>
          <a:xfrm>
            <a:off x="506186" y="3879107"/>
            <a:ext cx="5464627" cy="2379106"/>
          </a:xfrm>
          <a:prstGeom prst="rect">
            <a:avLst/>
          </a:prstGeom>
          <a:ln>
            <a:solidFill>
              <a:schemeClr val="tx1"/>
            </a:solidFill>
          </a:ln>
        </p:spPr>
      </p:pic>
      <p:pic>
        <p:nvPicPr>
          <p:cNvPr id="11" name="Picture 11" descr="Chart, bubble chart&#10;&#10;Description automatically generated">
            <a:extLst>
              <a:ext uri="{FF2B5EF4-FFF2-40B4-BE49-F238E27FC236}">
                <a16:creationId xmlns:a16="http://schemas.microsoft.com/office/drawing/2014/main" id="{E7177464-B8EB-00D7-2320-8DC45EE82385}"/>
              </a:ext>
            </a:extLst>
          </p:cNvPr>
          <p:cNvPicPr>
            <a:picLocks noChangeAspect="1"/>
          </p:cNvPicPr>
          <p:nvPr/>
        </p:nvPicPr>
        <p:blipFill>
          <a:blip r:embed="rId5"/>
          <a:stretch>
            <a:fillRect/>
          </a:stretch>
        </p:blipFill>
        <p:spPr>
          <a:xfrm>
            <a:off x="6003472" y="3877610"/>
            <a:ext cx="5505449" cy="2382102"/>
          </a:xfrm>
          <a:prstGeom prst="rect">
            <a:avLst/>
          </a:prstGeom>
          <a:ln>
            <a:solidFill>
              <a:schemeClr val="tx1"/>
            </a:solidFill>
          </a:ln>
        </p:spPr>
      </p:pic>
    </p:spTree>
    <p:extLst>
      <p:ext uri="{BB962C8B-B14F-4D97-AF65-F5344CB8AC3E}">
        <p14:creationId xmlns:p14="http://schemas.microsoft.com/office/powerpoint/2010/main" val="91685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9" name="Picture 9" descr="Chart, treemap chart&#10;&#10;Description automatically generated">
            <a:extLst>
              <a:ext uri="{FF2B5EF4-FFF2-40B4-BE49-F238E27FC236}">
                <a16:creationId xmlns:a16="http://schemas.microsoft.com/office/drawing/2014/main" id="{2238BF98-44AD-EEFB-344C-9037EFAA8B7C}"/>
              </a:ext>
            </a:extLst>
          </p:cNvPr>
          <p:cNvPicPr>
            <a:picLocks noChangeAspect="1"/>
          </p:cNvPicPr>
          <p:nvPr/>
        </p:nvPicPr>
        <p:blipFill>
          <a:blip r:embed="rId2"/>
          <a:stretch>
            <a:fillRect/>
          </a:stretch>
        </p:blipFill>
        <p:spPr>
          <a:xfrm>
            <a:off x="557982" y="3900930"/>
            <a:ext cx="5754331" cy="2300785"/>
          </a:xfrm>
          <a:prstGeom prst="rect">
            <a:avLst/>
          </a:prstGeom>
          <a:ln>
            <a:solidFill>
              <a:schemeClr val="tx1"/>
            </a:solidFill>
          </a:ln>
        </p:spPr>
      </p:pic>
      <p:pic>
        <p:nvPicPr>
          <p:cNvPr id="3" name="Picture 3" descr="Chart, bar chart, funnel chart&#10;&#10;Description automatically generated">
            <a:extLst>
              <a:ext uri="{FF2B5EF4-FFF2-40B4-BE49-F238E27FC236}">
                <a16:creationId xmlns:a16="http://schemas.microsoft.com/office/drawing/2014/main" id="{DAE6F0C7-AF05-1754-B7A0-F5551A5172C9}"/>
              </a:ext>
            </a:extLst>
          </p:cNvPr>
          <p:cNvPicPr>
            <a:picLocks noChangeAspect="1"/>
          </p:cNvPicPr>
          <p:nvPr/>
        </p:nvPicPr>
        <p:blipFill>
          <a:blip r:embed="rId3"/>
          <a:stretch>
            <a:fillRect/>
          </a:stretch>
        </p:blipFill>
        <p:spPr>
          <a:xfrm>
            <a:off x="557982" y="1544512"/>
            <a:ext cx="5754325" cy="2367880"/>
          </a:xfrm>
          <a:prstGeom prst="rect">
            <a:avLst/>
          </a:prstGeom>
          <a:ln>
            <a:solidFill>
              <a:schemeClr val="tx1"/>
            </a:solidFill>
          </a:ln>
        </p:spPr>
      </p:pic>
      <p:pic>
        <p:nvPicPr>
          <p:cNvPr id="4" name="Picture 5" descr="Chart, bar chart&#10;&#10;Description automatically generated">
            <a:extLst>
              <a:ext uri="{FF2B5EF4-FFF2-40B4-BE49-F238E27FC236}">
                <a16:creationId xmlns:a16="http://schemas.microsoft.com/office/drawing/2014/main" id="{C61CE1E5-9FF8-0CEB-1ADF-F6ECB86A380F}"/>
              </a:ext>
            </a:extLst>
          </p:cNvPr>
          <p:cNvPicPr>
            <a:picLocks noChangeAspect="1"/>
          </p:cNvPicPr>
          <p:nvPr/>
        </p:nvPicPr>
        <p:blipFill>
          <a:blip r:embed="rId4"/>
          <a:stretch>
            <a:fillRect/>
          </a:stretch>
        </p:blipFill>
        <p:spPr>
          <a:xfrm>
            <a:off x="6334436" y="1541343"/>
            <a:ext cx="5520808" cy="2337344"/>
          </a:xfrm>
          <a:prstGeom prst="rect">
            <a:avLst/>
          </a:prstGeom>
          <a:ln>
            <a:solidFill>
              <a:schemeClr val="tx1"/>
            </a:solidFill>
          </a:ln>
        </p:spPr>
      </p:pic>
      <p:pic>
        <p:nvPicPr>
          <p:cNvPr id="6" name="Picture 9" descr="Chart, bubble chart&#10;&#10;Description automatically generated">
            <a:extLst>
              <a:ext uri="{FF2B5EF4-FFF2-40B4-BE49-F238E27FC236}">
                <a16:creationId xmlns:a16="http://schemas.microsoft.com/office/drawing/2014/main" id="{446C0A87-1F4E-F79B-B892-167DDAFE7B56}"/>
              </a:ext>
            </a:extLst>
          </p:cNvPr>
          <p:cNvPicPr>
            <a:picLocks noChangeAspect="1"/>
          </p:cNvPicPr>
          <p:nvPr/>
        </p:nvPicPr>
        <p:blipFill>
          <a:blip r:embed="rId5"/>
          <a:stretch>
            <a:fillRect/>
          </a:stretch>
        </p:blipFill>
        <p:spPr>
          <a:xfrm>
            <a:off x="6334434" y="3899557"/>
            <a:ext cx="5533102" cy="2303531"/>
          </a:xfrm>
          <a:prstGeom prst="rect">
            <a:avLst/>
          </a:prstGeom>
          <a:ln>
            <a:solidFill>
              <a:schemeClr val="tx1"/>
            </a:solidFill>
          </a:ln>
        </p:spPr>
      </p:pic>
    </p:spTree>
    <p:extLst>
      <p:ext uri="{BB962C8B-B14F-4D97-AF65-F5344CB8AC3E}">
        <p14:creationId xmlns:p14="http://schemas.microsoft.com/office/powerpoint/2010/main" val="326612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p:txBody>
      </p:sp>
      <p:pic>
        <p:nvPicPr>
          <p:cNvPr id="3" name="Picture 3" descr="Chart, pie chart&#10;&#10;Description automatically generated">
            <a:extLst>
              <a:ext uri="{FF2B5EF4-FFF2-40B4-BE49-F238E27FC236}">
                <a16:creationId xmlns:a16="http://schemas.microsoft.com/office/drawing/2014/main" id="{77AEF1FA-2BF0-C371-62B9-56928E7D97B0}"/>
              </a:ext>
            </a:extLst>
          </p:cNvPr>
          <p:cNvPicPr>
            <a:picLocks noChangeAspect="1"/>
          </p:cNvPicPr>
          <p:nvPr/>
        </p:nvPicPr>
        <p:blipFill>
          <a:blip r:embed="rId2"/>
          <a:stretch>
            <a:fillRect/>
          </a:stretch>
        </p:blipFill>
        <p:spPr>
          <a:xfrm>
            <a:off x="581246" y="1448250"/>
            <a:ext cx="5266665" cy="2217591"/>
          </a:xfrm>
          <a:prstGeom prst="rect">
            <a:avLst/>
          </a:prstGeom>
          <a:ln>
            <a:solidFill>
              <a:schemeClr val="tx1"/>
            </a:solidFill>
          </a:ln>
        </p:spPr>
      </p:pic>
      <p:pic>
        <p:nvPicPr>
          <p:cNvPr id="4" name="Picture 4" descr="Map&#10;&#10;Description automatically generated">
            <a:extLst>
              <a:ext uri="{FF2B5EF4-FFF2-40B4-BE49-F238E27FC236}">
                <a16:creationId xmlns:a16="http://schemas.microsoft.com/office/drawing/2014/main" id="{C67200FB-2DD0-B682-F98F-4A01916CE1E8}"/>
              </a:ext>
            </a:extLst>
          </p:cNvPr>
          <p:cNvPicPr>
            <a:picLocks noChangeAspect="1"/>
          </p:cNvPicPr>
          <p:nvPr/>
        </p:nvPicPr>
        <p:blipFill>
          <a:blip r:embed="rId3"/>
          <a:stretch>
            <a:fillRect/>
          </a:stretch>
        </p:blipFill>
        <p:spPr>
          <a:xfrm>
            <a:off x="5830528" y="1441672"/>
            <a:ext cx="5591922" cy="2217141"/>
          </a:xfrm>
          <a:prstGeom prst="rect">
            <a:avLst/>
          </a:prstGeom>
          <a:ln>
            <a:solidFill>
              <a:schemeClr val="tx1"/>
            </a:solidFill>
          </a:ln>
        </p:spPr>
      </p:pic>
      <p:pic>
        <p:nvPicPr>
          <p:cNvPr id="5" name="Picture 5" descr="Chart, line chart&#10;&#10;Description automatically generated">
            <a:extLst>
              <a:ext uri="{FF2B5EF4-FFF2-40B4-BE49-F238E27FC236}">
                <a16:creationId xmlns:a16="http://schemas.microsoft.com/office/drawing/2014/main" id="{BAF3829A-23A6-E12C-6DD7-F3087BFF7C1D}"/>
              </a:ext>
            </a:extLst>
          </p:cNvPr>
          <p:cNvPicPr>
            <a:picLocks noChangeAspect="1"/>
          </p:cNvPicPr>
          <p:nvPr/>
        </p:nvPicPr>
        <p:blipFill>
          <a:blip r:embed="rId4"/>
          <a:stretch>
            <a:fillRect/>
          </a:stretch>
        </p:blipFill>
        <p:spPr>
          <a:xfrm>
            <a:off x="581245" y="3646686"/>
            <a:ext cx="5250428" cy="2242601"/>
          </a:xfrm>
          <a:prstGeom prst="rect">
            <a:avLst/>
          </a:prstGeom>
          <a:ln>
            <a:solidFill>
              <a:schemeClr val="tx1"/>
            </a:solidFill>
          </a:ln>
        </p:spPr>
      </p:pic>
      <p:pic>
        <p:nvPicPr>
          <p:cNvPr id="6" name="Picture 6" descr="Timeline, treemap chart&#10;&#10;Description automatically generated">
            <a:extLst>
              <a:ext uri="{FF2B5EF4-FFF2-40B4-BE49-F238E27FC236}">
                <a16:creationId xmlns:a16="http://schemas.microsoft.com/office/drawing/2014/main" id="{4D234396-723F-72AC-F564-FF6FCFDBB7E8}"/>
              </a:ext>
            </a:extLst>
          </p:cNvPr>
          <p:cNvPicPr>
            <a:picLocks noChangeAspect="1"/>
          </p:cNvPicPr>
          <p:nvPr/>
        </p:nvPicPr>
        <p:blipFill>
          <a:blip r:embed="rId5"/>
          <a:stretch>
            <a:fillRect/>
          </a:stretch>
        </p:blipFill>
        <p:spPr>
          <a:xfrm>
            <a:off x="5829214" y="3639246"/>
            <a:ext cx="5594553" cy="2242556"/>
          </a:xfrm>
          <a:prstGeom prst="rect">
            <a:avLst/>
          </a:prstGeom>
          <a:ln>
            <a:solidFill>
              <a:schemeClr val="tx1"/>
            </a:solidFill>
          </a:ln>
        </p:spPr>
      </p:pic>
    </p:spTree>
    <p:extLst>
      <p:ext uri="{BB962C8B-B14F-4D97-AF65-F5344CB8AC3E}">
        <p14:creationId xmlns:p14="http://schemas.microsoft.com/office/powerpoint/2010/main" val="351797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493786"/>
            <a:ext cx="5181600" cy="4683177"/>
          </a:xfrm>
        </p:spPr>
        <p:txBody>
          <a:bodyPr vert="horz" lIns="91440" tIns="45720" rIns="91440" bIns="45720" rtlCol="0" anchor="t">
            <a:normAutofit fontScale="85000" lnSpcReduction="20000"/>
          </a:bodyPr>
          <a:lstStyle/>
          <a:p>
            <a:pPr marL="0" indent="0">
              <a:buNone/>
            </a:pPr>
            <a:r>
              <a:rPr lang="en-US" sz="1800" dirty="0">
                <a:latin typeface="IBM Plex Mono Text"/>
              </a:rPr>
              <a:t>Overall, findings from the analysis provide insights and warrants further discussion of the following:</a:t>
            </a:r>
            <a:endParaRPr lang="en-US" sz="1800" dirty="0"/>
          </a:p>
          <a:p>
            <a:pPr marL="285750" indent="-285750">
              <a:buFont typeface="Courier New"/>
              <a:buChar char="o"/>
            </a:pPr>
            <a:r>
              <a:rPr lang="en-US" sz="1800" dirty="0">
                <a:latin typeface="IBM Plex Mono Text"/>
              </a:rPr>
              <a:t>The languages, databases and platforms that are in demand going forward </a:t>
            </a:r>
            <a:endParaRPr lang="en-US" sz="1800"/>
          </a:p>
          <a:p>
            <a:pPr marL="285750" indent="-285750">
              <a:buFont typeface="Courier New"/>
              <a:buChar char="o"/>
            </a:pPr>
            <a:r>
              <a:rPr lang="en-US" sz="1800" dirty="0">
                <a:latin typeface="IBM Plex Mono Text"/>
              </a:rPr>
              <a:t>Trends in software and infrastructure that businesses, developers, educators, investors  and policymakers should focus on.</a:t>
            </a:r>
            <a:endParaRPr lang="en-US" sz="1800" dirty="0"/>
          </a:p>
          <a:p>
            <a:pPr marL="285750" indent="-285750">
              <a:buFont typeface="Courier New"/>
              <a:buChar char="o"/>
            </a:pPr>
            <a:r>
              <a:rPr lang="en-US" sz="1800" dirty="0">
                <a:latin typeface="IBM Plex Mono Text"/>
              </a:rPr>
              <a:t>Which technologies should educators place more emphasis on teaching in upcoming years?</a:t>
            </a:r>
            <a:endParaRPr lang="en-US" sz="1800" dirty="0"/>
          </a:p>
          <a:p>
            <a:pPr marL="285750" indent="-285750">
              <a:buFont typeface="Courier New"/>
              <a:buChar char="o"/>
            </a:pPr>
            <a:r>
              <a:rPr lang="en-US" sz="1800" dirty="0">
                <a:latin typeface="IBM Plex Mono Text"/>
              </a:rPr>
              <a:t>What level of focus/budget and resource businesses and investors should allocate to new infrastructure in line with current data trends, business operational aspects and overall objectives?</a:t>
            </a:r>
            <a:endParaRPr lang="en-US" sz="1800" dirty="0"/>
          </a:p>
          <a:p>
            <a:pPr marL="285750" indent="-285750">
              <a:buFont typeface="Courier New"/>
              <a:buChar char="o"/>
            </a:pPr>
            <a:r>
              <a:rPr lang="en-US" sz="1800" dirty="0">
                <a:latin typeface="IBM Plex Mono Text"/>
              </a:rPr>
              <a:t>What compensation should businesses offer, with respect to certain software skills, in order to ensure they are competitive and attracting the right talent?</a:t>
            </a:r>
          </a:p>
          <a:p>
            <a:pPr marL="285750" indent="-285750">
              <a:buFont typeface="Courier New"/>
              <a:buChar char="o"/>
            </a:pPr>
            <a:r>
              <a:rPr lang="en-US" sz="1800" dirty="0">
                <a:latin typeface="IBM Plex Mono Text"/>
              </a:rPr>
              <a:t>What does distribution of annual compensation for developers look like? </a:t>
            </a:r>
            <a:endParaRPr lang="en-US" sz="1800"/>
          </a:p>
          <a:p>
            <a:pPr marL="285750" indent="-285750">
              <a:buFont typeface="Courier New"/>
              <a:buChar char="o"/>
            </a:pPr>
            <a:r>
              <a:rPr lang="en-US" sz="1800" dirty="0">
                <a:latin typeface="IBM Plex Mono Text"/>
              </a:rPr>
              <a:t>What is the developer demographic like? Is there a gender representation gap? How does this affect a workplace and entrants into the market and what opportunities does it present?</a:t>
            </a:r>
            <a:endParaRPr lang="en-US" sz="1800" dirty="0"/>
          </a:p>
        </p:txBody>
      </p:sp>
    </p:spTree>
    <p:extLst>
      <p:ext uri="{BB962C8B-B14F-4D97-AF65-F5344CB8AC3E}">
        <p14:creationId xmlns:p14="http://schemas.microsoft.com/office/powerpoint/2010/main" val="216113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359075" y="1469206"/>
            <a:ext cx="5636341" cy="4793789"/>
          </a:xfrm>
        </p:spPr>
        <p:txBody>
          <a:bodyPr vert="horz" lIns="91440" tIns="45720" rIns="91440" bIns="45720" rtlCol="0" anchor="t">
            <a:normAutofit lnSpcReduction="10000"/>
          </a:bodyPr>
          <a:lstStyle/>
          <a:p>
            <a:pPr marL="0" indent="0">
              <a:buNone/>
            </a:pPr>
            <a:r>
              <a:rPr lang="en-US" dirty="0">
                <a:latin typeface="IBM Plex Mono Text"/>
              </a:rPr>
              <a:t>Findings</a:t>
            </a:r>
          </a:p>
          <a:p>
            <a:r>
              <a:rPr lang="en-US" sz="1600" dirty="0">
                <a:latin typeface="IBM Plex Mono Text"/>
              </a:rPr>
              <a:t>In 2019 there was a high usage and anticipated interest in 2020 still in </a:t>
            </a:r>
            <a:r>
              <a:rPr lang="en-US" sz="1600" i="1" dirty="0" err="1">
                <a:latin typeface="IBM Plex Mono Text"/>
              </a:rPr>
              <a:t>Javascript</a:t>
            </a:r>
            <a:r>
              <a:rPr lang="en-US" sz="1600" i="1" dirty="0">
                <a:latin typeface="IBM Plex Mono Text"/>
              </a:rPr>
              <a:t> </a:t>
            </a:r>
            <a:r>
              <a:rPr lang="en-US" sz="1600" dirty="0">
                <a:latin typeface="IBM Plex Mono Text"/>
              </a:rPr>
              <a:t>and </a:t>
            </a:r>
            <a:r>
              <a:rPr lang="en-US" sz="1600" i="1" dirty="0">
                <a:latin typeface="IBM Plex Mono Text"/>
              </a:rPr>
              <a:t>HTML/CSS</a:t>
            </a:r>
            <a:r>
              <a:rPr lang="en-US" sz="1600" dirty="0">
                <a:latin typeface="IBM Plex Mono Text"/>
              </a:rPr>
              <a:t>. Interest in </a:t>
            </a:r>
            <a:r>
              <a:rPr lang="en-US" sz="1600" i="1" dirty="0">
                <a:latin typeface="IBM Plex Mono Text"/>
              </a:rPr>
              <a:t>Typescript</a:t>
            </a:r>
            <a:r>
              <a:rPr lang="en-US" sz="1600" dirty="0">
                <a:latin typeface="IBM Plex Mono Text"/>
              </a:rPr>
              <a:t> is increasing too.</a:t>
            </a:r>
            <a:endParaRPr lang="en-US" sz="1600"/>
          </a:p>
          <a:p>
            <a:r>
              <a:rPr lang="en-US" sz="1600" dirty="0">
                <a:latin typeface="IBM Plex Mono Text"/>
              </a:rPr>
              <a:t>There is increasing interest in </a:t>
            </a:r>
            <a:r>
              <a:rPr lang="en-US" sz="1600" i="1" dirty="0">
                <a:latin typeface="IBM Plex Mono Text"/>
              </a:rPr>
              <a:t>Python</a:t>
            </a:r>
            <a:r>
              <a:rPr lang="en-US" sz="1600" dirty="0">
                <a:latin typeface="IBM Plex Mono Text"/>
              </a:rPr>
              <a:t> showing growing demand – </a:t>
            </a:r>
            <a:r>
              <a:rPr lang="en-US" sz="1600" dirty="0" err="1">
                <a:latin typeface="IBM Plex Mono Text"/>
              </a:rPr>
              <a:t>N.b</a:t>
            </a:r>
            <a:r>
              <a:rPr lang="en-US" sz="1600" dirty="0">
                <a:latin typeface="IBM Plex Mono Text"/>
              </a:rPr>
              <a:t> On average data professionals using Python and Swift earn higher salaries.</a:t>
            </a:r>
            <a:endParaRPr lang="en-US" sz="1600" dirty="0"/>
          </a:p>
          <a:p>
            <a:r>
              <a:rPr lang="en-US" sz="1600" dirty="0">
                <a:latin typeface="IBM Plex Mono Text"/>
              </a:rPr>
              <a:t>Continued high usage and interest in SQL. </a:t>
            </a:r>
            <a:r>
              <a:rPr lang="en-US" sz="1600" i="1" dirty="0">
                <a:latin typeface="IBM Plex Mono Text"/>
              </a:rPr>
              <a:t>MySQL</a:t>
            </a:r>
            <a:r>
              <a:rPr lang="en-US" sz="1600" dirty="0">
                <a:latin typeface="IBM Plex Mono Text"/>
              </a:rPr>
              <a:t> had highest usage in 2019 but interest in </a:t>
            </a:r>
            <a:r>
              <a:rPr lang="en-US" sz="1600" i="1" dirty="0">
                <a:latin typeface="IBM Plex Mono Text"/>
              </a:rPr>
              <a:t>PostgreSQ</a:t>
            </a:r>
            <a:r>
              <a:rPr lang="en-US" sz="1600" dirty="0">
                <a:latin typeface="IBM Plex Mono Text"/>
              </a:rPr>
              <a:t>L is outstripping it as most desired database program in 2020</a:t>
            </a:r>
            <a:endParaRPr lang="en-US" sz="1600" dirty="0"/>
          </a:p>
          <a:p>
            <a:r>
              <a:rPr lang="en-US" sz="1600" dirty="0">
                <a:latin typeface="IBM Plex Mono Text"/>
              </a:rPr>
              <a:t>Interest in NoSQL databases is growing rapidly with </a:t>
            </a:r>
            <a:r>
              <a:rPr lang="en-US" sz="1600" i="1" dirty="0">
                <a:latin typeface="IBM Plex Mono Text"/>
              </a:rPr>
              <a:t>MongoDB</a:t>
            </a:r>
            <a:r>
              <a:rPr lang="en-US" sz="1600" dirty="0">
                <a:latin typeface="IBM Plex Mono Text"/>
              </a:rPr>
              <a:t> and </a:t>
            </a:r>
            <a:r>
              <a:rPr lang="en-US" sz="1600" i="1" dirty="0">
                <a:latin typeface="IBM Plex Mono Text"/>
              </a:rPr>
              <a:t>Redis</a:t>
            </a:r>
            <a:r>
              <a:rPr lang="en-US" sz="1600" dirty="0">
                <a:latin typeface="IBM Plex Mono Text"/>
              </a:rPr>
              <a:t> fast overtaking many currently used SQL databases. Indeed interest in these two databases surpassed interest in MySQL in 2020</a:t>
            </a:r>
            <a:endParaRPr lang="en-US" sz="1600" dirty="0"/>
          </a:p>
          <a:p>
            <a:r>
              <a:rPr lang="en-US" sz="1600" dirty="0">
                <a:latin typeface="IBM Plex Mono Text"/>
              </a:rPr>
              <a:t>There appears to be a gender gap in that men represented the majority of respondents. This is perhaps reflected by the fact that once outliers were removed the median wage of women respondents were higher evidencing a need for more women in software.</a:t>
            </a:r>
          </a:p>
          <a:p>
            <a:endParaRPr lang="en-US" sz="1600" dirty="0"/>
          </a:p>
          <a:p>
            <a:endParaRPr lang="en-US" sz="1600"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407755"/>
            <a:ext cx="5710083" cy="4941272"/>
          </a:xfrm>
        </p:spPr>
        <p:txBody>
          <a:bodyPr vert="horz" lIns="91440" tIns="45720" rIns="91440" bIns="45720" rtlCol="0" anchor="t">
            <a:normAutofit lnSpcReduction="10000"/>
          </a:bodyPr>
          <a:lstStyle/>
          <a:p>
            <a:pPr marL="0" indent="0">
              <a:buNone/>
            </a:pPr>
            <a:r>
              <a:rPr lang="en-US" dirty="0">
                <a:latin typeface="IBM Plex Mono Text"/>
              </a:rPr>
              <a:t>Implications</a:t>
            </a:r>
          </a:p>
          <a:p>
            <a:r>
              <a:rPr lang="en-US" sz="1600" dirty="0">
                <a:latin typeface="IBM Plex Mono Text"/>
              </a:rPr>
              <a:t>Web development is in demand with </a:t>
            </a:r>
            <a:r>
              <a:rPr lang="en-US" sz="1600" i="1" dirty="0" err="1">
                <a:latin typeface="IBM Plex Mono Text"/>
              </a:rPr>
              <a:t>Javascript</a:t>
            </a:r>
            <a:r>
              <a:rPr lang="en-US" sz="1600" i="1" dirty="0">
                <a:latin typeface="IBM Plex Mono Text"/>
              </a:rPr>
              <a:t> </a:t>
            </a:r>
            <a:r>
              <a:rPr lang="en-US" sz="1600" dirty="0">
                <a:latin typeface="IBM Plex Mono Text"/>
              </a:rPr>
              <a:t>and </a:t>
            </a:r>
            <a:r>
              <a:rPr lang="en-US" sz="1600" i="1" dirty="0">
                <a:latin typeface="IBM Plex Mono Text"/>
              </a:rPr>
              <a:t>HTML/CSS </a:t>
            </a:r>
            <a:r>
              <a:rPr lang="en-US" sz="1600" dirty="0">
                <a:latin typeface="IBM Plex Mono Text"/>
              </a:rPr>
              <a:t>still most popular. Current and aspiring developers may want to also attain competency in </a:t>
            </a:r>
            <a:r>
              <a:rPr lang="en-US" sz="1600" i="1" dirty="0">
                <a:latin typeface="IBM Plex Mono Text"/>
              </a:rPr>
              <a:t>Typescript</a:t>
            </a:r>
            <a:r>
              <a:rPr lang="en-US" sz="1600" dirty="0">
                <a:latin typeface="IBM Plex Mono Text"/>
              </a:rPr>
              <a:t>.</a:t>
            </a:r>
          </a:p>
          <a:p>
            <a:r>
              <a:rPr lang="en-US" sz="1600" dirty="0">
                <a:latin typeface="IBM Plex Mono Text"/>
              </a:rPr>
              <a:t>With Machine Learning and AI becoming increasingly prevalent across businesses interest in </a:t>
            </a:r>
            <a:r>
              <a:rPr lang="en-US" sz="1600" i="1" dirty="0">
                <a:latin typeface="IBM Plex Mono Text"/>
              </a:rPr>
              <a:t>Python</a:t>
            </a:r>
            <a:r>
              <a:rPr lang="en-US" sz="1600" dirty="0">
                <a:latin typeface="IBM Plex Mono Text"/>
              </a:rPr>
              <a:t> is growing and data professionals are looking to gain competency in this language in 2020. This is reflected in current salary of those using Python.</a:t>
            </a:r>
            <a:r>
              <a:rPr lang="en-US" sz="1600" b="1" dirty="0">
                <a:latin typeface="IBM Plex Mono Text"/>
              </a:rPr>
              <a:t> </a:t>
            </a:r>
          </a:p>
          <a:p>
            <a:r>
              <a:rPr lang="en-US" sz="1600" dirty="0">
                <a:latin typeface="IBM Plex Mono Text"/>
              </a:rPr>
              <a:t>With the growing need to store and handle big data, data professionals should ensure they are competent in using NoSQL programs.</a:t>
            </a:r>
          </a:p>
          <a:p>
            <a:r>
              <a:rPr lang="en-US" sz="1600" dirty="0">
                <a:latin typeface="IBM Plex Mono Text"/>
              </a:rPr>
              <a:t>Businesses will need to adapt to ensure they are focused on relevant and suitable areas. And have allocated budget to talent acquisition &amp; learning development in the right areas. </a:t>
            </a:r>
          </a:p>
          <a:p>
            <a:r>
              <a:rPr lang="en-US" sz="1600" dirty="0">
                <a:latin typeface="IBM Plex Mono Text"/>
              </a:rPr>
              <a:t>Policy makers and businesses (both commercial and educational) will need to ensure they are closing the gender gaps through both policy and incentives. This will ensure a more equitable representation of women.</a:t>
            </a:r>
          </a:p>
        </p:txBody>
      </p:sp>
    </p:spTree>
    <p:extLst>
      <p:ext uri="{BB962C8B-B14F-4D97-AF65-F5344CB8AC3E}">
        <p14:creationId xmlns:p14="http://schemas.microsoft.com/office/powerpoint/2010/main" val="64727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585647" y="1444628"/>
            <a:ext cx="8493282" cy="4842948"/>
          </a:xfrm>
        </p:spPr>
        <p:txBody>
          <a:bodyPr vert="horz" lIns="91440" tIns="45720" rIns="91440" bIns="45720" rtlCol="0" anchor="t">
            <a:noAutofit/>
          </a:bodyPr>
          <a:lstStyle/>
          <a:p>
            <a:pPr marL="0" indent="0">
              <a:buNone/>
            </a:pPr>
            <a:r>
              <a:rPr lang="en-US" sz="1600" dirty="0">
                <a:latin typeface="Arial"/>
                <a:cs typeface="Arial"/>
              </a:rPr>
              <a:t>A subset of data (N=11,398) from 2019 Stack Overflow Developer Survey (reduced from N=90,000), as well as Job Postings API, made available by Kaggle and Popular Languages (Salary Survey) was </a:t>
            </a:r>
            <a:r>
              <a:rPr lang="en-US" sz="1600" dirty="0" err="1">
                <a:latin typeface="Arial"/>
                <a:cs typeface="Arial"/>
              </a:rPr>
              <a:t>analysed</a:t>
            </a:r>
            <a:r>
              <a:rPr lang="en-US" sz="1600" dirty="0">
                <a:latin typeface="Arial"/>
                <a:cs typeface="Arial"/>
              </a:rPr>
              <a:t>.</a:t>
            </a:r>
            <a:endParaRPr lang="en-US" sz="1600" dirty="0">
              <a:cs typeface="Arial"/>
            </a:endParaRPr>
          </a:p>
          <a:p>
            <a:pPr marL="0" indent="0">
              <a:buNone/>
            </a:pPr>
            <a:r>
              <a:rPr lang="en-US" sz="1600" dirty="0">
                <a:latin typeface="Arial"/>
                <a:cs typeface="Arial"/>
              </a:rPr>
              <a:t>This provided insights into the most </a:t>
            </a:r>
            <a:r>
              <a:rPr lang="en-US" sz="1600" dirty="0" err="1">
                <a:latin typeface="Arial"/>
                <a:cs typeface="Arial"/>
              </a:rPr>
              <a:t>utilised</a:t>
            </a:r>
            <a:r>
              <a:rPr lang="en-US" sz="1600" dirty="0">
                <a:latin typeface="Arial"/>
                <a:cs typeface="Arial"/>
              </a:rPr>
              <a:t> technologies and shifts in future learning demands and requirements by developers currently working in software. Insights into current salary expectations based on developer competencies, correlations between salary and age, as well as the gender make-up of those working in software were also gleaned.</a:t>
            </a:r>
            <a:endParaRPr lang="en-US" sz="1600" dirty="0">
              <a:cs typeface="Arial"/>
            </a:endParaRPr>
          </a:p>
          <a:p>
            <a:pPr marL="0" indent="0">
              <a:buNone/>
            </a:pPr>
            <a:r>
              <a:rPr lang="en-US" sz="1600" dirty="0">
                <a:latin typeface="Arial"/>
                <a:cs typeface="Arial"/>
              </a:rPr>
              <a:t>To </a:t>
            </a:r>
            <a:r>
              <a:rPr lang="en-US" sz="1600" dirty="0" err="1">
                <a:latin typeface="Arial"/>
                <a:cs typeface="Arial"/>
              </a:rPr>
              <a:t>summarise</a:t>
            </a:r>
            <a:r>
              <a:rPr lang="en-US" sz="1600" dirty="0">
                <a:latin typeface="Arial"/>
                <a:cs typeface="Arial"/>
              </a:rPr>
              <a:t>, there is likely to be a rise of ML and AI requirements in software which is evidenced by the number of respondents looking to obtain competency in Python. </a:t>
            </a:r>
          </a:p>
          <a:p>
            <a:pPr marL="0" indent="0">
              <a:buNone/>
            </a:pPr>
            <a:r>
              <a:rPr lang="en-US" sz="1600" dirty="0">
                <a:latin typeface="Arial"/>
                <a:cs typeface="Arial"/>
              </a:rPr>
              <a:t>There is also a clear shift to NoSQL databases in response to the changing data landscape with more and more unstructured and semi-structured data needing to be handled. </a:t>
            </a:r>
            <a:endParaRPr lang="en-US" sz="1600" dirty="0"/>
          </a:p>
          <a:p>
            <a:pPr marL="0" indent="0">
              <a:buNone/>
            </a:pPr>
            <a:r>
              <a:rPr lang="en-US" sz="1600" dirty="0">
                <a:latin typeface="Arial"/>
                <a:cs typeface="Arial"/>
              </a:rPr>
              <a:t>Policy makers and </a:t>
            </a:r>
            <a:r>
              <a:rPr lang="en-US" sz="1600" dirty="0" err="1">
                <a:latin typeface="Arial"/>
                <a:cs typeface="Arial"/>
              </a:rPr>
              <a:t>organisations</a:t>
            </a:r>
            <a:r>
              <a:rPr lang="en-US" sz="1600" dirty="0">
                <a:latin typeface="Arial"/>
                <a:cs typeface="Arial"/>
              </a:rPr>
              <a:t> (including educators) need to address the lack of women working in software in order to make the workforce more representative and versatile. Aspiring females should be encouraged by the fact that there is a demand for their talent as evidenced by a higher median salary than men when outliers are removed, taken together with the gap in representation. The demand may mean they are provided with financial incentives, such as funded courses. Given it is likely educators and businesses will place emphasis on encouraging more women into the software space going forward.</a:t>
            </a:r>
          </a:p>
          <a:p>
            <a:endParaRPr lang="en-US" sz="2000" dirty="0">
              <a:latin typeface="Arial"/>
              <a:cs typeface="Arial"/>
            </a:endParaRP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536032" y="2052444"/>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3" name="Picture 5" descr="Chart, bar chart, histogram&#10;&#10;Description automatically generated">
            <a:extLst>
              <a:ext uri="{FF2B5EF4-FFF2-40B4-BE49-F238E27FC236}">
                <a16:creationId xmlns:a16="http://schemas.microsoft.com/office/drawing/2014/main" id="{FBBCC0AD-07AB-4E18-528D-DBCD0B3CF1CE}"/>
              </a:ext>
            </a:extLst>
          </p:cNvPr>
          <p:cNvPicPr>
            <a:picLocks noGrp="1" noChangeAspect="1"/>
          </p:cNvPicPr>
          <p:nvPr>
            <p:ph sz="half" idx="2"/>
          </p:nvPr>
        </p:nvPicPr>
        <p:blipFill>
          <a:blip r:embed="rId2"/>
          <a:stretch>
            <a:fillRect/>
          </a:stretch>
        </p:blipFill>
        <p:spPr>
          <a:xfrm>
            <a:off x="4353791" y="1607610"/>
            <a:ext cx="7408222" cy="3970938"/>
          </a:xfrm>
        </p:spPr>
      </p:pic>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3E00-8745-9CFA-7C01-6709CA2E71A1}"/>
              </a:ext>
            </a:extLst>
          </p:cNvPr>
          <p:cNvSpPr>
            <a:spLocks noGrp="1"/>
          </p:cNvSpPr>
          <p:nvPr>
            <p:ph type="title"/>
          </p:nvPr>
        </p:nvSpPr>
        <p:spPr/>
        <p:txBody>
          <a:bodyPr/>
          <a:lstStyle/>
          <a:p>
            <a:r>
              <a:rPr lang="en-US" dirty="0">
                <a:latin typeface="IBM Plex Mono SemiBold"/>
              </a:rPr>
              <a:t>TABLE OF CONTENTS</a:t>
            </a:r>
            <a:endParaRPr lang="en-US" dirty="0"/>
          </a:p>
        </p:txBody>
      </p:sp>
      <p:sp>
        <p:nvSpPr>
          <p:cNvPr id="3" name="Content Placeholder 2">
            <a:extLst>
              <a:ext uri="{FF2B5EF4-FFF2-40B4-BE49-F238E27FC236}">
                <a16:creationId xmlns:a16="http://schemas.microsoft.com/office/drawing/2014/main" id="{E2BAB7C0-BAA2-0A83-C0F1-D230EB15305F}"/>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sz="2400" b="1" i="1" dirty="0">
                <a:latin typeface="IBM Plex Mono Text"/>
              </a:rPr>
              <a:t>                                                                         COVER PAGE:                   1</a:t>
            </a:r>
          </a:p>
          <a:p>
            <a:pPr marL="0" indent="0">
              <a:buNone/>
            </a:pPr>
            <a:r>
              <a:rPr lang="en-US" sz="2400" b="1" i="1" dirty="0">
                <a:latin typeface="IBM Plex Mono Text"/>
              </a:rPr>
              <a:t>                                                                         OUTLINE:                           3</a:t>
            </a:r>
            <a:endParaRPr lang="en-US" sz="2400" b="1" i="1" dirty="0"/>
          </a:p>
          <a:p>
            <a:pPr marL="0" indent="0">
              <a:buNone/>
            </a:pPr>
            <a:r>
              <a:rPr lang="en-US" sz="2400" b="1" i="1" dirty="0">
                <a:latin typeface="IBM Plex Mono Text"/>
              </a:rPr>
              <a:t>                                                                         EXECUTIVE SUMMARY:   4</a:t>
            </a:r>
          </a:p>
          <a:p>
            <a:pPr marL="0" indent="0">
              <a:buNone/>
            </a:pPr>
            <a:r>
              <a:rPr lang="en-US" sz="2400" b="1" i="1" dirty="0">
                <a:latin typeface="IBM Plex Mono Text"/>
              </a:rPr>
              <a:t>                                                                         INTRODUCTION:               5</a:t>
            </a:r>
          </a:p>
          <a:p>
            <a:pPr marL="0" indent="0">
              <a:buNone/>
            </a:pPr>
            <a:r>
              <a:rPr lang="en-US" sz="2400" b="1" i="1" dirty="0">
                <a:latin typeface="IBM Plex Mono Text"/>
              </a:rPr>
              <a:t>                                                                         METHODOLOGY:              6</a:t>
            </a:r>
          </a:p>
          <a:p>
            <a:pPr marL="0" indent="0">
              <a:buNone/>
            </a:pPr>
            <a:r>
              <a:rPr lang="en-US" sz="2400" b="1" i="1" dirty="0">
                <a:latin typeface="IBM Plex Mono Text"/>
              </a:rPr>
              <a:t>                                                                         RESULTS:                          7-11</a:t>
            </a:r>
            <a:endParaRPr lang="en-US" sz="2400" b="1" i="1" dirty="0"/>
          </a:p>
          <a:p>
            <a:pPr marL="0" indent="0">
              <a:buNone/>
            </a:pPr>
            <a:r>
              <a:rPr lang="en-US" sz="2400" b="1" i="1" dirty="0">
                <a:latin typeface="IBM Plex Mono Text"/>
              </a:rPr>
              <a:t>                                                                         DASHBOARD:                   12-15</a:t>
            </a:r>
            <a:endParaRPr lang="en-US" sz="2400" b="1" i="1" dirty="0"/>
          </a:p>
          <a:p>
            <a:pPr marL="0" indent="0">
              <a:buNone/>
            </a:pPr>
            <a:r>
              <a:rPr lang="en-US" sz="2400" b="1" i="1" dirty="0">
                <a:latin typeface="IBM Plex Mono Text"/>
              </a:rPr>
              <a:t>                                                                         DISCUSSION:                    16</a:t>
            </a:r>
          </a:p>
          <a:p>
            <a:pPr marL="0" indent="0">
              <a:buNone/>
            </a:pPr>
            <a:r>
              <a:rPr lang="en-US" sz="2400" b="1" i="1" dirty="0">
                <a:latin typeface="IBM Plex Mono Text"/>
              </a:rPr>
              <a:t>                                                                         OVERALL FINDINGS:       17</a:t>
            </a:r>
          </a:p>
          <a:p>
            <a:pPr marL="0" indent="0">
              <a:buNone/>
            </a:pPr>
            <a:r>
              <a:rPr lang="en-US" sz="2400" b="1" i="1" dirty="0">
                <a:latin typeface="IBM Plex Mono Text"/>
              </a:rPr>
              <a:t>                                                                         CONCLUSION:                  18</a:t>
            </a:r>
          </a:p>
          <a:p>
            <a:pPr marL="0" indent="0">
              <a:buNone/>
            </a:pPr>
            <a:r>
              <a:rPr lang="en-US" sz="2400" b="1" i="1" dirty="0">
                <a:latin typeface="IBM Plex Mono Text"/>
              </a:rPr>
              <a:t>                                                                         APPENDIX:                        19-21</a:t>
            </a:r>
          </a:p>
        </p:txBody>
      </p:sp>
      <p:pic>
        <p:nvPicPr>
          <p:cNvPr id="5" name="Picture 4" descr="Icon&#10;&#10;Description automatically generated">
            <a:extLst>
              <a:ext uri="{FF2B5EF4-FFF2-40B4-BE49-F238E27FC236}">
                <a16:creationId xmlns:a16="http://schemas.microsoft.com/office/drawing/2014/main" id="{34BCE0AF-229A-7663-0337-E7756A0BA906}"/>
              </a:ext>
            </a:extLst>
          </p:cNvPr>
          <p:cNvPicPr>
            <a:picLocks noChangeAspect="1"/>
          </p:cNvPicPr>
          <p:nvPr/>
        </p:nvPicPr>
        <p:blipFill>
          <a:blip r:embed="rId2"/>
          <a:stretch>
            <a:fillRect/>
          </a:stretch>
        </p:blipFill>
        <p:spPr>
          <a:xfrm>
            <a:off x="1350766" y="2065391"/>
            <a:ext cx="3054361" cy="3054361"/>
          </a:xfrm>
          <a:prstGeom prst="rect">
            <a:avLst/>
          </a:prstGeom>
        </p:spPr>
      </p:pic>
    </p:spTree>
    <p:extLst>
      <p:ext uri="{BB962C8B-B14F-4D97-AF65-F5344CB8AC3E}">
        <p14:creationId xmlns:p14="http://schemas.microsoft.com/office/powerpoint/2010/main" val="237392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32854" y="97302"/>
            <a:ext cx="8364732" cy="1529669"/>
          </a:xfrm>
        </p:spPr>
        <p:txBody>
          <a:bodyPr anchor="ctr">
            <a:normAutofit/>
          </a:bodyPr>
          <a:lstStyle/>
          <a:p>
            <a:r>
              <a:rPr lang="en-US" dirty="0">
                <a:latin typeface="IBM Plex Mono SemiBold"/>
              </a:rPr>
              <a:t> Kaggle API: JOB POSTINGS</a:t>
            </a:r>
          </a:p>
        </p:txBody>
      </p:sp>
      <p:pic>
        <p:nvPicPr>
          <p:cNvPr id="4" name="Picture 4" descr="Chart&#10;&#10;Description automatically generated">
            <a:extLst>
              <a:ext uri="{FF2B5EF4-FFF2-40B4-BE49-F238E27FC236}">
                <a16:creationId xmlns:a16="http://schemas.microsoft.com/office/drawing/2014/main" id="{B9424744-E247-25AA-F2DF-B0553066E2FC}"/>
              </a:ext>
            </a:extLst>
          </p:cNvPr>
          <p:cNvPicPr>
            <a:picLocks noGrp="1" noChangeAspect="1"/>
          </p:cNvPicPr>
          <p:nvPr>
            <p:ph sz="half" idx="2"/>
          </p:nvPr>
        </p:nvPicPr>
        <p:blipFill>
          <a:blip r:embed="rId2"/>
          <a:stretch>
            <a:fillRect/>
          </a:stretch>
        </p:blipFill>
        <p:spPr>
          <a:xfrm>
            <a:off x="1355523" y="1674313"/>
            <a:ext cx="9865565" cy="3066860"/>
          </a:xfrm>
        </p:spPr>
      </p:pic>
      <p:sp>
        <p:nvSpPr>
          <p:cNvPr id="3" name="TextBox 2">
            <a:extLst>
              <a:ext uri="{FF2B5EF4-FFF2-40B4-BE49-F238E27FC236}">
                <a16:creationId xmlns:a16="http://schemas.microsoft.com/office/drawing/2014/main" id="{76BE74D3-B5CD-9258-1705-11F4FF88BD67}"/>
              </a:ext>
            </a:extLst>
          </p:cNvPr>
          <p:cNvSpPr txBox="1"/>
          <p:nvPr/>
        </p:nvSpPr>
        <p:spPr>
          <a:xfrm>
            <a:off x="993321" y="5279571"/>
            <a:ext cx="1030060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t>N.b</a:t>
            </a:r>
            <a:r>
              <a:rPr lang="en-US" sz="1400" dirty="0"/>
              <a:t> This data was retrieved from a modified subset of data originally made</a:t>
            </a:r>
            <a:r>
              <a:rPr lang="en-US" sz="1400" dirty="0">
                <a:ea typeface="+mn-lt"/>
                <a:cs typeface="+mn-lt"/>
              </a:rPr>
              <a:t> available here under a public domain license:  </a:t>
            </a:r>
            <a:r>
              <a:rPr lang="en-US" sz="1400" dirty="0">
                <a:ea typeface="+mn-lt"/>
                <a:cs typeface="+mn-lt"/>
                <a:hlinkClick r:id="rId3"/>
              </a:rPr>
              <a:t>https://www.kaggle.com/promptcloud/jobs-on-naukricom </a:t>
            </a:r>
            <a:endParaRPr lang="en-US" sz="1400" dirty="0">
              <a:ea typeface="+mn-lt"/>
              <a:cs typeface="+mn-lt"/>
            </a:endParaRPr>
          </a:p>
          <a:p>
            <a:r>
              <a:rPr lang="en-US" sz="1400" dirty="0">
                <a:ea typeface="+mn-lt"/>
                <a:cs typeface="+mn-lt"/>
              </a:rPr>
              <a:t>Modified subset found here </a:t>
            </a:r>
            <a:r>
              <a:rPr lang="en-US" sz="1400" dirty="0">
                <a:ea typeface="+mn-lt"/>
                <a:cs typeface="+mn-lt"/>
                <a:hlinkClick r:id="rId4"/>
              </a:rPr>
              <a:t>JSON</a:t>
            </a:r>
            <a:endParaRPr lang="en-US" sz="1400" dirty="0"/>
          </a:p>
        </p:txBody>
      </p:sp>
    </p:spTree>
    <p:extLst>
      <p:ext uri="{BB962C8B-B14F-4D97-AF65-F5344CB8AC3E}">
        <p14:creationId xmlns:p14="http://schemas.microsoft.com/office/powerpoint/2010/main" val="307855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7605" y="151730"/>
            <a:ext cx="5929053" cy="1325563"/>
          </a:xfrm>
        </p:spPr>
        <p:txBody>
          <a:bodyPr anchor="ctr">
            <a:normAutofit/>
          </a:bodyPr>
          <a:lstStyle/>
          <a:p>
            <a:r>
              <a:rPr lang="en-US" dirty="0">
                <a:latin typeface="IBM Plex Mono SemiBold"/>
              </a:rPr>
              <a:t>POPULAR LANGUAGES: AVERAGE SALARY</a:t>
            </a:r>
            <a:endParaRPr lang="en-US" dirty="0"/>
          </a:p>
        </p:txBody>
      </p:sp>
      <p:pic>
        <p:nvPicPr>
          <p:cNvPr id="4" name="Picture 4" descr="Chart&#10;&#10;Description automatically generated">
            <a:extLst>
              <a:ext uri="{FF2B5EF4-FFF2-40B4-BE49-F238E27FC236}">
                <a16:creationId xmlns:a16="http://schemas.microsoft.com/office/drawing/2014/main" id="{B80064AB-274C-2635-528F-F377C6B31098}"/>
              </a:ext>
            </a:extLst>
          </p:cNvPr>
          <p:cNvPicPr>
            <a:picLocks noGrp="1" noChangeAspect="1"/>
          </p:cNvPicPr>
          <p:nvPr>
            <p:ph sz="half" idx="2"/>
          </p:nvPr>
        </p:nvPicPr>
        <p:blipFill>
          <a:blip r:embed="rId2"/>
          <a:stretch>
            <a:fillRect/>
          </a:stretch>
        </p:blipFill>
        <p:spPr>
          <a:xfrm>
            <a:off x="1305220" y="1783171"/>
            <a:ext cx="9617111" cy="3733610"/>
          </a:xfrm>
        </p:spPr>
      </p:pic>
      <p:sp>
        <p:nvSpPr>
          <p:cNvPr id="3" name="TextBox 2">
            <a:extLst>
              <a:ext uri="{FF2B5EF4-FFF2-40B4-BE49-F238E27FC236}">
                <a16:creationId xmlns:a16="http://schemas.microsoft.com/office/drawing/2014/main" id="{4440DE98-5790-8003-992F-4E7A613D870E}"/>
              </a:ext>
            </a:extLst>
          </p:cNvPr>
          <p:cNvSpPr txBox="1"/>
          <p:nvPr/>
        </p:nvSpPr>
        <p:spPr>
          <a:xfrm>
            <a:off x="163286" y="5810250"/>
            <a:ext cx="11729355" cy="30777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ea typeface="+mn-lt"/>
                <a:cs typeface="+mn-lt"/>
              </a:rPr>
              <a:t>              Nb. The figures above are based on survey data regarding popular programming languages provided by IBM. Link: </a:t>
            </a:r>
            <a:r>
              <a:rPr lang="en-US" sz="1400" i="1" dirty="0">
                <a:ea typeface="+mn-lt"/>
                <a:cs typeface="+mn-lt"/>
                <a:hlinkClick r:id="rId3"/>
              </a:rPr>
              <a:t>Salary Survey.</a:t>
            </a:r>
            <a:endParaRPr lang="en-US" sz="1400" i="1"/>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lnSpcReduction="10000"/>
          </a:bodyPr>
          <a:lstStyle/>
          <a:p>
            <a:pPr marL="0" indent="0">
              <a:buNone/>
            </a:pPr>
            <a:r>
              <a:rPr lang="en-US" sz="2000" dirty="0">
                <a:latin typeface="IBM Plex Mono Text"/>
              </a:rPr>
              <a:t>The following slides explore and </a:t>
            </a:r>
            <a:r>
              <a:rPr lang="en-US" sz="2000" dirty="0" err="1">
                <a:latin typeface="IBM Plex Mono Text"/>
              </a:rPr>
              <a:t>analyse</a:t>
            </a:r>
            <a:r>
              <a:rPr lang="en-US" sz="2000" dirty="0">
                <a:latin typeface="IBM Plex Mono Text"/>
              </a:rPr>
              <a:t> key findings and takeaways from data collected as part of the </a:t>
            </a:r>
            <a:r>
              <a:rPr lang="en-US" sz="2000" b="1" i="1" dirty="0">
                <a:latin typeface="IBM Plex Mono Text"/>
              </a:rPr>
              <a:t>2019 Stack Overflow Developer Survey</a:t>
            </a:r>
            <a:r>
              <a:rPr lang="en-US" sz="2000" dirty="0">
                <a:latin typeface="IBM Plex Mono Text"/>
              </a:rPr>
              <a:t>, as well as </a:t>
            </a:r>
            <a:r>
              <a:rPr lang="en-US" sz="2000" b="1" i="1" dirty="0" err="1">
                <a:latin typeface="IBM Plex Mono Text"/>
              </a:rPr>
              <a:t>Github</a:t>
            </a:r>
            <a:r>
              <a:rPr lang="en-US" sz="2000" b="1" i="1" dirty="0">
                <a:latin typeface="IBM Plex Mono Text"/>
              </a:rPr>
              <a:t> Job postings</a:t>
            </a:r>
            <a:r>
              <a:rPr lang="en-US" sz="2000" dirty="0">
                <a:latin typeface="IBM Plex Mono Text"/>
              </a:rPr>
              <a:t> and a </a:t>
            </a:r>
            <a:r>
              <a:rPr lang="en-US" sz="2000" b="1" i="1" dirty="0">
                <a:latin typeface="IBM Plex Mono Text"/>
              </a:rPr>
              <a:t>Salary Survey</a:t>
            </a:r>
            <a:r>
              <a:rPr lang="en-US" sz="2000" dirty="0">
                <a:latin typeface="IBM Plex Mono Text"/>
              </a:rPr>
              <a:t>.</a:t>
            </a:r>
          </a:p>
          <a:p>
            <a:pPr marL="0" indent="0">
              <a:buNone/>
            </a:pPr>
            <a:r>
              <a:rPr lang="en-US" sz="2000" dirty="0">
                <a:latin typeface="IBM Plex Mono Text"/>
              </a:rPr>
              <a:t>The analysis provided insights into the following (as at the time data was collected):</a:t>
            </a:r>
          </a:p>
          <a:p>
            <a:pPr>
              <a:buFont typeface="Wingdings"/>
              <a:buChar char="§"/>
            </a:pPr>
            <a:r>
              <a:rPr lang="en-US" sz="1800" dirty="0">
                <a:latin typeface="IBM Plex Mono Text"/>
              </a:rPr>
              <a:t>Popular programming languages, platforms, databases and developer environments.</a:t>
            </a:r>
          </a:p>
          <a:p>
            <a:pPr>
              <a:buFont typeface="Wingdings"/>
              <a:buChar char="§"/>
            </a:pPr>
            <a:r>
              <a:rPr lang="en-US" sz="1800" dirty="0">
                <a:latin typeface="IBM Plex Mono Text"/>
              </a:rPr>
              <a:t>Skills gaps and demand in these developer spaces.</a:t>
            </a:r>
          </a:p>
          <a:p>
            <a:pPr>
              <a:buFont typeface="Wingdings"/>
              <a:buChar char="§"/>
            </a:pPr>
            <a:r>
              <a:rPr lang="en-US" sz="1800" dirty="0">
                <a:latin typeface="IBM Plex Mono Text"/>
              </a:rPr>
              <a:t>Anticipated near-term future trends and developments based on respondents learning demands.</a:t>
            </a:r>
          </a:p>
          <a:p>
            <a:pPr>
              <a:buFont typeface="Wingdings"/>
              <a:buChar char="§"/>
            </a:pPr>
            <a:r>
              <a:rPr lang="en-US" sz="1800" dirty="0">
                <a:latin typeface="IBM Plex Mono Text"/>
              </a:rPr>
              <a:t>Demographics in aforementioned spaces (for example gender and country gaps)</a:t>
            </a:r>
          </a:p>
          <a:p>
            <a:pPr>
              <a:buFont typeface="Wingdings"/>
              <a:buChar char="§"/>
            </a:pPr>
            <a:r>
              <a:rPr lang="en-US" sz="1800" dirty="0">
                <a:latin typeface="IBM Plex Mono Text"/>
              </a:rPr>
              <a:t>Current salaries in programming languages (based on a Salary Survey)</a:t>
            </a:r>
          </a:p>
          <a:p>
            <a:pPr>
              <a:buFont typeface="Wingdings"/>
              <a:buChar char="§"/>
            </a:pPr>
            <a:endParaRPr lang="en-US" sz="1800" dirty="0">
              <a:latin typeface="IBM Plex Mono Text"/>
            </a:endParaRP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102784" y="2327343"/>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51111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b="1" dirty="0">
                <a:latin typeface="IBM Plex Mono Text"/>
              </a:rPr>
              <a:t>About:</a:t>
            </a:r>
          </a:p>
          <a:p>
            <a:r>
              <a:rPr lang="en-US" sz="2200" dirty="0">
                <a:latin typeface="IBM Plex Mono Text"/>
              </a:rPr>
              <a:t>Analysis of current popularity and trends in Software Development</a:t>
            </a:r>
          </a:p>
          <a:p>
            <a:pPr marL="0" indent="0">
              <a:buNone/>
            </a:pPr>
            <a:r>
              <a:rPr lang="en-US" sz="2200" b="1" dirty="0">
                <a:latin typeface="IBM Plex Mono Text"/>
              </a:rPr>
              <a:t>Purpose:</a:t>
            </a:r>
          </a:p>
          <a:p>
            <a:r>
              <a:rPr lang="en-US" sz="2200" dirty="0">
                <a:latin typeface="IBM Plex Mono Text"/>
              </a:rPr>
              <a:t>Identification of future skill requirements</a:t>
            </a:r>
          </a:p>
          <a:p>
            <a:r>
              <a:rPr lang="en-US" sz="2200" dirty="0">
                <a:latin typeface="IBM Plex Mono Text"/>
              </a:rPr>
              <a:t>Identify top programming languages in demand</a:t>
            </a:r>
          </a:p>
          <a:p>
            <a:r>
              <a:rPr lang="en-US" sz="2200" dirty="0">
                <a:latin typeface="IBM Plex Mono Text"/>
              </a:rPr>
              <a:t>Identification of technology usage and trends among developers</a:t>
            </a:r>
          </a:p>
          <a:p>
            <a:r>
              <a:rPr lang="en-US" sz="2200" dirty="0">
                <a:latin typeface="IBM Plex Mono Text"/>
              </a:rPr>
              <a:t>Top Databases, skills and environments in demand</a:t>
            </a:r>
          </a:p>
          <a:p>
            <a:pPr marL="0" indent="0">
              <a:buNone/>
            </a:pPr>
            <a:r>
              <a:rPr lang="en-US" sz="2200" b="1" dirty="0">
                <a:latin typeface="IBM Plex Mono Text"/>
              </a:rPr>
              <a:t>Audience:</a:t>
            </a:r>
          </a:p>
          <a:p>
            <a:pPr marL="342900" indent="-342900"/>
            <a:r>
              <a:rPr lang="en-US" sz="2200" dirty="0">
                <a:latin typeface="IBM Plex Mono Text"/>
              </a:rPr>
              <a:t>Developers (current and aspiring, HR Professionals, Decision Makers (IT Heads, Business owners), educators and policy makers</a:t>
            </a:r>
          </a:p>
        </p:txBody>
      </p:sp>
    </p:spTree>
    <p:extLst>
      <p:ext uri="{BB962C8B-B14F-4D97-AF65-F5344CB8AC3E}">
        <p14:creationId xmlns:p14="http://schemas.microsoft.com/office/powerpoint/2010/main" val="71062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665851"/>
            <a:ext cx="7068725" cy="4511112"/>
          </a:xfrm>
        </p:spPr>
        <p:txBody>
          <a:bodyPr vert="horz" lIns="91440" tIns="45720" rIns="91440" bIns="45720" rtlCol="0" anchor="t">
            <a:normAutofit/>
          </a:bodyPr>
          <a:lstStyle/>
          <a:p>
            <a:pPr marL="0" indent="0">
              <a:buNone/>
            </a:pPr>
            <a:r>
              <a:rPr lang="en-US" sz="2200" b="1" dirty="0">
                <a:latin typeface="IBM Plex Mono Text"/>
              </a:rPr>
              <a:t>Data Source:</a:t>
            </a:r>
            <a:r>
              <a:rPr lang="en-US" sz="2200" dirty="0">
                <a:latin typeface="IBM Plex Mono Text"/>
              </a:rPr>
              <a:t> </a:t>
            </a:r>
            <a:endParaRPr lang="en-US" sz="1800" dirty="0"/>
          </a:p>
          <a:p>
            <a:r>
              <a:rPr lang="en-US" sz="2000" dirty="0">
                <a:latin typeface="IBM Plex Mono Text"/>
              </a:rPr>
              <a:t>2019 Stack Overflow Developer Survey </a:t>
            </a:r>
          </a:p>
          <a:p>
            <a:r>
              <a:rPr lang="en-US" sz="2000" dirty="0">
                <a:latin typeface="IBM Plex Mono Text"/>
              </a:rPr>
              <a:t>Job Postings API made by available by Kaggle. Converted to a JSON (wrangled via Python)</a:t>
            </a:r>
          </a:p>
          <a:p>
            <a:r>
              <a:rPr lang="en-US" sz="2000" dirty="0">
                <a:latin typeface="IBM Plex Mono Text"/>
              </a:rPr>
              <a:t>Popular Languages (Salary Survey)</a:t>
            </a:r>
          </a:p>
          <a:p>
            <a:pPr marL="0" indent="0">
              <a:buNone/>
            </a:pPr>
            <a:r>
              <a:rPr lang="en-US" sz="2000" b="1" dirty="0">
                <a:latin typeface="IBM Plex Mono Text"/>
              </a:rPr>
              <a:t>Data Wrangling:</a:t>
            </a:r>
          </a:p>
          <a:p>
            <a:r>
              <a:rPr lang="en-US" sz="2000" dirty="0">
                <a:latin typeface="IBM Plex Mono Text"/>
              </a:rPr>
              <a:t>Collection of data via API and </a:t>
            </a:r>
            <a:r>
              <a:rPr lang="en-US" sz="2000" dirty="0" err="1">
                <a:latin typeface="IBM Plex Mono Text"/>
              </a:rPr>
              <a:t>webscraping</a:t>
            </a:r>
            <a:r>
              <a:rPr lang="en-US" sz="2000" dirty="0">
                <a:latin typeface="IBM Plex Mono Text"/>
              </a:rPr>
              <a:t> on Python.</a:t>
            </a:r>
          </a:p>
          <a:p>
            <a:r>
              <a:rPr lang="en-US" sz="2000" dirty="0">
                <a:latin typeface="IBM Plex Mono Text"/>
              </a:rPr>
              <a:t>Duplicates Removal, data imputation and </a:t>
            </a:r>
            <a:r>
              <a:rPr lang="en-US" sz="2000" dirty="0" err="1">
                <a:latin typeface="IBM Plex Mono Text"/>
              </a:rPr>
              <a:t>normalisation</a:t>
            </a:r>
            <a:r>
              <a:rPr lang="en-US" sz="2000" dirty="0">
                <a:latin typeface="IBM Plex Mono Text"/>
              </a:rPr>
              <a:t>.</a:t>
            </a:r>
          </a:p>
          <a:p>
            <a:pPr marL="0" indent="0">
              <a:buNone/>
            </a:pPr>
            <a:r>
              <a:rPr lang="en-US" sz="2000" b="1" dirty="0">
                <a:latin typeface="IBM Plex Mono Text"/>
              </a:rPr>
              <a:t>Analysis &amp; Visualization: </a:t>
            </a:r>
          </a:p>
          <a:p>
            <a:r>
              <a:rPr lang="en-US" sz="2000" dirty="0">
                <a:latin typeface="IBM Plex Mono Text"/>
              </a:rPr>
              <a:t>Exploratory analysis and data visualization were conducted using various Python libraries such as </a:t>
            </a:r>
            <a:r>
              <a:rPr lang="en-US" sz="2000" dirty="0" err="1">
                <a:latin typeface="IBM Plex Mono Text"/>
              </a:rPr>
              <a:t>Beauitful</a:t>
            </a:r>
            <a:r>
              <a:rPr lang="en-US" sz="2000" dirty="0">
                <a:latin typeface="IBM Plex Mono Text"/>
              </a:rPr>
              <a:t> Soup, Matplotlib and Cognos. </a:t>
            </a:r>
          </a:p>
          <a:p>
            <a:endParaRPr lang="en-US" sz="2000" dirty="0">
              <a:latin typeface="IBM Plex Mono Text"/>
            </a:endParaRPr>
          </a:p>
          <a:p>
            <a:pPr marL="0" indent="0">
              <a:buNone/>
            </a:pPr>
            <a:endParaRPr lang="en-US" sz="2000" dirty="0">
              <a:latin typeface="IBM Plex Mono Text"/>
            </a:endParaRPr>
          </a:p>
          <a:p>
            <a:endParaRPr lang="en-US" sz="2200" dirty="0">
              <a:latin typeface="IBM Plex Mono Text"/>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217641"/>
            <a:ext cx="10515600" cy="1325563"/>
          </a:xfrm>
        </p:spPr>
        <p:txBody>
          <a:bodyPr anchor="ctr">
            <a:normAutofit/>
          </a:bodyPr>
          <a:lstStyle/>
          <a:p>
            <a:r>
              <a:rPr lang="en-US" dirty="0">
                <a:latin typeface="IBM Plex Mono SemiBold"/>
              </a:rPr>
              <a:t>RESULTS: DEMOGRAPHICS AND CONVERTED COMPENSATION</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12DCEAFA-916A-C24E-D05F-6E0821AC59DD}"/>
              </a:ext>
            </a:extLst>
          </p:cNvPr>
          <p:cNvSpPr txBox="1"/>
          <p:nvPr/>
        </p:nvSpPr>
        <p:spPr>
          <a:xfrm>
            <a:off x="754098" y="1274242"/>
            <a:ext cx="5143499"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endParaRPr lang="en-US" dirty="0">
              <a:solidFill>
                <a:srgbClr val="0070C0"/>
              </a:solidFill>
              <a:latin typeface="IBM Plex Mono Text"/>
            </a:endParaRPr>
          </a:p>
          <a:p>
            <a:pPr marL="285750" indent="-285750">
              <a:buFont typeface="Wingdings"/>
              <a:buChar char="§"/>
            </a:pPr>
            <a:r>
              <a:rPr lang="en-US" sz="1600" b="1" i="1" dirty="0">
                <a:solidFill>
                  <a:srgbClr val="0070C0"/>
                </a:solidFill>
                <a:latin typeface="IBM Plex Mono Text"/>
              </a:rPr>
              <a:t>Random sample size</a:t>
            </a:r>
            <a:r>
              <a:rPr lang="en-US" sz="1600" dirty="0">
                <a:solidFill>
                  <a:srgbClr val="0070C0"/>
                </a:solidFill>
                <a:latin typeface="IBM Plex Mono Text"/>
              </a:rPr>
              <a:t> was based on </a:t>
            </a:r>
            <a:r>
              <a:rPr lang="en-US" sz="1600" b="1" i="1" dirty="0">
                <a:solidFill>
                  <a:srgbClr val="0070C0"/>
                </a:solidFill>
                <a:latin typeface="IBM Plex Mono Text"/>
              </a:rPr>
              <a:t>N=11,398</a:t>
            </a:r>
            <a:r>
              <a:rPr lang="en-US" sz="1600" dirty="0">
                <a:solidFill>
                  <a:srgbClr val="0070C0"/>
                </a:solidFill>
                <a:latin typeface="IBM Plex Mono Text"/>
              </a:rPr>
              <a:t> respondents. </a:t>
            </a:r>
            <a:endParaRPr lang="en-US" sz="1600" dirty="0"/>
          </a:p>
          <a:p>
            <a:pPr marL="285750" indent="-285750">
              <a:buFont typeface="Wingdings"/>
              <a:buChar char="§"/>
            </a:pPr>
            <a:endParaRPr lang="en-US" sz="1600" dirty="0">
              <a:solidFill>
                <a:srgbClr val="0070C0"/>
              </a:solidFill>
              <a:latin typeface="IBM Plex Mono Text"/>
            </a:endParaRPr>
          </a:p>
          <a:p>
            <a:pPr marL="285750" indent="-285750">
              <a:buFont typeface="Wingdings"/>
              <a:buChar char="§"/>
            </a:pPr>
            <a:r>
              <a:rPr lang="en-US" sz="1600" b="1" i="1" dirty="0">
                <a:solidFill>
                  <a:srgbClr val="0070C0"/>
                </a:solidFill>
                <a:latin typeface="IBM Plex Mono Text"/>
              </a:rPr>
              <a:t>Median age</a:t>
            </a:r>
            <a:r>
              <a:rPr lang="en-US" sz="1600" dirty="0">
                <a:solidFill>
                  <a:srgbClr val="0070C0"/>
                </a:solidFill>
                <a:latin typeface="IBM Plex Mono Text"/>
              </a:rPr>
              <a:t> of respondents was </a:t>
            </a:r>
            <a:r>
              <a:rPr lang="en-US" sz="1600" b="1" i="1" dirty="0">
                <a:solidFill>
                  <a:srgbClr val="0070C0"/>
                </a:solidFill>
                <a:latin typeface="IBM Plex Mono Text"/>
              </a:rPr>
              <a:t>29</a:t>
            </a:r>
            <a:r>
              <a:rPr lang="en-US" sz="1600" dirty="0">
                <a:solidFill>
                  <a:srgbClr val="0070C0"/>
                </a:solidFill>
                <a:latin typeface="IBM Plex Mono Text"/>
              </a:rPr>
              <a:t>.</a:t>
            </a:r>
          </a:p>
          <a:p>
            <a:pPr marL="285750" indent="-285750">
              <a:buFont typeface="Wingdings"/>
              <a:buChar char="§"/>
            </a:pPr>
            <a:endParaRPr lang="en-US" sz="1600" dirty="0">
              <a:solidFill>
                <a:srgbClr val="0070C0"/>
              </a:solidFill>
              <a:latin typeface="IBM Plex Mono Text"/>
            </a:endParaRPr>
          </a:p>
          <a:p>
            <a:pPr marL="285750" indent="-285750">
              <a:buFont typeface="Wingdings"/>
              <a:buChar char="§"/>
            </a:pPr>
            <a:r>
              <a:rPr lang="en-US" sz="1600" b="1" i="1" dirty="0">
                <a:solidFill>
                  <a:srgbClr val="0070C0"/>
                </a:solidFill>
                <a:latin typeface="IBM Plex Mono Text"/>
              </a:rPr>
              <a:t>Median compensation</a:t>
            </a:r>
            <a:r>
              <a:rPr lang="en-US" sz="1600" dirty="0">
                <a:solidFill>
                  <a:srgbClr val="0070C0"/>
                </a:solidFill>
                <a:latin typeface="IBM Plex Mono Text"/>
              </a:rPr>
              <a:t> of respondents was </a:t>
            </a:r>
            <a:r>
              <a:rPr lang="en-US" sz="1600" b="1" i="1" dirty="0">
                <a:solidFill>
                  <a:srgbClr val="0070C0"/>
                </a:solidFill>
                <a:latin typeface="IBM Plex Mono Text"/>
              </a:rPr>
              <a:t>$57,745</a:t>
            </a:r>
            <a:r>
              <a:rPr lang="en-US" sz="1600" dirty="0">
                <a:solidFill>
                  <a:srgbClr val="0070C0"/>
                </a:solidFill>
                <a:latin typeface="IBM Plex Mono Text"/>
              </a:rPr>
              <a:t> per annum.</a:t>
            </a:r>
          </a:p>
          <a:p>
            <a:pPr marL="285750" indent="-285750">
              <a:buFont typeface="Wingdings"/>
              <a:buChar char="§"/>
            </a:pPr>
            <a:endParaRPr lang="en-US" sz="1600" dirty="0">
              <a:solidFill>
                <a:srgbClr val="0070C0"/>
              </a:solidFill>
              <a:latin typeface="IBM Plex Mono Text"/>
            </a:endParaRPr>
          </a:p>
          <a:p>
            <a:pPr marL="285750" indent="-285750">
              <a:buFont typeface="Wingdings"/>
              <a:buChar char="§"/>
            </a:pPr>
            <a:r>
              <a:rPr lang="en-US" sz="1600" dirty="0">
                <a:solidFill>
                  <a:srgbClr val="0070C0"/>
                </a:solidFill>
                <a:latin typeface="IBM Plex Mono Text"/>
              </a:rPr>
              <a:t>Following removal of </a:t>
            </a:r>
            <a:r>
              <a:rPr lang="en-US" sz="1600" i="1" dirty="0">
                <a:solidFill>
                  <a:srgbClr val="0070C0"/>
                </a:solidFill>
                <a:latin typeface="IBM Plex Mono Text"/>
              </a:rPr>
              <a:t>879 compensation outliers</a:t>
            </a:r>
            <a:r>
              <a:rPr lang="en-US" sz="1600" dirty="0">
                <a:solidFill>
                  <a:srgbClr val="0070C0"/>
                </a:solidFill>
                <a:latin typeface="IBM Plex Mono Text"/>
              </a:rPr>
              <a:t>, </a:t>
            </a:r>
            <a:r>
              <a:rPr lang="en-US" sz="1600" i="1" dirty="0">
                <a:solidFill>
                  <a:srgbClr val="0070C0"/>
                </a:solidFill>
                <a:latin typeface="IBM Plex Mono Text"/>
              </a:rPr>
              <a:t>sample size</a:t>
            </a:r>
            <a:r>
              <a:rPr lang="en-US" sz="1600" dirty="0">
                <a:solidFill>
                  <a:srgbClr val="0070C0"/>
                </a:solidFill>
                <a:latin typeface="IBM Plex Mono Text"/>
              </a:rPr>
              <a:t> was reduced to </a:t>
            </a:r>
            <a:r>
              <a:rPr lang="en-US" sz="1600" i="1" dirty="0">
                <a:solidFill>
                  <a:srgbClr val="0070C0"/>
                </a:solidFill>
                <a:latin typeface="IBM Plex Mono Text"/>
              </a:rPr>
              <a:t>n=10,519</a:t>
            </a:r>
            <a:r>
              <a:rPr lang="en-US" sz="1600" dirty="0">
                <a:solidFill>
                  <a:srgbClr val="0070C0"/>
                </a:solidFill>
                <a:latin typeface="IBM Plex Mono Text"/>
              </a:rPr>
              <a:t>. Median compensation following removal was $52,704 and mean compensation $59,883.</a:t>
            </a:r>
          </a:p>
          <a:p>
            <a:pPr marL="285750" indent="-285750">
              <a:buFont typeface="Wingdings"/>
              <a:buChar char="§"/>
            </a:pPr>
            <a:endParaRPr lang="en-US" sz="1600" dirty="0">
              <a:solidFill>
                <a:srgbClr val="0070C0"/>
              </a:solidFill>
              <a:latin typeface="IBM Plex Mono Text"/>
            </a:endParaRPr>
          </a:p>
          <a:p>
            <a:pPr marL="285750" indent="-285750">
              <a:buFont typeface="Wingdings"/>
              <a:buChar char="§"/>
            </a:pPr>
            <a:r>
              <a:rPr lang="en-US" sz="1600" b="1" i="1" dirty="0">
                <a:solidFill>
                  <a:srgbClr val="0070C0"/>
                </a:solidFill>
                <a:latin typeface="IBM Plex Mono Text"/>
              </a:rPr>
              <a:t>Median compensation</a:t>
            </a:r>
            <a:r>
              <a:rPr lang="en-US" sz="1600" dirty="0">
                <a:solidFill>
                  <a:srgbClr val="0070C0"/>
                </a:solidFill>
                <a:latin typeface="IBM Plex Mono Text"/>
              </a:rPr>
              <a:t> </a:t>
            </a:r>
            <a:r>
              <a:rPr lang="en-US" sz="1600" b="1" i="1" dirty="0">
                <a:solidFill>
                  <a:srgbClr val="0070C0"/>
                </a:solidFill>
                <a:latin typeface="IBM Plex Mono Text"/>
              </a:rPr>
              <a:t>was slightly higher for women</a:t>
            </a:r>
            <a:r>
              <a:rPr lang="en-US" sz="1600" dirty="0">
                <a:solidFill>
                  <a:srgbClr val="0070C0"/>
                </a:solidFill>
                <a:latin typeface="IBM Plex Mono Text"/>
              </a:rPr>
              <a:t> respondents following removal of outliers at </a:t>
            </a:r>
            <a:r>
              <a:rPr lang="en-US" sz="1600" b="1" dirty="0">
                <a:solidFill>
                  <a:srgbClr val="0070C0"/>
                </a:solidFill>
                <a:latin typeface="IBM Plex Mono Text"/>
              </a:rPr>
              <a:t>$54,956</a:t>
            </a:r>
            <a:r>
              <a:rPr lang="en-US" sz="1600" dirty="0">
                <a:solidFill>
                  <a:srgbClr val="0070C0"/>
                </a:solidFill>
                <a:latin typeface="IBM Plex Mono Text"/>
              </a:rPr>
              <a:t> whereas median compensation for </a:t>
            </a:r>
            <a:r>
              <a:rPr lang="en-US" sz="1600" b="1" dirty="0">
                <a:solidFill>
                  <a:srgbClr val="0070C0"/>
                </a:solidFill>
                <a:latin typeface="IBM Plex Mono Text"/>
              </a:rPr>
              <a:t>men </a:t>
            </a:r>
            <a:r>
              <a:rPr lang="en-US" sz="1600" dirty="0">
                <a:solidFill>
                  <a:srgbClr val="0070C0"/>
                </a:solidFill>
                <a:latin typeface="IBM Plex Mono Text"/>
              </a:rPr>
              <a:t>was at </a:t>
            </a:r>
            <a:r>
              <a:rPr lang="en-US" sz="1600" b="1" dirty="0">
                <a:solidFill>
                  <a:srgbClr val="0070C0"/>
                </a:solidFill>
                <a:latin typeface="IBM Plex Mono Text"/>
              </a:rPr>
              <a:t>$52,339</a:t>
            </a:r>
            <a:r>
              <a:rPr lang="en-US" sz="1600" dirty="0">
                <a:solidFill>
                  <a:srgbClr val="0070C0"/>
                </a:solidFill>
                <a:latin typeface="IBM Plex Mono Text"/>
              </a:rPr>
              <a:t>.</a:t>
            </a:r>
          </a:p>
          <a:p>
            <a:pPr marL="285750" indent="-285750">
              <a:buFont typeface="Wingdings"/>
              <a:buChar char="§"/>
            </a:pPr>
            <a:endParaRPr lang="en-US" sz="1600" dirty="0">
              <a:solidFill>
                <a:srgbClr val="0070C0"/>
              </a:solidFill>
              <a:latin typeface="IBM Plex Mono Text"/>
            </a:endParaRPr>
          </a:p>
          <a:p>
            <a:pPr marL="285750" indent="-285750">
              <a:buFont typeface="Wingdings"/>
              <a:buChar char="§"/>
            </a:pPr>
            <a:r>
              <a:rPr lang="en-US" sz="1600" dirty="0">
                <a:solidFill>
                  <a:srgbClr val="0070C0"/>
                </a:solidFill>
                <a:latin typeface="IBM Plex Mono Text"/>
              </a:rPr>
              <a:t>There was a </a:t>
            </a:r>
            <a:r>
              <a:rPr lang="en-US" sz="1600" b="1" i="1" dirty="0">
                <a:solidFill>
                  <a:srgbClr val="0070C0"/>
                </a:solidFill>
                <a:latin typeface="IBM Plex Mono Text"/>
              </a:rPr>
              <a:t>positive correlation between compensation and Age</a:t>
            </a:r>
            <a:r>
              <a:rPr lang="en-US" sz="1600" dirty="0">
                <a:solidFill>
                  <a:srgbClr val="0070C0"/>
                </a:solidFill>
                <a:latin typeface="IBM Plex Mono Text"/>
              </a:rPr>
              <a:t> at r = 0.4(40%)</a:t>
            </a:r>
          </a:p>
          <a:p>
            <a:pPr marL="285750" indent="-285750">
              <a:buFont typeface="Wingdings"/>
              <a:buChar char="§"/>
            </a:pPr>
            <a:endParaRPr lang="en-US" sz="2000" dirty="0">
              <a:solidFill>
                <a:srgbClr val="0070C0"/>
              </a:solidFill>
              <a:latin typeface="IBM Plex Mono Text"/>
            </a:endParaRPr>
          </a:p>
          <a:p>
            <a:pPr marL="285750" indent="-285750">
              <a:buFont typeface="Wingdings"/>
              <a:buChar char="§"/>
            </a:pPr>
            <a:endParaRPr lang="en-US" sz="2000" dirty="0">
              <a:solidFill>
                <a:srgbClr val="0070C0"/>
              </a:solidFill>
              <a:latin typeface="IBM Plex Mono Text"/>
            </a:endParaRPr>
          </a:p>
          <a:p>
            <a:endParaRPr lang="en-US" dirty="0"/>
          </a:p>
        </p:txBody>
      </p:sp>
      <p:pic>
        <p:nvPicPr>
          <p:cNvPr id="5" name="Picture 5" descr="Chart, line chart&#10;&#10;Description automatically generated">
            <a:extLst>
              <a:ext uri="{FF2B5EF4-FFF2-40B4-BE49-F238E27FC236}">
                <a16:creationId xmlns:a16="http://schemas.microsoft.com/office/drawing/2014/main" id="{9D287ABF-445D-6B9E-9876-612953B9665D}"/>
              </a:ext>
            </a:extLst>
          </p:cNvPr>
          <p:cNvPicPr>
            <a:picLocks noChangeAspect="1"/>
          </p:cNvPicPr>
          <p:nvPr/>
        </p:nvPicPr>
        <p:blipFill>
          <a:blip r:embed="rId2"/>
          <a:stretch>
            <a:fillRect/>
          </a:stretch>
        </p:blipFill>
        <p:spPr>
          <a:xfrm>
            <a:off x="6186613" y="1825625"/>
            <a:ext cx="5412479" cy="4037293"/>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466439" cy="1042886"/>
          </a:xfrm>
        </p:spPr>
        <p:txBody>
          <a:bodyPr>
            <a:normAutofit fontScale="90000"/>
          </a:bodyPr>
          <a:lstStyle/>
          <a:p>
            <a:r>
              <a:rPr lang="en-US" dirty="0">
                <a:latin typeface="IBM Plex Mono SemiBold"/>
              </a:rPr>
              <a:t>RESULTS:PROGRAMMING LANGUAGE TRENDS</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126780" y="1757589"/>
            <a:ext cx="2228642" cy="501939"/>
          </a:xfrm>
        </p:spPr>
        <p:txBody>
          <a:bodyPr vert="horz" lIns="91440" tIns="45720" rIns="91440" bIns="45720" rtlCol="0" anchor="t">
            <a:normAutofit/>
          </a:bodyPr>
          <a:lstStyle/>
          <a:p>
            <a:pPr marL="0" indent="0">
              <a:buNone/>
            </a:pPr>
            <a:r>
              <a:rPr lang="en-US" sz="2400" b="1" dirty="0">
                <a:latin typeface="IBM Plex Mono Text"/>
              </a:rPr>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151914" y="1757589"/>
            <a:ext cx="1758142" cy="501939"/>
          </a:xfrm>
        </p:spPr>
        <p:txBody>
          <a:bodyPr vert="horz" lIns="91440" tIns="45720" rIns="91440" bIns="45720" rtlCol="0" anchor="t">
            <a:normAutofit/>
          </a:bodyPr>
          <a:lstStyle/>
          <a:p>
            <a:pPr marL="0" indent="0">
              <a:buNone/>
            </a:pPr>
            <a:r>
              <a:rPr lang="en-US" sz="2400" b="1" dirty="0">
                <a:latin typeface="IBM Plex Mono Text"/>
              </a:rPr>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522515" y="2180090"/>
            <a:ext cx="4614949" cy="40104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i="1" dirty="0"/>
          </a:p>
          <a:p>
            <a:pPr marL="0" indent="0">
              <a:buNone/>
            </a:pPr>
            <a:endParaRPr lang="en-US" sz="2200" i="1"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383758"/>
            <a:ext cx="4614949" cy="380549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latin typeface="IBM Plex Mono Text"/>
            </a:endParaRPr>
          </a:p>
        </p:txBody>
      </p:sp>
      <p:pic>
        <p:nvPicPr>
          <p:cNvPr id="5" name="Picture 5" descr="Chart, bar chart&#10;&#10;Description automatically generated">
            <a:extLst>
              <a:ext uri="{FF2B5EF4-FFF2-40B4-BE49-F238E27FC236}">
                <a16:creationId xmlns:a16="http://schemas.microsoft.com/office/drawing/2014/main" id="{D17651AB-4BA9-6D86-BD0C-58485C5CD8F4}"/>
              </a:ext>
            </a:extLst>
          </p:cNvPr>
          <p:cNvPicPr>
            <a:picLocks noChangeAspect="1"/>
          </p:cNvPicPr>
          <p:nvPr/>
        </p:nvPicPr>
        <p:blipFill>
          <a:blip r:embed="rId2"/>
          <a:stretch>
            <a:fillRect/>
          </a:stretch>
        </p:blipFill>
        <p:spPr>
          <a:xfrm>
            <a:off x="465365" y="2236564"/>
            <a:ext cx="5464626" cy="3323764"/>
          </a:xfrm>
          <a:prstGeom prst="rect">
            <a:avLst/>
          </a:prstGeom>
          <a:ln>
            <a:solidFill>
              <a:schemeClr val="tx1"/>
            </a:solidFill>
          </a:ln>
        </p:spPr>
      </p:pic>
      <p:pic>
        <p:nvPicPr>
          <p:cNvPr id="7" name="Picture 11" descr="Chart, bar chart, funnel chart&#10;&#10;Description automatically generated">
            <a:extLst>
              <a:ext uri="{FF2B5EF4-FFF2-40B4-BE49-F238E27FC236}">
                <a16:creationId xmlns:a16="http://schemas.microsoft.com/office/drawing/2014/main" id="{901E9E03-76D2-B770-5037-BCDCBCA73CD5}"/>
              </a:ext>
            </a:extLst>
          </p:cNvPr>
          <p:cNvPicPr>
            <a:picLocks noChangeAspect="1"/>
          </p:cNvPicPr>
          <p:nvPr/>
        </p:nvPicPr>
        <p:blipFill>
          <a:blip r:embed="rId3"/>
          <a:stretch>
            <a:fillRect/>
          </a:stretch>
        </p:blipFill>
        <p:spPr>
          <a:xfrm>
            <a:off x="5989865" y="2228384"/>
            <a:ext cx="5559877" cy="3340128"/>
          </a:xfrm>
          <a:prstGeom prst="rect">
            <a:avLst/>
          </a:prstGeom>
          <a:ln>
            <a:solidFill>
              <a:schemeClr val="tx1"/>
            </a:solidFill>
          </a:ln>
        </p:spPr>
      </p:pic>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919843" y="229054"/>
            <a:ext cx="10515600" cy="1325563"/>
          </a:xfrm>
        </p:spPr>
        <p:txBody>
          <a:bodyPr>
            <a:normAutofit/>
          </a:bodyPr>
          <a:lstStyle/>
          <a:p>
            <a:r>
              <a:rPr lang="en-US" sz="3600" dirty="0">
                <a:latin typeface="IBM Plex Mono SemiBold"/>
              </a:rPr>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sz="2400" b="1" dirty="0">
                <a:latin typeface="IBM Plex Mono Text"/>
              </a:rPr>
              <a:t>Findings</a:t>
            </a:r>
          </a:p>
          <a:p>
            <a:pPr marL="0" indent="0">
              <a:buNone/>
            </a:pPr>
            <a:endParaRPr lang="en-US" sz="2000" dirty="0"/>
          </a:p>
          <a:p>
            <a:r>
              <a:rPr lang="en-US" sz="2000" b="1" i="1" dirty="0" err="1">
                <a:latin typeface="IBM Plex Mono Text"/>
              </a:rPr>
              <a:t>Javascript</a:t>
            </a:r>
            <a:r>
              <a:rPr lang="en-US" sz="2000" dirty="0">
                <a:latin typeface="IBM Plex Mono Text"/>
              </a:rPr>
              <a:t> and </a:t>
            </a:r>
            <a:r>
              <a:rPr lang="en-US" sz="2000" b="1" i="1" dirty="0">
                <a:latin typeface="IBM Plex Mono Text"/>
              </a:rPr>
              <a:t>HTML/CSS</a:t>
            </a:r>
            <a:r>
              <a:rPr lang="en-US" sz="2000" dirty="0">
                <a:latin typeface="IBM Plex Mono Text"/>
              </a:rPr>
              <a:t> are most popular in 2019 and remain so in 2020.</a:t>
            </a:r>
            <a:endParaRPr lang="en-US" sz="2000" dirty="0"/>
          </a:p>
          <a:p>
            <a:r>
              <a:rPr lang="en-US" sz="2000" b="1" i="1" dirty="0">
                <a:latin typeface="IBM Plex Mono Text"/>
              </a:rPr>
              <a:t>SQL</a:t>
            </a:r>
            <a:r>
              <a:rPr lang="en-US" sz="2000" dirty="0">
                <a:latin typeface="IBM Plex Mono Text"/>
              </a:rPr>
              <a:t> was the third most popular in 2019 and learning demand for it remains in 2020. But increasing interest in </a:t>
            </a:r>
            <a:r>
              <a:rPr lang="en-US" sz="2000" b="1" i="1" dirty="0">
                <a:latin typeface="IBM Plex Mono Text"/>
              </a:rPr>
              <a:t>Python</a:t>
            </a:r>
            <a:r>
              <a:rPr lang="en-US" sz="2000" dirty="0">
                <a:latin typeface="IBM Plex Mono Text"/>
              </a:rPr>
              <a:t> means it may lose this position in the future.</a:t>
            </a:r>
          </a:p>
          <a:p>
            <a:r>
              <a:rPr lang="en-US" sz="2000" dirty="0">
                <a:latin typeface="IBM Plex Mono Text"/>
              </a:rPr>
              <a:t>There's increasing interest in </a:t>
            </a:r>
            <a:r>
              <a:rPr lang="en-US" sz="2000" b="1" i="1" dirty="0">
                <a:latin typeface="IBM Plex Mono Text"/>
              </a:rPr>
              <a:t>Python</a:t>
            </a:r>
            <a:r>
              <a:rPr lang="en-US" sz="2000" dirty="0">
                <a:latin typeface="IBM Plex Mono Text"/>
              </a:rPr>
              <a:t> and </a:t>
            </a:r>
            <a:r>
              <a:rPr lang="en-US" sz="2000" b="1" i="1" dirty="0">
                <a:latin typeface="IBM Plex Mono Text"/>
              </a:rPr>
              <a:t>Typescript</a:t>
            </a:r>
          </a:p>
          <a:p>
            <a:r>
              <a:rPr lang="en-US" sz="2000" dirty="0">
                <a:latin typeface="IBM Plex Mono Text"/>
              </a:rPr>
              <a:t>Interest in </a:t>
            </a:r>
            <a:r>
              <a:rPr lang="en-US" sz="2000" b="1" i="1" dirty="0" err="1">
                <a:latin typeface="IBM Plex Mono Text"/>
              </a:rPr>
              <a:t>Powershell</a:t>
            </a:r>
            <a:r>
              <a:rPr lang="en-US" sz="2000" b="1" i="1" dirty="0">
                <a:latin typeface="IBM Plex Mono Text"/>
              </a:rPr>
              <a:t>/Bash</a:t>
            </a:r>
            <a:r>
              <a:rPr lang="en-US" sz="2000" dirty="0">
                <a:latin typeface="IBM Plex Mono Text"/>
              </a:rPr>
              <a:t> appears to be declining in the future.</a:t>
            </a:r>
          </a:p>
          <a:p>
            <a:endParaRPr lang="en-US" sz="2000" dirty="0">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sz="2400" b="1" dirty="0">
                <a:latin typeface="IBM Plex Mono Text"/>
              </a:rPr>
              <a:t>Implications</a:t>
            </a:r>
          </a:p>
          <a:p>
            <a:pPr marL="0" indent="0">
              <a:buNone/>
            </a:pPr>
            <a:endParaRPr lang="en-US" sz="2400" b="1" dirty="0">
              <a:latin typeface="IBM Plex Mono Text"/>
            </a:endParaRPr>
          </a:p>
          <a:p>
            <a:r>
              <a:rPr lang="en-US" sz="2000" dirty="0">
                <a:latin typeface="IBM Plex Mono Text"/>
              </a:rPr>
              <a:t>Web development is in high demand, and </a:t>
            </a:r>
            <a:r>
              <a:rPr lang="en-US" sz="2000" b="1" i="1" dirty="0" err="1">
                <a:latin typeface="IBM Plex Mono Text"/>
              </a:rPr>
              <a:t>Javascript</a:t>
            </a:r>
            <a:r>
              <a:rPr lang="en-US" sz="2000" dirty="0">
                <a:latin typeface="IBM Plex Mono Text"/>
              </a:rPr>
              <a:t> and </a:t>
            </a:r>
            <a:r>
              <a:rPr lang="en-US" sz="2000" b="1" i="1" dirty="0">
                <a:latin typeface="IBM Plex Mono Text"/>
              </a:rPr>
              <a:t>HTML/CSS</a:t>
            </a:r>
            <a:r>
              <a:rPr lang="en-US" sz="2000" dirty="0">
                <a:latin typeface="IBM Plex Mono Text"/>
              </a:rPr>
              <a:t> remain dominant in the </a:t>
            </a:r>
            <a:r>
              <a:rPr lang="en-US" sz="2000" dirty="0" err="1">
                <a:latin typeface="IBM Plex Mono Text"/>
              </a:rPr>
              <a:t>WebDev</a:t>
            </a:r>
            <a:r>
              <a:rPr lang="en-US" sz="2000" dirty="0">
                <a:latin typeface="IBM Plex Mono Text"/>
              </a:rPr>
              <a:t> space —</a:t>
            </a:r>
            <a:r>
              <a:rPr lang="en-US" sz="2000" b="1" i="1" dirty="0">
                <a:latin typeface="IBM Plex Mono Text"/>
              </a:rPr>
              <a:t>TypeScript</a:t>
            </a:r>
            <a:r>
              <a:rPr lang="en-US" sz="2000" dirty="0">
                <a:latin typeface="IBM Plex Mono Text"/>
              </a:rPr>
              <a:t> may however catch up in the future as interest in it is increasing.</a:t>
            </a:r>
            <a:endParaRPr lang="en-US" sz="2000">
              <a:latin typeface="IBM Plex Mono Text"/>
            </a:endParaRPr>
          </a:p>
          <a:p>
            <a:r>
              <a:rPr lang="en-US" sz="2000" b="1" i="1" dirty="0">
                <a:latin typeface="IBM Plex Mono Text"/>
              </a:rPr>
              <a:t>SQL</a:t>
            </a:r>
            <a:r>
              <a:rPr lang="en-US" sz="2000" dirty="0">
                <a:latin typeface="IBM Plex Mono Text"/>
              </a:rPr>
              <a:t> looks set to remain the most popular language for big data storage and database queries</a:t>
            </a:r>
            <a:endParaRPr lang="en-US" sz="2000">
              <a:latin typeface="IBM Plex Mono Text"/>
            </a:endParaRPr>
          </a:p>
          <a:p>
            <a:r>
              <a:rPr lang="en-US" sz="2000" dirty="0">
                <a:latin typeface="IBM Plex Mono Text"/>
              </a:rPr>
              <a:t>Popularity is increasing in Machine Learning in Artificial intelligence and this is reflected by growing interest in </a:t>
            </a:r>
            <a:r>
              <a:rPr lang="en-US" sz="2000" b="1" i="1" dirty="0">
                <a:latin typeface="IBM Plex Mono Text"/>
              </a:rPr>
              <a:t>Python</a:t>
            </a:r>
            <a:endParaRPr lang="en-US" sz="2000" b="1" i="1">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438</TotalTime>
  <Words>1558</Words>
  <Application>Microsoft Office PowerPoint</Application>
  <PresentationFormat>Widescreen</PresentationFormat>
  <Paragraphs>143</Paragraphs>
  <Slides>21</Slides>
  <Notes>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Courier New</vt:lpstr>
      <vt:lpstr>Helv</vt:lpstr>
      <vt:lpstr>IBM Plex Mono SemiBold</vt:lpstr>
      <vt:lpstr>IBM Plex Mono Text</vt:lpstr>
      <vt:lpstr>IBM Plex Sans Text</vt:lpstr>
      <vt:lpstr>Wingdings</vt:lpstr>
      <vt:lpstr>SLIDE_TEMPLATE_skill_network</vt:lpstr>
      <vt:lpstr>An Analysis of Current Usage and Trends in Technology</vt:lpstr>
      <vt:lpstr>TABLE OF CONTENTS</vt:lpstr>
      <vt:lpstr>OUTLINE</vt:lpstr>
      <vt:lpstr>EXECUTIVE SUMMARY</vt:lpstr>
      <vt:lpstr>INTRODUCTION</vt:lpstr>
      <vt:lpstr>METHODOLOGY</vt:lpstr>
      <vt:lpstr>RESULTS: DEMOGRAPHICS AND CONVERTED COMPENSATION</vt:lpstr>
      <vt:lpstr>RESULTS:PROGRAMMING LANGUAGE TRENDS</vt:lpstr>
      <vt:lpstr>PROGRAMMING LANGUAGE TRENDS - FINDINGS &amp; IMPLICATIONS</vt:lpstr>
      <vt:lpstr>RESULTS: 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Kaggle API: JOB POSTINGS</vt:lpstr>
      <vt:lpstr>POPULAR LANGUAGES: AVERAGE SALARY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Joshua Kalinsky</cp:lastModifiedBy>
  <cp:revision>1875</cp:revision>
  <dcterms:created xsi:type="dcterms:W3CDTF">2020-10-28T18:29:43Z</dcterms:created>
  <dcterms:modified xsi:type="dcterms:W3CDTF">2023-05-03T10:11:35Z</dcterms:modified>
</cp:coreProperties>
</file>