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311" r:id="rId3"/>
    <p:sldId id="328" r:id="rId4"/>
    <p:sldId id="321" r:id="rId5"/>
    <p:sldId id="322" r:id="rId6"/>
    <p:sldId id="310" r:id="rId7"/>
    <p:sldId id="312" r:id="rId8"/>
    <p:sldId id="333" r:id="rId9"/>
    <p:sldId id="334" r:id="rId10"/>
    <p:sldId id="335" r:id="rId11"/>
    <p:sldId id="330" r:id="rId12"/>
    <p:sldId id="332" r:id="rId13"/>
    <p:sldId id="323" r:id="rId14"/>
    <p:sldId id="324" r:id="rId15"/>
    <p:sldId id="326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2F294B-EED1-4A44-B574-51A08CD4F6E3}">
  <a:tblStyle styleId="{612F294B-EED1-4A44-B574-51A08CD4F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092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6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457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33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3" r:id="rId7"/>
    <p:sldLayoutId id="2147483664" r:id="rId8"/>
    <p:sldLayoutId id="2147483674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3E9B3D7-8BD3-4AE7-8B1E-DB294924537F}"/>
              </a:ext>
            </a:extLst>
          </p:cNvPr>
          <p:cNvSpPr/>
          <p:nvPr/>
        </p:nvSpPr>
        <p:spPr>
          <a:xfrm>
            <a:off x="5330456" y="0"/>
            <a:ext cx="3813544" cy="207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690" name="Google Shape;1690;p35"/>
          <p:cNvGrpSpPr/>
          <p:nvPr/>
        </p:nvGrpSpPr>
        <p:grpSpPr>
          <a:xfrm>
            <a:off x="-72474" y="2151828"/>
            <a:ext cx="4565115" cy="2994559"/>
            <a:chOff x="469775" y="238125"/>
            <a:chExt cx="7380222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1" y="238200"/>
              <a:ext cx="6001826" cy="5109176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8999" y="238125"/>
              <a:ext cx="5764775" cy="5102424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5823248" y="1258473"/>
              <a:ext cx="2026749" cy="4200076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6" y="2181400"/>
              <a:ext cx="136350" cy="284901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6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4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6"/>
              <a:ext cx="1524125" cy="1193474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1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6"/>
              <a:ext cx="1707274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6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49" cy="1118676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6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6" y="2921074"/>
              <a:ext cx="1264674" cy="2293324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4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4" y="4365825"/>
              <a:ext cx="110925" cy="69224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4"/>
              <a:ext cx="1519024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058177" y="929118"/>
            <a:ext cx="3846972" cy="1042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 dirty="0" err="1">
                <a:solidFill>
                  <a:schemeClr val="dk2"/>
                </a:solidFill>
              </a:rPr>
              <a:t>Water</a:t>
            </a:r>
            <a:r>
              <a:rPr lang="pt-PT" sz="5000" dirty="0">
                <a:solidFill>
                  <a:schemeClr val="dk2"/>
                </a:solidFill>
              </a:rPr>
              <a:t> </a:t>
            </a:r>
            <a:r>
              <a:rPr lang="pt-PT" sz="5000" dirty="0" err="1">
                <a:solidFill>
                  <a:schemeClr val="dk2"/>
                </a:solidFill>
              </a:rPr>
              <a:t>you</a:t>
            </a:r>
            <a:r>
              <a:rPr lang="pt-PT" sz="5000" dirty="0">
                <a:solidFill>
                  <a:schemeClr val="dk2"/>
                </a:solidFill>
              </a:rPr>
              <a:t> </a:t>
            </a:r>
            <a:r>
              <a:rPr lang="pt-PT" sz="5000" dirty="0" err="1">
                <a:solidFill>
                  <a:schemeClr val="dk2"/>
                </a:solidFill>
              </a:rPr>
              <a:t>waiting</a:t>
            </a:r>
            <a:r>
              <a:rPr lang="pt-PT" sz="5000" dirty="0">
                <a:solidFill>
                  <a:schemeClr val="dk2"/>
                </a:solidFill>
              </a:rPr>
              <a:t> for?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0EEB81-9693-4CB9-9865-1897BD47F2B6}"/>
              </a:ext>
            </a:extLst>
          </p:cNvPr>
          <p:cNvSpPr txBox="1"/>
          <p:nvPr/>
        </p:nvSpPr>
        <p:spPr>
          <a:xfrm>
            <a:off x="5670037" y="3193780"/>
            <a:ext cx="3220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103639 – Ana Dias</a:t>
            </a:r>
          </a:p>
          <a:p>
            <a:r>
              <a:rPr lang="pt-PT" dirty="0"/>
              <a:t>103827 – Catarina Henriques</a:t>
            </a:r>
          </a:p>
          <a:p>
            <a:r>
              <a:rPr lang="pt-PT" dirty="0"/>
              <a:t>103064 – Filipe Barbosa</a:t>
            </a:r>
          </a:p>
          <a:p>
            <a:r>
              <a:rPr lang="pt-PT" dirty="0"/>
              <a:t>103359 – Francisco Bastos</a:t>
            </a:r>
          </a:p>
          <a:p>
            <a:r>
              <a:rPr lang="pt-PT" dirty="0"/>
              <a:t>103800 – Pedro Martins</a:t>
            </a:r>
          </a:p>
          <a:p>
            <a:r>
              <a:rPr lang="pt-PT" dirty="0"/>
              <a:t>103963 – Tomás Ferreira</a:t>
            </a:r>
          </a:p>
          <a:p>
            <a:endParaRPr lang="pt-PT" dirty="0"/>
          </a:p>
        </p:txBody>
      </p:sp>
      <p:sp>
        <p:nvSpPr>
          <p:cNvPr id="5" name="Bolha de Pensamento: Nuvem 4">
            <a:extLst>
              <a:ext uri="{FF2B5EF4-FFF2-40B4-BE49-F238E27FC236}">
                <a16:creationId xmlns:a16="http://schemas.microsoft.com/office/drawing/2014/main" id="{DF8FB244-F228-40E9-B23F-42D52188E247}"/>
              </a:ext>
            </a:extLst>
          </p:cNvPr>
          <p:cNvSpPr/>
          <p:nvPr/>
        </p:nvSpPr>
        <p:spPr>
          <a:xfrm>
            <a:off x="2418870" y="39060"/>
            <a:ext cx="5166289" cy="2315256"/>
          </a:xfrm>
          <a:prstGeom prst="cloudCallou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E424F8-8B7B-4B6F-9B9A-2B26F9B702CD}"/>
              </a:ext>
            </a:extLst>
          </p:cNvPr>
          <p:cNvSpPr txBox="1">
            <a:spLocks/>
          </p:cNvSpPr>
          <p:nvPr/>
        </p:nvSpPr>
        <p:spPr>
          <a:xfrm>
            <a:off x="134679" y="288710"/>
            <a:ext cx="461453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pt-PT" sz="2800" dirty="0"/>
              <a:t>LCD DO TIPO STN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94330C-E595-4F2B-83C7-BDA160A5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2" y="1065890"/>
            <a:ext cx="1471621" cy="3600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3DAB102-075B-44BA-8709-F053ECFA245F}"/>
              </a:ext>
            </a:extLst>
          </p:cNvPr>
          <p:cNvSpPr txBox="1">
            <a:spLocks/>
          </p:cNvSpPr>
          <p:nvPr/>
        </p:nvSpPr>
        <p:spPr>
          <a:xfrm>
            <a:off x="1940398" y="968566"/>
            <a:ext cx="2263007" cy="383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PT" dirty="0"/>
              <a:t>Não há corrente elétrica</a:t>
            </a:r>
          </a:p>
          <a:p>
            <a:endParaRPr lang="pt-PT" dirty="0"/>
          </a:p>
          <a:p>
            <a:r>
              <a:rPr lang="pt-PT" dirty="0"/>
              <a:t>Moléculas estão “torcidas”</a:t>
            </a:r>
          </a:p>
          <a:p>
            <a:endParaRPr lang="pt-PT" dirty="0"/>
          </a:p>
          <a:p>
            <a:r>
              <a:rPr lang="pt-PT" dirty="0"/>
              <a:t>O ângulo da luz incidente é alterado</a:t>
            </a:r>
          </a:p>
          <a:p>
            <a:endParaRPr lang="pt-PT" dirty="0"/>
          </a:p>
          <a:p>
            <a:r>
              <a:rPr lang="pt-PT" dirty="0"/>
              <a:t>Dá-se a passagem de luz</a:t>
            </a:r>
          </a:p>
          <a:p>
            <a:endParaRPr lang="pt-PT" dirty="0"/>
          </a:p>
          <a:p>
            <a:r>
              <a:rPr lang="pt-PT" dirty="0"/>
              <a:t>O pixel aparece “ligado”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692A9F-D449-4F14-A2C2-7926889E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54" y="1065890"/>
            <a:ext cx="1554838" cy="3600000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2CB4398E-27A4-4BCE-9503-CBD0D76392B3}"/>
              </a:ext>
            </a:extLst>
          </p:cNvPr>
          <p:cNvSpPr txBox="1">
            <a:spLocks/>
          </p:cNvSpPr>
          <p:nvPr/>
        </p:nvSpPr>
        <p:spPr>
          <a:xfrm>
            <a:off x="6072098" y="1065890"/>
            <a:ext cx="2830897" cy="383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PT" dirty="0"/>
              <a:t>Há corrente elétrica</a:t>
            </a:r>
          </a:p>
          <a:p>
            <a:endParaRPr lang="pt-PT" dirty="0"/>
          </a:p>
          <a:p>
            <a:r>
              <a:rPr lang="pt-PT" dirty="0"/>
              <a:t>Moléculas estão “organizadas”</a:t>
            </a:r>
          </a:p>
          <a:p>
            <a:endParaRPr lang="pt-PT" dirty="0"/>
          </a:p>
          <a:p>
            <a:r>
              <a:rPr lang="pt-PT" dirty="0"/>
              <a:t>O ângulo da luz incidente não é alterado</a:t>
            </a:r>
          </a:p>
          <a:p>
            <a:endParaRPr lang="pt-PT" dirty="0"/>
          </a:p>
          <a:p>
            <a:r>
              <a:rPr lang="pt-PT" dirty="0"/>
              <a:t>Não se dá-se a passagem de luz</a:t>
            </a:r>
          </a:p>
          <a:p>
            <a:endParaRPr lang="pt-PT" dirty="0"/>
          </a:p>
          <a:p>
            <a:r>
              <a:rPr lang="pt-PT" dirty="0"/>
              <a:t>O pixel aparece “desligado”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037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4C894AC-18B4-4F90-9C08-A62AEA4E3E46}"/>
              </a:ext>
            </a:extLst>
          </p:cNvPr>
          <p:cNvSpPr/>
          <p:nvPr/>
        </p:nvSpPr>
        <p:spPr>
          <a:xfrm>
            <a:off x="1875051" y="531628"/>
            <a:ext cx="5393897" cy="437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BBF047-49B6-4EC5-8B79-C61BF805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76" y="0"/>
            <a:ext cx="4233462" cy="3152350"/>
          </a:xfrm>
          <a:prstGeom prst="rect">
            <a:avLst/>
          </a:prstGeom>
        </p:spPr>
      </p:pic>
      <p:sp>
        <p:nvSpPr>
          <p:cNvPr id="8" name="Google Shape;2155;p38">
            <a:extLst>
              <a:ext uri="{FF2B5EF4-FFF2-40B4-BE49-F238E27FC236}">
                <a16:creationId xmlns:a16="http://schemas.microsoft.com/office/drawing/2014/main" id="{05BDE0DE-7D8C-40D6-A6EE-79F44027D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2210" y="1467684"/>
            <a:ext cx="3643069" cy="1100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BUZZER</a:t>
            </a:r>
            <a:br>
              <a:rPr lang="pt-PT" sz="4000" dirty="0"/>
            </a:br>
            <a:br>
              <a:rPr lang="pt-PT" sz="3200" dirty="0"/>
            </a:br>
            <a:endParaRPr sz="4700" dirty="0"/>
          </a:p>
        </p:txBody>
      </p:sp>
      <p:sp>
        <p:nvSpPr>
          <p:cNvPr id="18" name="Seta: Em Ângulo Reto Para Cima 17">
            <a:extLst>
              <a:ext uri="{FF2B5EF4-FFF2-40B4-BE49-F238E27FC236}">
                <a16:creationId xmlns:a16="http://schemas.microsoft.com/office/drawing/2014/main" id="{A19CC651-599E-467E-A141-A9736DE9D56B}"/>
              </a:ext>
            </a:extLst>
          </p:cNvPr>
          <p:cNvSpPr/>
          <p:nvPr/>
        </p:nvSpPr>
        <p:spPr>
          <a:xfrm flipV="1">
            <a:off x="5166891" y="1377801"/>
            <a:ext cx="1077787" cy="947185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DF8DC8-E234-4D11-9539-CE4B72B7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11" y="2575205"/>
            <a:ext cx="2372305" cy="2239093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1723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Pcs Piezoelectric Piezo Ceramic Wafer Plate Dia 15mm For Buzzer  Loudspeaker Dropship|Acoustic Components|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0" b="19846"/>
          <a:stretch/>
        </p:blipFill>
        <p:spPr bwMode="auto">
          <a:xfrm>
            <a:off x="154113" y="2245887"/>
            <a:ext cx="2085654" cy="13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direita 3"/>
          <p:cNvSpPr/>
          <p:nvPr/>
        </p:nvSpPr>
        <p:spPr>
          <a:xfrm rot="5400000">
            <a:off x="496482" y="1147294"/>
            <a:ext cx="890401" cy="36987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366937" y="498911"/>
            <a:ext cx="1519362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Sinal de Entrada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14914" y="3647326"/>
            <a:ext cx="1163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302481" y="1857770"/>
            <a:ext cx="127840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Vibração</a:t>
            </a:r>
          </a:p>
        </p:txBody>
      </p:sp>
      <p:pic>
        <p:nvPicPr>
          <p:cNvPr id="1028" name="Picture 4" descr="Alto-falante com as ondas sonoras esboço | Ícone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50366" y="3182010"/>
            <a:ext cx="1287248" cy="128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4B98556B-5F47-4BEE-9A68-B4F0778E7F20}"/>
              </a:ext>
            </a:extLst>
          </p:cNvPr>
          <p:cNvSpPr txBox="1">
            <a:spLocks/>
          </p:cNvSpPr>
          <p:nvPr/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pt-PT" sz="2800" dirty="0"/>
              <a:t>BUZZER</a:t>
            </a:r>
          </a:p>
        </p:txBody>
      </p:sp>
      <p:pic>
        <p:nvPicPr>
          <p:cNvPr id="2" name="Picture 2" descr="Como Funcionam os Materiais Piroelétricos e Piezoelétricos (ART98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94" y="2067294"/>
            <a:ext cx="2686490" cy="1760359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 para a direita 11"/>
          <p:cNvSpPr/>
          <p:nvPr/>
        </p:nvSpPr>
        <p:spPr>
          <a:xfrm>
            <a:off x="5052200" y="2885381"/>
            <a:ext cx="1065879" cy="36987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6157839" y="2947474"/>
            <a:ext cx="207176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Ondas Sonoras</a:t>
            </a:r>
          </a:p>
        </p:txBody>
      </p:sp>
    </p:spTree>
    <p:extLst>
      <p:ext uri="{BB962C8B-B14F-4D97-AF65-F5344CB8AC3E}">
        <p14:creationId xmlns:p14="http://schemas.microsoft.com/office/powerpoint/2010/main" val="37648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1903-7433-4E98-960F-CE9875BD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11" y="342289"/>
            <a:ext cx="3217377" cy="332245"/>
          </a:xfrm>
        </p:spPr>
        <p:txBody>
          <a:bodyPr/>
          <a:lstStyle/>
          <a:p>
            <a:r>
              <a:rPr lang="pt-PT" dirty="0"/>
              <a:t>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09A8A9-83AE-4F27-ACCD-D07C07D7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79" y="1034496"/>
            <a:ext cx="2895600" cy="21561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887317-4AAE-42B2-BE7F-88E16C97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44" y="1090720"/>
            <a:ext cx="2477877" cy="18450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A0A3E48-31D1-49DD-87C6-2169B594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07" y="2924393"/>
            <a:ext cx="2477877" cy="18450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ECFCDE-E017-4C45-B348-48E92090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35" y="2959499"/>
            <a:ext cx="2477877" cy="1845094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DA743889-DDBD-4EA8-B72D-5AC9C4EFF78C}"/>
              </a:ext>
            </a:extLst>
          </p:cNvPr>
          <p:cNvSpPr txBox="1">
            <a:spLocks/>
          </p:cNvSpPr>
          <p:nvPr/>
        </p:nvSpPr>
        <p:spPr>
          <a:xfrm>
            <a:off x="2049308" y="1600876"/>
            <a:ext cx="1897982" cy="89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pt-PT" sz="1800" b="1" dirty="0"/>
              <a:t>Ideia geral do projeto “</a:t>
            </a:r>
            <a:r>
              <a:rPr lang="pt-PT" sz="1800" b="1" dirty="0" err="1"/>
              <a:t>Water</a:t>
            </a:r>
            <a:r>
              <a:rPr lang="pt-PT" sz="1800" b="1" dirty="0"/>
              <a:t> </a:t>
            </a:r>
            <a:r>
              <a:rPr lang="pt-PT" sz="1800" b="1" dirty="0" err="1"/>
              <a:t>you</a:t>
            </a:r>
            <a:r>
              <a:rPr lang="pt-PT" sz="1800" b="1" dirty="0"/>
              <a:t> </a:t>
            </a:r>
            <a:r>
              <a:rPr lang="pt-PT" sz="1800" b="1" dirty="0" err="1"/>
              <a:t>waiting</a:t>
            </a:r>
            <a:r>
              <a:rPr lang="pt-PT" sz="1800" b="1" dirty="0"/>
              <a:t> for?”</a:t>
            </a:r>
          </a:p>
          <a:p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E421DB5-9598-4734-9EFC-52D418A9D3F8}"/>
              </a:ext>
            </a:extLst>
          </p:cNvPr>
          <p:cNvSpPr txBox="1">
            <a:spLocks/>
          </p:cNvSpPr>
          <p:nvPr/>
        </p:nvSpPr>
        <p:spPr>
          <a:xfrm>
            <a:off x="5181378" y="1770942"/>
            <a:ext cx="2263007" cy="89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pt-PT" sz="1800" b="1" dirty="0"/>
              <a:t>Desenvolvimentos</a:t>
            </a:r>
            <a:endParaRPr lang="pt-PT" b="1" dirty="0"/>
          </a:p>
          <a:p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13E89C-A34E-4531-9E1B-FA216260802F}"/>
              </a:ext>
            </a:extLst>
          </p:cNvPr>
          <p:cNvSpPr txBox="1">
            <a:spLocks/>
          </p:cNvSpPr>
          <p:nvPr/>
        </p:nvSpPr>
        <p:spPr>
          <a:xfrm>
            <a:off x="1753269" y="3604615"/>
            <a:ext cx="2263007" cy="89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pt-PT" sz="1800" b="1" dirty="0"/>
              <a:t>Falhas no projeto</a:t>
            </a:r>
          </a:p>
          <a:p>
            <a:endParaRPr lang="pt-PT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316FA74-5296-442F-8264-FC8F6E56FEDF}"/>
              </a:ext>
            </a:extLst>
          </p:cNvPr>
          <p:cNvSpPr txBox="1">
            <a:spLocks/>
          </p:cNvSpPr>
          <p:nvPr/>
        </p:nvSpPr>
        <p:spPr>
          <a:xfrm>
            <a:off x="5357841" y="3604615"/>
            <a:ext cx="2263007" cy="89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pt-PT" sz="1800" b="1" dirty="0"/>
              <a:t>Passos futuros</a:t>
            </a:r>
          </a:p>
          <a:p>
            <a:endParaRPr lang="pt-PT" dirty="0"/>
          </a:p>
        </p:txBody>
      </p:sp>
      <p:pic>
        <p:nvPicPr>
          <p:cNvPr id="13" name="Gráfico 12" descr="Lâmpada e engrenagem">
            <a:extLst>
              <a:ext uri="{FF2B5EF4-FFF2-40B4-BE49-F238E27FC236}">
                <a16:creationId xmlns:a16="http://schemas.microsoft.com/office/drawing/2014/main" id="{31E9F22C-1A18-47AD-9DC1-A3B5EB723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345" y="1210105"/>
            <a:ext cx="583789" cy="583789"/>
          </a:xfrm>
          <a:prstGeom prst="rect">
            <a:avLst/>
          </a:prstGeom>
        </p:spPr>
      </p:pic>
      <p:pic>
        <p:nvPicPr>
          <p:cNvPr id="15" name="Gráfico 14" descr="Fechar">
            <a:extLst>
              <a:ext uri="{FF2B5EF4-FFF2-40B4-BE49-F238E27FC236}">
                <a16:creationId xmlns:a16="http://schemas.microsoft.com/office/drawing/2014/main" id="{D75177DE-4B42-4D9F-9B0E-F73E81E00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9413" y="3166176"/>
            <a:ext cx="507799" cy="507799"/>
          </a:xfrm>
          <a:prstGeom prst="rect">
            <a:avLst/>
          </a:prstGeom>
        </p:spPr>
      </p:pic>
      <p:pic>
        <p:nvPicPr>
          <p:cNvPr id="17" name="Gráfico 16" descr="Marca de verificação">
            <a:extLst>
              <a:ext uri="{FF2B5EF4-FFF2-40B4-BE49-F238E27FC236}">
                <a16:creationId xmlns:a16="http://schemas.microsoft.com/office/drawing/2014/main" id="{94C5EC41-F097-4B6A-A2F0-4D389FB3F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7841" y="1354756"/>
            <a:ext cx="457200" cy="457200"/>
          </a:xfrm>
          <a:prstGeom prst="rect">
            <a:avLst/>
          </a:prstGeom>
        </p:spPr>
      </p:pic>
      <p:pic>
        <p:nvPicPr>
          <p:cNvPr id="19" name="Gráfico 18" descr="Fim">
            <a:extLst>
              <a:ext uri="{FF2B5EF4-FFF2-40B4-BE49-F238E27FC236}">
                <a16:creationId xmlns:a16="http://schemas.microsoft.com/office/drawing/2014/main" id="{11661619-C830-4B8A-938B-3619D243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86441" y="32167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1903-7433-4E98-960F-CE9875BD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Fluxograma do projeto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904126" y="1212350"/>
            <a:ext cx="7194952" cy="3104056"/>
            <a:chOff x="904126" y="1212350"/>
            <a:chExt cx="7194952" cy="310405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771" y="1212350"/>
              <a:ext cx="7054307" cy="3104056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904126" y="1212350"/>
              <a:ext cx="1551398" cy="92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7587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1903-7433-4E98-960F-CE9875BD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Finalizando…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1EBEF-F360-48FD-BC74-60E176CF7589}"/>
              </a:ext>
            </a:extLst>
          </p:cNvPr>
          <p:cNvSpPr txBox="1"/>
          <p:nvPr/>
        </p:nvSpPr>
        <p:spPr>
          <a:xfrm>
            <a:off x="1388807" y="1359568"/>
            <a:ext cx="5649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Com este trabalho conseguimos:</a:t>
            </a:r>
          </a:p>
          <a:p>
            <a:pPr algn="just"/>
            <a:r>
              <a:rPr lang="pt-PT" sz="2000" dirty="0"/>
              <a:t>	- Adquirir conhecimento teórico;</a:t>
            </a:r>
          </a:p>
          <a:p>
            <a:pPr algn="just"/>
            <a:r>
              <a:rPr lang="pt-PT" sz="2000" dirty="0"/>
              <a:t>	- Interpretar e idealizar um projeto;</a:t>
            </a:r>
          </a:p>
          <a:p>
            <a:pPr algn="just"/>
            <a:r>
              <a:rPr lang="pt-PT" sz="2000" dirty="0"/>
              <a:t>	- Aprender linguagens de programação;</a:t>
            </a:r>
          </a:p>
          <a:p>
            <a:pPr algn="just"/>
            <a:r>
              <a:rPr lang="pt-PT" sz="2000" dirty="0"/>
              <a:t>	- Manusear o software IDE STM32;</a:t>
            </a:r>
          </a:p>
          <a:p>
            <a:r>
              <a:rPr lang="pt-PT" sz="2000" dirty="0"/>
              <a:t>	- Entender as características do microcontrolador, sensores e atuadores, bem como, as suas aplicações e o seu funcionamento.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5CE273-A87F-44EF-805D-55A523D00B51}"/>
              </a:ext>
            </a:extLst>
          </p:cNvPr>
          <p:cNvSpPr/>
          <p:nvPr/>
        </p:nvSpPr>
        <p:spPr>
          <a:xfrm>
            <a:off x="7146758" y="1810753"/>
            <a:ext cx="1997242" cy="3332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Picture 10" descr="Muletas idosos, muleta, idosos, desenhos animados png | PNGWing">
            <a:extLst>
              <a:ext uri="{FF2B5EF4-FFF2-40B4-BE49-F238E27FC236}">
                <a16:creationId xmlns:a16="http://schemas.microsoft.com/office/drawing/2014/main" id="{C59A52EE-BF22-4576-BBC0-7ECD1481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64" y="1810753"/>
            <a:ext cx="3515721" cy="320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04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E202CD-7EAB-4C13-AAB3-AC9BAFF0529E}"/>
              </a:ext>
            </a:extLst>
          </p:cNvPr>
          <p:cNvSpPr/>
          <p:nvPr/>
        </p:nvSpPr>
        <p:spPr>
          <a:xfrm>
            <a:off x="1803193" y="178051"/>
            <a:ext cx="2417135" cy="864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F18629C-E584-429A-9D10-9AD73688557D}"/>
              </a:ext>
            </a:extLst>
          </p:cNvPr>
          <p:cNvSpPr/>
          <p:nvPr/>
        </p:nvSpPr>
        <p:spPr>
          <a:xfrm>
            <a:off x="0" y="39872"/>
            <a:ext cx="2530549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Google Shape;1884;p35">
            <a:extLst>
              <a:ext uri="{FF2B5EF4-FFF2-40B4-BE49-F238E27FC236}">
                <a16:creationId xmlns:a16="http://schemas.microsoft.com/office/drawing/2014/main" id="{FD6FF0F3-5252-4450-B22A-5E97953376FE}"/>
              </a:ext>
            </a:extLst>
          </p:cNvPr>
          <p:cNvSpPr txBox="1">
            <a:spLocks/>
          </p:cNvSpPr>
          <p:nvPr/>
        </p:nvSpPr>
        <p:spPr>
          <a:xfrm>
            <a:off x="1139779" y="335850"/>
            <a:ext cx="7116418" cy="613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pt-PT" sz="4000" dirty="0" err="1">
                <a:solidFill>
                  <a:schemeClr val="bg2"/>
                </a:solidFill>
              </a:rPr>
              <a:t>Water</a:t>
            </a:r>
            <a:r>
              <a:rPr lang="pt-PT" sz="4000" dirty="0">
                <a:solidFill>
                  <a:schemeClr val="dk2"/>
                </a:solidFill>
              </a:rPr>
              <a:t> </a:t>
            </a:r>
            <a:r>
              <a:rPr lang="pt-PT" sz="4000" dirty="0" err="1">
                <a:solidFill>
                  <a:schemeClr val="dk2"/>
                </a:solidFill>
              </a:rPr>
              <a:t>you</a:t>
            </a:r>
            <a:r>
              <a:rPr lang="pt-PT" sz="4000" dirty="0">
                <a:solidFill>
                  <a:schemeClr val="dk2"/>
                </a:solidFill>
              </a:rPr>
              <a:t> </a:t>
            </a:r>
            <a:r>
              <a:rPr lang="pt-PT" sz="4000" dirty="0" err="1">
                <a:solidFill>
                  <a:schemeClr val="dk2"/>
                </a:solidFill>
              </a:rPr>
              <a:t>waiti</a:t>
            </a:r>
            <a:r>
              <a:rPr lang="pt-PT" sz="4000" dirty="0" err="1">
                <a:solidFill>
                  <a:schemeClr val="bg2"/>
                </a:solidFill>
              </a:rPr>
              <a:t>ng</a:t>
            </a:r>
            <a:r>
              <a:rPr lang="pt-PT" sz="4000" dirty="0">
                <a:solidFill>
                  <a:schemeClr val="dk2"/>
                </a:solidFill>
              </a:rPr>
              <a:t> for? Vai regar!</a:t>
            </a:r>
          </a:p>
        </p:txBody>
      </p:sp>
      <p:pic>
        <p:nvPicPr>
          <p:cNvPr id="2054" name="Picture 6" descr="Vegetal, Horta, Frut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r="12479"/>
          <a:stretch/>
        </p:blipFill>
        <p:spPr bwMode="auto">
          <a:xfrm>
            <a:off x="161081" y="2048790"/>
            <a:ext cx="519299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uletas idosos, muleta, idosos, desenhos animados png | PNG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94" y="1114612"/>
            <a:ext cx="4115962" cy="375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terial De Vetor De Desenhos Animados Para Pessoas De Negócios,  Estudiosos, Personagens De Desenhos Animados, Material De Desenho Animado  Imagem PNG e Vetor Pa… | Personagens de desenhos animados, Desenhos  animados, 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06" y="1443790"/>
            <a:ext cx="2403736" cy="34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9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UCLEO-F411RE STMicroelectronics - Kit de arranq: STM32 | STM32F411RET6;  Conetores dos expansores: 2 | TME - Componentes eletrónicos">
            <a:extLst>
              <a:ext uri="{FF2B5EF4-FFF2-40B4-BE49-F238E27FC236}">
                <a16:creationId xmlns:a16="http://schemas.microsoft.com/office/drawing/2014/main" id="{C7A1BBC7-649C-4BA1-A3A7-270FD2160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 b="10479"/>
          <a:stretch/>
        </p:blipFill>
        <p:spPr bwMode="auto">
          <a:xfrm>
            <a:off x="3006504" y="2218454"/>
            <a:ext cx="2264383" cy="119997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0A5A99-65A6-48E1-903D-9367ACE6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17" y="1857743"/>
            <a:ext cx="1538473" cy="1758988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0F39C2-1012-45E0-B10D-D62C51F8A218}"/>
              </a:ext>
            </a:extLst>
          </p:cNvPr>
          <p:cNvSpPr txBox="1"/>
          <p:nvPr/>
        </p:nvSpPr>
        <p:spPr>
          <a:xfrm>
            <a:off x="1089782" y="3207141"/>
            <a:ext cx="122157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Sensor de Humidade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0DFC3D-4C74-41CA-9114-C7DB0E6D3C9F}"/>
              </a:ext>
            </a:extLst>
          </p:cNvPr>
          <p:cNvSpPr txBox="1"/>
          <p:nvPr/>
        </p:nvSpPr>
        <p:spPr>
          <a:xfrm>
            <a:off x="3396948" y="1553120"/>
            <a:ext cx="148349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Microcontrolador </a:t>
            </a:r>
            <a:r>
              <a:rPr lang="pt-PT" sz="1200" i="1" dirty="0"/>
              <a:t>NUCLEO-F411RE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7F2E034-2D29-41DE-95AA-D4A9BC07CD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9" t="14167" r="6547" b="7742"/>
          <a:stretch/>
        </p:blipFill>
        <p:spPr>
          <a:xfrm>
            <a:off x="6650207" y="734316"/>
            <a:ext cx="1840123" cy="1063114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0AD58F-F6CB-4A42-8A44-87B41F239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246" y="3207141"/>
            <a:ext cx="1585777" cy="1496731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73EC4A-FC67-412F-94A8-69A6B4993F07}"/>
              </a:ext>
            </a:extLst>
          </p:cNvPr>
          <p:cNvSpPr txBox="1"/>
          <p:nvPr/>
        </p:nvSpPr>
        <p:spPr>
          <a:xfrm>
            <a:off x="6633246" y="4480923"/>
            <a:ext cx="69780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Buzzer</a:t>
            </a:r>
            <a:endParaRPr lang="pt-PT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C2C03A-EB79-41F4-80E6-C106FA4B6299}"/>
              </a:ext>
            </a:extLst>
          </p:cNvPr>
          <p:cNvSpPr txBox="1"/>
          <p:nvPr/>
        </p:nvSpPr>
        <p:spPr>
          <a:xfrm>
            <a:off x="8010308" y="1542101"/>
            <a:ext cx="93786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Display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80A290D8-701A-4AAF-9471-9BD86455AEC4}"/>
              </a:ext>
            </a:extLst>
          </p:cNvPr>
          <p:cNvSpPr/>
          <p:nvPr/>
        </p:nvSpPr>
        <p:spPr>
          <a:xfrm>
            <a:off x="2069805" y="2571750"/>
            <a:ext cx="793897" cy="426631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6ADD2CF-05D8-4EF4-993F-DD395751810C}"/>
              </a:ext>
            </a:extLst>
          </p:cNvPr>
          <p:cNvSpPr/>
          <p:nvPr/>
        </p:nvSpPr>
        <p:spPr>
          <a:xfrm>
            <a:off x="5395849" y="1141228"/>
            <a:ext cx="250463" cy="323229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BF56C3D-6C71-47FB-9F50-B5E8C8E768D7}"/>
              </a:ext>
            </a:extLst>
          </p:cNvPr>
          <p:cNvSpPr txBox="1">
            <a:spLocks/>
          </p:cNvSpPr>
          <p:nvPr/>
        </p:nvSpPr>
        <p:spPr>
          <a:xfrm>
            <a:off x="140476" y="192682"/>
            <a:ext cx="4040372" cy="538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5400" dirty="0">
                <a:solidFill>
                  <a:schemeClr val="bg2"/>
                </a:solidFill>
                <a:latin typeface="Fjalla One" panose="02000506040000020004" pitchFamily="2" charset="0"/>
              </a:rPr>
              <a:t>PROJETO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5B51009C-E8AD-4CA9-A0D7-B6C7D153BE08}"/>
              </a:ext>
            </a:extLst>
          </p:cNvPr>
          <p:cNvSpPr/>
          <p:nvPr/>
        </p:nvSpPr>
        <p:spPr>
          <a:xfrm>
            <a:off x="5569090" y="1035864"/>
            <a:ext cx="793897" cy="426631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B00C2975-2ABF-4690-8085-785F9F083FC5}"/>
              </a:ext>
            </a:extLst>
          </p:cNvPr>
          <p:cNvSpPr/>
          <p:nvPr/>
        </p:nvSpPr>
        <p:spPr>
          <a:xfrm>
            <a:off x="5617599" y="4052259"/>
            <a:ext cx="793897" cy="426631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1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4C894AC-18B4-4F90-9C08-A62AEA4E3E46}"/>
              </a:ext>
            </a:extLst>
          </p:cNvPr>
          <p:cNvSpPr/>
          <p:nvPr/>
        </p:nvSpPr>
        <p:spPr>
          <a:xfrm>
            <a:off x="1875051" y="531628"/>
            <a:ext cx="5393897" cy="437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BBF047-49B6-4EC5-8B79-C61BF805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76" y="0"/>
            <a:ext cx="4233462" cy="3152350"/>
          </a:xfrm>
          <a:prstGeom prst="rect">
            <a:avLst/>
          </a:prstGeom>
        </p:spPr>
      </p:pic>
      <p:sp>
        <p:nvSpPr>
          <p:cNvPr id="8" name="Google Shape;2155;p38">
            <a:extLst>
              <a:ext uri="{FF2B5EF4-FFF2-40B4-BE49-F238E27FC236}">
                <a16:creationId xmlns:a16="http://schemas.microsoft.com/office/drawing/2014/main" id="{05BDE0DE-7D8C-40D6-A6EE-79F44027D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2210" y="1467684"/>
            <a:ext cx="3643069" cy="1100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SENSOR DE HUMIDADE</a:t>
            </a:r>
            <a:br>
              <a:rPr lang="pt-PT" sz="4000" dirty="0"/>
            </a:br>
            <a:br>
              <a:rPr lang="pt-PT" sz="3200" dirty="0"/>
            </a:br>
            <a:endParaRPr sz="4700" dirty="0"/>
          </a:p>
        </p:txBody>
      </p:sp>
      <p:sp>
        <p:nvSpPr>
          <p:cNvPr id="18" name="Seta: Em Ângulo Reto Para Cima 17">
            <a:extLst>
              <a:ext uri="{FF2B5EF4-FFF2-40B4-BE49-F238E27FC236}">
                <a16:creationId xmlns:a16="http://schemas.microsoft.com/office/drawing/2014/main" id="{A19CC651-599E-467E-A141-A9736DE9D56B}"/>
              </a:ext>
            </a:extLst>
          </p:cNvPr>
          <p:cNvSpPr/>
          <p:nvPr/>
        </p:nvSpPr>
        <p:spPr>
          <a:xfrm flipV="1">
            <a:off x="5166891" y="1377801"/>
            <a:ext cx="1077787" cy="947185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F77D1-2EE5-467D-9504-11DB5AC2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13" y="2446596"/>
            <a:ext cx="1800521" cy="2058596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041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82DD5E93-F173-46E4-B594-D54FAE3F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47" y="2764137"/>
            <a:ext cx="3010690" cy="1741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33189"/>
              </p:ext>
            </p:extLst>
          </p:nvPr>
        </p:nvGraphicFramePr>
        <p:xfrm>
          <a:off x="374639" y="1160691"/>
          <a:ext cx="2605993" cy="2348096"/>
        </p:xfrm>
        <a:graphic>
          <a:graphicData uri="http://schemas.openxmlformats.org/drawingml/2006/table">
            <a:tbl>
              <a:tblPr firstRow="1" bandRow="1">
                <a:tableStyleId>{612F294B-EED1-4A44-B574-51A08CD4F6E3}</a:tableStyleId>
              </a:tblPr>
              <a:tblGrid>
                <a:gridCol w="130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092">
                <a:tc>
                  <a:txBody>
                    <a:bodyPr/>
                    <a:lstStyle/>
                    <a:p>
                      <a:r>
                        <a:rPr lang="pt-PT" sz="1100" dirty="0">
                          <a:latin typeface="Barlow Semi Condensed Medium" panose="020B0604020202020204" charset="0"/>
                        </a:rP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>
                          <a:latin typeface="Barlow Semi Condensed Medium" panose="020B0604020202020204" charset="0"/>
                        </a:rPr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Operating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94949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0.3mA (measuring) 60uA (standby)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89192"/>
                  </a:ext>
                </a:extLst>
              </a:tr>
              <a:tr h="48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Operating Voltage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D3D3D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3,5V to 5,5V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Humidity Range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94949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20% to 90%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Temperature</a:t>
                      </a: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 Range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94949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0ºC to 50ºC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ítulo 1">
            <a:extLst>
              <a:ext uri="{FF2B5EF4-FFF2-40B4-BE49-F238E27FC236}">
                <a16:creationId xmlns:a16="http://schemas.microsoft.com/office/drawing/2014/main" id="{4B98556B-5F47-4BEE-9A68-B4F0778E7F20}"/>
              </a:ext>
            </a:extLst>
          </p:cNvPr>
          <p:cNvSpPr txBox="1">
            <a:spLocks/>
          </p:cNvSpPr>
          <p:nvPr/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PT" dirty="0"/>
              <a:t>Sensor de Humidade - DHT11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DB46E83-72DE-446E-B712-7722EB93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88958"/>
              </p:ext>
            </p:extLst>
          </p:nvPr>
        </p:nvGraphicFramePr>
        <p:xfrm>
          <a:off x="3149347" y="1158569"/>
          <a:ext cx="2605994" cy="2348096"/>
        </p:xfrm>
        <a:graphic>
          <a:graphicData uri="http://schemas.openxmlformats.org/drawingml/2006/table">
            <a:tbl>
              <a:tblPr firstRow="1" bandRow="1">
                <a:tableStyleId>{612F294B-EED1-4A44-B574-51A08CD4F6E3}</a:tableStyleId>
              </a:tblPr>
              <a:tblGrid>
                <a:gridCol w="13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489">
                <a:tc>
                  <a:txBody>
                    <a:bodyPr/>
                    <a:lstStyle/>
                    <a:p>
                      <a:r>
                        <a:rPr lang="pt-PT" sz="1100" dirty="0">
                          <a:latin typeface="Barlow Semi Condensed Medium" panose="020B0604020202020204" charset="0"/>
                        </a:rP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>
                          <a:latin typeface="Barlow Semi Condensed Medium" panose="020B0604020202020204" charset="0"/>
                        </a:rPr>
                        <a:t>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cs typeface="Arial"/>
                          <a:sym typeface="Barlow Semi Condensed Medium"/>
                        </a:rPr>
                        <a:t>Accuracy</a:t>
                      </a:r>
                      <a:endParaRPr kumimoji="0" lang="pt-PT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7C6FC"/>
                        </a:solidFill>
                        <a:effectLst/>
                        <a:uLnTx/>
                        <a:uFillTx/>
                        <a:latin typeface="Barlow Semi Condensed Medium"/>
                        <a:cs typeface="Arial"/>
                        <a:sym typeface="Barlow Semi Condensed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 Semi Condensed" panose="00000506000000000000" pitchFamily="2" charset="0"/>
                          <a:cs typeface="Arial"/>
                          <a:sym typeface="Arial"/>
                        </a:rPr>
                        <a:t>±2ºC; ±5% RH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Compatibility</a:t>
                      </a:r>
                      <a:endParaRPr kumimoji="0" lang="pt-PT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7C6FC"/>
                        </a:solidFill>
                        <a:effectLst/>
                        <a:uLnTx/>
                        <a:uFillTx/>
                        <a:latin typeface="Barlow Semi Condensed Medium"/>
                        <a:sym typeface="Barlow Semi Condensed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494949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Arduino</a:t>
                      </a: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94949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, ARM, AVR, 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89192"/>
                  </a:ext>
                </a:extLst>
              </a:tr>
              <a:tr h="5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Response Time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D3D3D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2s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7C6FC"/>
                          </a:solidFill>
                          <a:effectLst/>
                          <a:uLnTx/>
                          <a:uFillTx/>
                          <a:latin typeface="Barlow Semi Condensed Medium"/>
                          <a:sym typeface="Barlow Semi Condensed Medium"/>
                        </a:rPr>
                        <a:t>Package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494949"/>
                          </a:solidFill>
                          <a:effectLst/>
                          <a:uLnTx/>
                          <a:uFillTx/>
                          <a:latin typeface="Barlow Semi Condensed"/>
                          <a:sym typeface="Barlow Semi Condensed"/>
                        </a:rPr>
                        <a:t>3/4  Pins</a:t>
                      </a:r>
                    </a:p>
                    <a:p>
                      <a:pPr algn="l"/>
                      <a:endParaRPr lang="pt-P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9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UCLEO-F411RE STMicroelectronics - Kit de arranq: STM32 | STM32F411RET6;  Conetores dos expansores: 2 | TME - Componentes eletrónicos">
            <a:extLst>
              <a:ext uri="{FF2B5EF4-FFF2-40B4-BE49-F238E27FC236}">
                <a16:creationId xmlns:a16="http://schemas.microsoft.com/office/drawing/2014/main" id="{88FDD6A4-3146-4402-9C32-33DE2633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792" b="81250" l="3125" r="96719">
                        <a14:foregroundMark x1="7656" y1="45208" x2="3281" y2="42917"/>
                        <a14:foregroundMark x1="3438" y1="40833" x2="6563" y2="51458"/>
                        <a14:foregroundMark x1="5625" y1="47083" x2="7031" y2="53542"/>
                        <a14:foregroundMark x1="5156" y1="49583" x2="7813" y2="49375"/>
                        <a14:foregroundMark x1="4688" y1="48542" x2="4219" y2="42917"/>
                        <a14:foregroundMark x1="5000" y1="31667" x2="17188" y2="37500"/>
                        <a14:foregroundMark x1="17188" y1="37500" x2="24063" y2="36042"/>
                        <a14:foregroundMark x1="7656" y1="41042" x2="11250" y2="41250"/>
                        <a14:foregroundMark x1="49063" y1="20833" x2="62187" y2="16250"/>
                        <a14:foregroundMark x1="62187" y1="16250" x2="49531" y2="20625"/>
                        <a14:foregroundMark x1="49531" y1="20625" x2="51563" y2="20833"/>
                        <a14:foregroundMark x1="10156" y1="49375" x2="31719" y2="76042"/>
                        <a14:foregroundMark x1="31719" y1="76042" x2="51250" y2="69583"/>
                        <a14:foregroundMark x1="35156" y1="78750" x2="9219" y2="52500"/>
                        <a14:foregroundMark x1="8281" y1="52083" x2="32031" y2="78125"/>
                        <a14:foregroundMark x1="48281" y1="73958" x2="60781" y2="65000"/>
                        <a14:foregroundMark x1="60781" y1="65000" x2="79688" y2="66250"/>
                        <a14:foregroundMark x1="79688" y1="66250" x2="91719" y2="60417"/>
                        <a14:foregroundMark x1="91719" y1="60417" x2="78281" y2="59375"/>
                        <a14:foregroundMark x1="78281" y1="59375" x2="76875" y2="55833"/>
                        <a14:foregroundMark x1="91563" y1="53750" x2="94688" y2="54792"/>
                        <a14:foregroundMark x1="56719" y1="70833" x2="71094" y2="71250"/>
                        <a14:foregroundMark x1="71094" y1="71250" x2="58594" y2="75208"/>
                        <a14:foregroundMark x1="58594" y1="75208" x2="77813" y2="66667"/>
                        <a14:foregroundMark x1="56719" y1="70625" x2="58906" y2="77292"/>
                        <a14:foregroundMark x1="55156" y1="68958" x2="57656" y2="75000"/>
                        <a14:foregroundMark x1="91406" y1="60208" x2="93438" y2="40833"/>
                        <a14:foregroundMark x1="93438" y1="40833" x2="92188" y2="38125"/>
                        <a14:foregroundMark x1="93594" y1="47708" x2="95781" y2="55208"/>
                        <a14:foregroundMark x1="95938" y1="51458" x2="94375" y2="41250"/>
                        <a14:foregroundMark x1="96719" y1="51042" x2="94375" y2="41042"/>
                        <a14:foregroundMark x1="79219" y1="35417" x2="68438" y2="25833"/>
                        <a14:foregroundMark x1="68438" y1="25833" x2="82500" y2="33333"/>
                        <a14:foregroundMark x1="68281" y1="23542" x2="85469" y2="37917"/>
                        <a14:foregroundMark x1="60000" y1="14792" x2="42813" y2="22083"/>
                        <a14:foregroundMark x1="42813" y1="22083" x2="55937" y2="20625"/>
                        <a14:foregroundMark x1="55937" y1="20625" x2="55937" y2="20625"/>
                        <a14:foregroundMark x1="30469" y1="26042" x2="38594" y2="21667"/>
                        <a14:foregroundMark x1="38125" y1="24583" x2="52031" y2="15833"/>
                        <a14:foregroundMark x1="92500" y1="54167" x2="94531" y2="56458"/>
                        <a14:foregroundMark x1="93906" y1="57708" x2="95469" y2="58542"/>
                        <a14:foregroundMark x1="94844" y1="57292" x2="96094" y2="58958"/>
                        <a14:foregroundMark x1="94844" y1="60208" x2="94531" y2="5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44" b="10479"/>
          <a:stretch/>
        </p:blipFill>
        <p:spPr bwMode="auto">
          <a:xfrm>
            <a:off x="5075644" y="1630551"/>
            <a:ext cx="3868564" cy="20500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B5FF30-D3E5-485B-B3A8-63A5CC24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81" y="1785254"/>
            <a:ext cx="1657762" cy="1895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Grupo 6"/>
          <p:cNvGrpSpPr/>
          <p:nvPr/>
        </p:nvGrpSpPr>
        <p:grpSpPr>
          <a:xfrm flipH="1">
            <a:off x="2561489" y="1689100"/>
            <a:ext cx="2010511" cy="1991529"/>
            <a:chOff x="2041982" y="516049"/>
            <a:chExt cx="2612388" cy="2538413"/>
          </a:xfrm>
        </p:grpSpPr>
        <p:pic>
          <p:nvPicPr>
            <p:cNvPr id="1026" name="Picture 2" descr="Vetor PNG E SVG Transparente De Onda Sonor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982" y="516049"/>
              <a:ext cx="2538412" cy="253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riângulo isósceles 5"/>
            <p:cNvSpPr/>
            <p:nvPr/>
          </p:nvSpPr>
          <p:spPr>
            <a:xfrm rot="19800000">
              <a:off x="4291512" y="1628849"/>
              <a:ext cx="362858" cy="31280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378681" y="1050063"/>
            <a:ext cx="184331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 err="1"/>
              <a:t>Low-power</a:t>
            </a:r>
            <a:r>
              <a:rPr lang="pt-PT" dirty="0"/>
              <a:t> </a:t>
            </a:r>
            <a:r>
              <a:rPr lang="pt-PT" dirty="0" err="1"/>
              <a:t>consumption</a:t>
            </a:r>
            <a:r>
              <a:rPr lang="pt-PT" dirty="0"/>
              <a:t> </a:t>
            </a:r>
            <a:r>
              <a:rPr lang="pt-PT" dirty="0" err="1"/>
              <a:t>mode</a:t>
            </a:r>
            <a:endParaRPr lang="pt-PT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3FA521-E4BC-4681-9DF1-A42354688FB8}"/>
              </a:ext>
            </a:extLst>
          </p:cNvPr>
          <p:cNvSpPr/>
          <p:nvPr/>
        </p:nvSpPr>
        <p:spPr>
          <a:xfrm>
            <a:off x="378680" y="1050063"/>
            <a:ext cx="18433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Running-mode</a:t>
            </a:r>
            <a:endParaRPr lang="pt-PT" dirty="0">
              <a:solidFill>
                <a:schemeClr val="tx1"/>
              </a:solidFill>
            </a:endParaRPr>
          </a:p>
        </p:txBody>
      </p:sp>
      <p:grpSp>
        <p:nvGrpSpPr>
          <p:cNvPr id="15" name="Grupo 6">
            <a:extLst>
              <a:ext uri="{FF2B5EF4-FFF2-40B4-BE49-F238E27FC236}">
                <a16:creationId xmlns:a16="http://schemas.microsoft.com/office/drawing/2014/main" id="{F0143506-B3C6-4721-8426-F4996C4362C7}"/>
              </a:ext>
            </a:extLst>
          </p:cNvPr>
          <p:cNvGrpSpPr/>
          <p:nvPr/>
        </p:nvGrpSpPr>
        <p:grpSpPr>
          <a:xfrm>
            <a:off x="2518841" y="1689100"/>
            <a:ext cx="2051375" cy="1991529"/>
            <a:chOff x="2041982" y="516049"/>
            <a:chExt cx="2612388" cy="2538413"/>
          </a:xfrm>
        </p:grpSpPr>
        <p:pic>
          <p:nvPicPr>
            <p:cNvPr id="16" name="Picture 2" descr="Vetor PNG E SVG Transparente De Onda Sonora">
              <a:extLst>
                <a:ext uri="{FF2B5EF4-FFF2-40B4-BE49-F238E27FC236}">
                  <a16:creationId xmlns:a16="http://schemas.microsoft.com/office/drawing/2014/main" id="{53876830-3CFA-4708-9970-46D059EAE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982" y="516049"/>
              <a:ext cx="2538412" cy="253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CF7F2050-125B-4B3E-867E-4E25E9346F04}"/>
                </a:ext>
              </a:extLst>
            </p:cNvPr>
            <p:cNvSpPr/>
            <p:nvPr/>
          </p:nvSpPr>
          <p:spPr>
            <a:xfrm rot="19800000">
              <a:off x="4291512" y="1628849"/>
              <a:ext cx="362858" cy="31280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167182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4C894AC-18B4-4F90-9C08-A62AEA4E3E46}"/>
              </a:ext>
            </a:extLst>
          </p:cNvPr>
          <p:cNvSpPr/>
          <p:nvPr/>
        </p:nvSpPr>
        <p:spPr>
          <a:xfrm>
            <a:off x="1875051" y="531628"/>
            <a:ext cx="5393897" cy="4373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Display Grove 16x2 LCD (White and Blue)</a:t>
            </a:r>
            <a:endParaRPr lang="pt-P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BBF047-49B6-4EC5-8B79-C61BF805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76" y="0"/>
            <a:ext cx="4233462" cy="3152350"/>
          </a:xfrm>
          <a:prstGeom prst="rect">
            <a:avLst/>
          </a:prstGeom>
        </p:spPr>
      </p:pic>
      <p:sp>
        <p:nvSpPr>
          <p:cNvPr id="8" name="Google Shape;2155;p38">
            <a:extLst>
              <a:ext uri="{FF2B5EF4-FFF2-40B4-BE49-F238E27FC236}">
                <a16:creationId xmlns:a16="http://schemas.microsoft.com/office/drawing/2014/main" id="{05BDE0DE-7D8C-40D6-A6EE-79F44027D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2210" y="1467684"/>
            <a:ext cx="3643069" cy="1100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DISPLAY</a:t>
            </a:r>
            <a:br>
              <a:rPr lang="pt-PT" sz="4000" dirty="0"/>
            </a:br>
            <a:br>
              <a:rPr lang="pt-PT" sz="3200" dirty="0"/>
            </a:br>
            <a:endParaRPr sz="47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94C474-E555-4F2A-9C98-A58B5BD08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9" t="14167" r="6547" b="7742"/>
          <a:stretch/>
        </p:blipFill>
        <p:spPr>
          <a:xfrm>
            <a:off x="4029951" y="2597040"/>
            <a:ext cx="4032864" cy="2329950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sp>
        <p:nvSpPr>
          <p:cNvPr id="18" name="Seta: Em Ângulo Reto Para Cima 17">
            <a:extLst>
              <a:ext uri="{FF2B5EF4-FFF2-40B4-BE49-F238E27FC236}">
                <a16:creationId xmlns:a16="http://schemas.microsoft.com/office/drawing/2014/main" id="{A19CC651-599E-467E-A141-A9736DE9D56B}"/>
              </a:ext>
            </a:extLst>
          </p:cNvPr>
          <p:cNvSpPr/>
          <p:nvPr/>
        </p:nvSpPr>
        <p:spPr>
          <a:xfrm flipV="1">
            <a:off x="5166891" y="1377801"/>
            <a:ext cx="1077787" cy="947185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894D76-FBC0-4564-86D7-02330B7A6D99}"/>
              </a:ext>
            </a:extLst>
          </p:cNvPr>
          <p:cNvSpPr txBox="1"/>
          <p:nvPr/>
        </p:nvSpPr>
        <p:spPr>
          <a:xfrm>
            <a:off x="5044620" y="459737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2"/>
                </a:solidFill>
                <a:latin typeface="Barlow Semi Condensed" panose="00000506000000000000" pitchFamily="2" charset="0"/>
              </a:rPr>
              <a:t>Display </a:t>
            </a:r>
            <a:r>
              <a:rPr lang="pt-PT" b="1" dirty="0" err="1">
                <a:solidFill>
                  <a:schemeClr val="bg2"/>
                </a:solidFill>
                <a:latin typeface="Barlow Semi Condensed" panose="00000506000000000000" pitchFamily="2" charset="0"/>
              </a:rPr>
              <a:t>Grove</a:t>
            </a:r>
            <a:r>
              <a:rPr lang="pt-PT" b="1" dirty="0">
                <a:solidFill>
                  <a:schemeClr val="bg2"/>
                </a:solidFill>
                <a:latin typeface="Barlow Semi Condensed" panose="00000506000000000000" pitchFamily="2" charset="0"/>
              </a:rPr>
              <a:t> 16x2 LCD (White </a:t>
            </a:r>
            <a:r>
              <a:rPr lang="pt-PT" b="1" dirty="0" err="1">
                <a:solidFill>
                  <a:schemeClr val="bg2"/>
                </a:solidFill>
                <a:latin typeface="Barlow Semi Condensed" panose="00000506000000000000" pitchFamily="2" charset="0"/>
              </a:rPr>
              <a:t>and</a:t>
            </a:r>
            <a:r>
              <a:rPr lang="pt-PT" b="1" dirty="0">
                <a:solidFill>
                  <a:schemeClr val="bg2"/>
                </a:solidFill>
                <a:latin typeface="Barlow Semi Condensed" panose="00000506000000000000" pitchFamily="2" charset="0"/>
              </a:rPr>
              <a:t> Blue)</a:t>
            </a:r>
          </a:p>
        </p:txBody>
      </p:sp>
      <p:sp>
        <p:nvSpPr>
          <p:cNvPr id="12" name="Subtítulo 3">
            <a:extLst>
              <a:ext uri="{FF2B5EF4-FFF2-40B4-BE49-F238E27FC236}">
                <a16:creationId xmlns:a16="http://schemas.microsoft.com/office/drawing/2014/main" id="{55424DE3-8C2E-48FD-862B-BAD693861EA7}"/>
              </a:ext>
            </a:extLst>
          </p:cNvPr>
          <p:cNvSpPr txBox="1">
            <a:spLocks/>
          </p:cNvSpPr>
          <p:nvPr/>
        </p:nvSpPr>
        <p:spPr>
          <a:xfrm>
            <a:off x="1423186" y="3640628"/>
            <a:ext cx="1890609" cy="72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lang="pt-PT" sz="2000" dirty="0"/>
          </a:p>
          <a:p>
            <a:r>
              <a:rPr lang="pt-PT" sz="2000" b="1" dirty="0">
                <a:solidFill>
                  <a:schemeClr val="bg2"/>
                </a:solidFill>
              </a:rPr>
              <a:t>LCD </a:t>
            </a:r>
            <a:r>
              <a:rPr lang="pt-PT" sz="2000" b="1" dirty="0" err="1">
                <a:solidFill>
                  <a:schemeClr val="bg2"/>
                </a:solidFill>
              </a:rPr>
              <a:t>Type</a:t>
            </a:r>
            <a:r>
              <a:rPr lang="pt-PT" sz="2000" b="1" dirty="0">
                <a:solidFill>
                  <a:schemeClr val="bg2"/>
                </a:solidFill>
              </a:rPr>
              <a:t>: </a:t>
            </a:r>
          </a:p>
          <a:p>
            <a:r>
              <a:rPr lang="pt-PT" sz="2000" dirty="0"/>
              <a:t>STN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8F7230-0D53-48B9-95A9-E9CDB9271A23}"/>
              </a:ext>
            </a:extLst>
          </p:cNvPr>
          <p:cNvSpPr/>
          <p:nvPr/>
        </p:nvSpPr>
        <p:spPr>
          <a:xfrm>
            <a:off x="1722474" y="3515833"/>
            <a:ext cx="1375145" cy="84862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9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CAA5988-1FA4-4D0F-9C2B-8E716CD33D79}"/>
              </a:ext>
            </a:extLst>
          </p:cNvPr>
          <p:cNvSpPr/>
          <p:nvPr/>
        </p:nvSpPr>
        <p:spPr>
          <a:xfrm>
            <a:off x="0" y="3374065"/>
            <a:ext cx="9144000" cy="1769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P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63491-FC94-45DB-9972-02C081C22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00" y="848619"/>
            <a:ext cx="7824301" cy="823563"/>
          </a:xfrm>
        </p:spPr>
        <p:txBody>
          <a:bodyPr/>
          <a:lstStyle/>
          <a:p>
            <a:pPr algn="ctr"/>
            <a:r>
              <a:rPr lang="pt-PT" sz="1800" b="1" dirty="0"/>
              <a:t>LCD</a:t>
            </a:r>
            <a:r>
              <a:rPr lang="pt-PT" sz="1800" dirty="0"/>
              <a:t>: </a:t>
            </a:r>
            <a:r>
              <a:rPr lang="pt-PT" sz="1800" dirty="0" err="1"/>
              <a:t>Liquid</a:t>
            </a:r>
            <a:r>
              <a:rPr lang="pt-PT" sz="1800" dirty="0"/>
              <a:t> </a:t>
            </a:r>
            <a:r>
              <a:rPr lang="pt-PT" sz="1800" dirty="0" err="1"/>
              <a:t>Crystal</a:t>
            </a:r>
            <a:r>
              <a:rPr lang="pt-PT" sz="1800" dirty="0"/>
              <a:t> Display 	</a:t>
            </a:r>
            <a:r>
              <a:rPr lang="pt-PT" sz="1800" b="1" dirty="0"/>
              <a:t>STN</a:t>
            </a:r>
            <a:r>
              <a:rPr lang="pt-PT" sz="1800" dirty="0"/>
              <a:t>: </a:t>
            </a:r>
            <a:r>
              <a:rPr lang="pt-PT" sz="1800" dirty="0" err="1"/>
              <a:t>Super-Twisted</a:t>
            </a:r>
            <a:r>
              <a:rPr lang="pt-PT" sz="1800" dirty="0"/>
              <a:t> </a:t>
            </a:r>
            <a:r>
              <a:rPr lang="pt-PT" sz="1800" dirty="0" err="1"/>
              <a:t>Nematic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6399209-74A5-4616-A079-5945DE59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07772"/>
            <a:ext cx="6610350" cy="549275"/>
          </a:xfrm>
        </p:spPr>
        <p:txBody>
          <a:bodyPr/>
          <a:lstStyle/>
          <a:p>
            <a:r>
              <a:rPr lang="pt-PT" dirty="0"/>
              <a:t>LCD DO TIPO STN</a:t>
            </a:r>
          </a:p>
        </p:txBody>
      </p:sp>
      <p:pic>
        <p:nvPicPr>
          <p:cNvPr id="5" name="Imagem 4" descr="https://electronics.howstuffworks.com/lcos.htm">
            <a:extLst>
              <a:ext uri="{FF2B5EF4-FFF2-40B4-BE49-F238E27FC236}">
                <a16:creationId xmlns:a16="http://schemas.microsoft.com/office/drawing/2014/main" id="{B8C2E0AC-488D-4F75-8039-0609C653A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7" y="1573834"/>
            <a:ext cx="3068497" cy="26853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CC1CC4-DBA0-4D9A-996F-E74E6AD504AA}"/>
              </a:ext>
            </a:extLst>
          </p:cNvPr>
          <p:cNvSpPr txBox="1"/>
          <p:nvPr/>
        </p:nvSpPr>
        <p:spPr>
          <a:xfrm>
            <a:off x="-422265" y="4257481"/>
            <a:ext cx="3934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PT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https://electronics.howstuffworks.com/lcos.htm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1938C0-E27C-431C-856E-051847D9F6E1}"/>
              </a:ext>
            </a:extLst>
          </p:cNvPr>
          <p:cNvSpPr/>
          <p:nvPr/>
        </p:nvSpPr>
        <p:spPr>
          <a:xfrm>
            <a:off x="2002057" y="1763754"/>
            <a:ext cx="1191127" cy="561233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P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938A32F-F345-4ECB-8E65-7BE4AA64F5D6}"/>
              </a:ext>
            </a:extLst>
          </p:cNvPr>
          <p:cNvCxnSpPr>
            <a:cxnSpLocks/>
          </p:cNvCxnSpPr>
          <p:nvPr/>
        </p:nvCxnSpPr>
        <p:spPr>
          <a:xfrm>
            <a:off x="3281916" y="2041891"/>
            <a:ext cx="1559442" cy="355506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3862084-3451-45A4-880D-ABB68D3C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719" y="2429438"/>
            <a:ext cx="4187962" cy="18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6399209-74A5-4616-A079-5945DE59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38138"/>
            <a:ext cx="6610350" cy="549275"/>
          </a:xfrm>
        </p:spPr>
        <p:txBody>
          <a:bodyPr/>
          <a:lstStyle/>
          <a:p>
            <a:r>
              <a:rPr lang="pt-PT" dirty="0"/>
              <a:t>LCD DO TIPO STN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CC1CC4-DBA0-4D9A-996F-E74E6AD504AA}"/>
              </a:ext>
            </a:extLst>
          </p:cNvPr>
          <p:cNvSpPr txBox="1"/>
          <p:nvPr/>
        </p:nvSpPr>
        <p:spPr>
          <a:xfrm>
            <a:off x="983858" y="4244649"/>
            <a:ext cx="39127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700" dirty="0"/>
              <a:t>https://www.youtube.com/watch?v=J6W1jYoa1HM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2CEFA51-B3D7-4EA6-9344-01C837832262}"/>
              </a:ext>
            </a:extLst>
          </p:cNvPr>
          <p:cNvSpPr txBox="1">
            <a:spLocks/>
          </p:cNvSpPr>
          <p:nvPr/>
        </p:nvSpPr>
        <p:spPr>
          <a:xfrm>
            <a:off x="659850" y="1348281"/>
            <a:ext cx="4191767" cy="244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/>
            <a:r>
              <a:rPr lang="pt-PT" b="1" dirty="0"/>
              <a:t>Nemático</a:t>
            </a:r>
            <a:r>
              <a:rPr lang="pt-PT" dirty="0"/>
              <a:t>: Estado intermédio entre o estado cristalino  e o estado líquido. Caracterizado pela organização longitudinal das moléculas. </a:t>
            </a:r>
          </a:p>
          <a:p>
            <a:pPr algn="just"/>
            <a:endParaRPr lang="pt-PT" dirty="0"/>
          </a:p>
          <a:p>
            <a:pPr marL="285750" indent="-285750" algn="just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  <a:p>
            <a:endParaRPr lang="pt-PT" dirty="0"/>
          </a:p>
          <a:p>
            <a:endParaRPr lang="pt-PT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F1D0FE-1C82-4778-816E-8B27EE91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9" y="2329815"/>
            <a:ext cx="4191768" cy="191483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326FC6-D71D-4FE1-B24E-6AFBD13F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40" y="2212485"/>
            <a:ext cx="2211702" cy="2087996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ECFA07F5-7A2A-4684-A575-F39635C50371}"/>
              </a:ext>
            </a:extLst>
          </p:cNvPr>
          <p:cNvSpPr txBox="1">
            <a:spLocks/>
          </p:cNvSpPr>
          <p:nvPr/>
        </p:nvSpPr>
        <p:spPr>
          <a:xfrm>
            <a:off x="5804407" y="1348281"/>
            <a:ext cx="2645837" cy="244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/>
            <a:r>
              <a:rPr lang="pt-PT" b="1" dirty="0" err="1"/>
              <a:t>Super-Twisted</a:t>
            </a:r>
            <a:r>
              <a:rPr lang="pt-PT" dirty="0"/>
              <a:t>: As moléculas apresentam-se “torcidas” com um ângulo de 180º a 270º </a:t>
            </a:r>
          </a:p>
          <a:p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  <a:p>
            <a:pPr marL="285750" indent="-285750">
              <a:buFontTx/>
              <a:buChar char="-"/>
            </a:pPr>
            <a:endParaRPr lang="pt-PT" dirty="0"/>
          </a:p>
          <a:p>
            <a:endParaRPr lang="pt-PT" dirty="0"/>
          </a:p>
          <a:p>
            <a:endParaRPr lang="pt-PT" sz="1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BB80C3-3173-4554-B306-2FF92A71C9C1}"/>
              </a:ext>
            </a:extLst>
          </p:cNvPr>
          <p:cNvSpPr txBox="1"/>
          <p:nvPr/>
        </p:nvSpPr>
        <p:spPr>
          <a:xfrm>
            <a:off x="4483476" y="4281237"/>
            <a:ext cx="39127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700" dirty="0"/>
              <a:t>https://www.youtube.com/watch?v=J6W1jYoa1HM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2706E51-6149-4658-BDDA-6881B9A27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72557" y="925062"/>
            <a:ext cx="7824301" cy="823563"/>
          </a:xfrm>
        </p:spPr>
        <p:txBody>
          <a:bodyPr/>
          <a:lstStyle/>
          <a:p>
            <a:pPr algn="ctr"/>
            <a:r>
              <a:rPr lang="pt-PT" sz="1800" b="1" dirty="0"/>
              <a:t>LCD</a:t>
            </a:r>
            <a:r>
              <a:rPr lang="pt-PT" sz="1800" dirty="0"/>
              <a:t>: </a:t>
            </a:r>
            <a:r>
              <a:rPr lang="pt-PT" sz="1800" dirty="0" err="1"/>
              <a:t>Liquid</a:t>
            </a:r>
            <a:r>
              <a:rPr lang="pt-PT" sz="1800" dirty="0"/>
              <a:t> </a:t>
            </a:r>
            <a:r>
              <a:rPr lang="pt-PT" sz="1800" dirty="0" err="1"/>
              <a:t>Crystal</a:t>
            </a:r>
            <a:r>
              <a:rPr lang="pt-PT" sz="1800" dirty="0"/>
              <a:t> Display 	</a:t>
            </a:r>
            <a:r>
              <a:rPr lang="pt-PT" sz="1800" b="1" dirty="0"/>
              <a:t>STN</a:t>
            </a:r>
            <a:r>
              <a:rPr lang="pt-PT" sz="1800" dirty="0"/>
              <a:t>: </a:t>
            </a:r>
            <a:r>
              <a:rPr lang="pt-PT" sz="1800" dirty="0" err="1"/>
              <a:t>Super-Twisted</a:t>
            </a:r>
            <a:r>
              <a:rPr lang="pt-PT" sz="1800" dirty="0"/>
              <a:t> </a:t>
            </a:r>
            <a:r>
              <a:rPr lang="pt-PT" sz="1800" dirty="0" err="1"/>
              <a:t>Nematic</a:t>
            </a:r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678923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390</Words>
  <Application>Microsoft Office PowerPoint</Application>
  <PresentationFormat>Apresentação no Ecrã (16:9)</PresentationFormat>
  <Paragraphs>98</Paragraphs>
  <Slides>15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Barlow Semi Condensed</vt:lpstr>
      <vt:lpstr>Barlow Semi Condensed Medium</vt:lpstr>
      <vt:lpstr>Fjalla One</vt:lpstr>
      <vt:lpstr>Arial</vt:lpstr>
      <vt:lpstr>Technology Consulting by Slidesgo</vt:lpstr>
      <vt:lpstr>Water you waiting for?</vt:lpstr>
      <vt:lpstr>Apresentação do PowerPoint</vt:lpstr>
      <vt:lpstr>Apresentação do PowerPoint</vt:lpstr>
      <vt:lpstr>SENSOR DE HUMIDADE  </vt:lpstr>
      <vt:lpstr>Apresentação do PowerPoint</vt:lpstr>
      <vt:lpstr>Apresentação do PowerPoint</vt:lpstr>
      <vt:lpstr>DISPLAY  </vt:lpstr>
      <vt:lpstr>LCD DO TIPO STN</vt:lpstr>
      <vt:lpstr>LCD DO TIPO STN</vt:lpstr>
      <vt:lpstr>Apresentação do PowerPoint</vt:lpstr>
      <vt:lpstr>BUZZER  </vt:lpstr>
      <vt:lpstr>Apresentação do PowerPoint</vt:lpstr>
      <vt:lpstr>Projeto</vt:lpstr>
      <vt:lpstr>Fluxograma do projeto</vt:lpstr>
      <vt:lpstr>Finalizando…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Asus</dc:creator>
  <cp:lastModifiedBy>Catarina Henriques</cp:lastModifiedBy>
  <cp:revision>31</cp:revision>
  <dcterms:modified xsi:type="dcterms:W3CDTF">2022-04-10T21:51:50Z</dcterms:modified>
</cp:coreProperties>
</file>