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AE84-4CD3-4FB5-8FAA-DE89F20C0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7B244-6848-441D-A68C-988362BE9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7608E-A400-4281-9962-527D14C3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A5CC-665F-45D8-A3FA-FF1A2324E10B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7AA0D-5CA2-47E6-8498-F3887735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7084E-5132-405F-8237-41516504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2FA3-2647-489B-8A9E-CE773BCE5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34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C1B3C-C1E9-4006-A42C-5CBD1FDE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8B6E5-5968-42B9-8367-A5415F6F6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ACB2C-D200-425D-BC38-3A67B522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A5CC-665F-45D8-A3FA-FF1A2324E10B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C0D1D-C805-4F65-BC2F-8D252F4B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D9EBB-776F-4AB2-936F-5253FB85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2FA3-2647-489B-8A9E-CE773BCE5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64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D899B-7020-4832-9282-CD3A0F325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2B0ED-F457-46F0-A3BC-9E53601CD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38D5B-2CD2-4362-8FD4-AFC2B838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A5CC-665F-45D8-A3FA-FF1A2324E10B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3D03D-FCA1-4B7F-92D5-2F517DF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1C022-8964-46FE-B0DB-33816D6D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2FA3-2647-489B-8A9E-CE773BCE5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42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A7ED-4443-4387-A46F-A1DA39EE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0D93-3E35-4DC0-B1B3-47C9DFC64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B9070-9759-45C2-AC4F-715B16F2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A5CC-665F-45D8-A3FA-FF1A2324E10B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A413E-36AD-4BFC-A194-68CD33FF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205E-8DD9-4CE8-BEE6-EED5229C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2FA3-2647-489B-8A9E-CE773BCE5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30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E13D-84B3-4C37-BDBF-FAE426FE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7AA0B-2BA5-4348-B362-BF2F71C39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31D30-96B9-486E-B699-41F51EA4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A5CC-665F-45D8-A3FA-FF1A2324E10B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6854-05DD-44D9-977F-6534E511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47D11-3A04-4E61-A2AB-9195FA5A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2FA3-2647-489B-8A9E-CE773BCE5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48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9AB7-62C2-49AA-B1E1-7DD1E327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FFC3D-5F4E-476D-840E-1A1685E44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E572B-D8F1-4FAC-B0B4-20558051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1A889-8584-4CD6-A5D7-3446BA43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A5CC-665F-45D8-A3FA-FF1A2324E10B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16E8D-A712-4254-9A7B-86C43D8D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64F44-5CB6-4154-A223-DD4867E9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2FA3-2647-489B-8A9E-CE773BCE5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41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5C55-07FB-4438-9AF1-6ACEED4F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458C2-B20D-4E70-B061-3B7A6097D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06C5A-29CE-4185-8133-4F3752814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39157-90F7-47F5-B0A5-B522DDCF4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CD483-2BA9-4B9D-B22E-F0E7935E8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D3A7C-B7E7-49A9-B738-4E9D7644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A5CC-665F-45D8-A3FA-FF1A2324E10B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40D89-AF11-4C55-A61B-B7166380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1205C-6719-4326-9247-A7E2D846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2FA3-2647-489B-8A9E-CE773BCE5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21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9F1E-40A1-44B7-BCE1-3685837C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A267D-11CE-4F70-A08E-BB20FE10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A5CC-665F-45D8-A3FA-FF1A2324E10B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64438-C5DF-4EB9-B0EE-1225A829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2ED14-CBD9-45E9-A5B6-A0763AAF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2FA3-2647-489B-8A9E-CE773BCE5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7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771E0-7BAF-4C8E-BAC2-341B2D19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A5CC-665F-45D8-A3FA-FF1A2324E10B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B5B22-6383-48E3-88BB-930CEE05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55461-B8B0-4B25-9D90-967436D3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2FA3-2647-489B-8A9E-CE773BCE5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70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26AE-D418-4433-A123-2CB5C768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DA439-BCC8-419E-AE4E-6F72F09D3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7C252-E681-4D2F-9FB3-E7B636AFC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7C094-7D7F-43A2-A08A-FCB21045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A5CC-665F-45D8-A3FA-FF1A2324E10B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8E7DF-509C-4A0D-AC52-7B62DDD0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B1D17-586C-4CC8-8509-76B6A274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2FA3-2647-489B-8A9E-CE773BCE5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86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1BB7-7A30-4A50-B13F-905C6E65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31FAD-5E07-4BDB-911B-6E8728897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F772B-B0D8-487D-8D9B-1E238B5A0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9BD81-EF7C-4E19-8BF5-F627B4DA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A5CC-665F-45D8-A3FA-FF1A2324E10B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8F681-51EB-41D3-812B-868DB9A6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0DCD6-D080-48C6-9C28-D8CB1FF1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2FA3-2647-489B-8A9E-CE773BCE5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39F60-3832-4F85-9C31-987A20A8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F521A-E9D5-405B-87AB-BA2C358A3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0474F-6A86-4919-B1E7-4760C9CD0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A5CC-665F-45D8-A3FA-FF1A2324E10B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4D98-56F4-41BC-ABEB-900D6C9E0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7F0FB-8DFF-41BB-A228-C155D04FA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2FA3-2647-489B-8A9E-CE773BCE59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32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641F-D855-48EC-B647-4E3C02DA0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0234"/>
            <a:ext cx="9144000" cy="130707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Minimax and Alpha-Beta Pruning Algorithms in a Chess Environment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40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A69D-92BA-4AA1-B8C6-E060E1AB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" y="365126"/>
            <a:ext cx="11591365" cy="638922"/>
          </a:xfrm>
        </p:spPr>
        <p:txBody>
          <a:bodyPr>
            <a:normAutofit/>
          </a:bodyPr>
          <a:lstStyle/>
          <a:p>
            <a:pPr algn="ctr"/>
            <a:r>
              <a:rPr lang="en-IN" sz="3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and Explanation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0A65-432A-4742-862E-A583F1E89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111624"/>
            <a:ext cx="11591365" cy="5477435"/>
          </a:xfrm>
        </p:spPr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Minmax Algorithm Characteristics: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i="0" dirty="0">
                <a:solidFill>
                  <a:srgbClr val="404040"/>
                </a:solidFill>
                <a:effectLst/>
                <a:latin typeface="DeepSeek-CJK-patch"/>
              </a:rPr>
              <a:t>Basic Operation: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Explores all possible moves recursively to a given depth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Alternates between maximizing (our moves) and minimizing (opponent's moves)</a:t>
            </a:r>
          </a:p>
          <a:p>
            <a:pPr marL="0" indent="0">
              <a:buNone/>
            </a:pPr>
            <a:endParaRPr lang="en-IN" dirty="0"/>
          </a:p>
          <a:p>
            <a:pPr marL="514350" indent="-514350" algn="l">
              <a:buFont typeface="+mj-lt"/>
              <a:buAutoNum type="arabicPeriod" startAt="2"/>
            </a:pPr>
            <a:r>
              <a:rPr lang="en-US" sz="24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O(</a:t>
            </a:r>
            <a:r>
              <a:rPr lang="en-US" sz="2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b^d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where b is branching factor (~35 in chess), d is depth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depth=3: ~35^3 = 42,875 nodes evaluated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pruning - evaluates every possible node in the search tree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Consistent but slow for deeper searches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39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4E018-C5C3-4580-92E8-48860844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0" y="376518"/>
            <a:ext cx="11618259" cy="6104964"/>
          </a:xfrm>
        </p:spPr>
        <p:txBody>
          <a:bodyPr/>
          <a:lstStyle/>
          <a:p>
            <a:pPr marL="514350" indent="-514350" algn="ctr">
              <a:buFont typeface="+mj-lt"/>
              <a:buAutoNum type="arabicPeriod" startAt="3"/>
            </a:pP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Function</a:t>
            </a:r>
          </a:p>
          <a:p>
            <a:pPr marL="0" indent="0">
              <a:buNone/>
            </a:pPr>
            <a:endParaRPr lang="en-IN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Checks if the game is over (checkmate, stalemate, etc.)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Returns large positive value for white win, large negative for black win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Returns 0 for draws (stalemate, insufficient material, etc.)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standard chess piece values (pawn=1, knight=3, etc.)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Bishop slightly higher than knight (3.25 vs 3) as it's generally stronger in open positions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Calculates material advantage by counting pieces for both sides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values indicate white's advantage, negative values black's advantage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Adds a small bonus (0.1 per move) for number of legal moves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Encourages the AI to maintain active pieces and control of the board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avoid passive positions where pieces have limited movement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eturns score from the perspective of the current player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it's black's turn, inverts the score (since positive values favor white)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the evaluation makes sense for whichever side is about to move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47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643D-8850-4436-BD8F-7898BAB34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331694"/>
            <a:ext cx="11430000" cy="6266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Results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527754-4CAF-4C5B-86CD-B80660F1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60" y="893113"/>
            <a:ext cx="9952880" cy="50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0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F39E-521A-42A0-A80F-AA0967EBF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693" y="394446"/>
            <a:ext cx="11546541" cy="6203577"/>
          </a:xfrm>
        </p:spPr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Alpha-Beta Pruning Characteristics:</a:t>
            </a:r>
          </a:p>
          <a:p>
            <a:pPr marL="0" indent="0">
              <a:buNone/>
            </a:pP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Same as Minmax but with pruning of irrelevant branches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Maintains alpha (best value for maximizer) and beta (best value for minimizer)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Prunes when it finds a move worse than previously found one (beta &lt;= alpha)</a:t>
            </a:r>
          </a:p>
          <a:p>
            <a:pPr marL="457200" lvl="1" indent="0" algn="l">
              <a:buNone/>
            </a:pPr>
            <a:endParaRPr lang="en-US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O(b^(d/2)) in best case (with perfect move ordering)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depth=3: ~35^1.5 ≈ 207 nodes evaluated in best case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Typically reduces nodes by 50-90% in practice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depends on move ordering (better moves first = more pruning)</a:t>
            </a:r>
          </a:p>
          <a:p>
            <a:pPr marL="0" indent="0">
              <a:buNone/>
            </a:pP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86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DE30-BF29-48EB-B4F3-340A75CE3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7" y="376518"/>
            <a:ext cx="11510683" cy="61677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Function</a:t>
            </a:r>
          </a:p>
          <a:p>
            <a:pPr marL="0" indent="0" algn="ctr">
              <a:buNone/>
            </a:pP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checks if the game has ended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+1000 for white win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-1000 for black win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Rewards positions with more available moves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0.1 per legal move</a:t>
            </a:r>
            <a:endParaRPr 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Kept small (0.1) to avoid overvaluing mobility vs material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Isolated pawns: Penalty (-0.5) for pawns with no friendly pawns on adjacent files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Passed pawns: Bonus (+1.0) for pawns with no opposing pawns that can stop them</a:t>
            </a:r>
            <a:endParaRPr lang="en-US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Pawn shield: Bonus (+0.5 per pawn) for protective pawns near king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file penalty: Penalty (-0.75) when king is on a file with no pawns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Material (60-70% weight)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Positional factors (30-40% weight)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evaluations consider both colors equally</a:t>
            </a:r>
          </a:p>
          <a:p>
            <a:pPr marL="457200" lvl="1" indent="0">
              <a:buNone/>
            </a:pPr>
            <a:endParaRPr lang="en-US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28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CA50-299C-49B7-8FA4-40A495EB8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331694"/>
            <a:ext cx="11537577" cy="623047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495EC-4312-42CA-8763-F0EC54B2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953" y="800269"/>
            <a:ext cx="9628094" cy="529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3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235C-F0D8-4237-9758-4BC301630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46" y="322729"/>
            <a:ext cx="11609294" cy="6212541"/>
          </a:xfrm>
        </p:spPr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Differences:</a:t>
            </a:r>
          </a:p>
          <a:p>
            <a:pPr marL="0" indent="0">
              <a:buNone/>
            </a:pPr>
            <a:endParaRPr lang="en-IN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D96B32-E1A0-40BE-A80C-86FD436C8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547936"/>
              </p:ext>
            </p:extLst>
          </p:nvPr>
        </p:nvGraphicFramePr>
        <p:xfrm>
          <a:off x="1704042" y="1498351"/>
          <a:ext cx="8783916" cy="3861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7972">
                  <a:extLst>
                    <a:ext uri="{9D8B030D-6E8A-4147-A177-3AD203B41FA5}">
                      <a16:colId xmlns:a16="http://schemas.microsoft.com/office/drawing/2014/main" val="3696313749"/>
                    </a:ext>
                  </a:extLst>
                </a:gridCol>
                <a:gridCol w="2927972">
                  <a:extLst>
                    <a:ext uri="{9D8B030D-6E8A-4147-A177-3AD203B41FA5}">
                      <a16:colId xmlns:a16="http://schemas.microsoft.com/office/drawing/2014/main" val="2244742229"/>
                    </a:ext>
                  </a:extLst>
                </a:gridCol>
                <a:gridCol w="2927972">
                  <a:extLst>
                    <a:ext uri="{9D8B030D-6E8A-4147-A177-3AD203B41FA5}">
                      <a16:colId xmlns:a16="http://schemas.microsoft.com/office/drawing/2014/main" val="1014037213"/>
                    </a:ext>
                  </a:extLst>
                </a:gridCol>
              </a:tblGrid>
              <a:tr h="457054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rgbClr val="404040"/>
                          </a:solidFill>
                          <a:effectLst/>
                        </a:rPr>
                        <a:t>Characteristic</a:t>
                      </a:r>
                    </a:p>
                  </a:txBody>
                  <a:tcPr marR="104516" marT="52258" marB="522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rgbClr val="404040"/>
                          </a:solidFill>
                          <a:effectLst/>
                        </a:rPr>
                        <a:t>MinMax</a:t>
                      </a:r>
                    </a:p>
                  </a:txBody>
                  <a:tcPr marL="104516" marR="104516" marT="52258" marB="5225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solidFill>
                            <a:srgbClr val="404040"/>
                          </a:solidFill>
                          <a:effectLst/>
                        </a:rPr>
                        <a:t>Alpha-Beta Pruning</a:t>
                      </a:r>
                    </a:p>
                  </a:txBody>
                  <a:tcPr marL="104516" marR="104516" marT="52258" marB="52258" anchor="ctr"/>
                </a:tc>
                <a:extLst>
                  <a:ext uri="{0D108BD9-81ED-4DB2-BD59-A6C34878D82A}">
                    <a16:rowId xmlns:a16="http://schemas.microsoft.com/office/drawing/2014/main" val="2311701571"/>
                  </a:ext>
                </a:extLst>
              </a:tr>
              <a:tr h="78801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Nodes Evaluated</a:t>
                      </a:r>
                    </a:p>
                  </a:txBody>
                  <a:tcPr marR="104516" marT="52258" marB="52258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All nodes (b^d)</a:t>
                      </a:r>
                    </a:p>
                  </a:txBody>
                  <a:tcPr marL="104516" marR="104516" marT="52258" marB="52258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Many fewer (b^(d/2) in best case</a:t>
                      </a:r>
                    </a:p>
                  </a:txBody>
                  <a:tcPr marL="104516" marR="104516" marT="52258" marB="52258" anchor="ctr"/>
                </a:tc>
                <a:extLst>
                  <a:ext uri="{0D108BD9-81ED-4DB2-BD59-A6C34878D82A}">
                    <a16:rowId xmlns:a16="http://schemas.microsoft.com/office/drawing/2014/main" val="3763073543"/>
                  </a:ext>
                </a:extLst>
              </a:tr>
              <a:tr h="457054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Speed</a:t>
                      </a:r>
                    </a:p>
                  </a:txBody>
                  <a:tcPr marR="104516" marT="52258" marB="52258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Slower</a:t>
                      </a:r>
                    </a:p>
                  </a:txBody>
                  <a:tcPr marL="104516" marR="104516" marT="52258" marB="52258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Much faster</a:t>
                      </a:r>
                    </a:p>
                  </a:txBody>
                  <a:tcPr marL="104516" marR="104516" marT="52258" marB="52258" anchor="ctr"/>
                </a:tc>
                <a:extLst>
                  <a:ext uri="{0D108BD9-81ED-4DB2-BD59-A6C34878D82A}">
                    <a16:rowId xmlns:a16="http://schemas.microsoft.com/office/drawing/2014/main" val="892450015"/>
                  </a:ext>
                </a:extLst>
              </a:tr>
              <a:tr h="457054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Move Quality</a:t>
                      </a:r>
                    </a:p>
                  </a:txBody>
                  <a:tcPr marR="104516" marT="52258" marB="52258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Same as Alpha-Beta</a:t>
                      </a:r>
                    </a:p>
                  </a:txBody>
                  <a:tcPr marL="104516" marR="104516" marT="52258" marB="52258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Identical to MinMax</a:t>
                      </a:r>
                    </a:p>
                  </a:txBody>
                  <a:tcPr marL="104516" marR="104516" marT="52258" marB="52258" anchor="ctr"/>
                </a:tc>
                <a:extLst>
                  <a:ext uri="{0D108BD9-81ED-4DB2-BD59-A6C34878D82A}">
                    <a16:rowId xmlns:a16="http://schemas.microsoft.com/office/drawing/2014/main" val="1781514634"/>
                  </a:ext>
                </a:extLst>
              </a:tr>
              <a:tr h="457054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Implementation</a:t>
                      </a:r>
                    </a:p>
                  </a:txBody>
                  <a:tcPr marR="104516" marT="52258" marB="52258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Simpler</a:t>
                      </a:r>
                    </a:p>
                  </a:txBody>
                  <a:tcPr marL="104516" marR="104516" marT="52258" marB="52258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Slightly more complex</a:t>
                      </a:r>
                    </a:p>
                  </a:txBody>
                  <a:tcPr marL="104516" marR="104516" marT="52258" marB="52258" anchor="ctr"/>
                </a:tc>
                <a:extLst>
                  <a:ext uri="{0D108BD9-81ED-4DB2-BD59-A6C34878D82A}">
                    <a16:rowId xmlns:a16="http://schemas.microsoft.com/office/drawing/2014/main" val="1048465682"/>
                  </a:ext>
                </a:extLst>
              </a:tr>
              <a:tr h="457054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Move Ordering</a:t>
                      </a:r>
                    </a:p>
                  </a:txBody>
                  <a:tcPr marR="104516" marT="52258" marB="52258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Doesn't matter</a:t>
                      </a:r>
                    </a:p>
                  </a:txBody>
                  <a:tcPr marL="104516" marR="104516" marT="52258" marB="52258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Critical for performance</a:t>
                      </a:r>
                    </a:p>
                  </a:txBody>
                  <a:tcPr marL="104516" marR="104516" marT="52258" marB="52258" anchor="ctr"/>
                </a:tc>
                <a:extLst>
                  <a:ext uri="{0D108BD9-81ED-4DB2-BD59-A6C34878D82A}">
                    <a16:rowId xmlns:a16="http://schemas.microsoft.com/office/drawing/2014/main" val="3789899952"/>
                  </a:ext>
                </a:extLst>
              </a:tr>
              <a:tr h="78801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Best Case</a:t>
                      </a:r>
                    </a:p>
                  </a:txBody>
                  <a:tcPr marR="104516" marT="52258" marB="52258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N/A</a:t>
                      </a:r>
                    </a:p>
                  </a:txBody>
                  <a:tcPr marL="104516" marR="104516" marT="52258" marB="52258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Can approach sqrt(</a:t>
                      </a:r>
                      <a:r>
                        <a:rPr lang="en-US" dirty="0" err="1">
                          <a:effectLst/>
                        </a:rPr>
                        <a:t>b^d</a:t>
                      </a:r>
                      <a:r>
                        <a:rPr lang="en-US" dirty="0">
                          <a:effectLst/>
                        </a:rPr>
                        <a:t>) nodes</a:t>
                      </a:r>
                    </a:p>
                  </a:txBody>
                  <a:tcPr marL="104516" marR="104516" marT="52258" marB="52258" anchor="ctr"/>
                </a:tc>
                <a:extLst>
                  <a:ext uri="{0D108BD9-81ED-4DB2-BD59-A6C34878D82A}">
                    <a16:rowId xmlns:a16="http://schemas.microsoft.com/office/drawing/2014/main" val="1537133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71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555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DeepSeek-CJK-patch</vt:lpstr>
      <vt:lpstr>Times New Roman</vt:lpstr>
      <vt:lpstr>Office Theme</vt:lpstr>
      <vt:lpstr>Implementation of Minimax and Alpha-Beta Pruning Algorithms in a Chess Environment</vt:lpstr>
      <vt:lpstr>Performance Comparison and Explanation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Minmax &amp; Alpha pruning algorithms in chess Environment</dc:title>
  <dc:creator>JOEL RAJU</dc:creator>
  <cp:lastModifiedBy>JOEL RAJU</cp:lastModifiedBy>
  <cp:revision>7</cp:revision>
  <dcterms:created xsi:type="dcterms:W3CDTF">2025-04-18T08:01:52Z</dcterms:created>
  <dcterms:modified xsi:type="dcterms:W3CDTF">2025-04-18T11:36:29Z</dcterms:modified>
</cp:coreProperties>
</file>